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256" r:id="rId2"/>
    <p:sldId id="257" r:id="rId3"/>
    <p:sldId id="258" r:id="rId4"/>
    <p:sldId id="260" r:id="rId5"/>
    <p:sldId id="259" r:id="rId6"/>
    <p:sldId id="270" r:id="rId7"/>
    <p:sldId id="266" r:id="rId8"/>
    <p:sldId id="262" r:id="rId9"/>
    <p:sldId id="263" r:id="rId10"/>
    <p:sldId id="276" r:id="rId11"/>
    <p:sldId id="264" r:id="rId12"/>
    <p:sldId id="272" r:id="rId13"/>
    <p:sldId id="273" r:id="rId14"/>
    <p:sldId id="277" r:id="rId15"/>
    <p:sldId id="274" r:id="rId16"/>
    <p:sldId id="275" r:id="rId17"/>
    <p:sldId id="278" r:id="rId18"/>
  </p:sldIdLst>
  <p:sldSz cx="9906000" cy="6858000" type="A4"/>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6" d="100"/>
          <a:sy n="96" d="100"/>
        </p:scale>
        <p:origin x="-102" y="-198"/>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emf"/><Relationship Id="rId1" Type="http://schemas.openxmlformats.org/officeDocument/2006/relationships/image" Target="../media/image3.wmf"/><Relationship Id="rId6" Type="http://schemas.openxmlformats.org/officeDocument/2006/relationships/image" Target="../media/image8.emf"/><Relationship Id="rId5" Type="http://schemas.openxmlformats.org/officeDocument/2006/relationships/image" Target="../media/image7.wmf"/><Relationship Id="rId4"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image" Target="../media/image63.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25.wmf"/><Relationship Id="rId13" Type="http://schemas.openxmlformats.org/officeDocument/2006/relationships/image" Target="../media/image30.wmf"/><Relationship Id="rId3" Type="http://schemas.openxmlformats.org/officeDocument/2006/relationships/image" Target="../media/image20.wmf"/><Relationship Id="rId7" Type="http://schemas.openxmlformats.org/officeDocument/2006/relationships/image" Target="../media/image24.wmf"/><Relationship Id="rId12" Type="http://schemas.openxmlformats.org/officeDocument/2006/relationships/image" Target="../media/image29.wmf"/><Relationship Id="rId2" Type="http://schemas.openxmlformats.org/officeDocument/2006/relationships/image" Target="../media/image19.wmf"/><Relationship Id="rId1" Type="http://schemas.openxmlformats.org/officeDocument/2006/relationships/image" Target="../media/image18.wmf"/><Relationship Id="rId6" Type="http://schemas.openxmlformats.org/officeDocument/2006/relationships/image" Target="../media/image23.wmf"/><Relationship Id="rId11" Type="http://schemas.openxmlformats.org/officeDocument/2006/relationships/image" Target="../media/image28.wmf"/><Relationship Id="rId5" Type="http://schemas.openxmlformats.org/officeDocument/2006/relationships/image" Target="../media/image22.wmf"/><Relationship Id="rId15" Type="http://schemas.openxmlformats.org/officeDocument/2006/relationships/image" Target="../media/image32.wmf"/><Relationship Id="rId10" Type="http://schemas.openxmlformats.org/officeDocument/2006/relationships/image" Target="../media/image27.wmf"/><Relationship Id="rId4" Type="http://schemas.openxmlformats.org/officeDocument/2006/relationships/image" Target="../media/image21.wmf"/><Relationship Id="rId9" Type="http://schemas.openxmlformats.org/officeDocument/2006/relationships/image" Target="../media/image26.wmf"/><Relationship Id="rId14" Type="http://schemas.openxmlformats.org/officeDocument/2006/relationships/image" Target="../media/image31.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emf"/><Relationship Id="rId1" Type="http://schemas.openxmlformats.org/officeDocument/2006/relationships/image" Target="../media/image34.emf"/><Relationship Id="rId4" Type="http://schemas.openxmlformats.org/officeDocument/2006/relationships/image" Target="../media/image37.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image" Target="../media/image38.emf"/><Relationship Id="rId4" Type="http://schemas.openxmlformats.org/officeDocument/2006/relationships/image" Target="../media/image41.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image" Target="../media/image4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image" Target="../media/image53.wmf"/><Relationship Id="rId1" Type="http://schemas.openxmlformats.org/officeDocument/2006/relationships/image" Target="../media/image52.wmf"/><Relationship Id="rId5" Type="http://schemas.openxmlformats.org/officeDocument/2006/relationships/image" Target="../media/image56.wmf"/><Relationship Id="rId4" Type="http://schemas.openxmlformats.org/officeDocument/2006/relationships/image" Target="../media/image5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14F1290-92E3-4E37-8EDB-3980477BC4A8}" type="datetimeFigureOut">
              <a:rPr lang="ru-RU" smtClean="0"/>
              <a:t>18.11.2015</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164115B-C16D-41C4-9257-C15067A78631}" type="slidenum">
              <a:rPr lang="ru-RU" smtClean="0"/>
              <a:t>‹#›</a:t>
            </a:fld>
            <a:endParaRPr lang="ru-RU"/>
          </a:p>
        </p:txBody>
      </p:sp>
    </p:spTree>
    <p:extLst>
      <p:ext uri="{BB962C8B-B14F-4D97-AF65-F5344CB8AC3E}">
        <p14:creationId xmlns:p14="http://schemas.microsoft.com/office/powerpoint/2010/main" val="94360044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A8223F-E3D7-4DFC-A3A0-656B4E31932C}" type="datetimeFigureOut">
              <a:rPr lang="uk-UA" smtClean="0"/>
              <a:pPr/>
              <a:t>18.11.2015</a:t>
            </a:fld>
            <a:endParaRPr lang="uk-UA"/>
          </a:p>
        </p:txBody>
      </p:sp>
      <p:sp>
        <p:nvSpPr>
          <p:cNvPr id="4" name="Образ слайда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D0BA0B5-68FA-448E-B180-02532FE8EEFA}" type="slidenum">
              <a:rPr lang="uk-UA" smtClean="0"/>
              <a:pPr/>
              <a:t>‹#›</a:t>
            </a:fld>
            <a:endParaRPr lang="uk-UA"/>
          </a:p>
        </p:txBody>
      </p:sp>
    </p:spTree>
    <p:extLst>
      <p:ext uri="{BB962C8B-B14F-4D97-AF65-F5344CB8AC3E}">
        <p14:creationId xmlns:p14="http://schemas.microsoft.com/office/powerpoint/2010/main" val="389971241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3D0BA0B5-68FA-448E-B180-02532FE8EEFA}" type="slidenum">
              <a:rPr lang="uk-UA" smtClean="0"/>
              <a:pPr/>
              <a:t>1</a:t>
            </a:fld>
            <a:endParaRPr lang="uk-UA"/>
          </a:p>
        </p:txBody>
      </p:sp>
    </p:spTree>
    <p:extLst>
      <p:ext uri="{BB962C8B-B14F-4D97-AF65-F5344CB8AC3E}">
        <p14:creationId xmlns:p14="http://schemas.microsoft.com/office/powerpoint/2010/main" val="39944907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uk-UA" dirty="0"/>
          </a:p>
        </p:txBody>
      </p:sp>
      <p:sp>
        <p:nvSpPr>
          <p:cNvPr id="4" name="Номер слайда 3"/>
          <p:cNvSpPr>
            <a:spLocks noGrp="1"/>
          </p:cNvSpPr>
          <p:nvPr>
            <p:ph type="sldNum" sz="quarter" idx="10"/>
          </p:nvPr>
        </p:nvSpPr>
        <p:spPr/>
        <p:txBody>
          <a:bodyPr/>
          <a:lstStyle/>
          <a:p>
            <a:fld id="{3D0BA0B5-68FA-448E-B180-02532FE8EEFA}" type="slidenum">
              <a:rPr lang="uk-UA" smtClean="0"/>
              <a:pPr/>
              <a:t>7</a:t>
            </a:fld>
            <a:endParaRPr lang="uk-U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F683D4AC-8784-4E3F-8F14-F05674458A93}" type="datetimeFigureOut">
              <a:rPr lang="uk-UA" smtClean="0"/>
              <a:pPr/>
              <a:t>18.11.2015</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E44C0AFC-D972-4CB8-9210-A35466E11686}" type="slidenum">
              <a:rPr lang="uk-UA" smtClean="0"/>
              <a:pPr/>
              <a:t>‹#›</a:t>
            </a:fld>
            <a:endParaRPr lang="uk-UA"/>
          </a:p>
        </p:txBody>
      </p:sp>
    </p:spTree>
    <p:extLst>
      <p:ext uri="{BB962C8B-B14F-4D97-AF65-F5344CB8AC3E}">
        <p14:creationId xmlns:p14="http://schemas.microsoft.com/office/powerpoint/2010/main" val="2469608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F683D4AC-8784-4E3F-8F14-F05674458A93}" type="datetimeFigureOut">
              <a:rPr lang="uk-UA" smtClean="0"/>
              <a:pPr/>
              <a:t>18.11.2015</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E44C0AFC-D972-4CB8-9210-A35466E11686}" type="slidenum">
              <a:rPr lang="uk-UA" smtClean="0"/>
              <a:pPr/>
              <a:t>‹#›</a:t>
            </a:fld>
            <a:endParaRPr lang="uk-UA"/>
          </a:p>
        </p:txBody>
      </p:sp>
    </p:spTree>
    <p:extLst>
      <p:ext uri="{BB962C8B-B14F-4D97-AF65-F5344CB8AC3E}">
        <p14:creationId xmlns:p14="http://schemas.microsoft.com/office/powerpoint/2010/main" val="768261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39"/>
            <a:ext cx="222885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95300" y="274639"/>
            <a:ext cx="652145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F683D4AC-8784-4E3F-8F14-F05674458A93}" type="datetimeFigureOut">
              <a:rPr lang="uk-UA" smtClean="0"/>
              <a:pPr/>
              <a:t>18.11.2015</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E44C0AFC-D972-4CB8-9210-A35466E11686}" type="slidenum">
              <a:rPr lang="uk-UA" smtClean="0"/>
              <a:pPr/>
              <a:t>‹#›</a:t>
            </a:fld>
            <a:endParaRPr lang="uk-UA"/>
          </a:p>
        </p:txBody>
      </p:sp>
    </p:spTree>
    <p:extLst>
      <p:ext uri="{BB962C8B-B14F-4D97-AF65-F5344CB8AC3E}">
        <p14:creationId xmlns:p14="http://schemas.microsoft.com/office/powerpoint/2010/main" val="22577775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Объект">
    <p:spTree>
      <p:nvGrpSpPr>
        <p:cNvPr id="1" name=""/>
        <p:cNvGrpSpPr/>
        <p:nvPr/>
      </p:nvGrpSpPr>
      <p:grpSpPr>
        <a:xfrm>
          <a:off x="0" y="0"/>
          <a:ext cx="0" cy="0"/>
          <a:chOff x="0" y="0"/>
          <a:chExt cx="0" cy="0"/>
        </a:xfrm>
      </p:grpSpPr>
      <p:sp>
        <p:nvSpPr>
          <p:cNvPr id="2" name="Объект 1"/>
          <p:cNvSpPr>
            <a:spLocks noGrp="1"/>
          </p:cNvSpPr>
          <p:nvPr>
            <p:ph/>
          </p:nvPr>
        </p:nvSpPr>
        <p:spPr>
          <a:xfrm>
            <a:off x="495300" y="274638"/>
            <a:ext cx="8915400" cy="5851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Дата 2"/>
          <p:cNvSpPr>
            <a:spLocks noGrp="1"/>
          </p:cNvSpPr>
          <p:nvPr>
            <p:ph type="dt" sz="half" idx="10"/>
          </p:nvPr>
        </p:nvSpPr>
        <p:spPr>
          <a:xfrm>
            <a:off x="495300" y="6245225"/>
            <a:ext cx="2312988" cy="476250"/>
          </a:xfrm>
        </p:spPr>
        <p:txBody>
          <a:bodyPr/>
          <a:lstStyle>
            <a:lvl1pPr>
              <a:defRPr/>
            </a:lvl1pPr>
          </a:lstStyle>
          <a:p>
            <a:fld id="{D8059972-66CF-4A92-8B0D-275E08C56199}" type="datetime1">
              <a:rPr lang="uk-UA"/>
              <a:pPr/>
              <a:t>18.11.2015</a:t>
            </a:fld>
            <a:endParaRPr lang="uk-UA"/>
          </a:p>
        </p:txBody>
      </p:sp>
      <p:sp>
        <p:nvSpPr>
          <p:cNvPr id="4" name="Нижний колонтитул 3"/>
          <p:cNvSpPr>
            <a:spLocks noGrp="1"/>
          </p:cNvSpPr>
          <p:nvPr>
            <p:ph type="ftr" sz="quarter" idx="11"/>
          </p:nvPr>
        </p:nvSpPr>
        <p:spPr>
          <a:xfrm>
            <a:off x="3384550" y="6245225"/>
            <a:ext cx="3136900" cy="476250"/>
          </a:xfrm>
        </p:spPr>
        <p:txBody>
          <a:bodyPr/>
          <a:lstStyle>
            <a:lvl1pPr>
              <a:defRPr/>
            </a:lvl1pPr>
          </a:lstStyle>
          <a:p>
            <a:endParaRPr lang="uk-UA"/>
          </a:p>
        </p:txBody>
      </p:sp>
      <p:sp>
        <p:nvSpPr>
          <p:cNvPr id="5" name="Номер слайда 4"/>
          <p:cNvSpPr>
            <a:spLocks noGrp="1"/>
          </p:cNvSpPr>
          <p:nvPr>
            <p:ph type="sldNum" sz="quarter" idx="12"/>
          </p:nvPr>
        </p:nvSpPr>
        <p:spPr>
          <a:xfrm>
            <a:off x="7097713" y="6245225"/>
            <a:ext cx="2312987" cy="476250"/>
          </a:xfrm>
        </p:spPr>
        <p:txBody>
          <a:bodyPr/>
          <a:lstStyle>
            <a:lvl1pPr>
              <a:defRPr/>
            </a:lvl1pPr>
          </a:lstStyle>
          <a:p>
            <a:fld id="{E7D4A0F5-C736-4111-A05D-66ABA02CBB55}" type="slidenum">
              <a:rPr lang="uk-UA"/>
              <a:pPr/>
              <a:t>‹#›</a:t>
            </a:fld>
            <a:endParaRPr lang="uk-UA"/>
          </a:p>
        </p:txBody>
      </p:sp>
    </p:spTree>
    <p:extLst>
      <p:ext uri="{BB962C8B-B14F-4D97-AF65-F5344CB8AC3E}">
        <p14:creationId xmlns:p14="http://schemas.microsoft.com/office/powerpoint/2010/main" val="35932046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F683D4AC-8784-4E3F-8F14-F05674458A93}" type="datetimeFigureOut">
              <a:rPr lang="uk-UA" smtClean="0"/>
              <a:pPr/>
              <a:t>18.11.2015</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E44C0AFC-D972-4CB8-9210-A35466E11686}" type="slidenum">
              <a:rPr lang="uk-UA" smtClean="0"/>
              <a:pPr/>
              <a:t>‹#›</a:t>
            </a:fld>
            <a:endParaRPr lang="uk-UA"/>
          </a:p>
        </p:txBody>
      </p:sp>
    </p:spTree>
    <p:extLst>
      <p:ext uri="{BB962C8B-B14F-4D97-AF65-F5344CB8AC3E}">
        <p14:creationId xmlns:p14="http://schemas.microsoft.com/office/powerpoint/2010/main" val="28753124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683D4AC-8784-4E3F-8F14-F05674458A93}" type="datetimeFigureOut">
              <a:rPr lang="uk-UA" smtClean="0"/>
              <a:pPr/>
              <a:t>18.11.2015</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E44C0AFC-D972-4CB8-9210-A35466E11686}" type="slidenum">
              <a:rPr lang="uk-UA" smtClean="0"/>
              <a:pPr/>
              <a:t>‹#›</a:t>
            </a:fld>
            <a:endParaRPr lang="uk-UA"/>
          </a:p>
        </p:txBody>
      </p:sp>
    </p:spTree>
    <p:extLst>
      <p:ext uri="{BB962C8B-B14F-4D97-AF65-F5344CB8AC3E}">
        <p14:creationId xmlns:p14="http://schemas.microsoft.com/office/powerpoint/2010/main" val="3679582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F683D4AC-8784-4E3F-8F14-F05674458A93}" type="datetimeFigureOut">
              <a:rPr lang="uk-UA" smtClean="0"/>
              <a:pPr/>
              <a:t>18.11.2015</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E44C0AFC-D972-4CB8-9210-A35466E11686}" type="slidenum">
              <a:rPr lang="uk-UA" smtClean="0"/>
              <a:pPr/>
              <a:t>‹#›</a:t>
            </a:fld>
            <a:endParaRPr lang="uk-UA"/>
          </a:p>
        </p:txBody>
      </p:sp>
    </p:spTree>
    <p:extLst>
      <p:ext uri="{BB962C8B-B14F-4D97-AF65-F5344CB8AC3E}">
        <p14:creationId xmlns:p14="http://schemas.microsoft.com/office/powerpoint/2010/main" val="27329275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F683D4AC-8784-4E3F-8F14-F05674458A93}" type="datetimeFigureOut">
              <a:rPr lang="uk-UA" smtClean="0"/>
              <a:pPr/>
              <a:t>18.11.2015</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E44C0AFC-D972-4CB8-9210-A35466E11686}" type="slidenum">
              <a:rPr lang="uk-UA" smtClean="0"/>
              <a:pPr/>
              <a:t>‹#›</a:t>
            </a:fld>
            <a:endParaRPr lang="uk-UA"/>
          </a:p>
        </p:txBody>
      </p:sp>
    </p:spTree>
    <p:extLst>
      <p:ext uri="{BB962C8B-B14F-4D97-AF65-F5344CB8AC3E}">
        <p14:creationId xmlns:p14="http://schemas.microsoft.com/office/powerpoint/2010/main" val="25887157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F683D4AC-8784-4E3F-8F14-F05674458A93}" type="datetimeFigureOut">
              <a:rPr lang="uk-UA" smtClean="0"/>
              <a:pPr/>
              <a:t>18.11.2015</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E44C0AFC-D972-4CB8-9210-A35466E11686}" type="slidenum">
              <a:rPr lang="uk-UA" smtClean="0"/>
              <a:pPr/>
              <a:t>‹#›</a:t>
            </a:fld>
            <a:endParaRPr lang="uk-UA"/>
          </a:p>
        </p:txBody>
      </p:sp>
    </p:spTree>
    <p:extLst>
      <p:ext uri="{BB962C8B-B14F-4D97-AF65-F5344CB8AC3E}">
        <p14:creationId xmlns:p14="http://schemas.microsoft.com/office/powerpoint/2010/main" val="25442549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683D4AC-8784-4E3F-8F14-F05674458A93}" type="datetimeFigureOut">
              <a:rPr lang="uk-UA" smtClean="0"/>
              <a:pPr/>
              <a:t>18.11.2015</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E44C0AFC-D972-4CB8-9210-A35466E11686}" type="slidenum">
              <a:rPr lang="uk-UA" smtClean="0"/>
              <a:pPr/>
              <a:t>‹#›</a:t>
            </a:fld>
            <a:endParaRPr lang="uk-UA"/>
          </a:p>
        </p:txBody>
      </p:sp>
    </p:spTree>
    <p:extLst>
      <p:ext uri="{BB962C8B-B14F-4D97-AF65-F5344CB8AC3E}">
        <p14:creationId xmlns:p14="http://schemas.microsoft.com/office/powerpoint/2010/main" val="32853005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683D4AC-8784-4E3F-8F14-F05674458A93}" type="datetimeFigureOut">
              <a:rPr lang="uk-UA" smtClean="0"/>
              <a:pPr/>
              <a:t>18.11.2015</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E44C0AFC-D972-4CB8-9210-A35466E11686}" type="slidenum">
              <a:rPr lang="uk-UA" smtClean="0"/>
              <a:pPr/>
              <a:t>‹#›</a:t>
            </a:fld>
            <a:endParaRPr lang="uk-UA"/>
          </a:p>
        </p:txBody>
      </p:sp>
    </p:spTree>
    <p:extLst>
      <p:ext uri="{BB962C8B-B14F-4D97-AF65-F5344CB8AC3E}">
        <p14:creationId xmlns:p14="http://schemas.microsoft.com/office/powerpoint/2010/main" val="3765232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683D4AC-8784-4E3F-8F14-F05674458A93}" type="datetimeFigureOut">
              <a:rPr lang="uk-UA" smtClean="0"/>
              <a:pPr/>
              <a:t>18.11.2015</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E44C0AFC-D972-4CB8-9210-A35466E11686}" type="slidenum">
              <a:rPr lang="uk-UA" smtClean="0"/>
              <a:pPr/>
              <a:t>‹#›</a:t>
            </a:fld>
            <a:endParaRPr lang="uk-UA"/>
          </a:p>
        </p:txBody>
      </p:sp>
    </p:spTree>
    <p:extLst>
      <p:ext uri="{BB962C8B-B14F-4D97-AF65-F5344CB8AC3E}">
        <p14:creationId xmlns:p14="http://schemas.microsoft.com/office/powerpoint/2010/main" val="870302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95300" y="6356351"/>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83D4AC-8784-4E3F-8F14-F05674458A93}" type="datetimeFigureOut">
              <a:rPr lang="uk-UA" smtClean="0"/>
              <a:pPr/>
              <a:t>18.11.2015</a:t>
            </a:fld>
            <a:endParaRPr lang="uk-UA"/>
          </a:p>
        </p:txBody>
      </p:sp>
      <p:sp>
        <p:nvSpPr>
          <p:cNvPr id="5" name="Нижний колонтитул 4"/>
          <p:cNvSpPr>
            <a:spLocks noGrp="1"/>
          </p:cNvSpPr>
          <p:nvPr>
            <p:ph type="ftr" sz="quarter" idx="3"/>
          </p:nvPr>
        </p:nvSpPr>
        <p:spPr>
          <a:xfrm>
            <a:off x="3384550" y="6356351"/>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7099300" y="6356351"/>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4C0AFC-D972-4CB8-9210-A35466E11686}" type="slidenum">
              <a:rPr lang="uk-UA" smtClean="0"/>
              <a:pPr/>
              <a:t>‹#›</a:t>
            </a:fld>
            <a:endParaRPr lang="uk-UA"/>
          </a:p>
        </p:txBody>
      </p:sp>
    </p:spTree>
    <p:extLst>
      <p:ext uri="{BB962C8B-B14F-4D97-AF65-F5344CB8AC3E}">
        <p14:creationId xmlns:p14="http://schemas.microsoft.com/office/powerpoint/2010/main" val="11516098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6.wmf"/><Relationship Id="rId3" Type="http://schemas.openxmlformats.org/officeDocument/2006/relationships/package" Target="../embeddings/_________Microsoft_Word8.docx"/><Relationship Id="rId7"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35.emf"/><Relationship Id="rId5" Type="http://schemas.openxmlformats.org/officeDocument/2006/relationships/package" Target="../embeddings/_________Microsoft_Word9.docx"/><Relationship Id="rId10" Type="http://schemas.openxmlformats.org/officeDocument/2006/relationships/image" Target="../media/image37.wmf"/><Relationship Id="rId4" Type="http://schemas.openxmlformats.org/officeDocument/2006/relationships/image" Target="../media/image34.emf"/><Relationship Id="rId9" Type="http://schemas.openxmlformats.org/officeDocument/2006/relationships/oleObject" Target="../embeddings/oleObject22.bin"/></Relationships>
</file>

<file path=ppt/slides/_rels/slide11.xml.rels><?xml version="1.0" encoding="UTF-8" standalone="yes"?>
<Relationships xmlns="http://schemas.openxmlformats.org/package/2006/relationships"><Relationship Id="rId8" Type="http://schemas.openxmlformats.org/officeDocument/2006/relationships/image" Target="../media/image40.emf"/><Relationship Id="rId3" Type="http://schemas.openxmlformats.org/officeDocument/2006/relationships/package" Target="../embeddings/_________Microsoft_Word10.docx"/><Relationship Id="rId7" Type="http://schemas.openxmlformats.org/officeDocument/2006/relationships/package" Target="../embeddings/_________Microsoft_Word12.docx"/><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39.emf"/><Relationship Id="rId5" Type="http://schemas.openxmlformats.org/officeDocument/2006/relationships/package" Target="../embeddings/_________Microsoft_Word11.docx"/><Relationship Id="rId10" Type="http://schemas.openxmlformats.org/officeDocument/2006/relationships/image" Target="../media/image41.emf"/><Relationship Id="rId4" Type="http://schemas.openxmlformats.org/officeDocument/2006/relationships/image" Target="../media/image38.emf"/><Relationship Id="rId9" Type="http://schemas.openxmlformats.org/officeDocument/2006/relationships/package" Target="../embeddings/_________Microsoft_Word13.docx"/></Relationships>
</file>

<file path=ppt/slides/_rels/slide12.xml.rels><?xml version="1.0" encoding="UTF-8" standalone="yes"?>
<Relationships xmlns="http://schemas.openxmlformats.org/package/2006/relationships"><Relationship Id="rId8" Type="http://schemas.openxmlformats.org/officeDocument/2006/relationships/image" Target="../media/image44.wmf"/><Relationship Id="rId3" Type="http://schemas.openxmlformats.org/officeDocument/2006/relationships/package" Target="../embeddings/_________Microsoft_Word14.docx"/><Relationship Id="rId7"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43.wmf"/><Relationship Id="rId5" Type="http://schemas.openxmlformats.org/officeDocument/2006/relationships/oleObject" Target="../embeddings/oleObject23.bin"/><Relationship Id="rId4" Type="http://schemas.openxmlformats.org/officeDocument/2006/relationships/image" Target="../media/image42.emf"/><Relationship Id="rId9" Type="http://schemas.openxmlformats.org/officeDocument/2006/relationships/image" Target="../media/image45.emf"/></Relationships>
</file>

<file path=ppt/slides/_rels/slide13.xml.rels><?xml version="1.0" encoding="UTF-8" standalone="yes"?>
<Relationships xmlns="http://schemas.openxmlformats.org/package/2006/relationships"><Relationship Id="rId3" Type="http://schemas.openxmlformats.org/officeDocument/2006/relationships/package" Target="../embeddings/_________Microsoft_Word15.docx"/><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48.emf"/><Relationship Id="rId5" Type="http://schemas.openxmlformats.org/officeDocument/2006/relationships/image" Target="../media/image47.emf"/><Relationship Id="rId4" Type="http://schemas.openxmlformats.org/officeDocument/2006/relationships/image" Target="../media/image46.emf"/></Relationships>
</file>

<file path=ppt/slides/_rels/slide1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 Id="rId4" Type="http://schemas.openxmlformats.org/officeDocument/2006/relationships/image" Target="../media/image51.wmf"/></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27.bin"/><Relationship Id="rId13" Type="http://schemas.openxmlformats.org/officeDocument/2006/relationships/image" Target="../media/image59.wmf"/><Relationship Id="rId18" Type="http://schemas.openxmlformats.org/officeDocument/2006/relationships/image" Target="../media/image62.wmf"/><Relationship Id="rId3" Type="http://schemas.openxmlformats.org/officeDocument/2006/relationships/image" Target="../media/image57.wmf"/><Relationship Id="rId7" Type="http://schemas.openxmlformats.org/officeDocument/2006/relationships/image" Target="../media/image53.wmf"/><Relationship Id="rId12" Type="http://schemas.openxmlformats.org/officeDocument/2006/relationships/image" Target="../media/image55.wmf"/><Relationship Id="rId17" Type="http://schemas.openxmlformats.org/officeDocument/2006/relationships/image" Target="../media/image61.wmf"/><Relationship Id="rId2" Type="http://schemas.openxmlformats.org/officeDocument/2006/relationships/slideLayout" Target="../slideLayouts/slideLayout7.xml"/><Relationship Id="rId16" Type="http://schemas.openxmlformats.org/officeDocument/2006/relationships/image" Target="../media/image60.wmf"/><Relationship Id="rId1" Type="http://schemas.openxmlformats.org/officeDocument/2006/relationships/vmlDrawing" Target="../drawings/vmlDrawing9.vml"/><Relationship Id="rId6" Type="http://schemas.openxmlformats.org/officeDocument/2006/relationships/oleObject" Target="../embeddings/oleObject26.bin"/><Relationship Id="rId11" Type="http://schemas.openxmlformats.org/officeDocument/2006/relationships/oleObject" Target="../embeddings/oleObject28.bin"/><Relationship Id="rId5" Type="http://schemas.openxmlformats.org/officeDocument/2006/relationships/image" Target="../media/image52.wmf"/><Relationship Id="rId15" Type="http://schemas.openxmlformats.org/officeDocument/2006/relationships/image" Target="../media/image56.wmf"/><Relationship Id="rId10" Type="http://schemas.openxmlformats.org/officeDocument/2006/relationships/image" Target="../media/image58.wmf"/><Relationship Id="rId4" Type="http://schemas.openxmlformats.org/officeDocument/2006/relationships/oleObject" Target="../embeddings/oleObject25.bin"/><Relationship Id="rId9" Type="http://schemas.openxmlformats.org/officeDocument/2006/relationships/image" Target="../media/image54.wmf"/><Relationship Id="rId14" Type="http://schemas.openxmlformats.org/officeDocument/2006/relationships/oleObject" Target="../embeddings/oleObject29.bin"/></Relationships>
</file>

<file path=ppt/slides/_rels/slide16.xml.rels><?xml version="1.0" encoding="UTF-8" standalone="yes"?>
<Relationships xmlns="http://schemas.openxmlformats.org/package/2006/relationships"><Relationship Id="rId3" Type="http://schemas.openxmlformats.org/officeDocument/2006/relationships/package" Target="../embeddings/_________Microsoft_Word16.docx"/><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64.emf"/><Relationship Id="rId5" Type="http://schemas.openxmlformats.org/officeDocument/2006/relationships/package" Target="../embeddings/_________Microsoft_Word17.docx"/><Relationship Id="rId4" Type="http://schemas.openxmlformats.org/officeDocument/2006/relationships/image" Target="../media/image63.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5.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package" Target="../embeddings/_________Microsoft_Word3.docx"/><Relationship Id="rId3" Type="http://schemas.openxmlformats.org/officeDocument/2006/relationships/oleObject" Target="../embeddings/oleObject1.bin"/><Relationship Id="rId7" Type="http://schemas.openxmlformats.org/officeDocument/2006/relationships/oleObject" Target="../embeddings/oleObject2.bin"/><Relationship Id="rId12" Type="http://schemas.openxmlformats.org/officeDocument/2006/relationships/image" Target="../media/image7.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emf"/><Relationship Id="rId11" Type="http://schemas.openxmlformats.org/officeDocument/2006/relationships/oleObject" Target="../embeddings/oleObject3.bin"/><Relationship Id="rId5" Type="http://schemas.openxmlformats.org/officeDocument/2006/relationships/package" Target="../embeddings/_________Microsoft_Word1.docx"/><Relationship Id="rId10" Type="http://schemas.openxmlformats.org/officeDocument/2006/relationships/image" Target="../media/image6.emf"/><Relationship Id="rId4" Type="http://schemas.openxmlformats.org/officeDocument/2006/relationships/image" Target="../media/image3.wmf"/><Relationship Id="rId9" Type="http://schemas.openxmlformats.org/officeDocument/2006/relationships/package" Target="../embeddings/_________Microsoft_Word2.docx"/><Relationship Id="rId14" Type="http://schemas.openxmlformats.org/officeDocument/2006/relationships/image" Target="../media/image8.emf"/></Relationships>
</file>

<file path=ppt/slides/_rels/slide6.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oleObject" Target="../embeddings/oleObject4.bin"/><Relationship Id="rId7" Type="http://schemas.openxmlformats.org/officeDocument/2006/relationships/package" Target="../embeddings/_________Microsoft_Word5.docx"/><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image" Target="../media/image10.emf"/><Relationship Id="rId5" Type="http://schemas.openxmlformats.org/officeDocument/2006/relationships/package" Target="../embeddings/_________Microsoft_Word4.docx"/><Relationship Id="rId4" Type="http://schemas.openxmlformats.org/officeDocument/2006/relationships/image" Target="../media/image9.wmf"/></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wmf"/></Relationships>
</file>

<file path=ppt/slides/_rels/slide8.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oleObject" Target="../embeddings/oleObject5.bin"/><Relationship Id="rId7" Type="http://schemas.openxmlformats.org/officeDocument/2006/relationships/package" Target="../embeddings/_________Microsoft_Word7.docx"/><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6.emf"/><Relationship Id="rId5" Type="http://schemas.openxmlformats.org/officeDocument/2006/relationships/package" Target="../embeddings/_________Microsoft_Word6.docx"/><Relationship Id="rId4" Type="http://schemas.openxmlformats.org/officeDocument/2006/relationships/image" Target="../media/image15.wmf"/></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8.bin"/><Relationship Id="rId13" Type="http://schemas.openxmlformats.org/officeDocument/2006/relationships/image" Target="../media/image22.wmf"/><Relationship Id="rId18" Type="http://schemas.openxmlformats.org/officeDocument/2006/relationships/oleObject" Target="../embeddings/oleObject13.bin"/><Relationship Id="rId26" Type="http://schemas.openxmlformats.org/officeDocument/2006/relationships/oleObject" Target="../embeddings/oleObject17.bin"/><Relationship Id="rId3" Type="http://schemas.openxmlformats.org/officeDocument/2006/relationships/image" Target="../media/image33.png"/><Relationship Id="rId21" Type="http://schemas.openxmlformats.org/officeDocument/2006/relationships/image" Target="../media/image26.wmf"/><Relationship Id="rId7" Type="http://schemas.openxmlformats.org/officeDocument/2006/relationships/image" Target="../media/image19.wmf"/><Relationship Id="rId12" Type="http://schemas.openxmlformats.org/officeDocument/2006/relationships/oleObject" Target="../embeddings/oleObject10.bin"/><Relationship Id="rId17" Type="http://schemas.openxmlformats.org/officeDocument/2006/relationships/image" Target="../media/image24.wmf"/><Relationship Id="rId25" Type="http://schemas.openxmlformats.org/officeDocument/2006/relationships/image" Target="../media/image28.wmf"/><Relationship Id="rId33" Type="http://schemas.openxmlformats.org/officeDocument/2006/relationships/image" Target="../media/image32.wmf"/><Relationship Id="rId2" Type="http://schemas.openxmlformats.org/officeDocument/2006/relationships/slideLayout" Target="../slideLayouts/slideLayout2.xml"/><Relationship Id="rId16" Type="http://schemas.openxmlformats.org/officeDocument/2006/relationships/oleObject" Target="../embeddings/oleObject12.bin"/><Relationship Id="rId20" Type="http://schemas.openxmlformats.org/officeDocument/2006/relationships/oleObject" Target="../embeddings/oleObject14.bin"/><Relationship Id="rId29" Type="http://schemas.openxmlformats.org/officeDocument/2006/relationships/image" Target="../media/image30.wmf"/><Relationship Id="rId1" Type="http://schemas.openxmlformats.org/officeDocument/2006/relationships/vmlDrawing" Target="../drawings/vmlDrawing4.vml"/><Relationship Id="rId6" Type="http://schemas.openxmlformats.org/officeDocument/2006/relationships/oleObject" Target="../embeddings/oleObject7.bin"/><Relationship Id="rId11" Type="http://schemas.openxmlformats.org/officeDocument/2006/relationships/image" Target="../media/image21.wmf"/><Relationship Id="rId24" Type="http://schemas.openxmlformats.org/officeDocument/2006/relationships/oleObject" Target="../embeddings/oleObject16.bin"/><Relationship Id="rId32" Type="http://schemas.openxmlformats.org/officeDocument/2006/relationships/oleObject" Target="../embeddings/oleObject20.bin"/><Relationship Id="rId5" Type="http://schemas.openxmlformats.org/officeDocument/2006/relationships/image" Target="../media/image18.wmf"/><Relationship Id="rId15" Type="http://schemas.openxmlformats.org/officeDocument/2006/relationships/image" Target="../media/image23.wmf"/><Relationship Id="rId23" Type="http://schemas.openxmlformats.org/officeDocument/2006/relationships/image" Target="../media/image27.wmf"/><Relationship Id="rId28" Type="http://schemas.openxmlformats.org/officeDocument/2006/relationships/oleObject" Target="../embeddings/oleObject18.bin"/><Relationship Id="rId10" Type="http://schemas.openxmlformats.org/officeDocument/2006/relationships/oleObject" Target="../embeddings/oleObject9.bin"/><Relationship Id="rId19" Type="http://schemas.openxmlformats.org/officeDocument/2006/relationships/image" Target="../media/image25.wmf"/><Relationship Id="rId31" Type="http://schemas.openxmlformats.org/officeDocument/2006/relationships/image" Target="../media/image31.wmf"/><Relationship Id="rId4" Type="http://schemas.openxmlformats.org/officeDocument/2006/relationships/oleObject" Target="../embeddings/oleObject6.bin"/><Relationship Id="rId9" Type="http://schemas.openxmlformats.org/officeDocument/2006/relationships/image" Target="../media/image20.wmf"/><Relationship Id="rId14" Type="http://schemas.openxmlformats.org/officeDocument/2006/relationships/oleObject" Target="../embeddings/oleObject11.bin"/><Relationship Id="rId22" Type="http://schemas.openxmlformats.org/officeDocument/2006/relationships/oleObject" Target="../embeddings/oleObject15.bin"/><Relationship Id="rId27" Type="http://schemas.openxmlformats.org/officeDocument/2006/relationships/image" Target="../media/image29.wmf"/><Relationship Id="rId30" Type="http://schemas.openxmlformats.org/officeDocument/2006/relationships/oleObject" Target="../embeddings/oleObject1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038882" y="932527"/>
            <a:ext cx="6192688" cy="923330"/>
          </a:xfrm>
          <a:prstGeom prst="rect">
            <a:avLst/>
          </a:prstGeom>
        </p:spPr>
        <p:txBody>
          <a:bodyPr wrap="square">
            <a:spAutoFit/>
          </a:bodyPr>
          <a:lstStyle/>
          <a:p>
            <a:pPr algn="ctr"/>
            <a:r>
              <a:rPr lang="uk-UA" smtClean="0"/>
              <a:t>Вінницький </a:t>
            </a:r>
            <a:r>
              <a:rPr lang="uk-UA" dirty="0"/>
              <a:t>національний технічний університет</a:t>
            </a:r>
          </a:p>
          <a:p>
            <a:pPr algn="ctr"/>
            <a:r>
              <a:rPr lang="uk-UA" smtClean="0"/>
              <a:t>Факультет </a:t>
            </a:r>
            <a:r>
              <a:rPr lang="uk-UA" dirty="0"/>
              <a:t>машинобудування і </a:t>
            </a:r>
            <a:r>
              <a:rPr lang="uk-UA" dirty="0" smtClean="0"/>
              <a:t>транспорту</a:t>
            </a:r>
          </a:p>
          <a:p>
            <a:pPr algn="ctr"/>
            <a:r>
              <a:rPr lang="uk-UA" dirty="0" smtClean="0"/>
              <a:t>Кафедра автомобілів і транспортного менеджменту</a:t>
            </a:r>
            <a:endParaRPr lang="en-US" dirty="0" smtClean="0"/>
          </a:p>
        </p:txBody>
      </p:sp>
      <p:sp>
        <p:nvSpPr>
          <p:cNvPr id="6" name="Прямоугольник 5"/>
          <p:cNvSpPr/>
          <p:nvPr/>
        </p:nvSpPr>
        <p:spPr>
          <a:xfrm>
            <a:off x="1064566" y="2073622"/>
            <a:ext cx="7992890" cy="923330"/>
          </a:xfrm>
          <a:prstGeom prst="rect">
            <a:avLst/>
          </a:prstGeom>
        </p:spPr>
        <p:txBody>
          <a:bodyPr wrap="square">
            <a:spAutoFit/>
          </a:bodyPr>
          <a:lstStyle/>
          <a:p>
            <a:pPr algn="ctr"/>
            <a:r>
              <a:rPr lang="uk-UA" b="1" smtClean="0"/>
              <a:t>ПІДВИЩЕННЯ ЕФЕКТИВНОСТІ БОРТОВИХ СИСТЕМ ЗАБЕЗПЕЧЕННЯ БЕЗПЕКИ</a:t>
            </a:r>
            <a:endParaRPr lang="ru-RU" smtClean="0"/>
          </a:p>
          <a:p>
            <a:pPr algn="ctr"/>
            <a:r>
              <a:rPr lang="uk-UA" b="1" smtClean="0"/>
              <a:t>РУХУ АВТОМОБІЛІВ ЗА РАХУНОК УДОСКОНАЛЕННЯ МЕТОДІВ ОЦІНЮВАННЯ ЇХ</a:t>
            </a:r>
            <a:endParaRPr lang="ru-RU" smtClean="0"/>
          </a:p>
          <a:p>
            <a:pPr algn="ctr"/>
            <a:r>
              <a:rPr lang="uk-UA" b="1" smtClean="0"/>
              <a:t>ДИНАМІЧНИХ ТА ЕНЕРГЕТИЧНИХ ХАРАКТЕРИСТИК</a:t>
            </a:r>
          </a:p>
        </p:txBody>
      </p:sp>
      <p:sp>
        <p:nvSpPr>
          <p:cNvPr id="7" name="Прямоугольник 6"/>
          <p:cNvSpPr/>
          <p:nvPr/>
        </p:nvSpPr>
        <p:spPr>
          <a:xfrm>
            <a:off x="1824737" y="3390322"/>
            <a:ext cx="6468950" cy="369332"/>
          </a:xfrm>
          <a:prstGeom prst="rect">
            <a:avLst/>
          </a:prstGeom>
        </p:spPr>
        <p:txBody>
          <a:bodyPr wrap="square">
            <a:spAutoFit/>
          </a:bodyPr>
          <a:lstStyle/>
          <a:p>
            <a:pPr algn="ctr"/>
            <a:r>
              <a:rPr lang="uk-UA" dirty="0" smtClean="0"/>
              <a:t>до магістерської </a:t>
            </a:r>
            <a:r>
              <a:rPr lang="uk-UA" smtClean="0"/>
              <a:t>кваліфікаційної роботи</a:t>
            </a:r>
            <a:endParaRPr lang="uk-UA" dirty="0"/>
          </a:p>
        </p:txBody>
      </p:sp>
      <p:sp>
        <p:nvSpPr>
          <p:cNvPr id="8" name="Прямоугольник 7"/>
          <p:cNvSpPr/>
          <p:nvPr/>
        </p:nvSpPr>
        <p:spPr>
          <a:xfrm>
            <a:off x="1782848" y="4665910"/>
            <a:ext cx="6554528" cy="923330"/>
          </a:xfrm>
          <a:prstGeom prst="rect">
            <a:avLst/>
          </a:prstGeom>
        </p:spPr>
        <p:txBody>
          <a:bodyPr wrap="square">
            <a:spAutoFit/>
          </a:bodyPr>
          <a:lstStyle/>
          <a:p>
            <a:r>
              <a:rPr lang="uk-UA" dirty="0" smtClean="0"/>
              <a:t>Керівник роботи   </a:t>
            </a:r>
            <a:r>
              <a:rPr lang="uk-UA" dirty="0" err="1" smtClean="0"/>
              <a:t>к.т.н</a:t>
            </a:r>
            <a:r>
              <a:rPr lang="uk-UA" dirty="0"/>
              <a:t>., доцент </a:t>
            </a:r>
            <a:r>
              <a:rPr lang="uk-UA" dirty="0" smtClean="0"/>
              <a:t>                              </a:t>
            </a:r>
            <a:r>
              <a:rPr lang="uk-UA" dirty="0" err="1" smtClean="0"/>
              <a:t>Кашканов</a:t>
            </a:r>
            <a:r>
              <a:rPr lang="uk-UA" dirty="0" smtClean="0"/>
              <a:t> </a:t>
            </a:r>
            <a:r>
              <a:rPr lang="uk-UA" dirty="0"/>
              <a:t>А.А.</a:t>
            </a:r>
          </a:p>
          <a:p>
            <a:r>
              <a:rPr lang="uk-UA" dirty="0"/>
              <a:t> </a:t>
            </a:r>
          </a:p>
          <a:p>
            <a:r>
              <a:rPr lang="uk-UA" dirty="0" smtClean="0"/>
              <a:t>Розробив  студент </a:t>
            </a:r>
            <a:r>
              <a:rPr lang="uk-UA" dirty="0"/>
              <a:t>гр</a:t>
            </a:r>
            <a:r>
              <a:rPr lang="uk-UA"/>
              <a:t>. </a:t>
            </a:r>
            <a:r>
              <a:rPr lang="uk-UA" smtClean="0"/>
              <a:t>1АТ-14м з/н                           Тартачний М.О.</a:t>
            </a:r>
            <a:endParaRPr lang="uk-UA" dirty="0"/>
          </a:p>
        </p:txBody>
      </p:sp>
      <p:sp>
        <p:nvSpPr>
          <p:cNvPr id="9" name="Прямоугольник 8"/>
          <p:cNvSpPr/>
          <p:nvPr/>
        </p:nvSpPr>
        <p:spPr>
          <a:xfrm>
            <a:off x="4003975" y="6061938"/>
            <a:ext cx="2101153" cy="369332"/>
          </a:xfrm>
          <a:prstGeom prst="rect">
            <a:avLst/>
          </a:prstGeom>
        </p:spPr>
        <p:txBody>
          <a:bodyPr wrap="none">
            <a:spAutoFit/>
          </a:bodyPr>
          <a:lstStyle/>
          <a:p>
            <a:r>
              <a:rPr lang="uk-UA" dirty="0"/>
              <a:t>Вінниця </a:t>
            </a:r>
            <a:r>
              <a:rPr lang="uk-UA"/>
              <a:t>ВНТУ </a:t>
            </a:r>
            <a:r>
              <a:rPr lang="uk-UA" smtClean="0"/>
              <a:t>2015 </a:t>
            </a:r>
            <a:endParaRPr lang="uk-UA" dirty="0"/>
          </a:p>
        </p:txBody>
      </p:sp>
      <p:sp>
        <p:nvSpPr>
          <p:cNvPr id="2" name="Прямоугольник 1"/>
          <p:cNvSpPr/>
          <p:nvPr/>
        </p:nvSpPr>
        <p:spPr>
          <a:xfrm>
            <a:off x="4129342" y="3040630"/>
            <a:ext cx="1859740" cy="369332"/>
          </a:xfrm>
          <a:prstGeom prst="rect">
            <a:avLst/>
          </a:prstGeom>
        </p:spPr>
        <p:txBody>
          <a:bodyPr wrap="none">
            <a:spAutoFit/>
          </a:bodyPr>
          <a:lstStyle/>
          <a:p>
            <a:r>
              <a:rPr lang="uk-UA" dirty="0" smtClean="0"/>
              <a:t>Графічна частина</a:t>
            </a:r>
            <a:endParaRPr lang="uk-UA" dirty="0"/>
          </a:p>
        </p:txBody>
      </p:sp>
      <p:sp>
        <p:nvSpPr>
          <p:cNvPr id="3" name="Прямоугольник 2"/>
          <p:cNvSpPr/>
          <p:nvPr/>
        </p:nvSpPr>
        <p:spPr>
          <a:xfrm>
            <a:off x="848544" y="3718773"/>
            <a:ext cx="8280920" cy="646331"/>
          </a:xfrm>
          <a:prstGeom prst="rect">
            <a:avLst/>
          </a:prstGeom>
        </p:spPr>
        <p:txBody>
          <a:bodyPr wrap="square">
            <a:spAutoFit/>
          </a:bodyPr>
          <a:lstStyle/>
          <a:p>
            <a:pPr algn="ctr"/>
            <a:r>
              <a:rPr lang="uk-UA" dirty="0"/>
              <a:t>зі спеціальності 8.07010601</a:t>
            </a:r>
            <a:r>
              <a:rPr lang="uk-UA" dirty="0" smtClean="0"/>
              <a:t> </a:t>
            </a:r>
            <a:r>
              <a:rPr lang="uk-UA" dirty="0"/>
              <a:t>– Автомобілі та автомобільне господарство </a:t>
            </a:r>
          </a:p>
          <a:p>
            <a:pPr algn="ctr"/>
            <a:r>
              <a:rPr lang="uk-UA" smtClean="0"/>
              <a:t>08-29.МКР.018.00.000 </a:t>
            </a:r>
            <a:endParaRPr lang="uk-UA" dirty="0"/>
          </a:p>
        </p:txBody>
      </p:sp>
    </p:spTree>
    <p:extLst>
      <p:ext uri="{BB962C8B-B14F-4D97-AF65-F5344CB8AC3E}">
        <p14:creationId xmlns:p14="http://schemas.microsoft.com/office/powerpoint/2010/main" val="30357642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9" name="Rectangle 4"/>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8" name="Rectangle 12"/>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4" name="Номер слайда 1"/>
          <p:cNvSpPr>
            <a:spLocks noGrp="1"/>
          </p:cNvSpPr>
          <p:nvPr>
            <p:ph type="sldNum" sz="quarter" idx="12"/>
          </p:nvPr>
        </p:nvSpPr>
        <p:spPr>
          <a:xfrm>
            <a:off x="7380526" y="188640"/>
            <a:ext cx="2311400" cy="365125"/>
          </a:xfrm>
        </p:spPr>
        <p:txBody>
          <a:bodyPr/>
          <a:lstStyle/>
          <a:p>
            <a:fld id="{E44C0AFC-D972-4CB8-9210-A35466E11686}" type="slidenum">
              <a:rPr lang="uk-UA" sz="2400" b="1" smtClean="0">
                <a:solidFill>
                  <a:schemeClr val="tx1"/>
                </a:solidFill>
              </a:rPr>
              <a:pPr/>
              <a:t>10</a:t>
            </a:fld>
            <a:endParaRPr lang="uk-UA" sz="2400" b="1">
              <a:solidFill>
                <a:schemeClr val="tx1"/>
              </a:solidFill>
            </a:endParaRPr>
          </a:p>
        </p:txBody>
      </p:sp>
      <p:sp>
        <p:nvSpPr>
          <p:cNvPr id="3" name="Прямоугольник 2"/>
          <p:cNvSpPr/>
          <p:nvPr/>
        </p:nvSpPr>
        <p:spPr>
          <a:xfrm>
            <a:off x="4304928" y="620688"/>
            <a:ext cx="5256584" cy="523220"/>
          </a:xfrm>
          <a:prstGeom prst="rect">
            <a:avLst/>
          </a:prstGeom>
        </p:spPr>
        <p:txBody>
          <a:bodyPr wrap="square">
            <a:spAutoFit/>
          </a:bodyPr>
          <a:lstStyle/>
          <a:p>
            <a:pPr algn="ctr"/>
            <a:r>
              <a:rPr lang="uk-UA" sz="1400" b="1">
                <a:solidFill>
                  <a:srgbClr val="FF0000"/>
                </a:solidFill>
              </a:rPr>
              <a:t>Структурна схема методу визначення повної маси автомобіля </a:t>
            </a:r>
            <a:r>
              <a:rPr lang="uk-UA" sz="1400" b="1">
                <a:solidFill>
                  <a:srgbClr val="FF0000"/>
                </a:solidFill>
              </a:rPr>
              <a:t>та </a:t>
            </a:r>
            <a:r>
              <a:rPr lang="uk-UA" sz="1400" b="1" smtClean="0">
                <a:solidFill>
                  <a:srgbClr val="FF0000"/>
                </a:solidFill>
              </a:rPr>
              <a:t>маси </a:t>
            </a:r>
            <a:r>
              <a:rPr lang="uk-UA" sz="1400" b="1">
                <a:solidFill>
                  <a:srgbClr val="FF0000"/>
                </a:solidFill>
              </a:rPr>
              <a:t>вантажу та (або) пасажирів в експлуатації</a:t>
            </a:r>
            <a:endParaRPr lang="ru-RU" sz="1400" b="1">
              <a:solidFill>
                <a:srgbClr val="FF0000"/>
              </a:solidFill>
            </a:endParaRPr>
          </a:p>
        </p:txBody>
      </p:sp>
      <p:graphicFrame>
        <p:nvGraphicFramePr>
          <p:cNvPr id="6" name="Объект 5"/>
          <p:cNvGraphicFramePr>
            <a:graphicFrameLocks noChangeAspect="1"/>
          </p:cNvGraphicFramePr>
          <p:nvPr>
            <p:extLst>
              <p:ext uri="{D42A27DB-BD31-4B8C-83A1-F6EECF244321}">
                <p14:modId xmlns:p14="http://schemas.microsoft.com/office/powerpoint/2010/main" val="2604932024"/>
              </p:ext>
            </p:extLst>
          </p:nvPr>
        </p:nvGraphicFramePr>
        <p:xfrm>
          <a:off x="4147164" y="1342078"/>
          <a:ext cx="5558364" cy="5111258"/>
        </p:xfrm>
        <a:graphic>
          <a:graphicData uri="http://schemas.openxmlformats.org/presentationml/2006/ole">
            <mc:AlternateContent xmlns:mc="http://schemas.openxmlformats.org/markup-compatibility/2006">
              <mc:Choice xmlns:v="urn:schemas-microsoft-com:vml" Requires="v">
                <p:oleObj spid="_x0000_s27689" name="Документ" r:id="rId3" imgW="5940791" imgH="5462581" progId="Word.Document.12">
                  <p:embed/>
                </p:oleObj>
              </mc:Choice>
              <mc:Fallback>
                <p:oleObj name="Документ" r:id="rId3" imgW="5940791" imgH="5462581" progId="Word.Document.12">
                  <p:embed/>
                  <p:pic>
                    <p:nvPicPr>
                      <p:cNvPr id="0" name=""/>
                      <p:cNvPicPr/>
                      <p:nvPr/>
                    </p:nvPicPr>
                    <p:blipFill>
                      <a:blip r:embed="rId4"/>
                      <a:stretch>
                        <a:fillRect/>
                      </a:stretch>
                    </p:blipFill>
                    <p:spPr>
                      <a:xfrm>
                        <a:off x="4147164" y="1342078"/>
                        <a:ext cx="5558364" cy="5111258"/>
                      </a:xfrm>
                      <a:prstGeom prst="rect">
                        <a:avLst/>
                      </a:prstGeom>
                    </p:spPr>
                  </p:pic>
                </p:oleObj>
              </mc:Fallback>
            </mc:AlternateContent>
          </a:graphicData>
        </a:graphic>
      </p:graphicFrame>
      <p:sp>
        <p:nvSpPr>
          <p:cNvPr id="83" name="Прямоугольник 82"/>
          <p:cNvSpPr/>
          <p:nvPr/>
        </p:nvSpPr>
        <p:spPr>
          <a:xfrm>
            <a:off x="488504" y="673532"/>
            <a:ext cx="3312368" cy="523220"/>
          </a:xfrm>
          <a:prstGeom prst="rect">
            <a:avLst/>
          </a:prstGeom>
        </p:spPr>
        <p:txBody>
          <a:bodyPr wrap="square">
            <a:spAutoFit/>
          </a:bodyPr>
          <a:lstStyle/>
          <a:p>
            <a:pPr algn="ctr"/>
            <a:r>
              <a:rPr lang="uk-UA" sz="1400" b="1">
                <a:solidFill>
                  <a:srgbClr val="FF0000"/>
                </a:solidFill>
              </a:rPr>
              <a:t>Діаграма визначення маси автомобіля </a:t>
            </a:r>
            <a:r>
              <a:rPr lang="uk-UA" sz="1400" b="1">
                <a:solidFill>
                  <a:srgbClr val="FF0000"/>
                </a:solidFill>
              </a:rPr>
              <a:t>за </a:t>
            </a:r>
            <a:r>
              <a:rPr lang="uk-UA" sz="1400" b="1" smtClean="0">
                <a:solidFill>
                  <a:srgbClr val="FF0000"/>
                </a:solidFill>
              </a:rPr>
              <a:t>його прискоренням </a:t>
            </a:r>
            <a:r>
              <a:rPr lang="uk-UA" sz="1400" b="1">
                <a:solidFill>
                  <a:srgbClr val="FF0000"/>
                </a:solidFill>
              </a:rPr>
              <a:t>при розгоні</a:t>
            </a:r>
            <a:endParaRPr lang="ru-RU" sz="1400" b="1">
              <a:solidFill>
                <a:srgbClr val="FF0000"/>
              </a:solidFill>
            </a:endParaRPr>
          </a:p>
        </p:txBody>
      </p:sp>
      <p:graphicFrame>
        <p:nvGraphicFramePr>
          <p:cNvPr id="84" name="Объект 83"/>
          <p:cNvGraphicFramePr>
            <a:graphicFrameLocks noChangeAspect="1"/>
          </p:cNvGraphicFramePr>
          <p:nvPr>
            <p:extLst>
              <p:ext uri="{D42A27DB-BD31-4B8C-83A1-F6EECF244321}">
                <p14:modId xmlns:p14="http://schemas.microsoft.com/office/powerpoint/2010/main" val="2372014351"/>
              </p:ext>
            </p:extLst>
          </p:nvPr>
        </p:nvGraphicFramePr>
        <p:xfrm>
          <a:off x="370790" y="1268760"/>
          <a:ext cx="3962400" cy="4402137"/>
        </p:xfrm>
        <a:graphic>
          <a:graphicData uri="http://schemas.openxmlformats.org/presentationml/2006/ole">
            <mc:AlternateContent xmlns:mc="http://schemas.openxmlformats.org/markup-compatibility/2006">
              <mc:Choice xmlns:v="urn:schemas-microsoft-com:vml" Requires="v">
                <p:oleObj spid="_x0000_s27690" name="Документ" r:id="rId5" imgW="6194250" imgH="6882205" progId="Word.Document.12">
                  <p:embed/>
                </p:oleObj>
              </mc:Choice>
              <mc:Fallback>
                <p:oleObj name="Документ" r:id="rId5" imgW="6194250" imgH="6882205" progId="Word.Document.12">
                  <p:embed/>
                  <p:pic>
                    <p:nvPicPr>
                      <p:cNvPr id="0" name=""/>
                      <p:cNvPicPr/>
                      <p:nvPr/>
                    </p:nvPicPr>
                    <p:blipFill>
                      <a:blip r:embed="rId6"/>
                      <a:stretch>
                        <a:fillRect/>
                      </a:stretch>
                    </p:blipFill>
                    <p:spPr>
                      <a:xfrm>
                        <a:off x="370790" y="1268760"/>
                        <a:ext cx="3962400" cy="4402137"/>
                      </a:xfrm>
                      <a:prstGeom prst="rect">
                        <a:avLst/>
                      </a:prstGeom>
                    </p:spPr>
                  </p:pic>
                </p:oleObj>
              </mc:Fallback>
            </mc:AlternateContent>
          </a:graphicData>
        </a:graphic>
      </p:graphicFrame>
      <p:sp>
        <p:nvSpPr>
          <p:cNvPr id="85" name="Rectangle 6"/>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86" name="Объект 85"/>
          <p:cNvGraphicFramePr>
            <a:graphicFrameLocks/>
          </p:cNvGraphicFramePr>
          <p:nvPr>
            <p:extLst>
              <p:ext uri="{D42A27DB-BD31-4B8C-83A1-F6EECF244321}">
                <p14:modId xmlns:p14="http://schemas.microsoft.com/office/powerpoint/2010/main" val="4112347088"/>
              </p:ext>
            </p:extLst>
          </p:nvPr>
        </p:nvGraphicFramePr>
        <p:xfrm>
          <a:off x="776536" y="5877272"/>
          <a:ext cx="3286125" cy="542925"/>
        </p:xfrm>
        <a:graphic>
          <a:graphicData uri="http://schemas.openxmlformats.org/presentationml/2006/ole">
            <mc:AlternateContent xmlns:mc="http://schemas.openxmlformats.org/markup-compatibility/2006">
              <mc:Choice xmlns:v="urn:schemas-microsoft-com:vml" Requires="v">
                <p:oleObj spid="_x0000_s27691" name="Формула" r:id="rId7" imgW="3352800" imgH="558800" progId="Equation.3">
                  <p:embed/>
                </p:oleObj>
              </mc:Choice>
              <mc:Fallback>
                <p:oleObj name="Формула" r:id="rId7" imgW="3352800" imgH="558800" progId="Equation.3">
                  <p:embed/>
                  <p:pic>
                    <p:nvPicPr>
                      <p:cNvPr id="0" name="Object 5"/>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6536" y="5877272"/>
                        <a:ext cx="3286125" cy="542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7" name="Rectangle 8"/>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88" name="Объект 87"/>
          <p:cNvGraphicFramePr>
            <a:graphicFrameLocks/>
          </p:cNvGraphicFramePr>
          <p:nvPr>
            <p:extLst>
              <p:ext uri="{D42A27DB-BD31-4B8C-83A1-F6EECF244321}">
                <p14:modId xmlns:p14="http://schemas.microsoft.com/office/powerpoint/2010/main" val="435583954"/>
              </p:ext>
            </p:extLst>
          </p:nvPr>
        </p:nvGraphicFramePr>
        <p:xfrm>
          <a:off x="8193360" y="5661248"/>
          <a:ext cx="1552575" cy="733425"/>
        </p:xfrm>
        <a:graphic>
          <a:graphicData uri="http://schemas.openxmlformats.org/presentationml/2006/ole">
            <mc:AlternateContent xmlns:mc="http://schemas.openxmlformats.org/markup-compatibility/2006">
              <mc:Choice xmlns:v="urn:schemas-microsoft-com:vml" Requires="v">
                <p:oleObj spid="_x0000_s27692" name="Формула" r:id="rId9" imgW="1511300" imgH="711200" progId="Equation.3">
                  <p:embed/>
                </p:oleObj>
              </mc:Choice>
              <mc:Fallback>
                <p:oleObj name="Формула" r:id="rId9" imgW="1511300" imgH="711200" progId="Equation.3">
                  <p:embed/>
                  <p:pic>
                    <p:nvPicPr>
                      <p:cNvPr id="0" name="Object 7"/>
                      <p:cNvPicPr preferRelativeResize="0">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93360" y="5661248"/>
                        <a:ext cx="1552575" cy="733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094936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4"/>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7" name="Rectangle 26"/>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1" name="Rectangle 28"/>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3" name="Rectangle 30"/>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5" name="Номер слайда 1"/>
          <p:cNvSpPr>
            <a:spLocks noGrp="1"/>
          </p:cNvSpPr>
          <p:nvPr>
            <p:ph type="sldNum" sz="quarter" idx="12"/>
          </p:nvPr>
        </p:nvSpPr>
        <p:spPr>
          <a:xfrm>
            <a:off x="7380526" y="188640"/>
            <a:ext cx="2311400" cy="365125"/>
          </a:xfrm>
        </p:spPr>
        <p:txBody>
          <a:bodyPr/>
          <a:lstStyle/>
          <a:p>
            <a:fld id="{E44C0AFC-D972-4CB8-9210-A35466E11686}" type="slidenum">
              <a:rPr lang="uk-UA" sz="2400" b="1" smtClean="0">
                <a:solidFill>
                  <a:schemeClr val="tx1"/>
                </a:solidFill>
              </a:rPr>
              <a:pPr/>
              <a:t>11</a:t>
            </a:fld>
            <a:endParaRPr lang="uk-UA" sz="2400" b="1">
              <a:solidFill>
                <a:schemeClr val="tx1"/>
              </a:solidFill>
            </a:endParaRPr>
          </a:p>
        </p:txBody>
      </p:sp>
      <p:sp>
        <p:nvSpPr>
          <p:cNvPr id="2" name="Прямоугольник 1"/>
          <p:cNvSpPr/>
          <p:nvPr/>
        </p:nvSpPr>
        <p:spPr>
          <a:xfrm>
            <a:off x="1640632" y="620688"/>
            <a:ext cx="6940996" cy="584775"/>
          </a:xfrm>
          <a:prstGeom prst="rect">
            <a:avLst/>
          </a:prstGeom>
        </p:spPr>
        <p:txBody>
          <a:bodyPr wrap="square">
            <a:spAutoFit/>
          </a:bodyPr>
          <a:lstStyle/>
          <a:p>
            <a:pPr algn="ctr"/>
            <a:r>
              <a:rPr lang="uk-UA" sz="1600" b="1">
                <a:solidFill>
                  <a:srgbClr val="FF0000"/>
                </a:solidFill>
              </a:rPr>
              <a:t>Експериментальні дослідження методу визначення поточної ефективної потужності двигуна автомобіля в умовах експлуатації</a:t>
            </a:r>
            <a:endParaRPr lang="ru-RU" sz="1600">
              <a:solidFill>
                <a:srgbClr val="FF0000"/>
              </a:solidFill>
            </a:endParaRPr>
          </a:p>
        </p:txBody>
      </p:sp>
      <p:sp>
        <p:nvSpPr>
          <p:cNvPr id="3" name="Прямоугольник 2"/>
          <p:cNvSpPr/>
          <p:nvPr/>
        </p:nvSpPr>
        <p:spPr>
          <a:xfrm>
            <a:off x="272480" y="1484784"/>
            <a:ext cx="4953000" cy="461665"/>
          </a:xfrm>
          <a:prstGeom prst="rect">
            <a:avLst/>
          </a:prstGeom>
        </p:spPr>
        <p:txBody>
          <a:bodyPr>
            <a:spAutoFit/>
          </a:bodyPr>
          <a:lstStyle/>
          <a:p>
            <a:pPr algn="ctr"/>
            <a:r>
              <a:rPr lang="uk-UA" sz="1200">
                <a:solidFill>
                  <a:srgbClr val="FF0000"/>
                </a:solidFill>
              </a:rPr>
              <a:t>Схема установки трикоординатних давачів прискорення на автомобілі ВАЗ-2111 при проведенні експериментальних досліджень</a:t>
            </a:r>
            <a:endParaRPr lang="ru-RU" sz="1200">
              <a:solidFill>
                <a:srgbClr val="FF0000"/>
              </a:solidFill>
            </a:endParaRPr>
          </a:p>
        </p:txBody>
      </p:sp>
      <p:graphicFrame>
        <p:nvGraphicFramePr>
          <p:cNvPr id="4" name="Объект 3"/>
          <p:cNvGraphicFramePr>
            <a:graphicFrameLocks noChangeAspect="1"/>
          </p:cNvGraphicFramePr>
          <p:nvPr>
            <p:extLst>
              <p:ext uri="{D42A27DB-BD31-4B8C-83A1-F6EECF244321}">
                <p14:modId xmlns:p14="http://schemas.microsoft.com/office/powerpoint/2010/main" val="1689880669"/>
              </p:ext>
            </p:extLst>
          </p:nvPr>
        </p:nvGraphicFramePr>
        <p:xfrm>
          <a:off x="329910" y="2060848"/>
          <a:ext cx="4781220" cy="2057599"/>
        </p:xfrm>
        <a:graphic>
          <a:graphicData uri="http://schemas.openxmlformats.org/presentationml/2006/ole">
            <mc:AlternateContent xmlns:mc="http://schemas.openxmlformats.org/markup-compatibility/2006">
              <mc:Choice xmlns:v="urn:schemas-microsoft-com:vml" Requires="v">
                <p:oleObj spid="_x0000_s28702" name="Документ" r:id="rId3" imgW="6120084" imgH="2633410" progId="Word.Document.12">
                  <p:embed/>
                </p:oleObj>
              </mc:Choice>
              <mc:Fallback>
                <p:oleObj name="Документ" r:id="rId3" imgW="6120084" imgH="2633410" progId="Word.Document.12">
                  <p:embed/>
                  <p:pic>
                    <p:nvPicPr>
                      <p:cNvPr id="0" name=""/>
                      <p:cNvPicPr/>
                      <p:nvPr/>
                    </p:nvPicPr>
                    <p:blipFill>
                      <a:blip r:embed="rId4"/>
                      <a:stretch>
                        <a:fillRect/>
                      </a:stretch>
                    </p:blipFill>
                    <p:spPr>
                      <a:xfrm>
                        <a:off x="329910" y="2060848"/>
                        <a:ext cx="4781220" cy="2057599"/>
                      </a:xfrm>
                      <a:prstGeom prst="rect">
                        <a:avLst/>
                      </a:prstGeom>
                    </p:spPr>
                  </p:pic>
                </p:oleObj>
              </mc:Fallback>
            </mc:AlternateContent>
          </a:graphicData>
        </a:graphic>
      </p:graphicFrame>
      <p:sp>
        <p:nvSpPr>
          <p:cNvPr id="6" name="Прямоугольник 5"/>
          <p:cNvSpPr/>
          <p:nvPr/>
        </p:nvSpPr>
        <p:spPr>
          <a:xfrm>
            <a:off x="1424608" y="4149080"/>
            <a:ext cx="2808141" cy="276999"/>
          </a:xfrm>
          <a:prstGeom prst="rect">
            <a:avLst/>
          </a:prstGeom>
        </p:spPr>
        <p:txBody>
          <a:bodyPr wrap="none">
            <a:spAutoFit/>
          </a:bodyPr>
          <a:lstStyle/>
          <a:p>
            <a:r>
              <a:rPr lang="uk-UA" sz="1200">
                <a:solidFill>
                  <a:srgbClr val="FF0000"/>
                </a:solidFill>
              </a:rPr>
              <a:t>Вимірювально-реєстраційний комплекс</a:t>
            </a:r>
            <a:endParaRPr lang="ru-RU" sz="1200">
              <a:solidFill>
                <a:srgbClr val="FF0000"/>
              </a:solidFill>
            </a:endParaRPr>
          </a:p>
        </p:txBody>
      </p:sp>
      <p:graphicFrame>
        <p:nvGraphicFramePr>
          <p:cNvPr id="8" name="Объект 7"/>
          <p:cNvGraphicFramePr>
            <a:graphicFrameLocks noChangeAspect="1"/>
          </p:cNvGraphicFramePr>
          <p:nvPr>
            <p:extLst>
              <p:ext uri="{D42A27DB-BD31-4B8C-83A1-F6EECF244321}">
                <p14:modId xmlns:p14="http://schemas.microsoft.com/office/powerpoint/2010/main" val="2510543283"/>
              </p:ext>
            </p:extLst>
          </p:nvPr>
        </p:nvGraphicFramePr>
        <p:xfrm>
          <a:off x="344488" y="4365104"/>
          <a:ext cx="4698844" cy="2234035"/>
        </p:xfrm>
        <a:graphic>
          <a:graphicData uri="http://schemas.openxmlformats.org/presentationml/2006/ole">
            <mc:AlternateContent xmlns:mc="http://schemas.openxmlformats.org/markup-compatibility/2006">
              <mc:Choice xmlns:v="urn:schemas-microsoft-com:vml" Requires="v">
                <p:oleObj spid="_x0000_s28703" name="Документ" r:id="rId5" imgW="6174448" imgH="2934968" progId="Word.Document.12">
                  <p:embed/>
                </p:oleObj>
              </mc:Choice>
              <mc:Fallback>
                <p:oleObj name="Документ" r:id="rId5" imgW="6174448" imgH="2934968" progId="Word.Document.12">
                  <p:embed/>
                  <p:pic>
                    <p:nvPicPr>
                      <p:cNvPr id="0" name=""/>
                      <p:cNvPicPr/>
                      <p:nvPr/>
                    </p:nvPicPr>
                    <p:blipFill>
                      <a:blip r:embed="rId6"/>
                      <a:stretch>
                        <a:fillRect/>
                      </a:stretch>
                    </p:blipFill>
                    <p:spPr>
                      <a:xfrm>
                        <a:off x="344488" y="4365104"/>
                        <a:ext cx="4698844" cy="2234035"/>
                      </a:xfrm>
                      <a:prstGeom prst="rect">
                        <a:avLst/>
                      </a:prstGeom>
                    </p:spPr>
                  </p:pic>
                </p:oleObj>
              </mc:Fallback>
            </mc:AlternateContent>
          </a:graphicData>
        </a:graphic>
      </p:graphicFrame>
      <p:sp>
        <p:nvSpPr>
          <p:cNvPr id="10" name="Прямоугольник 9"/>
          <p:cNvSpPr/>
          <p:nvPr/>
        </p:nvSpPr>
        <p:spPr>
          <a:xfrm>
            <a:off x="5172743" y="1268760"/>
            <a:ext cx="4532785" cy="461665"/>
          </a:xfrm>
          <a:prstGeom prst="rect">
            <a:avLst/>
          </a:prstGeom>
        </p:spPr>
        <p:txBody>
          <a:bodyPr wrap="square">
            <a:spAutoFit/>
          </a:bodyPr>
          <a:lstStyle/>
          <a:p>
            <a:pPr algn="ctr"/>
            <a:r>
              <a:rPr lang="uk-UA" sz="1200">
                <a:solidFill>
                  <a:srgbClr val="FF0000"/>
                </a:solidFill>
              </a:rPr>
              <a:t>Експериментальні графіки залежності швидкості та прискорення </a:t>
            </a:r>
            <a:endParaRPr lang="ru-RU" sz="1200">
              <a:solidFill>
                <a:srgbClr val="FF0000"/>
              </a:solidFill>
            </a:endParaRPr>
          </a:p>
          <a:p>
            <a:pPr algn="ctr"/>
            <a:r>
              <a:rPr lang="uk-UA" sz="1200">
                <a:solidFill>
                  <a:srgbClr val="FF0000"/>
                </a:solidFill>
              </a:rPr>
              <a:t>автомобіля ВАЗ-2111 від часу при проведенні вибігу</a:t>
            </a:r>
            <a:endParaRPr lang="ru-RU" sz="1200">
              <a:solidFill>
                <a:srgbClr val="FF0000"/>
              </a:solidFill>
            </a:endParaRPr>
          </a:p>
        </p:txBody>
      </p:sp>
      <p:graphicFrame>
        <p:nvGraphicFramePr>
          <p:cNvPr id="12" name="Объект 11"/>
          <p:cNvGraphicFramePr>
            <a:graphicFrameLocks noChangeAspect="1"/>
          </p:cNvGraphicFramePr>
          <p:nvPr>
            <p:extLst>
              <p:ext uri="{D42A27DB-BD31-4B8C-83A1-F6EECF244321}">
                <p14:modId xmlns:p14="http://schemas.microsoft.com/office/powerpoint/2010/main" val="2566623314"/>
              </p:ext>
            </p:extLst>
          </p:nvPr>
        </p:nvGraphicFramePr>
        <p:xfrm>
          <a:off x="5676726" y="1700808"/>
          <a:ext cx="3524818" cy="2700989"/>
        </p:xfrm>
        <a:graphic>
          <a:graphicData uri="http://schemas.openxmlformats.org/presentationml/2006/ole">
            <mc:AlternateContent xmlns:mc="http://schemas.openxmlformats.org/markup-compatibility/2006">
              <mc:Choice xmlns:v="urn:schemas-microsoft-com:vml" Requires="v">
                <p:oleObj spid="_x0000_s28704" name="Документ" r:id="rId7" imgW="6120084" imgH="4688896" progId="Word.Document.12">
                  <p:embed/>
                </p:oleObj>
              </mc:Choice>
              <mc:Fallback>
                <p:oleObj name="Документ" r:id="rId7" imgW="6120084" imgH="4688896" progId="Word.Document.12">
                  <p:embed/>
                  <p:pic>
                    <p:nvPicPr>
                      <p:cNvPr id="0" name=""/>
                      <p:cNvPicPr/>
                      <p:nvPr/>
                    </p:nvPicPr>
                    <p:blipFill>
                      <a:blip r:embed="rId8"/>
                      <a:stretch>
                        <a:fillRect/>
                      </a:stretch>
                    </p:blipFill>
                    <p:spPr>
                      <a:xfrm>
                        <a:off x="5676726" y="1700808"/>
                        <a:ext cx="3524818" cy="2700989"/>
                      </a:xfrm>
                      <a:prstGeom prst="rect">
                        <a:avLst/>
                      </a:prstGeom>
                    </p:spPr>
                  </p:pic>
                </p:oleObj>
              </mc:Fallback>
            </mc:AlternateContent>
          </a:graphicData>
        </a:graphic>
      </p:graphicFrame>
      <p:graphicFrame>
        <p:nvGraphicFramePr>
          <p:cNvPr id="14" name="Объект 13"/>
          <p:cNvGraphicFramePr>
            <a:graphicFrameLocks noChangeAspect="1"/>
          </p:cNvGraphicFramePr>
          <p:nvPr>
            <p:extLst>
              <p:ext uri="{D42A27DB-BD31-4B8C-83A1-F6EECF244321}">
                <p14:modId xmlns:p14="http://schemas.microsoft.com/office/powerpoint/2010/main" val="397840966"/>
              </p:ext>
            </p:extLst>
          </p:nvPr>
        </p:nvGraphicFramePr>
        <p:xfrm>
          <a:off x="5585542" y="4869160"/>
          <a:ext cx="3707185" cy="1832917"/>
        </p:xfrm>
        <a:graphic>
          <a:graphicData uri="http://schemas.openxmlformats.org/presentationml/2006/ole">
            <mc:AlternateContent xmlns:mc="http://schemas.openxmlformats.org/markup-compatibility/2006">
              <mc:Choice xmlns:v="urn:schemas-microsoft-com:vml" Requires="v">
                <p:oleObj spid="_x0000_s28705" name="Документ" r:id="rId9" imgW="6120084" imgH="3025651" progId="Word.Document.12">
                  <p:embed/>
                </p:oleObj>
              </mc:Choice>
              <mc:Fallback>
                <p:oleObj name="Документ" r:id="rId9" imgW="6120084" imgH="3025651" progId="Word.Document.12">
                  <p:embed/>
                  <p:pic>
                    <p:nvPicPr>
                      <p:cNvPr id="0" name=""/>
                      <p:cNvPicPr/>
                      <p:nvPr/>
                    </p:nvPicPr>
                    <p:blipFill>
                      <a:blip r:embed="rId10"/>
                      <a:stretch>
                        <a:fillRect/>
                      </a:stretch>
                    </p:blipFill>
                    <p:spPr>
                      <a:xfrm>
                        <a:off x="5585542" y="4869160"/>
                        <a:ext cx="3707185" cy="1832917"/>
                      </a:xfrm>
                      <a:prstGeom prst="rect">
                        <a:avLst/>
                      </a:prstGeom>
                    </p:spPr>
                  </p:pic>
                </p:oleObj>
              </mc:Fallback>
            </mc:AlternateContent>
          </a:graphicData>
        </a:graphic>
      </p:graphicFrame>
      <p:sp>
        <p:nvSpPr>
          <p:cNvPr id="16" name="Прямоугольник 15"/>
          <p:cNvSpPr/>
          <p:nvPr/>
        </p:nvSpPr>
        <p:spPr>
          <a:xfrm>
            <a:off x="5529064" y="4421614"/>
            <a:ext cx="4176464" cy="461665"/>
          </a:xfrm>
          <a:prstGeom prst="rect">
            <a:avLst/>
          </a:prstGeom>
        </p:spPr>
        <p:txBody>
          <a:bodyPr wrap="square">
            <a:spAutoFit/>
          </a:bodyPr>
          <a:lstStyle/>
          <a:p>
            <a:pPr algn="ctr"/>
            <a:r>
              <a:rPr lang="uk-UA" sz="1200">
                <a:solidFill>
                  <a:srgbClr val="FF0000"/>
                </a:solidFill>
              </a:rPr>
              <a:t>Графік залежності повздовжнього прискорення </a:t>
            </a:r>
            <a:r>
              <a:rPr lang="uk-UA" sz="1200">
                <a:solidFill>
                  <a:srgbClr val="FF0000"/>
                </a:solidFill>
              </a:rPr>
              <a:t>від </a:t>
            </a:r>
            <a:r>
              <a:rPr lang="uk-UA" sz="1200" smtClean="0">
                <a:solidFill>
                  <a:srgbClr val="FF0000"/>
                </a:solidFill>
              </a:rPr>
              <a:t>швидкості автомобіля </a:t>
            </a:r>
            <a:r>
              <a:rPr lang="uk-UA" sz="1200">
                <a:solidFill>
                  <a:srgbClr val="FF0000"/>
                </a:solidFill>
              </a:rPr>
              <a:t>ВАЗ-2111</a:t>
            </a:r>
            <a:endParaRPr lang="ru-RU" sz="1200">
              <a:solidFill>
                <a:srgbClr val="FF0000"/>
              </a:solidFill>
            </a:endParaRPr>
          </a:p>
        </p:txBody>
      </p:sp>
    </p:spTree>
    <p:extLst>
      <p:ext uri="{BB962C8B-B14F-4D97-AF65-F5344CB8AC3E}">
        <p14:creationId xmlns:p14="http://schemas.microsoft.com/office/powerpoint/2010/main" val="15494190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63" name="Rectangle 11"/>
          <p:cNvSpPr>
            <a:spLocks noChangeArrowheads="1"/>
          </p:cNvSpPr>
          <p:nvPr/>
        </p:nvSpPr>
        <p:spPr bwMode="auto">
          <a:xfrm>
            <a:off x="1640681" y="2033588"/>
            <a:ext cx="9906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ru-RU"/>
          </a:p>
        </p:txBody>
      </p:sp>
      <p:sp>
        <p:nvSpPr>
          <p:cNvPr id="23565" name="Rectangle 13"/>
          <p:cNvSpPr>
            <a:spLocks noChangeArrowheads="1"/>
          </p:cNvSpPr>
          <p:nvPr/>
        </p:nvSpPr>
        <p:spPr bwMode="auto">
          <a:xfrm>
            <a:off x="1640681" y="2033588"/>
            <a:ext cx="9906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ru-RU"/>
          </a:p>
        </p:txBody>
      </p:sp>
      <p:sp>
        <p:nvSpPr>
          <p:cNvPr id="23610" name="Rectangle 58"/>
          <p:cNvSpPr>
            <a:spLocks noChangeArrowheads="1"/>
          </p:cNvSpPr>
          <p:nvPr/>
        </p:nvSpPr>
        <p:spPr bwMode="auto">
          <a:xfrm>
            <a:off x="0" y="171557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9" name="Номер слайда 1"/>
          <p:cNvSpPr>
            <a:spLocks noGrp="1"/>
          </p:cNvSpPr>
          <p:nvPr>
            <p:ph type="sldNum" sz="quarter" idx="12"/>
          </p:nvPr>
        </p:nvSpPr>
        <p:spPr>
          <a:xfrm>
            <a:off x="7380526" y="188640"/>
            <a:ext cx="2311400" cy="365125"/>
          </a:xfrm>
        </p:spPr>
        <p:txBody>
          <a:bodyPr/>
          <a:lstStyle/>
          <a:p>
            <a:fld id="{E44C0AFC-D972-4CB8-9210-A35466E11686}" type="slidenum">
              <a:rPr lang="uk-UA" sz="2400" b="1" smtClean="0">
                <a:solidFill>
                  <a:schemeClr val="tx1"/>
                </a:solidFill>
              </a:rPr>
              <a:pPr/>
              <a:t>12</a:t>
            </a:fld>
            <a:endParaRPr lang="uk-UA" sz="2400" b="1">
              <a:solidFill>
                <a:schemeClr val="tx1"/>
              </a:solidFill>
            </a:endParaRPr>
          </a:p>
        </p:txBody>
      </p:sp>
      <p:sp>
        <p:nvSpPr>
          <p:cNvPr id="6" name="Прямоугольник 5"/>
          <p:cNvSpPr/>
          <p:nvPr/>
        </p:nvSpPr>
        <p:spPr>
          <a:xfrm>
            <a:off x="272480" y="828596"/>
            <a:ext cx="4304928" cy="461665"/>
          </a:xfrm>
          <a:prstGeom prst="rect">
            <a:avLst/>
          </a:prstGeom>
        </p:spPr>
        <p:txBody>
          <a:bodyPr wrap="square">
            <a:spAutoFit/>
          </a:bodyPr>
          <a:lstStyle/>
          <a:p>
            <a:pPr algn="ctr"/>
            <a:r>
              <a:rPr lang="uk-UA" sz="1200">
                <a:solidFill>
                  <a:srgbClr val="FF0000"/>
                </a:solidFill>
              </a:rPr>
              <a:t>Теоретичні та експериментальні графіки залежності </a:t>
            </a:r>
            <a:r>
              <a:rPr lang="uk-UA" sz="1200">
                <a:solidFill>
                  <a:srgbClr val="FF0000"/>
                </a:solidFill>
              </a:rPr>
              <a:t>потужності </a:t>
            </a:r>
            <a:r>
              <a:rPr lang="uk-UA" sz="1200" smtClean="0">
                <a:solidFill>
                  <a:srgbClr val="FF0000"/>
                </a:solidFill>
              </a:rPr>
              <a:t>двигуна </a:t>
            </a:r>
            <a:r>
              <a:rPr lang="uk-UA" sz="1200">
                <a:solidFill>
                  <a:srgbClr val="FF0000"/>
                </a:solidFill>
              </a:rPr>
              <a:t>автомобіля ВАЗ-2111 від лінійної швидкості</a:t>
            </a:r>
            <a:endParaRPr lang="ru-RU" sz="1200">
              <a:solidFill>
                <a:srgbClr val="FF0000"/>
              </a:solidFill>
            </a:endParaRPr>
          </a:p>
        </p:txBody>
      </p:sp>
      <p:graphicFrame>
        <p:nvGraphicFramePr>
          <p:cNvPr id="5" name="Объект 4"/>
          <p:cNvGraphicFramePr>
            <a:graphicFrameLocks noChangeAspect="1"/>
          </p:cNvGraphicFramePr>
          <p:nvPr>
            <p:extLst>
              <p:ext uri="{D42A27DB-BD31-4B8C-83A1-F6EECF244321}">
                <p14:modId xmlns:p14="http://schemas.microsoft.com/office/powerpoint/2010/main" val="3966771147"/>
              </p:ext>
            </p:extLst>
          </p:nvPr>
        </p:nvGraphicFramePr>
        <p:xfrm>
          <a:off x="56456" y="1556792"/>
          <a:ext cx="5245843" cy="4359969"/>
        </p:xfrm>
        <a:graphic>
          <a:graphicData uri="http://schemas.openxmlformats.org/presentationml/2006/ole">
            <mc:AlternateContent xmlns:mc="http://schemas.openxmlformats.org/markup-compatibility/2006">
              <mc:Choice xmlns:v="urn:schemas-microsoft-com:vml" Requires="v">
                <p:oleObj spid="_x0000_s29732" name="Документ" r:id="rId3" imgW="6120084" imgH="5086534" progId="Word.Document.12">
                  <p:embed/>
                </p:oleObj>
              </mc:Choice>
              <mc:Fallback>
                <p:oleObj name="Документ" r:id="rId3" imgW="6120084" imgH="5086534" progId="Word.Document.12">
                  <p:embed/>
                  <p:pic>
                    <p:nvPicPr>
                      <p:cNvPr id="0" name=""/>
                      <p:cNvPicPr/>
                      <p:nvPr/>
                    </p:nvPicPr>
                    <p:blipFill>
                      <a:blip r:embed="rId4"/>
                      <a:stretch>
                        <a:fillRect/>
                      </a:stretch>
                    </p:blipFill>
                    <p:spPr>
                      <a:xfrm>
                        <a:off x="56456" y="1556792"/>
                        <a:ext cx="5245843" cy="4359969"/>
                      </a:xfrm>
                      <a:prstGeom prst="rect">
                        <a:avLst/>
                      </a:prstGeom>
                    </p:spPr>
                  </p:pic>
                </p:oleObj>
              </mc:Fallback>
            </mc:AlternateContent>
          </a:graphicData>
        </a:graphic>
      </p:graphicFrame>
      <p:sp>
        <p:nvSpPr>
          <p:cNvPr id="16" name="Прямоугольник 15"/>
          <p:cNvSpPr/>
          <p:nvPr/>
        </p:nvSpPr>
        <p:spPr>
          <a:xfrm>
            <a:off x="4664968" y="2690728"/>
            <a:ext cx="4953000" cy="646331"/>
          </a:xfrm>
          <a:prstGeom prst="rect">
            <a:avLst/>
          </a:prstGeom>
        </p:spPr>
        <p:txBody>
          <a:bodyPr>
            <a:spAutoFit/>
          </a:bodyPr>
          <a:lstStyle/>
          <a:p>
            <a:pPr algn="ctr"/>
            <a:r>
              <a:rPr lang="uk-UA" sz="1200">
                <a:solidFill>
                  <a:srgbClr val="FF0000"/>
                </a:solidFill>
              </a:rPr>
              <a:t>Схема установки трикоординатних давачів </a:t>
            </a:r>
            <a:r>
              <a:rPr lang="uk-UA" sz="1200">
                <a:solidFill>
                  <a:srgbClr val="FF0000"/>
                </a:solidFill>
              </a:rPr>
              <a:t>прискорення </a:t>
            </a:r>
            <a:r>
              <a:rPr lang="uk-UA" sz="1200" smtClean="0">
                <a:solidFill>
                  <a:srgbClr val="FF0000"/>
                </a:solidFill>
              </a:rPr>
              <a:t>на автоцистерні </a:t>
            </a:r>
            <a:r>
              <a:rPr lang="uk-UA" sz="1200">
                <a:solidFill>
                  <a:srgbClr val="FF0000"/>
                </a:solidFill>
              </a:rPr>
              <a:t>АРС-14 на базі автомобіля ЗиЛ-131 при проведенні експериментальних досліджень</a:t>
            </a:r>
            <a:endParaRPr lang="ru-RU" sz="1200">
              <a:solidFill>
                <a:srgbClr val="FF0000"/>
              </a:solidFill>
            </a:endParaRPr>
          </a:p>
        </p:txBody>
      </p:sp>
      <p:sp>
        <p:nvSpPr>
          <p:cNvPr id="7" name="Rectangle 14"/>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3" name="Объект 12"/>
          <p:cNvGraphicFramePr>
            <a:graphicFrameLocks noChangeAspect="1"/>
          </p:cNvGraphicFramePr>
          <p:nvPr>
            <p:extLst>
              <p:ext uri="{D42A27DB-BD31-4B8C-83A1-F6EECF244321}">
                <p14:modId xmlns:p14="http://schemas.microsoft.com/office/powerpoint/2010/main" val="3807506326"/>
              </p:ext>
            </p:extLst>
          </p:nvPr>
        </p:nvGraphicFramePr>
        <p:xfrm>
          <a:off x="5458147" y="3338800"/>
          <a:ext cx="3743325" cy="1647825"/>
        </p:xfrm>
        <a:graphic>
          <a:graphicData uri="http://schemas.openxmlformats.org/presentationml/2006/ole">
            <mc:AlternateContent xmlns:mc="http://schemas.openxmlformats.org/markup-compatibility/2006">
              <mc:Choice xmlns:v="urn:schemas-microsoft-com:vml" Requires="v">
                <p:oleObj spid="_x0000_s29733" r:id="rId5" imgW="5534025" imgH="4438650" progId="AutoCAD.Drawing.17">
                  <p:embed/>
                </p:oleObj>
              </mc:Choice>
              <mc:Fallback>
                <p:oleObj r:id="rId5" imgW="5534025" imgH="4438650" progId="AutoCAD.Drawing.17">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l="7156" t="25954" r="24721" b="38118"/>
                      <a:stretch>
                        <a:fillRect/>
                      </a:stretch>
                    </p:blipFill>
                    <p:spPr bwMode="auto">
                      <a:xfrm>
                        <a:off x="5458147" y="3338800"/>
                        <a:ext cx="3743325" cy="1647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6"/>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5" name="Объект 14"/>
          <p:cNvGraphicFramePr>
            <a:graphicFrameLocks noChangeAspect="1"/>
          </p:cNvGraphicFramePr>
          <p:nvPr>
            <p:extLst>
              <p:ext uri="{D42A27DB-BD31-4B8C-83A1-F6EECF244321}">
                <p14:modId xmlns:p14="http://schemas.microsoft.com/office/powerpoint/2010/main" val="3867080694"/>
              </p:ext>
            </p:extLst>
          </p:nvPr>
        </p:nvGraphicFramePr>
        <p:xfrm>
          <a:off x="5429374" y="5044777"/>
          <a:ext cx="3743325" cy="1552575"/>
        </p:xfrm>
        <a:graphic>
          <a:graphicData uri="http://schemas.openxmlformats.org/presentationml/2006/ole">
            <mc:AlternateContent xmlns:mc="http://schemas.openxmlformats.org/markup-compatibility/2006">
              <mc:Choice xmlns:v="urn:schemas-microsoft-com:vml" Requires="v">
                <p:oleObj spid="_x0000_s29734" r:id="rId7" imgW="5534025" imgH="4438650" progId="AutoCAD.Drawing.17">
                  <p:embed/>
                </p:oleObj>
              </mc:Choice>
              <mc:Fallback>
                <p:oleObj r:id="rId7" imgW="5534025" imgH="4438650" progId="AutoCAD.Drawing.17">
                  <p:embed/>
                  <p:pic>
                    <p:nvPicPr>
                      <p:cNvPr id="0" name="Object 15"/>
                      <p:cNvPicPr>
                        <a:picLocks noChangeAspect="1" noChangeArrowheads="1"/>
                      </p:cNvPicPr>
                      <p:nvPr/>
                    </p:nvPicPr>
                    <p:blipFill>
                      <a:blip r:embed="rId8">
                        <a:extLst>
                          <a:ext uri="{28A0092B-C50C-407E-A947-70E740481C1C}">
                            <a14:useLocalDpi xmlns:a14="http://schemas.microsoft.com/office/drawing/2010/main" val="0"/>
                          </a:ext>
                        </a:extLst>
                      </a:blip>
                      <a:srcRect l="19516" t="48662" r="13011" b="16220"/>
                      <a:stretch>
                        <a:fillRect/>
                      </a:stretch>
                    </p:blipFill>
                    <p:spPr bwMode="auto">
                      <a:xfrm>
                        <a:off x="5429374" y="5044777"/>
                        <a:ext cx="3743325" cy="1552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Прямоугольник 24"/>
          <p:cNvSpPr/>
          <p:nvPr/>
        </p:nvSpPr>
        <p:spPr>
          <a:xfrm>
            <a:off x="5097016" y="758278"/>
            <a:ext cx="4235488" cy="461665"/>
          </a:xfrm>
          <a:prstGeom prst="rect">
            <a:avLst/>
          </a:prstGeom>
        </p:spPr>
        <p:txBody>
          <a:bodyPr wrap="square">
            <a:spAutoFit/>
          </a:bodyPr>
          <a:lstStyle/>
          <a:p>
            <a:pPr algn="ctr"/>
            <a:r>
              <a:rPr lang="uk-UA" sz="1200">
                <a:solidFill>
                  <a:srgbClr val="FF0000"/>
                </a:solidFill>
              </a:rPr>
              <a:t>Результати розрахунку абсолютної та відносної похибок визначення ефективної потужності автомобіля</a:t>
            </a:r>
            <a:endParaRPr lang="ru-RU" sz="1200">
              <a:solidFill>
                <a:srgbClr val="FF0000"/>
              </a:solidFill>
            </a:endParaRPr>
          </a:p>
        </p:txBody>
      </p:sp>
      <p:pic>
        <p:nvPicPr>
          <p:cNvPr id="26" name="Picture 17"/>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b="11029"/>
          <a:stretch/>
        </p:blipFill>
        <p:spPr bwMode="auto">
          <a:xfrm>
            <a:off x="5162439" y="1262334"/>
            <a:ext cx="4104642" cy="1415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9058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1"/>
          <p:cNvSpPr>
            <a:spLocks noGrp="1"/>
          </p:cNvSpPr>
          <p:nvPr>
            <p:ph type="sldNum" sz="quarter" idx="12"/>
          </p:nvPr>
        </p:nvSpPr>
        <p:spPr>
          <a:xfrm>
            <a:off x="7380526" y="188640"/>
            <a:ext cx="2311400" cy="365125"/>
          </a:xfrm>
        </p:spPr>
        <p:txBody>
          <a:bodyPr/>
          <a:lstStyle/>
          <a:p>
            <a:fld id="{E44C0AFC-D972-4CB8-9210-A35466E11686}" type="slidenum">
              <a:rPr lang="uk-UA" sz="2400" b="1" smtClean="0">
                <a:solidFill>
                  <a:schemeClr val="tx1"/>
                </a:solidFill>
              </a:rPr>
              <a:pPr/>
              <a:t>13</a:t>
            </a:fld>
            <a:endParaRPr lang="uk-UA" sz="2400" b="1">
              <a:solidFill>
                <a:schemeClr val="tx1"/>
              </a:solidFill>
            </a:endParaRPr>
          </a:p>
        </p:txBody>
      </p:sp>
      <p:sp>
        <p:nvSpPr>
          <p:cNvPr id="4" name="Прямоугольник 3"/>
          <p:cNvSpPr/>
          <p:nvPr/>
        </p:nvSpPr>
        <p:spPr>
          <a:xfrm>
            <a:off x="426908" y="692696"/>
            <a:ext cx="4953000" cy="461665"/>
          </a:xfrm>
          <a:prstGeom prst="rect">
            <a:avLst/>
          </a:prstGeom>
        </p:spPr>
        <p:txBody>
          <a:bodyPr>
            <a:spAutoFit/>
          </a:bodyPr>
          <a:lstStyle/>
          <a:p>
            <a:pPr algn="ctr"/>
            <a:r>
              <a:rPr lang="uk-UA" sz="1200">
                <a:solidFill>
                  <a:srgbClr val="FF0000"/>
                </a:solidFill>
              </a:rPr>
              <a:t>Зміна прискорення автоцистерни АРС-14 при розгоні </a:t>
            </a:r>
            <a:r>
              <a:rPr lang="uk-UA" sz="1200">
                <a:solidFill>
                  <a:srgbClr val="FF0000"/>
                </a:solidFill>
              </a:rPr>
              <a:t>в </a:t>
            </a:r>
            <a:r>
              <a:rPr lang="uk-UA" sz="1200" smtClean="0">
                <a:solidFill>
                  <a:srgbClr val="FF0000"/>
                </a:solidFill>
              </a:rPr>
              <a:t>залежності </a:t>
            </a:r>
            <a:r>
              <a:rPr lang="uk-UA" sz="1200">
                <a:solidFill>
                  <a:srgbClr val="FF0000"/>
                </a:solidFill>
              </a:rPr>
              <a:t>від швидкості при різному заповненні цистерни</a:t>
            </a:r>
            <a:endParaRPr lang="ru-RU" sz="1200">
              <a:solidFill>
                <a:srgbClr val="FF0000"/>
              </a:solidFill>
            </a:endParaRPr>
          </a:p>
        </p:txBody>
      </p:sp>
      <p:graphicFrame>
        <p:nvGraphicFramePr>
          <p:cNvPr id="5" name="Объект 4"/>
          <p:cNvGraphicFramePr>
            <a:graphicFrameLocks noChangeAspect="1"/>
          </p:cNvGraphicFramePr>
          <p:nvPr>
            <p:extLst>
              <p:ext uri="{D42A27DB-BD31-4B8C-83A1-F6EECF244321}">
                <p14:modId xmlns:p14="http://schemas.microsoft.com/office/powerpoint/2010/main" val="1175333453"/>
              </p:ext>
            </p:extLst>
          </p:nvPr>
        </p:nvGraphicFramePr>
        <p:xfrm>
          <a:off x="128464" y="1412776"/>
          <a:ext cx="5367546" cy="4370933"/>
        </p:xfrm>
        <a:graphic>
          <a:graphicData uri="http://schemas.openxmlformats.org/presentationml/2006/ole">
            <mc:AlternateContent xmlns:mc="http://schemas.openxmlformats.org/markup-compatibility/2006">
              <mc:Choice xmlns:v="urn:schemas-microsoft-com:vml" Requires="v">
                <p:oleObj spid="_x0000_s30727" name="Документ" r:id="rId3" imgW="6139166" imgH="4999809" progId="Word.Document.12">
                  <p:embed/>
                </p:oleObj>
              </mc:Choice>
              <mc:Fallback>
                <p:oleObj name="Документ" r:id="rId3" imgW="6139166" imgH="4999809" progId="Word.Document.12">
                  <p:embed/>
                  <p:pic>
                    <p:nvPicPr>
                      <p:cNvPr id="0" name=""/>
                      <p:cNvPicPr/>
                      <p:nvPr/>
                    </p:nvPicPr>
                    <p:blipFill>
                      <a:blip r:embed="rId4"/>
                      <a:stretch>
                        <a:fillRect/>
                      </a:stretch>
                    </p:blipFill>
                    <p:spPr>
                      <a:xfrm>
                        <a:off x="128464" y="1412776"/>
                        <a:ext cx="5367546" cy="4370933"/>
                      </a:xfrm>
                      <a:prstGeom prst="rect">
                        <a:avLst/>
                      </a:prstGeom>
                    </p:spPr>
                  </p:pic>
                </p:oleObj>
              </mc:Fallback>
            </mc:AlternateContent>
          </a:graphicData>
        </a:graphic>
      </p:graphicFrame>
      <p:sp>
        <p:nvSpPr>
          <p:cNvPr id="7" name="Прямоугольник 6"/>
          <p:cNvSpPr/>
          <p:nvPr/>
        </p:nvSpPr>
        <p:spPr>
          <a:xfrm>
            <a:off x="5817096" y="548680"/>
            <a:ext cx="3656856" cy="646331"/>
          </a:xfrm>
          <a:prstGeom prst="rect">
            <a:avLst/>
          </a:prstGeom>
        </p:spPr>
        <p:txBody>
          <a:bodyPr wrap="square">
            <a:spAutoFit/>
          </a:bodyPr>
          <a:lstStyle/>
          <a:p>
            <a:pPr algn="ctr"/>
            <a:r>
              <a:rPr lang="uk-UA" sz="1200">
                <a:solidFill>
                  <a:srgbClr val="FF0000"/>
                </a:solidFill>
              </a:rPr>
              <a:t>Результати експериментального визначення середніх значень маси автоцистерни, абсолютної і відносної похибок</a:t>
            </a:r>
            <a:endParaRPr lang="ru-RU" sz="1200">
              <a:solidFill>
                <a:srgbClr val="FF0000"/>
              </a:solidFill>
            </a:endParaRPr>
          </a:p>
        </p:txBody>
      </p:sp>
      <p:pic>
        <p:nvPicPr>
          <p:cNvPr id="30721" name="Picture 1"/>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572" r="16356" b="6226"/>
          <a:stretch/>
        </p:blipFill>
        <p:spPr bwMode="auto">
          <a:xfrm>
            <a:off x="5745088" y="1161200"/>
            <a:ext cx="3689969" cy="2339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Прямоугольник 7"/>
          <p:cNvSpPr/>
          <p:nvPr/>
        </p:nvSpPr>
        <p:spPr>
          <a:xfrm>
            <a:off x="5745088" y="3501008"/>
            <a:ext cx="3940697" cy="646331"/>
          </a:xfrm>
          <a:prstGeom prst="rect">
            <a:avLst/>
          </a:prstGeom>
        </p:spPr>
        <p:txBody>
          <a:bodyPr wrap="square">
            <a:spAutoFit/>
          </a:bodyPr>
          <a:lstStyle/>
          <a:p>
            <a:pPr algn="ctr"/>
            <a:r>
              <a:rPr lang="uk-UA" sz="1200">
                <a:solidFill>
                  <a:srgbClr val="FF0000"/>
                </a:solidFill>
              </a:rPr>
              <a:t>Результати експериментального визначення середніх значень маси вантажу автоцистерни, абсолютної і відносної похибок</a:t>
            </a:r>
            <a:endParaRPr lang="ru-RU" sz="1200">
              <a:solidFill>
                <a:srgbClr val="FF0000"/>
              </a:solidFill>
            </a:endParaRPr>
          </a:p>
        </p:txBody>
      </p:sp>
      <p:pic>
        <p:nvPicPr>
          <p:cNvPr id="30722"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5667"/>
          <a:stretch/>
        </p:blipFill>
        <p:spPr bwMode="auto">
          <a:xfrm>
            <a:off x="5745088" y="4149080"/>
            <a:ext cx="3741214" cy="2513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50271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1"/>
          <p:cNvSpPr>
            <a:spLocks noGrp="1"/>
          </p:cNvSpPr>
          <p:nvPr>
            <p:ph type="sldNum" sz="quarter" idx="12"/>
          </p:nvPr>
        </p:nvSpPr>
        <p:spPr>
          <a:xfrm>
            <a:off x="7380526" y="188640"/>
            <a:ext cx="2311400" cy="365125"/>
          </a:xfrm>
        </p:spPr>
        <p:txBody>
          <a:bodyPr/>
          <a:lstStyle/>
          <a:p>
            <a:fld id="{E44C0AFC-D972-4CB8-9210-A35466E11686}" type="slidenum">
              <a:rPr lang="uk-UA" sz="2400" b="1" smtClean="0">
                <a:solidFill>
                  <a:schemeClr val="tx1"/>
                </a:solidFill>
              </a:rPr>
              <a:pPr/>
              <a:t>14</a:t>
            </a:fld>
            <a:endParaRPr lang="uk-UA" sz="2400" b="1">
              <a:solidFill>
                <a:schemeClr val="tx1"/>
              </a:solidFill>
            </a:endParaRPr>
          </a:p>
        </p:txBody>
      </p:sp>
      <p:sp>
        <p:nvSpPr>
          <p:cNvPr id="2" name="Прямоугольник 1"/>
          <p:cNvSpPr/>
          <p:nvPr/>
        </p:nvSpPr>
        <p:spPr>
          <a:xfrm>
            <a:off x="344488" y="519063"/>
            <a:ext cx="4248472" cy="461665"/>
          </a:xfrm>
          <a:prstGeom prst="rect">
            <a:avLst/>
          </a:prstGeom>
        </p:spPr>
        <p:txBody>
          <a:bodyPr wrap="square">
            <a:spAutoFit/>
          </a:bodyPr>
          <a:lstStyle/>
          <a:p>
            <a:pPr algn="ctr"/>
            <a:r>
              <a:rPr lang="uk-UA" sz="1200" b="1">
                <a:solidFill>
                  <a:srgbClr val="FF0000"/>
                </a:solidFill>
              </a:rPr>
              <a:t>Структурна схема роботи системи запобігання зіткнення автомобілів при виконанні маневру обгону</a:t>
            </a:r>
            <a:endParaRPr lang="ru-RU" sz="1200" b="1">
              <a:solidFill>
                <a:srgbClr val="FF0000"/>
              </a:solidFill>
            </a:endParaRPr>
          </a:p>
        </p:txBody>
      </p:sp>
      <p:pic>
        <p:nvPicPr>
          <p:cNvPr id="5" name="Рисунок 4" descr="F:\2013\ОБГІН\+ ПАТЕНТ 1 Сх 1.jpg"/>
          <p:cNvPicPr/>
          <p:nvPr/>
        </p:nvPicPr>
        <p:blipFill>
          <a:blip r:embed="rId2" cstate="print">
            <a:lum bright="-10000" contrast="20000"/>
            <a:extLst>
              <a:ext uri="{28A0092B-C50C-407E-A947-70E740481C1C}">
                <a14:useLocalDpi xmlns:a14="http://schemas.microsoft.com/office/drawing/2010/main" val="0"/>
              </a:ext>
            </a:extLst>
          </a:blip>
          <a:srcRect/>
          <a:stretch>
            <a:fillRect/>
          </a:stretch>
        </p:blipFill>
        <p:spPr bwMode="auto">
          <a:xfrm>
            <a:off x="922377" y="1052736"/>
            <a:ext cx="3166527" cy="5659015"/>
          </a:xfrm>
          <a:prstGeom prst="rect">
            <a:avLst/>
          </a:prstGeom>
          <a:noFill/>
          <a:ln>
            <a:noFill/>
          </a:ln>
        </p:spPr>
      </p:pic>
      <p:sp>
        <p:nvSpPr>
          <p:cNvPr id="3" name="Прямоугольник 2"/>
          <p:cNvSpPr/>
          <p:nvPr/>
        </p:nvSpPr>
        <p:spPr>
          <a:xfrm>
            <a:off x="4529462" y="2132856"/>
            <a:ext cx="4953000" cy="461665"/>
          </a:xfrm>
          <a:prstGeom prst="rect">
            <a:avLst/>
          </a:prstGeom>
        </p:spPr>
        <p:txBody>
          <a:bodyPr wrap="square">
            <a:spAutoFit/>
          </a:bodyPr>
          <a:lstStyle/>
          <a:p>
            <a:pPr algn="ctr"/>
            <a:r>
              <a:rPr lang="uk-UA" sz="1200" b="1">
                <a:solidFill>
                  <a:srgbClr val="FF0000"/>
                </a:solidFill>
              </a:rPr>
              <a:t>Структурна схема роботи системи запобігання зіткнення </a:t>
            </a:r>
            <a:r>
              <a:rPr lang="uk-UA" sz="1200" b="1">
                <a:solidFill>
                  <a:srgbClr val="FF0000"/>
                </a:solidFill>
              </a:rPr>
              <a:t>автомобілів </a:t>
            </a:r>
            <a:r>
              <a:rPr lang="uk-UA" sz="1200" b="1">
                <a:solidFill>
                  <a:srgbClr val="FF0000"/>
                </a:solidFill>
              </a:rPr>
              <a:t>при русі ТЗ назустріч автомобілю, що здійснює обгін</a:t>
            </a:r>
            <a:endParaRPr lang="ru-RU" sz="1200" b="1">
              <a:solidFill>
                <a:srgbClr val="FF0000"/>
              </a:solidFill>
            </a:endParaRPr>
          </a:p>
        </p:txBody>
      </p:sp>
      <p:pic>
        <p:nvPicPr>
          <p:cNvPr id="6" name="Рисунок 5" descr="F:\2013\ОБГІН\+ ПАТЕНТ 1 Сх 2.jpg"/>
          <p:cNvPicPr/>
          <p:nvPr/>
        </p:nvPicPr>
        <p:blipFill>
          <a:blip r:embed="rId3" cstate="print">
            <a:lum bright="-10000" contrast="20000"/>
            <a:extLst>
              <a:ext uri="{28A0092B-C50C-407E-A947-70E740481C1C}">
                <a14:useLocalDpi xmlns:a14="http://schemas.microsoft.com/office/drawing/2010/main" val="0"/>
              </a:ext>
            </a:extLst>
          </a:blip>
          <a:srcRect/>
          <a:stretch>
            <a:fillRect/>
          </a:stretch>
        </p:blipFill>
        <p:spPr bwMode="auto">
          <a:xfrm>
            <a:off x="5097016" y="2705887"/>
            <a:ext cx="3817893" cy="4005864"/>
          </a:xfrm>
          <a:prstGeom prst="rect">
            <a:avLst/>
          </a:prstGeom>
          <a:noFill/>
          <a:ln>
            <a:noFill/>
          </a:ln>
        </p:spPr>
      </p:pic>
      <p:sp>
        <p:nvSpPr>
          <p:cNvPr id="7" name="Прямоугольник 6"/>
          <p:cNvSpPr/>
          <p:nvPr/>
        </p:nvSpPr>
        <p:spPr>
          <a:xfrm>
            <a:off x="4470909" y="548680"/>
            <a:ext cx="4953000" cy="276999"/>
          </a:xfrm>
          <a:prstGeom prst="rect">
            <a:avLst/>
          </a:prstGeom>
        </p:spPr>
        <p:txBody>
          <a:bodyPr wrap="square">
            <a:spAutoFit/>
          </a:bodyPr>
          <a:lstStyle/>
          <a:p>
            <a:pPr algn="ctr"/>
            <a:r>
              <a:rPr lang="uk-UA" sz="1200" b="1">
                <a:solidFill>
                  <a:srgbClr val="FF0000"/>
                </a:solidFill>
              </a:rPr>
              <a:t>Схема руху автомобілів на початковій стадії обгону</a:t>
            </a:r>
            <a:endParaRPr lang="ru-RU" sz="1200" b="1">
              <a:solidFill>
                <a:srgbClr val="FF0000"/>
              </a:solidFill>
            </a:endParaRPr>
          </a:p>
        </p:txBody>
      </p:sp>
      <p:pic>
        <p:nvPicPr>
          <p:cNvPr id="8" name="Рисунок 7" descr="F:\+ РОБОТА\2013\ОБГІН (ПАТЕНТИ)\Рис 1 (12).wmf"/>
          <p:cNvPicPr/>
          <p:nvPr/>
        </p:nvPicPr>
        <p:blipFill rotWithShape="1">
          <a:blip r:embed="rId4" cstate="print">
            <a:extLst>
              <a:ext uri="{28A0092B-C50C-407E-A947-70E740481C1C}">
                <a14:useLocalDpi xmlns:a14="http://schemas.microsoft.com/office/drawing/2010/main" val="0"/>
              </a:ext>
            </a:extLst>
          </a:blip>
          <a:srcRect t="9483" b="13793"/>
          <a:stretch/>
        </p:blipFill>
        <p:spPr bwMode="auto">
          <a:xfrm>
            <a:off x="4976469" y="738140"/>
            <a:ext cx="3923903" cy="144066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824752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1"/>
          <p:cNvSpPr>
            <a:spLocks noGrp="1"/>
          </p:cNvSpPr>
          <p:nvPr>
            <p:ph type="sldNum" sz="quarter" idx="12"/>
          </p:nvPr>
        </p:nvSpPr>
        <p:spPr>
          <a:xfrm>
            <a:off x="7380526" y="188640"/>
            <a:ext cx="2311400" cy="365125"/>
          </a:xfrm>
        </p:spPr>
        <p:txBody>
          <a:bodyPr/>
          <a:lstStyle/>
          <a:p>
            <a:fld id="{E44C0AFC-D972-4CB8-9210-A35466E11686}" type="slidenum">
              <a:rPr lang="uk-UA" sz="2400" b="1" smtClean="0">
                <a:solidFill>
                  <a:schemeClr val="tx1"/>
                </a:solidFill>
              </a:rPr>
              <a:pPr/>
              <a:t>15</a:t>
            </a:fld>
            <a:endParaRPr lang="uk-UA" sz="2400" b="1">
              <a:solidFill>
                <a:schemeClr val="tx1"/>
              </a:solidFill>
            </a:endParaRPr>
          </a:p>
        </p:txBody>
      </p:sp>
      <p:sp>
        <p:nvSpPr>
          <p:cNvPr id="2" name="Прямоугольник 1"/>
          <p:cNvSpPr/>
          <p:nvPr/>
        </p:nvSpPr>
        <p:spPr>
          <a:xfrm>
            <a:off x="560512" y="4106166"/>
            <a:ext cx="3384376" cy="461665"/>
          </a:xfrm>
          <a:prstGeom prst="rect">
            <a:avLst/>
          </a:prstGeom>
        </p:spPr>
        <p:txBody>
          <a:bodyPr wrap="square">
            <a:spAutoFit/>
          </a:bodyPr>
          <a:lstStyle/>
          <a:p>
            <a:pPr algn="ctr"/>
            <a:r>
              <a:rPr lang="uk-UA" sz="1200" b="1">
                <a:solidFill>
                  <a:srgbClr val="FF0000"/>
                </a:solidFill>
              </a:rPr>
              <a:t>Схема визначення радаром ширини попутного </a:t>
            </a:r>
            <a:endParaRPr lang="ru-RU" sz="1200" b="1">
              <a:solidFill>
                <a:srgbClr val="FF0000"/>
              </a:solidFill>
            </a:endParaRPr>
          </a:p>
          <a:p>
            <a:pPr algn="ctr"/>
            <a:r>
              <a:rPr lang="uk-UA" sz="1200" b="1">
                <a:solidFill>
                  <a:srgbClr val="FF0000"/>
                </a:solidFill>
              </a:rPr>
              <a:t>транспортного засобу</a:t>
            </a:r>
            <a:endParaRPr lang="ru-RU" sz="1200" b="1">
              <a:solidFill>
                <a:srgbClr val="FF0000"/>
              </a:solidFill>
            </a:endParaRPr>
          </a:p>
        </p:txBody>
      </p:sp>
      <p:pic>
        <p:nvPicPr>
          <p:cNvPr id="4" name="Рисунок 3" descr="F:\+ РОБОТА\2013\ОБГІН (ПАТЕНТИ)\Рис 3 (12).wmf"/>
          <p:cNvPicPr/>
          <p:nvPr/>
        </p:nvPicPr>
        <p:blipFill rotWithShape="1">
          <a:blip r:embed="rId3" cstate="print">
            <a:extLst>
              <a:ext uri="{28A0092B-C50C-407E-A947-70E740481C1C}">
                <a14:useLocalDpi xmlns:a14="http://schemas.microsoft.com/office/drawing/2010/main" val="0"/>
              </a:ext>
            </a:extLst>
          </a:blip>
          <a:srcRect t="4609" b="4409"/>
          <a:stretch/>
        </p:blipFill>
        <p:spPr bwMode="auto">
          <a:xfrm>
            <a:off x="583703" y="4682230"/>
            <a:ext cx="3314432" cy="1338828"/>
          </a:xfrm>
          <a:prstGeom prst="rect">
            <a:avLst/>
          </a:prstGeom>
          <a:noFill/>
          <a:ln>
            <a:noFill/>
          </a:ln>
          <a:extLst>
            <a:ext uri="{53640926-AAD7-44D8-BBD7-CCE9431645EC}">
              <a14:shadowObscured xmlns:a14="http://schemas.microsoft.com/office/drawing/2010/main"/>
            </a:ext>
          </a:extLst>
        </p:spPr>
      </p:pic>
      <p:sp>
        <p:nvSpPr>
          <p:cNvPr id="7" name="Rectangle 2"/>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8" name="Объект 7"/>
          <p:cNvGraphicFramePr>
            <a:graphicFrameLocks noChangeAspect="1"/>
          </p:cNvGraphicFramePr>
          <p:nvPr>
            <p:extLst>
              <p:ext uri="{D42A27DB-BD31-4B8C-83A1-F6EECF244321}">
                <p14:modId xmlns:p14="http://schemas.microsoft.com/office/powerpoint/2010/main" val="3246447658"/>
              </p:ext>
            </p:extLst>
          </p:nvPr>
        </p:nvGraphicFramePr>
        <p:xfrm>
          <a:off x="2072680" y="6018420"/>
          <a:ext cx="1009650" cy="361950"/>
        </p:xfrm>
        <a:graphic>
          <a:graphicData uri="http://schemas.openxmlformats.org/presentationml/2006/ole">
            <mc:AlternateContent xmlns:mc="http://schemas.openxmlformats.org/markup-compatibility/2006">
              <mc:Choice xmlns:v="urn:schemas-microsoft-com:vml" Requires="v">
                <p:oleObj spid="_x0000_s31761" name="Формула" r:id="rId4" imgW="1028254" imgH="444307" progId="Equation.3">
                  <p:embed/>
                </p:oleObj>
              </mc:Choice>
              <mc:Fallback>
                <p:oleObj name="Формула" r:id="rId4" imgW="1028254" imgH="444307"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72680" y="6018420"/>
                        <a:ext cx="1009650"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4"/>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1" name="Прямоугольник 10"/>
          <p:cNvSpPr/>
          <p:nvPr/>
        </p:nvSpPr>
        <p:spPr>
          <a:xfrm>
            <a:off x="4520952" y="4119463"/>
            <a:ext cx="4953000" cy="461665"/>
          </a:xfrm>
          <a:prstGeom prst="rect">
            <a:avLst/>
          </a:prstGeom>
        </p:spPr>
        <p:txBody>
          <a:bodyPr>
            <a:spAutoFit/>
          </a:bodyPr>
          <a:lstStyle/>
          <a:p>
            <a:pPr algn="ctr"/>
            <a:r>
              <a:rPr lang="uk-UA" sz="1200" b="1" smtClean="0">
                <a:solidFill>
                  <a:srgbClr val="FF0000"/>
                </a:solidFill>
              </a:rPr>
              <a:t>Запас потужності двигуна, необхідної для створення потрібного прискорення автомобіля при виконанні маневру обгону</a:t>
            </a:r>
            <a:endParaRPr lang="ru-RU" sz="1200" b="1">
              <a:solidFill>
                <a:srgbClr val="FF0000"/>
              </a:solidFill>
            </a:endParaRPr>
          </a:p>
        </p:txBody>
      </p:sp>
      <p:sp>
        <p:nvSpPr>
          <p:cNvPr id="12" name="Rectangle 12"/>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3" name="Объект 12"/>
          <p:cNvGraphicFramePr>
            <a:graphicFrameLocks noChangeAspect="1"/>
          </p:cNvGraphicFramePr>
          <p:nvPr>
            <p:extLst>
              <p:ext uri="{D42A27DB-BD31-4B8C-83A1-F6EECF244321}">
                <p14:modId xmlns:p14="http://schemas.microsoft.com/office/powerpoint/2010/main" val="386426283"/>
              </p:ext>
            </p:extLst>
          </p:nvPr>
        </p:nvGraphicFramePr>
        <p:xfrm>
          <a:off x="4264310" y="4579590"/>
          <a:ext cx="5486400" cy="1009650"/>
        </p:xfrm>
        <a:graphic>
          <a:graphicData uri="http://schemas.openxmlformats.org/presentationml/2006/ole">
            <mc:AlternateContent xmlns:mc="http://schemas.openxmlformats.org/markup-compatibility/2006">
              <mc:Choice xmlns:v="urn:schemas-microsoft-com:vml" Requires="v">
                <p:oleObj spid="_x0000_s31762" name="Формула" r:id="rId6" imgW="5537200" imgH="1028700" progId="Equation.3">
                  <p:embed/>
                </p:oleObj>
              </mc:Choice>
              <mc:Fallback>
                <p:oleObj name="Формула" r:id="rId6" imgW="5537200" imgH="1028700" progId="Equation.3">
                  <p:embed/>
                  <p:pic>
                    <p:nvPicPr>
                      <p:cNvPr id="0" name="Object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64310" y="4579590"/>
                        <a:ext cx="5486400" cy="1009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4"/>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5" name="Объект 14"/>
          <p:cNvGraphicFramePr>
            <a:graphicFrameLocks noChangeAspect="1"/>
          </p:cNvGraphicFramePr>
          <p:nvPr>
            <p:extLst>
              <p:ext uri="{D42A27DB-BD31-4B8C-83A1-F6EECF244321}">
                <p14:modId xmlns:p14="http://schemas.microsoft.com/office/powerpoint/2010/main" val="4280161269"/>
              </p:ext>
            </p:extLst>
          </p:nvPr>
        </p:nvGraphicFramePr>
        <p:xfrm>
          <a:off x="5673080" y="5659710"/>
          <a:ext cx="2828925" cy="1009650"/>
        </p:xfrm>
        <a:graphic>
          <a:graphicData uri="http://schemas.openxmlformats.org/presentationml/2006/ole">
            <mc:AlternateContent xmlns:mc="http://schemas.openxmlformats.org/markup-compatibility/2006">
              <mc:Choice xmlns:v="urn:schemas-microsoft-com:vml" Requires="v">
                <p:oleObj spid="_x0000_s31763" name="Формула" r:id="rId8" imgW="2844800" imgH="1054100" progId="Equation.3">
                  <p:embed/>
                </p:oleObj>
              </mc:Choice>
              <mc:Fallback>
                <p:oleObj name="Формула" r:id="rId8" imgW="2844800" imgH="1054100" progId="Equation.3">
                  <p:embed/>
                  <p:pic>
                    <p:nvPicPr>
                      <p:cNvPr id="0" name="Object 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73080" y="5659710"/>
                        <a:ext cx="2828925" cy="1009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Прямоугольник 15"/>
          <p:cNvSpPr/>
          <p:nvPr/>
        </p:nvSpPr>
        <p:spPr>
          <a:xfrm>
            <a:off x="4664968" y="770910"/>
            <a:ext cx="4953000" cy="276999"/>
          </a:xfrm>
          <a:prstGeom prst="rect">
            <a:avLst/>
          </a:prstGeom>
        </p:spPr>
        <p:txBody>
          <a:bodyPr wrap="square">
            <a:spAutoFit/>
          </a:bodyPr>
          <a:lstStyle/>
          <a:p>
            <a:pPr algn="ctr"/>
            <a:r>
              <a:rPr lang="uk-UA" sz="1200" b="1">
                <a:solidFill>
                  <a:srgbClr val="FF0000"/>
                </a:solidFill>
              </a:rPr>
              <a:t>Схема розміщення автомобілів при виконанні маневру обгону</a:t>
            </a:r>
            <a:endParaRPr lang="ru-RU" sz="1200" b="1">
              <a:solidFill>
                <a:srgbClr val="FF0000"/>
              </a:solidFill>
            </a:endParaRPr>
          </a:p>
        </p:txBody>
      </p:sp>
      <p:sp>
        <p:nvSpPr>
          <p:cNvPr id="17" name="Прямоугольник 16"/>
          <p:cNvSpPr/>
          <p:nvPr/>
        </p:nvSpPr>
        <p:spPr>
          <a:xfrm>
            <a:off x="635682" y="851879"/>
            <a:ext cx="3628628" cy="646331"/>
          </a:xfrm>
          <a:prstGeom prst="rect">
            <a:avLst/>
          </a:prstGeom>
        </p:spPr>
        <p:txBody>
          <a:bodyPr wrap="square">
            <a:spAutoFit/>
          </a:bodyPr>
          <a:lstStyle/>
          <a:p>
            <a:pPr algn="ctr"/>
            <a:r>
              <a:rPr lang="uk-UA" sz="1200" b="1">
                <a:solidFill>
                  <a:srgbClr val="FF0000"/>
                </a:solidFill>
              </a:rPr>
              <a:t>Схема визначення радаром довжини ТЗ, який рухається </a:t>
            </a:r>
            <a:r>
              <a:rPr lang="uk-UA" sz="1200" b="1">
                <a:solidFill>
                  <a:srgbClr val="FF0000"/>
                </a:solidFill>
              </a:rPr>
              <a:t>у попутному </a:t>
            </a:r>
            <a:r>
              <a:rPr lang="uk-UA" sz="1200" b="1">
                <a:solidFill>
                  <a:srgbClr val="FF0000"/>
                </a:solidFill>
              </a:rPr>
              <a:t>напрямку, відстані до зустрічного автомобіля та його швидкості</a:t>
            </a:r>
            <a:endParaRPr lang="ru-RU" sz="1200" b="1">
              <a:solidFill>
                <a:srgbClr val="FF0000"/>
              </a:solidFill>
            </a:endParaRPr>
          </a:p>
        </p:txBody>
      </p:sp>
      <p:pic>
        <p:nvPicPr>
          <p:cNvPr id="18" name="Рисунок 17" descr="F:\+ РОБОТА\2013\ОБГІН (ПАТЕНТИ)\Рис 4 (12) 1.wmf"/>
          <p:cNvPicPr/>
          <p:nvPr/>
        </p:nvPicPr>
        <p:blipFill rotWithShape="1">
          <a:blip r:embed="rId10" cstate="print">
            <a:extLst>
              <a:ext uri="{28A0092B-C50C-407E-A947-70E740481C1C}">
                <a14:useLocalDpi xmlns:a14="http://schemas.microsoft.com/office/drawing/2010/main" val="0"/>
              </a:ext>
            </a:extLst>
          </a:blip>
          <a:srcRect b="17836"/>
          <a:stretch/>
        </p:blipFill>
        <p:spPr bwMode="auto">
          <a:xfrm>
            <a:off x="272480" y="1671883"/>
            <a:ext cx="4248472" cy="1296144"/>
          </a:xfrm>
          <a:prstGeom prst="rect">
            <a:avLst/>
          </a:prstGeom>
          <a:noFill/>
          <a:ln>
            <a:noFill/>
          </a:ln>
          <a:extLst>
            <a:ext uri="{53640926-AAD7-44D8-BBD7-CCE9431645EC}">
              <a14:shadowObscured xmlns:a14="http://schemas.microsoft.com/office/drawing/2010/main"/>
            </a:ext>
          </a:extLst>
        </p:spPr>
      </p:pic>
      <p:graphicFrame>
        <p:nvGraphicFramePr>
          <p:cNvPr id="19" name="Объект 18"/>
          <p:cNvGraphicFramePr>
            <a:graphicFrameLocks noChangeAspect="1"/>
          </p:cNvGraphicFramePr>
          <p:nvPr>
            <p:extLst>
              <p:ext uri="{D42A27DB-BD31-4B8C-83A1-F6EECF244321}">
                <p14:modId xmlns:p14="http://schemas.microsoft.com/office/powerpoint/2010/main" val="1440964889"/>
              </p:ext>
            </p:extLst>
          </p:nvPr>
        </p:nvGraphicFramePr>
        <p:xfrm>
          <a:off x="1496616" y="3256059"/>
          <a:ext cx="1466850" cy="457200"/>
        </p:xfrm>
        <a:graphic>
          <a:graphicData uri="http://schemas.openxmlformats.org/presentationml/2006/ole">
            <mc:AlternateContent xmlns:mc="http://schemas.openxmlformats.org/markup-compatibility/2006">
              <mc:Choice xmlns:v="urn:schemas-microsoft-com:vml" Requires="v">
                <p:oleObj spid="_x0000_s31764" name="Формула" r:id="rId11" imgW="1473200" imgH="482600" progId="Equation.3">
                  <p:embed/>
                </p:oleObj>
              </mc:Choice>
              <mc:Fallback>
                <p:oleObj name="Формула" r:id="rId11" imgW="1473200" imgH="4826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96616" y="3256059"/>
                        <a:ext cx="146685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0" name="Рисунок 19" descr="F:\+ РОБОТА\2013\+ МОЇ СТАТТІ\Сх 1.wmf"/>
          <p:cNvPicPr/>
          <p:nvPr/>
        </p:nvPicPr>
        <p:blipFill rotWithShape="1">
          <a:blip r:embed="rId13" cstate="print">
            <a:extLst>
              <a:ext uri="{28A0092B-C50C-407E-A947-70E740481C1C}">
                <a14:useLocalDpi xmlns:a14="http://schemas.microsoft.com/office/drawing/2010/main" val="0"/>
              </a:ext>
            </a:extLst>
          </a:blip>
          <a:srcRect t="11472" b="17634"/>
          <a:stretch/>
        </p:blipFill>
        <p:spPr bwMode="auto">
          <a:xfrm>
            <a:off x="5017232" y="1053791"/>
            <a:ext cx="4248472" cy="1440160"/>
          </a:xfrm>
          <a:prstGeom prst="rect">
            <a:avLst/>
          </a:prstGeom>
          <a:noFill/>
          <a:ln>
            <a:noFill/>
          </a:ln>
          <a:extLst>
            <a:ext uri="{53640926-AAD7-44D8-BBD7-CCE9431645EC}">
              <a14:shadowObscured xmlns:a14="http://schemas.microsoft.com/office/drawing/2010/main"/>
            </a:ext>
          </a:extLst>
        </p:spPr>
      </p:pic>
      <p:sp>
        <p:nvSpPr>
          <p:cNvPr id="21" name="Rectangle 16"/>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2" name="Объект 21"/>
          <p:cNvGraphicFramePr>
            <a:graphicFrameLocks noChangeAspect="1"/>
          </p:cNvGraphicFramePr>
          <p:nvPr>
            <p:extLst>
              <p:ext uri="{D42A27DB-BD31-4B8C-83A1-F6EECF244321}">
                <p14:modId xmlns:p14="http://schemas.microsoft.com/office/powerpoint/2010/main" val="1181314181"/>
              </p:ext>
            </p:extLst>
          </p:nvPr>
        </p:nvGraphicFramePr>
        <p:xfrm>
          <a:off x="5703763" y="2510827"/>
          <a:ext cx="3019425" cy="457200"/>
        </p:xfrm>
        <a:graphic>
          <a:graphicData uri="http://schemas.openxmlformats.org/presentationml/2006/ole">
            <mc:AlternateContent xmlns:mc="http://schemas.openxmlformats.org/markup-compatibility/2006">
              <mc:Choice xmlns:v="urn:schemas-microsoft-com:vml" Requires="v">
                <p:oleObj spid="_x0000_s31765" name="Формула" r:id="rId14" imgW="2997200" imgH="482600" progId="Equation.3">
                  <p:embed/>
                </p:oleObj>
              </mc:Choice>
              <mc:Fallback>
                <p:oleObj name="Формула" r:id="rId14" imgW="2997200" imgH="482600" progId="Equation.3">
                  <p:embed/>
                  <p:pic>
                    <p:nvPicPr>
                      <p:cNvPr id="0" name="Object 1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703763" y="2510827"/>
                        <a:ext cx="3019425"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3" name="Рисунок 22"/>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465154" y="2992169"/>
            <a:ext cx="1651635" cy="737235"/>
          </a:xfrm>
          <a:prstGeom prst="rect">
            <a:avLst/>
          </a:prstGeom>
          <a:noFill/>
          <a:ln>
            <a:noFill/>
          </a:ln>
        </p:spPr>
      </p:pic>
      <p:pic>
        <p:nvPicPr>
          <p:cNvPr id="24" name="Рисунок 23"/>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689304" y="2992169"/>
            <a:ext cx="1187450" cy="737235"/>
          </a:xfrm>
          <a:prstGeom prst="rect">
            <a:avLst/>
          </a:prstGeom>
          <a:noFill/>
          <a:ln>
            <a:noFill/>
          </a:ln>
        </p:spPr>
      </p:pic>
      <p:pic>
        <p:nvPicPr>
          <p:cNvPr id="25" name="Рисунок 24"/>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970296" y="3732027"/>
            <a:ext cx="2292985" cy="273050"/>
          </a:xfrm>
          <a:prstGeom prst="rect">
            <a:avLst/>
          </a:prstGeom>
          <a:noFill/>
          <a:ln>
            <a:noFill/>
          </a:ln>
        </p:spPr>
      </p:pic>
    </p:spTree>
    <p:extLst>
      <p:ext uri="{BB962C8B-B14F-4D97-AF65-F5344CB8AC3E}">
        <p14:creationId xmlns:p14="http://schemas.microsoft.com/office/powerpoint/2010/main" val="36396034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350748"/>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2" name="Rectangle 6"/>
          <p:cNvSpPr>
            <a:spLocks noChangeArrowheads="1"/>
          </p:cNvSpPr>
          <p:nvPr/>
        </p:nvSpPr>
        <p:spPr bwMode="auto">
          <a:xfrm>
            <a:off x="0" y="350748"/>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5379" name="Rectangle 19"/>
          <p:cNvSpPr>
            <a:spLocks noChangeArrowheads="1"/>
          </p:cNvSpPr>
          <p:nvPr/>
        </p:nvSpPr>
        <p:spPr bwMode="auto">
          <a:xfrm>
            <a:off x="0" y="350748"/>
            <a:ext cx="9906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uk-UA"/>
          </a:p>
        </p:txBody>
      </p:sp>
      <p:sp>
        <p:nvSpPr>
          <p:cNvPr id="15381" name="Rectangle 21"/>
          <p:cNvSpPr>
            <a:spLocks noChangeArrowheads="1"/>
          </p:cNvSpPr>
          <p:nvPr/>
        </p:nvSpPr>
        <p:spPr bwMode="auto">
          <a:xfrm>
            <a:off x="0" y="350748"/>
            <a:ext cx="9906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uk-UA"/>
          </a:p>
        </p:txBody>
      </p:sp>
      <p:sp>
        <p:nvSpPr>
          <p:cNvPr id="14" name="Номер слайда 1"/>
          <p:cNvSpPr>
            <a:spLocks noGrp="1"/>
          </p:cNvSpPr>
          <p:nvPr>
            <p:ph type="sldNum" sz="quarter" idx="12"/>
          </p:nvPr>
        </p:nvSpPr>
        <p:spPr>
          <a:xfrm>
            <a:off x="7380526" y="188640"/>
            <a:ext cx="2311400" cy="365125"/>
          </a:xfrm>
        </p:spPr>
        <p:txBody>
          <a:bodyPr/>
          <a:lstStyle/>
          <a:p>
            <a:fld id="{E44C0AFC-D972-4CB8-9210-A35466E11686}" type="slidenum">
              <a:rPr lang="uk-UA" sz="2400" b="1" smtClean="0">
                <a:solidFill>
                  <a:schemeClr val="tx1"/>
                </a:solidFill>
              </a:rPr>
              <a:pPr/>
              <a:t>16</a:t>
            </a:fld>
            <a:endParaRPr lang="uk-UA" sz="2400" b="1">
              <a:solidFill>
                <a:schemeClr val="tx1"/>
              </a:solidFill>
            </a:endParaRPr>
          </a:p>
        </p:txBody>
      </p:sp>
      <p:sp>
        <p:nvSpPr>
          <p:cNvPr id="2" name="Прямоугольник 1"/>
          <p:cNvSpPr/>
          <p:nvPr/>
        </p:nvSpPr>
        <p:spPr>
          <a:xfrm>
            <a:off x="4736976" y="836712"/>
            <a:ext cx="4953000" cy="461665"/>
          </a:xfrm>
          <a:prstGeom prst="rect">
            <a:avLst/>
          </a:prstGeom>
        </p:spPr>
        <p:txBody>
          <a:bodyPr>
            <a:spAutoFit/>
          </a:bodyPr>
          <a:lstStyle/>
          <a:p>
            <a:pPr algn="ctr"/>
            <a:r>
              <a:rPr lang="uk-UA" sz="1200" b="1">
                <a:solidFill>
                  <a:srgbClr val="FF0000"/>
                </a:solidFill>
              </a:rPr>
              <a:t>Структурні схеми елементів бортової системи </a:t>
            </a:r>
            <a:r>
              <a:rPr lang="uk-UA" sz="1200" b="1">
                <a:solidFill>
                  <a:srgbClr val="FF0000"/>
                </a:solidFill>
              </a:rPr>
              <a:t>запобігання </a:t>
            </a:r>
            <a:r>
              <a:rPr lang="uk-UA" sz="1200" b="1" smtClean="0">
                <a:solidFill>
                  <a:srgbClr val="FF0000"/>
                </a:solidFill>
              </a:rPr>
              <a:t>зіткненню </a:t>
            </a:r>
            <a:r>
              <a:rPr lang="uk-UA" sz="1200" b="1">
                <a:solidFill>
                  <a:srgbClr val="FF0000"/>
                </a:solidFill>
              </a:rPr>
              <a:t>автомобілів при обгоні</a:t>
            </a:r>
            <a:endParaRPr lang="ru-RU" sz="1200" b="1">
              <a:solidFill>
                <a:srgbClr val="FF0000"/>
              </a:solidFill>
            </a:endParaRPr>
          </a:p>
        </p:txBody>
      </p:sp>
      <p:graphicFrame>
        <p:nvGraphicFramePr>
          <p:cNvPr id="3" name="Объект 2"/>
          <p:cNvGraphicFramePr>
            <a:graphicFrameLocks noChangeAspect="1"/>
          </p:cNvGraphicFramePr>
          <p:nvPr>
            <p:extLst>
              <p:ext uri="{D42A27DB-BD31-4B8C-83A1-F6EECF244321}">
                <p14:modId xmlns:p14="http://schemas.microsoft.com/office/powerpoint/2010/main" val="1554134046"/>
              </p:ext>
            </p:extLst>
          </p:nvPr>
        </p:nvGraphicFramePr>
        <p:xfrm>
          <a:off x="4484588" y="1319269"/>
          <a:ext cx="5148932" cy="5367979"/>
        </p:xfrm>
        <a:graphic>
          <a:graphicData uri="http://schemas.openxmlformats.org/presentationml/2006/ole">
            <mc:AlternateContent xmlns:mc="http://schemas.openxmlformats.org/markup-compatibility/2006">
              <mc:Choice xmlns:v="urn:schemas-microsoft-com:vml" Requires="v">
                <p:oleObj spid="_x0000_s32774" name="Документ" r:id="rId3" imgW="6120084" imgH="6379849" progId="Word.Document.12">
                  <p:embed/>
                </p:oleObj>
              </mc:Choice>
              <mc:Fallback>
                <p:oleObj name="Документ" r:id="rId3" imgW="6120084" imgH="6379849" progId="Word.Document.12">
                  <p:embed/>
                  <p:pic>
                    <p:nvPicPr>
                      <p:cNvPr id="0" name=""/>
                      <p:cNvPicPr/>
                      <p:nvPr/>
                    </p:nvPicPr>
                    <p:blipFill>
                      <a:blip r:embed="rId4"/>
                      <a:stretch>
                        <a:fillRect/>
                      </a:stretch>
                    </p:blipFill>
                    <p:spPr>
                      <a:xfrm>
                        <a:off x="4484588" y="1319269"/>
                        <a:ext cx="5148932" cy="5367979"/>
                      </a:xfrm>
                      <a:prstGeom prst="rect">
                        <a:avLst/>
                      </a:prstGeom>
                    </p:spPr>
                  </p:pic>
                </p:oleObj>
              </mc:Fallback>
            </mc:AlternateContent>
          </a:graphicData>
        </a:graphic>
      </p:graphicFrame>
      <p:graphicFrame>
        <p:nvGraphicFramePr>
          <p:cNvPr id="4" name="Объект 3"/>
          <p:cNvGraphicFramePr>
            <a:graphicFrameLocks noChangeAspect="1"/>
          </p:cNvGraphicFramePr>
          <p:nvPr>
            <p:extLst>
              <p:ext uri="{D42A27DB-BD31-4B8C-83A1-F6EECF244321}">
                <p14:modId xmlns:p14="http://schemas.microsoft.com/office/powerpoint/2010/main" val="961811244"/>
              </p:ext>
            </p:extLst>
          </p:nvPr>
        </p:nvGraphicFramePr>
        <p:xfrm>
          <a:off x="344488" y="1462010"/>
          <a:ext cx="3960440" cy="5207350"/>
        </p:xfrm>
        <a:graphic>
          <a:graphicData uri="http://schemas.openxmlformats.org/presentationml/2006/ole">
            <mc:AlternateContent xmlns:mc="http://schemas.openxmlformats.org/markup-compatibility/2006">
              <mc:Choice xmlns:v="urn:schemas-microsoft-com:vml" Requires="v">
                <p:oleObj spid="_x0000_s32775" name="Документ" r:id="rId5" imgW="6120084" imgH="8046332" progId="Word.Document.12">
                  <p:embed/>
                </p:oleObj>
              </mc:Choice>
              <mc:Fallback>
                <p:oleObj name="Документ" r:id="rId5" imgW="6120084" imgH="8046332" progId="Word.Document.12">
                  <p:embed/>
                  <p:pic>
                    <p:nvPicPr>
                      <p:cNvPr id="0" name=""/>
                      <p:cNvPicPr/>
                      <p:nvPr/>
                    </p:nvPicPr>
                    <p:blipFill>
                      <a:blip r:embed="rId6"/>
                      <a:stretch>
                        <a:fillRect/>
                      </a:stretch>
                    </p:blipFill>
                    <p:spPr>
                      <a:xfrm>
                        <a:off x="344488" y="1462010"/>
                        <a:ext cx="3960440" cy="5207350"/>
                      </a:xfrm>
                      <a:prstGeom prst="rect">
                        <a:avLst/>
                      </a:prstGeom>
                    </p:spPr>
                  </p:pic>
                </p:oleObj>
              </mc:Fallback>
            </mc:AlternateContent>
          </a:graphicData>
        </a:graphic>
      </p:graphicFrame>
      <p:sp>
        <p:nvSpPr>
          <p:cNvPr id="5" name="Прямоугольник 4"/>
          <p:cNvSpPr/>
          <p:nvPr/>
        </p:nvSpPr>
        <p:spPr>
          <a:xfrm>
            <a:off x="416496" y="725795"/>
            <a:ext cx="3888432" cy="830997"/>
          </a:xfrm>
          <a:prstGeom prst="rect">
            <a:avLst/>
          </a:prstGeom>
        </p:spPr>
        <p:txBody>
          <a:bodyPr wrap="square">
            <a:spAutoFit/>
          </a:bodyPr>
          <a:lstStyle/>
          <a:p>
            <a:r>
              <a:rPr lang="ru-RU" sz="1200" b="1">
                <a:solidFill>
                  <a:srgbClr val="FF0000"/>
                </a:solidFill>
              </a:rPr>
              <a:t>Г</a:t>
            </a:r>
            <a:r>
              <a:rPr lang="uk-UA" sz="1200" b="1">
                <a:solidFill>
                  <a:srgbClr val="FF0000"/>
                </a:solidFill>
              </a:rPr>
              <a:t>рафіки залежності необхідного запасу потужності двигуна </a:t>
            </a:r>
            <a:r>
              <a:rPr lang="ru-RU" sz="1200" b="1">
                <a:solidFill>
                  <a:srgbClr val="FF0000"/>
                </a:solidFill>
              </a:rPr>
              <a:t>Δ</a:t>
            </a:r>
            <a:r>
              <a:rPr lang="ru-RU" sz="1200" b="1" i="1">
                <a:solidFill>
                  <a:srgbClr val="FF0000"/>
                </a:solidFill>
              </a:rPr>
              <a:t>N</a:t>
            </a:r>
            <a:r>
              <a:rPr lang="ru-RU" sz="1200" b="1" i="1" baseline="-25000">
                <a:solidFill>
                  <a:srgbClr val="FF0000"/>
                </a:solidFill>
              </a:rPr>
              <a:t>e</a:t>
            </a:r>
            <a:r>
              <a:rPr lang="ru-RU" sz="1200" b="1">
                <a:solidFill>
                  <a:srgbClr val="FF0000"/>
                </a:solidFill>
              </a:rPr>
              <a:t> </a:t>
            </a:r>
            <a:r>
              <a:rPr lang="uk-UA" sz="1200" b="1">
                <a:solidFill>
                  <a:srgbClr val="FF0000"/>
                </a:solidFill>
              </a:rPr>
              <a:t>автомобіля ВАЗ-2111 від часу розгону </a:t>
            </a:r>
            <a:r>
              <a:rPr lang="ru-RU" sz="1200" b="1" i="1">
                <a:solidFill>
                  <a:srgbClr val="FF0000"/>
                </a:solidFill>
              </a:rPr>
              <a:t>t</a:t>
            </a:r>
            <a:r>
              <a:rPr lang="ru-RU" sz="1200" b="1" i="1" baseline="-25000">
                <a:solidFill>
                  <a:srgbClr val="FF0000"/>
                </a:solidFill>
              </a:rPr>
              <a:t>розг</a:t>
            </a:r>
            <a:r>
              <a:rPr lang="uk-UA" sz="1200" b="1">
                <a:solidFill>
                  <a:srgbClr val="FF0000"/>
                </a:solidFill>
              </a:rPr>
              <a:t> та часу обгону</a:t>
            </a:r>
            <a:r>
              <a:rPr lang="ru-RU" sz="1200" b="1" i="1">
                <a:solidFill>
                  <a:srgbClr val="FF0000"/>
                </a:solidFill>
              </a:rPr>
              <a:t> t</a:t>
            </a:r>
            <a:r>
              <a:rPr lang="ru-RU" sz="1200" b="1" i="1" baseline="-25000">
                <a:solidFill>
                  <a:srgbClr val="FF0000"/>
                </a:solidFill>
              </a:rPr>
              <a:t>обг</a:t>
            </a:r>
            <a:r>
              <a:rPr lang="ru-RU" sz="1200" b="1">
                <a:solidFill>
                  <a:srgbClr val="FF0000"/>
                </a:solidFill>
              </a:rPr>
              <a:t>  </a:t>
            </a:r>
            <a:r>
              <a:rPr lang="uk-UA" sz="1200" b="1">
                <a:solidFill>
                  <a:srgbClr val="FF0000"/>
                </a:solidFill>
              </a:rPr>
              <a:t>при </a:t>
            </a:r>
            <a:r>
              <a:rPr lang="en-US" sz="1200" b="1" i="1">
                <a:solidFill>
                  <a:srgbClr val="FF0000"/>
                </a:solidFill>
              </a:rPr>
              <a:t>V</a:t>
            </a:r>
            <a:r>
              <a:rPr lang="ru-RU" sz="1200" b="1" baseline="-25000">
                <a:solidFill>
                  <a:srgbClr val="FF0000"/>
                </a:solidFill>
              </a:rPr>
              <a:t>0</a:t>
            </a:r>
            <a:r>
              <a:rPr lang="ru-RU" sz="1200" b="1">
                <a:solidFill>
                  <a:srgbClr val="FF0000"/>
                </a:solidFill>
              </a:rPr>
              <a:t> = 16,667 </a:t>
            </a:r>
            <a:r>
              <a:rPr lang="uk-UA" sz="1200" b="1">
                <a:solidFill>
                  <a:srgbClr val="FF0000"/>
                </a:solidFill>
              </a:rPr>
              <a:t>м/с, </a:t>
            </a:r>
            <a:r>
              <a:rPr lang="en-US" sz="1200" b="1" i="1">
                <a:solidFill>
                  <a:srgbClr val="FF0000"/>
                </a:solidFill>
              </a:rPr>
              <a:t>m</a:t>
            </a:r>
            <a:r>
              <a:rPr lang="en-US" sz="1200" b="1" i="1" baseline="-25000">
                <a:solidFill>
                  <a:srgbClr val="FF0000"/>
                </a:solidFill>
              </a:rPr>
              <a:t>a</a:t>
            </a:r>
            <a:r>
              <a:rPr lang="ru-RU" sz="1200" b="1">
                <a:solidFill>
                  <a:srgbClr val="FF0000"/>
                </a:solidFill>
              </a:rPr>
              <a:t> = 1135 </a:t>
            </a:r>
            <a:r>
              <a:rPr lang="uk-UA" sz="1200" b="1">
                <a:solidFill>
                  <a:srgbClr val="FF0000"/>
                </a:solidFill>
              </a:rPr>
              <a:t>кг, </a:t>
            </a:r>
            <a:r>
              <a:rPr lang="en-US" sz="1200" b="1" i="1">
                <a:solidFill>
                  <a:srgbClr val="FF0000"/>
                </a:solidFill>
              </a:rPr>
              <a:t>S</a:t>
            </a:r>
            <a:r>
              <a:rPr lang="uk-UA" sz="1200" b="1" i="1" baseline="-25000">
                <a:solidFill>
                  <a:srgbClr val="FF0000"/>
                </a:solidFill>
              </a:rPr>
              <a:t>відн</a:t>
            </a:r>
            <a:r>
              <a:rPr lang="uk-UA" sz="1200" b="1" i="1">
                <a:solidFill>
                  <a:srgbClr val="FF0000"/>
                </a:solidFill>
              </a:rPr>
              <a:t> </a:t>
            </a:r>
            <a:r>
              <a:rPr lang="ru-RU" sz="1200" b="1">
                <a:solidFill>
                  <a:srgbClr val="FF0000"/>
                </a:solidFill>
              </a:rPr>
              <a:t>= 31,5 </a:t>
            </a:r>
            <a:r>
              <a:rPr lang="uk-UA" sz="1200" b="1">
                <a:solidFill>
                  <a:srgbClr val="FF0000"/>
                </a:solidFill>
              </a:rPr>
              <a:t>м</a:t>
            </a:r>
            <a:endParaRPr lang="ru-RU" sz="1200" b="1">
              <a:solidFill>
                <a:srgbClr val="FF0000"/>
              </a:solidFill>
            </a:endParaRPr>
          </a:p>
        </p:txBody>
      </p:sp>
    </p:spTree>
    <p:extLst>
      <p:ext uri="{BB962C8B-B14F-4D97-AF65-F5344CB8AC3E}">
        <p14:creationId xmlns:p14="http://schemas.microsoft.com/office/powerpoint/2010/main" val="5649249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1"/>
          <p:cNvSpPr>
            <a:spLocks noGrp="1"/>
          </p:cNvSpPr>
          <p:nvPr>
            <p:ph type="sldNum" sz="quarter" idx="12"/>
          </p:nvPr>
        </p:nvSpPr>
        <p:spPr>
          <a:xfrm>
            <a:off x="7380526" y="188640"/>
            <a:ext cx="2311400" cy="365125"/>
          </a:xfrm>
        </p:spPr>
        <p:txBody>
          <a:bodyPr/>
          <a:lstStyle/>
          <a:p>
            <a:fld id="{E44C0AFC-D972-4CB8-9210-A35466E11686}" type="slidenum">
              <a:rPr lang="uk-UA" sz="2400" b="1" smtClean="0">
                <a:solidFill>
                  <a:schemeClr val="tx1"/>
                </a:solidFill>
              </a:rPr>
              <a:pPr/>
              <a:t>17</a:t>
            </a:fld>
            <a:endParaRPr lang="uk-UA" sz="2400" b="1">
              <a:solidFill>
                <a:schemeClr val="tx1"/>
              </a:solidFill>
            </a:endParaRPr>
          </a:p>
        </p:txBody>
      </p:sp>
      <p:sp>
        <p:nvSpPr>
          <p:cNvPr id="2" name="Прямоугольник 1"/>
          <p:cNvSpPr/>
          <p:nvPr/>
        </p:nvSpPr>
        <p:spPr>
          <a:xfrm>
            <a:off x="344488" y="627067"/>
            <a:ext cx="9289032" cy="6186309"/>
          </a:xfrm>
          <a:prstGeom prst="rect">
            <a:avLst/>
          </a:prstGeom>
        </p:spPr>
        <p:txBody>
          <a:bodyPr wrap="square">
            <a:spAutoFit/>
          </a:bodyPr>
          <a:lstStyle/>
          <a:p>
            <a:pPr indent="447675" algn="just"/>
            <a:r>
              <a:rPr lang="uk-UA" sz="1200"/>
              <a:t>Динамічні характеристики автомобіля залежать від потужності, що реалізується двигуном, і маси автомобіля. Дані параметри постійно змінюються в процесі експлуатації.</a:t>
            </a:r>
            <a:endParaRPr lang="ru-RU" sz="1200"/>
          </a:p>
          <a:p>
            <a:pPr indent="447675" algn="just"/>
            <a:r>
              <a:rPr lang="uk-UA" sz="1200"/>
              <a:t>1. Проведений аналіз літературних джерел встановив, що існуючі методи визначення ефективної потужності двигуна та повної маси автомобіля у дорожніх умовах потребують удосконалення для подальшого їх використання в роботі бортових систем управління автомобілем. Також встановлено, що в існуючих системах запобігання зіткненню автомобілів не враховано цілий ряд параметрів, суттєво знижує достовірність оцінювання безпеки виконання маневру обгону.</a:t>
            </a:r>
            <a:endParaRPr lang="ru-RU" sz="1200"/>
          </a:p>
          <a:p>
            <a:pPr indent="447675" algn="just"/>
            <a:r>
              <a:rPr lang="uk-UA" sz="1200"/>
              <a:t>2. Запропонований розрахунково-експериментальний метод визначення у дорожніх умовах ефективної потужності двигуна з урахуванням сил опору руху, швидкості та прискорення автомобіля дозволяє у режимі реального часу визначати роботу, яку виконує автомобіль за певний період експлуатації, що дозволяє підвищити точність оцінювання напрацювання транспортних засобів. Також з’являється можливість використання цього параметра в роботі бортових систем автомобіля. </a:t>
            </a:r>
            <a:endParaRPr lang="ru-RU" sz="1200"/>
          </a:p>
          <a:p>
            <a:pPr indent="447675" algn="just"/>
            <a:r>
              <a:rPr lang="uk-UA" sz="1200"/>
              <a:t>3. Запропонований з використанням давачів прискорення метод дозволяє з підвищеною точністю (за рахунок великої кількості розрахункових точок) та в початковий період руху (при першому розгоні на 1-й передачі після зміни завантаження автомобіля) визначати повну масу автомобіля в дорожніх умовах. Це дозволяє зменшити похибку в розрахунках при роботі бортових систем безпеки автомобіля за рахунок урахування відношення між повною та спорядженою його масами, яке для легкових автомобілів перевищує 1,4 раза.</a:t>
            </a:r>
            <a:endParaRPr lang="ru-RU" sz="1200"/>
          </a:p>
          <a:p>
            <a:pPr indent="447675" algn="just"/>
            <a:r>
              <a:rPr lang="uk-UA" sz="1200"/>
              <a:t>4. Використання бортового вимірювального комплексу на основі двох трикоординатних давачів прискорення та комп’ютера в якості штатного обладнання автомобілів дозволяє визначати його повну масу та ефективну потужність двигуна безпосередньо в процесі експлуатації, з подальшим використанням цих параметрів у роботі бортових систем безпеки. Отримані в ході дорожніх експериментальних досліджень автомобіля ВАЗ-2111 дані із застосуванням запропонованого методу визначення ефективної потужності двигуна при розгоні на першій, другій та третій передачах відповідають фактичним значенням з максимальною відносною похибкою від 7,0 до 10,75 %. Отримані результати в ході дорожніх експериментальних досліджень автоцистерни АРС-14 на базі автомобіля ЗиЛ-131 із застосуванням запропонованого методу визначення повної маси автомобіля при різному ступені заповнення цистерни водою відповідають фактичним значенням з максимальною відносною похибкою від 1,07 до 1,96 % (залежно від ступеня заповнення цистерни).</a:t>
            </a:r>
            <a:endParaRPr lang="ru-RU" sz="1200"/>
          </a:p>
          <a:p>
            <a:pPr indent="447675" algn="just"/>
            <a:r>
              <a:rPr lang="uk-UA" sz="1200"/>
              <a:t>5. Контроль зміни запропонованого коефіцієнта врахування технічного стану автомобіля та показників якості пального </a:t>
            </a:r>
            <a:r>
              <a:rPr lang="uk-UA" sz="1200" i="1"/>
              <a:t>К</a:t>
            </a:r>
            <a:r>
              <a:rPr lang="uk-UA" sz="1200" i="1" baseline="-25000"/>
              <a:t>ТП</a:t>
            </a:r>
            <a:r>
              <a:rPr lang="uk-UA" sz="1200"/>
              <a:t> дозволить визначити погіршення технічного стану та (або) погіршення якості пального (при </a:t>
            </a:r>
            <a:r>
              <a:rPr lang="uk-UA" sz="1200" i="1"/>
              <a:t>К</a:t>
            </a:r>
            <a:r>
              <a:rPr lang="uk-UA" sz="1200" i="1" baseline="-25000"/>
              <a:t>ТП</a:t>
            </a:r>
            <a:r>
              <a:rPr lang="uk-UA" sz="1200"/>
              <a:t> ˂ 1) і врахувати це при прогнозуванні можливого прискорення автомобіля при виконанні маневру обгону бортовою системою запобігання зіткнення.</a:t>
            </a:r>
            <a:endParaRPr lang="ru-RU" sz="1200"/>
          </a:p>
          <a:p>
            <a:pPr indent="447675" algn="just"/>
            <a:r>
              <a:rPr lang="uk-UA" sz="1200"/>
              <a:t>7. Запропонована система запобігання зіткненню автомобілів при виконанні маневру обгону має збільшену достовірність оцінювання безпеки обгону ТЗ за рахунок урахування поточної потужності двигуна, передачі, технічного стану та завантаження автомобіля, що здійснює обгін, якості пального, ухилу дорожнього полотна. Використання запропонованої системи дозволяє збільшити безпеку під час виконання обгону та під час руху назустріч автомобілю, що здійснює обгін. Запас потужності двигуна, необхідної для створення потрібного прискорення автомобіля при виконанні маневру обгону, залежить від часу його розгону </a:t>
            </a:r>
            <a:r>
              <a:rPr lang="uk-UA" sz="1200" i="1"/>
              <a:t>t</a:t>
            </a:r>
            <a:r>
              <a:rPr lang="uk-UA" sz="1200" i="1" baseline="-25000"/>
              <a:t>розг</a:t>
            </a:r>
            <a:r>
              <a:rPr lang="uk-UA" sz="1200"/>
              <a:t> та часу обгону</a:t>
            </a:r>
            <a:r>
              <a:rPr lang="uk-UA" sz="1200" i="1"/>
              <a:t> t</a:t>
            </a:r>
            <a:r>
              <a:rPr lang="uk-UA" sz="1200" i="1" baseline="-25000"/>
              <a:t>обг</a:t>
            </a:r>
            <a:r>
              <a:rPr lang="uk-UA" sz="1200"/>
              <a:t>, швидкості потоку</a:t>
            </a:r>
            <a:r>
              <a:rPr lang="uk-UA" sz="1200" i="1"/>
              <a:t> V</a:t>
            </a:r>
            <a:r>
              <a:rPr lang="uk-UA" sz="1200" baseline="-25000"/>
              <a:t>0</a:t>
            </a:r>
            <a:r>
              <a:rPr lang="uk-UA" sz="1200"/>
              <a:t>, відносного зміщення</a:t>
            </a:r>
            <a:r>
              <a:rPr lang="uk-UA" sz="1200" i="1"/>
              <a:t> S</a:t>
            </a:r>
            <a:r>
              <a:rPr lang="uk-UA" sz="1200" i="1" baseline="-25000"/>
              <a:t>відн</a:t>
            </a:r>
            <a:r>
              <a:rPr lang="uk-UA" sz="1200"/>
              <a:t> та від маси автомобіля </a:t>
            </a:r>
            <a:r>
              <a:rPr lang="uk-UA" sz="1200" i="1"/>
              <a:t>m</a:t>
            </a:r>
            <a:r>
              <a:rPr lang="uk-UA" sz="1200" i="1" baseline="-25000"/>
              <a:t>a</a:t>
            </a:r>
            <a:r>
              <a:rPr lang="uk-UA" sz="1200"/>
              <a:t>. Для автомобіля ВАЗ-2111 необхідний запас потужності для безпечного виконання маневру обгону склав ∆</a:t>
            </a:r>
            <a:r>
              <a:rPr lang="uk-UA" sz="1200" i="1"/>
              <a:t>N</a:t>
            </a:r>
            <a:r>
              <a:rPr lang="uk-UA" sz="1200" i="1" baseline="-25000"/>
              <a:t>e</a:t>
            </a:r>
            <a:r>
              <a:rPr lang="uk-UA" sz="1200" baseline="-25000"/>
              <a:t> </a:t>
            </a:r>
            <a:r>
              <a:rPr lang="uk-UA" sz="1200"/>
              <a:t>=</a:t>
            </a:r>
            <a:r>
              <a:rPr lang="uk-UA" sz="1200" baseline="-25000"/>
              <a:t> </a:t>
            </a:r>
            <a:r>
              <a:rPr lang="uk-UA" sz="1200"/>
              <a:t>12 кВт при часі розгону </a:t>
            </a:r>
            <a:r>
              <a:rPr lang="uk-UA" sz="1200" i="1"/>
              <a:t>t</a:t>
            </a:r>
            <a:r>
              <a:rPr lang="uk-UA" sz="1200" i="1" baseline="-25000"/>
              <a:t>розг</a:t>
            </a:r>
            <a:r>
              <a:rPr lang="uk-UA" sz="1200" baseline="-25000"/>
              <a:t> </a:t>
            </a:r>
            <a:r>
              <a:rPr lang="uk-UA" sz="1200"/>
              <a:t>=</a:t>
            </a:r>
            <a:r>
              <a:rPr lang="uk-UA" sz="1200" baseline="-25000"/>
              <a:t> </a:t>
            </a:r>
            <a:r>
              <a:rPr lang="uk-UA" sz="1200"/>
              <a:t>15 c, часу обгону</a:t>
            </a:r>
            <a:r>
              <a:rPr lang="uk-UA" sz="1200" i="1"/>
              <a:t> t</a:t>
            </a:r>
            <a:r>
              <a:rPr lang="uk-UA" sz="1200" i="1" baseline="-25000"/>
              <a:t>обг </a:t>
            </a:r>
            <a:r>
              <a:rPr lang="uk-UA" sz="1200"/>
              <a:t>=</a:t>
            </a:r>
            <a:r>
              <a:rPr lang="uk-UA" sz="1200" baseline="-25000"/>
              <a:t> </a:t>
            </a:r>
            <a:r>
              <a:rPr lang="uk-UA" sz="1200"/>
              <a:t>20 с, швидкості потоку</a:t>
            </a:r>
            <a:r>
              <a:rPr lang="uk-UA" sz="1200" i="1"/>
              <a:t> V</a:t>
            </a:r>
            <a:r>
              <a:rPr lang="uk-UA" sz="1200" baseline="-25000"/>
              <a:t>0 </a:t>
            </a:r>
            <a:r>
              <a:rPr lang="uk-UA" sz="1200"/>
              <a:t>=</a:t>
            </a:r>
            <a:r>
              <a:rPr lang="uk-UA" sz="1200" baseline="-25000"/>
              <a:t> </a:t>
            </a:r>
            <a:r>
              <a:rPr lang="uk-UA" sz="1200"/>
              <a:t>16,667 м/с, масі автомобіля </a:t>
            </a:r>
            <a:r>
              <a:rPr lang="uk-UA" sz="1200" i="1"/>
              <a:t>m</a:t>
            </a:r>
            <a:r>
              <a:rPr lang="uk-UA" sz="1200" i="1" baseline="-25000"/>
              <a:t>a</a:t>
            </a:r>
            <a:r>
              <a:rPr lang="uk-UA" sz="1200" baseline="-25000"/>
              <a:t> </a:t>
            </a:r>
            <a:r>
              <a:rPr lang="uk-UA" sz="1200"/>
              <a:t>=</a:t>
            </a:r>
            <a:r>
              <a:rPr lang="uk-UA" sz="1200" baseline="-25000"/>
              <a:t> </a:t>
            </a:r>
            <a:r>
              <a:rPr lang="uk-UA" sz="1200"/>
              <a:t>1135 кг, відносного зміщення </a:t>
            </a:r>
            <a:r>
              <a:rPr lang="uk-UA" sz="1200" i="1"/>
              <a:t>S</a:t>
            </a:r>
            <a:r>
              <a:rPr lang="uk-UA" sz="1200" i="1" baseline="-25000"/>
              <a:t>відн</a:t>
            </a:r>
            <a:r>
              <a:rPr lang="uk-UA" sz="1200" baseline="-25000"/>
              <a:t> </a:t>
            </a:r>
            <a:r>
              <a:rPr lang="uk-UA" sz="1200"/>
              <a:t>=</a:t>
            </a:r>
            <a:r>
              <a:rPr lang="uk-UA" sz="1200" baseline="-25000"/>
              <a:t> </a:t>
            </a:r>
            <a:r>
              <a:rPr lang="uk-UA" sz="1200"/>
              <a:t>31,5 м.</a:t>
            </a:r>
            <a:endParaRPr lang="ru-RU" sz="1200"/>
          </a:p>
        </p:txBody>
      </p:sp>
      <p:sp>
        <p:nvSpPr>
          <p:cNvPr id="4" name="Прямоугольник 3"/>
          <p:cNvSpPr/>
          <p:nvPr/>
        </p:nvSpPr>
        <p:spPr>
          <a:xfrm>
            <a:off x="4448944" y="415697"/>
            <a:ext cx="930063" cy="276999"/>
          </a:xfrm>
          <a:prstGeom prst="rect">
            <a:avLst/>
          </a:prstGeom>
        </p:spPr>
        <p:txBody>
          <a:bodyPr wrap="none">
            <a:spAutoFit/>
          </a:bodyPr>
          <a:lstStyle/>
          <a:p>
            <a:r>
              <a:rPr lang="uk-UA" sz="1200" b="1">
                <a:solidFill>
                  <a:srgbClr val="FF0000"/>
                </a:solidFill>
              </a:rPr>
              <a:t>ВИСНОВКИ</a:t>
            </a:r>
            <a:endParaRPr lang="ru-RU" sz="1200" b="1">
              <a:solidFill>
                <a:srgbClr val="FF0000"/>
              </a:solidFill>
            </a:endParaRPr>
          </a:p>
        </p:txBody>
      </p:sp>
    </p:spTree>
    <p:extLst>
      <p:ext uri="{BB962C8B-B14F-4D97-AF65-F5344CB8AC3E}">
        <p14:creationId xmlns:p14="http://schemas.microsoft.com/office/powerpoint/2010/main" val="31909670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8878" y="1196752"/>
            <a:ext cx="9433048" cy="4916731"/>
          </a:xfrm>
          <a:prstGeom prst="rect">
            <a:avLst/>
          </a:prstGeom>
        </p:spPr>
        <p:txBody>
          <a:bodyPr wrap="square">
            <a:spAutoFit/>
          </a:bodyPr>
          <a:lstStyle/>
          <a:p>
            <a:pPr>
              <a:lnSpc>
                <a:spcPct val="150000"/>
              </a:lnSpc>
            </a:pPr>
            <a:r>
              <a:rPr lang="uk-UA" b="1" dirty="0">
                <a:solidFill>
                  <a:srgbClr val="FF0000"/>
                </a:solidFill>
              </a:rPr>
              <a:t>Мета і завдання дослідження.</a:t>
            </a:r>
            <a:r>
              <a:rPr lang="uk-UA" b="1" dirty="0"/>
              <a:t> </a:t>
            </a:r>
            <a:endParaRPr lang="en-US" b="1" dirty="0" smtClean="0"/>
          </a:p>
          <a:p>
            <a:pPr>
              <a:lnSpc>
                <a:spcPct val="150000"/>
              </a:lnSpc>
            </a:pPr>
            <a:endParaRPr lang="uk-UA" sz="1100" dirty="0"/>
          </a:p>
          <a:p>
            <a:pPr algn="just"/>
            <a:r>
              <a:rPr lang="uk-UA" b="1" dirty="0">
                <a:solidFill>
                  <a:srgbClr val="FF0000"/>
                </a:solidFill>
              </a:rPr>
              <a:t>Мета </a:t>
            </a:r>
            <a:r>
              <a:rPr lang="uk-UA" b="1">
                <a:solidFill>
                  <a:srgbClr val="FF0000"/>
                </a:solidFill>
              </a:rPr>
              <a:t>роботи</a:t>
            </a:r>
            <a:r>
              <a:rPr lang="uk-UA"/>
              <a:t> </a:t>
            </a:r>
            <a:r>
              <a:rPr lang="uk-UA" smtClean="0"/>
              <a:t>– </a:t>
            </a:r>
            <a:r>
              <a:rPr lang="uk-UA"/>
              <a:t>забезпечення необхідного рівня активної безпеки автомобілів за рахунок удосконалення методів оцінювання їх динамічних та енергетичних характеристик в умовах експлуатації</a:t>
            </a:r>
            <a:r>
              <a:rPr lang="uk-UA" smtClean="0"/>
              <a:t>. </a:t>
            </a:r>
            <a:endParaRPr lang="uk-UA" dirty="0" smtClean="0"/>
          </a:p>
          <a:p>
            <a:endParaRPr lang="uk-UA" dirty="0" smtClean="0"/>
          </a:p>
          <a:p>
            <a:r>
              <a:rPr lang="uk-UA" b="1" dirty="0" smtClean="0"/>
              <a:t>Для досягнення поставленої мети необхідно вирішити наступні </a:t>
            </a:r>
            <a:r>
              <a:rPr lang="uk-UA" b="1" dirty="0" smtClean="0">
                <a:solidFill>
                  <a:srgbClr val="FF0000"/>
                </a:solidFill>
              </a:rPr>
              <a:t>завдання</a:t>
            </a:r>
            <a:r>
              <a:rPr lang="uk-UA" b="1" smtClean="0"/>
              <a:t>: </a:t>
            </a:r>
          </a:p>
          <a:p>
            <a:endParaRPr lang="uk-UA" b="1" dirty="0" smtClean="0"/>
          </a:p>
          <a:p>
            <a:pPr marL="268288" indent="-268288" algn="just">
              <a:buFont typeface="Wingdings" pitchFamily="2" charset="2"/>
              <a:buChar char="Ø"/>
            </a:pPr>
            <a:r>
              <a:rPr lang="uk-UA" smtClean="0"/>
              <a:t>провести </a:t>
            </a:r>
            <a:r>
              <a:rPr lang="uk-UA"/>
              <a:t>дослідження зміни динамічних характеристик і потужності двигуна автомобіля в процесі його руху та розробити методи їх контролю</a:t>
            </a:r>
            <a:r>
              <a:rPr lang="uk-UA" smtClean="0"/>
              <a:t>;</a:t>
            </a:r>
          </a:p>
          <a:p>
            <a:pPr algn="just"/>
            <a:endParaRPr lang="ru-RU"/>
          </a:p>
          <a:p>
            <a:pPr marL="268288" indent="-268288" algn="just">
              <a:buFont typeface="Wingdings" pitchFamily="2" charset="2"/>
              <a:buChar char="Ø"/>
            </a:pPr>
            <a:r>
              <a:rPr lang="uk-UA" smtClean="0"/>
              <a:t>провести </a:t>
            </a:r>
            <a:r>
              <a:rPr lang="uk-UA"/>
              <a:t>експериментальні дослідження з визначення ефективної потужності двигуна та визначення повної маси автомобіля в умовах експлуатації</a:t>
            </a:r>
            <a:r>
              <a:rPr lang="uk-UA" smtClean="0"/>
              <a:t>;</a:t>
            </a:r>
          </a:p>
          <a:p>
            <a:pPr algn="just"/>
            <a:endParaRPr lang="ru-RU"/>
          </a:p>
          <a:p>
            <a:pPr marL="268288" indent="-268288" algn="just">
              <a:buFont typeface="Wingdings" pitchFamily="2" charset="2"/>
              <a:buChar char="Ø"/>
            </a:pPr>
            <a:r>
              <a:rPr lang="uk-UA" smtClean="0"/>
              <a:t>визначити </a:t>
            </a:r>
            <a:r>
              <a:rPr lang="uk-UA"/>
              <a:t>можливість використання методів контролю потужності двигуна та динамічних характеристик при забезпеченні безпеки руху автомобілів.</a:t>
            </a:r>
            <a:endParaRPr lang="ru-RU"/>
          </a:p>
          <a:p>
            <a:endParaRPr lang="uk-UA" dirty="0" smtClean="0"/>
          </a:p>
        </p:txBody>
      </p:sp>
      <p:sp>
        <p:nvSpPr>
          <p:cNvPr id="2" name="Номер слайда 1"/>
          <p:cNvSpPr>
            <a:spLocks noGrp="1"/>
          </p:cNvSpPr>
          <p:nvPr>
            <p:ph type="sldNum" sz="quarter" idx="12"/>
          </p:nvPr>
        </p:nvSpPr>
        <p:spPr>
          <a:xfrm>
            <a:off x="7380526" y="188640"/>
            <a:ext cx="2311400" cy="365125"/>
          </a:xfrm>
        </p:spPr>
        <p:txBody>
          <a:bodyPr/>
          <a:lstStyle/>
          <a:p>
            <a:fld id="{E44C0AFC-D972-4CB8-9210-A35466E11686}" type="slidenum">
              <a:rPr lang="uk-UA" sz="2400" b="1" smtClean="0">
                <a:solidFill>
                  <a:schemeClr val="tx1"/>
                </a:solidFill>
              </a:rPr>
              <a:pPr/>
              <a:t>2</a:t>
            </a:fld>
            <a:endParaRPr lang="uk-UA" sz="2400" b="1">
              <a:solidFill>
                <a:schemeClr val="tx1"/>
              </a:solidFill>
            </a:endParaRPr>
          </a:p>
        </p:txBody>
      </p:sp>
    </p:spTree>
    <p:extLst>
      <p:ext uri="{BB962C8B-B14F-4D97-AF65-F5344CB8AC3E}">
        <p14:creationId xmlns:p14="http://schemas.microsoft.com/office/powerpoint/2010/main" val="27446190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69301" y="908720"/>
            <a:ext cx="8640960" cy="5355312"/>
          </a:xfrm>
          <a:prstGeom prst="rect">
            <a:avLst/>
          </a:prstGeom>
        </p:spPr>
        <p:txBody>
          <a:bodyPr wrap="square">
            <a:spAutoFit/>
          </a:bodyPr>
          <a:lstStyle/>
          <a:p>
            <a:pPr>
              <a:lnSpc>
                <a:spcPct val="150000"/>
              </a:lnSpc>
            </a:pPr>
            <a:r>
              <a:rPr lang="uk-UA" b="1" dirty="0">
                <a:solidFill>
                  <a:srgbClr val="FF0000"/>
                </a:solidFill>
              </a:rPr>
              <a:t>Наукова новизна одержаних результатів</a:t>
            </a:r>
          </a:p>
          <a:p>
            <a:endParaRPr lang="uk-UA" smtClean="0"/>
          </a:p>
          <a:p>
            <a:pPr algn="just"/>
            <a:r>
              <a:rPr lang="uk-UA"/>
              <a:t>Отримали подальший розвиток теоретичні підходи та методи оцінки експлуатаційних властивостей, що впливають на безпеку руху, які дозволяють враховувати залежність необхідного запасу потужності двигуна від умов здійснення автомобілем обгону на трасі з двостороннім рухом транспорту на основі визначення впливу параметрів руху автомобіля, що здійснює обгін, та автомобілів, що рухаються в попутному та зустрічному напрямах</a:t>
            </a:r>
            <a:r>
              <a:rPr lang="uk-UA" smtClean="0"/>
              <a:t>.</a:t>
            </a:r>
          </a:p>
          <a:p>
            <a:endParaRPr lang="uk-UA" dirty="0" smtClean="0"/>
          </a:p>
          <a:p>
            <a:pPr algn="just">
              <a:lnSpc>
                <a:spcPct val="150000"/>
              </a:lnSpc>
            </a:pPr>
            <a:r>
              <a:rPr lang="uk-UA" b="1" dirty="0" smtClean="0">
                <a:solidFill>
                  <a:srgbClr val="FF0000"/>
                </a:solidFill>
              </a:rPr>
              <a:t>Практичне </a:t>
            </a:r>
            <a:r>
              <a:rPr lang="uk-UA" b="1" dirty="0">
                <a:solidFill>
                  <a:srgbClr val="FF0000"/>
                </a:solidFill>
              </a:rPr>
              <a:t>значення </a:t>
            </a:r>
            <a:r>
              <a:rPr lang="uk-UA" b="1">
                <a:solidFill>
                  <a:srgbClr val="FF0000"/>
                </a:solidFill>
              </a:rPr>
              <a:t>одержаних </a:t>
            </a:r>
            <a:r>
              <a:rPr lang="uk-UA" b="1" smtClean="0">
                <a:solidFill>
                  <a:srgbClr val="FF0000"/>
                </a:solidFill>
              </a:rPr>
              <a:t>результатів</a:t>
            </a:r>
            <a:endParaRPr lang="uk-UA" b="1" dirty="0"/>
          </a:p>
          <a:p>
            <a:endParaRPr lang="uk-UA" smtClean="0"/>
          </a:p>
          <a:p>
            <a:pPr algn="just"/>
            <a:r>
              <a:rPr lang="uk-UA"/>
              <a:t>Отримана залежність запасу потужності двигуна, необхідна для безпечного виконання маневру обгону від умов руху, може бути застосована при вдосконаленні бортової системи запобігання зіткнення автомобілів при обгоні, а також при проведенні аналізу причин виникнення дорожньо-транспортних пригод.</a:t>
            </a:r>
            <a:endParaRPr lang="ru-RU"/>
          </a:p>
          <a:p>
            <a:pPr algn="just"/>
            <a:r>
              <a:rPr lang="uk-UA"/>
              <a:t>Розроблена вдосконалена система запобігання зіткненню автомобілів може бути використана на автомобільному транспорті у якості одного з елементів бортової системи безпеки автомобіля.</a:t>
            </a:r>
            <a:endParaRPr lang="ru-RU"/>
          </a:p>
        </p:txBody>
      </p:sp>
      <p:sp>
        <p:nvSpPr>
          <p:cNvPr id="3" name="Номер слайда 1"/>
          <p:cNvSpPr>
            <a:spLocks noGrp="1"/>
          </p:cNvSpPr>
          <p:nvPr>
            <p:ph type="sldNum" sz="quarter" idx="12"/>
          </p:nvPr>
        </p:nvSpPr>
        <p:spPr>
          <a:xfrm>
            <a:off x="7380526" y="188640"/>
            <a:ext cx="2311400" cy="365125"/>
          </a:xfrm>
        </p:spPr>
        <p:txBody>
          <a:bodyPr/>
          <a:lstStyle/>
          <a:p>
            <a:fld id="{E44C0AFC-D972-4CB8-9210-A35466E11686}" type="slidenum">
              <a:rPr lang="uk-UA" sz="2400" b="1" smtClean="0">
                <a:solidFill>
                  <a:schemeClr val="tx1"/>
                </a:solidFill>
              </a:rPr>
              <a:pPr/>
              <a:t>3</a:t>
            </a:fld>
            <a:endParaRPr lang="uk-UA" sz="2400" b="1">
              <a:solidFill>
                <a:schemeClr val="tx1"/>
              </a:solidFill>
            </a:endParaRPr>
          </a:p>
        </p:txBody>
      </p:sp>
    </p:spTree>
    <p:extLst>
      <p:ext uri="{BB962C8B-B14F-4D97-AF65-F5344CB8AC3E}">
        <p14:creationId xmlns:p14="http://schemas.microsoft.com/office/powerpoint/2010/main" val="7955107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73"/>
          <p:cNvSpPr>
            <a:spLocks noChangeArrowheads="1"/>
          </p:cNvSpPr>
          <p:nvPr/>
        </p:nvSpPr>
        <p:spPr bwMode="auto">
          <a:xfrm>
            <a:off x="0" y="7315200"/>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a:p>
        </p:txBody>
      </p:sp>
      <p:sp>
        <p:nvSpPr>
          <p:cNvPr id="71" name="Rectangle 74"/>
          <p:cNvSpPr>
            <a:spLocks noChangeArrowheads="1"/>
          </p:cNvSpPr>
          <p:nvPr/>
        </p:nvSpPr>
        <p:spPr bwMode="auto">
          <a:xfrm>
            <a:off x="0" y="7772400"/>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a:p>
        </p:txBody>
      </p:sp>
      <p:sp>
        <p:nvSpPr>
          <p:cNvPr id="72" name="Rectangle 75"/>
          <p:cNvSpPr>
            <a:spLocks noChangeArrowheads="1"/>
          </p:cNvSpPr>
          <p:nvPr/>
        </p:nvSpPr>
        <p:spPr bwMode="auto">
          <a:xfrm>
            <a:off x="0" y="8229600"/>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a:p>
        </p:txBody>
      </p:sp>
      <p:sp>
        <p:nvSpPr>
          <p:cNvPr id="73" name="Rectangle 76"/>
          <p:cNvSpPr>
            <a:spLocks noChangeArrowheads="1"/>
          </p:cNvSpPr>
          <p:nvPr/>
        </p:nvSpPr>
        <p:spPr bwMode="auto">
          <a:xfrm>
            <a:off x="0" y="8686800"/>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a:p>
        </p:txBody>
      </p:sp>
      <p:sp>
        <p:nvSpPr>
          <p:cNvPr id="74" name="Rectangle 77"/>
          <p:cNvSpPr>
            <a:spLocks noChangeArrowheads="1"/>
          </p:cNvSpPr>
          <p:nvPr/>
        </p:nvSpPr>
        <p:spPr bwMode="auto">
          <a:xfrm>
            <a:off x="0" y="9144000"/>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a:p>
        </p:txBody>
      </p:sp>
      <p:sp>
        <p:nvSpPr>
          <p:cNvPr id="75" name="Rectangle 78"/>
          <p:cNvSpPr>
            <a:spLocks noChangeArrowheads="1"/>
          </p:cNvSpPr>
          <p:nvPr/>
        </p:nvSpPr>
        <p:spPr bwMode="auto">
          <a:xfrm>
            <a:off x="0" y="9601200"/>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a:p>
        </p:txBody>
      </p:sp>
      <p:sp>
        <p:nvSpPr>
          <p:cNvPr id="2" name="Rectangle 274"/>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 name="Прямоугольник 2"/>
          <p:cNvSpPr/>
          <p:nvPr/>
        </p:nvSpPr>
        <p:spPr>
          <a:xfrm>
            <a:off x="276402" y="2132856"/>
            <a:ext cx="4808984" cy="523220"/>
          </a:xfrm>
          <a:prstGeom prst="rect">
            <a:avLst/>
          </a:prstGeom>
        </p:spPr>
        <p:txBody>
          <a:bodyPr wrap="square">
            <a:spAutoFit/>
          </a:bodyPr>
          <a:lstStyle/>
          <a:p>
            <a:pPr algn="ctr"/>
            <a:r>
              <a:rPr lang="uk-UA" sz="1400" b="1">
                <a:solidFill>
                  <a:srgbClr val="FF0000"/>
                </a:solidFill>
              </a:rPr>
              <a:t>Класифікація давачів, що можуть бути використані </a:t>
            </a:r>
            <a:r>
              <a:rPr lang="uk-UA" sz="1400" b="1" smtClean="0">
                <a:solidFill>
                  <a:srgbClr val="FF0000"/>
                </a:solidFill>
              </a:rPr>
              <a:t>для визначення </a:t>
            </a:r>
            <a:r>
              <a:rPr lang="uk-UA" sz="1400" b="1">
                <a:solidFill>
                  <a:srgbClr val="FF0000"/>
                </a:solidFill>
              </a:rPr>
              <a:t>витрати палива в умовах експлуатації</a:t>
            </a:r>
            <a:endParaRPr lang="ru-RU" sz="1400" b="1">
              <a:solidFill>
                <a:srgbClr val="FF0000"/>
              </a:solidFill>
            </a:endParaRPr>
          </a:p>
        </p:txBody>
      </p:sp>
      <p:sp>
        <p:nvSpPr>
          <p:cNvPr id="19" name="Номер слайда 1"/>
          <p:cNvSpPr>
            <a:spLocks noGrp="1"/>
          </p:cNvSpPr>
          <p:nvPr>
            <p:ph type="sldNum" sz="quarter" idx="12"/>
          </p:nvPr>
        </p:nvSpPr>
        <p:spPr>
          <a:xfrm>
            <a:off x="7380526" y="188640"/>
            <a:ext cx="2311400" cy="365125"/>
          </a:xfrm>
        </p:spPr>
        <p:txBody>
          <a:bodyPr/>
          <a:lstStyle/>
          <a:p>
            <a:fld id="{E44C0AFC-D972-4CB8-9210-A35466E11686}" type="slidenum">
              <a:rPr lang="uk-UA" sz="2400" b="1" smtClean="0">
                <a:solidFill>
                  <a:schemeClr val="tx1"/>
                </a:solidFill>
              </a:rPr>
              <a:pPr/>
              <a:t>4</a:t>
            </a:fld>
            <a:endParaRPr lang="uk-UA" sz="2400" b="1">
              <a:solidFill>
                <a:schemeClr val="tx1"/>
              </a:solidFill>
            </a:endParaRPr>
          </a:p>
        </p:txBody>
      </p:sp>
      <p:pic>
        <p:nvPicPr>
          <p:cNvPr id="20" name="Рисунок 19" descr="H:\+ РОБОТА\+ ДИСЕРТАЦІЯ\+ ДИСЕРТАЦІЯ\111.jpg"/>
          <p:cNvPicPr/>
          <p:nvPr/>
        </p:nvPicPr>
        <p:blipFill>
          <a:blip r:embed="rId2" cstate="print">
            <a:duotone>
              <a:prstClr val="black"/>
              <a:schemeClr val="bg2">
                <a:tint val="45000"/>
                <a:satMod val="400000"/>
              </a:schemeClr>
            </a:duotone>
            <a:lum contrast="30000"/>
            <a:extLst>
              <a:ext uri="{BEBA8EAE-BF5A-486C-A8C5-ECC9F3942E4B}">
                <a14:imgProps xmlns:a14="http://schemas.microsoft.com/office/drawing/2010/main">
                  <a14:imgLayer r:embed="rId3">
                    <a14:imgEffect>
                      <a14:sharpenSoften amount="50000"/>
                    </a14:imgEffect>
                  </a14:imgLayer>
                </a14:imgProps>
              </a:ext>
            </a:extLst>
          </a:blip>
          <a:srcRect l="11838" t="12555" r="6698" b="12555"/>
          <a:stretch>
            <a:fillRect/>
          </a:stretch>
        </p:blipFill>
        <p:spPr bwMode="auto">
          <a:xfrm>
            <a:off x="241447" y="2708920"/>
            <a:ext cx="5143601" cy="4032448"/>
          </a:xfrm>
          <a:prstGeom prst="rect">
            <a:avLst/>
          </a:prstGeom>
          <a:noFill/>
          <a:ln w="9525">
            <a:noFill/>
            <a:miter lim="800000"/>
            <a:headEnd/>
            <a:tailEnd/>
          </a:ln>
        </p:spPr>
      </p:pic>
      <p:sp>
        <p:nvSpPr>
          <p:cNvPr id="6" name="Прямоугольник 5"/>
          <p:cNvSpPr/>
          <p:nvPr/>
        </p:nvSpPr>
        <p:spPr>
          <a:xfrm>
            <a:off x="5457056" y="746120"/>
            <a:ext cx="4176465" cy="738664"/>
          </a:xfrm>
          <a:prstGeom prst="rect">
            <a:avLst/>
          </a:prstGeom>
        </p:spPr>
        <p:txBody>
          <a:bodyPr wrap="square">
            <a:spAutoFit/>
          </a:bodyPr>
          <a:lstStyle/>
          <a:p>
            <a:pPr algn="ctr"/>
            <a:r>
              <a:rPr lang="uk-UA" sz="1400" b="1">
                <a:solidFill>
                  <a:srgbClr val="FF0000"/>
                </a:solidFill>
              </a:rPr>
              <a:t>Давачі, що можуть застосовуватися для вимірювання </a:t>
            </a:r>
            <a:r>
              <a:rPr lang="uk-UA" sz="1400" b="1" smtClean="0">
                <a:solidFill>
                  <a:srgbClr val="FF0000"/>
                </a:solidFill>
              </a:rPr>
              <a:t>миттєвої витрати </a:t>
            </a:r>
            <a:r>
              <a:rPr lang="uk-UA" sz="1400" b="1">
                <a:solidFill>
                  <a:srgbClr val="FF0000"/>
                </a:solidFill>
              </a:rPr>
              <a:t>палива під час руху автомобілів</a:t>
            </a:r>
            <a:endParaRPr lang="ru-RU" sz="1400" b="1">
              <a:solidFill>
                <a:srgbClr val="FF0000"/>
              </a:solidFill>
            </a:endParaRPr>
          </a:p>
        </p:txBody>
      </p:sp>
      <p:sp>
        <p:nvSpPr>
          <p:cNvPr id="7" name="Прямоугольник 6"/>
          <p:cNvSpPr/>
          <p:nvPr/>
        </p:nvSpPr>
        <p:spPr>
          <a:xfrm>
            <a:off x="5673080" y="4797152"/>
            <a:ext cx="4016896" cy="1938992"/>
          </a:xfrm>
          <a:prstGeom prst="rect">
            <a:avLst/>
          </a:prstGeom>
        </p:spPr>
        <p:txBody>
          <a:bodyPr wrap="square">
            <a:spAutoFit/>
          </a:bodyPr>
          <a:lstStyle/>
          <a:p>
            <a:r>
              <a:rPr lang="uk-UA" sz="1200"/>
              <a:t>а – давач виміру миттєвої витрати палива DFL1x-5bar; </a:t>
            </a:r>
            <a:endParaRPr lang="uk-UA" sz="1200" smtClean="0"/>
          </a:p>
          <a:p>
            <a:r>
              <a:rPr lang="uk-UA" sz="1200" smtClean="0"/>
              <a:t>б </a:t>
            </a:r>
            <a:r>
              <a:rPr lang="uk-UA" sz="1200"/>
              <a:t>– камерний давач витратомір Flowmate Oval MIII; </a:t>
            </a:r>
            <a:endParaRPr lang="uk-UA" sz="1200" smtClean="0"/>
          </a:p>
          <a:p>
            <a:pPr marL="179388" indent="-179388"/>
            <a:r>
              <a:rPr lang="uk-UA" sz="1200" smtClean="0"/>
              <a:t>в </a:t>
            </a:r>
            <a:r>
              <a:rPr lang="uk-UA" sz="1200"/>
              <a:t>– проточні лічильники реальної витрати палива Trimec серії ЕМ моделей ЕМ004, ЕМ006; </a:t>
            </a:r>
            <a:endParaRPr lang="uk-UA" sz="1200" smtClean="0"/>
          </a:p>
          <a:p>
            <a:pPr marL="179388" indent="-179388"/>
            <a:r>
              <a:rPr lang="uk-UA" sz="1200" smtClean="0"/>
              <a:t>г </a:t>
            </a:r>
            <a:r>
              <a:rPr lang="uk-UA" sz="1200"/>
              <a:t>– давач для диференційного вимірювання витрати палива DFM8D; </a:t>
            </a:r>
            <a:endParaRPr lang="uk-UA" sz="1200" smtClean="0"/>
          </a:p>
          <a:p>
            <a:r>
              <a:rPr lang="uk-UA" sz="1200" smtClean="0"/>
              <a:t>д </a:t>
            </a:r>
            <a:r>
              <a:rPr lang="uk-UA" sz="1200"/>
              <a:t>– давач витрати палива з імпульсним виходом DFM25S; е – лічильник палива VZO 4 OEM, VZO 8 OEM</a:t>
            </a:r>
            <a:endParaRPr lang="ru-RU" sz="1200"/>
          </a:p>
          <a:p>
            <a:r>
              <a:rPr lang="uk-UA" sz="1200"/>
              <a:t>ж – давач витрати палива ДРТ 5.2 / 7.2; </a:t>
            </a:r>
            <a:endParaRPr lang="uk-UA" sz="1200" smtClean="0"/>
          </a:p>
          <a:p>
            <a:r>
              <a:rPr lang="uk-UA" sz="1200" smtClean="0"/>
              <a:t>з </a:t>
            </a:r>
            <a:r>
              <a:rPr lang="uk-UA" sz="1200"/>
              <a:t>– давач витрати палива ДРТ-77</a:t>
            </a:r>
            <a:endParaRPr lang="ru-RU" sz="1200"/>
          </a:p>
        </p:txBody>
      </p:sp>
      <p:pic>
        <p:nvPicPr>
          <p:cNvPr id="22537" name="Picture 9"/>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2672" r="10866" b="10818"/>
          <a:stretch/>
        </p:blipFill>
        <p:spPr bwMode="auto">
          <a:xfrm>
            <a:off x="5479124" y="1634275"/>
            <a:ext cx="4298412" cy="293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Прямоугольник 9"/>
          <p:cNvSpPr/>
          <p:nvPr/>
        </p:nvSpPr>
        <p:spPr>
          <a:xfrm>
            <a:off x="200472" y="675853"/>
            <a:ext cx="5040560" cy="1384995"/>
          </a:xfrm>
          <a:prstGeom prst="rect">
            <a:avLst/>
          </a:prstGeom>
        </p:spPr>
        <p:txBody>
          <a:bodyPr wrap="square">
            <a:spAutoFit/>
          </a:bodyPr>
          <a:lstStyle/>
          <a:p>
            <a:r>
              <a:rPr lang="uk-UA" sz="1400" b="1" smtClean="0">
                <a:solidFill>
                  <a:srgbClr val="FF0000"/>
                </a:solidFill>
              </a:rPr>
              <a:t>Методи </a:t>
            </a:r>
            <a:r>
              <a:rPr lang="uk-UA" sz="1400" b="1">
                <a:solidFill>
                  <a:srgbClr val="FF0000"/>
                </a:solidFill>
              </a:rPr>
              <a:t>обліку витрат пального транспортних </a:t>
            </a:r>
            <a:r>
              <a:rPr lang="uk-UA" sz="1400" b="1" smtClean="0">
                <a:solidFill>
                  <a:srgbClr val="FF0000"/>
                </a:solidFill>
              </a:rPr>
              <a:t>засобів (ТЗ):</a:t>
            </a:r>
          </a:p>
          <a:p>
            <a:pPr marL="285750" indent="-285750">
              <a:buFont typeface="Wingdings" pitchFamily="2" charset="2"/>
              <a:buChar char="Ø"/>
            </a:pPr>
            <a:r>
              <a:rPr lang="uk-UA" sz="1400" smtClean="0"/>
              <a:t>контроль </a:t>
            </a:r>
            <a:r>
              <a:rPr lang="uk-UA" sz="1400"/>
              <a:t>рівень палива в баках ТЗ на початку і в кінці </a:t>
            </a:r>
            <a:r>
              <a:rPr lang="uk-UA" sz="1400" smtClean="0"/>
              <a:t>маршруту</a:t>
            </a:r>
          </a:p>
          <a:p>
            <a:pPr marL="285750" indent="-285750">
              <a:buFont typeface="Wingdings" pitchFamily="2" charset="2"/>
              <a:buChar char="Ø"/>
            </a:pPr>
            <a:r>
              <a:rPr lang="uk-UA" sz="1400" smtClean="0"/>
              <a:t>обчислення </a:t>
            </a:r>
            <a:r>
              <a:rPr lang="uk-UA" sz="1400"/>
              <a:t>середньої витрати палива з подальшим використанням його як </a:t>
            </a:r>
            <a:r>
              <a:rPr lang="uk-UA" sz="1400" smtClean="0"/>
              <a:t>норми</a:t>
            </a:r>
          </a:p>
          <a:p>
            <a:pPr marL="285750" indent="-285750">
              <a:buFont typeface="Wingdings" pitchFamily="2" charset="2"/>
              <a:buChar char="Ø"/>
            </a:pPr>
            <a:r>
              <a:rPr lang="uk-UA" sz="1400" smtClean="0"/>
              <a:t>використання </a:t>
            </a:r>
            <a:r>
              <a:rPr lang="uk-UA" sz="1400"/>
              <a:t>альтернативних давачів і лічильників палива.</a:t>
            </a:r>
            <a:endParaRPr lang="ru-RU" sz="1400"/>
          </a:p>
        </p:txBody>
      </p:sp>
    </p:spTree>
    <p:extLst>
      <p:ext uri="{BB962C8B-B14F-4D97-AF65-F5344CB8AC3E}">
        <p14:creationId xmlns:p14="http://schemas.microsoft.com/office/powerpoint/2010/main" val="25190590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33"/>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4" name="Номер слайда 1"/>
          <p:cNvSpPr>
            <a:spLocks noGrp="1"/>
          </p:cNvSpPr>
          <p:nvPr>
            <p:ph type="sldNum" sz="quarter" idx="12"/>
          </p:nvPr>
        </p:nvSpPr>
        <p:spPr>
          <a:xfrm>
            <a:off x="7380526" y="188640"/>
            <a:ext cx="2311400" cy="365125"/>
          </a:xfrm>
        </p:spPr>
        <p:txBody>
          <a:bodyPr/>
          <a:lstStyle/>
          <a:p>
            <a:fld id="{E44C0AFC-D972-4CB8-9210-A35466E11686}" type="slidenum">
              <a:rPr lang="uk-UA" sz="2400" b="1" smtClean="0">
                <a:solidFill>
                  <a:schemeClr val="tx1"/>
                </a:solidFill>
              </a:rPr>
              <a:pPr/>
              <a:t>5</a:t>
            </a:fld>
            <a:endParaRPr lang="uk-UA" sz="2400" b="1">
              <a:solidFill>
                <a:schemeClr val="tx1"/>
              </a:solidFill>
            </a:endParaRPr>
          </a:p>
        </p:txBody>
      </p:sp>
      <p:sp>
        <p:nvSpPr>
          <p:cNvPr id="5" name="Прямоугольник 4"/>
          <p:cNvSpPr/>
          <p:nvPr/>
        </p:nvSpPr>
        <p:spPr>
          <a:xfrm>
            <a:off x="707701" y="620688"/>
            <a:ext cx="3775136" cy="338554"/>
          </a:xfrm>
          <a:prstGeom prst="rect">
            <a:avLst/>
          </a:prstGeom>
        </p:spPr>
        <p:txBody>
          <a:bodyPr wrap="none">
            <a:spAutoFit/>
          </a:bodyPr>
          <a:lstStyle/>
          <a:p>
            <a:r>
              <a:rPr lang="uk-UA" sz="1600" b="1">
                <a:solidFill>
                  <a:srgbClr val="FF0000"/>
                </a:solidFill>
              </a:rPr>
              <a:t>М</a:t>
            </a:r>
            <a:r>
              <a:rPr lang="uk-UA" sz="1600" b="1" smtClean="0">
                <a:solidFill>
                  <a:srgbClr val="FF0000"/>
                </a:solidFill>
              </a:rPr>
              <a:t>етоди </a:t>
            </a:r>
            <a:r>
              <a:rPr lang="uk-UA" sz="1600" b="1">
                <a:solidFill>
                  <a:srgbClr val="FF0000"/>
                </a:solidFill>
              </a:rPr>
              <a:t>визначення </a:t>
            </a:r>
            <a:r>
              <a:rPr lang="uk-UA" sz="1600" b="1" smtClean="0">
                <a:solidFill>
                  <a:srgbClr val="FF0000"/>
                </a:solidFill>
              </a:rPr>
              <a:t>потужності двигуна</a:t>
            </a:r>
            <a:endParaRPr lang="ru-RU" sz="1600" b="1">
              <a:solidFill>
                <a:srgbClr val="FF0000"/>
              </a:solidFill>
            </a:endParaRPr>
          </a:p>
        </p:txBody>
      </p:sp>
      <p:sp>
        <p:nvSpPr>
          <p:cNvPr id="6" name="Прямоугольник 5"/>
          <p:cNvSpPr/>
          <p:nvPr/>
        </p:nvSpPr>
        <p:spPr>
          <a:xfrm>
            <a:off x="580631" y="1052736"/>
            <a:ext cx="4029275" cy="4031873"/>
          </a:xfrm>
          <a:prstGeom prst="rect">
            <a:avLst/>
          </a:prstGeom>
        </p:spPr>
        <p:txBody>
          <a:bodyPr wrap="square">
            <a:spAutoFit/>
          </a:bodyPr>
          <a:lstStyle/>
          <a:p>
            <a:pPr marL="285750" indent="-285750" algn="just">
              <a:buFont typeface="Wingdings" pitchFamily="2" charset="2"/>
              <a:buChar char="Ø"/>
            </a:pPr>
            <a:r>
              <a:rPr lang="uk-UA" sz="1600"/>
              <a:t>на основі перерозподілу циліндрових </a:t>
            </a:r>
            <a:r>
              <a:rPr lang="uk-UA" sz="1600" smtClean="0"/>
              <a:t>навантажень</a:t>
            </a:r>
          </a:p>
          <a:p>
            <a:pPr marL="285750" indent="-285750" algn="just">
              <a:buFont typeface="Wingdings" pitchFamily="2" charset="2"/>
              <a:buChar char="Ø"/>
            </a:pPr>
            <a:r>
              <a:rPr lang="uk-UA" sz="1600" smtClean="0"/>
              <a:t>парціальні </a:t>
            </a:r>
            <a:r>
              <a:rPr lang="uk-UA" sz="1600"/>
              <a:t>методи визначення потужності засновані на випробуваннях двигунів на гальмівних установках малої </a:t>
            </a:r>
            <a:r>
              <a:rPr lang="uk-UA" sz="1600" smtClean="0"/>
              <a:t>потужності</a:t>
            </a:r>
          </a:p>
          <a:p>
            <a:pPr marL="285750" indent="-285750" algn="just">
              <a:buFont typeface="Wingdings" pitchFamily="2" charset="2"/>
              <a:buChar char="Ø"/>
            </a:pPr>
            <a:r>
              <a:rPr lang="uk-UA" sz="1600"/>
              <a:t>метод визначення потужності двигуна зі знаходженням потужності механічних втрат по частоті обертання колінчастого </a:t>
            </a:r>
            <a:r>
              <a:rPr lang="uk-UA" sz="1600" smtClean="0"/>
              <a:t>валу</a:t>
            </a:r>
          </a:p>
          <a:p>
            <a:pPr marL="285750" indent="-285750" algn="just">
              <a:buFont typeface="Wingdings" pitchFamily="2" charset="2"/>
              <a:buChar char="Ø"/>
            </a:pPr>
            <a:r>
              <a:rPr lang="uk-UA" sz="1600" smtClean="0"/>
              <a:t>диференційний </a:t>
            </a:r>
            <a:r>
              <a:rPr lang="uk-UA" sz="1600"/>
              <a:t>метод </a:t>
            </a:r>
            <a:r>
              <a:rPr lang="uk-UA" sz="1600" smtClean="0"/>
              <a:t>визначення </a:t>
            </a:r>
            <a:r>
              <a:rPr lang="uk-UA" sz="1600"/>
              <a:t>відхилення потужності від номінального значення по окремих </a:t>
            </a:r>
            <a:r>
              <a:rPr lang="uk-UA" sz="1600" smtClean="0"/>
              <a:t>циліндрах</a:t>
            </a:r>
          </a:p>
          <a:p>
            <a:pPr marL="285750" indent="-285750" algn="just">
              <a:buFont typeface="Wingdings" pitchFamily="2" charset="2"/>
              <a:buChar char="Ø"/>
            </a:pPr>
            <a:r>
              <a:rPr lang="uk-UA" sz="1600"/>
              <a:t>методи визначення ефективної потужності двигуна спеціальними приладами</a:t>
            </a:r>
            <a:endParaRPr lang="ru-RU" sz="1600"/>
          </a:p>
        </p:txBody>
      </p:sp>
      <p:sp>
        <p:nvSpPr>
          <p:cNvPr id="7" name="Прямоугольник 6"/>
          <p:cNvSpPr/>
          <p:nvPr/>
        </p:nvSpPr>
        <p:spPr>
          <a:xfrm>
            <a:off x="707701" y="5373216"/>
            <a:ext cx="3727470" cy="1077218"/>
          </a:xfrm>
          <a:prstGeom prst="rect">
            <a:avLst/>
          </a:prstGeom>
        </p:spPr>
        <p:txBody>
          <a:bodyPr wrap="square">
            <a:spAutoFit/>
          </a:bodyPr>
          <a:lstStyle/>
          <a:p>
            <a:pPr algn="just"/>
            <a:r>
              <a:rPr lang="uk-UA" sz="1600">
                <a:solidFill>
                  <a:srgbClr val="FF0000"/>
                </a:solidFill>
              </a:rPr>
              <a:t>Визначення потужних характеристик в умовах експлуатації в основному проводиться безгальмівними методами в сталому і несталому режимах</a:t>
            </a:r>
            <a:endParaRPr lang="ru-RU" sz="1600">
              <a:solidFill>
                <a:srgbClr val="FF0000"/>
              </a:solidFill>
            </a:endParaRPr>
          </a:p>
        </p:txBody>
      </p:sp>
      <p:sp>
        <p:nvSpPr>
          <p:cNvPr id="8" name="Прямоугольник 7"/>
          <p:cNvSpPr/>
          <p:nvPr/>
        </p:nvSpPr>
        <p:spPr>
          <a:xfrm>
            <a:off x="5385048" y="620688"/>
            <a:ext cx="3744416" cy="738664"/>
          </a:xfrm>
          <a:prstGeom prst="rect">
            <a:avLst/>
          </a:prstGeom>
        </p:spPr>
        <p:txBody>
          <a:bodyPr wrap="square">
            <a:spAutoFit/>
          </a:bodyPr>
          <a:lstStyle/>
          <a:p>
            <a:pPr algn="ctr"/>
            <a:r>
              <a:rPr lang="uk-UA" sz="1400" b="1">
                <a:solidFill>
                  <a:srgbClr val="FF0000"/>
                </a:solidFill>
              </a:rPr>
              <a:t>Метод визначення потужності</a:t>
            </a:r>
          </a:p>
          <a:p>
            <a:pPr algn="ctr"/>
            <a:r>
              <a:rPr lang="uk-UA" sz="1400" b="1" smtClean="0">
                <a:solidFill>
                  <a:srgbClr val="FF0000"/>
                </a:solidFill>
              </a:rPr>
              <a:t>за максимальною ефективною потужністю </a:t>
            </a:r>
            <a:r>
              <a:rPr lang="uk-UA" sz="1400" b="1">
                <a:solidFill>
                  <a:srgbClr val="FF0000"/>
                </a:solidFill>
              </a:rPr>
              <a:t>працюючого циліндра</a:t>
            </a:r>
            <a:endParaRPr lang="ru-RU" sz="1400" b="1">
              <a:solidFill>
                <a:srgbClr val="FF0000"/>
              </a:solidFill>
            </a:endParaRPr>
          </a:p>
        </p:txBody>
      </p:sp>
      <p:sp>
        <p:nvSpPr>
          <p:cNvPr id="9" name="Rectangle 2"/>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0" name="Объект 9"/>
          <p:cNvGraphicFramePr>
            <a:graphicFrameLocks noChangeAspect="1"/>
          </p:cNvGraphicFramePr>
          <p:nvPr>
            <p:extLst>
              <p:ext uri="{D42A27DB-BD31-4B8C-83A1-F6EECF244321}">
                <p14:modId xmlns:p14="http://schemas.microsoft.com/office/powerpoint/2010/main" val="181481977"/>
              </p:ext>
            </p:extLst>
          </p:nvPr>
        </p:nvGraphicFramePr>
        <p:xfrm>
          <a:off x="5885656" y="1484784"/>
          <a:ext cx="2743200" cy="276225"/>
        </p:xfrm>
        <a:graphic>
          <a:graphicData uri="http://schemas.openxmlformats.org/presentationml/2006/ole">
            <mc:AlternateContent xmlns:mc="http://schemas.openxmlformats.org/markup-compatibility/2006">
              <mc:Choice xmlns:v="urn:schemas-microsoft-com:vml" Requires="v">
                <p:oleObj spid="_x0000_s23633" name="Формула" r:id="rId3" imgW="2730500" imgH="266700" progId="Equation.3">
                  <p:embed/>
                </p:oleObj>
              </mc:Choice>
              <mc:Fallback>
                <p:oleObj name="Формула" r:id="rId3" imgW="2730500" imgH="266700" progId="Equation.3">
                  <p:embed/>
                  <p:pic>
                    <p:nvPicPr>
                      <p:cNvPr id="0" name="Object 1"/>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85656" y="1484784"/>
                        <a:ext cx="2743200"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Объект 10"/>
          <p:cNvGraphicFramePr>
            <a:graphicFrameLocks noChangeAspect="1"/>
          </p:cNvGraphicFramePr>
          <p:nvPr>
            <p:extLst>
              <p:ext uri="{D42A27DB-BD31-4B8C-83A1-F6EECF244321}">
                <p14:modId xmlns:p14="http://schemas.microsoft.com/office/powerpoint/2010/main" val="2682042582"/>
              </p:ext>
            </p:extLst>
          </p:nvPr>
        </p:nvGraphicFramePr>
        <p:xfrm>
          <a:off x="4970106" y="1799238"/>
          <a:ext cx="4664968" cy="1440160"/>
        </p:xfrm>
        <a:graphic>
          <a:graphicData uri="http://schemas.openxmlformats.org/presentationml/2006/ole">
            <mc:AlternateContent xmlns:mc="http://schemas.openxmlformats.org/markup-compatibility/2006">
              <mc:Choice xmlns:v="urn:schemas-microsoft-com:vml" Requires="v">
                <p:oleObj spid="_x0000_s23634" name="Документ" r:id="rId5" imgW="6120084" imgH="1839213" progId="Word.Document.12">
                  <p:embed/>
                </p:oleObj>
              </mc:Choice>
              <mc:Fallback>
                <p:oleObj name="Документ" r:id="rId5" imgW="6120084" imgH="1839213" progId="Word.Document.12">
                  <p:embed/>
                  <p:pic>
                    <p:nvPicPr>
                      <p:cNvPr id="0" name=""/>
                      <p:cNvPicPr/>
                      <p:nvPr/>
                    </p:nvPicPr>
                    <p:blipFill>
                      <a:blip r:embed="rId6"/>
                      <a:stretch>
                        <a:fillRect/>
                      </a:stretch>
                    </p:blipFill>
                    <p:spPr>
                      <a:xfrm>
                        <a:off x="4970106" y="1799238"/>
                        <a:ext cx="4664968" cy="1440160"/>
                      </a:xfrm>
                      <a:prstGeom prst="rect">
                        <a:avLst/>
                      </a:prstGeom>
                    </p:spPr>
                  </p:pic>
                </p:oleObj>
              </mc:Fallback>
            </mc:AlternateContent>
          </a:graphicData>
        </a:graphic>
      </p:graphicFrame>
      <p:sp>
        <p:nvSpPr>
          <p:cNvPr id="12" name="Прямоугольник 11"/>
          <p:cNvSpPr/>
          <p:nvPr/>
        </p:nvSpPr>
        <p:spPr>
          <a:xfrm>
            <a:off x="4985928" y="3167390"/>
            <a:ext cx="4608512" cy="261610"/>
          </a:xfrm>
          <a:prstGeom prst="rect">
            <a:avLst/>
          </a:prstGeom>
        </p:spPr>
        <p:txBody>
          <a:bodyPr wrap="square">
            <a:spAutoFit/>
          </a:bodyPr>
          <a:lstStyle/>
          <a:p>
            <a:r>
              <a:rPr lang="uk-UA" sz="1100">
                <a:latin typeface="Times New Roman" pitchFamily="18" charset="0"/>
                <a:cs typeface="Times New Roman" pitchFamily="18" charset="0"/>
              </a:rPr>
              <a:t>Допустима нерівномірність навантаження не повинна перевищувати 12%</a:t>
            </a:r>
            <a:endParaRPr lang="ru-RU" sz="1100">
              <a:latin typeface="Times New Roman" pitchFamily="18" charset="0"/>
              <a:cs typeface="Times New Roman" pitchFamily="18" charset="0"/>
            </a:endParaRPr>
          </a:p>
        </p:txBody>
      </p:sp>
      <p:sp>
        <p:nvSpPr>
          <p:cNvPr id="13" name="Прямоугольник 12"/>
          <p:cNvSpPr/>
          <p:nvPr/>
        </p:nvSpPr>
        <p:spPr>
          <a:xfrm>
            <a:off x="5745088" y="3409836"/>
            <a:ext cx="2877724" cy="523220"/>
          </a:xfrm>
          <a:prstGeom prst="rect">
            <a:avLst/>
          </a:prstGeom>
        </p:spPr>
        <p:txBody>
          <a:bodyPr wrap="square">
            <a:spAutoFit/>
          </a:bodyPr>
          <a:lstStyle/>
          <a:p>
            <a:pPr algn="ctr"/>
            <a:r>
              <a:rPr lang="uk-UA" sz="1400" b="1" smtClean="0">
                <a:solidFill>
                  <a:srgbClr val="FF0000"/>
                </a:solidFill>
              </a:rPr>
              <a:t>Метод визначення потужності</a:t>
            </a:r>
          </a:p>
          <a:p>
            <a:pPr algn="ctr"/>
            <a:r>
              <a:rPr lang="uk-UA" sz="1400" b="1" smtClean="0">
                <a:solidFill>
                  <a:srgbClr val="FF0000"/>
                </a:solidFill>
              </a:rPr>
              <a:t> </a:t>
            </a:r>
            <a:r>
              <a:rPr lang="uk-UA" sz="1400" b="1">
                <a:solidFill>
                  <a:srgbClr val="FF0000"/>
                </a:solidFill>
              </a:rPr>
              <a:t>за ефективною витратою палива</a:t>
            </a:r>
            <a:endParaRPr lang="ru-RU" sz="1400" b="1">
              <a:solidFill>
                <a:srgbClr val="FF0000"/>
              </a:solidFill>
            </a:endParaRPr>
          </a:p>
        </p:txBody>
      </p:sp>
      <p:sp>
        <p:nvSpPr>
          <p:cNvPr id="14" name="Rectangle 6"/>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5" name="Объект 14"/>
          <p:cNvGraphicFramePr>
            <a:graphicFrameLocks noChangeAspect="1"/>
          </p:cNvGraphicFramePr>
          <p:nvPr>
            <p:extLst>
              <p:ext uri="{D42A27DB-BD31-4B8C-83A1-F6EECF244321}">
                <p14:modId xmlns:p14="http://schemas.microsoft.com/office/powerpoint/2010/main" val="3517596115"/>
              </p:ext>
            </p:extLst>
          </p:nvPr>
        </p:nvGraphicFramePr>
        <p:xfrm>
          <a:off x="6249144" y="3861048"/>
          <a:ext cx="1647825" cy="542925"/>
        </p:xfrm>
        <a:graphic>
          <a:graphicData uri="http://schemas.openxmlformats.org/presentationml/2006/ole">
            <mc:AlternateContent xmlns:mc="http://schemas.openxmlformats.org/markup-compatibility/2006">
              <mc:Choice xmlns:v="urn:schemas-microsoft-com:vml" Requires="v">
                <p:oleObj spid="_x0000_s23635" name="Формула" r:id="rId7" imgW="1688367" imgH="583947" progId="Equation.3">
                  <p:embed/>
                </p:oleObj>
              </mc:Choice>
              <mc:Fallback>
                <p:oleObj name="Формула" r:id="rId7" imgW="1688367" imgH="583947" progId="Equation.3">
                  <p:embed/>
                  <p:pic>
                    <p:nvPicPr>
                      <p:cNvPr id="0" name="Object 5"/>
                      <p:cNvPicPr preferRelativeResize="0">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49144" y="3861048"/>
                        <a:ext cx="1647825" cy="542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Объект 15"/>
          <p:cNvGraphicFramePr>
            <a:graphicFrameLocks noChangeAspect="1"/>
          </p:cNvGraphicFramePr>
          <p:nvPr>
            <p:extLst>
              <p:ext uri="{D42A27DB-BD31-4B8C-83A1-F6EECF244321}">
                <p14:modId xmlns:p14="http://schemas.microsoft.com/office/powerpoint/2010/main" val="1954714781"/>
              </p:ext>
            </p:extLst>
          </p:nvPr>
        </p:nvGraphicFramePr>
        <p:xfrm>
          <a:off x="5066229" y="4365104"/>
          <a:ext cx="4571281" cy="686582"/>
        </p:xfrm>
        <a:graphic>
          <a:graphicData uri="http://schemas.openxmlformats.org/presentationml/2006/ole">
            <mc:AlternateContent xmlns:mc="http://schemas.openxmlformats.org/markup-compatibility/2006">
              <mc:Choice xmlns:v="urn:schemas-microsoft-com:vml" Requires="v">
                <p:oleObj spid="_x0000_s23636" name="Документ" r:id="rId9" imgW="6120084" imgH="919786" progId="Word.Document.12">
                  <p:embed/>
                </p:oleObj>
              </mc:Choice>
              <mc:Fallback>
                <p:oleObj name="Документ" r:id="rId9" imgW="6120084" imgH="919786" progId="Word.Document.12">
                  <p:embed/>
                  <p:pic>
                    <p:nvPicPr>
                      <p:cNvPr id="0" name=""/>
                      <p:cNvPicPr/>
                      <p:nvPr/>
                    </p:nvPicPr>
                    <p:blipFill>
                      <a:blip r:embed="rId10"/>
                      <a:stretch>
                        <a:fillRect/>
                      </a:stretch>
                    </p:blipFill>
                    <p:spPr>
                      <a:xfrm>
                        <a:off x="5066229" y="4365104"/>
                        <a:ext cx="4571281" cy="686582"/>
                      </a:xfrm>
                      <a:prstGeom prst="rect">
                        <a:avLst/>
                      </a:prstGeom>
                    </p:spPr>
                  </p:pic>
                </p:oleObj>
              </mc:Fallback>
            </mc:AlternateContent>
          </a:graphicData>
        </a:graphic>
      </p:graphicFrame>
      <p:sp>
        <p:nvSpPr>
          <p:cNvPr id="17" name="Прямоугольник 16"/>
          <p:cNvSpPr/>
          <p:nvPr/>
        </p:nvSpPr>
        <p:spPr>
          <a:xfrm>
            <a:off x="4813684" y="5085184"/>
            <a:ext cx="4953000" cy="523220"/>
          </a:xfrm>
          <a:prstGeom prst="rect">
            <a:avLst/>
          </a:prstGeom>
        </p:spPr>
        <p:txBody>
          <a:bodyPr wrap="square">
            <a:spAutoFit/>
          </a:bodyPr>
          <a:lstStyle/>
          <a:p>
            <a:pPr algn="ctr"/>
            <a:r>
              <a:rPr lang="uk-UA" sz="1400" b="1">
                <a:solidFill>
                  <a:srgbClr val="FF0000"/>
                </a:solidFill>
              </a:rPr>
              <a:t>Безгальмівний метод визначення потужності д</a:t>
            </a:r>
            <a:r>
              <a:rPr lang="ru-RU" sz="1400" b="1">
                <a:solidFill>
                  <a:srgbClr val="FF0000"/>
                </a:solidFill>
              </a:rPr>
              <a:t>вигуна</a:t>
            </a:r>
            <a:r>
              <a:rPr lang="uk-UA" sz="1400" b="1">
                <a:solidFill>
                  <a:srgbClr val="FF0000"/>
                </a:solidFill>
              </a:rPr>
              <a:t> в несталому режимі (динамічний метод)</a:t>
            </a:r>
            <a:endParaRPr lang="ru-RU" sz="1400" b="1">
              <a:solidFill>
                <a:srgbClr val="FF0000"/>
              </a:solidFill>
            </a:endParaRPr>
          </a:p>
        </p:txBody>
      </p:sp>
      <p:sp>
        <p:nvSpPr>
          <p:cNvPr id="18" name="Rectangle 8"/>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9" name="Объект 18"/>
          <p:cNvGraphicFramePr>
            <a:graphicFrameLocks noChangeAspect="1"/>
          </p:cNvGraphicFramePr>
          <p:nvPr>
            <p:extLst>
              <p:ext uri="{D42A27DB-BD31-4B8C-83A1-F6EECF244321}">
                <p14:modId xmlns:p14="http://schemas.microsoft.com/office/powerpoint/2010/main" val="1271120684"/>
              </p:ext>
            </p:extLst>
          </p:nvPr>
        </p:nvGraphicFramePr>
        <p:xfrm>
          <a:off x="6465168" y="5517232"/>
          <a:ext cx="1362075" cy="466725"/>
        </p:xfrm>
        <a:graphic>
          <a:graphicData uri="http://schemas.openxmlformats.org/presentationml/2006/ole">
            <mc:AlternateContent xmlns:mc="http://schemas.openxmlformats.org/markup-compatibility/2006">
              <mc:Choice xmlns:v="urn:schemas-microsoft-com:vml" Requires="v">
                <p:oleObj spid="_x0000_s23637" name="Формула" r:id="rId11" imgW="1422400" imgH="444500" progId="Equation.3">
                  <p:embed/>
                </p:oleObj>
              </mc:Choice>
              <mc:Fallback>
                <p:oleObj name="Формула" r:id="rId11" imgW="1422400" imgH="444500" progId="Equation.3">
                  <p:embed/>
                  <p:pic>
                    <p:nvPicPr>
                      <p:cNvPr id="0" name="Object 7"/>
                      <p:cNvPicPr preferRelativeResize="0">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65168" y="5517232"/>
                        <a:ext cx="1362075" cy="466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Объект 20"/>
          <p:cNvGraphicFramePr>
            <a:graphicFrameLocks noChangeAspect="1"/>
          </p:cNvGraphicFramePr>
          <p:nvPr>
            <p:extLst>
              <p:ext uri="{D42A27DB-BD31-4B8C-83A1-F6EECF244321}">
                <p14:modId xmlns:p14="http://schemas.microsoft.com/office/powerpoint/2010/main" val="1253195045"/>
              </p:ext>
            </p:extLst>
          </p:nvPr>
        </p:nvGraphicFramePr>
        <p:xfrm>
          <a:off x="5023158" y="6021288"/>
          <a:ext cx="4571282" cy="686583"/>
        </p:xfrm>
        <a:graphic>
          <a:graphicData uri="http://schemas.openxmlformats.org/presentationml/2006/ole">
            <mc:AlternateContent xmlns:mc="http://schemas.openxmlformats.org/markup-compatibility/2006">
              <mc:Choice xmlns:v="urn:schemas-microsoft-com:vml" Requires="v">
                <p:oleObj spid="_x0000_s23638" name="Документ" r:id="rId13" imgW="6120084" imgH="919786" progId="Word.Document.12">
                  <p:embed/>
                </p:oleObj>
              </mc:Choice>
              <mc:Fallback>
                <p:oleObj name="Документ" r:id="rId13" imgW="6120084" imgH="919786" progId="Word.Document.12">
                  <p:embed/>
                  <p:pic>
                    <p:nvPicPr>
                      <p:cNvPr id="0" name=""/>
                      <p:cNvPicPr/>
                      <p:nvPr/>
                    </p:nvPicPr>
                    <p:blipFill>
                      <a:blip r:embed="rId14"/>
                      <a:stretch>
                        <a:fillRect/>
                      </a:stretch>
                    </p:blipFill>
                    <p:spPr>
                      <a:xfrm>
                        <a:off x="5023158" y="6021288"/>
                        <a:ext cx="4571282" cy="686583"/>
                      </a:xfrm>
                      <a:prstGeom prst="rect">
                        <a:avLst/>
                      </a:prstGeom>
                    </p:spPr>
                  </p:pic>
                </p:oleObj>
              </mc:Fallback>
            </mc:AlternateContent>
          </a:graphicData>
        </a:graphic>
      </p:graphicFrame>
    </p:spTree>
    <p:extLst>
      <p:ext uri="{BB962C8B-B14F-4D97-AF65-F5344CB8AC3E}">
        <p14:creationId xmlns:p14="http://schemas.microsoft.com/office/powerpoint/2010/main" val="14092472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74" name="Rectangle 458"/>
          <p:cNvSpPr>
            <a:spLocks noChangeArrowheads="1"/>
          </p:cNvSpPr>
          <p:nvPr/>
        </p:nvSpPr>
        <p:spPr bwMode="auto">
          <a:xfrm>
            <a:off x="4760913" y="823913"/>
            <a:ext cx="265112" cy="26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1" hangingPunct="1"/>
            <a:endParaRPr lang="ru-RU" sz="1900"/>
          </a:p>
        </p:txBody>
      </p:sp>
      <p:sp>
        <p:nvSpPr>
          <p:cNvPr id="35279" name="Rectangle 463"/>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35304" name="Rectangle 488"/>
          <p:cNvSpPr>
            <a:spLocks noChangeArrowheads="1"/>
          </p:cNvSpPr>
          <p:nvPr/>
        </p:nvSpPr>
        <p:spPr bwMode="auto">
          <a:xfrm>
            <a:off x="0" y="3319463"/>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35307" name="Rectangle 491"/>
          <p:cNvSpPr>
            <a:spLocks noChangeArrowheads="1"/>
          </p:cNvSpPr>
          <p:nvPr/>
        </p:nvSpPr>
        <p:spPr bwMode="auto">
          <a:xfrm>
            <a:off x="0" y="3017838"/>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35329" name="Rectangle 513"/>
          <p:cNvSpPr>
            <a:spLocks noChangeArrowheads="1"/>
          </p:cNvSpPr>
          <p:nvPr/>
        </p:nvSpPr>
        <p:spPr bwMode="auto">
          <a:xfrm>
            <a:off x="0" y="3309938"/>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11" name="Номер слайда 1"/>
          <p:cNvSpPr>
            <a:spLocks noGrp="1"/>
          </p:cNvSpPr>
          <p:nvPr>
            <p:ph type="sldNum" sz="quarter" idx="12"/>
          </p:nvPr>
        </p:nvSpPr>
        <p:spPr>
          <a:xfrm>
            <a:off x="7380526" y="188640"/>
            <a:ext cx="2311400" cy="365125"/>
          </a:xfrm>
        </p:spPr>
        <p:txBody>
          <a:bodyPr/>
          <a:lstStyle/>
          <a:p>
            <a:fld id="{E44C0AFC-D972-4CB8-9210-A35466E11686}" type="slidenum">
              <a:rPr lang="uk-UA" sz="2400" b="1" smtClean="0">
                <a:solidFill>
                  <a:schemeClr val="tx1"/>
                </a:solidFill>
              </a:rPr>
              <a:pPr/>
              <a:t>6</a:t>
            </a:fld>
            <a:endParaRPr lang="uk-UA" sz="2400" b="1">
              <a:solidFill>
                <a:schemeClr val="tx1"/>
              </a:solidFill>
            </a:endParaRPr>
          </a:p>
        </p:txBody>
      </p:sp>
      <p:sp>
        <p:nvSpPr>
          <p:cNvPr id="2" name="Прямоугольник 1"/>
          <p:cNvSpPr/>
          <p:nvPr/>
        </p:nvSpPr>
        <p:spPr>
          <a:xfrm>
            <a:off x="2000672" y="764704"/>
            <a:ext cx="6292924" cy="338554"/>
          </a:xfrm>
          <a:prstGeom prst="rect">
            <a:avLst/>
          </a:prstGeom>
        </p:spPr>
        <p:txBody>
          <a:bodyPr wrap="square">
            <a:spAutoFit/>
          </a:bodyPr>
          <a:lstStyle/>
          <a:p>
            <a:pPr algn="ctr"/>
            <a:r>
              <a:rPr lang="uk-UA" sz="1600" b="1">
                <a:solidFill>
                  <a:srgbClr val="FF0000"/>
                </a:solidFill>
              </a:rPr>
              <a:t>Способи визначення зміни маси автомобіля в процесі експлуатації </a:t>
            </a:r>
            <a:endParaRPr lang="ru-RU" sz="1600">
              <a:solidFill>
                <a:srgbClr val="FF0000"/>
              </a:solidFill>
            </a:endParaRPr>
          </a:p>
        </p:txBody>
      </p:sp>
      <p:sp>
        <p:nvSpPr>
          <p:cNvPr id="3" name="Прямоугольник 2"/>
          <p:cNvSpPr/>
          <p:nvPr/>
        </p:nvSpPr>
        <p:spPr>
          <a:xfrm>
            <a:off x="330152" y="1340768"/>
            <a:ext cx="4320482" cy="1384995"/>
          </a:xfrm>
          <a:prstGeom prst="rect">
            <a:avLst/>
          </a:prstGeom>
        </p:spPr>
        <p:txBody>
          <a:bodyPr wrap="square">
            <a:spAutoFit/>
          </a:bodyPr>
          <a:lstStyle/>
          <a:p>
            <a:pPr algn="just"/>
            <a:r>
              <a:rPr lang="uk-UA" sz="1200" smtClean="0">
                <a:latin typeface="Times New Roman" pitchFamily="18" charset="0"/>
                <a:cs typeface="Times New Roman" pitchFamily="18" charset="0"/>
              </a:rPr>
              <a:t>1) Для </a:t>
            </a:r>
            <a:r>
              <a:rPr lang="uk-UA" sz="1200">
                <a:latin typeface="Times New Roman" pitchFamily="18" charset="0"/>
                <a:cs typeface="Times New Roman" pitchFamily="18" charset="0"/>
              </a:rPr>
              <a:t>визначення маси вантажу вимірюють відстані від встановлених чотирьох і більше точок вантажо-приймальної платформи, до поверхні дорожнього полотна, на якій стоїть колісний транспортний засіб до і після встановлення вантажу. Значення маси вантажу </a:t>
            </a:r>
            <a:r>
              <a:rPr lang="uk-UA" sz="1200" i="1">
                <a:latin typeface="Times New Roman" pitchFamily="18" charset="0"/>
                <a:cs typeface="Times New Roman" pitchFamily="18" charset="0"/>
              </a:rPr>
              <a:t>M</a:t>
            </a:r>
            <a:r>
              <a:rPr lang="uk-UA" sz="1200">
                <a:latin typeface="Times New Roman" pitchFamily="18" charset="0"/>
                <a:cs typeface="Times New Roman" pitchFamily="18" charset="0"/>
              </a:rPr>
              <a:t> визначають за зміною виміряної відстані Δ</a:t>
            </a:r>
            <a:r>
              <a:rPr lang="uk-UA" sz="1200" i="1">
                <a:latin typeface="Times New Roman" pitchFamily="18" charset="0"/>
                <a:cs typeface="Times New Roman" pitchFamily="18" charset="0"/>
              </a:rPr>
              <a:t>l </a:t>
            </a:r>
            <a:r>
              <a:rPr lang="uk-UA" sz="1200">
                <a:latin typeface="Times New Roman" pitchFamily="18" charset="0"/>
                <a:cs typeface="Times New Roman" pitchFamily="18" charset="0"/>
              </a:rPr>
              <a:t>і визначеної для кожного виду колісного транспортного засобу залежності</a:t>
            </a:r>
            <a:endParaRPr lang="ru-RU" sz="1200">
              <a:latin typeface="Times New Roman" pitchFamily="18" charset="0"/>
              <a:cs typeface="Times New Roman" pitchFamily="18" charset="0"/>
            </a:endParaRPr>
          </a:p>
        </p:txBody>
      </p:sp>
      <p:sp>
        <p:nvSpPr>
          <p:cNvPr id="4" name="Rectangle 2"/>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5" name="Объект 4"/>
          <p:cNvGraphicFramePr>
            <a:graphicFrameLocks noChangeAspect="1"/>
          </p:cNvGraphicFramePr>
          <p:nvPr>
            <p:extLst>
              <p:ext uri="{D42A27DB-BD31-4B8C-83A1-F6EECF244321}">
                <p14:modId xmlns:p14="http://schemas.microsoft.com/office/powerpoint/2010/main" val="2211342398"/>
              </p:ext>
            </p:extLst>
          </p:nvPr>
        </p:nvGraphicFramePr>
        <p:xfrm>
          <a:off x="1856655" y="3089846"/>
          <a:ext cx="1190625" cy="276225"/>
        </p:xfrm>
        <a:graphic>
          <a:graphicData uri="http://schemas.openxmlformats.org/presentationml/2006/ole">
            <mc:AlternateContent xmlns:mc="http://schemas.openxmlformats.org/markup-compatibility/2006">
              <mc:Choice xmlns:v="urn:schemas-microsoft-com:vml" Requires="v">
                <p:oleObj spid="_x0000_s24617" name="Формула" r:id="rId3" imgW="1117600" imgH="241300" progId="Equation.3">
                  <p:embed/>
                </p:oleObj>
              </mc:Choice>
              <mc:Fallback>
                <p:oleObj name="Формула" r:id="rId3" imgW="1117600" imgH="2413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6655" y="3089846"/>
                        <a:ext cx="1190625"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Объект 5"/>
          <p:cNvGraphicFramePr>
            <a:graphicFrameLocks noChangeAspect="1"/>
          </p:cNvGraphicFramePr>
          <p:nvPr>
            <p:extLst>
              <p:ext uri="{D42A27DB-BD31-4B8C-83A1-F6EECF244321}">
                <p14:modId xmlns:p14="http://schemas.microsoft.com/office/powerpoint/2010/main" val="2074107742"/>
              </p:ext>
            </p:extLst>
          </p:nvPr>
        </p:nvGraphicFramePr>
        <p:xfrm>
          <a:off x="341313" y="3471814"/>
          <a:ext cx="5043735" cy="587424"/>
        </p:xfrm>
        <a:graphic>
          <a:graphicData uri="http://schemas.openxmlformats.org/presentationml/2006/ole">
            <mc:AlternateContent xmlns:mc="http://schemas.openxmlformats.org/markup-compatibility/2006">
              <mc:Choice xmlns:v="urn:schemas-microsoft-com:vml" Requires="v">
                <p:oleObj spid="_x0000_s24618" name="Документ" r:id="rId5" imgW="6120084" imgH="684802" progId="Word.Document.12">
                  <p:embed/>
                </p:oleObj>
              </mc:Choice>
              <mc:Fallback>
                <p:oleObj name="Документ" r:id="rId5" imgW="6120084" imgH="684802" progId="Word.Document.12">
                  <p:embed/>
                  <p:pic>
                    <p:nvPicPr>
                      <p:cNvPr id="0" name=""/>
                      <p:cNvPicPr/>
                      <p:nvPr/>
                    </p:nvPicPr>
                    <p:blipFill>
                      <a:blip r:embed="rId6"/>
                      <a:stretch>
                        <a:fillRect/>
                      </a:stretch>
                    </p:blipFill>
                    <p:spPr>
                      <a:xfrm>
                        <a:off x="341313" y="3471814"/>
                        <a:ext cx="5043735" cy="587424"/>
                      </a:xfrm>
                      <a:prstGeom prst="rect">
                        <a:avLst/>
                      </a:prstGeom>
                    </p:spPr>
                  </p:pic>
                </p:oleObj>
              </mc:Fallback>
            </mc:AlternateContent>
          </a:graphicData>
        </a:graphic>
      </p:graphicFrame>
      <p:sp>
        <p:nvSpPr>
          <p:cNvPr id="7" name="Прямоугольник 6"/>
          <p:cNvSpPr/>
          <p:nvPr/>
        </p:nvSpPr>
        <p:spPr>
          <a:xfrm>
            <a:off x="393373" y="4509120"/>
            <a:ext cx="4257261" cy="1569660"/>
          </a:xfrm>
          <a:prstGeom prst="rect">
            <a:avLst/>
          </a:prstGeom>
        </p:spPr>
        <p:txBody>
          <a:bodyPr wrap="square">
            <a:spAutoFit/>
          </a:bodyPr>
          <a:lstStyle/>
          <a:p>
            <a:pPr algn="just"/>
            <a:r>
              <a:rPr lang="uk-UA" sz="1200" smtClean="0">
                <a:latin typeface="Times New Roman" pitchFamily="18" charset="0"/>
                <a:cs typeface="Times New Roman" pitchFamily="18" charset="0"/>
              </a:rPr>
              <a:t>2) Спосіб </a:t>
            </a:r>
            <a:r>
              <a:rPr lang="uk-UA" sz="1200">
                <a:latin typeface="Times New Roman" pitchFamily="18" charset="0"/>
                <a:cs typeface="Times New Roman" pitchFamily="18" charset="0"/>
              </a:rPr>
              <a:t>вимірювання ваги колісного транспортного </a:t>
            </a:r>
            <a:r>
              <a:rPr lang="uk-UA" sz="1200" smtClean="0">
                <a:latin typeface="Times New Roman" pitchFamily="18" charset="0"/>
                <a:cs typeface="Times New Roman" pitchFamily="18" charset="0"/>
              </a:rPr>
              <a:t>засобу, </a:t>
            </a:r>
            <a:r>
              <a:rPr lang="uk-UA" sz="1200">
                <a:latin typeface="Times New Roman" pitchFamily="18" charset="0"/>
                <a:cs typeface="Times New Roman" pitchFamily="18" charset="0"/>
              </a:rPr>
              <a:t>який полягає у визначенні частотної характеристики, за якою складають математичну модель транспортного засобу, визначенні частотної характеристики й температури кожної шини транспортного засобу, а також значення атмосферного тиску до і після завантаження, і за результатами цих вимірювань по математичній моделі транспортного засобу визначають масу його вантажу</a:t>
            </a:r>
            <a:endParaRPr lang="ru-RU" sz="1200">
              <a:latin typeface="Times New Roman" pitchFamily="18" charset="0"/>
              <a:cs typeface="Times New Roman" pitchFamily="18" charset="0"/>
            </a:endParaRPr>
          </a:p>
        </p:txBody>
      </p:sp>
      <p:graphicFrame>
        <p:nvGraphicFramePr>
          <p:cNvPr id="14" name="Объект 13"/>
          <p:cNvGraphicFramePr>
            <a:graphicFrameLocks noChangeAspect="1"/>
          </p:cNvGraphicFramePr>
          <p:nvPr>
            <p:extLst>
              <p:ext uri="{D42A27DB-BD31-4B8C-83A1-F6EECF244321}">
                <p14:modId xmlns:p14="http://schemas.microsoft.com/office/powerpoint/2010/main" val="126247592"/>
              </p:ext>
            </p:extLst>
          </p:nvPr>
        </p:nvGraphicFramePr>
        <p:xfrm>
          <a:off x="4953000" y="1463298"/>
          <a:ext cx="4680520" cy="4702006"/>
        </p:xfrm>
        <a:graphic>
          <a:graphicData uri="http://schemas.openxmlformats.org/presentationml/2006/ole">
            <mc:AlternateContent xmlns:mc="http://schemas.openxmlformats.org/markup-compatibility/2006">
              <mc:Choice xmlns:v="urn:schemas-microsoft-com:vml" Requires="v">
                <p:oleObj spid="_x0000_s24619" name="Документ" r:id="rId7" imgW="5940791" imgH="5798685" progId="Word.Document.12">
                  <p:embed/>
                </p:oleObj>
              </mc:Choice>
              <mc:Fallback>
                <p:oleObj name="Документ" r:id="rId7" imgW="5940791" imgH="5798685" progId="Word.Document.12">
                  <p:embed/>
                  <p:pic>
                    <p:nvPicPr>
                      <p:cNvPr id="0" name=""/>
                      <p:cNvPicPr/>
                      <p:nvPr/>
                    </p:nvPicPr>
                    <p:blipFill>
                      <a:blip r:embed="rId8"/>
                      <a:stretch>
                        <a:fillRect/>
                      </a:stretch>
                    </p:blipFill>
                    <p:spPr>
                      <a:xfrm>
                        <a:off x="4953000" y="1463298"/>
                        <a:ext cx="4680520" cy="4702006"/>
                      </a:xfrm>
                      <a:prstGeom prst="rect">
                        <a:avLst/>
                      </a:prstGeom>
                    </p:spPr>
                  </p:pic>
                </p:oleObj>
              </mc:Fallback>
            </mc:AlternateContent>
          </a:graphicData>
        </a:graphic>
      </p:graphicFrame>
    </p:spTree>
    <p:extLst>
      <p:ext uri="{BB962C8B-B14F-4D97-AF65-F5344CB8AC3E}">
        <p14:creationId xmlns:p14="http://schemas.microsoft.com/office/powerpoint/2010/main" val="2233657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5"/>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6" name="Rectangle 57"/>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1" name="Rectangle 83"/>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305" name="Rectangle 85"/>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307" name="Rectangle 87"/>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313" name="Rectangle 99"/>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315" name="Rectangle 101"/>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318" name="Rectangle 103"/>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322" name="Rectangle 105"/>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325" name="Rectangle 117"/>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0327" name="Rectangle 139"/>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6" name="Номер слайда 1"/>
          <p:cNvSpPr>
            <a:spLocks noGrp="1"/>
          </p:cNvSpPr>
          <p:nvPr>
            <p:ph type="sldNum" sz="quarter" idx="12"/>
          </p:nvPr>
        </p:nvSpPr>
        <p:spPr>
          <a:xfrm>
            <a:off x="7380526" y="188640"/>
            <a:ext cx="2311400" cy="365125"/>
          </a:xfrm>
        </p:spPr>
        <p:txBody>
          <a:bodyPr/>
          <a:lstStyle/>
          <a:p>
            <a:fld id="{E44C0AFC-D972-4CB8-9210-A35466E11686}" type="slidenum">
              <a:rPr lang="uk-UA" sz="2400" b="1" smtClean="0">
                <a:solidFill>
                  <a:schemeClr val="tx1"/>
                </a:solidFill>
              </a:rPr>
              <a:pPr/>
              <a:t>7</a:t>
            </a:fld>
            <a:endParaRPr lang="uk-UA" sz="2400" b="1">
              <a:solidFill>
                <a:schemeClr val="tx1"/>
              </a:solidFill>
            </a:endParaRPr>
          </a:p>
        </p:txBody>
      </p:sp>
      <p:sp>
        <p:nvSpPr>
          <p:cNvPr id="7" name="Прямоугольник 6"/>
          <p:cNvSpPr/>
          <p:nvPr/>
        </p:nvSpPr>
        <p:spPr>
          <a:xfrm>
            <a:off x="992560" y="692696"/>
            <a:ext cx="8064896" cy="338554"/>
          </a:xfrm>
          <a:prstGeom prst="rect">
            <a:avLst/>
          </a:prstGeom>
        </p:spPr>
        <p:txBody>
          <a:bodyPr wrap="square">
            <a:spAutoFit/>
          </a:bodyPr>
          <a:lstStyle/>
          <a:p>
            <a:pPr algn="ctr"/>
            <a:r>
              <a:rPr lang="uk-UA" sz="1600" b="1">
                <a:solidFill>
                  <a:srgbClr val="FF0000"/>
                </a:solidFill>
              </a:rPr>
              <a:t>Системи запобігання зіткненню автомобілів як елемент забезпечення безпеки руху</a:t>
            </a:r>
            <a:endParaRPr lang="ru-RU" sz="1600">
              <a:solidFill>
                <a:srgbClr val="FF0000"/>
              </a:solidFill>
            </a:endParaRPr>
          </a:p>
        </p:txBody>
      </p:sp>
      <p:sp>
        <p:nvSpPr>
          <p:cNvPr id="8" name="Прямоугольник 7"/>
          <p:cNvSpPr/>
          <p:nvPr/>
        </p:nvSpPr>
        <p:spPr>
          <a:xfrm>
            <a:off x="416496" y="2492896"/>
            <a:ext cx="4953000" cy="4185761"/>
          </a:xfrm>
          <a:prstGeom prst="rect">
            <a:avLst/>
          </a:prstGeom>
        </p:spPr>
        <p:txBody>
          <a:bodyPr>
            <a:spAutoFit/>
          </a:bodyPr>
          <a:lstStyle/>
          <a:p>
            <a:r>
              <a:rPr lang="uk-UA" sz="1400" b="1"/>
              <a:t>Логічна послідовність робочого процесу системи запобігання зіткненню автомобілів (СЗЗА) складається з таких операцій: </a:t>
            </a:r>
            <a:endParaRPr lang="ru-RU" sz="1400"/>
          </a:p>
          <a:p>
            <a:pPr marL="285750" lvl="0" indent="-285750">
              <a:buFont typeface="Wingdings" pitchFamily="2" charset="2"/>
              <a:buChar char="Ø"/>
            </a:pPr>
            <a:r>
              <a:rPr lang="uk-UA" sz="1400"/>
              <a:t>виявлення потенційного на шляху руху; </a:t>
            </a:r>
            <a:endParaRPr lang="ru-RU" sz="1400"/>
          </a:p>
          <a:p>
            <a:pPr marL="285750" lvl="0" indent="-285750">
              <a:buFont typeface="Wingdings" pitchFamily="2" charset="2"/>
              <a:buChar char="Ø"/>
            </a:pPr>
            <a:r>
              <a:rPr lang="uk-UA" sz="1400"/>
              <a:t>вимірювання дистанції до об’єкта-перешкоди; </a:t>
            </a:r>
            <a:endParaRPr lang="ru-RU" sz="1400"/>
          </a:p>
          <a:p>
            <a:pPr marL="285750" lvl="0" indent="-285750">
              <a:buFont typeface="Wingdings" pitchFamily="2" charset="2"/>
              <a:buChar char="Ø"/>
            </a:pPr>
            <a:r>
              <a:rPr lang="uk-UA" sz="1400"/>
              <a:t>вимірювання швидкості об’єкта-перешкоди; </a:t>
            </a:r>
            <a:endParaRPr lang="ru-RU" sz="1400"/>
          </a:p>
          <a:p>
            <a:pPr marL="285750" lvl="0" indent="-285750">
              <a:buFont typeface="Wingdings" pitchFamily="2" charset="2"/>
              <a:buChar char="Ø"/>
            </a:pPr>
            <a:r>
              <a:rPr lang="uk-UA" sz="1400"/>
              <a:t>вимірювання власної швидкості автомобіля, обладнаного СЗЗА; </a:t>
            </a:r>
            <a:endParaRPr lang="ru-RU" sz="1400"/>
          </a:p>
          <a:p>
            <a:pPr marL="285750" lvl="0" indent="-285750">
              <a:buFont typeface="Wingdings" pitchFamily="2" charset="2"/>
              <a:buChar char="Ø"/>
            </a:pPr>
            <a:r>
              <a:rPr lang="uk-UA" sz="1400"/>
              <a:t>розрахунок дистанції безпеки на основі даних про можливі гальмівні шляхи керованого та лідируючого автомобілів з врахуванням зчіпних якостей шин з дорожнім покриттям; </a:t>
            </a:r>
            <a:endParaRPr lang="ru-RU" sz="1400"/>
          </a:p>
          <a:p>
            <a:pPr marL="285750" lvl="0" indent="-285750">
              <a:buFont typeface="Wingdings" pitchFamily="2" charset="2"/>
              <a:buChar char="Ø"/>
            </a:pPr>
            <a:r>
              <a:rPr lang="uk-UA" sz="1400"/>
              <a:t>порівняння розрахункової безпечної дистанції з існуючою дистанцією між керованим автомобілем та перешкодою для руху; </a:t>
            </a:r>
            <a:endParaRPr lang="ru-RU" sz="1400"/>
          </a:p>
          <a:p>
            <a:pPr marL="285750" lvl="0" indent="-285750">
              <a:buFont typeface="Wingdings" pitchFamily="2" charset="2"/>
              <a:buChar char="Ø"/>
            </a:pPr>
            <a:r>
              <a:rPr lang="uk-UA" sz="1400"/>
              <a:t>виявлення необхідності зміни режиму руху; </a:t>
            </a:r>
            <a:endParaRPr lang="ru-RU" sz="1400"/>
          </a:p>
          <a:p>
            <a:pPr marL="285750" lvl="0" indent="-285750">
              <a:buFont typeface="Wingdings" pitchFamily="2" charset="2"/>
              <a:buChar char="Ø"/>
            </a:pPr>
            <a:r>
              <a:rPr lang="uk-UA" sz="1400"/>
              <a:t>визначення момента часу, коли потрібно почати зміну режиму руху; </a:t>
            </a:r>
            <a:endParaRPr lang="ru-RU" sz="1400"/>
          </a:p>
          <a:p>
            <a:pPr marL="285750" lvl="0" indent="-285750">
              <a:buFont typeface="Wingdings" pitchFamily="2" charset="2"/>
              <a:buChar char="Ø"/>
            </a:pPr>
            <a:r>
              <a:rPr lang="uk-UA" sz="1400"/>
              <a:t>формування сигналу водію про початок зміни режиму руху.</a:t>
            </a:r>
            <a:endParaRPr lang="ru-RU" sz="1400"/>
          </a:p>
        </p:txBody>
      </p:sp>
      <p:pic>
        <p:nvPicPr>
          <p:cNvPr id="19" name="Рисунок 18" descr="Описание: ителлектуальная система предупреждения аварий"/>
          <p:cNvPicPr/>
          <p:nvPr/>
        </p:nvPicPr>
        <p:blipFill>
          <a:blip r:embed="rId3">
            <a:extLst>
              <a:ext uri="{28A0092B-C50C-407E-A947-70E740481C1C}">
                <a14:useLocalDpi xmlns:a14="http://schemas.microsoft.com/office/drawing/2010/main" val="0"/>
              </a:ext>
            </a:extLst>
          </a:blip>
          <a:srcRect/>
          <a:stretch>
            <a:fillRect/>
          </a:stretch>
        </p:blipFill>
        <p:spPr bwMode="auto">
          <a:xfrm>
            <a:off x="416497" y="1031250"/>
            <a:ext cx="4953000" cy="1461646"/>
          </a:xfrm>
          <a:prstGeom prst="rect">
            <a:avLst/>
          </a:prstGeom>
          <a:noFill/>
          <a:ln>
            <a:noFill/>
          </a:ln>
        </p:spPr>
      </p:pic>
      <p:sp>
        <p:nvSpPr>
          <p:cNvPr id="9" name="Прямоугольник 8"/>
          <p:cNvSpPr/>
          <p:nvPr/>
        </p:nvSpPr>
        <p:spPr>
          <a:xfrm>
            <a:off x="6105127" y="1165499"/>
            <a:ext cx="2828467" cy="307777"/>
          </a:xfrm>
          <a:prstGeom prst="rect">
            <a:avLst/>
          </a:prstGeom>
        </p:spPr>
        <p:txBody>
          <a:bodyPr wrap="none">
            <a:spAutoFit/>
          </a:bodyPr>
          <a:lstStyle/>
          <a:p>
            <a:r>
              <a:rPr lang="uk-UA" sz="1400" b="1"/>
              <a:t>Схема виконання маневру обгону</a:t>
            </a:r>
            <a:endParaRPr lang="ru-RU" sz="1400" b="1"/>
          </a:p>
        </p:txBody>
      </p:sp>
      <p:pic>
        <p:nvPicPr>
          <p:cNvPr id="21" name="Рисунок 20" descr="H:\+ РОБОТА\2013\ОБГІН (ПАТЕНТИ)\Рис Заг ссема.wmf"/>
          <p:cNvPicPr/>
          <p:nvPr/>
        </p:nvPicPr>
        <p:blipFill rotWithShape="1">
          <a:blip r:embed="rId4" cstate="print">
            <a:extLst>
              <a:ext uri="{28A0092B-C50C-407E-A947-70E740481C1C}">
                <a14:useLocalDpi xmlns:a14="http://schemas.microsoft.com/office/drawing/2010/main" val="0"/>
              </a:ext>
            </a:extLst>
          </a:blip>
          <a:srcRect t="16014" b="18505"/>
          <a:stretch/>
        </p:blipFill>
        <p:spPr bwMode="auto">
          <a:xfrm>
            <a:off x="5524683" y="1556792"/>
            <a:ext cx="3989353" cy="1193148"/>
          </a:xfrm>
          <a:prstGeom prst="rect">
            <a:avLst/>
          </a:prstGeom>
          <a:noFill/>
          <a:ln>
            <a:noFill/>
          </a:ln>
          <a:extLst>
            <a:ext uri="{53640926-AAD7-44D8-BBD7-CCE9431645EC}">
              <a14:shadowObscured xmlns:a14="http://schemas.microsoft.com/office/drawing/2010/main"/>
            </a:ext>
          </a:extLst>
        </p:spPr>
      </p:pic>
      <p:sp>
        <p:nvSpPr>
          <p:cNvPr id="10" name="Прямоугольник 9"/>
          <p:cNvSpPr/>
          <p:nvPr/>
        </p:nvSpPr>
        <p:spPr>
          <a:xfrm>
            <a:off x="5595258" y="3042538"/>
            <a:ext cx="3872880" cy="523220"/>
          </a:xfrm>
          <a:prstGeom prst="rect">
            <a:avLst/>
          </a:prstGeom>
        </p:spPr>
        <p:txBody>
          <a:bodyPr wrap="square">
            <a:spAutoFit/>
          </a:bodyPr>
          <a:lstStyle/>
          <a:p>
            <a:pPr algn="ctr"/>
            <a:r>
              <a:rPr lang="uk-UA" sz="1400" b="1"/>
              <a:t>Пристрої для запобігання зіткнення автомобілів при обгоні</a:t>
            </a:r>
            <a:endParaRPr lang="ru-RU" sz="1400" b="1"/>
          </a:p>
        </p:txBody>
      </p:sp>
      <p:pic>
        <p:nvPicPr>
          <p:cNvPr id="23" name="Рисунок 22"/>
          <p:cNvPicPr/>
          <p:nvPr/>
        </p:nvPicPr>
        <p:blipFill rotWithShape="1">
          <a:blip r:embed="rId5" cstate="print"/>
          <a:srcRect l="11869" t="13005" r="36911" b="5725"/>
          <a:stretch/>
        </p:blipFill>
        <p:spPr bwMode="auto">
          <a:xfrm>
            <a:off x="5830584" y="3861048"/>
            <a:ext cx="3402227" cy="244827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252108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4"/>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6" name="Номер слайда 1"/>
          <p:cNvSpPr>
            <a:spLocks noGrp="1"/>
          </p:cNvSpPr>
          <p:nvPr>
            <p:ph type="sldNum" sz="quarter" idx="12"/>
          </p:nvPr>
        </p:nvSpPr>
        <p:spPr>
          <a:xfrm>
            <a:off x="7380526" y="188640"/>
            <a:ext cx="2311400" cy="365125"/>
          </a:xfrm>
        </p:spPr>
        <p:txBody>
          <a:bodyPr/>
          <a:lstStyle/>
          <a:p>
            <a:fld id="{E44C0AFC-D972-4CB8-9210-A35466E11686}" type="slidenum">
              <a:rPr lang="uk-UA" sz="2400" b="1" smtClean="0">
                <a:solidFill>
                  <a:schemeClr val="tx1"/>
                </a:solidFill>
              </a:rPr>
              <a:pPr/>
              <a:t>8</a:t>
            </a:fld>
            <a:endParaRPr lang="uk-UA" sz="2400" b="1">
              <a:solidFill>
                <a:schemeClr val="tx1"/>
              </a:solidFill>
            </a:endParaRPr>
          </a:p>
        </p:txBody>
      </p:sp>
      <p:sp>
        <p:nvSpPr>
          <p:cNvPr id="3" name="Прямоугольник 2"/>
          <p:cNvSpPr/>
          <p:nvPr/>
        </p:nvSpPr>
        <p:spPr>
          <a:xfrm>
            <a:off x="1784648" y="764704"/>
            <a:ext cx="6724972" cy="369332"/>
          </a:xfrm>
          <a:prstGeom prst="rect">
            <a:avLst/>
          </a:prstGeom>
        </p:spPr>
        <p:txBody>
          <a:bodyPr wrap="square">
            <a:spAutoFit/>
          </a:bodyPr>
          <a:lstStyle/>
          <a:p>
            <a:pPr algn="ctr"/>
            <a:r>
              <a:rPr lang="uk-UA" b="1">
                <a:solidFill>
                  <a:srgbClr val="FF0000"/>
                </a:solidFill>
              </a:rPr>
              <a:t>Визначення потужності двигуна в процесі руху автомобіля</a:t>
            </a:r>
            <a:endParaRPr lang="ru-RU">
              <a:solidFill>
                <a:srgbClr val="FF0000"/>
              </a:solidFill>
            </a:endParaRPr>
          </a:p>
        </p:txBody>
      </p:sp>
      <p:sp>
        <p:nvSpPr>
          <p:cNvPr id="4" name="Rectangle 2"/>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5" name="Объект 4"/>
          <p:cNvGraphicFramePr>
            <a:graphicFrameLocks noChangeAspect="1"/>
          </p:cNvGraphicFramePr>
          <p:nvPr>
            <p:extLst>
              <p:ext uri="{D42A27DB-BD31-4B8C-83A1-F6EECF244321}">
                <p14:modId xmlns:p14="http://schemas.microsoft.com/office/powerpoint/2010/main" val="897424854"/>
              </p:ext>
            </p:extLst>
          </p:nvPr>
        </p:nvGraphicFramePr>
        <p:xfrm>
          <a:off x="2209800" y="1157768"/>
          <a:ext cx="5486400" cy="638175"/>
        </p:xfrm>
        <a:graphic>
          <a:graphicData uri="http://schemas.openxmlformats.org/presentationml/2006/ole">
            <mc:AlternateContent xmlns:mc="http://schemas.openxmlformats.org/markup-compatibility/2006">
              <mc:Choice xmlns:v="urn:schemas-microsoft-com:vml" Requires="v">
                <p:oleObj spid="_x0000_s25634" name="Формула" r:id="rId3" imgW="5422900" imgH="571500" progId="Equation.3">
                  <p:embed/>
                </p:oleObj>
              </mc:Choice>
              <mc:Fallback>
                <p:oleObj name="Формула" r:id="rId3" imgW="5422900" imgH="5715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800" y="1157768"/>
                        <a:ext cx="5486400" cy="638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Объект 7"/>
          <p:cNvGraphicFramePr>
            <a:graphicFrameLocks noChangeAspect="1"/>
          </p:cNvGraphicFramePr>
          <p:nvPr>
            <p:extLst>
              <p:ext uri="{D42A27DB-BD31-4B8C-83A1-F6EECF244321}">
                <p14:modId xmlns:p14="http://schemas.microsoft.com/office/powerpoint/2010/main" val="2653267065"/>
              </p:ext>
            </p:extLst>
          </p:nvPr>
        </p:nvGraphicFramePr>
        <p:xfrm>
          <a:off x="328612" y="1844824"/>
          <a:ext cx="9248775" cy="3817937"/>
        </p:xfrm>
        <a:graphic>
          <a:graphicData uri="http://schemas.openxmlformats.org/presentationml/2006/ole">
            <mc:AlternateContent xmlns:mc="http://schemas.openxmlformats.org/markup-compatibility/2006">
              <mc:Choice xmlns:v="urn:schemas-microsoft-com:vml" Requires="v">
                <p:oleObj spid="_x0000_s25635" name="Документ" r:id="rId5" imgW="9248244" imgH="3817717" progId="Word.Document.12">
                  <p:embed/>
                </p:oleObj>
              </mc:Choice>
              <mc:Fallback>
                <p:oleObj name="Документ" r:id="rId5" imgW="9248244" imgH="3817717" progId="Word.Document.12">
                  <p:embed/>
                  <p:pic>
                    <p:nvPicPr>
                      <p:cNvPr id="0" name=""/>
                      <p:cNvPicPr/>
                      <p:nvPr/>
                    </p:nvPicPr>
                    <p:blipFill>
                      <a:blip r:embed="rId6"/>
                      <a:stretch>
                        <a:fillRect/>
                      </a:stretch>
                    </p:blipFill>
                    <p:spPr>
                      <a:xfrm>
                        <a:off x="328612" y="1844824"/>
                        <a:ext cx="9248775" cy="3817937"/>
                      </a:xfrm>
                      <a:prstGeom prst="rect">
                        <a:avLst/>
                      </a:prstGeom>
                    </p:spPr>
                  </p:pic>
                </p:oleObj>
              </mc:Fallback>
            </mc:AlternateContent>
          </a:graphicData>
        </a:graphic>
      </p:graphicFrame>
      <p:graphicFrame>
        <p:nvGraphicFramePr>
          <p:cNvPr id="14" name="Объект 13"/>
          <p:cNvGraphicFramePr>
            <a:graphicFrameLocks noChangeAspect="1"/>
          </p:cNvGraphicFramePr>
          <p:nvPr>
            <p:extLst>
              <p:ext uri="{D42A27DB-BD31-4B8C-83A1-F6EECF244321}">
                <p14:modId xmlns:p14="http://schemas.microsoft.com/office/powerpoint/2010/main" val="299624681"/>
              </p:ext>
            </p:extLst>
          </p:nvPr>
        </p:nvGraphicFramePr>
        <p:xfrm>
          <a:off x="328612" y="5661248"/>
          <a:ext cx="9248775" cy="1052513"/>
        </p:xfrm>
        <a:graphic>
          <a:graphicData uri="http://schemas.openxmlformats.org/presentationml/2006/ole">
            <mc:AlternateContent xmlns:mc="http://schemas.openxmlformats.org/markup-compatibility/2006">
              <mc:Choice xmlns:v="urn:schemas-microsoft-com:vml" Requires="v">
                <p:oleObj spid="_x0000_s25636" name="Документ" r:id="rId7" imgW="9248244" imgH="1053076" progId="Word.Document.12">
                  <p:embed/>
                </p:oleObj>
              </mc:Choice>
              <mc:Fallback>
                <p:oleObj name="Документ" r:id="rId7" imgW="9248244" imgH="1053076" progId="Word.Document.12">
                  <p:embed/>
                  <p:pic>
                    <p:nvPicPr>
                      <p:cNvPr id="0" name=""/>
                      <p:cNvPicPr/>
                      <p:nvPr/>
                    </p:nvPicPr>
                    <p:blipFill>
                      <a:blip r:embed="rId8"/>
                      <a:stretch>
                        <a:fillRect/>
                      </a:stretch>
                    </p:blipFill>
                    <p:spPr>
                      <a:xfrm>
                        <a:off x="328612" y="5661248"/>
                        <a:ext cx="9248775" cy="1052513"/>
                      </a:xfrm>
                      <a:prstGeom prst="rect">
                        <a:avLst/>
                      </a:prstGeom>
                    </p:spPr>
                  </p:pic>
                </p:oleObj>
              </mc:Fallback>
            </mc:AlternateContent>
          </a:graphicData>
        </a:graphic>
      </p:graphicFrame>
    </p:spTree>
    <p:extLst>
      <p:ext uri="{BB962C8B-B14F-4D97-AF65-F5344CB8AC3E}">
        <p14:creationId xmlns:p14="http://schemas.microsoft.com/office/powerpoint/2010/main" val="11681573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0"/>
            <a:ext cx="9906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uk-UA"/>
          </a:p>
        </p:txBody>
      </p:sp>
      <p:sp>
        <p:nvSpPr>
          <p:cNvPr id="20485" name="Rectangle 5"/>
          <p:cNvSpPr>
            <a:spLocks noChangeArrowheads="1"/>
          </p:cNvSpPr>
          <p:nvPr/>
        </p:nvSpPr>
        <p:spPr bwMode="auto">
          <a:xfrm>
            <a:off x="0" y="0"/>
            <a:ext cx="9906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uk-UA"/>
          </a:p>
        </p:txBody>
      </p:sp>
      <p:sp>
        <p:nvSpPr>
          <p:cNvPr id="20487" name="Rectangle 7"/>
          <p:cNvSpPr>
            <a:spLocks noChangeArrowheads="1"/>
          </p:cNvSpPr>
          <p:nvPr/>
        </p:nvSpPr>
        <p:spPr bwMode="auto">
          <a:xfrm>
            <a:off x="0" y="0"/>
            <a:ext cx="9906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uk-UA"/>
          </a:p>
        </p:txBody>
      </p:sp>
      <p:sp>
        <p:nvSpPr>
          <p:cNvPr id="20489" name="Rectangle 9"/>
          <p:cNvSpPr>
            <a:spLocks noChangeArrowheads="1"/>
          </p:cNvSpPr>
          <p:nvPr/>
        </p:nvSpPr>
        <p:spPr bwMode="auto">
          <a:xfrm>
            <a:off x="0" y="0"/>
            <a:ext cx="9906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uk-UA"/>
          </a:p>
        </p:txBody>
      </p:sp>
      <p:sp>
        <p:nvSpPr>
          <p:cNvPr id="20503" name="Rectangle 23"/>
          <p:cNvSpPr>
            <a:spLocks noChangeArrowheads="1"/>
          </p:cNvSpPr>
          <p:nvPr/>
        </p:nvSpPr>
        <p:spPr bwMode="auto">
          <a:xfrm>
            <a:off x="0" y="0"/>
            <a:ext cx="9906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uk-UA"/>
          </a:p>
        </p:txBody>
      </p:sp>
      <p:sp>
        <p:nvSpPr>
          <p:cNvPr id="20505" name="Rectangle 25"/>
          <p:cNvSpPr>
            <a:spLocks noChangeArrowheads="1"/>
          </p:cNvSpPr>
          <p:nvPr/>
        </p:nvSpPr>
        <p:spPr bwMode="auto">
          <a:xfrm>
            <a:off x="0" y="0"/>
            <a:ext cx="9906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uk-UA"/>
          </a:p>
        </p:txBody>
      </p:sp>
      <p:sp>
        <p:nvSpPr>
          <p:cNvPr id="17" name="Номер слайда 1"/>
          <p:cNvSpPr>
            <a:spLocks noGrp="1"/>
          </p:cNvSpPr>
          <p:nvPr>
            <p:ph type="sldNum" sz="quarter" idx="12"/>
          </p:nvPr>
        </p:nvSpPr>
        <p:spPr>
          <a:xfrm>
            <a:off x="7380526" y="188640"/>
            <a:ext cx="2311400" cy="365125"/>
          </a:xfrm>
        </p:spPr>
        <p:txBody>
          <a:bodyPr/>
          <a:lstStyle/>
          <a:p>
            <a:fld id="{E44C0AFC-D972-4CB8-9210-A35466E11686}" type="slidenum">
              <a:rPr lang="uk-UA" sz="2400" b="1" smtClean="0">
                <a:solidFill>
                  <a:schemeClr val="tx1"/>
                </a:solidFill>
              </a:rPr>
              <a:pPr/>
              <a:t>9</a:t>
            </a:fld>
            <a:endParaRPr lang="uk-UA" sz="2400" b="1">
              <a:solidFill>
                <a:schemeClr val="tx1"/>
              </a:solidFill>
            </a:endParaRPr>
          </a:p>
        </p:txBody>
      </p:sp>
      <p:sp>
        <p:nvSpPr>
          <p:cNvPr id="2" name="Прямоугольник 1"/>
          <p:cNvSpPr/>
          <p:nvPr/>
        </p:nvSpPr>
        <p:spPr>
          <a:xfrm>
            <a:off x="452500" y="764704"/>
            <a:ext cx="9001000" cy="369332"/>
          </a:xfrm>
          <a:prstGeom prst="rect">
            <a:avLst/>
          </a:prstGeom>
        </p:spPr>
        <p:txBody>
          <a:bodyPr wrap="square">
            <a:spAutoFit/>
          </a:bodyPr>
          <a:lstStyle/>
          <a:p>
            <a:pPr algn="ctr"/>
            <a:r>
              <a:rPr lang="uk-UA" b="1">
                <a:solidFill>
                  <a:srgbClr val="FF0000"/>
                </a:solidFill>
              </a:rPr>
              <a:t>Блок-схема послідовності </a:t>
            </a:r>
            <a:r>
              <a:rPr lang="uk-UA" b="1">
                <a:solidFill>
                  <a:srgbClr val="FF0000"/>
                </a:solidFill>
              </a:rPr>
              <a:t>визначення </a:t>
            </a:r>
            <a:r>
              <a:rPr lang="uk-UA" b="1" smtClean="0">
                <a:solidFill>
                  <a:srgbClr val="FF0000"/>
                </a:solidFill>
              </a:rPr>
              <a:t>потужності двигуна автомобіля </a:t>
            </a:r>
            <a:r>
              <a:rPr lang="uk-UA" b="1">
                <a:solidFill>
                  <a:srgbClr val="FF0000"/>
                </a:solidFill>
              </a:rPr>
              <a:t>під час його руху</a:t>
            </a:r>
            <a:endParaRPr lang="ru-RU" b="1">
              <a:solidFill>
                <a:srgbClr val="FF0000"/>
              </a:solidFill>
            </a:endParaRPr>
          </a:p>
        </p:txBody>
      </p:sp>
      <p:pic>
        <p:nvPicPr>
          <p:cNvPr id="10" name="Рисунок 9"/>
          <p:cNvPicPr/>
          <p:nvPr/>
        </p:nvPicPr>
        <p:blipFill rotWithShape="1">
          <a:blip r:embed="rId3" cstate="print"/>
          <a:srcRect l="27768" t="15188" r="18640" b="16461"/>
          <a:stretch/>
        </p:blipFill>
        <p:spPr bwMode="auto">
          <a:xfrm>
            <a:off x="704528" y="1562372"/>
            <a:ext cx="5295265" cy="3798570"/>
          </a:xfrm>
          <a:prstGeom prst="rect">
            <a:avLst/>
          </a:prstGeom>
          <a:ln>
            <a:noFill/>
          </a:ln>
          <a:extLst>
            <a:ext uri="{53640926-AAD7-44D8-BBD7-CCE9431645EC}">
              <a14:shadowObscured xmlns:a14="http://schemas.microsoft.com/office/drawing/2010/main"/>
            </a:ext>
          </a:extLst>
        </p:spPr>
      </p:pic>
      <p:sp>
        <p:nvSpPr>
          <p:cNvPr id="3" name="Rectangle 2"/>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4" name="Объект 3"/>
          <p:cNvGraphicFramePr>
            <a:graphicFrameLocks noChangeAspect="1"/>
          </p:cNvGraphicFramePr>
          <p:nvPr>
            <p:extLst>
              <p:ext uri="{D42A27DB-BD31-4B8C-83A1-F6EECF244321}">
                <p14:modId xmlns:p14="http://schemas.microsoft.com/office/powerpoint/2010/main" val="1602348667"/>
              </p:ext>
            </p:extLst>
          </p:nvPr>
        </p:nvGraphicFramePr>
        <p:xfrm>
          <a:off x="6609184" y="1562372"/>
          <a:ext cx="2371725" cy="276225"/>
        </p:xfrm>
        <a:graphic>
          <a:graphicData uri="http://schemas.openxmlformats.org/presentationml/2006/ole">
            <mc:AlternateContent xmlns:mc="http://schemas.openxmlformats.org/markup-compatibility/2006">
              <mc:Choice xmlns:v="urn:schemas-microsoft-com:vml" Requires="v">
                <p:oleObj spid="_x0000_s26783" name="Формула" r:id="rId4" imgW="2489200" imgH="266700" progId="Equation.3">
                  <p:embed/>
                </p:oleObj>
              </mc:Choice>
              <mc:Fallback>
                <p:oleObj name="Формула" r:id="rId4" imgW="2489200" imgH="266700" progId="Equation.3">
                  <p:embed/>
                  <p:pic>
                    <p:nvPicPr>
                      <p:cNvPr id="0" name="Object 1"/>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09184" y="1562372"/>
                        <a:ext cx="2371725"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Rectangle 4"/>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6" name="Объект 5"/>
          <p:cNvGraphicFramePr>
            <a:graphicFrameLocks noChangeAspect="1"/>
          </p:cNvGraphicFramePr>
          <p:nvPr>
            <p:extLst>
              <p:ext uri="{D42A27DB-BD31-4B8C-83A1-F6EECF244321}">
                <p14:modId xmlns:p14="http://schemas.microsoft.com/office/powerpoint/2010/main" val="2640199958"/>
              </p:ext>
            </p:extLst>
          </p:nvPr>
        </p:nvGraphicFramePr>
        <p:xfrm>
          <a:off x="6609184" y="2132856"/>
          <a:ext cx="1457325" cy="542925"/>
        </p:xfrm>
        <a:graphic>
          <a:graphicData uri="http://schemas.openxmlformats.org/presentationml/2006/ole">
            <mc:AlternateContent xmlns:mc="http://schemas.openxmlformats.org/markup-compatibility/2006">
              <mc:Choice xmlns:v="urn:schemas-microsoft-com:vml" Requires="v">
                <p:oleObj spid="_x0000_s26784" name="Формула" r:id="rId6" imgW="1384300" imgH="508000" progId="Equation.3">
                  <p:embed/>
                </p:oleObj>
              </mc:Choice>
              <mc:Fallback>
                <p:oleObj name="Формула" r:id="rId6" imgW="1384300" imgH="508000" progId="Equation.3">
                  <p:embed/>
                  <p:pic>
                    <p:nvPicPr>
                      <p:cNvPr id="0" name="Object 3"/>
                      <p:cNvPicPr preferRelativeResize="0">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09184" y="2132856"/>
                        <a:ext cx="1457325" cy="542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6"/>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8" name="Объект 7"/>
          <p:cNvGraphicFramePr>
            <a:graphicFrameLocks noChangeAspect="1"/>
          </p:cNvGraphicFramePr>
          <p:nvPr>
            <p:extLst>
              <p:ext uri="{D42A27DB-BD31-4B8C-83A1-F6EECF244321}">
                <p14:modId xmlns:p14="http://schemas.microsoft.com/office/powerpoint/2010/main" val="448749054"/>
              </p:ext>
            </p:extLst>
          </p:nvPr>
        </p:nvGraphicFramePr>
        <p:xfrm>
          <a:off x="6609184" y="2852936"/>
          <a:ext cx="1552575" cy="542925"/>
        </p:xfrm>
        <a:graphic>
          <a:graphicData uri="http://schemas.openxmlformats.org/presentationml/2006/ole">
            <mc:AlternateContent xmlns:mc="http://schemas.openxmlformats.org/markup-compatibility/2006">
              <mc:Choice xmlns:v="urn:schemas-microsoft-com:vml" Requires="v">
                <p:oleObj spid="_x0000_s26785" name="Формула" r:id="rId8" imgW="1574800" imgH="520700" progId="Equation.3">
                  <p:embed/>
                </p:oleObj>
              </mc:Choice>
              <mc:Fallback>
                <p:oleObj name="Формула" r:id="rId8" imgW="1574800" imgH="520700" progId="Equation.3">
                  <p:embed/>
                  <p:pic>
                    <p:nvPicPr>
                      <p:cNvPr id="0" name="Object 5"/>
                      <p:cNvPicPr preferRelativeResize="0">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09184" y="2852936"/>
                        <a:ext cx="1552575" cy="542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8"/>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1" name="Объект 10"/>
          <p:cNvGraphicFramePr>
            <a:graphicFrameLocks noChangeAspect="1"/>
          </p:cNvGraphicFramePr>
          <p:nvPr>
            <p:extLst>
              <p:ext uri="{D42A27DB-BD31-4B8C-83A1-F6EECF244321}">
                <p14:modId xmlns:p14="http://schemas.microsoft.com/office/powerpoint/2010/main" val="411064360"/>
              </p:ext>
            </p:extLst>
          </p:nvPr>
        </p:nvGraphicFramePr>
        <p:xfrm>
          <a:off x="6609184" y="3461657"/>
          <a:ext cx="819150" cy="542925"/>
        </p:xfrm>
        <a:graphic>
          <a:graphicData uri="http://schemas.openxmlformats.org/presentationml/2006/ole">
            <mc:AlternateContent xmlns:mc="http://schemas.openxmlformats.org/markup-compatibility/2006">
              <mc:Choice xmlns:v="urn:schemas-microsoft-com:vml" Requires="v">
                <p:oleObj spid="_x0000_s26786" name="Формула" r:id="rId10" imgW="787058" imgH="495085" progId="Equation.3">
                  <p:embed/>
                </p:oleObj>
              </mc:Choice>
              <mc:Fallback>
                <p:oleObj name="Формула" r:id="rId10" imgW="787058" imgH="495085" progId="Equation.3">
                  <p:embed/>
                  <p:pic>
                    <p:nvPicPr>
                      <p:cNvPr id="0" name="Object 7"/>
                      <p:cNvPicPr preferRelativeResize="0">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609184" y="3461657"/>
                        <a:ext cx="819150" cy="542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10"/>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3" name="Объект 12"/>
          <p:cNvGraphicFramePr>
            <a:graphicFrameLocks noChangeAspect="1"/>
          </p:cNvGraphicFramePr>
          <p:nvPr>
            <p:extLst>
              <p:ext uri="{D42A27DB-BD31-4B8C-83A1-F6EECF244321}">
                <p14:modId xmlns:p14="http://schemas.microsoft.com/office/powerpoint/2010/main" val="3921712634"/>
              </p:ext>
            </p:extLst>
          </p:nvPr>
        </p:nvGraphicFramePr>
        <p:xfrm>
          <a:off x="6691905" y="4077072"/>
          <a:ext cx="1190625" cy="542925"/>
        </p:xfrm>
        <a:graphic>
          <a:graphicData uri="http://schemas.openxmlformats.org/presentationml/2006/ole">
            <mc:AlternateContent xmlns:mc="http://schemas.openxmlformats.org/markup-compatibility/2006">
              <mc:Choice xmlns:v="urn:schemas-microsoft-com:vml" Requires="v">
                <p:oleObj spid="_x0000_s26787" name="Формула" r:id="rId12" imgW="1167893" imgH="495085" progId="Equation.3">
                  <p:embed/>
                </p:oleObj>
              </mc:Choice>
              <mc:Fallback>
                <p:oleObj name="Формула" r:id="rId12" imgW="1167893" imgH="495085" progId="Equation.3">
                  <p:embed/>
                  <p:pic>
                    <p:nvPicPr>
                      <p:cNvPr id="0" name="Object 9"/>
                      <p:cNvPicPr preferRelativeResize="0">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691905" y="4077072"/>
                        <a:ext cx="1190625" cy="542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2"/>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5" name="Объект 14"/>
          <p:cNvGraphicFramePr>
            <a:graphicFrameLocks noChangeAspect="1"/>
          </p:cNvGraphicFramePr>
          <p:nvPr>
            <p:extLst>
              <p:ext uri="{D42A27DB-BD31-4B8C-83A1-F6EECF244321}">
                <p14:modId xmlns:p14="http://schemas.microsoft.com/office/powerpoint/2010/main" val="1556442992"/>
              </p:ext>
            </p:extLst>
          </p:nvPr>
        </p:nvGraphicFramePr>
        <p:xfrm>
          <a:off x="8671373" y="2996952"/>
          <a:ext cx="819150" cy="276225"/>
        </p:xfrm>
        <a:graphic>
          <a:graphicData uri="http://schemas.openxmlformats.org/presentationml/2006/ole">
            <mc:AlternateContent xmlns:mc="http://schemas.openxmlformats.org/markup-compatibility/2006">
              <mc:Choice xmlns:v="urn:schemas-microsoft-com:vml" Requires="v">
                <p:oleObj spid="_x0000_s26788" name="Формула" r:id="rId14" imgW="825500" imgH="241300" progId="Equation.3">
                  <p:embed/>
                </p:oleObj>
              </mc:Choice>
              <mc:Fallback>
                <p:oleObj name="Формула" r:id="rId14" imgW="825500" imgH="241300" progId="Equation.3">
                  <p:embed/>
                  <p:pic>
                    <p:nvPicPr>
                      <p:cNvPr id="0" name="Object 11"/>
                      <p:cNvPicPr preferRelativeResize="0">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671373" y="2996952"/>
                        <a:ext cx="819150"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4"/>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8" name="Объект 17"/>
          <p:cNvGraphicFramePr>
            <a:graphicFrameLocks noChangeAspect="1"/>
          </p:cNvGraphicFramePr>
          <p:nvPr>
            <p:extLst>
              <p:ext uri="{D42A27DB-BD31-4B8C-83A1-F6EECF244321}">
                <p14:modId xmlns:p14="http://schemas.microsoft.com/office/powerpoint/2010/main" val="4152886782"/>
              </p:ext>
            </p:extLst>
          </p:nvPr>
        </p:nvGraphicFramePr>
        <p:xfrm>
          <a:off x="8634350" y="3645024"/>
          <a:ext cx="819150" cy="276225"/>
        </p:xfrm>
        <a:graphic>
          <a:graphicData uri="http://schemas.openxmlformats.org/presentationml/2006/ole">
            <mc:AlternateContent xmlns:mc="http://schemas.openxmlformats.org/markup-compatibility/2006">
              <mc:Choice xmlns:v="urn:schemas-microsoft-com:vml" Requires="v">
                <p:oleObj spid="_x0000_s26789" name="Формула" r:id="rId16" imgW="838200" imgH="241300" progId="Equation.3">
                  <p:embed/>
                </p:oleObj>
              </mc:Choice>
              <mc:Fallback>
                <p:oleObj name="Формула" r:id="rId16" imgW="838200" imgH="241300" progId="Equation.3">
                  <p:embed/>
                  <p:pic>
                    <p:nvPicPr>
                      <p:cNvPr id="0" name="Object 13"/>
                      <p:cNvPicPr preferRelativeResize="0">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634350" y="3645024"/>
                        <a:ext cx="819150"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Rectangle 16"/>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0" name="Объект 19"/>
          <p:cNvGraphicFramePr>
            <a:graphicFrameLocks noChangeAspect="1"/>
          </p:cNvGraphicFramePr>
          <p:nvPr>
            <p:extLst>
              <p:ext uri="{D42A27DB-BD31-4B8C-83A1-F6EECF244321}">
                <p14:modId xmlns:p14="http://schemas.microsoft.com/office/powerpoint/2010/main" val="414907566"/>
              </p:ext>
            </p:extLst>
          </p:nvPr>
        </p:nvGraphicFramePr>
        <p:xfrm>
          <a:off x="8610078" y="4221088"/>
          <a:ext cx="819150" cy="276225"/>
        </p:xfrm>
        <a:graphic>
          <a:graphicData uri="http://schemas.openxmlformats.org/presentationml/2006/ole">
            <mc:AlternateContent xmlns:mc="http://schemas.openxmlformats.org/markup-compatibility/2006">
              <mc:Choice xmlns:v="urn:schemas-microsoft-com:vml" Requires="v">
                <p:oleObj spid="_x0000_s26790" name="Формула" r:id="rId18" imgW="850531" imgH="241195" progId="Equation.3">
                  <p:embed/>
                </p:oleObj>
              </mc:Choice>
              <mc:Fallback>
                <p:oleObj name="Формула" r:id="rId18" imgW="850531" imgH="241195" progId="Equation.3">
                  <p:embed/>
                  <p:pic>
                    <p:nvPicPr>
                      <p:cNvPr id="0" name="Object 15"/>
                      <p:cNvPicPr preferRelativeResize="0">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8610078" y="4221088"/>
                        <a:ext cx="819150" cy="276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Прямоугольник 21"/>
          <p:cNvSpPr/>
          <p:nvPr/>
        </p:nvSpPr>
        <p:spPr>
          <a:xfrm>
            <a:off x="8481392" y="2204864"/>
            <a:ext cx="1055097" cy="338554"/>
          </a:xfrm>
          <a:prstGeom prst="rect">
            <a:avLst/>
          </a:prstGeom>
        </p:spPr>
        <p:txBody>
          <a:bodyPr wrap="none">
            <a:spAutoFit/>
          </a:bodyPr>
          <a:lstStyle/>
          <a:p>
            <a:r>
              <a:rPr lang="uk-UA" sz="1600" i="1">
                <a:latin typeface="Times New Roman" pitchFamily="18" charset="0"/>
                <a:cs typeface="Times New Roman" pitchFamily="18" charset="0"/>
              </a:rPr>
              <a:t>δ</a:t>
            </a:r>
            <a:r>
              <a:rPr lang="uk-UA" sz="1600" i="1" baseline="-25000">
                <a:latin typeface="Times New Roman" pitchFamily="18" charset="0"/>
                <a:cs typeface="Times New Roman" pitchFamily="18" charset="0"/>
              </a:rPr>
              <a:t>виб</a:t>
            </a:r>
            <a:r>
              <a:rPr lang="uk-UA" sz="1600" i="1">
                <a:latin typeface="Times New Roman" pitchFamily="18" charset="0"/>
                <a:cs typeface="Times New Roman" pitchFamily="18" charset="0"/>
              </a:rPr>
              <a:t> </a:t>
            </a:r>
            <a:r>
              <a:rPr lang="uk-UA" sz="1600">
                <a:latin typeface="Times New Roman" pitchFamily="18" charset="0"/>
                <a:cs typeface="Times New Roman" pitchFamily="18" charset="0"/>
              </a:rPr>
              <a:t>= 0,97</a:t>
            </a:r>
            <a:endParaRPr lang="ru-RU" sz="1600">
              <a:latin typeface="Times New Roman" pitchFamily="18" charset="0"/>
              <a:cs typeface="Times New Roman" pitchFamily="18" charset="0"/>
            </a:endParaRPr>
          </a:p>
        </p:txBody>
      </p:sp>
      <p:sp>
        <p:nvSpPr>
          <p:cNvPr id="23" name="Rectangle 26"/>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4" name="Объект 23"/>
          <p:cNvGraphicFramePr>
            <a:graphicFrameLocks noChangeAspect="1"/>
          </p:cNvGraphicFramePr>
          <p:nvPr>
            <p:extLst>
              <p:ext uri="{D42A27DB-BD31-4B8C-83A1-F6EECF244321}">
                <p14:modId xmlns:p14="http://schemas.microsoft.com/office/powerpoint/2010/main" val="3537504008"/>
              </p:ext>
            </p:extLst>
          </p:nvPr>
        </p:nvGraphicFramePr>
        <p:xfrm>
          <a:off x="632520" y="5445224"/>
          <a:ext cx="2105025" cy="542925"/>
        </p:xfrm>
        <a:graphic>
          <a:graphicData uri="http://schemas.openxmlformats.org/presentationml/2006/ole">
            <mc:AlternateContent xmlns:mc="http://schemas.openxmlformats.org/markup-compatibility/2006">
              <mc:Choice xmlns:v="urn:schemas-microsoft-com:vml" Requires="v">
                <p:oleObj spid="_x0000_s26791" name="Формула" r:id="rId20" imgW="2095500" imgH="571500" progId="Equation.3">
                  <p:embed/>
                </p:oleObj>
              </mc:Choice>
              <mc:Fallback>
                <p:oleObj name="Формула" r:id="rId20" imgW="2095500" imgH="571500" progId="Equation.3">
                  <p:embed/>
                  <p:pic>
                    <p:nvPicPr>
                      <p:cNvPr id="0" name="Object 25"/>
                      <p:cNvPicPr preferRelativeResize="0">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32520" y="5445224"/>
                        <a:ext cx="2105025" cy="542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Rectangle 28"/>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6" name="Объект 25"/>
          <p:cNvGraphicFramePr>
            <a:graphicFrameLocks noChangeAspect="1"/>
          </p:cNvGraphicFramePr>
          <p:nvPr>
            <p:extLst>
              <p:ext uri="{D42A27DB-BD31-4B8C-83A1-F6EECF244321}">
                <p14:modId xmlns:p14="http://schemas.microsoft.com/office/powerpoint/2010/main" val="1411503266"/>
              </p:ext>
            </p:extLst>
          </p:nvPr>
        </p:nvGraphicFramePr>
        <p:xfrm>
          <a:off x="3152800" y="5517232"/>
          <a:ext cx="1190625" cy="542925"/>
        </p:xfrm>
        <a:graphic>
          <a:graphicData uri="http://schemas.openxmlformats.org/presentationml/2006/ole">
            <mc:AlternateContent xmlns:mc="http://schemas.openxmlformats.org/markup-compatibility/2006">
              <mc:Choice xmlns:v="urn:schemas-microsoft-com:vml" Requires="v">
                <p:oleObj spid="_x0000_s26792" name="Формула" r:id="rId22" imgW="1167893" imgH="533169" progId="Equation.3">
                  <p:embed/>
                </p:oleObj>
              </mc:Choice>
              <mc:Fallback>
                <p:oleObj name="Формула" r:id="rId22" imgW="1167893" imgH="533169" progId="Equation.3">
                  <p:embed/>
                  <p:pic>
                    <p:nvPicPr>
                      <p:cNvPr id="0" name="Object 27"/>
                      <p:cNvPicPr preferRelativeResize="0">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152800" y="5517232"/>
                        <a:ext cx="1190625" cy="542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 name="Rectangle 30"/>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8" name="Объект 27"/>
          <p:cNvGraphicFramePr>
            <a:graphicFrameLocks noChangeAspect="1"/>
          </p:cNvGraphicFramePr>
          <p:nvPr>
            <p:extLst>
              <p:ext uri="{D42A27DB-BD31-4B8C-83A1-F6EECF244321}">
                <p14:modId xmlns:p14="http://schemas.microsoft.com/office/powerpoint/2010/main" val="2431134369"/>
              </p:ext>
            </p:extLst>
          </p:nvPr>
        </p:nvGraphicFramePr>
        <p:xfrm>
          <a:off x="4736976" y="5445224"/>
          <a:ext cx="1552575" cy="638175"/>
        </p:xfrm>
        <a:graphic>
          <a:graphicData uri="http://schemas.openxmlformats.org/presentationml/2006/ole">
            <mc:AlternateContent xmlns:mc="http://schemas.openxmlformats.org/markup-compatibility/2006">
              <mc:Choice xmlns:v="urn:schemas-microsoft-com:vml" Requires="v">
                <p:oleObj spid="_x0000_s26793" name="Формула" r:id="rId24" imgW="1548728" imgH="660113" progId="Equation.3">
                  <p:embed/>
                </p:oleObj>
              </mc:Choice>
              <mc:Fallback>
                <p:oleObj name="Формула" r:id="rId24" imgW="1548728" imgH="660113" progId="Equation.3">
                  <p:embed/>
                  <p:pic>
                    <p:nvPicPr>
                      <p:cNvPr id="0" name="Object 29"/>
                      <p:cNvPicPr preferRelativeResize="0">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736976" y="5445224"/>
                        <a:ext cx="1552575" cy="638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Rectangle 32"/>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30" name="Объект 29"/>
          <p:cNvGraphicFramePr>
            <a:graphicFrameLocks noChangeAspect="1"/>
          </p:cNvGraphicFramePr>
          <p:nvPr>
            <p:extLst>
              <p:ext uri="{D42A27DB-BD31-4B8C-83A1-F6EECF244321}">
                <p14:modId xmlns:p14="http://schemas.microsoft.com/office/powerpoint/2010/main" val="3874072435"/>
              </p:ext>
            </p:extLst>
          </p:nvPr>
        </p:nvGraphicFramePr>
        <p:xfrm>
          <a:off x="6897216" y="4818017"/>
          <a:ext cx="2371725" cy="542925"/>
        </p:xfrm>
        <a:graphic>
          <a:graphicData uri="http://schemas.openxmlformats.org/presentationml/2006/ole">
            <mc:AlternateContent xmlns:mc="http://schemas.openxmlformats.org/markup-compatibility/2006">
              <mc:Choice xmlns:v="urn:schemas-microsoft-com:vml" Requires="v">
                <p:oleObj spid="_x0000_s26794" name="Формула" r:id="rId26" imgW="2362200" imgH="520700" progId="Equation.3">
                  <p:embed/>
                </p:oleObj>
              </mc:Choice>
              <mc:Fallback>
                <p:oleObj name="Формула" r:id="rId26" imgW="2362200" imgH="520700" progId="Equation.3">
                  <p:embed/>
                  <p:pic>
                    <p:nvPicPr>
                      <p:cNvPr id="0" name="Object 31"/>
                      <p:cNvPicPr preferRelativeResize="0">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6897216" y="4818017"/>
                        <a:ext cx="2371725" cy="542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 name="Rectangle 34"/>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0480" name="Объект 20479"/>
          <p:cNvGraphicFramePr>
            <a:graphicFrameLocks noChangeAspect="1"/>
          </p:cNvGraphicFramePr>
          <p:nvPr>
            <p:extLst>
              <p:ext uri="{D42A27DB-BD31-4B8C-83A1-F6EECF244321}">
                <p14:modId xmlns:p14="http://schemas.microsoft.com/office/powerpoint/2010/main" val="1798236623"/>
              </p:ext>
            </p:extLst>
          </p:nvPr>
        </p:nvGraphicFramePr>
        <p:xfrm>
          <a:off x="1136576" y="6021288"/>
          <a:ext cx="3286125" cy="638175"/>
        </p:xfrm>
        <a:graphic>
          <a:graphicData uri="http://schemas.openxmlformats.org/presentationml/2006/ole">
            <mc:AlternateContent xmlns:mc="http://schemas.openxmlformats.org/markup-compatibility/2006">
              <mc:Choice xmlns:v="urn:schemas-microsoft-com:vml" Requires="v">
                <p:oleObj spid="_x0000_s26795" name="Формула" r:id="rId28" imgW="3276600" imgH="596900" progId="Equation.3">
                  <p:embed/>
                </p:oleObj>
              </mc:Choice>
              <mc:Fallback>
                <p:oleObj name="Формула" r:id="rId28" imgW="3276600" imgH="596900" progId="Equation.3">
                  <p:embed/>
                  <p:pic>
                    <p:nvPicPr>
                      <p:cNvPr id="0" name="Object 33"/>
                      <p:cNvPicPr preferRelativeResize="0">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136576" y="6021288"/>
                        <a:ext cx="3286125" cy="638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481" name="Rectangle 36"/>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0482" name="Объект 20481"/>
          <p:cNvGraphicFramePr>
            <a:graphicFrameLocks noChangeAspect="1"/>
          </p:cNvGraphicFramePr>
          <p:nvPr>
            <p:extLst>
              <p:ext uri="{D42A27DB-BD31-4B8C-83A1-F6EECF244321}">
                <p14:modId xmlns:p14="http://schemas.microsoft.com/office/powerpoint/2010/main" val="661592416"/>
              </p:ext>
            </p:extLst>
          </p:nvPr>
        </p:nvGraphicFramePr>
        <p:xfrm>
          <a:off x="4953000" y="6021288"/>
          <a:ext cx="4200525" cy="638175"/>
        </p:xfrm>
        <a:graphic>
          <a:graphicData uri="http://schemas.openxmlformats.org/presentationml/2006/ole">
            <mc:AlternateContent xmlns:mc="http://schemas.openxmlformats.org/markup-compatibility/2006">
              <mc:Choice xmlns:v="urn:schemas-microsoft-com:vml" Requires="v">
                <p:oleObj spid="_x0000_s26796" name="Формула" r:id="rId30" imgW="4178300" imgH="596900" progId="Equation.3">
                  <p:embed/>
                </p:oleObj>
              </mc:Choice>
              <mc:Fallback>
                <p:oleObj name="Формула" r:id="rId30" imgW="4178300" imgH="596900" progId="Equation.3">
                  <p:embed/>
                  <p:pic>
                    <p:nvPicPr>
                      <p:cNvPr id="0" name="Object 35"/>
                      <p:cNvPicPr preferRelativeResize="0">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4953000" y="6021288"/>
                        <a:ext cx="4200525" cy="638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484" name="Rectangle 38"/>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0486" name="Объект 20485"/>
          <p:cNvGraphicFramePr>
            <a:graphicFrameLocks noChangeAspect="1"/>
          </p:cNvGraphicFramePr>
          <p:nvPr>
            <p:extLst>
              <p:ext uri="{D42A27DB-BD31-4B8C-83A1-F6EECF244321}">
                <p14:modId xmlns:p14="http://schemas.microsoft.com/office/powerpoint/2010/main" val="1827632192"/>
              </p:ext>
            </p:extLst>
          </p:nvPr>
        </p:nvGraphicFramePr>
        <p:xfrm>
          <a:off x="6974264" y="5360942"/>
          <a:ext cx="2562225" cy="638175"/>
        </p:xfrm>
        <a:graphic>
          <a:graphicData uri="http://schemas.openxmlformats.org/presentationml/2006/ole">
            <mc:AlternateContent xmlns:mc="http://schemas.openxmlformats.org/markup-compatibility/2006">
              <mc:Choice xmlns:v="urn:schemas-microsoft-com:vml" Requires="v">
                <p:oleObj spid="_x0000_s26797" name="Формула" r:id="rId32" imgW="2540000" imgH="596900" progId="Equation.3">
                  <p:embed/>
                </p:oleObj>
              </mc:Choice>
              <mc:Fallback>
                <p:oleObj name="Формула" r:id="rId32" imgW="2540000" imgH="596900" progId="Equation.3">
                  <p:embed/>
                  <p:pic>
                    <p:nvPicPr>
                      <p:cNvPr id="0" name="Object 37"/>
                      <p:cNvPicPr preferRelativeResize="0">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6974264" y="5360942"/>
                        <a:ext cx="2562225" cy="638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970585866"/>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4853</TotalTime>
  <Words>1606</Words>
  <Application>Microsoft Office PowerPoint</Application>
  <PresentationFormat>Лист A4 (210x297 мм)</PresentationFormat>
  <Paragraphs>128</Paragraphs>
  <Slides>17</Slides>
  <Notes>2</Notes>
  <HiddenSlides>0</HiddenSlides>
  <MMClips>0</MMClips>
  <ScaleCrop>false</ScaleCrop>
  <HeadingPairs>
    <vt:vector size="6" baseType="variant">
      <vt:variant>
        <vt:lpstr>Тема</vt:lpstr>
      </vt:variant>
      <vt:variant>
        <vt:i4>1</vt:i4>
      </vt:variant>
      <vt:variant>
        <vt:lpstr>Внедренные серверы OLE</vt:lpstr>
      </vt:variant>
      <vt:variant>
        <vt:i4>5</vt:i4>
      </vt:variant>
      <vt:variant>
        <vt:lpstr>Заголовки слайдов</vt:lpstr>
      </vt:variant>
      <vt:variant>
        <vt:i4>17</vt:i4>
      </vt:variant>
    </vt:vector>
  </HeadingPairs>
  <TitlesOfParts>
    <vt:vector size="23" baseType="lpstr">
      <vt:lpstr>Тема Office</vt:lpstr>
      <vt:lpstr>Формула</vt:lpstr>
      <vt:lpstr>Документ</vt:lpstr>
      <vt:lpstr>Microsoft Equation 3.0</vt:lpstr>
      <vt:lpstr>Документ Microsoft Word</vt:lpstr>
      <vt:lpstr>AutoCAD.Drawing.17</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Loner-XP</cp:lastModifiedBy>
  <cp:revision>236</cp:revision>
  <dcterms:created xsi:type="dcterms:W3CDTF">2011-05-20T19:17:17Z</dcterms:created>
  <dcterms:modified xsi:type="dcterms:W3CDTF">2015-11-18T20:23:32Z</dcterms:modified>
</cp:coreProperties>
</file>