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76" r:id="rId6"/>
    <p:sldId id="261" r:id="rId7"/>
    <p:sldId id="262" r:id="rId8"/>
    <p:sldId id="263" r:id="rId9"/>
    <p:sldId id="264" r:id="rId10"/>
    <p:sldId id="267" r:id="rId11"/>
    <p:sldId id="277" r:id="rId12"/>
    <p:sldId id="272" r:id="rId13"/>
    <p:sldId id="27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pPr/>
              <a:t>25.11.2015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632848" cy="1584176"/>
          </a:xfrm>
        </p:spPr>
        <p:txBody>
          <a:bodyPr>
            <a:noAutofit/>
          </a:bodyPr>
          <a:lstStyle/>
          <a:p>
            <a:pPr algn="ctr"/>
            <a:r>
              <a:rPr lang="uk-UA" sz="4400" b="1" i="1" dirty="0" smtClean="0"/>
              <a:t>Системи пожежної сигналізації</a:t>
            </a:r>
            <a:endParaRPr lang="uk-UA" sz="4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4797152"/>
            <a:ext cx="7467600" cy="1080120"/>
          </a:xfrm>
        </p:spPr>
        <p:txBody>
          <a:bodyPr/>
          <a:lstStyle/>
          <a:p>
            <a:pPr marL="0" indent="0">
              <a:buNone/>
            </a:pPr>
            <a:r>
              <a:rPr lang="uk-UA" i="1" dirty="0" smtClean="0"/>
              <a:t>Виконав ст. гр. </a:t>
            </a:r>
            <a:r>
              <a:rPr lang="uk-UA" i="1" dirty="0" smtClean="0"/>
              <a:t>МП-14м            Мотрук В.В</a:t>
            </a:r>
            <a:r>
              <a:rPr lang="uk-UA" i="1" dirty="0" smtClean="0"/>
              <a:t>.</a:t>
            </a:r>
          </a:p>
          <a:p>
            <a:pPr marL="0" indent="0">
              <a:buNone/>
            </a:pPr>
            <a:r>
              <a:rPr lang="uk-UA" i="1" dirty="0" smtClean="0"/>
              <a:t>Науковий керівник                     Білинський Й.Й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63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РЕЗУЛЬТАТИ МОДЕЛЮВАННЯ</a:t>
            </a:r>
            <a:endParaRPr lang="uk-UA" sz="1800" dirty="0"/>
          </a:p>
        </p:txBody>
      </p:sp>
      <p:pic>
        <p:nvPicPr>
          <p:cNvPr id="22529" name="Picture 1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4464814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1643050"/>
            <a:ext cx="408749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00298" y="5286388"/>
            <a:ext cx="3525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Спрацював третій сповіщувач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6199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8280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МОДЕЛЬ ДРУКОВАНОЇ ПЛАТИ</a:t>
            </a:r>
            <a:endParaRPr lang="uk-UA" sz="1800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642918"/>
            <a:ext cx="4500593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71810"/>
            <a:ext cx="4143404" cy="274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642918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071810"/>
            <a:ext cx="4143372" cy="276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418058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Висновки</a:t>
            </a:r>
            <a:endParaRPr lang="uk-UA" sz="1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186766" cy="595101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uk-UA" sz="1100" dirty="0" smtClean="0"/>
              <a:t>Наведено класифікацію систем пожежних сигналізацій, розглянуто їхню структуру, принцип дії і особливості </a:t>
            </a:r>
            <a:r>
              <a:rPr lang="uk-UA" sz="1100" dirty="0" smtClean="0"/>
              <a:t>роботи.</a:t>
            </a:r>
            <a:endParaRPr lang="uk-UA" sz="1100" dirty="0" smtClean="0"/>
          </a:p>
          <a:p>
            <a:pPr lvl="0"/>
            <a:r>
              <a:rPr lang="uk-UA" sz="1100" dirty="0" smtClean="0"/>
              <a:t>Наведено класифікацію сучасних датчиків які використовуються в пожежних сигналізацій. Розглянуто їх особливості роботи, принцип дії, обмеження по застосуванню.</a:t>
            </a:r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дослідження</a:t>
            </a:r>
            <a:r>
              <a:rPr lang="ru-RU" sz="1100" dirty="0" smtClean="0"/>
              <a:t> </a:t>
            </a:r>
            <a:r>
              <a:rPr lang="ru-RU" sz="1100" dirty="0" err="1" smtClean="0"/>
              <a:t>базових</a:t>
            </a:r>
            <a:r>
              <a:rPr lang="ru-RU" sz="1100" dirty="0" smtClean="0"/>
              <a:t> структур систем </a:t>
            </a:r>
            <a:r>
              <a:rPr lang="ru-RU" sz="1100" dirty="0" err="1" smtClean="0"/>
              <a:t>пожежної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сигналізації</a:t>
            </a:r>
            <a:r>
              <a:rPr lang="ru-RU" sz="1100" dirty="0" smtClean="0"/>
              <a:t>. </a:t>
            </a:r>
            <a:r>
              <a:rPr lang="ru-RU" sz="1100" dirty="0" err="1" smtClean="0"/>
              <a:t>Розглянуто</a:t>
            </a:r>
            <a:r>
              <a:rPr lang="ru-RU" sz="1100" dirty="0" smtClean="0"/>
              <a:t> </a:t>
            </a:r>
            <a:r>
              <a:rPr lang="ru-RU" sz="1100" dirty="0" err="1" smtClean="0"/>
              <a:t>відмінності</a:t>
            </a:r>
            <a:r>
              <a:rPr lang="ru-RU" sz="1100" dirty="0" smtClean="0"/>
              <a:t> в </a:t>
            </a:r>
            <a:r>
              <a:rPr lang="ru-RU" sz="1100" dirty="0" err="1" smtClean="0"/>
              <a:t>будові</a:t>
            </a:r>
            <a:r>
              <a:rPr lang="ru-RU" sz="1100" dirty="0" smtClean="0"/>
              <a:t> </a:t>
            </a:r>
            <a:r>
              <a:rPr lang="ru-RU" sz="1100" dirty="0" err="1" smtClean="0"/>
              <a:t>їх</a:t>
            </a:r>
            <a:r>
              <a:rPr lang="ru-RU" sz="1100" dirty="0" smtClean="0"/>
              <a:t> </a:t>
            </a:r>
            <a:r>
              <a:rPr lang="ru-RU" sz="1100" dirty="0" err="1" smtClean="0"/>
              <a:t>основних</a:t>
            </a:r>
            <a:r>
              <a:rPr lang="ru-RU" sz="1100" dirty="0" smtClean="0"/>
              <a:t> </a:t>
            </a:r>
            <a:r>
              <a:rPr lang="ru-RU" sz="1100" dirty="0" err="1" smtClean="0"/>
              <a:t>функціональних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вузлів</a:t>
            </a:r>
            <a:r>
              <a:rPr lang="ru-RU" sz="1100" dirty="0" smtClean="0"/>
              <a:t>. Наведено </a:t>
            </a:r>
            <a:r>
              <a:rPr lang="ru-RU" sz="1100" dirty="0" err="1" smtClean="0"/>
              <a:t>їх</a:t>
            </a:r>
            <a:r>
              <a:rPr lang="ru-RU" sz="1100" dirty="0" smtClean="0"/>
              <a:t> </a:t>
            </a:r>
            <a:r>
              <a:rPr lang="ru-RU" sz="1100" dirty="0" err="1" smtClean="0"/>
              <a:t>переваги</a:t>
            </a:r>
            <a:r>
              <a:rPr lang="ru-RU" sz="1100" dirty="0" smtClean="0"/>
              <a:t> та </a:t>
            </a:r>
            <a:r>
              <a:rPr lang="ru-RU" sz="1100" dirty="0" err="1" smtClean="0"/>
              <a:t>недоліки</a:t>
            </a:r>
            <a:r>
              <a:rPr lang="ru-RU" sz="1100" dirty="0" smtClean="0"/>
              <a:t>.</a:t>
            </a:r>
            <a:endParaRPr lang="uk-UA" sz="1100" dirty="0" smtClean="0"/>
          </a:p>
          <a:p>
            <a:pPr lvl="0"/>
            <a:r>
              <a:rPr lang="ru-RU" sz="1100" dirty="0" err="1" smtClean="0"/>
              <a:t>Розроблено</a:t>
            </a:r>
            <a:r>
              <a:rPr lang="ru-RU" sz="1100" dirty="0" smtClean="0"/>
              <a:t> структуру </a:t>
            </a:r>
            <a:r>
              <a:rPr lang="ru-RU" sz="1100" dirty="0" err="1" smtClean="0"/>
              <a:t>системи</a:t>
            </a:r>
            <a:r>
              <a:rPr lang="ru-RU" sz="1100" dirty="0" smtClean="0"/>
              <a:t> </a:t>
            </a:r>
            <a:r>
              <a:rPr lang="ru-RU" sz="1100" dirty="0" err="1" smtClean="0"/>
              <a:t>пожежної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сигналізації</a:t>
            </a:r>
            <a:r>
              <a:rPr lang="ru-RU" sz="1100" dirty="0" smtClean="0"/>
              <a:t> на </a:t>
            </a:r>
            <a:r>
              <a:rPr lang="ru-RU" sz="1100" dirty="0" err="1" smtClean="0"/>
              <a:t>залізничному</a:t>
            </a:r>
            <a:r>
              <a:rPr lang="ru-RU" sz="1100" dirty="0" smtClean="0"/>
              <a:t> </a:t>
            </a:r>
            <a:r>
              <a:rPr lang="ru-RU" sz="1100" dirty="0" err="1" smtClean="0"/>
              <a:t>транспорті</a:t>
            </a:r>
            <a:r>
              <a:rPr lang="ru-RU" sz="1100" dirty="0" smtClean="0"/>
              <a:t>. На </a:t>
            </a:r>
            <a:r>
              <a:rPr lang="ru-RU" sz="1100" dirty="0" err="1" smtClean="0"/>
              <a:t>основі</a:t>
            </a:r>
            <a:r>
              <a:rPr lang="ru-RU" sz="1100" dirty="0" smtClean="0"/>
              <a:t> </a:t>
            </a:r>
            <a:r>
              <a:rPr lang="ru-RU" sz="1100" dirty="0" err="1" smtClean="0"/>
              <a:t>покладених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на</a:t>
            </a:r>
            <a:r>
              <a:rPr lang="ru-RU" sz="1100" dirty="0" smtClean="0"/>
              <a:t> </a:t>
            </a:r>
            <a:r>
              <a:rPr lang="ru-RU" sz="1100" dirty="0" err="1" smtClean="0"/>
              <a:t>пристрій</a:t>
            </a:r>
            <a:r>
              <a:rPr lang="ru-RU" sz="1100" dirty="0" smtClean="0"/>
              <a:t> задач, проведено </a:t>
            </a:r>
            <a:r>
              <a:rPr lang="ru-RU" sz="1100" dirty="0" err="1" smtClean="0"/>
              <a:t>вибір</a:t>
            </a:r>
            <a:r>
              <a:rPr lang="ru-RU" sz="1100" dirty="0" smtClean="0"/>
              <a:t> </a:t>
            </a:r>
            <a:r>
              <a:rPr lang="ru-RU" sz="1100" dirty="0" smtClean="0"/>
              <a:t>та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основного </a:t>
            </a:r>
            <a:r>
              <a:rPr lang="ru-RU" sz="1100" dirty="0" err="1" smtClean="0"/>
              <a:t>керуючого</a:t>
            </a:r>
            <a:r>
              <a:rPr lang="ru-RU" sz="1100" dirty="0" smtClean="0"/>
              <a:t> мікроконтролера, в </a:t>
            </a:r>
            <a:r>
              <a:rPr lang="ru-RU" sz="1100" dirty="0" err="1" smtClean="0"/>
              <a:t>якості</a:t>
            </a:r>
            <a:r>
              <a:rPr lang="ru-RU" sz="1100" dirty="0" smtClean="0"/>
              <a:t> </a:t>
            </a:r>
            <a:r>
              <a:rPr lang="ru-RU" sz="1100" dirty="0" err="1" smtClean="0"/>
              <a:t>якого</a:t>
            </a:r>
            <a:r>
              <a:rPr lang="ru-RU" sz="1100" dirty="0" smtClean="0"/>
              <a:t> </a:t>
            </a:r>
            <a:r>
              <a:rPr lang="ru-RU" sz="1100" dirty="0" err="1" smtClean="0"/>
              <a:t>виступає</a:t>
            </a:r>
            <a:r>
              <a:rPr lang="ru-RU" sz="1100" dirty="0" smtClean="0"/>
              <a:t> </a:t>
            </a:r>
            <a:r>
              <a:rPr lang="en-US" sz="1100" dirty="0" err="1" smtClean="0"/>
              <a:t>ATmega</a:t>
            </a:r>
            <a:r>
              <a:rPr lang="ru-RU" sz="1100" dirty="0" smtClean="0"/>
              <a:t>8, та </a:t>
            </a:r>
            <a:r>
              <a:rPr lang="ru-RU" sz="1100" dirty="0" err="1" smtClean="0"/>
              <a:t>інших</a:t>
            </a:r>
            <a:r>
              <a:rPr lang="ru-RU" sz="1100" dirty="0" smtClean="0"/>
              <a:t> </a:t>
            </a:r>
            <a:r>
              <a:rPr lang="ru-RU" sz="1100" dirty="0" err="1" smtClean="0"/>
              <a:t>елементів</a:t>
            </a:r>
            <a:r>
              <a:rPr lang="ru-RU" sz="1100" dirty="0" smtClean="0"/>
              <a:t> </a:t>
            </a:r>
            <a:r>
              <a:rPr lang="ru-RU" sz="1100" dirty="0" err="1" smtClean="0"/>
              <a:t>схеми</a:t>
            </a:r>
            <a:r>
              <a:rPr lang="ru-RU" sz="1100" dirty="0" smtClean="0"/>
              <a:t>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перетворювача</a:t>
            </a:r>
            <a:r>
              <a:rPr lang="ru-RU" sz="1100" dirty="0" smtClean="0"/>
              <a:t> </a:t>
            </a:r>
            <a:r>
              <a:rPr lang="en-US" sz="1100" dirty="0" smtClean="0"/>
              <a:t>DC</a:t>
            </a:r>
            <a:r>
              <a:rPr lang="ru-RU" sz="1100" dirty="0" smtClean="0"/>
              <a:t>-</a:t>
            </a:r>
            <a:r>
              <a:rPr lang="en-US" sz="1100" dirty="0" smtClean="0"/>
              <a:t>DC</a:t>
            </a:r>
            <a:r>
              <a:rPr lang="ru-RU" sz="1100" dirty="0" smtClean="0"/>
              <a:t>. В </a:t>
            </a:r>
            <a:r>
              <a:rPr lang="ru-RU" sz="1100" dirty="0" err="1" smtClean="0"/>
              <a:t>якості</a:t>
            </a:r>
            <a:r>
              <a:rPr lang="ru-RU" sz="1100" dirty="0" smtClean="0"/>
              <a:t> драйвера </a:t>
            </a:r>
            <a:r>
              <a:rPr lang="ru-RU" sz="1100" dirty="0" err="1" smtClean="0"/>
              <a:t>обрана</a:t>
            </a:r>
            <a:r>
              <a:rPr lang="ru-RU" sz="1100" dirty="0" smtClean="0"/>
              <a:t> </a:t>
            </a:r>
            <a:r>
              <a:rPr lang="en-US" sz="1100" dirty="0" smtClean="0"/>
              <a:t>MC</a:t>
            </a:r>
            <a:r>
              <a:rPr lang="ru-RU" sz="1100" dirty="0" smtClean="0"/>
              <a:t>34063.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додаткових</a:t>
            </a:r>
            <a:r>
              <a:rPr lang="ru-RU" sz="1100" dirty="0" smtClean="0"/>
              <a:t> </a:t>
            </a:r>
            <a:r>
              <a:rPr lang="ru-RU" sz="1100" dirty="0" err="1" smtClean="0"/>
              <a:t>резисторів</a:t>
            </a:r>
            <a:r>
              <a:rPr lang="ru-RU" sz="1100" dirty="0" smtClean="0"/>
              <a:t> до сповіщувачів в </a:t>
            </a:r>
            <a:r>
              <a:rPr lang="ru-RU" sz="1100" dirty="0" err="1" smtClean="0"/>
              <a:t>двох</a:t>
            </a:r>
            <a:r>
              <a:rPr lang="ru-RU" sz="1100" dirty="0" smtClean="0"/>
              <a:t> видах </a:t>
            </a:r>
            <a:r>
              <a:rPr lang="ru-RU" sz="1100" dirty="0" err="1" smtClean="0"/>
              <a:t>шлейфів</a:t>
            </a:r>
            <a:r>
              <a:rPr lang="ru-RU" sz="1100" dirty="0" smtClean="0"/>
              <a:t>.</a:t>
            </a:r>
            <a:endParaRPr lang="uk-UA" sz="1100" dirty="0" smtClean="0"/>
          </a:p>
          <a:p>
            <a:pPr lvl="0"/>
            <a:r>
              <a:rPr lang="ru-RU" sz="1100" dirty="0" smtClean="0"/>
              <a:t>На </a:t>
            </a:r>
            <a:r>
              <a:rPr lang="ru-RU" sz="1100" dirty="0" err="1" smtClean="0"/>
              <a:t>основі</a:t>
            </a:r>
            <a:r>
              <a:rPr lang="ru-RU" sz="1100" dirty="0" smtClean="0"/>
              <a:t> </a:t>
            </a:r>
            <a:r>
              <a:rPr lang="ru-RU" sz="1100" dirty="0" err="1" smtClean="0"/>
              <a:t>обраного</a:t>
            </a:r>
            <a:r>
              <a:rPr lang="ru-RU" sz="1100" dirty="0" smtClean="0"/>
              <a:t> мікроконтролера, проведено </a:t>
            </a:r>
            <a:r>
              <a:rPr lang="ru-RU" sz="1100" dirty="0" err="1" smtClean="0"/>
              <a:t>розробку</a:t>
            </a:r>
            <a:r>
              <a:rPr lang="ru-RU" sz="1100" dirty="0" smtClean="0"/>
              <a:t> </a:t>
            </a:r>
            <a:r>
              <a:rPr lang="ru-RU" sz="1100" dirty="0" err="1" smtClean="0"/>
              <a:t>алгоритмів</a:t>
            </a:r>
            <a:r>
              <a:rPr lang="ru-RU" sz="1100" dirty="0" smtClean="0"/>
              <a:t> </a:t>
            </a:r>
            <a:r>
              <a:rPr lang="ru-RU" sz="1100" dirty="0" err="1" smtClean="0"/>
              <a:t>роботи</a:t>
            </a:r>
            <a:r>
              <a:rPr lang="ru-RU" sz="1100" dirty="0" smtClean="0"/>
              <a:t> </a:t>
            </a:r>
            <a:r>
              <a:rPr lang="ru-RU" sz="1100" dirty="0" err="1" smtClean="0"/>
              <a:t>системи</a:t>
            </a:r>
            <a:r>
              <a:rPr lang="ru-RU" sz="1100" dirty="0" smtClean="0"/>
              <a:t> </a:t>
            </a:r>
            <a:r>
              <a:rPr lang="ru-RU" sz="1100" dirty="0" err="1" smtClean="0"/>
              <a:t>пожежної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сигналізації</a:t>
            </a:r>
            <a:r>
              <a:rPr lang="ru-RU" sz="1100" dirty="0" smtClean="0"/>
              <a:t> та створено </a:t>
            </a:r>
            <a:r>
              <a:rPr lang="ru-RU" sz="1100" dirty="0" err="1" smtClean="0"/>
              <a:t>керуюче</a:t>
            </a:r>
            <a:r>
              <a:rPr lang="ru-RU" sz="1100" dirty="0" smtClean="0"/>
              <a:t> </a:t>
            </a:r>
            <a:r>
              <a:rPr lang="ru-RU" sz="1100" dirty="0" err="1" smtClean="0"/>
              <a:t>програмне</a:t>
            </a:r>
            <a:r>
              <a:rPr lang="ru-RU" sz="1100" dirty="0" smtClean="0"/>
              <a:t> </a:t>
            </a:r>
            <a:r>
              <a:rPr lang="ru-RU" sz="1100" dirty="0" err="1" smtClean="0"/>
              <a:t>забезпечення</a:t>
            </a:r>
            <a:r>
              <a:rPr lang="ru-RU" sz="1100" dirty="0" smtClean="0"/>
              <a:t> на </a:t>
            </a:r>
            <a:r>
              <a:rPr lang="ru-RU" sz="1100" dirty="0" err="1" smtClean="0"/>
              <a:t>мові</a:t>
            </a:r>
            <a:r>
              <a:rPr lang="ru-RU" sz="1100" dirty="0" smtClean="0"/>
              <a:t> </a:t>
            </a:r>
            <a:r>
              <a:rPr lang="ru-RU" sz="1100" dirty="0" err="1" smtClean="0"/>
              <a:t>асемблер</a:t>
            </a:r>
            <a:r>
              <a:rPr lang="ru-RU" sz="1100" dirty="0" smtClean="0"/>
              <a:t>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розробку</a:t>
            </a:r>
            <a:r>
              <a:rPr lang="ru-RU" sz="1100" dirty="0" smtClean="0"/>
              <a:t> </a:t>
            </a:r>
            <a:r>
              <a:rPr lang="ru-RU" sz="1100" dirty="0" err="1" smtClean="0"/>
              <a:t>електричної</a:t>
            </a:r>
            <a:r>
              <a:rPr lang="ru-RU" sz="1100" dirty="0" smtClean="0"/>
              <a:t> </a:t>
            </a:r>
            <a:r>
              <a:rPr lang="ru-RU" sz="1100" dirty="0" err="1" smtClean="0"/>
              <a:t>принципової</a:t>
            </a:r>
            <a:r>
              <a:rPr lang="ru-RU" sz="1100" dirty="0" smtClean="0"/>
              <a:t> </a:t>
            </a:r>
            <a:r>
              <a:rPr lang="ru-RU" sz="1100" dirty="0" err="1" smtClean="0"/>
              <a:t>схеми</a:t>
            </a:r>
            <a:r>
              <a:rPr lang="ru-RU" sz="1100" dirty="0" smtClean="0"/>
              <a:t> </a:t>
            </a:r>
            <a:r>
              <a:rPr lang="ru-RU" sz="1100" dirty="0" err="1" smtClean="0"/>
              <a:t>пожежної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сигналізації</a:t>
            </a:r>
            <a:r>
              <a:rPr lang="ru-RU" sz="1100" dirty="0" smtClean="0"/>
              <a:t> для </a:t>
            </a:r>
            <a:r>
              <a:rPr lang="ru-RU" sz="1100" dirty="0" err="1" smtClean="0"/>
              <a:t>рухомого</a:t>
            </a:r>
            <a:r>
              <a:rPr lang="ru-RU" sz="1100" dirty="0" smtClean="0"/>
              <a:t> транспорту. В </a:t>
            </a:r>
            <a:r>
              <a:rPr lang="ru-RU" sz="1100" dirty="0" err="1" smtClean="0"/>
              <a:t>якості</a:t>
            </a:r>
            <a:r>
              <a:rPr lang="ru-RU" sz="1100" dirty="0" smtClean="0"/>
              <a:t> </a:t>
            </a:r>
            <a:r>
              <a:rPr lang="ru-RU" sz="1100" dirty="0" err="1" smtClean="0"/>
              <a:t>індикації</a:t>
            </a:r>
            <a:r>
              <a:rPr lang="ru-RU" sz="1100" dirty="0" smtClean="0"/>
              <a:t> </a:t>
            </a:r>
            <a:r>
              <a:rPr lang="ru-RU" sz="1100" dirty="0" err="1" smtClean="0"/>
              <a:t>використано</a:t>
            </a:r>
            <a:r>
              <a:rPr lang="ru-RU" sz="1100" dirty="0" smtClean="0"/>
              <a:t> </a:t>
            </a:r>
            <a:r>
              <a:rPr lang="ru-RU" sz="1100" dirty="0" err="1" smtClean="0"/>
              <a:t>дві</a:t>
            </a:r>
            <a:r>
              <a:rPr lang="ru-RU" sz="1100" dirty="0" smtClean="0"/>
              <a:t> </a:t>
            </a:r>
            <a:r>
              <a:rPr lang="ru-RU" sz="1100" dirty="0" err="1" smtClean="0"/>
              <a:t>світлодіодні</a:t>
            </a:r>
            <a:r>
              <a:rPr lang="ru-RU" sz="1100" dirty="0" smtClean="0"/>
              <a:t> </a:t>
            </a:r>
            <a:r>
              <a:rPr lang="ru-RU" sz="1100" dirty="0" err="1" smtClean="0"/>
              <a:t>лінійки</a:t>
            </a:r>
            <a:r>
              <a:rPr lang="ru-RU" sz="1100" dirty="0" smtClean="0"/>
              <a:t>, </a:t>
            </a:r>
            <a:r>
              <a:rPr lang="ru-RU" sz="1100" dirty="0" err="1" smtClean="0"/>
              <a:t>що</a:t>
            </a:r>
            <a:r>
              <a:rPr lang="ru-RU" sz="1100" dirty="0" smtClean="0"/>
              <a:t> </a:t>
            </a:r>
            <a:r>
              <a:rPr lang="ru-RU" sz="1100" dirty="0" err="1" smtClean="0"/>
              <a:t>працюють</a:t>
            </a:r>
            <a:r>
              <a:rPr lang="ru-RU" sz="1100" dirty="0" smtClean="0"/>
              <a:t> </a:t>
            </a:r>
            <a:r>
              <a:rPr lang="ru-RU" sz="1100" dirty="0" err="1" smtClean="0"/>
              <a:t>в</a:t>
            </a:r>
            <a:r>
              <a:rPr lang="ru-RU" sz="1100" dirty="0" smtClean="0"/>
              <a:t> </a:t>
            </a:r>
            <a:r>
              <a:rPr lang="ru-RU" sz="1100" dirty="0" err="1" smtClean="0"/>
              <a:t>динамічному</a:t>
            </a:r>
            <a:r>
              <a:rPr lang="ru-RU" sz="1100" dirty="0" smtClean="0"/>
              <a:t> </a:t>
            </a:r>
            <a:r>
              <a:rPr lang="ru-RU" sz="1100" dirty="0" err="1" smtClean="0"/>
              <a:t>режимі</a:t>
            </a:r>
            <a:r>
              <a:rPr lang="ru-RU" sz="1100" dirty="0" smtClean="0"/>
              <a:t>. За </a:t>
            </a:r>
            <a:r>
              <a:rPr lang="ru-RU" sz="1100" dirty="0" err="1" smtClean="0"/>
              <a:t>допомогою</a:t>
            </a:r>
            <a:r>
              <a:rPr lang="ru-RU" sz="1100" dirty="0" smtClean="0"/>
              <a:t> </a:t>
            </a:r>
            <a:r>
              <a:rPr lang="ru-RU" sz="1100" dirty="0" err="1" smtClean="0"/>
              <a:t>мікросхеми</a:t>
            </a:r>
            <a:r>
              <a:rPr lang="ru-RU" sz="1100" dirty="0" smtClean="0"/>
              <a:t> </a:t>
            </a:r>
            <a:r>
              <a:rPr lang="en-US" sz="1100" dirty="0" smtClean="0"/>
              <a:t>MAX</a:t>
            </a:r>
            <a:r>
              <a:rPr lang="ru-RU" sz="1100" dirty="0" smtClean="0"/>
              <a:t>13412</a:t>
            </a:r>
            <a:r>
              <a:rPr lang="en-US" sz="1100" dirty="0" smtClean="0"/>
              <a:t>E </a:t>
            </a:r>
            <a:r>
              <a:rPr lang="ru-RU" sz="1100" dirty="0" err="1" smtClean="0"/>
              <a:t>реалізовано</a:t>
            </a:r>
            <a:r>
              <a:rPr lang="ru-RU" sz="1100" dirty="0" smtClean="0"/>
              <a:t> </a:t>
            </a:r>
            <a:r>
              <a:rPr lang="ru-RU" sz="1100" dirty="0" err="1" smtClean="0"/>
              <a:t>інтерфейс</a:t>
            </a:r>
            <a:r>
              <a:rPr lang="ru-RU" sz="1100" dirty="0" smtClean="0"/>
              <a:t> </a:t>
            </a:r>
            <a:r>
              <a:rPr lang="ru-RU" sz="1100" dirty="0" err="1" smtClean="0"/>
              <a:t>зв’язку</a:t>
            </a:r>
            <a:r>
              <a:rPr lang="ru-RU" sz="1100" dirty="0" smtClean="0"/>
              <a:t> </a:t>
            </a:r>
            <a:r>
              <a:rPr lang="en-US" sz="1100" dirty="0" smtClean="0"/>
              <a:t>rs485</a:t>
            </a:r>
            <a:r>
              <a:rPr lang="ru-RU" sz="1100" dirty="0" smtClean="0"/>
              <a:t>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надійності</a:t>
            </a:r>
            <a:r>
              <a:rPr lang="ru-RU" sz="1100" dirty="0" smtClean="0"/>
              <a:t> пристрою та </a:t>
            </a:r>
            <a:r>
              <a:rPr lang="ru-RU" sz="1100" dirty="0" err="1" smtClean="0"/>
              <a:t>побудовано</a:t>
            </a:r>
            <a:r>
              <a:rPr lang="ru-RU" sz="1100" dirty="0" smtClean="0"/>
              <a:t> </a:t>
            </a:r>
            <a:r>
              <a:rPr lang="ru-RU" sz="1100" dirty="0" err="1" smtClean="0"/>
              <a:t>графік</a:t>
            </a:r>
            <a:r>
              <a:rPr lang="ru-RU" sz="1100" dirty="0" smtClean="0"/>
              <a:t> </a:t>
            </a:r>
            <a:r>
              <a:rPr lang="ru-RU" sz="1100" dirty="0" err="1" smtClean="0"/>
              <a:t>ймовірності</a:t>
            </a:r>
            <a:r>
              <a:rPr lang="ru-RU" sz="1100" dirty="0" smtClean="0"/>
              <a:t> </a:t>
            </a:r>
            <a:r>
              <a:rPr lang="ru-RU" sz="1100" dirty="0" err="1" smtClean="0"/>
              <a:t>його</a:t>
            </a:r>
            <a:r>
              <a:rPr lang="ru-RU" sz="1100" dirty="0" smtClean="0"/>
              <a:t> </a:t>
            </a:r>
            <a:r>
              <a:rPr lang="ru-RU" sz="1100" dirty="0" err="1" smtClean="0"/>
              <a:t>безвідмовної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роботи</a:t>
            </a:r>
            <a:r>
              <a:rPr lang="ru-RU" sz="1100" dirty="0" smtClean="0"/>
              <a:t>. </a:t>
            </a:r>
            <a:r>
              <a:rPr lang="ru-RU" sz="1100" dirty="0" err="1" smtClean="0"/>
              <a:t>Встановлено</a:t>
            </a:r>
            <a:r>
              <a:rPr lang="ru-RU" sz="1100" dirty="0" smtClean="0"/>
              <a:t>, </a:t>
            </a:r>
            <a:r>
              <a:rPr lang="ru-RU" sz="1100" dirty="0" err="1" smtClean="0"/>
              <a:t>що</a:t>
            </a:r>
            <a:r>
              <a:rPr lang="ru-RU" sz="1100" dirty="0" smtClean="0"/>
              <a:t> </a:t>
            </a:r>
            <a:r>
              <a:rPr lang="ru-RU" sz="1100" dirty="0" err="1" smtClean="0"/>
              <a:t>середній</a:t>
            </a:r>
            <a:r>
              <a:rPr lang="ru-RU" sz="1100" dirty="0" smtClean="0"/>
              <a:t> час </a:t>
            </a:r>
            <a:r>
              <a:rPr lang="ru-RU" sz="1100" dirty="0" err="1" smtClean="0"/>
              <a:t>напрацювання</a:t>
            </a:r>
            <a:r>
              <a:rPr lang="ru-RU" sz="1100" dirty="0" smtClean="0"/>
              <a:t> пристрою на </a:t>
            </a:r>
            <a:r>
              <a:rPr lang="ru-RU" sz="1100" dirty="0" err="1" smtClean="0"/>
              <a:t>відмову</a:t>
            </a:r>
            <a:r>
              <a:rPr lang="ru-RU" sz="1100" dirty="0" smtClean="0"/>
              <a:t> з </a:t>
            </a:r>
            <a:r>
              <a:rPr lang="ru-RU" sz="1100" dirty="0" err="1" smtClean="0"/>
              <a:t>обраними</a:t>
            </a:r>
            <a:r>
              <a:rPr lang="ru-RU" sz="1100" dirty="0" smtClean="0"/>
              <a:t> </a:t>
            </a:r>
            <a:r>
              <a:rPr lang="ru-RU" sz="1100" dirty="0" err="1" smtClean="0"/>
              <a:t>елементами</a:t>
            </a:r>
            <a:r>
              <a:rPr lang="ru-RU" sz="1100" dirty="0" smtClean="0"/>
              <a:t> </a:t>
            </a:r>
            <a:r>
              <a:rPr lang="ru-RU" sz="1100" dirty="0" err="1" smtClean="0"/>
              <a:t>складає</a:t>
            </a:r>
            <a:r>
              <a:rPr lang="ru-RU" sz="1100" dirty="0" smtClean="0"/>
              <a:t> 100000 годин.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схемотехнічне </a:t>
            </a:r>
            <a:r>
              <a:rPr lang="ru-RU" sz="1100" dirty="0" err="1" smtClean="0"/>
              <a:t>моделювання</a:t>
            </a:r>
            <a:r>
              <a:rPr lang="ru-RU" sz="1100" dirty="0" smtClean="0"/>
              <a:t> </a:t>
            </a:r>
            <a:r>
              <a:rPr lang="ru-RU" sz="1100" dirty="0" err="1" smtClean="0"/>
              <a:t>пожежної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сигналізації</a:t>
            </a:r>
            <a:r>
              <a:rPr lang="ru-RU" sz="1100" dirty="0" smtClean="0"/>
              <a:t> для </a:t>
            </a:r>
            <a:r>
              <a:rPr lang="ru-RU" sz="1100" dirty="0" err="1" smtClean="0"/>
              <a:t>рухомого</a:t>
            </a:r>
            <a:r>
              <a:rPr lang="ru-RU" sz="1100" dirty="0" smtClean="0"/>
              <a:t> транспорту за </a:t>
            </a:r>
            <a:r>
              <a:rPr lang="ru-RU" sz="1100" dirty="0" err="1" smtClean="0"/>
              <a:t>допомогою</a:t>
            </a:r>
            <a:r>
              <a:rPr lang="ru-RU" sz="1100" dirty="0" smtClean="0"/>
              <a:t> </a:t>
            </a:r>
            <a:r>
              <a:rPr lang="ru-RU" sz="1100" dirty="0" err="1" smtClean="0"/>
              <a:t>програми</a:t>
            </a:r>
            <a:r>
              <a:rPr lang="ru-RU" sz="1100" dirty="0" smtClean="0"/>
              <a:t> </a:t>
            </a:r>
            <a:r>
              <a:rPr lang="en-US" sz="1100" dirty="0" smtClean="0"/>
              <a:t>ISIS Proteus </a:t>
            </a:r>
            <a:r>
              <a:rPr lang="ru-RU" sz="1100" dirty="0" smtClean="0"/>
              <a:t>та </a:t>
            </a:r>
            <a:r>
              <a:rPr lang="ru-RU" sz="1100" dirty="0" err="1" smtClean="0"/>
              <a:t>отримано</a:t>
            </a:r>
            <a:r>
              <a:rPr lang="ru-RU" sz="1100" dirty="0" smtClean="0"/>
              <a:t> </a:t>
            </a:r>
            <a:r>
              <a:rPr lang="ru-RU" sz="1100" dirty="0" err="1" smtClean="0"/>
              <a:t>часові</a:t>
            </a:r>
            <a:r>
              <a:rPr lang="ru-RU" sz="1100" dirty="0" smtClean="0"/>
              <a:t> </a:t>
            </a:r>
            <a:r>
              <a:rPr lang="ru-RU" sz="1100" dirty="0" err="1" smtClean="0"/>
              <a:t>діаграми</a:t>
            </a:r>
            <a:r>
              <a:rPr lang="ru-RU" sz="1100" dirty="0" smtClean="0"/>
              <a:t>, </a:t>
            </a:r>
            <a:r>
              <a:rPr lang="ru-RU" sz="1100" dirty="0" err="1" smtClean="0"/>
              <a:t>що</a:t>
            </a:r>
            <a:r>
              <a:rPr lang="ru-RU" sz="1100" dirty="0" smtClean="0"/>
              <a:t> </a:t>
            </a:r>
            <a:r>
              <a:rPr lang="ru-RU" sz="1100" dirty="0" err="1" smtClean="0"/>
              <a:t>підтверджують</a:t>
            </a:r>
            <a:r>
              <a:rPr lang="ru-RU" sz="1100" dirty="0" smtClean="0"/>
              <a:t> </a:t>
            </a:r>
            <a:r>
              <a:rPr lang="ru-RU" sz="1100" dirty="0" err="1" smtClean="0"/>
              <a:t>правильність</a:t>
            </a:r>
            <a:r>
              <a:rPr lang="ru-RU" sz="1100" dirty="0" smtClean="0"/>
              <a:t> </a:t>
            </a:r>
            <a:r>
              <a:rPr lang="ru-RU" sz="1100" dirty="0" err="1" smtClean="0"/>
              <a:t>роботи</a:t>
            </a:r>
            <a:r>
              <a:rPr lang="ru-RU" sz="1100" dirty="0" smtClean="0"/>
              <a:t> мікроконтролера.</a:t>
            </a:r>
            <a:endParaRPr lang="uk-UA" sz="1100" dirty="0" smtClean="0"/>
          </a:p>
          <a:p>
            <a:pPr lvl="0"/>
            <a:r>
              <a:rPr lang="ru-RU" sz="1100" dirty="0" smtClean="0"/>
              <a:t>Проведено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параметрів</a:t>
            </a:r>
            <a:r>
              <a:rPr lang="ru-RU" sz="1100" dirty="0" smtClean="0"/>
              <a:t> </a:t>
            </a:r>
            <a:r>
              <a:rPr lang="ru-RU" sz="1100" dirty="0" err="1" smtClean="0"/>
              <a:t>друкованої</a:t>
            </a:r>
            <a:r>
              <a:rPr lang="ru-RU" sz="1100" dirty="0" smtClean="0"/>
              <a:t> плати та </a:t>
            </a:r>
            <a:r>
              <a:rPr lang="ru-RU" sz="1100" dirty="0" err="1" smtClean="0"/>
              <a:t>обрано</a:t>
            </a:r>
            <a:r>
              <a:rPr lang="ru-RU" sz="1100" dirty="0" smtClean="0"/>
              <a:t> </a:t>
            </a:r>
            <a:r>
              <a:rPr lang="ru-RU" sz="1100" dirty="0" err="1" smtClean="0"/>
              <a:t>її</a:t>
            </a:r>
            <a:r>
              <a:rPr lang="ru-RU" sz="1100" dirty="0" smtClean="0"/>
              <a:t> тип – </a:t>
            </a:r>
            <a:r>
              <a:rPr lang="ru-RU" sz="1100" dirty="0" err="1" smtClean="0"/>
              <a:t>двостороння</a:t>
            </a:r>
            <a:r>
              <a:rPr lang="ru-RU" sz="1100" dirty="0" smtClean="0"/>
              <a:t>. Цей тип </a:t>
            </a:r>
            <a:r>
              <a:rPr lang="ru-RU" sz="1100" dirty="0" err="1" smtClean="0"/>
              <a:t>характеризується</a:t>
            </a:r>
            <a:r>
              <a:rPr lang="ru-RU" sz="1100" dirty="0" smtClean="0"/>
              <a:t> </a:t>
            </a:r>
            <a:r>
              <a:rPr lang="ru-RU" sz="1100" dirty="0" err="1" smtClean="0"/>
              <a:t>високими</a:t>
            </a:r>
            <a:r>
              <a:rPr lang="ru-RU" sz="1100" dirty="0" smtClean="0"/>
              <a:t> </a:t>
            </a:r>
            <a:r>
              <a:rPr lang="ru-RU" sz="1100" dirty="0" err="1" smtClean="0"/>
              <a:t>комутаційними</a:t>
            </a:r>
            <a:r>
              <a:rPr lang="ru-RU" sz="1100" dirty="0" smtClean="0"/>
              <a:t> </a:t>
            </a:r>
            <a:r>
              <a:rPr lang="ru-RU" sz="1100" dirty="0" err="1" smtClean="0"/>
              <a:t>властивостями</a:t>
            </a:r>
            <a:r>
              <a:rPr lang="ru-RU" sz="1100" dirty="0" smtClean="0"/>
              <a:t>, </a:t>
            </a:r>
            <a:r>
              <a:rPr lang="ru-RU" sz="1100" dirty="0" err="1" smtClean="0"/>
              <a:t>підвищеною</a:t>
            </a:r>
            <a:r>
              <a:rPr lang="ru-RU" sz="1100" dirty="0" smtClean="0"/>
              <a:t> </a:t>
            </a:r>
            <a:r>
              <a:rPr lang="ru-RU" sz="1100" dirty="0" err="1" smtClean="0"/>
              <a:t>міцністю</a:t>
            </a:r>
            <a:r>
              <a:rPr lang="ru-RU" sz="1100" dirty="0" smtClean="0"/>
              <a:t> </a:t>
            </a:r>
            <a:r>
              <a:rPr lang="ru-RU" sz="1100" dirty="0" err="1" smtClean="0"/>
              <a:t>з’єднань</a:t>
            </a:r>
            <a:r>
              <a:rPr lang="ru-RU" sz="1100" dirty="0" smtClean="0"/>
              <a:t> </a:t>
            </a:r>
            <a:r>
              <a:rPr lang="ru-RU" sz="1100" dirty="0" err="1" smtClean="0"/>
              <a:t>виводів</a:t>
            </a:r>
            <a:r>
              <a:rPr lang="ru-RU" sz="1100" dirty="0" smtClean="0"/>
              <a:t> </a:t>
            </a:r>
            <a:r>
              <a:rPr lang="ru-RU" sz="1100" dirty="0" err="1" smtClean="0"/>
              <a:t>навісних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елементів</a:t>
            </a:r>
            <a:r>
              <a:rPr lang="ru-RU" sz="1100" dirty="0" smtClean="0"/>
              <a:t> з рисунком плати та </a:t>
            </a:r>
            <a:r>
              <a:rPr lang="ru-RU" sz="1100" dirty="0" err="1" smtClean="0"/>
              <a:t>низькою</a:t>
            </a:r>
            <a:r>
              <a:rPr lang="ru-RU" sz="1100" dirty="0" smtClean="0"/>
              <a:t> </a:t>
            </a:r>
            <a:r>
              <a:rPr lang="ru-RU" sz="1100" dirty="0" err="1" smtClean="0"/>
              <a:t>вартістю</a:t>
            </a:r>
            <a:r>
              <a:rPr lang="ru-RU" sz="1100" dirty="0" smtClean="0"/>
              <a:t>. У </a:t>
            </a:r>
            <a:r>
              <a:rPr lang="ru-RU" sz="1100" dirty="0" err="1" smtClean="0"/>
              <a:t>якості</a:t>
            </a:r>
            <a:r>
              <a:rPr lang="ru-RU" sz="1100" dirty="0" smtClean="0"/>
              <a:t> </a:t>
            </a:r>
            <a:r>
              <a:rPr lang="ru-RU" sz="1100" dirty="0" err="1" smtClean="0"/>
              <a:t>матеріалу</a:t>
            </a:r>
            <a:r>
              <a:rPr lang="ru-RU" sz="1100" dirty="0" smtClean="0"/>
              <a:t> </a:t>
            </a:r>
            <a:r>
              <a:rPr lang="ru-RU" sz="1100" dirty="0" err="1" smtClean="0"/>
              <a:t>друкованої</a:t>
            </a:r>
            <a:r>
              <a:rPr lang="ru-RU" sz="1100" dirty="0" smtClean="0"/>
              <a:t> плати </a:t>
            </a:r>
            <a:r>
              <a:rPr lang="ru-RU" sz="1100" dirty="0" err="1" smtClean="0"/>
              <a:t>обрано</a:t>
            </a:r>
            <a:r>
              <a:rPr lang="ru-RU" sz="1100" dirty="0" smtClean="0"/>
              <a:t> </a:t>
            </a:r>
            <a:r>
              <a:rPr lang="ru-RU" sz="1100" dirty="0" err="1" smtClean="0"/>
              <a:t>двосторонній</a:t>
            </a:r>
            <a:r>
              <a:rPr lang="ru-RU" sz="1100" dirty="0" smtClean="0"/>
              <a:t> </a:t>
            </a:r>
            <a:r>
              <a:rPr lang="ru-RU" sz="1100" dirty="0" err="1" smtClean="0"/>
              <a:t>фольгований</a:t>
            </a:r>
            <a:r>
              <a:rPr lang="ru-RU" sz="1100" dirty="0" smtClean="0"/>
              <a:t> </a:t>
            </a:r>
            <a:r>
              <a:rPr lang="ru-RU" sz="1100" dirty="0" err="1" smtClean="0"/>
              <a:t>склотекстоліт</a:t>
            </a:r>
            <a:r>
              <a:rPr lang="ru-RU" sz="1100" dirty="0" smtClean="0"/>
              <a:t> марки СФ-2-35-1,5 ТУ16-503.271-86, </a:t>
            </a:r>
            <a:r>
              <a:rPr lang="ru-RU" sz="1100" dirty="0" err="1" smtClean="0"/>
              <a:t>який</a:t>
            </a:r>
            <a:r>
              <a:rPr lang="ru-RU" sz="1100" dirty="0" smtClean="0"/>
              <a:t> </a:t>
            </a:r>
            <a:r>
              <a:rPr lang="ru-RU" sz="1100" dirty="0" err="1" smtClean="0"/>
              <a:t>має</a:t>
            </a:r>
            <a:r>
              <a:rPr lang="ru-RU" sz="1100" dirty="0" smtClean="0"/>
              <a:t> </a:t>
            </a:r>
            <a:r>
              <a:rPr lang="ru-RU" sz="1100" dirty="0" err="1" smtClean="0"/>
              <a:t>товщину</a:t>
            </a:r>
            <a:r>
              <a:rPr lang="ru-RU" sz="1100" dirty="0" smtClean="0"/>
              <a:t> 1,5 мм. Для </a:t>
            </a:r>
            <a:r>
              <a:rPr lang="ru-RU" sz="1100" dirty="0" err="1" smtClean="0"/>
              <a:t>даного</a:t>
            </a:r>
            <a:r>
              <a:rPr lang="ru-RU" sz="1100" dirty="0" smtClean="0"/>
              <a:t> типу плати проведений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ширини</a:t>
            </a:r>
            <a:r>
              <a:rPr lang="ru-RU" sz="1100" dirty="0" smtClean="0"/>
              <a:t> </a:t>
            </a:r>
            <a:r>
              <a:rPr lang="ru-RU" sz="1100" dirty="0" err="1" smtClean="0"/>
              <a:t>друкованих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провідників</a:t>
            </a:r>
            <a:r>
              <a:rPr lang="ru-RU" sz="1100" dirty="0" smtClean="0"/>
              <a:t>, </a:t>
            </a:r>
            <a:r>
              <a:rPr lang="ru-RU" sz="1100" dirty="0" err="1" smtClean="0"/>
              <a:t>діаметрів</a:t>
            </a:r>
            <a:r>
              <a:rPr lang="ru-RU" sz="1100" dirty="0" smtClean="0"/>
              <a:t> </a:t>
            </a:r>
            <a:r>
              <a:rPr lang="ru-RU" sz="1100" dirty="0" err="1" smtClean="0"/>
              <a:t>монтажних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отворів</a:t>
            </a:r>
            <a:r>
              <a:rPr lang="ru-RU" sz="1100" dirty="0" smtClean="0"/>
              <a:t> та </a:t>
            </a:r>
            <a:r>
              <a:rPr lang="ru-RU" sz="1100" dirty="0" err="1" smtClean="0"/>
              <a:t>контактних</a:t>
            </a:r>
            <a:r>
              <a:rPr lang="ru-RU" sz="1100" dirty="0" smtClean="0"/>
              <a:t> площадок.</a:t>
            </a:r>
            <a:endParaRPr lang="uk-UA" sz="1100" dirty="0" smtClean="0"/>
          </a:p>
          <a:p>
            <a:pPr lvl="0"/>
            <a:r>
              <a:rPr lang="ru-RU" sz="1100" dirty="0" err="1" smtClean="0"/>
              <a:t>Використовуючи</a:t>
            </a:r>
            <a:r>
              <a:rPr lang="ru-RU" sz="1100" dirty="0" smtClean="0"/>
              <a:t> </a:t>
            </a:r>
            <a:r>
              <a:rPr lang="en-US" sz="1100" dirty="0" err="1" smtClean="0"/>
              <a:t>Altium</a:t>
            </a:r>
            <a:r>
              <a:rPr lang="en-US" sz="1100" dirty="0" smtClean="0"/>
              <a:t> Designer</a:t>
            </a:r>
            <a:r>
              <a:rPr lang="ru-RU" sz="1100" dirty="0" smtClean="0"/>
              <a:t> </a:t>
            </a:r>
            <a:r>
              <a:rPr lang="ru-RU" sz="1100" dirty="0" smtClean="0"/>
              <a:t> </a:t>
            </a:r>
            <a:r>
              <a:rPr lang="ru-RU" sz="1100" dirty="0" err="1" smtClean="0"/>
              <a:t>було</a:t>
            </a:r>
            <a:r>
              <a:rPr lang="ru-RU" sz="1100" dirty="0" smtClean="0"/>
              <a:t> створено </a:t>
            </a:r>
            <a:r>
              <a:rPr lang="ru-RU" sz="1100" dirty="0" err="1" smtClean="0"/>
              <a:t>новий</a:t>
            </a:r>
            <a:r>
              <a:rPr lang="ru-RU" sz="1100" dirty="0" smtClean="0"/>
              <a:t> проект та проведено </a:t>
            </a:r>
            <a:r>
              <a:rPr lang="ru-RU" sz="1100" dirty="0" err="1" smtClean="0"/>
              <a:t>трасування</a:t>
            </a:r>
            <a:r>
              <a:rPr lang="ru-RU" sz="1100" dirty="0" smtClean="0"/>
              <a:t> </a:t>
            </a:r>
            <a:r>
              <a:rPr lang="ru-RU" sz="1100" dirty="0" err="1" smtClean="0"/>
              <a:t>друкованих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провідників</a:t>
            </a:r>
            <a:r>
              <a:rPr lang="ru-RU" sz="1100" dirty="0" smtClean="0"/>
              <a:t>. </a:t>
            </a:r>
            <a:r>
              <a:rPr lang="ru-RU" sz="1100" dirty="0" err="1" smtClean="0"/>
              <a:t>Розміри</a:t>
            </a:r>
            <a:r>
              <a:rPr lang="ru-RU" sz="1100" dirty="0" smtClean="0"/>
              <a:t> </a:t>
            </a:r>
            <a:r>
              <a:rPr lang="ru-RU" sz="1100" dirty="0" err="1" smtClean="0"/>
              <a:t>створеної</a:t>
            </a:r>
            <a:r>
              <a:rPr lang="ru-RU" sz="1100" dirty="0" smtClean="0"/>
              <a:t> </a:t>
            </a:r>
            <a:r>
              <a:rPr lang="ru-RU" sz="1100" dirty="0" err="1" smtClean="0"/>
              <a:t>друкованої</a:t>
            </a:r>
            <a:r>
              <a:rPr lang="ru-RU" sz="1100" dirty="0" smtClean="0"/>
              <a:t> плати </a:t>
            </a:r>
            <a:r>
              <a:rPr lang="ru-RU" sz="1100" dirty="0" err="1" smtClean="0"/>
              <a:t>становлять</a:t>
            </a:r>
            <a:r>
              <a:rPr lang="ru-RU" sz="1100" dirty="0" smtClean="0"/>
              <a:t> 110x80 мм; ширина </a:t>
            </a:r>
            <a:r>
              <a:rPr lang="ru-RU" sz="1100" dirty="0" err="1" smtClean="0"/>
              <a:t>друкованих</a:t>
            </a:r>
            <a:r>
              <a:rPr lang="ru-RU" sz="1100" dirty="0" smtClean="0"/>
              <a:t> </a:t>
            </a:r>
            <a:r>
              <a:rPr lang="ru-RU" sz="1100" dirty="0" err="1" smtClean="0"/>
              <a:t>провідників</a:t>
            </a:r>
            <a:r>
              <a:rPr lang="ru-RU" sz="1100" dirty="0" smtClean="0"/>
              <a:t> – 0,5 мм; </a:t>
            </a:r>
            <a:r>
              <a:rPr lang="ru-RU" sz="1100" dirty="0" err="1" smtClean="0"/>
              <a:t>товщина</a:t>
            </a:r>
            <a:r>
              <a:rPr lang="ru-RU" sz="1100" dirty="0" smtClean="0"/>
              <a:t> плат – 1,5 мм.</a:t>
            </a:r>
            <a:endParaRPr lang="uk-UA" sz="1100" dirty="0" smtClean="0"/>
          </a:p>
          <a:p>
            <a:pPr lvl="0"/>
            <a:r>
              <a:rPr lang="ru-RU" sz="1100" dirty="0" smtClean="0"/>
              <a:t> </a:t>
            </a:r>
            <a:r>
              <a:rPr lang="uk-UA" sz="1100" dirty="0" smtClean="0"/>
              <a:t>На основі проекту </a:t>
            </a:r>
            <a:r>
              <a:rPr lang="en-US" sz="1100" dirty="0" err="1" smtClean="0"/>
              <a:t>Altium</a:t>
            </a:r>
            <a:r>
              <a:rPr lang="en-US" sz="1100" dirty="0" smtClean="0"/>
              <a:t> </a:t>
            </a:r>
            <a:r>
              <a:rPr lang="en-US" sz="1100" dirty="0" err="1" smtClean="0"/>
              <a:t>Designert</a:t>
            </a:r>
            <a:r>
              <a:rPr lang="uk-UA" sz="1100" dirty="0" smtClean="0"/>
              <a:t> створено друковану плату та складальне креслення, які наведені в графічній частині магістерської роботи.</a:t>
            </a:r>
          </a:p>
          <a:p>
            <a:pPr lvl="0"/>
            <a:r>
              <a:rPr lang="uk-UA" sz="1100" dirty="0" smtClean="0"/>
              <a:t>Е</a:t>
            </a:r>
            <a:r>
              <a:rPr lang="ru-RU" sz="1100" dirty="0" err="1" smtClean="0"/>
              <a:t>кономічна</a:t>
            </a:r>
            <a:r>
              <a:rPr lang="ru-RU" sz="1100" dirty="0" smtClean="0"/>
              <a:t> </a:t>
            </a:r>
            <a:r>
              <a:rPr lang="ru-RU" sz="1100" dirty="0" err="1" smtClean="0"/>
              <a:t>частина</a:t>
            </a:r>
            <a:r>
              <a:rPr lang="ru-RU" sz="1100" dirty="0" smtClean="0"/>
              <a:t> </a:t>
            </a:r>
            <a:r>
              <a:rPr lang="ru-RU" sz="1100" dirty="0" err="1" smtClean="0"/>
              <a:t>даної</a:t>
            </a:r>
            <a:r>
              <a:rPr lang="ru-RU" sz="1100" dirty="0" smtClean="0"/>
              <a:t> МКР </a:t>
            </a:r>
            <a:r>
              <a:rPr lang="ru-RU" sz="1100" dirty="0" err="1" smtClean="0"/>
              <a:t>містить</a:t>
            </a:r>
            <a:r>
              <a:rPr lang="ru-RU" sz="1100" dirty="0" smtClean="0"/>
              <a:t> </a:t>
            </a:r>
            <a:r>
              <a:rPr lang="ru-RU" sz="1100" dirty="0" err="1" smtClean="0"/>
              <a:t>розрахунок</a:t>
            </a:r>
            <a:r>
              <a:rPr lang="ru-RU" sz="1100" dirty="0" smtClean="0"/>
              <a:t> </a:t>
            </a:r>
            <a:r>
              <a:rPr lang="ru-RU" sz="1100" dirty="0" err="1" smtClean="0"/>
              <a:t>витрат</a:t>
            </a:r>
            <a:r>
              <a:rPr lang="ru-RU" sz="1100" dirty="0" smtClean="0"/>
              <a:t> на </a:t>
            </a:r>
            <a:r>
              <a:rPr lang="ru-RU" sz="1100" dirty="0" err="1" smtClean="0"/>
              <a:t>розробку</a:t>
            </a:r>
            <a:r>
              <a:rPr lang="ru-RU" sz="1100" dirty="0" smtClean="0"/>
              <a:t> та </a:t>
            </a:r>
            <a:r>
              <a:rPr lang="ru-RU" sz="1100" dirty="0" err="1" smtClean="0"/>
              <a:t>виготовлення</a:t>
            </a:r>
            <a:r>
              <a:rPr lang="ru-RU" sz="1100" dirty="0" smtClean="0"/>
              <a:t> нового </a:t>
            </a:r>
            <a:r>
              <a:rPr lang="ru-RU" sz="1100" dirty="0" err="1" smtClean="0"/>
              <a:t>технічного</a:t>
            </a:r>
            <a:r>
              <a:rPr lang="ru-RU" sz="1100" dirty="0" smtClean="0"/>
              <a:t> </a:t>
            </a:r>
            <a:r>
              <a:rPr lang="ru-RU" sz="1100" dirty="0" err="1" smtClean="0"/>
              <a:t>рішення</a:t>
            </a:r>
            <a:r>
              <a:rPr lang="ru-RU" sz="1100" dirty="0" smtClean="0"/>
              <a:t> сума </a:t>
            </a:r>
            <a:r>
              <a:rPr lang="ru-RU" sz="1100" dirty="0" err="1" smtClean="0"/>
              <a:t>яких</a:t>
            </a:r>
            <a:r>
              <a:rPr lang="ru-RU" sz="1100" dirty="0" smtClean="0"/>
              <a:t> </a:t>
            </a:r>
            <a:r>
              <a:rPr lang="ru-RU" sz="1100" dirty="0" err="1" smtClean="0"/>
              <a:t>складає</a:t>
            </a:r>
            <a:r>
              <a:rPr lang="ru-RU" sz="1100" dirty="0" smtClean="0"/>
              <a:t> 30829,21 </a:t>
            </a:r>
            <a:r>
              <a:rPr lang="ru-RU" sz="1100" dirty="0" err="1" smtClean="0"/>
              <a:t>гривень</a:t>
            </a:r>
            <a:r>
              <a:rPr lang="ru-RU" sz="1100" dirty="0" smtClean="0"/>
              <a:t>. </a:t>
            </a:r>
            <a:r>
              <a:rPr lang="ru-RU" sz="1100" dirty="0" err="1" smtClean="0"/>
              <a:t>Було</a:t>
            </a:r>
            <a:r>
              <a:rPr lang="ru-RU" sz="1100" dirty="0" smtClean="0"/>
              <a:t> </a:t>
            </a:r>
            <a:r>
              <a:rPr lang="ru-RU" sz="1100" dirty="0" err="1" smtClean="0"/>
              <a:t>спрогнозовано</a:t>
            </a:r>
            <a:r>
              <a:rPr lang="ru-RU" sz="1100" dirty="0" smtClean="0"/>
              <a:t>  </a:t>
            </a:r>
            <a:r>
              <a:rPr lang="ru-RU" sz="1100" dirty="0" err="1" smtClean="0"/>
              <a:t>орієнтовану</a:t>
            </a:r>
            <a:r>
              <a:rPr lang="ru-RU" sz="1100" dirty="0" smtClean="0"/>
              <a:t> величину </a:t>
            </a:r>
            <a:r>
              <a:rPr lang="ru-RU" sz="1100" dirty="0" err="1" smtClean="0"/>
              <a:t>витрат</a:t>
            </a:r>
            <a:r>
              <a:rPr lang="ru-RU" sz="1100" dirty="0" smtClean="0"/>
              <a:t> по </a:t>
            </a:r>
            <a:r>
              <a:rPr lang="ru-RU" sz="1100" dirty="0" err="1" smtClean="0"/>
              <a:t>кожній</a:t>
            </a:r>
            <a:r>
              <a:rPr lang="ru-RU" sz="1100" dirty="0" smtClean="0"/>
              <a:t> з статей </a:t>
            </a:r>
            <a:r>
              <a:rPr lang="ru-RU" sz="1100" dirty="0" err="1" smtClean="0"/>
              <a:t>витрат</a:t>
            </a:r>
            <a:r>
              <a:rPr lang="ru-RU" sz="1100" dirty="0" smtClean="0"/>
              <a:t>. </a:t>
            </a:r>
            <a:r>
              <a:rPr lang="ru-RU" sz="1100" dirty="0" err="1" smtClean="0"/>
              <a:t>Також</a:t>
            </a:r>
            <a:r>
              <a:rPr lang="ru-RU" sz="1100" dirty="0" smtClean="0"/>
              <a:t> </a:t>
            </a:r>
            <a:r>
              <a:rPr lang="ru-RU" sz="1100" dirty="0" err="1" smtClean="0"/>
              <a:t>обраховано</a:t>
            </a:r>
            <a:r>
              <a:rPr lang="ru-RU" sz="1100" dirty="0" smtClean="0"/>
              <a:t> </a:t>
            </a:r>
            <a:r>
              <a:rPr lang="ru-RU" sz="1100" dirty="0" err="1" smtClean="0"/>
              <a:t>чистий</a:t>
            </a:r>
            <a:r>
              <a:rPr lang="ru-RU" sz="1100" dirty="0" smtClean="0"/>
              <a:t> </a:t>
            </a:r>
            <a:r>
              <a:rPr lang="ru-RU" sz="1100" dirty="0" err="1" smtClean="0"/>
              <a:t>прибуток</a:t>
            </a:r>
            <a:r>
              <a:rPr lang="ru-RU" sz="1100" dirty="0" smtClean="0"/>
              <a:t>, </a:t>
            </a:r>
            <a:r>
              <a:rPr lang="ru-RU" sz="1100" dirty="0" err="1" smtClean="0"/>
              <a:t>який</a:t>
            </a:r>
            <a:r>
              <a:rPr lang="ru-RU" sz="1100" dirty="0" smtClean="0"/>
              <a:t> </a:t>
            </a:r>
            <a:r>
              <a:rPr lang="ru-RU" sz="1100" dirty="0" err="1" smtClean="0"/>
              <a:t>може</a:t>
            </a:r>
            <a:r>
              <a:rPr lang="ru-RU" sz="1100" dirty="0" smtClean="0"/>
              <a:t> </a:t>
            </a:r>
            <a:r>
              <a:rPr lang="ru-RU" sz="1100" dirty="0" err="1" smtClean="0"/>
              <a:t>отримати</a:t>
            </a:r>
            <a:r>
              <a:rPr lang="ru-RU" sz="1100" dirty="0" smtClean="0"/>
              <a:t> </a:t>
            </a:r>
            <a:r>
              <a:rPr lang="ru-RU" sz="1100" dirty="0" err="1" smtClean="0"/>
              <a:t>виробник</a:t>
            </a:r>
            <a:r>
              <a:rPr lang="ru-RU" sz="1100" dirty="0" smtClean="0"/>
              <a:t> </a:t>
            </a:r>
            <a:r>
              <a:rPr lang="ru-RU" sz="1100" dirty="0" err="1" smtClean="0"/>
              <a:t>від</a:t>
            </a:r>
            <a:r>
              <a:rPr lang="ru-RU" sz="1100" dirty="0" smtClean="0"/>
              <a:t> </a:t>
            </a:r>
            <a:r>
              <a:rPr lang="ru-RU" sz="1100" dirty="0" err="1" smtClean="0"/>
              <a:t>реалізації</a:t>
            </a:r>
            <a:r>
              <a:rPr lang="ru-RU" sz="1100" dirty="0" smtClean="0"/>
              <a:t> нового </a:t>
            </a:r>
            <a:r>
              <a:rPr lang="ru-RU" sz="1100" dirty="0" err="1" smtClean="0"/>
              <a:t>технічного</a:t>
            </a:r>
            <a:r>
              <a:rPr lang="ru-RU" sz="1100" dirty="0" smtClean="0"/>
              <a:t> </a:t>
            </a:r>
            <a:r>
              <a:rPr lang="ru-RU" sz="1100" dirty="0" err="1" smtClean="0"/>
              <a:t>рішення</a:t>
            </a:r>
            <a:r>
              <a:rPr lang="ru-RU" sz="1100" dirty="0" smtClean="0"/>
              <a:t>, </a:t>
            </a:r>
            <a:r>
              <a:rPr lang="ru-RU" sz="1100" dirty="0" err="1" smtClean="0"/>
              <a:t>знайдено</a:t>
            </a:r>
            <a:r>
              <a:rPr lang="ru-RU" sz="1100" dirty="0" smtClean="0"/>
              <a:t> </a:t>
            </a:r>
            <a:r>
              <a:rPr lang="ru-RU" sz="1100" dirty="0" err="1" smtClean="0"/>
              <a:t>термін</a:t>
            </a:r>
            <a:r>
              <a:rPr lang="ru-RU" sz="1100" dirty="0" smtClean="0"/>
              <a:t> </a:t>
            </a:r>
            <a:r>
              <a:rPr lang="ru-RU" sz="1100" dirty="0" err="1" smtClean="0"/>
              <a:t>окупності</a:t>
            </a:r>
            <a:r>
              <a:rPr lang="ru-RU" sz="1100" dirty="0" smtClean="0"/>
              <a:t> </a:t>
            </a:r>
            <a:r>
              <a:rPr lang="ru-RU" sz="1100" dirty="0" err="1" smtClean="0"/>
              <a:t>витрат</a:t>
            </a:r>
            <a:r>
              <a:rPr lang="ru-RU" sz="1100" dirty="0" smtClean="0"/>
              <a:t> для </a:t>
            </a:r>
            <a:r>
              <a:rPr lang="ru-RU" sz="1100" dirty="0" err="1" smtClean="0"/>
              <a:t>виробника</a:t>
            </a:r>
            <a:r>
              <a:rPr lang="ru-RU" sz="1100" dirty="0" smtClean="0"/>
              <a:t> та </a:t>
            </a:r>
            <a:r>
              <a:rPr lang="ru-RU" sz="1100" dirty="0" err="1" smtClean="0"/>
              <a:t>економічний</a:t>
            </a:r>
            <a:r>
              <a:rPr lang="ru-RU" sz="1100" dirty="0" smtClean="0"/>
              <a:t> </a:t>
            </a:r>
            <a:r>
              <a:rPr lang="ru-RU" sz="1100" dirty="0" err="1" smtClean="0"/>
              <a:t>ефект</a:t>
            </a:r>
            <a:r>
              <a:rPr lang="ru-RU" sz="1100" dirty="0" smtClean="0"/>
              <a:t> для </a:t>
            </a:r>
            <a:r>
              <a:rPr lang="ru-RU" sz="1100" dirty="0" err="1" smtClean="0"/>
              <a:t>споживача</a:t>
            </a:r>
            <a:r>
              <a:rPr lang="ru-RU" sz="1100" dirty="0" smtClean="0"/>
              <a:t> при </a:t>
            </a:r>
            <a:r>
              <a:rPr lang="ru-RU" sz="1100" dirty="0" err="1" smtClean="0"/>
              <a:t>використанні</a:t>
            </a:r>
            <a:r>
              <a:rPr lang="ru-RU" sz="1100" dirty="0" smtClean="0"/>
              <a:t> </a:t>
            </a:r>
            <a:r>
              <a:rPr lang="ru-RU" sz="1100" dirty="0" err="1" smtClean="0"/>
              <a:t>даної</a:t>
            </a:r>
            <a:r>
              <a:rPr lang="ru-RU" sz="1100" dirty="0" smtClean="0"/>
              <a:t> </a:t>
            </a:r>
            <a:r>
              <a:rPr lang="ru-RU" sz="1100" dirty="0" err="1" smtClean="0"/>
              <a:t>розробки</a:t>
            </a:r>
            <a:r>
              <a:rPr lang="ru-RU" sz="1100" dirty="0" smtClean="0"/>
              <a:t>. В </a:t>
            </a:r>
            <a:r>
              <a:rPr lang="ru-RU" sz="1100" dirty="0" err="1" smtClean="0"/>
              <a:t>результаті</a:t>
            </a:r>
            <a:r>
              <a:rPr lang="ru-RU" sz="1100" dirty="0" smtClean="0"/>
              <a:t> </a:t>
            </a:r>
            <a:r>
              <a:rPr lang="ru-RU" sz="1100" dirty="0" err="1" smtClean="0"/>
              <a:t>аналізу</a:t>
            </a:r>
            <a:r>
              <a:rPr lang="ru-RU" sz="1100" dirty="0" smtClean="0"/>
              <a:t> </a:t>
            </a:r>
            <a:r>
              <a:rPr lang="ru-RU" sz="1100" dirty="0" err="1" smtClean="0"/>
              <a:t>обрахунків</a:t>
            </a:r>
            <a:r>
              <a:rPr lang="ru-RU" sz="1100" dirty="0" smtClean="0"/>
              <a:t>  </a:t>
            </a:r>
            <a:r>
              <a:rPr lang="ru-RU" sz="1100" dirty="0" err="1" smtClean="0"/>
              <a:t>можна</a:t>
            </a:r>
            <a:r>
              <a:rPr lang="ru-RU" sz="1100" dirty="0" smtClean="0"/>
              <a:t> </a:t>
            </a:r>
            <a:r>
              <a:rPr lang="ru-RU" sz="1100" dirty="0" err="1" smtClean="0"/>
              <a:t>зробити</a:t>
            </a:r>
            <a:r>
              <a:rPr lang="ru-RU" sz="1100" dirty="0" smtClean="0"/>
              <a:t> </a:t>
            </a:r>
            <a:r>
              <a:rPr lang="ru-RU" sz="1100" dirty="0" err="1" smtClean="0"/>
              <a:t>висновок</a:t>
            </a:r>
            <a:r>
              <a:rPr lang="ru-RU" sz="1100" dirty="0" smtClean="0"/>
              <a:t>, </a:t>
            </a:r>
            <a:r>
              <a:rPr lang="ru-RU" sz="1100" dirty="0" err="1" smtClean="0"/>
              <a:t>що</a:t>
            </a:r>
            <a:r>
              <a:rPr lang="ru-RU" sz="1100" dirty="0" smtClean="0"/>
              <a:t> </a:t>
            </a:r>
            <a:r>
              <a:rPr lang="ru-RU" sz="1100" dirty="0" err="1" smtClean="0"/>
              <a:t>спроектований</a:t>
            </a:r>
            <a:r>
              <a:rPr lang="ru-RU" sz="1100" dirty="0" smtClean="0"/>
              <a:t> </a:t>
            </a:r>
            <a:r>
              <a:rPr lang="ru-RU" sz="1100" dirty="0" err="1" smtClean="0"/>
              <a:t>пристрій</a:t>
            </a:r>
            <a:r>
              <a:rPr lang="ru-RU" sz="1100" dirty="0" smtClean="0"/>
              <a:t> </a:t>
            </a:r>
            <a:r>
              <a:rPr lang="ru-RU" sz="1100" dirty="0" smtClean="0"/>
              <a:t>у </a:t>
            </a:r>
            <a:r>
              <a:rPr lang="ru-RU" sz="1100" dirty="0" err="1" smtClean="0"/>
              <a:t>виробництві</a:t>
            </a:r>
            <a:r>
              <a:rPr lang="ru-RU" sz="1100" dirty="0" smtClean="0"/>
              <a:t> </a:t>
            </a:r>
            <a:r>
              <a:rPr lang="ru-RU" sz="1100" dirty="0" err="1" smtClean="0"/>
              <a:t>дешевший</a:t>
            </a:r>
            <a:r>
              <a:rPr lang="ru-RU" sz="1100" dirty="0" smtClean="0"/>
              <a:t> за аналог </a:t>
            </a:r>
            <a:r>
              <a:rPr lang="ru-RU" sz="1100" dirty="0" err="1" smtClean="0"/>
              <a:t>і</a:t>
            </a:r>
            <a:r>
              <a:rPr lang="ru-RU" sz="1100" dirty="0" smtClean="0"/>
              <a:t> </a:t>
            </a:r>
            <a:r>
              <a:rPr lang="ru-RU" sz="1100" dirty="0" err="1" smtClean="0"/>
              <a:t>є</a:t>
            </a:r>
            <a:r>
              <a:rPr lang="ru-RU" sz="1100" dirty="0" smtClean="0"/>
              <a:t> </a:t>
            </a:r>
            <a:r>
              <a:rPr lang="ru-RU" sz="1100" dirty="0" err="1" smtClean="0"/>
              <a:t>висококонкурентоспроможним</a:t>
            </a:r>
            <a:r>
              <a:rPr lang="ru-RU" sz="1100" dirty="0" smtClean="0"/>
              <a:t>. </a:t>
            </a:r>
            <a:r>
              <a:rPr lang="ru-RU" sz="1100" dirty="0" err="1" smtClean="0"/>
              <a:t>Період</a:t>
            </a:r>
            <a:r>
              <a:rPr lang="ru-RU" sz="1100" dirty="0" smtClean="0"/>
              <a:t> </a:t>
            </a:r>
            <a:r>
              <a:rPr lang="ru-RU" sz="1100" dirty="0" err="1" smtClean="0"/>
              <a:t>окупності</a:t>
            </a:r>
            <a:r>
              <a:rPr lang="ru-RU" sz="1100" dirty="0" smtClean="0"/>
              <a:t> складе </a:t>
            </a:r>
            <a:r>
              <a:rPr lang="ru-RU" sz="1100" dirty="0" err="1" smtClean="0"/>
              <a:t>близько</a:t>
            </a:r>
            <a:r>
              <a:rPr lang="ru-RU" sz="1100" dirty="0" smtClean="0"/>
              <a:t> 1,3 роки.</a:t>
            </a:r>
            <a:endParaRPr lang="uk-UA" sz="1100" dirty="0" smtClean="0"/>
          </a:p>
          <a:p>
            <a:pPr lvl="0"/>
            <a:r>
              <a:rPr lang="uk-UA" sz="1100" dirty="0" smtClean="0"/>
              <a:t>Було </a:t>
            </a:r>
            <a:r>
              <a:rPr lang="uk-UA" sz="1100" dirty="0" smtClean="0"/>
              <a:t>розглянуто такі питання охорони праці і безпеки в надзвичайних ситуаціях, як технічні рішення з гігієни праці та виробничої санітарії, розрахунок кількості вогнегасників, технічні рішення з безпеки при проведенні розробки, безпека у надзвичайних ситуаціях.</a:t>
            </a:r>
          </a:p>
          <a:p>
            <a:r>
              <a:rPr lang="uk-UA" sz="1100" dirty="0" smtClean="0"/>
              <a:t>Проведено оцінку стійкості роботи системи пожежної сигналізації в умовах дії іонізуючого випромінювання та електромагнітного імпульсу. Встановлено, що система є стійкою у роботі під дією радіації з </a:t>
            </a:r>
            <a:r>
              <a:rPr lang="uk-UA" sz="1100" dirty="0" smtClean="0"/>
              <a:t>рівнем </a:t>
            </a:r>
            <a:r>
              <a:rPr lang="en-US" sz="1100" dirty="0" smtClean="0"/>
              <a:t>p=5,26</a:t>
            </a:r>
            <a:r>
              <a:rPr lang="uk-UA" sz="1100" dirty="0" smtClean="0"/>
              <a:t> </a:t>
            </a:r>
            <a:r>
              <a:rPr lang="uk-UA" sz="1100" dirty="0" smtClean="0"/>
              <a:t>Р/</a:t>
            </a:r>
            <a:r>
              <a:rPr lang="uk-UA" sz="1100" dirty="0" err="1" smtClean="0"/>
              <a:t>год</a:t>
            </a:r>
            <a:r>
              <a:rPr lang="uk-UA" sz="1100" dirty="0" smtClean="0"/>
              <a:t>, проте є нестійкою до дії електромагнітного імпульсу. Для забезпечення стійкої роботи пристрою під дією ЕМІ необхідно використати екран зі сталі товщиною 0,06см.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9932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7467600" cy="1224136"/>
          </a:xfrm>
        </p:spPr>
        <p:txBody>
          <a:bodyPr>
            <a:normAutofit/>
          </a:bodyPr>
          <a:lstStyle/>
          <a:p>
            <a:pPr algn="ctr"/>
            <a:r>
              <a:rPr lang="uk-UA" sz="6600" i="1" dirty="0" smtClean="0"/>
              <a:t>Дякую за увагу!</a:t>
            </a:r>
            <a:endParaRPr lang="uk-UA" sz="6600" i="1" dirty="0"/>
          </a:p>
        </p:txBody>
      </p:sp>
    </p:spTree>
    <p:extLst>
      <p:ext uri="{BB962C8B-B14F-4D97-AF65-F5344CB8AC3E}">
        <p14:creationId xmlns:p14="http://schemas.microsoft.com/office/powerpoint/2010/main" xmlns="" val="19135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79928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/>
              <a:t>	Актуальність</a:t>
            </a:r>
            <a:r>
              <a:rPr lang="uk-UA" b="1" dirty="0"/>
              <a:t>. </a:t>
            </a:r>
            <a:r>
              <a:rPr lang="uk-UA" dirty="0" smtClean="0"/>
              <a:t>У  сучасному  суспільстві  величезна  увага приділяється  створенню  систем  протипожежного  захисту  об'єктів,  які призначені для захисту життя людей і матеріальних цінностей від вогню. </a:t>
            </a:r>
            <a:r>
              <a:rPr lang="uk-UA" dirty="0" smtClean="0"/>
              <a:t>Нові </a:t>
            </a:r>
            <a:r>
              <a:rPr lang="uk-UA" dirty="0" smtClean="0"/>
              <a:t>технологічні рішення дозволили  на  декілька  порядків  підвищити  надійність  елементів  системи пожежної  сигналізації</a:t>
            </a:r>
            <a:r>
              <a:rPr lang="uk-UA" dirty="0" smtClean="0"/>
              <a:t>. </a:t>
            </a:r>
            <a:r>
              <a:rPr lang="uk-UA" dirty="0" smtClean="0"/>
              <a:t>Основну  роль  при  створенні  професійних  систем  пожежної  сигналізації відіграють  пожежні  сповіщувачі(</a:t>
            </a:r>
            <a:r>
              <a:rPr lang="uk-UA" dirty="0" err="1" smtClean="0"/>
              <a:t>ПС</a:t>
            </a:r>
            <a:r>
              <a:rPr lang="uk-UA" dirty="0" smtClean="0"/>
              <a:t>). </a:t>
            </a:r>
            <a:r>
              <a:rPr lang="uk-UA" dirty="0" err="1" smtClean="0"/>
              <a:t>ПС</a:t>
            </a:r>
            <a:r>
              <a:rPr lang="uk-UA" dirty="0" smtClean="0"/>
              <a:t>  повинні  інформувати  про  пожежу  на  ранній  стадії  її розвитку,  коли  вона  ще  не  встигла  досягнути  значних  меж,  що  дозволяє своєчасно  прийняти  рішення  щодо  ліквідації  пожежі  і  евакуації  людей.  Також важливо  забезпечити  виключення  помилкового  спрацювання  </a:t>
            </a:r>
            <a:r>
              <a:rPr lang="uk-UA" dirty="0" err="1" smtClean="0"/>
              <a:t>ПС</a:t>
            </a:r>
            <a:r>
              <a:rPr lang="uk-UA" dirty="0" smtClean="0"/>
              <a:t>.  Він  повинен правильно  ідентифікувати  зміни  параметрів  в  контрольованому  середовищі.  На практиці  помилкове  спрацювання  </a:t>
            </a:r>
            <a:r>
              <a:rPr lang="uk-UA" dirty="0" err="1" smtClean="0"/>
              <a:t>ПС</a:t>
            </a:r>
            <a:r>
              <a:rPr lang="uk-UA" dirty="0" smtClean="0"/>
              <a:t>  тягне  за  собою  евакуацію  людей,  приїзд пожежного  розрахунку,  а  це  в  свою  чергу  матеріальні  затрати.  З  такими завданнями  сьогодні  добре  справляються  інтелектуальні  багатоканальні  </a:t>
            </a:r>
            <a:r>
              <a:rPr lang="uk-UA" dirty="0" err="1" smtClean="0"/>
              <a:t>ПС</a:t>
            </a:r>
            <a:r>
              <a:rPr lang="uk-UA" dirty="0" smtClean="0"/>
              <a:t>.  Їх ще  називають  </a:t>
            </a:r>
            <a:r>
              <a:rPr lang="uk-UA" dirty="0" err="1" smtClean="0"/>
              <a:t>мультисенсорними</a:t>
            </a:r>
            <a:r>
              <a:rPr lang="uk-UA" dirty="0" smtClean="0"/>
              <a:t>.  В  своїй  будові  вони  мають  різні  здавачі виявлення  пожежі,  але  схема  обробки  інформації  в  них  одна,  тобто  вони працюють  по  одному  розробленому  алгоритму.  Такі  </a:t>
            </a:r>
            <a:r>
              <a:rPr lang="uk-UA" dirty="0" err="1" smtClean="0"/>
              <a:t>ПС</a:t>
            </a:r>
            <a:r>
              <a:rPr lang="uk-UA" dirty="0" smtClean="0"/>
              <a:t>  дають  змогу  значно знизити  помилкове  спрацювання  системи  пожежної  сигналізації.</a:t>
            </a:r>
            <a:r>
              <a:rPr lang="uk-UA" dirty="0" smtClean="0"/>
              <a:t> </a:t>
            </a:r>
            <a:endParaRPr lang="uk-UA" dirty="0"/>
          </a:p>
          <a:p>
            <a:r>
              <a:rPr lang="uk-UA" dirty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00024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2388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7992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   </a:t>
            </a:r>
            <a:r>
              <a:rPr lang="uk-UA" sz="2400" b="1" dirty="0" smtClean="0"/>
              <a:t>Метою </a:t>
            </a:r>
            <a:r>
              <a:rPr lang="uk-UA" sz="2400" b="1" dirty="0" smtClean="0"/>
              <a:t>роботи </a:t>
            </a:r>
            <a:r>
              <a:rPr lang="uk-UA" sz="2400" dirty="0" smtClean="0"/>
              <a:t>є розробка нових принципів побудови систем пожежної сигналізації.</a:t>
            </a:r>
          </a:p>
          <a:p>
            <a:pPr algn="just"/>
            <a:endParaRPr lang="uk-UA" sz="2400" dirty="0" smtClean="0"/>
          </a:p>
          <a:p>
            <a:r>
              <a:rPr lang="en-US" sz="2400" b="1" dirty="0" smtClean="0"/>
              <a:t>	</a:t>
            </a:r>
            <a:r>
              <a:rPr lang="uk-UA" sz="2400" b="1" dirty="0" smtClean="0"/>
              <a:t>Задачі дослідження:</a:t>
            </a:r>
            <a:endParaRPr lang="uk-UA" sz="2400" dirty="0" smtClean="0"/>
          </a:p>
          <a:p>
            <a:pPr algn="just"/>
            <a:r>
              <a:rPr lang="en-US" sz="2400" dirty="0" smtClean="0"/>
              <a:t>	- </a:t>
            </a:r>
            <a:r>
              <a:rPr lang="uk-UA" sz="2400" dirty="0" smtClean="0"/>
              <a:t>проаналізувати сучасний стан систем пожежних сигналізацій та їх </a:t>
            </a:r>
            <a:r>
              <a:rPr lang="uk-UA" sz="2400" smtClean="0"/>
              <a:t>основних </a:t>
            </a:r>
            <a:r>
              <a:rPr lang="uk-UA" sz="2400" smtClean="0"/>
              <a:t>вузлів;</a:t>
            </a:r>
            <a:endParaRPr lang="uk-UA" sz="2400" dirty="0" smtClean="0"/>
          </a:p>
          <a:p>
            <a:pPr lvl="0" algn="just"/>
            <a:r>
              <a:rPr lang="en-US" sz="2400" dirty="0" smtClean="0"/>
              <a:t>	- </a:t>
            </a:r>
            <a:r>
              <a:rPr lang="uk-UA" sz="2400" dirty="0" smtClean="0"/>
              <a:t>провести розробку структури та алгоритму роботи системи пожежної сигналізації рухомого транспорту;</a:t>
            </a:r>
            <a:endParaRPr lang="uk-UA" sz="2400" dirty="0" smtClean="0"/>
          </a:p>
          <a:p>
            <a:pPr algn="just"/>
            <a:r>
              <a:rPr lang="en-US" sz="2400" dirty="0" smtClean="0"/>
              <a:t>	- </a:t>
            </a:r>
            <a:r>
              <a:rPr lang="uk-UA" sz="2400" dirty="0" smtClean="0"/>
              <a:t>розробити електричну принципову схему та програмне забезпечення мікропроцесорної пожежної сигналізації рухомого транспорту;</a:t>
            </a:r>
          </a:p>
          <a:p>
            <a:pPr algn="just"/>
            <a:r>
              <a:rPr lang="en-US" sz="2400" dirty="0" smtClean="0"/>
              <a:t>	- </a:t>
            </a:r>
            <a:r>
              <a:rPr lang="uk-UA" sz="2400" dirty="0" smtClean="0"/>
              <a:t>провести розрахунок надійності та схемотехнічне моделювання пристрою;</a:t>
            </a:r>
          </a:p>
          <a:p>
            <a:pPr lvl="0" algn="just"/>
            <a:r>
              <a:rPr lang="uk-UA" sz="2400" dirty="0" smtClean="0"/>
              <a:t> </a:t>
            </a:r>
            <a:r>
              <a:rPr lang="en-US" sz="2400" dirty="0" smtClean="0"/>
              <a:t>	- </a:t>
            </a:r>
            <a:r>
              <a:rPr lang="uk-UA" sz="2400" dirty="0" smtClean="0"/>
              <a:t>розробити друковану плату </a:t>
            </a:r>
            <a:r>
              <a:rPr lang="uk-UA" sz="2400" dirty="0" smtClean="0"/>
              <a:t>пристрою.</a:t>
            </a:r>
            <a:endParaRPr lang="uk-UA" sz="2400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7388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1142984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        Найбільшого розповсюдження в автоматичних системах пожежної сигналізації набули засоби, які реагують на найхарактерніші ознаки виникнення пожежі, а саме:</a:t>
            </a:r>
          </a:p>
          <a:p>
            <a:pPr algn="just">
              <a:buFontTx/>
              <a:buChar char="-"/>
            </a:pPr>
            <a:r>
              <a:rPr lang="uk-UA" dirty="0" smtClean="0"/>
              <a:t>      засоби виявлення аерозольних продуктів згоряння, тобто термічного розкладання матеріалів та речовин(ДИМОВІ);</a:t>
            </a:r>
          </a:p>
          <a:p>
            <a:pPr algn="just">
              <a:buFontTx/>
              <a:buChar char="-"/>
            </a:pPr>
            <a:r>
              <a:rPr lang="uk-UA" dirty="0" smtClean="0"/>
              <a:t> </a:t>
            </a:r>
            <a:r>
              <a:rPr lang="uk-UA" dirty="0" smtClean="0"/>
              <a:t>     засоби виявлення конвективних потоків тепла, що розповсюджуються від осередку пожежі(ТЕПЛОВІ);</a:t>
            </a:r>
          </a:p>
          <a:p>
            <a:pPr algn="just">
              <a:buFontTx/>
              <a:buChar char="-"/>
            </a:pPr>
            <a:r>
              <a:rPr lang="uk-UA" dirty="0" smtClean="0"/>
              <a:t> </a:t>
            </a:r>
            <a:r>
              <a:rPr lang="uk-UA" dirty="0" smtClean="0"/>
              <a:t>     засоби виявлення оптичного випромінювання полум'я осередку пожежі(ОПТИЧНІ).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57148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ЗАГАЛЬНІ ВІДОМОСТІ ПРО СИСТЕМИ ПОЖЕЖНОЇ СИГНАЛІЗАЦІЇ</a:t>
            </a:r>
            <a:endParaRPr lang="uk-UA" b="1" dirty="0"/>
          </a:p>
        </p:txBody>
      </p:sp>
      <p:pic>
        <p:nvPicPr>
          <p:cNvPr id="10" name="Рисунок 9" descr="D:\ДИПЛОМ СИГНАЛІЗАЦІЯ\Точечный_тепловой_пожарный_извещатель.jpg"/>
          <p:cNvPicPr/>
          <p:nvPr/>
        </p:nvPicPr>
        <p:blipFill>
          <a:blip r:embed="rId2" cstate="print"/>
          <a:srcRect l="21052" t="20764" r="23538" b="25191"/>
          <a:stretch>
            <a:fillRect/>
          </a:stretch>
        </p:blipFill>
        <p:spPr bwMode="auto">
          <a:xfrm>
            <a:off x="3143240" y="3714752"/>
            <a:ext cx="2590805" cy="24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ДИПЛОМ СИГНАЛІЗАЦІЯ\ip_212-1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14752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14752"/>
            <a:ext cx="299988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470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ТИПОВА СТРУКТУРНА СХЕМА СИСТЕМИ ПОЖЕЖНОЇ СИГНАЛІЗАЦІЇ</a:t>
            </a:r>
            <a:endParaRPr lang="uk-UA" sz="1800" b="1" dirty="0">
              <a:solidFill>
                <a:schemeClr val="tx1"/>
              </a:solidFill>
            </a:endParaRPr>
          </a:p>
        </p:txBody>
      </p:sp>
      <p:pic>
        <p:nvPicPr>
          <p:cNvPr id="24578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8286808" cy="517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347048" cy="56693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СТРУКТУРНА СХЕМА ПОЖЕЖНОЇ СИГНАЛІЗАЦІЇ </a:t>
            </a:r>
            <a:endParaRPr lang="uk-UA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33" name="Picture 9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7000924" cy="554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89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43932" cy="724942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СХЕМА ЕЛЕКТРИЧНА ПРИНЦИПОВА</a:t>
            </a:r>
            <a:endParaRPr lang="uk-UA" sz="1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09120"/>
            <a:ext cx="8219256" cy="1152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endParaRPr lang="uk-UA" dirty="0"/>
          </a:p>
        </p:txBody>
      </p:sp>
      <p:pic>
        <p:nvPicPr>
          <p:cNvPr id="19457" name="Picture 1" descr="D:\ДИПЛОМ\Мал\Сним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8215370" cy="5772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4675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04664"/>
            <a:ext cx="8715436" cy="576064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АЛГОРИТМ РОБОТИ ОСНОВНОГО ЦИКЛУ ПРОГРАМИ</a:t>
            </a:r>
            <a:endParaRPr lang="uk-UA" sz="1800" b="1" dirty="0">
              <a:solidFill>
                <a:schemeClr val="tx1"/>
              </a:solidFill>
            </a:endParaRPr>
          </a:p>
        </p:txBody>
      </p:sp>
      <p:pic>
        <p:nvPicPr>
          <p:cNvPr id="18433" name="Picture 1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14422"/>
            <a:ext cx="3766047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77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368280"/>
          </a:xfrm>
        </p:spPr>
        <p:txBody>
          <a:bodyPr>
            <a:normAutofit/>
          </a:bodyPr>
          <a:lstStyle/>
          <a:p>
            <a:pPr algn="ctr"/>
            <a:r>
              <a:rPr lang="uk-UA" sz="1800" b="1" dirty="0" smtClean="0">
                <a:solidFill>
                  <a:schemeClr val="tx1"/>
                </a:solidFill>
              </a:rPr>
              <a:t>РЕЗУЛЬТАТИ МОДЕЛЮВАННЯ</a:t>
            </a:r>
            <a:endParaRPr lang="uk-UA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079" name="Picture 7" descr="ok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4214842" cy="297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39290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smtClean="0"/>
              <a:t>Осцилограма виведення інформації на регістр зсуву</a:t>
            </a:r>
            <a:endParaRPr lang="uk-UA" dirty="0"/>
          </a:p>
        </p:txBody>
      </p:sp>
      <p:pic>
        <p:nvPicPr>
          <p:cNvPr id="3080" name="Picture 8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642918"/>
            <a:ext cx="3692148" cy="281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786314" y="3429000"/>
            <a:ext cx="38576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Спрацював перший сповіщувач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2" name="Picture 10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714752"/>
            <a:ext cx="370525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528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368</TotalTime>
  <Words>662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Oriel</vt:lpstr>
      <vt:lpstr>Системи пожежної сигналізації</vt:lpstr>
      <vt:lpstr>Слайд 2</vt:lpstr>
      <vt:lpstr>Слайд 3</vt:lpstr>
      <vt:lpstr>Слайд 4</vt:lpstr>
      <vt:lpstr>ТИПОВА СТРУКТУРНА СХЕМА СИСТЕМИ ПОЖЕЖНОЇ СИГНАЛІЗАЦІЇ</vt:lpstr>
      <vt:lpstr>СТРУКТУРНА СХЕМА ПОЖЕЖНОЇ СИГНАЛІЗАЦІЇ </vt:lpstr>
      <vt:lpstr>СХЕМА ЕЛЕКТРИЧНА ПРИНЦИПОВА</vt:lpstr>
      <vt:lpstr>АЛГОРИТМ РОБОТИ ОСНОВНОГО ЦИКЛУ ПРОГРАМИ</vt:lpstr>
      <vt:lpstr>РЕЗУЛЬТАТИ МОДЕЛЮВАННЯ</vt:lpstr>
      <vt:lpstr>РЕЗУЛЬТАТИ МОДЕЛЮВАННЯ</vt:lpstr>
      <vt:lpstr>МОДЕЛЬ ДРУКОВАНОЇ ПЛАТИ</vt:lpstr>
      <vt:lpstr>Висновки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Yasmeen (Wipro Technologies)</dc:creator>
  <cp:lastModifiedBy>Caesar</cp:lastModifiedBy>
  <cp:revision>38</cp:revision>
  <dcterms:created xsi:type="dcterms:W3CDTF">2010-02-23T11:30:32Z</dcterms:created>
  <dcterms:modified xsi:type="dcterms:W3CDTF">2015-11-25T22:35:39Z</dcterms:modified>
</cp:coreProperties>
</file>