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avi" ContentType="video/avi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78" r:id="rId1"/>
  </p:sldMasterIdLst>
  <p:notesMasterIdLst>
    <p:notesMasterId r:id="rId21"/>
  </p:notesMasterIdLst>
  <p:handoutMasterIdLst>
    <p:handoutMasterId r:id="rId22"/>
  </p:handoutMasterIdLst>
  <p:sldIdLst>
    <p:sldId id="256" r:id="rId2"/>
    <p:sldId id="257" r:id="rId3"/>
    <p:sldId id="258" r:id="rId4"/>
    <p:sldId id="259" r:id="rId5"/>
    <p:sldId id="260" r:id="rId6"/>
    <p:sldId id="270" r:id="rId7"/>
    <p:sldId id="273" r:id="rId8"/>
    <p:sldId id="276" r:id="rId9"/>
    <p:sldId id="275" r:id="rId10"/>
    <p:sldId id="278" r:id="rId11"/>
    <p:sldId id="262" r:id="rId12"/>
    <p:sldId id="263" r:id="rId13"/>
    <p:sldId id="264" r:id="rId14"/>
    <p:sldId id="265" r:id="rId15"/>
    <p:sldId id="266" r:id="rId16"/>
    <p:sldId id="268" r:id="rId17"/>
    <p:sldId id="269" r:id="rId18"/>
    <p:sldId id="267" r:id="rId19"/>
    <p:sldId id="277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06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56" autoAdjust="0"/>
    <p:restoredTop sz="94660"/>
  </p:normalViewPr>
  <p:slideViewPr>
    <p:cSldViewPr snapToGrid="0">
      <p:cViewPr varScale="1">
        <p:scale>
          <a:sx n="74" d="100"/>
          <a:sy n="74" d="100"/>
        </p:scale>
        <p:origin x="-540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AAD7D8-5DE8-4B98-A2EA-CF10111783A9}" type="datetimeFigureOut">
              <a:rPr lang="ru-RU" smtClean="0"/>
              <a:t>25.11.2015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ECEF35-FED5-4E7B-AB51-E16C0C275C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9695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5C1287-E7EE-4D21-8D1E-B77C978FB90A}" type="datetimeFigureOut">
              <a:rPr lang="ru-RU" smtClean="0"/>
              <a:t>25.11.2015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139343-4A8D-4EE5-8345-0620913B2F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36394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139343-4A8D-4EE5-8345-0620913B2F72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26483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139343-4A8D-4EE5-8345-0620913B2F72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11843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114A668E-EF6B-4786-9616-22560B473638}" type="datetimeFigureOut">
              <a:rPr lang="ru-RU" smtClean="0"/>
              <a:t>25.11.2015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4278B550-43A3-42C0-A78A-0C27F66D1A1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613724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A668E-EF6B-4786-9616-22560B473638}" type="datetimeFigureOut">
              <a:rPr lang="ru-RU" smtClean="0"/>
              <a:t>25.11.2015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8B550-43A3-42C0-A78A-0C27F66D1A1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13289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A668E-EF6B-4786-9616-22560B473638}" type="datetimeFigureOut">
              <a:rPr lang="ru-RU" smtClean="0"/>
              <a:t>25.11.2015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8B550-43A3-42C0-A78A-0C27F66D1A1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16613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A668E-EF6B-4786-9616-22560B473638}" type="datetimeFigureOut">
              <a:rPr lang="ru-RU" smtClean="0"/>
              <a:t>25.11.2015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8B550-43A3-42C0-A78A-0C27F66D1A19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428029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A668E-EF6B-4786-9616-22560B473638}" type="datetimeFigureOut">
              <a:rPr lang="ru-RU" smtClean="0"/>
              <a:t>25.11.2015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8B550-43A3-42C0-A78A-0C27F66D1A1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121133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A668E-EF6B-4786-9616-22560B473638}" type="datetimeFigureOut">
              <a:rPr lang="ru-RU" smtClean="0"/>
              <a:t>25.11.2015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8B550-43A3-42C0-A78A-0C27F66D1A1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993111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A668E-EF6B-4786-9616-22560B473638}" type="datetimeFigureOut">
              <a:rPr lang="ru-RU" smtClean="0"/>
              <a:t>25.11.2015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8B550-43A3-42C0-A78A-0C27F66D1A1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83119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A668E-EF6B-4786-9616-22560B473638}" type="datetimeFigureOut">
              <a:rPr lang="ru-RU" smtClean="0"/>
              <a:t>25.11.2015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8B550-43A3-42C0-A78A-0C27F66D1A1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53347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A668E-EF6B-4786-9616-22560B473638}" type="datetimeFigureOut">
              <a:rPr lang="ru-RU" smtClean="0"/>
              <a:t>25.11.2015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8B550-43A3-42C0-A78A-0C27F66D1A1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06430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A668E-EF6B-4786-9616-22560B473638}" type="datetimeFigureOut">
              <a:rPr lang="ru-RU" smtClean="0"/>
              <a:t>25.11.2015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8B550-43A3-42C0-A78A-0C27F66D1A1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157605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A668E-EF6B-4786-9616-22560B473638}" type="datetimeFigureOut">
              <a:rPr lang="ru-RU" smtClean="0"/>
              <a:t>25.11.2015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8B550-43A3-42C0-A78A-0C27F66D1A1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4765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A668E-EF6B-4786-9616-22560B473638}" type="datetimeFigureOut">
              <a:rPr lang="ru-RU" smtClean="0"/>
              <a:t>25.11.2015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8B550-43A3-42C0-A78A-0C27F66D1A1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173598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A668E-EF6B-4786-9616-22560B473638}" type="datetimeFigureOut">
              <a:rPr lang="ru-RU" smtClean="0"/>
              <a:t>25.11.2015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8B550-43A3-42C0-A78A-0C27F66D1A1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180086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A668E-EF6B-4786-9616-22560B473638}" type="datetimeFigureOut">
              <a:rPr lang="ru-RU" smtClean="0"/>
              <a:t>25.11.2015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8B550-43A3-42C0-A78A-0C27F66D1A1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829326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A668E-EF6B-4786-9616-22560B473638}" type="datetimeFigureOut">
              <a:rPr lang="ru-RU" smtClean="0"/>
              <a:t>25.11.2015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8B550-43A3-42C0-A78A-0C27F66D1A1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900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A668E-EF6B-4786-9616-22560B473638}" type="datetimeFigureOut">
              <a:rPr lang="ru-RU" smtClean="0"/>
              <a:t>25.11.2015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8B550-43A3-42C0-A78A-0C27F66D1A1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082653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A668E-EF6B-4786-9616-22560B473638}" type="datetimeFigureOut">
              <a:rPr lang="ru-RU" smtClean="0"/>
              <a:t>25.11.2015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8B550-43A3-42C0-A78A-0C27F66D1A1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89978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4A668E-EF6B-4786-9616-22560B473638}" type="datetimeFigureOut">
              <a:rPr lang="ru-RU" smtClean="0"/>
              <a:t>25.11.2015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78B550-43A3-42C0-A78A-0C27F66D1A1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9160842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avi"/><Relationship Id="rId1" Type="http://schemas.microsoft.com/office/2007/relationships/media" Target="../media/media2.avi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23243" y="1966533"/>
            <a:ext cx="101542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600" dirty="0" err="1" smtClean="0">
                <a:ln w="10160">
                  <a:solidFill>
                    <a:schemeClr val="bg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Доплерівський</a:t>
            </a:r>
            <a:r>
              <a:rPr lang="uk-UA" sz="3600" dirty="0" smtClean="0">
                <a:ln w="10160">
                  <a:solidFill>
                    <a:schemeClr val="bg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ультразвуковий витратомір природного газу</a:t>
            </a:r>
            <a:endParaRPr lang="ru-RU" sz="3600" dirty="0">
              <a:ln w="10160">
                <a:solidFill>
                  <a:schemeClr val="bg2">
                    <a:lumMod val="60000"/>
                    <a:lumOff val="40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290816" y="4620768"/>
            <a:ext cx="4251036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МКР </a:t>
            </a:r>
            <a:r>
              <a:rPr lang="uk-UA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виконала</a:t>
            </a:r>
            <a:r>
              <a:rPr lang="uk-UA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ст. гр. МП-14м</a:t>
            </a:r>
          </a:p>
          <a:p>
            <a:r>
              <a:rPr lang="uk-UA" sz="20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Стасюк</a:t>
            </a:r>
            <a:r>
              <a:rPr lang="uk-UA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</a:t>
            </a:r>
            <a:r>
              <a:rPr lang="uk-UA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О</a:t>
            </a:r>
            <a:r>
              <a:rPr lang="uk-UA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uk-UA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Науковий керівник: </a:t>
            </a:r>
            <a:r>
              <a:rPr lang="uk-UA" sz="20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д.т.н</a:t>
            </a:r>
            <a:r>
              <a:rPr lang="uk-UA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., професор, </a:t>
            </a:r>
          </a:p>
          <a:p>
            <a:r>
              <a:rPr lang="uk-UA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зав. каф. </a:t>
            </a:r>
            <a:r>
              <a:rPr lang="uk-UA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електроніки</a:t>
            </a:r>
            <a:endParaRPr lang="uk-UA" sz="20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20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Білинський</a:t>
            </a:r>
            <a:r>
              <a:rPr lang="uk-UA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Й</a:t>
            </a:r>
            <a:r>
              <a:rPr lang="uk-UA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Й</a:t>
            </a:r>
            <a:r>
              <a:rPr lang="uk-UA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781836" y="450761"/>
            <a:ext cx="629776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Міністерство освіти і науки України</a:t>
            </a:r>
          </a:p>
          <a:p>
            <a:pPr algn="ctr"/>
            <a:r>
              <a:rPr lang="uk-UA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Вінницький національний технічний університет</a:t>
            </a:r>
          </a:p>
          <a:p>
            <a:pPr algn="ctr"/>
            <a:r>
              <a:rPr lang="uk-UA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Факультет радіотехніки</a:t>
            </a:r>
            <a:r>
              <a:rPr lang="uk-UA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uk-UA" sz="20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</a:t>
            </a:r>
            <a:r>
              <a:rPr lang="en-US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uk-UA" sz="20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язку</a:t>
            </a:r>
            <a:r>
              <a:rPr lang="uk-UA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приладобудування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9868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Marina\Desktop\Магістр\diploma\img\blok-shema.t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167" y="264695"/>
            <a:ext cx="9424234" cy="6408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1617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38667"/>
            <a:ext cx="12188297" cy="614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8908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7333" y="152400"/>
            <a:ext cx="2810934" cy="645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0154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3932" y="320203"/>
            <a:ext cx="9333400" cy="6012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2968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Рисунок 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5199" y="389466"/>
            <a:ext cx="8207747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8424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Рисунок 2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6748" y="802215"/>
            <a:ext cx="8065081" cy="5209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99783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5333" y="1119187"/>
            <a:ext cx="6883930" cy="4902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3775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9200" y="948267"/>
            <a:ext cx="6934883" cy="5169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1389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Безымянный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533" y="237068"/>
            <a:ext cx="5604933" cy="37484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 descr="Безымянный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4588" y="2523067"/>
            <a:ext cx="5521492" cy="3843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26386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36394" y="0"/>
            <a:ext cx="22280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ВИСНОВКИ</a:t>
            </a:r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7577" y="461665"/>
            <a:ext cx="11831392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AutoNum type="arabicPeriod"/>
            </a:pPr>
            <a:r>
              <a:rPr lang="uk-UA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Проаналізовано 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існуючі методи вимірювання витрати природного газу та розроблено їх класифікацію. </a:t>
            </a:r>
            <a:endParaRPr lang="uk-UA" sz="20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uk-UA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основі аналізу літературних джерел і математичної моделі розраховано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доплерівський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зсув </a:t>
            </a:r>
            <a:r>
              <a:rPr lang="uk-UA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повітря і водню при різних значеннях температури і швидкості потоку 3 м/с. Встановлено, що при зміні </a:t>
            </a:r>
            <a:r>
              <a:rPr lang="uk-UA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температури 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 градус різниця частот змінюється приблизно на 0.2%. Якщо не враховувати температуру </a:t>
            </a:r>
            <a:r>
              <a:rPr lang="uk-UA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газу 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 похибка при зміні його температури на 10 градусів збільшиться на 1−2 % в залежності від </a:t>
            </a:r>
            <a:r>
              <a:rPr lang="uk-UA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конкретного 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випадку. </a:t>
            </a:r>
            <a:r>
              <a:rPr lang="uk-UA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Отже,  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врахування температури газу при </a:t>
            </a:r>
            <a:r>
              <a:rPr lang="uk-UA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розрахунку витрат 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дозволить суттєво підвищити точність вимірювання</a:t>
            </a:r>
            <a:r>
              <a:rPr lang="uk-UA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20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Встановлено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оскільки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спектр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частот, </a:t>
            </a:r>
            <a:r>
              <a:rPr lang="ru-RU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отриман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перетворенням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Фур’є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перетворення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Хартлі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мають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незначні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відмінності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точно </a:t>
            </a:r>
            <a:r>
              <a:rPr lang="ru-RU" sz="20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виділяють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основні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частоти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сигналів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ультразвукових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витратомірах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доцільним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є </a:t>
            </a:r>
            <a:r>
              <a:rPr lang="ru-RU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використання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перетворення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Хартлі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як </a:t>
            </a:r>
            <a:r>
              <a:rPr lang="ru-RU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більш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простого в </a:t>
            </a:r>
            <a:r>
              <a:rPr lang="ru-RU" sz="20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реалізації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uk-UA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Розроблено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стуктурну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схему та схему електричну принципову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доплерівського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ультразвукового витратоміра.</a:t>
            </a:r>
          </a:p>
          <a:p>
            <a:pPr algn="just"/>
            <a:r>
              <a:rPr lang="uk-UA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Розроблено друковану плату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доплерівського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ультразвукового витратоміра із габаритами 132,7×92,5 </a:t>
            </a:r>
            <a:r>
              <a:rPr lang="uk-UA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мм</a:t>
            </a:r>
          </a:p>
          <a:p>
            <a:pPr algn="just"/>
            <a:r>
              <a:rPr lang="uk-UA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	В розділі охорони праці і безпеки в надзвичайних </a:t>
            </a:r>
            <a:r>
              <a:rPr lang="uk-UA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ситуаціях для 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підвищення безпеки роботи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доплерівського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ультразвукового витратоміра в умовах дії загрозливих чинників було здійснено розрахунок екрану, товщина якого має становити 0,2 см.</a:t>
            </a:r>
          </a:p>
          <a:p>
            <a:pPr algn="just"/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	В економічній частині розраховано витрати на розробку та виготовлення нового технічного рішення сума яких складає 42439,39 гривень. </a:t>
            </a:r>
            <a:r>
              <a:rPr lang="uk-UA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результаті аналізу обрахунків зроблено висновок, що спроектований пристрій </a:t>
            </a:r>
            <a:r>
              <a:rPr lang="uk-UA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виробництві дешевший за аналог і є високо конкуренто спроможним. Період окупності складе близько 1,4 роки.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4695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41324" y="368808"/>
            <a:ext cx="10031476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Актуальність теми   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Через постійне зростання цін на різні види енергії важливим завданням сьогодення є максимально точний контроль витрат рідких і газоподібних середовищ.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Основною </a:t>
            </a:r>
            <a:r>
              <a:rPr lang="uk-UA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проблемою комерційних відносин </a:t>
            </a:r>
            <a:r>
              <a:rPr lang="uk-UA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uk-UA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поставчанні</a:t>
            </a:r>
            <a:r>
              <a:rPr lang="uk-UA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рідких </a:t>
            </a:r>
            <a:r>
              <a:rPr lang="uk-UA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 газоподібних середовищ є дисбаланс, що виникає при фізичному обліку  від постачальника до споживача. Загальними факторами, що визначають виникнення цього дисбалансу, є похибки у вимірюванні об’єму речовини, відсутність достовірного обліку через невисоку точність і обмежений діапазон лічильників, несправності вузлів </a:t>
            </a:r>
            <a:r>
              <a:rPr lang="uk-UA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обліку. </a:t>
            </a:r>
            <a:r>
              <a:rPr lang="uk-UA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уникнення такого дисбалансу необхідно вибрати витратомір, який має всі необхідні характеристики для забезпечення точного вимірювання витрат.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Найперспективнішими </a:t>
            </a:r>
            <a:r>
              <a:rPr lang="uk-UA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сьогодні є ультразвукові витратоміри, через їх надійність (вимірювання лишаються відносно </a:t>
            </a:r>
            <a:r>
              <a:rPr lang="uk-UA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точними, навіть </a:t>
            </a:r>
            <a:r>
              <a:rPr lang="uk-UA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коли датчик виходить з ладу), відсутність створення додаткових втрат напору, калібрування точності до &lt;0,1%, а також відсутність рухомих частин і </a:t>
            </a:r>
            <a:r>
              <a:rPr lang="uk-UA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частин, що </a:t>
            </a:r>
            <a:r>
              <a:rPr lang="uk-UA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виступають у потік.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sz="1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Мета МКР </a:t>
            </a:r>
            <a:r>
              <a:rPr lang="uk-UA" sz="1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ctr"/>
            <a:endParaRPr lang="uk-UA" sz="16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Підвищення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точності визначення витрат природного газу шляхом розробки доплерівського ультразвукового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витратоміра</a:t>
            </a:r>
            <a:endParaRPr lang="ru-RU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7459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Untitled-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667000" y="-2666999"/>
            <a:ext cx="6858002" cy="1219200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90749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The_Ultrasonic_Flow_Measuring_Principle11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965915" y="106652"/>
            <a:ext cx="10704490" cy="6021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0904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 mute="1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The_Ultrasonic_Flow_Measuring_Principle12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46467" y="90152"/>
            <a:ext cx="10783910" cy="6065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5042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 mute="1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12125" y="940159"/>
            <a:ext cx="6090186" cy="4803818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685074" y="940549"/>
            <a:ext cx="4893490" cy="4803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7085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7403" y="0"/>
            <a:ext cx="7307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2120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08" t="24649" r="53280" b="8098"/>
          <a:stretch/>
        </p:blipFill>
        <p:spPr bwMode="auto">
          <a:xfrm>
            <a:off x="1612725" y="0"/>
            <a:ext cx="7621428" cy="685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91903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08" r="1142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075211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Контур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Контур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онтур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Circuit" id="{0AC2F7E7-15F5-431C-B2A2-456FE929F56C}" vid="{0911B802-464C-4241-8DD9-B60FF88E379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TC104033919[[fn=Контур]]</Template>
  <TotalTime>420</TotalTime>
  <Words>222</Words>
  <Application>Microsoft Office PowerPoint</Application>
  <PresentationFormat>Произвольный</PresentationFormat>
  <Paragraphs>27</Paragraphs>
  <Slides>19</Slides>
  <Notes>2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Контур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Valya</dc:creator>
  <cp:lastModifiedBy>Marina</cp:lastModifiedBy>
  <cp:revision>35</cp:revision>
  <dcterms:created xsi:type="dcterms:W3CDTF">2014-06-24T18:50:09Z</dcterms:created>
  <dcterms:modified xsi:type="dcterms:W3CDTF">2015-11-25T20:49:49Z</dcterms:modified>
</cp:coreProperties>
</file>