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6" r:id="rId6"/>
    <p:sldId id="262" r:id="rId7"/>
    <p:sldId id="263" r:id="rId8"/>
    <p:sldId id="264" r:id="rId9"/>
    <p:sldId id="265" r:id="rId10"/>
    <p:sldId id="267" r:id="rId11"/>
    <p:sldId id="259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5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38C70-C301-4BFE-9502-7ACE5B79317D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D0125-A22E-49ED-827E-FF13C4DC942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7040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DCD65-EC3C-48D4-9632-408A498875D5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D6FDE-3502-4752-BD70-1982E95D759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6642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23646-3211-45B9-90E6-10CF5AC99CB8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F5E13-3ECF-47C5-B039-EBF21544BE0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7159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A6983-16C9-4182-9B58-AB186306220E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21E7B-852D-416E-84B2-11A2825FF74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809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01484-7996-40BD-9D13-170591E1CA2E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06B52-8BB1-460E-965F-4A96AB219BA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4104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BC5AC-F540-4DEA-A7DC-BE91E446CA6D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DE0F3-97A6-4522-95A0-BCC7AB9EBBF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54329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4396C-716E-435E-BD0D-EC717A96F9B5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FC3B7-2072-4BD5-A8A3-1CA29F97FB4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529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A8E69-0EDA-49B8-BBAC-B41C0B014C0A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4A671-90BC-4A55-B8CD-FAB21A07CF8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5226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6C0C8-D35A-4CEE-BB81-8B67AE218BF8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65964-8303-43D4-ADF2-D6BCF23B743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4793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735DD-8D34-4407-BB3D-CC76AA4C083F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40308-5186-4043-B2D9-04BBC96BBCE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6144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565D6-8123-44FC-905C-B2FD04761609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B6736-E642-42D8-98AB-130C95E10EB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78546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uk-UA" smtClean="0"/>
              <a:t>Cliquez pour modifier le style du titre</a:t>
            </a:r>
            <a:endParaRPr lang="fr-CA" altLang="uk-U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uk-UA" smtClean="0"/>
              <a:t>Cliquez pour modifier les styles du texte du masque</a:t>
            </a:r>
          </a:p>
          <a:p>
            <a:pPr lvl="1"/>
            <a:r>
              <a:rPr lang="fr-FR" altLang="uk-UA" smtClean="0"/>
              <a:t>Deuxième niveau</a:t>
            </a:r>
          </a:p>
          <a:p>
            <a:pPr lvl="2"/>
            <a:r>
              <a:rPr lang="fr-FR" altLang="uk-UA" smtClean="0"/>
              <a:t>Troisième niveau</a:t>
            </a:r>
          </a:p>
          <a:p>
            <a:pPr lvl="3"/>
            <a:r>
              <a:rPr lang="fr-FR" altLang="uk-UA" smtClean="0"/>
              <a:t>Quatrième niveau</a:t>
            </a:r>
          </a:p>
          <a:p>
            <a:pPr lvl="4"/>
            <a:r>
              <a:rPr lang="fr-FR" altLang="uk-UA" smtClean="0"/>
              <a:t>Cinquième niveau</a:t>
            </a:r>
            <a:endParaRPr lang="fr-CA" altLang="uk-U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5BF5D8-73D9-4AFD-AF39-F321D32CD0CB}" type="datetimeFigureOut">
              <a:rPr lang="fr-FR"/>
              <a:pPr>
                <a:defRPr/>
              </a:pPr>
              <a:t>25/11/2015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798BE3-96C3-4EE5-9ADF-EE11FDFC82B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2362199"/>
            <a:ext cx="7543800" cy="914401"/>
          </a:xfrm>
        </p:spPr>
        <p:txBody>
          <a:bodyPr/>
          <a:lstStyle/>
          <a:p>
            <a:r>
              <a:rPr lang="uk-UA" altLang="uk-UA" sz="2400" b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МІКРОПРОЦЕСОРНИЙ ПРИСТРІЙ ДЛЯ ВИМІРЮВАННЯ ЧАСТОТИ</a:t>
            </a:r>
            <a:endParaRPr lang="fr-CA" altLang="uk-UA" sz="2400" b="1" smtClean="0">
              <a:solidFill>
                <a:srgbClr val="E35C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29600" y="6629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990600" y="3810000"/>
            <a:ext cx="76690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Доповідач:              </a:t>
            </a:r>
            <a:r>
              <a:rPr lang="uk-UA" sz="2000" b="1" err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Лисюк</a:t>
            </a:r>
            <a:r>
              <a:rPr lang="uk-UA" sz="2000" b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Д.Л., ст. гр. ЕП-14м</a:t>
            </a:r>
          </a:p>
          <a:p>
            <a:endParaRPr lang="uk-UA" sz="2000" b="1">
              <a:solidFill>
                <a:srgbClr val="E35C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uk-UA" sz="2000" b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Керівник:                Кравченко Ю.С., </a:t>
            </a:r>
            <a:r>
              <a:rPr lang="uk-UA" sz="2000" b="1" err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к.ф-м.н</a:t>
            </a:r>
            <a:r>
              <a:rPr lang="uk-UA" sz="2000" b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., доцент</a:t>
            </a:r>
            <a:endParaRPr lang="uk-UA" sz="2000" b="1">
              <a:solidFill>
                <a:srgbClr val="E35C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има\Desktop\корпус А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7400"/>
            <a:ext cx="8704782" cy="440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685800"/>
            <a:ext cx="6452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Цифровий частотомір. Креслення загального виду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91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4267200"/>
          </a:xfrm>
        </p:spPr>
        <p:txBody>
          <a:bodyPr/>
          <a:lstStyle/>
          <a:p>
            <a:pPr marL="0" indent="0">
              <a:buNone/>
            </a:pP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Проведено</a:t>
            </a:r>
            <a:r>
              <a:rPr lang="uk-UA" sz="2000">
                <a:latin typeface="Comic Sans MS" panose="030F0702030302020204" pitchFamily="66" charset="0"/>
              </a:rPr>
              <a:t> аналіз  існуючих методів та пристроїв для вимірювання частоти.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Розроблено</a:t>
            </a:r>
            <a:r>
              <a:rPr lang="uk-UA" sz="2000">
                <a:latin typeface="Comic Sans MS" panose="030F0702030302020204" pitchFamily="66" charset="0"/>
              </a:rPr>
              <a:t> структурну схему та на її основі алгоритм роботи пристрою. Для роботи керуючого мікроконтролера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розроблено</a:t>
            </a:r>
            <a:r>
              <a:rPr lang="uk-UA" sz="2000">
                <a:latin typeface="Comic Sans MS" panose="030F0702030302020204" pitchFamily="66" charset="0"/>
              </a:rPr>
              <a:t> алгоритм та програмне забезпечення.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Розроблено</a:t>
            </a:r>
            <a:r>
              <a:rPr lang="uk-UA" sz="2000">
                <a:latin typeface="Comic Sans MS" panose="030F0702030302020204" pitchFamily="66" charset="0"/>
              </a:rPr>
              <a:t> електричну принципову схему та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проведено</a:t>
            </a:r>
            <a:r>
              <a:rPr lang="uk-UA" sz="2000">
                <a:latin typeface="Comic Sans MS" panose="030F0702030302020204" pitchFamily="66" charset="0"/>
              </a:rPr>
              <a:t> її моделювання в програмному середовищі </a:t>
            </a:r>
            <a:r>
              <a:rPr lang="en-US" sz="2000">
                <a:latin typeface="Comic Sans MS" panose="030F0702030302020204" pitchFamily="66" charset="0"/>
              </a:rPr>
              <a:t>Proteus</a:t>
            </a:r>
            <a:r>
              <a:rPr lang="ru-RU" sz="2000">
                <a:latin typeface="Comic Sans MS" panose="030F0702030302020204" pitchFamily="66" charset="0"/>
              </a:rPr>
              <a:t>. </a:t>
            </a:r>
            <a:r>
              <a:rPr lang="uk-UA" sz="2000">
                <a:latin typeface="Comic Sans MS" panose="030F0702030302020204" pitchFamily="66" charset="0"/>
              </a:rPr>
              <a:t>На основі схеми електричної  принципової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створено</a:t>
            </a:r>
            <a:r>
              <a:rPr lang="uk-UA" sz="2000">
                <a:latin typeface="Comic Sans MS" panose="030F0702030302020204" pitchFamily="66" charset="0"/>
              </a:rPr>
              <a:t> креслення друкованої плати та складальне креслення пристрою. В результаті чого було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розроблено</a:t>
            </a:r>
            <a:r>
              <a:rPr lang="uk-UA" sz="2000">
                <a:latin typeface="Comic Sans MS" panose="030F0702030302020204" pitchFamily="66" charset="0"/>
              </a:rPr>
              <a:t> мікропроцесорний пристрій для вимірювання частоти з наступними основними параметрами: габаритні розміри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70×120×40 мм</a:t>
            </a:r>
            <a:r>
              <a:rPr lang="uk-UA" sz="2000">
                <a:latin typeface="Comic Sans MS" panose="030F0702030302020204" pitchFamily="66" charset="0"/>
              </a:rPr>
              <a:t>; напруга живлення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9 В</a:t>
            </a:r>
            <a:r>
              <a:rPr lang="uk-UA" sz="2000">
                <a:latin typeface="Comic Sans MS" panose="030F0702030302020204" pitchFamily="66" charset="0"/>
              </a:rPr>
              <a:t>; діапазон вимірюваних частот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 Гц – 60 МГц</a:t>
            </a:r>
            <a:r>
              <a:rPr lang="uk-UA" sz="2000">
                <a:latin typeface="Comic Sans MS" panose="030F0702030302020204" pitchFamily="66" charset="0"/>
              </a:rPr>
              <a:t>; час вимірювання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 с</a:t>
            </a:r>
            <a:r>
              <a:rPr lang="uk-UA" sz="2000">
                <a:latin typeface="Comic Sans MS" panose="030F0702030302020204" pitchFamily="66" charset="0"/>
              </a:rPr>
              <a:t>; діапазон робочих температур </a:t>
            </a: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-20 – +60</a:t>
            </a:r>
            <a:r>
              <a:rPr lang="uk-UA" sz="2000" i="1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°С</a:t>
            </a:r>
            <a:r>
              <a:rPr lang="uk-UA" sz="2000" i="1">
                <a:latin typeface="Comic Sans MS" panose="030F0702030302020204" pitchFamily="66" charset="0"/>
              </a:rPr>
              <a:t>.</a:t>
            </a:r>
            <a:endParaRPr lang="fr-CA" altLang="uk-UA" sz="2000" smtClean="0">
              <a:solidFill>
                <a:srgbClr val="E35C06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0" y="457200"/>
            <a:ext cx="21226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ВисновОк</a:t>
            </a:r>
            <a:endParaRPr lang="uk-UA" sz="3200" b="1">
              <a:solidFill>
                <a:srgbClr val="E35C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029200"/>
          </a:xfrm>
        </p:spPr>
        <p:txBody>
          <a:bodyPr/>
          <a:lstStyle/>
          <a:p>
            <a:pPr marL="0" indent="0">
              <a:buNone/>
            </a:pPr>
            <a:r>
              <a:rPr lang="uk-UA" sz="2000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Мета роботи: </a:t>
            </a:r>
            <a:r>
              <a:rPr lang="uk-UA" sz="2000" smtClean="0">
                <a:latin typeface="Comic Sans MS" panose="030F0702030302020204" pitchFamily="66" charset="0"/>
              </a:rPr>
              <a:t>розробка </a:t>
            </a:r>
            <a:r>
              <a:rPr lang="uk-UA" sz="2000">
                <a:latin typeface="Comic Sans MS" panose="030F0702030302020204" pitchFamily="66" charset="0"/>
              </a:rPr>
              <a:t>мікропроцесорного пристрою для вимірювання частоти, який у свою чергу володітиме простою конструкцією та широким діапазоном вимірюваних частот, за рахунок незначного зменшення точності вимірювань, а також мав би малі габарити та низьку вартість, у порівнянні з сучасними аналогами</a:t>
            </a:r>
            <a:r>
              <a:rPr lang="uk-UA" sz="2000" smtClean="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Предметом дослідження</a:t>
            </a:r>
            <a:r>
              <a:rPr lang="uk-UA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uk-UA" sz="2000">
                <a:latin typeface="Comic Sans MS" panose="030F0702030302020204" pitchFamily="66" charset="0"/>
              </a:rPr>
              <a:t>являються основні характеристики цифрових частотомірів</a:t>
            </a:r>
            <a:r>
              <a:rPr lang="uk-UA" sz="2000" smtClean="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Об’єктом дослідження</a:t>
            </a:r>
            <a:r>
              <a:rPr lang="uk-UA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uk-UA" sz="2000">
                <a:latin typeface="Comic Sans MS" panose="030F0702030302020204" pitchFamily="66" charset="0"/>
              </a:rPr>
              <a:t>є процес перетворення електричного сигналу, що поступає на вхід </a:t>
            </a:r>
            <a:r>
              <a:rPr lang="uk-UA" sz="2000" smtClean="0">
                <a:latin typeface="Comic Sans MS" panose="030F0702030302020204" pitchFamily="66" charset="0"/>
              </a:rPr>
              <a:t>пристрою, </a:t>
            </a:r>
            <a:r>
              <a:rPr lang="uk-UA" sz="2000">
                <a:latin typeface="Comic Sans MS" panose="030F0702030302020204" pitchFamily="66" charset="0"/>
              </a:rPr>
              <a:t>в покази частоти на індикаторі</a:t>
            </a:r>
            <a:r>
              <a:rPr lang="uk-UA" sz="2000" smtClean="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r>
              <a:rPr lang="uk-UA" sz="200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Методи дослідження:</a:t>
            </a:r>
          </a:p>
          <a:p>
            <a:pPr lvl="0"/>
            <a:r>
              <a:rPr lang="uk-UA" sz="2000">
                <a:latin typeface="Comic Sans MS" panose="030F0702030302020204" pitchFamily="66" charset="0"/>
              </a:rPr>
              <a:t>аналіз літературних джерел;</a:t>
            </a:r>
          </a:p>
          <a:p>
            <a:r>
              <a:rPr lang="uk-UA" sz="2000">
                <a:latin typeface="Comic Sans MS" panose="030F0702030302020204" pitchFamily="66" charset="0"/>
              </a:rPr>
              <a:t>математичне моделювання за допомогою програмних пакетів </a:t>
            </a:r>
            <a:r>
              <a:rPr lang="en-US" sz="2000">
                <a:latin typeface="Comic Sans MS" panose="030F0702030302020204" pitchFamily="66" charset="0"/>
              </a:rPr>
              <a:t>Proteus ISIS </a:t>
            </a:r>
            <a:r>
              <a:rPr lang="uk-UA" sz="2000">
                <a:latin typeface="Comic Sans MS" panose="030F0702030302020204" pitchFamily="66" charset="0"/>
              </a:rPr>
              <a:t>та </a:t>
            </a:r>
            <a:r>
              <a:rPr lang="en-US" sz="2000">
                <a:latin typeface="Comic Sans MS" panose="030F0702030302020204" pitchFamily="66" charset="0"/>
              </a:rPr>
              <a:t>Proteus Ares</a:t>
            </a:r>
            <a:r>
              <a:rPr lang="uk-UA" sz="200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endParaRPr lang="fr-CA" altLang="uk-UA" smtClean="0">
              <a:solidFill>
                <a:srgbClr val="E35C0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0" y="482025"/>
            <a:ext cx="2751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smtClean="0">
                <a:solidFill>
                  <a:srgbClr val="E35C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Мета роботи</a:t>
            </a:r>
            <a:endParaRPr lang="uk-UA" sz="3200" b="1">
              <a:solidFill>
                <a:srgbClr val="E35C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а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568917"/>
            <a:ext cx="8267700" cy="49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5600" y="609600"/>
            <a:ext cx="3661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Структурна схема пристрою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25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005947"/>
              </p:ext>
            </p:extLst>
          </p:nvPr>
        </p:nvGraphicFramePr>
        <p:xfrm>
          <a:off x="1219200" y="371475"/>
          <a:ext cx="2895600" cy="450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Visio" r:id="rId3" imgW="2868812" imgH="5093280" progId="Visio.Drawing.11">
                  <p:embed/>
                </p:oleObj>
              </mc:Choice>
              <mc:Fallback>
                <p:oleObj name="Visio" r:id="rId3" imgW="2868812" imgH="50932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71475"/>
                        <a:ext cx="2895600" cy="450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389476"/>
              </p:ext>
            </p:extLst>
          </p:nvPr>
        </p:nvGraphicFramePr>
        <p:xfrm>
          <a:off x="5334000" y="381000"/>
          <a:ext cx="2733675" cy="586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Visio" r:id="rId5" imgW="2734015" imgH="5867100" progId="Visio.Drawing.11">
                  <p:embed/>
                </p:oleObj>
              </mc:Choice>
              <mc:Fallback>
                <p:oleObj name="Visio" r:id="rId5" imgW="2734015" imgH="586710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81000"/>
                        <a:ext cx="2733675" cy="586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6064" y="5486400"/>
            <a:ext cx="4775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</a:t>
            </a:r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 алгоритм роботи пристрою, </a:t>
            </a:r>
          </a:p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б) алгоритм роботи </a:t>
            </a:r>
            <a:r>
              <a:rPr lang="uk-UA" sz="20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мікроконтролера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981200"/>
            <a:ext cx="410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а)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4665" y="3048000"/>
            <a:ext cx="413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б)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11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Дима\Desktop\магистерская работа\DIMA~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904" y="762000"/>
            <a:ext cx="4737100" cy="58077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05000" y="228600"/>
            <a:ext cx="5343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Електрична принципова схема пристрою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3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9174" y="685800"/>
            <a:ext cx="4980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Моделювання роботи пристрою</a:t>
            </a:r>
            <a:endParaRPr lang="uk-UA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101" name="Picture 5" descr="C:\Users\Дима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197756"/>
            <a:ext cx="16478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Дима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67424"/>
            <a:ext cx="320992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Дима\Desktop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5238750"/>
            <a:ext cx="1009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Дима\Desktop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6000750"/>
            <a:ext cx="2286000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0803" y="4629090"/>
            <a:ext cx="7010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Абсолютная похибка                          Відносна похибка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051" name="Picture 3" descr="C:\Users\Дима\Desktop\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21" y="2133600"/>
            <a:ext cx="430277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има\Desktop\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4343401" cy="226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40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Дима\Desktop\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364" y="1968500"/>
            <a:ext cx="2886936" cy="2070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Дима\Desktop\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649" y="1968500"/>
            <a:ext cx="3028315" cy="2090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Дима\Desktop\3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30700"/>
            <a:ext cx="2908300" cy="199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Дима\Desktop\4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649" y="4330700"/>
            <a:ext cx="3028315" cy="19939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57200" y="685800"/>
            <a:ext cx="8502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Зображення 3-</a:t>
            </a:r>
            <a:r>
              <a:rPr lang="en-US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моделі плати з встановленими елементами та без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6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ма\Desktop\печатная плата А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7343"/>
            <a:ext cx="8229600" cy="426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9800" y="762000"/>
            <a:ext cx="5035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Креслення друкованої плати пристрою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ма\Desktop\рамка складальн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72" y="1304925"/>
            <a:ext cx="5927726" cy="53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14239" y="590490"/>
            <a:ext cx="5253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Складальне креслення плати пристрою</a:t>
            </a:r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9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303</TotalTime>
  <Words>278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Autumn</vt:lpstr>
      <vt:lpstr>Visio</vt:lpstr>
      <vt:lpstr>МІКРОПРОЦЕСОРНИЙ ПРИСТРІЙ ДЛЯ ВИМІРЮВАННЯ ЧАСТОТИ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Дима</dc:creator>
  <cp:lastModifiedBy>Дима</cp:lastModifiedBy>
  <cp:revision>26</cp:revision>
  <dcterms:created xsi:type="dcterms:W3CDTF">2015-11-24T17:35:51Z</dcterms:created>
  <dcterms:modified xsi:type="dcterms:W3CDTF">2015-11-25T19:48:44Z</dcterms:modified>
</cp:coreProperties>
</file>