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3" r:id="rId3"/>
    <p:sldId id="259" r:id="rId4"/>
    <p:sldId id="260" r:id="rId5"/>
    <p:sldId id="262" r:id="rId6"/>
    <p:sldId id="263" r:id="rId7"/>
    <p:sldId id="264" r:id="rId8"/>
    <p:sldId id="266" r:id="rId9"/>
    <p:sldId id="267" r:id="rId10"/>
    <p:sldId id="269" r:id="rId11"/>
    <p:sldId id="270" r:id="rId12"/>
    <p:sldId id="271" r:id="rId13"/>
    <p:sldId id="276" r:id="rId14"/>
    <p:sldId id="277" r:id="rId15"/>
    <p:sldId id="279" r:id="rId16"/>
    <p:sldId id="280" r:id="rId17"/>
    <p:sldId id="281" r:id="rId18"/>
    <p:sldId id="28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8" autoAdjust="0"/>
    <p:restoredTop sz="95287" autoAdjust="0"/>
  </p:normalViewPr>
  <p:slideViewPr>
    <p:cSldViewPr>
      <p:cViewPr varScale="1">
        <p:scale>
          <a:sx n="111" d="100"/>
          <a:sy n="111" d="100"/>
        </p:scale>
        <p:origin x="-1602" y="-78"/>
      </p:cViewPr>
      <p:guideLst>
        <p:guide orient="horz" pos="2160"/>
        <p:guide pos="2880"/>
      </p:guideLst>
    </p:cSldViewPr>
  </p:slideViewPr>
  <p:outlineViewPr>
    <p:cViewPr>
      <p:scale>
        <a:sx n="33" d="100"/>
        <a:sy n="33" d="100"/>
      </p:scale>
      <p:origin x="0" y="918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 Id="rId9" Type="http://schemas.openxmlformats.org/officeDocument/2006/relationships/image" Target="../media/image26.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23.11.2015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23.11.2015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23.11.2015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23.11.2015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23.11.2015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23.11.2015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27.png"/><Relationship Id="rId7" Type="http://schemas.openxmlformats.org/officeDocument/2006/relationships/oleObject" Target="../embeddings/oleObject6.bin"/><Relationship Id="rId12"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oleObject" Target="../embeddings/oleObject10.bin"/><Relationship Id="rId5" Type="http://schemas.openxmlformats.org/officeDocument/2006/relationships/oleObject" Target="../embeddings/oleObject4.bin"/><Relationship Id="rId10" Type="http://schemas.openxmlformats.org/officeDocument/2006/relationships/oleObject" Target="../embeddings/oleObject9.bin"/><Relationship Id="rId4" Type="http://schemas.openxmlformats.org/officeDocument/2006/relationships/oleObject" Target="../embeddings/oleObject3.bin"/><Relationship Id="rId9" Type="http://schemas.openxmlformats.org/officeDocument/2006/relationships/oleObject" Target="../embeddings/oleObject8.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050" y="1214422"/>
            <a:ext cx="5686218" cy="2187146"/>
          </a:xfrm>
        </p:spPr>
        <p:txBody>
          <a:bodyPr/>
          <a:lstStyle/>
          <a:p>
            <a:r>
              <a:rPr lang="uk-UA" dirty="0" smtClean="0"/>
              <a:t>Радіовимірювальні перетворювачі магнітного поля</a:t>
            </a:r>
            <a:endParaRPr lang="ru-RU" dirty="0"/>
          </a:p>
        </p:txBody>
      </p:sp>
      <p:sp>
        <p:nvSpPr>
          <p:cNvPr id="3" name="Подзаголовок 2"/>
          <p:cNvSpPr>
            <a:spLocks noGrp="1"/>
          </p:cNvSpPr>
          <p:nvPr>
            <p:ph type="subTitle" idx="1"/>
          </p:nvPr>
        </p:nvSpPr>
        <p:spPr>
          <a:xfrm>
            <a:off x="3000364" y="3539864"/>
            <a:ext cx="5468856" cy="1389334"/>
          </a:xfrm>
        </p:spPr>
        <p:txBody>
          <a:bodyPr>
            <a:normAutofit lnSpcReduction="10000"/>
          </a:bodyPr>
          <a:lstStyle/>
          <a:p>
            <a:r>
              <a:rPr lang="uk-UA" dirty="0" smtClean="0"/>
              <a:t>Керівник: </a:t>
            </a:r>
            <a:r>
              <a:rPr lang="uk-UA" dirty="0" err="1" smtClean="0"/>
              <a:t>д.т.н</a:t>
            </a:r>
            <a:r>
              <a:rPr lang="uk-UA" dirty="0" smtClean="0"/>
              <a:t>.,проф.,зав. кафедри РТ Осадчук О.В.</a:t>
            </a:r>
          </a:p>
          <a:p>
            <a:r>
              <a:rPr lang="uk-UA" dirty="0" smtClean="0"/>
              <a:t>Виконав: студент групи Рт-14м</a:t>
            </a:r>
          </a:p>
          <a:p>
            <a:r>
              <a:rPr lang="uk-UA" dirty="0" smtClean="0"/>
              <a:t>Іваненко І.І.</a:t>
            </a:r>
            <a:endParaRPr lang="ru-RU" dirty="0"/>
          </a:p>
        </p:txBody>
      </p:sp>
      <p:sp>
        <p:nvSpPr>
          <p:cNvPr id="4" name="TextBox 3"/>
          <p:cNvSpPr txBox="1"/>
          <p:nvPr/>
        </p:nvSpPr>
        <p:spPr>
          <a:xfrm>
            <a:off x="2786050" y="357166"/>
            <a:ext cx="5715040" cy="1200329"/>
          </a:xfrm>
          <a:prstGeom prst="rect">
            <a:avLst/>
          </a:prstGeom>
          <a:noFill/>
        </p:spPr>
        <p:txBody>
          <a:bodyPr wrap="square" rtlCol="0">
            <a:spAutoFit/>
          </a:bodyPr>
          <a:lstStyle/>
          <a:p>
            <a:r>
              <a:rPr lang="uk-UA" dirty="0" smtClean="0">
                <a:solidFill>
                  <a:schemeClr val="bg1">
                    <a:lumMod val="85000"/>
                  </a:schemeClr>
                </a:solidFill>
              </a:rPr>
              <a:t>Міністерство освіти та науки України</a:t>
            </a:r>
          </a:p>
          <a:p>
            <a:r>
              <a:rPr lang="uk-UA" dirty="0" smtClean="0">
                <a:solidFill>
                  <a:schemeClr val="bg1">
                    <a:lumMod val="85000"/>
                  </a:schemeClr>
                </a:solidFill>
              </a:rPr>
              <a:t>Вінницький національний технічний університет</a:t>
            </a:r>
          </a:p>
          <a:p>
            <a:r>
              <a:rPr lang="uk-UA" dirty="0" smtClean="0">
                <a:solidFill>
                  <a:schemeClr val="bg1">
                    <a:lumMod val="85000"/>
                  </a:schemeClr>
                </a:solidFill>
              </a:rPr>
              <a:t>Факультет радіотехніки, зв'язку та приладобудування</a:t>
            </a:r>
            <a:endParaRPr lang="ru-RU" dirty="0">
              <a:solidFill>
                <a:schemeClr val="bg1">
                  <a:lumMod val="85000"/>
                </a:schemeClr>
              </a:solidFill>
            </a:endParaRPr>
          </a:p>
        </p:txBody>
      </p:sp>
      <p:sp>
        <p:nvSpPr>
          <p:cNvPr id="5" name="TextBox 4"/>
          <p:cNvSpPr txBox="1"/>
          <p:nvPr/>
        </p:nvSpPr>
        <p:spPr>
          <a:xfrm>
            <a:off x="3286116" y="6286520"/>
            <a:ext cx="2571768" cy="369332"/>
          </a:xfrm>
          <a:prstGeom prst="rect">
            <a:avLst/>
          </a:prstGeom>
          <a:noFill/>
        </p:spPr>
        <p:txBody>
          <a:bodyPr wrap="square" rtlCol="0">
            <a:spAutoFit/>
          </a:bodyPr>
          <a:lstStyle/>
          <a:p>
            <a:r>
              <a:rPr lang="uk-UA" dirty="0" smtClean="0"/>
              <a:t>Вінниця ВНТУ 2015</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7239000" cy="1071570"/>
          </a:xfrm>
        </p:spPr>
        <p:txBody>
          <a:bodyPr/>
          <a:lstStyle/>
          <a:p>
            <a:r>
              <a:rPr lang="uk-UA" sz="1800" dirty="0" smtClean="0"/>
              <a:t>На рис. </a:t>
            </a:r>
            <a:r>
              <a:rPr lang="en-US" sz="1800" dirty="0" smtClean="0"/>
              <a:t>8</a:t>
            </a:r>
            <a:r>
              <a:rPr lang="uk-UA" sz="1800" dirty="0" smtClean="0"/>
              <a:t> подані теоретичні та експериментальні залежності активної та реактивної складових повного опру від магнітної індукції</a:t>
            </a:r>
            <a:r>
              <a:rPr lang="en-US" sz="1800" dirty="0" smtClean="0"/>
              <a:t>.</a:t>
            </a:r>
            <a:endParaRPr lang="ru-RU" sz="1800" dirty="0" smtClean="0"/>
          </a:p>
          <a:p>
            <a:endParaRPr lang="ru-RU" dirty="0"/>
          </a:p>
        </p:txBody>
      </p:sp>
      <p:pic>
        <p:nvPicPr>
          <p:cNvPr id="26626" name="Picture 2"/>
          <p:cNvPicPr>
            <a:picLocks noChangeAspect="1" noChangeArrowheads="1"/>
          </p:cNvPicPr>
          <p:nvPr/>
        </p:nvPicPr>
        <p:blipFill>
          <a:blip r:embed="rId2"/>
          <a:srcRect/>
          <a:stretch>
            <a:fillRect/>
          </a:stretch>
        </p:blipFill>
        <p:spPr bwMode="auto">
          <a:xfrm>
            <a:off x="928662" y="1214422"/>
            <a:ext cx="2867025" cy="2514600"/>
          </a:xfrm>
          <a:prstGeom prst="rect">
            <a:avLst/>
          </a:prstGeom>
          <a:noFill/>
        </p:spPr>
      </p:pic>
      <p:pic>
        <p:nvPicPr>
          <p:cNvPr id="26625" name="Picture 1"/>
          <p:cNvPicPr>
            <a:picLocks noChangeAspect="1" noChangeArrowheads="1"/>
          </p:cNvPicPr>
          <p:nvPr/>
        </p:nvPicPr>
        <p:blipFill>
          <a:blip r:embed="rId3"/>
          <a:srcRect/>
          <a:stretch>
            <a:fillRect/>
          </a:stretch>
        </p:blipFill>
        <p:spPr bwMode="auto">
          <a:xfrm>
            <a:off x="4500562" y="1285860"/>
            <a:ext cx="2943225" cy="2466975"/>
          </a:xfrm>
          <a:prstGeom prst="rect">
            <a:avLst/>
          </a:prstGeom>
          <a:noFill/>
        </p:spPr>
      </p:pic>
      <p:sp>
        <p:nvSpPr>
          <p:cNvPr id="266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6628" name="Rectangle 4"/>
          <p:cNvSpPr>
            <a:spLocks noChangeArrowheads="1"/>
          </p:cNvSpPr>
          <p:nvPr/>
        </p:nvSpPr>
        <p:spPr bwMode="auto">
          <a:xfrm>
            <a:off x="1142976" y="3857628"/>
            <a:ext cx="6215106"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lang="en-US" sz="1200" dirty="0" smtClean="0">
                <a:latin typeface="Arial" pitchFamily="34" charset="0"/>
                <a:ea typeface="Times New Roman" pitchFamily="18" charset="0"/>
                <a:cs typeface="Arial" pitchFamily="34" charset="0"/>
              </a:rPr>
              <a:t>	</a:t>
            </a:r>
            <a:r>
              <a:rPr lang="en-US" dirty="0" smtClean="0">
                <a:ea typeface="Times New Roman" pitchFamily="18" charset="0"/>
                <a:cs typeface="Arial" pitchFamily="34" charset="0"/>
              </a:rPr>
              <a:t>    </a:t>
            </a:r>
            <a:r>
              <a:rPr kumimoji="0" lang="uk-UA" b="0" i="0" u="none" strike="noStrike" cap="none" normalizeH="0" baseline="0" dirty="0" smtClean="0">
                <a:ln>
                  <a:noFill/>
                </a:ln>
                <a:solidFill>
                  <a:schemeClr val="tx1"/>
                </a:solidFill>
                <a:effectLst/>
                <a:ea typeface="Times New Roman" pitchFamily="18" charset="0"/>
                <a:cs typeface="Arial" pitchFamily="34" charset="0"/>
              </a:rPr>
              <a:t>а)			</a:t>
            </a:r>
            <a:r>
              <a:rPr kumimoji="0" lang="en-US" b="0" i="0" u="none" strike="noStrike" cap="none" normalizeH="0" baseline="0" dirty="0" smtClean="0">
                <a:ln>
                  <a:noFill/>
                </a:ln>
                <a:solidFill>
                  <a:schemeClr val="tx1"/>
                </a:solidFill>
                <a:effectLst/>
                <a:ea typeface="Times New Roman" pitchFamily="18" charset="0"/>
                <a:cs typeface="Arial" pitchFamily="34" charset="0"/>
              </a:rPr>
              <a:t>	</a:t>
            </a:r>
            <a:r>
              <a:rPr kumimoji="0" lang="uk-UA" b="0" i="0" u="none" strike="noStrike" cap="none" normalizeH="0" baseline="0" dirty="0" smtClean="0">
                <a:ln>
                  <a:noFill/>
                </a:ln>
                <a:solidFill>
                  <a:schemeClr val="tx1"/>
                </a:solidFill>
                <a:effectLst/>
                <a:ea typeface="Times New Roman" pitchFamily="18" charset="0"/>
                <a:cs typeface="Arial" pitchFamily="34" charset="0"/>
              </a:rPr>
              <a:t>б)</a:t>
            </a:r>
            <a:endParaRPr kumimoji="0" lang="en-US"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450850"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ea typeface="Times New Roman" pitchFamily="18" charset="0"/>
                <a:cs typeface="Arial" pitchFamily="34" charset="0"/>
              </a:rPr>
              <a:t>Рисунок </a:t>
            </a:r>
            <a:r>
              <a:rPr lang="en-US" dirty="0" smtClean="0">
                <a:ea typeface="Times New Roman" pitchFamily="18" charset="0"/>
                <a:cs typeface="Arial" pitchFamily="34" charset="0"/>
              </a:rPr>
              <a:t>8</a:t>
            </a:r>
            <a:r>
              <a:rPr kumimoji="0" lang="uk-UA" b="0" i="0" u="none" strike="noStrike" cap="none" normalizeH="0" baseline="0" dirty="0" smtClean="0">
                <a:ln>
                  <a:noFill/>
                </a:ln>
                <a:solidFill>
                  <a:schemeClr val="tx1"/>
                </a:solidFill>
                <a:effectLst/>
                <a:ea typeface="Times New Roman" pitchFamily="18" charset="0"/>
                <a:cs typeface="Arial" pitchFamily="34" charset="0"/>
              </a:rPr>
              <a:t> – Залежності активної а) та реактивної б) складових</a:t>
            </a:r>
            <a:endParaRPr kumimoji="0" lang="ru-RU" b="0" i="0" u="none" strike="noStrike" cap="none" normalizeH="0" baseline="0" dirty="0" smtClean="0">
              <a:ln>
                <a:noFill/>
              </a:ln>
              <a:solidFill>
                <a:schemeClr val="tx1"/>
              </a:solidFill>
              <a:effectLst/>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ea typeface="Times New Roman" pitchFamily="18" charset="0"/>
                <a:cs typeface="Arial" pitchFamily="34" charset="0"/>
              </a:rPr>
              <a:t>повного опору від магнітної індукції</a:t>
            </a:r>
            <a:endParaRPr kumimoji="0" lang="uk-UA"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7239000" cy="4572032"/>
          </a:xfrm>
        </p:spPr>
        <p:txBody>
          <a:bodyPr>
            <a:normAutofit fontScale="92500" lnSpcReduction="20000"/>
          </a:bodyPr>
          <a:lstStyle/>
          <a:p>
            <a:r>
              <a:rPr lang="uk-UA" sz="1700" dirty="0" smtClean="0"/>
              <a:t>Визначення функції перетворення частотного перетворювача магнітного поля на основі </a:t>
            </a:r>
            <a:r>
              <a:rPr lang="uk-UA" sz="1700" dirty="0" err="1" smtClean="0"/>
              <a:t>двоколекторного</a:t>
            </a:r>
            <a:r>
              <a:rPr lang="uk-UA" sz="1700" dirty="0" smtClean="0"/>
              <a:t> магніточутливого</a:t>
            </a:r>
            <a:r>
              <a:rPr lang="en-US" sz="1700" dirty="0" smtClean="0"/>
              <a:t> </a:t>
            </a:r>
            <a:r>
              <a:rPr lang="uk-UA" sz="1700" dirty="0" err="1" smtClean="0"/>
              <a:t>біполярноготранзистора</a:t>
            </a:r>
            <a:r>
              <a:rPr lang="uk-UA" sz="1700" dirty="0" smtClean="0"/>
              <a:t>, </a:t>
            </a:r>
            <a:r>
              <a:rPr lang="uk-UA" sz="1700" dirty="0" err="1" smtClean="0"/>
              <a:t>двозатворного</a:t>
            </a:r>
            <a:r>
              <a:rPr lang="uk-UA" sz="1700" dirty="0" smtClean="0"/>
              <a:t> польового та біполярного транзистора</a:t>
            </a:r>
            <a:r>
              <a:rPr lang="en-US" sz="1700" dirty="0" smtClean="0"/>
              <a:t>.</a:t>
            </a:r>
          </a:p>
          <a:p>
            <a:r>
              <a:rPr lang="uk-UA" sz="1700" dirty="0" smtClean="0"/>
              <a:t>Електрична схема магнітного частотного сенсора приведена на рис.</a:t>
            </a:r>
            <a:r>
              <a:rPr lang="en-US" sz="1700" dirty="0" smtClean="0"/>
              <a:t>9.</a:t>
            </a:r>
            <a:r>
              <a:rPr lang="uk-UA" sz="1700" dirty="0" smtClean="0"/>
              <a:t> Вона являє собою гібридну інтегральну схему, що складається з </a:t>
            </a:r>
            <a:r>
              <a:rPr lang="uk-UA" sz="1700" dirty="0" err="1" smtClean="0"/>
              <a:t>двоколекторного</a:t>
            </a:r>
            <a:r>
              <a:rPr lang="uk-UA" sz="1700" dirty="0" smtClean="0"/>
              <a:t> магніточутливого транзистора, польового </a:t>
            </a:r>
            <a:r>
              <a:rPr lang="uk-UA" sz="1700" dirty="0" err="1" smtClean="0"/>
              <a:t>двозатворного</a:t>
            </a:r>
            <a:r>
              <a:rPr lang="uk-UA" sz="1700" dirty="0" smtClean="0"/>
              <a:t> транзистора і біполярного транзистора, що створюють </a:t>
            </a:r>
            <a:r>
              <a:rPr lang="uk-UA" sz="1700" dirty="0" err="1" smtClean="0"/>
              <a:t>автогенераторний</a:t>
            </a:r>
            <a:r>
              <a:rPr lang="uk-UA" sz="1700" dirty="0" smtClean="0"/>
              <a:t> пристрій, частота генерації якого залежить від індукції магнітного поля.</a:t>
            </a:r>
            <a:endParaRPr lang="ru-RU" sz="1700" dirty="0" smtClean="0"/>
          </a:p>
          <a:p>
            <a:r>
              <a:rPr lang="uk-UA" sz="1700" dirty="0" smtClean="0"/>
              <a:t>На електродах колектора біполярного транзистора VT3 і стоці польового </a:t>
            </a:r>
            <a:r>
              <a:rPr lang="uk-UA" sz="1700" dirty="0" err="1" smtClean="0"/>
              <a:t>двозатворного</a:t>
            </a:r>
            <a:r>
              <a:rPr lang="uk-UA" sz="1700" dirty="0" smtClean="0"/>
              <a:t> транзистора VT2 існує повний опір, активна складова якого має від’ємне значення, а реактивна – ємнісної характер. Підключення індуктивності L1 до стоку </a:t>
            </a:r>
            <a:r>
              <a:rPr lang="uk-UA" sz="1700" dirty="0" err="1" smtClean="0"/>
              <a:t>двозатворного</a:t>
            </a:r>
            <a:r>
              <a:rPr lang="uk-UA" sz="1700" dirty="0" smtClean="0"/>
              <a:t> польового транзистора VT2 і загальній шині через блокувальну ємність С1 створює коливальний контур, втрати енергії в якому компенсуються від’ємним опором. Резистори R9 і R10 забезпечують режим живлення по постійному струму досліджуваної схеми. Під час дії магнітного поля на </a:t>
            </a:r>
            <a:r>
              <a:rPr lang="uk-UA" sz="1700" dirty="0" err="1" smtClean="0"/>
              <a:t>двоколекторний</a:t>
            </a:r>
            <a:r>
              <a:rPr lang="uk-UA" sz="1700" dirty="0" smtClean="0"/>
              <a:t> магніточутливий транзистор VT1 відбувається зміна еквівалентної ємності коливального контуру, що викликає зміну резонансної частоти.</a:t>
            </a:r>
            <a:endParaRPr lang="ru-RU" sz="1700" dirty="0" smtClean="0"/>
          </a:p>
          <a:p>
            <a:endParaRPr lang="ru-RU" sz="1800" dirty="0"/>
          </a:p>
        </p:txBody>
      </p:sp>
      <p:pic>
        <p:nvPicPr>
          <p:cNvPr id="27650" name="Picture 2" descr="M_F_S_1"/>
          <p:cNvPicPr>
            <a:picLocks noChangeAspect="1" noChangeArrowheads="1"/>
          </p:cNvPicPr>
          <p:nvPr/>
        </p:nvPicPr>
        <p:blipFill>
          <a:blip r:embed="rId2"/>
          <a:srcRect/>
          <a:stretch>
            <a:fillRect/>
          </a:stretch>
        </p:blipFill>
        <p:spPr bwMode="auto">
          <a:xfrm>
            <a:off x="500034" y="4643446"/>
            <a:ext cx="3357586" cy="1806230"/>
          </a:xfrm>
          <a:prstGeom prst="rect">
            <a:avLst/>
          </a:prstGeom>
          <a:noFill/>
          <a:ln w="9525">
            <a:noFill/>
            <a:miter lim="800000"/>
            <a:headEnd/>
            <a:tailEnd/>
          </a:ln>
        </p:spPr>
      </p:pic>
      <p:sp>
        <p:nvSpPr>
          <p:cNvPr id="7" name="TextBox 6"/>
          <p:cNvSpPr txBox="1"/>
          <p:nvPr/>
        </p:nvSpPr>
        <p:spPr>
          <a:xfrm>
            <a:off x="4071934" y="5143512"/>
            <a:ext cx="3857652" cy="861774"/>
          </a:xfrm>
          <a:prstGeom prst="rect">
            <a:avLst/>
          </a:prstGeom>
          <a:noFill/>
        </p:spPr>
        <p:txBody>
          <a:bodyPr wrap="square" rtlCol="0">
            <a:spAutoFit/>
          </a:bodyPr>
          <a:lstStyle/>
          <a:p>
            <a:r>
              <a:rPr lang="uk-UA" sz="1600" dirty="0" smtClean="0"/>
              <a:t>Рисунок </a:t>
            </a:r>
            <a:r>
              <a:rPr lang="en-US" sz="1600" dirty="0" smtClean="0"/>
              <a:t>9</a:t>
            </a:r>
            <a:r>
              <a:rPr lang="uk-UA" sz="1600" dirty="0" smtClean="0"/>
              <a:t> – Електрична схема магнітного частотного сенсора</a:t>
            </a:r>
            <a:endParaRPr lang="ru-RU" sz="1600" b="1" dirty="0" smtClean="0"/>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239000" cy="928694"/>
          </a:xfrm>
        </p:spPr>
        <p:txBody>
          <a:bodyPr/>
          <a:lstStyle/>
          <a:p>
            <a:r>
              <a:rPr lang="uk-UA" sz="1800" dirty="0" smtClean="0"/>
              <a:t>На рис. </a:t>
            </a:r>
            <a:r>
              <a:rPr lang="en-US" sz="1800" dirty="0" smtClean="0"/>
              <a:t>10</a:t>
            </a:r>
            <a:r>
              <a:rPr lang="uk-UA" sz="1800" dirty="0" smtClean="0"/>
              <a:t> подані теоретичні та експериментальні залежності активної та реактивної складових повного опру від магнітної індукції.</a:t>
            </a:r>
            <a:endParaRPr lang="ru-RU" sz="1800" dirty="0" smtClean="0"/>
          </a:p>
          <a:p>
            <a:endParaRPr lang="ru-RU" dirty="0"/>
          </a:p>
        </p:txBody>
      </p:sp>
      <p:pic>
        <p:nvPicPr>
          <p:cNvPr id="28674" name="Picture 2"/>
          <p:cNvPicPr>
            <a:picLocks noChangeAspect="1" noChangeArrowheads="1"/>
          </p:cNvPicPr>
          <p:nvPr/>
        </p:nvPicPr>
        <p:blipFill>
          <a:blip r:embed="rId2"/>
          <a:srcRect/>
          <a:stretch>
            <a:fillRect/>
          </a:stretch>
        </p:blipFill>
        <p:spPr bwMode="auto">
          <a:xfrm>
            <a:off x="857224" y="1214422"/>
            <a:ext cx="2847975" cy="2495550"/>
          </a:xfrm>
          <a:prstGeom prst="rect">
            <a:avLst/>
          </a:prstGeom>
          <a:noFill/>
        </p:spPr>
      </p:pic>
      <p:pic>
        <p:nvPicPr>
          <p:cNvPr id="28673" name="Picture 1"/>
          <p:cNvPicPr>
            <a:picLocks noChangeAspect="1" noChangeArrowheads="1"/>
          </p:cNvPicPr>
          <p:nvPr/>
        </p:nvPicPr>
        <p:blipFill>
          <a:blip r:embed="rId3"/>
          <a:srcRect/>
          <a:stretch>
            <a:fillRect/>
          </a:stretch>
        </p:blipFill>
        <p:spPr bwMode="auto">
          <a:xfrm>
            <a:off x="4500562" y="1214422"/>
            <a:ext cx="2924175" cy="2457450"/>
          </a:xfrm>
          <a:prstGeom prst="rect">
            <a:avLst/>
          </a:prstGeom>
          <a:noFill/>
        </p:spPr>
      </p:pic>
      <p:sp>
        <p:nvSpPr>
          <p:cNvPr id="2867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8676" name="Rectangle 4"/>
          <p:cNvSpPr>
            <a:spLocks noChangeArrowheads="1"/>
          </p:cNvSpPr>
          <p:nvPr/>
        </p:nvSpPr>
        <p:spPr bwMode="auto">
          <a:xfrm>
            <a:off x="1071538" y="3714752"/>
            <a:ext cx="621510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defTabSz="914400" rtl="0" eaLnBrk="1" fontAlgn="base" latinLnBrk="0" hangingPunct="1">
              <a:lnSpc>
                <a:spcPct val="100000"/>
              </a:lnSpc>
              <a:spcBef>
                <a:spcPct val="0"/>
              </a:spcBef>
              <a:spcAft>
                <a:spcPct val="0"/>
              </a:spcAft>
              <a:buClrTx/>
              <a:buSzTx/>
              <a:buFontTx/>
              <a:buNone/>
              <a:tabLst/>
            </a:pPr>
            <a:r>
              <a:rPr lang="en-US" sz="1200" dirty="0" smtClean="0">
                <a:latin typeface="Arial" pitchFamily="34" charset="0"/>
                <a:ea typeface="Times New Roman" pitchFamily="18" charset="0"/>
                <a:cs typeface="Arial" pitchFamily="34" charset="0"/>
              </a:rPr>
              <a:t>	</a:t>
            </a:r>
            <a:r>
              <a:rPr kumimoji="0" lang="uk-UA" b="0" i="0" u="none" strike="noStrike" cap="none" normalizeH="0" baseline="0" dirty="0" smtClean="0">
                <a:ln>
                  <a:noFill/>
                </a:ln>
                <a:solidFill>
                  <a:schemeClr val="tx1"/>
                </a:solidFill>
                <a:effectLst/>
                <a:ea typeface="Times New Roman" pitchFamily="18" charset="0"/>
                <a:cs typeface="Arial" pitchFamily="34" charset="0"/>
              </a:rPr>
              <a:t>а)			</a:t>
            </a:r>
            <a:r>
              <a:rPr kumimoji="0" lang="en-US" b="0" i="0" u="none" strike="noStrike" cap="none" normalizeH="0" baseline="0" dirty="0" smtClean="0">
                <a:ln>
                  <a:noFill/>
                </a:ln>
                <a:solidFill>
                  <a:schemeClr val="tx1"/>
                </a:solidFill>
                <a:effectLst/>
                <a:ea typeface="Times New Roman" pitchFamily="18" charset="0"/>
                <a:cs typeface="Arial" pitchFamily="34" charset="0"/>
              </a:rPr>
              <a:t>	</a:t>
            </a:r>
            <a:r>
              <a:rPr kumimoji="0" lang="uk-UA" b="0" i="0" u="none" strike="noStrike" cap="none" normalizeH="0" baseline="0" dirty="0" smtClean="0">
                <a:ln>
                  <a:noFill/>
                </a:ln>
                <a:solidFill>
                  <a:schemeClr val="tx1"/>
                </a:solidFill>
                <a:effectLst/>
                <a:ea typeface="Times New Roman" pitchFamily="18" charset="0"/>
                <a:cs typeface="Arial" pitchFamily="34" charset="0"/>
              </a:rPr>
              <a:t>б)</a:t>
            </a:r>
            <a:endParaRPr kumimoji="0" lang="en-US"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450850" defTabSz="914400" rtl="0" eaLnBrk="1" fontAlgn="base" latinLnBrk="0" hangingPunct="1">
              <a:lnSpc>
                <a:spcPct val="100000"/>
              </a:lnSpc>
              <a:spcBef>
                <a:spcPct val="0"/>
              </a:spcBef>
              <a:spcAft>
                <a:spcPct val="0"/>
              </a:spcAft>
              <a:buClrTx/>
              <a:buSzTx/>
              <a:buFontTx/>
              <a:buNone/>
              <a:tabLst/>
            </a:pP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ea typeface="Times New Roman" pitchFamily="18" charset="0"/>
                <a:cs typeface="Arial" pitchFamily="34" charset="0"/>
              </a:rPr>
              <a:t>Рисунок </a:t>
            </a:r>
            <a:r>
              <a:rPr kumimoji="0" lang="en-US" b="0" i="0" u="none" strike="noStrike" cap="none" normalizeH="0" baseline="0" dirty="0" smtClean="0">
                <a:ln>
                  <a:noFill/>
                </a:ln>
                <a:solidFill>
                  <a:schemeClr val="tx1"/>
                </a:solidFill>
                <a:effectLst/>
                <a:ea typeface="Times New Roman" pitchFamily="18" charset="0"/>
                <a:cs typeface="Arial" pitchFamily="34" charset="0"/>
              </a:rPr>
              <a:t>10</a:t>
            </a:r>
            <a:r>
              <a:rPr kumimoji="0" lang="uk-UA" b="0" i="0" u="none" strike="noStrike" cap="none" normalizeH="0" baseline="0" dirty="0" smtClean="0">
                <a:ln>
                  <a:noFill/>
                </a:ln>
                <a:solidFill>
                  <a:schemeClr val="tx1"/>
                </a:solidFill>
                <a:effectLst/>
                <a:ea typeface="Times New Roman" pitchFamily="18" charset="0"/>
                <a:cs typeface="Arial" pitchFamily="34" charset="0"/>
              </a:rPr>
              <a:t> – Залежності активної а) та реактивної б)</a:t>
            </a:r>
            <a:r>
              <a:rPr kumimoji="0" lang="en-US" b="0" i="0" u="none" strike="noStrike" cap="none" normalizeH="0" dirty="0" smtClean="0">
                <a:ln>
                  <a:noFill/>
                </a:ln>
                <a:solidFill>
                  <a:schemeClr val="tx1"/>
                </a:solidFill>
                <a:effectLst/>
                <a:ea typeface="Times New Roman" pitchFamily="18" charset="0"/>
                <a:cs typeface="Arial" pitchFamily="34" charset="0"/>
              </a:rPr>
              <a:t> </a:t>
            </a:r>
            <a:r>
              <a:rPr kumimoji="0" lang="uk-UA" b="0" i="0" u="none" strike="noStrike" cap="none" normalizeH="0" baseline="0" dirty="0" smtClean="0">
                <a:ln>
                  <a:noFill/>
                </a:ln>
                <a:solidFill>
                  <a:schemeClr val="tx1"/>
                </a:solidFill>
                <a:effectLst/>
                <a:ea typeface="Times New Roman" pitchFamily="18" charset="0"/>
                <a:cs typeface="Arial" pitchFamily="34" charset="0"/>
              </a:rPr>
              <a:t>складових</a:t>
            </a:r>
            <a:endParaRPr kumimoji="0" lang="ru-RU" b="0" i="0" u="none" strike="noStrike" cap="none" normalizeH="0" baseline="0" dirty="0" smtClean="0">
              <a:ln>
                <a:noFill/>
              </a:ln>
              <a:solidFill>
                <a:schemeClr val="tx1"/>
              </a:solidFill>
              <a:effectLst/>
              <a:cs typeface="Arial" pitchFamily="34"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uk-UA" b="0" i="0" u="none" strike="noStrike" cap="none" normalizeH="0" baseline="0" dirty="0" smtClean="0">
                <a:ln>
                  <a:noFill/>
                </a:ln>
                <a:solidFill>
                  <a:schemeClr val="tx1"/>
                </a:solidFill>
                <a:effectLst/>
                <a:ea typeface="Times New Roman" pitchFamily="18" charset="0"/>
                <a:cs typeface="Arial" pitchFamily="34" charset="0"/>
              </a:rPr>
              <a:t>повного опору від магнітної індукції для напруги живлення 5В</a:t>
            </a:r>
            <a:endParaRPr kumimoji="0" lang="uk-UA"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37192"/>
          </a:xfrm>
        </p:spPr>
        <p:txBody>
          <a:bodyPr>
            <a:noAutofit/>
          </a:bodyPr>
          <a:lstStyle/>
          <a:p>
            <a:r>
              <a:rPr lang="uk-UA" sz="2000" dirty="0" smtClean="0"/>
              <a:t>ВИКОРИСТАННЯ РОЗРОБЛЕНИХ ПРИСТРОЇВ У АВТОМОБІЛЬНІЙ ПРОМИСЛОВОСТІ</a:t>
            </a:r>
            <a:endParaRPr lang="ru-RU" sz="2000" dirty="0"/>
          </a:p>
        </p:txBody>
      </p:sp>
      <p:sp>
        <p:nvSpPr>
          <p:cNvPr id="3" name="Содержимое 2"/>
          <p:cNvSpPr>
            <a:spLocks noGrp="1"/>
          </p:cNvSpPr>
          <p:nvPr>
            <p:ph idx="1"/>
          </p:nvPr>
        </p:nvSpPr>
        <p:spPr>
          <a:xfrm>
            <a:off x="457200" y="928670"/>
            <a:ext cx="7239000" cy="5527066"/>
          </a:xfrm>
        </p:spPr>
        <p:txBody>
          <a:bodyPr/>
          <a:lstStyle/>
          <a:p>
            <a:r>
              <a:rPr lang="uk-UA" sz="1800" dirty="0" smtClean="0"/>
              <a:t>Безпека руху на дорогах в першу чергу залежить від уміння вірно та швидко зрозуміти та зорієнтуватись у ситуації яка виникла. І хоча багато що залежить від уміння самого водія, його досвіду, та незаперечним є той факт що без опори на покази панелі управління автомобіля, самі навики, це ще не все.</a:t>
            </a:r>
            <a:endParaRPr lang="ru-RU" sz="1800" dirty="0" smtClean="0"/>
          </a:p>
          <a:p>
            <a:r>
              <a:rPr lang="uk-UA" sz="1800" dirty="0" smtClean="0"/>
              <a:t>Розглядаючи сучасний етап розвитку техніки, можна зазначити, що в різноманітні її галузі інтенсивно і досить глибоко проникають мікропроцесори. Вони не тільки радикально перетворюють властивості багатьох пристроїв, а і викривають нові можливості їх використання.</a:t>
            </a:r>
          </a:p>
          <a:p>
            <a:r>
              <a:rPr lang="uk-UA" sz="1800" dirty="0" smtClean="0"/>
              <a:t>Сьогодні </a:t>
            </a:r>
            <a:r>
              <a:rPr lang="uk-UA" sz="1800" dirty="0" err="1" smtClean="0"/>
              <a:t>мікроконтролери</a:t>
            </a:r>
            <a:r>
              <a:rPr lang="uk-UA" sz="1800" dirty="0" smtClean="0"/>
              <a:t> дають змогу з мінімальними затратами реалізувати велику номенклатуру систем управління різноманітними об’єктами і процесами, водночас інтегруючи на одному кристалі високопродуктивний процесор, пам’ять, а також набір периферійних пристроїв. Саме завдяки цьому </a:t>
            </a:r>
            <a:r>
              <a:rPr lang="uk-UA" sz="1800" dirty="0" err="1" smtClean="0"/>
              <a:t>мікроконтролери</a:t>
            </a:r>
            <a:r>
              <a:rPr lang="uk-UA" sz="1800" dirty="0" smtClean="0"/>
              <a:t> досить широко використовуються в промисловій автоматиці, контрольно-вимірювальній техніці, апаратурі зв’язку, побутовій техніці тощо.</a:t>
            </a:r>
            <a:endParaRPr lang="ru-RU"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239000" cy="642942"/>
          </a:xfrm>
        </p:spPr>
        <p:txBody>
          <a:bodyPr/>
          <a:lstStyle/>
          <a:p>
            <a:r>
              <a:rPr lang="uk-UA" sz="1800" dirty="0" smtClean="0"/>
              <a:t>Розроблено вимірювальний блок для визначення індукції магнітного поля, структурна схема якого подана на рис.13. </a:t>
            </a:r>
            <a:endParaRPr lang="ru-RU" sz="1800" dirty="0" smtClean="0"/>
          </a:p>
          <a:p>
            <a:endParaRPr lang="ru-RU" dirty="0"/>
          </a:p>
        </p:txBody>
      </p:sp>
      <p:pic>
        <p:nvPicPr>
          <p:cNvPr id="32770" name="Picture 2"/>
          <p:cNvPicPr>
            <a:picLocks noChangeAspect="1" noChangeArrowheads="1"/>
          </p:cNvPicPr>
          <p:nvPr/>
        </p:nvPicPr>
        <p:blipFill>
          <a:blip r:embed="rId2"/>
          <a:srcRect/>
          <a:stretch>
            <a:fillRect/>
          </a:stretch>
        </p:blipFill>
        <p:spPr bwMode="auto">
          <a:xfrm>
            <a:off x="857224" y="1142984"/>
            <a:ext cx="6167438" cy="2444750"/>
          </a:xfrm>
          <a:prstGeom prst="rect">
            <a:avLst/>
          </a:prstGeom>
          <a:noFill/>
          <a:ln w="9525">
            <a:noFill/>
            <a:miter lim="800000"/>
            <a:headEnd/>
            <a:tailEnd/>
          </a:ln>
        </p:spPr>
      </p:pic>
      <p:sp>
        <p:nvSpPr>
          <p:cNvPr id="6" name="Содержимое 2"/>
          <p:cNvSpPr txBox="1">
            <a:spLocks/>
          </p:cNvSpPr>
          <p:nvPr/>
        </p:nvSpPr>
        <p:spPr>
          <a:xfrm>
            <a:off x="642910" y="3643314"/>
            <a:ext cx="7239000" cy="642942"/>
          </a:xfrm>
          <a:prstGeom prst="rect">
            <a:avLst/>
          </a:prstGeom>
        </p:spPr>
        <p:txBody>
          <a:bodyPr vert="horz">
            <a:normAutofit/>
          </a:bodyPr>
          <a:lstStyle/>
          <a:p>
            <a:pPr algn="ctr"/>
            <a:r>
              <a:rPr lang="uk-UA" dirty="0" smtClean="0"/>
              <a:t>Рисунок 13 – Структурна схема вимірювального блоку </a:t>
            </a:r>
            <a:br>
              <a:rPr lang="uk-UA" dirty="0" smtClean="0"/>
            </a:br>
            <a:r>
              <a:rPr lang="uk-UA" dirty="0" smtClean="0"/>
              <a:t>індукції магнітного поля</a:t>
            </a:r>
            <a:endParaRPr lang="ru-RU" dirty="0" smtClean="0"/>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214950"/>
            <a:ext cx="4071966" cy="1357322"/>
          </a:xfrm>
        </p:spPr>
        <p:txBody>
          <a:bodyPr/>
          <a:lstStyle/>
          <a:p>
            <a:pPr algn="ctr"/>
            <a:r>
              <a:rPr lang="uk-UA" sz="1800" dirty="0" smtClean="0"/>
              <a:t>Рисунок 14 – Принципова схема вимірювального блоку </a:t>
            </a:r>
            <a:br>
              <a:rPr lang="uk-UA" sz="1800" dirty="0" smtClean="0"/>
            </a:br>
            <a:r>
              <a:rPr lang="uk-UA" sz="1800" dirty="0" smtClean="0"/>
              <a:t>величини магнітного поля </a:t>
            </a:r>
            <a:endParaRPr lang="ru-RU" sz="1800" dirty="0" smtClean="0"/>
          </a:p>
          <a:p>
            <a:endParaRPr lang="ru-RU" dirty="0"/>
          </a:p>
        </p:txBody>
      </p:sp>
      <p:pic>
        <p:nvPicPr>
          <p:cNvPr id="35842" name="Picture 2"/>
          <p:cNvPicPr>
            <a:picLocks noChangeAspect="1" noChangeArrowheads="1"/>
          </p:cNvPicPr>
          <p:nvPr/>
        </p:nvPicPr>
        <p:blipFill>
          <a:blip r:embed="rId3"/>
          <a:srcRect/>
          <a:stretch>
            <a:fillRect/>
          </a:stretch>
        </p:blipFill>
        <p:spPr bwMode="auto">
          <a:xfrm>
            <a:off x="214282" y="285728"/>
            <a:ext cx="4016136" cy="4714908"/>
          </a:xfrm>
          <a:prstGeom prst="rect">
            <a:avLst/>
          </a:prstGeom>
          <a:noFill/>
          <a:ln w="9525">
            <a:noFill/>
            <a:miter lim="800000"/>
            <a:headEnd/>
            <a:tailEnd/>
          </a:ln>
        </p:spPr>
      </p:pic>
      <p:sp>
        <p:nvSpPr>
          <p:cNvPr id="5" name="Содержимое 2"/>
          <p:cNvSpPr txBox="1">
            <a:spLocks/>
          </p:cNvSpPr>
          <p:nvPr/>
        </p:nvSpPr>
        <p:spPr>
          <a:xfrm>
            <a:off x="4357686" y="357166"/>
            <a:ext cx="3695704" cy="4000528"/>
          </a:xfrm>
          <a:prstGeom prst="rect">
            <a:avLst/>
          </a:prstGeom>
        </p:spPr>
        <p:txBody>
          <a:bodyPr vert="horz">
            <a:normAutofit/>
          </a:bodyPr>
          <a:lstStyle/>
          <a:p>
            <a:pPr marL="274320" lvl="0" indent="-274320">
              <a:spcBef>
                <a:spcPts val="600"/>
              </a:spcBef>
              <a:buClr>
                <a:schemeClr val="tx2"/>
              </a:buClr>
              <a:buSzPct val="73000"/>
              <a:buFont typeface="Wingdings 2"/>
              <a:buChar char=""/>
            </a:pPr>
            <a:r>
              <a:rPr lang="uk-UA" dirty="0" smtClean="0"/>
              <a:t>Вимірювання величини магнітного поля здійснюється частотним перетворювачем на основі </a:t>
            </a:r>
            <a:r>
              <a:rPr lang="uk-UA" dirty="0" err="1" smtClean="0"/>
              <a:t>двозатворного</a:t>
            </a:r>
            <a:r>
              <a:rPr lang="uk-UA" dirty="0" smtClean="0"/>
              <a:t> польового та біполярного транзисторів з активною індуктивністю. На рис. </a:t>
            </a:r>
            <a:r>
              <a:rPr lang="en-US" dirty="0" smtClean="0"/>
              <a:t>15</a:t>
            </a:r>
            <a:r>
              <a:rPr lang="uk-UA" dirty="0" smtClean="0"/>
              <a:t> подана апроксимована залежність частоти генерації від магнітної індукції даного перетворювача. Апроксимована функція перетворення описується аналітично функцією виду:</a:t>
            </a: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358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5843" name="Object 3"/>
          <p:cNvGraphicFramePr>
            <a:graphicFrameLocks noChangeAspect="1"/>
          </p:cNvGraphicFramePr>
          <p:nvPr/>
        </p:nvGraphicFramePr>
        <p:xfrm>
          <a:off x="5214942" y="4286256"/>
          <a:ext cx="2117927" cy="571504"/>
        </p:xfrm>
        <a:graphic>
          <a:graphicData uri="http://schemas.openxmlformats.org/presentationml/2006/ole">
            <p:oleObj spid="_x0000_s35847" name="Equation" r:id="rId4" imgW="1803400" imgH="482600" progId="Equation.DSMT4">
              <p:embed/>
            </p:oleObj>
          </a:graphicData>
        </a:graphic>
      </p:graphicFrame>
      <p:sp>
        <p:nvSpPr>
          <p:cNvPr id="22" name="Содержимое 2"/>
          <p:cNvSpPr txBox="1">
            <a:spLocks/>
          </p:cNvSpPr>
          <p:nvPr/>
        </p:nvSpPr>
        <p:spPr>
          <a:xfrm>
            <a:off x="4429124" y="4929198"/>
            <a:ext cx="3714776" cy="1785950"/>
          </a:xfrm>
          <a:prstGeom prst="rect">
            <a:avLst/>
          </a:prstGeom>
        </p:spPr>
        <p:txBody>
          <a:bodyPr vert="horz">
            <a:normAutofit/>
          </a:bodyPr>
          <a:lstStyle/>
          <a:p>
            <a:r>
              <a:rPr lang="uk-UA" dirty="0" smtClean="0"/>
              <a:t>де </a:t>
            </a:r>
            <a:r>
              <a:rPr lang="en-US" dirty="0" smtClean="0"/>
              <a:t>y</a:t>
            </a:r>
            <a:r>
              <a:rPr lang="uk-UA" dirty="0" smtClean="0"/>
              <a:t> - визначений параметр (частота генерації),</a:t>
            </a:r>
            <a:endParaRPr lang="ru-RU" dirty="0" smtClean="0"/>
          </a:p>
          <a:p>
            <a:r>
              <a:rPr lang="en-US" dirty="0" smtClean="0"/>
              <a:t>x</a:t>
            </a:r>
            <a:r>
              <a:rPr lang="uk-UA" dirty="0" smtClean="0"/>
              <a:t> - параметр впливу (магнітної індукції),</a:t>
            </a:r>
            <a:endParaRPr lang="ru-RU" dirty="0" smtClean="0"/>
          </a:p>
          <a:p>
            <a:r>
              <a:rPr lang="en-US" dirty="0" smtClean="0"/>
              <a:t>a, b, c, d</a:t>
            </a:r>
            <a:r>
              <a:rPr lang="uk-UA" dirty="0" smtClean="0"/>
              <a:t> - коефіцієнти.</a:t>
            </a:r>
            <a:endParaRPr lang="ru-RU" dirty="0" smtClean="0"/>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256"/>
            <a:ext cx="7239000" cy="928694"/>
          </a:xfrm>
        </p:spPr>
        <p:txBody>
          <a:bodyPr>
            <a:normAutofit/>
          </a:bodyPr>
          <a:lstStyle/>
          <a:p>
            <a:pPr algn="ctr"/>
            <a:r>
              <a:rPr lang="uk-UA" sz="1800" dirty="0" smtClean="0"/>
              <a:t>Рисунок </a:t>
            </a:r>
            <a:r>
              <a:rPr lang="en-US" sz="1800" dirty="0" smtClean="0"/>
              <a:t>15</a:t>
            </a:r>
            <a:r>
              <a:rPr lang="uk-UA" sz="1800" dirty="0" smtClean="0"/>
              <a:t> – Апроксимована залежність функції перетворення частотного перетворювача магнітного поля</a:t>
            </a:r>
            <a:endParaRPr lang="ru-RU" sz="1800" dirty="0" smtClean="0"/>
          </a:p>
          <a:p>
            <a:endParaRPr lang="ru-RU" dirty="0"/>
          </a:p>
        </p:txBody>
      </p:sp>
      <p:grpSp>
        <p:nvGrpSpPr>
          <p:cNvPr id="37890" name="Group 2"/>
          <p:cNvGrpSpPr>
            <a:grpSpLocks/>
          </p:cNvGrpSpPr>
          <p:nvPr/>
        </p:nvGrpSpPr>
        <p:grpSpPr bwMode="auto">
          <a:xfrm>
            <a:off x="1357290" y="428604"/>
            <a:ext cx="5214974" cy="3786214"/>
            <a:chOff x="938" y="6354"/>
            <a:chExt cx="9972" cy="7836"/>
          </a:xfrm>
        </p:grpSpPr>
        <p:grpSp>
          <p:nvGrpSpPr>
            <p:cNvPr id="37891" name="Group 3"/>
            <p:cNvGrpSpPr>
              <a:grpSpLocks/>
            </p:cNvGrpSpPr>
            <p:nvPr/>
          </p:nvGrpSpPr>
          <p:grpSpPr bwMode="auto">
            <a:xfrm>
              <a:off x="938" y="6354"/>
              <a:ext cx="9972" cy="7836"/>
              <a:chOff x="938" y="6354"/>
              <a:chExt cx="9972" cy="7836"/>
            </a:xfrm>
          </p:grpSpPr>
          <p:grpSp>
            <p:nvGrpSpPr>
              <p:cNvPr id="37892" name="Group 4"/>
              <p:cNvGrpSpPr>
                <a:grpSpLocks/>
              </p:cNvGrpSpPr>
              <p:nvPr/>
            </p:nvGrpSpPr>
            <p:grpSpPr bwMode="auto">
              <a:xfrm>
                <a:off x="1058" y="6354"/>
                <a:ext cx="9852" cy="7836"/>
                <a:chOff x="818" y="5274"/>
                <a:chExt cx="9852" cy="7836"/>
              </a:xfrm>
            </p:grpSpPr>
            <p:grpSp>
              <p:nvGrpSpPr>
                <p:cNvPr id="37893" name="Group 5"/>
                <p:cNvGrpSpPr>
                  <a:grpSpLocks/>
                </p:cNvGrpSpPr>
                <p:nvPr/>
              </p:nvGrpSpPr>
              <p:grpSpPr bwMode="auto">
                <a:xfrm>
                  <a:off x="878" y="5274"/>
                  <a:ext cx="9792" cy="7836"/>
                  <a:chOff x="878" y="5274"/>
                  <a:chExt cx="9792" cy="7836"/>
                </a:xfrm>
              </p:grpSpPr>
              <p:grpSp>
                <p:nvGrpSpPr>
                  <p:cNvPr id="37894" name="Group 6"/>
                  <p:cNvGrpSpPr>
                    <a:grpSpLocks/>
                  </p:cNvGrpSpPr>
                  <p:nvPr/>
                </p:nvGrpSpPr>
                <p:grpSpPr bwMode="auto">
                  <a:xfrm>
                    <a:off x="878" y="5274"/>
                    <a:ext cx="9792" cy="7836"/>
                    <a:chOff x="878" y="6258"/>
                    <a:chExt cx="9792" cy="7836"/>
                  </a:xfrm>
                </p:grpSpPr>
                <p:grpSp>
                  <p:nvGrpSpPr>
                    <p:cNvPr id="37895" name="Group 7"/>
                    <p:cNvGrpSpPr>
                      <a:grpSpLocks/>
                    </p:cNvGrpSpPr>
                    <p:nvPr/>
                  </p:nvGrpSpPr>
                  <p:grpSpPr bwMode="auto">
                    <a:xfrm>
                      <a:off x="878" y="6258"/>
                      <a:ext cx="9792" cy="7836"/>
                      <a:chOff x="878" y="6258"/>
                      <a:chExt cx="9792" cy="7836"/>
                    </a:xfrm>
                  </p:grpSpPr>
                  <p:grpSp>
                    <p:nvGrpSpPr>
                      <p:cNvPr id="37896" name="Group 8"/>
                      <p:cNvGrpSpPr>
                        <a:grpSpLocks/>
                      </p:cNvGrpSpPr>
                      <p:nvPr/>
                    </p:nvGrpSpPr>
                    <p:grpSpPr bwMode="auto">
                      <a:xfrm>
                        <a:off x="878" y="6258"/>
                        <a:ext cx="9792" cy="7836"/>
                        <a:chOff x="818" y="6174"/>
                        <a:chExt cx="9792" cy="7836"/>
                      </a:xfrm>
                    </p:grpSpPr>
                    <p:grpSp>
                      <p:nvGrpSpPr>
                        <p:cNvPr id="37897" name="Group 9"/>
                        <p:cNvGrpSpPr>
                          <a:grpSpLocks/>
                        </p:cNvGrpSpPr>
                        <p:nvPr/>
                      </p:nvGrpSpPr>
                      <p:grpSpPr bwMode="auto">
                        <a:xfrm>
                          <a:off x="818" y="6174"/>
                          <a:ext cx="9792" cy="7836"/>
                          <a:chOff x="794" y="6174"/>
                          <a:chExt cx="9792" cy="7836"/>
                        </a:xfrm>
                      </p:grpSpPr>
                      <p:grpSp>
                        <p:nvGrpSpPr>
                          <p:cNvPr id="37898" name="Group 10"/>
                          <p:cNvGrpSpPr>
                            <a:grpSpLocks/>
                          </p:cNvGrpSpPr>
                          <p:nvPr/>
                        </p:nvGrpSpPr>
                        <p:grpSpPr bwMode="auto">
                          <a:xfrm>
                            <a:off x="1238" y="6174"/>
                            <a:ext cx="9348" cy="7836"/>
                            <a:chOff x="1238" y="6174"/>
                            <a:chExt cx="9348" cy="7836"/>
                          </a:xfrm>
                        </p:grpSpPr>
                        <p:pic>
                          <p:nvPicPr>
                            <p:cNvPr id="37899" name="Picture 11" descr="Апрок 5р"/>
                            <p:cNvPicPr>
                              <a:picLocks noChangeAspect="1" noChangeArrowheads="1"/>
                            </p:cNvPicPr>
                            <p:nvPr/>
                          </p:nvPicPr>
                          <p:blipFill>
                            <a:blip r:embed="rId3">
                              <a:lum bright="-4000" contrast="8000"/>
                            </a:blip>
                            <a:srcRect/>
                            <a:stretch>
                              <a:fillRect/>
                            </a:stretch>
                          </p:blipFill>
                          <p:spPr bwMode="auto">
                            <a:xfrm>
                              <a:off x="1238" y="6174"/>
                              <a:ext cx="9348" cy="7836"/>
                            </a:xfrm>
                            <a:prstGeom prst="rect">
                              <a:avLst/>
                            </a:prstGeom>
                            <a:solidFill>
                              <a:srgbClr val="FFFFFF"/>
                            </a:solidFill>
                            <a:ln w="9525">
                              <a:noFill/>
                              <a:miter lim="800000"/>
                              <a:headEnd/>
                              <a:tailEnd/>
                            </a:ln>
                          </p:spPr>
                        </p:pic>
                        <p:graphicFrame>
                          <p:nvGraphicFramePr>
                            <p:cNvPr id="37900" name="Object 12"/>
                            <p:cNvGraphicFramePr>
                              <a:graphicFrameLocks noChangeAspect="1"/>
                            </p:cNvGraphicFramePr>
                            <p:nvPr/>
                          </p:nvGraphicFramePr>
                          <p:xfrm>
                            <a:off x="1310" y="7314"/>
                            <a:ext cx="900" cy="372"/>
                          </p:xfrm>
                          <a:graphic>
                            <a:graphicData uri="http://schemas.openxmlformats.org/presentationml/2006/ole">
                              <p:oleObj spid="_x0000_s37936" name="Equation" r:id="rId4" imgW="431613" imgH="203112" progId="Equation.DSMT4">
                                <p:embed/>
                              </p:oleObj>
                            </a:graphicData>
                          </a:graphic>
                        </p:graphicFrame>
                      </p:grpSp>
                      <p:graphicFrame>
                        <p:nvGraphicFramePr>
                          <p:cNvPr id="37901" name="Object 13"/>
                          <p:cNvGraphicFramePr>
                            <a:graphicFrameLocks noChangeAspect="1"/>
                          </p:cNvGraphicFramePr>
                          <p:nvPr/>
                        </p:nvGraphicFramePr>
                        <p:xfrm>
                          <a:off x="794" y="7698"/>
                          <a:ext cx="1080" cy="312"/>
                        </p:xfrm>
                        <a:graphic>
                          <a:graphicData uri="http://schemas.openxmlformats.org/presentationml/2006/ole">
                            <p:oleObj spid="_x0000_s37937" name="Equation" r:id="rId5" imgW="914400" imgH="165100" progId="Equation.DSMT4">
                              <p:embed/>
                            </p:oleObj>
                          </a:graphicData>
                        </a:graphic>
                      </p:graphicFrame>
                    </p:grpSp>
                    <p:graphicFrame>
                      <p:nvGraphicFramePr>
                        <p:cNvPr id="37902" name="Object 14"/>
                        <p:cNvGraphicFramePr>
                          <a:graphicFrameLocks noChangeAspect="1"/>
                        </p:cNvGraphicFramePr>
                        <p:nvPr/>
                      </p:nvGraphicFramePr>
                      <p:xfrm>
                        <a:off x="878" y="8574"/>
                        <a:ext cx="1020" cy="312"/>
                      </p:xfrm>
                      <a:graphic>
                        <a:graphicData uri="http://schemas.openxmlformats.org/presentationml/2006/ole">
                          <p:oleObj spid="_x0000_s37938" name="Equation" r:id="rId6" imgW="482391" imgH="165028" progId="Equation.DSMT4">
                            <p:embed/>
                          </p:oleObj>
                        </a:graphicData>
                      </a:graphic>
                    </p:graphicFrame>
                  </p:grpSp>
                  <p:graphicFrame>
                    <p:nvGraphicFramePr>
                      <p:cNvPr id="37903" name="Object 15"/>
                      <p:cNvGraphicFramePr>
                        <a:graphicFrameLocks noChangeAspect="1"/>
                      </p:cNvGraphicFramePr>
                      <p:nvPr/>
                    </p:nvGraphicFramePr>
                    <p:xfrm>
                      <a:off x="1070" y="7722"/>
                      <a:ext cx="912" cy="360"/>
                    </p:xfrm>
                    <a:graphic>
                      <a:graphicData uri="http://schemas.openxmlformats.org/presentationml/2006/ole">
                        <p:oleObj spid="_x0000_s37939" name="Equation" r:id="rId7" imgW="431613" imgH="203112" progId="Equation.DSMT4">
                          <p:embed/>
                        </p:oleObj>
                      </a:graphicData>
                    </a:graphic>
                  </p:graphicFrame>
                </p:grpSp>
                <p:graphicFrame>
                  <p:nvGraphicFramePr>
                    <p:cNvPr id="37904" name="Object 16"/>
                    <p:cNvGraphicFramePr>
                      <a:graphicFrameLocks noChangeAspect="1"/>
                    </p:cNvGraphicFramePr>
                    <p:nvPr/>
                  </p:nvGraphicFramePr>
                  <p:xfrm>
                    <a:off x="1058" y="8646"/>
                    <a:ext cx="864" cy="360"/>
                  </p:xfrm>
                  <a:graphic>
                    <a:graphicData uri="http://schemas.openxmlformats.org/presentationml/2006/ole">
                      <p:oleObj spid="_x0000_s37940" name="Equation" r:id="rId8" imgW="482391" imgH="203112" progId="Equation.DSMT4">
                        <p:embed/>
                      </p:oleObj>
                    </a:graphicData>
                  </a:graphic>
                </p:graphicFrame>
              </p:grpSp>
              <p:graphicFrame>
                <p:nvGraphicFramePr>
                  <p:cNvPr id="37905" name="Object 17"/>
                  <p:cNvGraphicFramePr>
                    <a:graphicFrameLocks noChangeAspect="1"/>
                  </p:cNvGraphicFramePr>
                  <p:nvPr/>
                </p:nvGraphicFramePr>
                <p:xfrm>
                  <a:off x="1058" y="8586"/>
                  <a:ext cx="935" cy="360"/>
                </p:xfrm>
                <a:graphic>
                  <a:graphicData uri="http://schemas.openxmlformats.org/presentationml/2006/ole">
                    <p:oleObj spid="_x0000_s37941" name="Equation" r:id="rId9" imgW="393529" imgH="203112" progId="Equation.DSMT4">
                      <p:embed/>
                    </p:oleObj>
                  </a:graphicData>
                </a:graphic>
              </p:graphicFrame>
            </p:grpSp>
            <p:graphicFrame>
              <p:nvGraphicFramePr>
                <p:cNvPr id="37906" name="Object 18"/>
                <p:cNvGraphicFramePr>
                  <a:graphicFrameLocks noChangeAspect="1"/>
                </p:cNvGraphicFramePr>
                <p:nvPr/>
              </p:nvGraphicFramePr>
              <p:xfrm>
                <a:off x="818" y="9486"/>
                <a:ext cx="1140" cy="360"/>
              </p:xfrm>
              <a:graphic>
                <a:graphicData uri="http://schemas.openxmlformats.org/presentationml/2006/ole">
                  <p:oleObj spid="_x0000_s37942" name="Equation" r:id="rId10" imgW="507780" imgH="203112" progId="Equation.DSMT4">
                    <p:embed/>
                  </p:oleObj>
                </a:graphicData>
              </a:graphic>
            </p:graphicFrame>
          </p:grpSp>
          <p:graphicFrame>
            <p:nvGraphicFramePr>
              <p:cNvPr id="37907" name="Object 19"/>
              <p:cNvGraphicFramePr>
                <a:graphicFrameLocks noChangeAspect="1"/>
              </p:cNvGraphicFramePr>
              <p:nvPr/>
            </p:nvGraphicFramePr>
            <p:xfrm>
              <a:off x="938" y="11514"/>
              <a:ext cx="1260" cy="360"/>
            </p:xfrm>
            <a:graphic>
              <a:graphicData uri="http://schemas.openxmlformats.org/presentationml/2006/ole">
                <p:oleObj spid="_x0000_s37943" name="Equation" r:id="rId11" imgW="571252" imgH="203112" progId="Equation.DSMT4">
                  <p:embed/>
                </p:oleObj>
              </a:graphicData>
            </a:graphic>
          </p:graphicFrame>
        </p:grpSp>
        <p:graphicFrame>
          <p:nvGraphicFramePr>
            <p:cNvPr id="37908" name="Object 20"/>
            <p:cNvGraphicFramePr>
              <a:graphicFrameLocks noChangeAspect="1"/>
            </p:cNvGraphicFramePr>
            <p:nvPr/>
          </p:nvGraphicFramePr>
          <p:xfrm>
            <a:off x="1418" y="12438"/>
            <a:ext cx="804" cy="360"/>
          </p:xfrm>
          <a:graphic>
            <a:graphicData uri="http://schemas.openxmlformats.org/presentationml/2006/ole">
              <p:oleObj spid="_x0000_s37944" name="Equation" r:id="rId12" imgW="457002" imgH="203112" progId="Equation.DSMT4">
                <p:embed/>
              </p:oleObj>
            </a:graphicData>
          </a:graphic>
        </p:graphicFrame>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239000" cy="6170008"/>
          </a:xfrm>
        </p:spPr>
        <p:txBody>
          <a:bodyPr>
            <a:normAutofit fontScale="70000" lnSpcReduction="20000"/>
          </a:bodyPr>
          <a:lstStyle/>
          <a:p>
            <a:r>
              <a:rPr lang="uk-UA" dirty="0" smtClean="0"/>
              <a:t>Висновки</a:t>
            </a:r>
            <a:endParaRPr lang="ru-RU" dirty="0" smtClean="0"/>
          </a:p>
          <a:p>
            <a:pPr>
              <a:buNone/>
            </a:pPr>
            <a:r>
              <a:rPr lang="uk-UA" dirty="0" smtClean="0"/>
              <a:t> </a:t>
            </a:r>
            <a:endParaRPr lang="ru-RU" dirty="0" smtClean="0"/>
          </a:p>
          <a:p>
            <a:pPr lvl="0"/>
            <a:r>
              <a:rPr lang="uk-UA" dirty="0" smtClean="0"/>
              <a:t>Розроблено структурну та принципову схеми вимірювального блоку магнітного поля, що може бути використаним в автомобільній промисловості. Вимірювальна система складається з 8-розрядного </a:t>
            </a:r>
            <a:r>
              <a:rPr lang="uk-UA" dirty="0" err="1" smtClean="0"/>
              <a:t>мікроконтролера</a:t>
            </a:r>
            <a:r>
              <a:rPr lang="uk-UA" dirty="0" smtClean="0"/>
              <a:t> АТ90S23113 фірми ATMEL, монітора скиду КР1171СП42, інтерфейсу програмування контролера, кварцового резонатора. </a:t>
            </a:r>
            <a:r>
              <a:rPr lang="uk-UA" dirty="0" err="1" smtClean="0"/>
              <a:t>Термостабілізація</a:t>
            </a:r>
            <a:r>
              <a:rPr lang="uk-UA" dirty="0" smtClean="0"/>
              <a:t> сенсору магнітного поля забезпечується термостатом, який підтримує стабільну температуру частотного перетворювача в межах . </a:t>
            </a:r>
            <a:endParaRPr lang="ru-RU" dirty="0" smtClean="0"/>
          </a:p>
          <a:p>
            <a:pPr lvl="0"/>
            <a:r>
              <a:rPr lang="uk-UA" dirty="0" smtClean="0"/>
              <a:t>Визначено апроксимовану залежність частоти генерації від впливу магнітного поля, яка описана аналітичною функцією, мікроелектронного частотного перетворювача індукції магнітного поля на основі транзисторних структур з від’ємним опором.</a:t>
            </a:r>
            <a:endParaRPr lang="ru-RU" dirty="0" smtClean="0"/>
          </a:p>
          <a:p>
            <a:pPr lvl="0"/>
            <a:r>
              <a:rPr lang="uk-UA" dirty="0" smtClean="0"/>
              <a:t>Розраховано статичні похибки мікроелектронних частотних перетворювачів магнітного поля. Визначена </a:t>
            </a:r>
            <a:r>
              <a:rPr lang="uk-UA" dirty="0" err="1" smtClean="0"/>
              <a:t>мультипликативна</a:t>
            </a:r>
            <a:r>
              <a:rPr lang="uk-UA" dirty="0" smtClean="0"/>
              <a:t> похибка мікроелектронного частотного перетворювача індукції магнітного поля в діапазоні виміру магнітної індукції від 0,001 до 120 </a:t>
            </a:r>
            <a:r>
              <a:rPr lang="uk-UA" dirty="0" err="1" smtClean="0"/>
              <a:t>мТ</a:t>
            </a:r>
            <a:r>
              <a:rPr lang="uk-UA" dirty="0" smtClean="0"/>
              <a:t> змінюється від 0,4 % до 0,6 %, адитивна похибка вимірювання для цього ж діапазону виміру магнітної індукції змінюється від 0,6 % до 0,8 %.</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2714620"/>
            <a:ext cx="7242048" cy="1143000"/>
          </a:xfrm>
        </p:spPr>
        <p:txBody>
          <a:bodyPr>
            <a:normAutofit fontScale="90000"/>
          </a:bodyPr>
          <a:lstStyle/>
          <a:p>
            <a:pPr algn="ctr"/>
            <a:r>
              <a:rPr lang="uk-UA" dirty="0" smtClean="0"/>
              <a:t>Доповідь закінчена,</a:t>
            </a:r>
            <a:br>
              <a:rPr lang="uk-UA" dirty="0" smtClean="0"/>
            </a:br>
            <a:r>
              <a:rPr lang="uk-UA" dirty="0" smtClean="0"/>
              <a:t>дякую за увагу</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7239000" cy="6098570"/>
          </a:xfrm>
        </p:spPr>
        <p:txBody>
          <a:bodyPr>
            <a:normAutofit/>
          </a:bodyPr>
          <a:lstStyle/>
          <a:p>
            <a:r>
              <a:rPr lang="uk-UA" sz="1800" i="1" u="sng" dirty="0" smtClean="0"/>
              <a:t>Метою роботи</a:t>
            </a:r>
            <a:r>
              <a:rPr lang="uk-UA" sz="1800" i="1" dirty="0" smtClean="0"/>
              <a:t> </a:t>
            </a:r>
            <a:r>
              <a:rPr lang="uk-UA" sz="1800" dirty="0" smtClean="0"/>
              <a:t>є покращення метрологічних показників перетворювачів магнітної індукції, зокрема завадостійкості, чутливості, точності вимірювання, технологічно сумісних з мікроелектронною елементною базою.</a:t>
            </a:r>
            <a:endParaRPr lang="ru-RU" sz="1800" dirty="0" smtClean="0"/>
          </a:p>
          <a:p>
            <a:r>
              <a:rPr lang="uk-UA" sz="1800" i="1" u="sng" dirty="0" smtClean="0"/>
              <a:t>Об'єктом дослідження</a:t>
            </a:r>
            <a:r>
              <a:rPr lang="uk-UA" sz="1800" i="1" dirty="0" smtClean="0"/>
              <a:t> </a:t>
            </a:r>
            <a:r>
              <a:rPr lang="uk-UA" sz="1800" dirty="0" smtClean="0"/>
              <a:t>є процес перетворення індукції магнітного поля у частотний сигнал, що породжує задачу розбудови мікроелектронних магнітних частотних перетворювачів з поліпшеними метрологічними показниками.</a:t>
            </a:r>
            <a:endParaRPr lang="ru-RU" sz="1800" dirty="0" smtClean="0"/>
          </a:p>
          <a:p>
            <a:r>
              <a:rPr lang="uk-UA" sz="1800" i="1" u="sng" dirty="0" smtClean="0"/>
              <a:t>Предмет дослідження </a:t>
            </a:r>
            <a:r>
              <a:rPr lang="uk-UA" sz="1800" dirty="0" smtClean="0"/>
              <a:t>- статичні і динамічні характеристики мікроелектронних частотних перетворювачів індукції магнітного поля на основі реактивних властивостей транзисторних структур з від'ємним опором.</a:t>
            </a:r>
            <a:endParaRPr lang="ru-RU" sz="1800"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800" dirty="0" smtClean="0"/>
              <a:t>СУЧАСНИЙ СТАН РОЗВИТКУ СЕНСОРІВ МАГНІТНОГО ПОЛЯ</a:t>
            </a:r>
            <a:endParaRPr lang="ru-RU" sz="2800" dirty="0"/>
          </a:p>
        </p:txBody>
      </p:sp>
      <p:sp>
        <p:nvSpPr>
          <p:cNvPr id="3" name="Содержимое 2"/>
          <p:cNvSpPr>
            <a:spLocks noGrp="1"/>
          </p:cNvSpPr>
          <p:nvPr>
            <p:ph idx="1"/>
          </p:nvPr>
        </p:nvSpPr>
        <p:spPr/>
        <p:txBody>
          <a:bodyPr>
            <a:normAutofit/>
          </a:bodyPr>
          <a:lstStyle/>
          <a:p>
            <a:r>
              <a:rPr lang="uk-UA" sz="1800" dirty="0" smtClean="0"/>
              <a:t>Все більшого і більшого значення в нинішній технологічний вік набувають сенсори. Сучасний стан розвитку промисловості вимагає точного виконання технології та широкого застосування автоматизації виробничих процесів. Стан вітчизняної економіки великою мірою визначається успішним розв’язанням питань створення та освоєння серійного випуску автоматичних засобів технічної діагностики машин та обладнання, контролю параметрів довкілля тощо. Сенсори ж являються ключовим підходом для руху вперед автоматизації багатьох галузей промисловості, вдосконаленні багатьох приладів, і збільшенням їх конкурентоспроможності.</a:t>
            </a:r>
          </a:p>
          <a:p>
            <a:r>
              <a:rPr lang="uk-UA" sz="1800" dirty="0" smtClean="0"/>
              <a:t>Новим напрямком в розробці мікроелектронних перетворювачів магнітного поля є створення частотних перетворювачів на основі напівпровідникових структур з від’ємним опором.</a:t>
            </a:r>
            <a:endParaRPr lang="ru-RU" sz="1800" dirty="0" smtClean="0"/>
          </a:p>
          <a:p>
            <a:endParaRPr lang="ru-RU"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Заголовок 20"/>
          <p:cNvSpPr>
            <a:spLocks noGrp="1"/>
          </p:cNvSpPr>
          <p:nvPr>
            <p:ph type="title"/>
          </p:nvPr>
        </p:nvSpPr>
        <p:spPr>
          <a:xfrm>
            <a:off x="457200" y="320040"/>
            <a:ext cx="7239000" cy="322878"/>
          </a:xfrm>
        </p:spPr>
        <p:txBody>
          <a:bodyPr>
            <a:normAutofit/>
          </a:bodyPr>
          <a:lstStyle/>
          <a:p>
            <a:r>
              <a:rPr lang="uk-UA" sz="2000" dirty="0" smtClean="0"/>
              <a:t>Сенсори на основі ефекту </a:t>
            </a:r>
            <a:r>
              <a:rPr lang="uk-UA" sz="2000" dirty="0" err="1" smtClean="0"/>
              <a:t>Холла</a:t>
            </a:r>
            <a:endParaRPr lang="ru-RU" sz="2000" dirty="0"/>
          </a:p>
        </p:txBody>
      </p:sp>
      <p:sp>
        <p:nvSpPr>
          <p:cNvPr id="3" name="Содержимое 2"/>
          <p:cNvSpPr>
            <a:spLocks noGrp="1"/>
          </p:cNvSpPr>
          <p:nvPr>
            <p:ph idx="1"/>
          </p:nvPr>
        </p:nvSpPr>
        <p:spPr>
          <a:xfrm>
            <a:off x="428596" y="714356"/>
            <a:ext cx="7239000" cy="3286148"/>
          </a:xfrm>
        </p:spPr>
        <p:txBody>
          <a:bodyPr>
            <a:normAutofit/>
          </a:bodyPr>
          <a:lstStyle/>
          <a:p>
            <a:r>
              <a:rPr lang="uk-UA" sz="1800" dirty="0" smtClean="0"/>
              <a:t>Розглянемо та проаналізуємо існуючі на даний час перетворювачі індукції магнітного поля на основі ефекту </a:t>
            </a:r>
            <a:r>
              <a:rPr lang="uk-UA" sz="1800" dirty="0" err="1" smtClean="0"/>
              <a:t>Холла</a:t>
            </a:r>
            <a:r>
              <a:rPr lang="ru-RU" sz="1800" dirty="0" smtClean="0"/>
              <a:t>.</a:t>
            </a:r>
            <a:r>
              <a:rPr lang="uk-UA" sz="1800" dirty="0" smtClean="0"/>
              <a:t> На рис. 1 подано магнітний сенсор для вимірювання трьох компонентів (</a:t>
            </a:r>
            <a:r>
              <a:rPr lang="uk-UA" sz="1800" dirty="0" err="1" smtClean="0"/>
              <a:t>В</a:t>
            </a:r>
            <a:r>
              <a:rPr lang="uk-UA" sz="1800" baseline="-25000" dirty="0" err="1" smtClean="0"/>
              <a:t>х</a:t>
            </a:r>
            <a:r>
              <a:rPr lang="uk-UA" sz="1800" dirty="0" smtClean="0"/>
              <a:t>, </a:t>
            </a:r>
            <a:r>
              <a:rPr lang="uk-UA" sz="1800" dirty="0" err="1" smtClean="0"/>
              <a:t>В</a:t>
            </a:r>
            <a:r>
              <a:rPr lang="uk-UA" sz="1800" baseline="-25000" dirty="0" err="1" smtClean="0"/>
              <a:t>у</a:t>
            </a:r>
            <a:r>
              <a:rPr lang="uk-UA" sz="1800" dirty="0" smtClean="0"/>
              <a:t>, </a:t>
            </a:r>
            <a:r>
              <a:rPr lang="uk-UA" sz="1800" dirty="0" err="1" smtClean="0"/>
              <a:t>В</a:t>
            </a:r>
            <a:r>
              <a:rPr lang="uk-UA" sz="1800" baseline="-25000" dirty="0" err="1" smtClean="0"/>
              <a:t>z</a:t>
            </a:r>
            <a:r>
              <a:rPr lang="uk-UA" sz="1800" dirty="0" smtClean="0"/>
              <a:t> ) магнітного поля. Сенсор </a:t>
            </a:r>
            <a:r>
              <a:rPr lang="uk-UA" sz="1800" dirty="0" err="1" smtClean="0"/>
              <a:t>Холла</a:t>
            </a:r>
            <a:r>
              <a:rPr lang="uk-UA" sz="1800" dirty="0" smtClean="0"/>
              <a:t> вміщує в себе активну зону провідності першого роду (9), до якої </a:t>
            </a:r>
            <a:r>
              <a:rPr lang="uk-UA" sz="1800" dirty="0" err="1" smtClean="0"/>
              <a:t>під”єднано</a:t>
            </a:r>
            <a:r>
              <a:rPr lang="uk-UA" sz="1800" dirty="0" smtClean="0"/>
              <a:t> контакти (1-4 та 5-8). Завдяки сукупності різних компонентів електронних потенціалів (V</a:t>
            </a:r>
            <a:r>
              <a:rPr lang="uk-UA" sz="1800" baseline="-25000" dirty="0" smtClean="0"/>
              <a:t>1</a:t>
            </a:r>
            <a:r>
              <a:rPr lang="uk-UA" sz="1800" dirty="0" smtClean="0"/>
              <a:t>, V</a:t>
            </a:r>
            <a:r>
              <a:rPr lang="uk-UA" sz="1800" baseline="-25000" dirty="0" smtClean="0"/>
              <a:t>2</a:t>
            </a:r>
            <a:r>
              <a:rPr lang="uk-UA" sz="1800" dirty="0" smtClean="0"/>
              <a:t>, V</a:t>
            </a:r>
            <a:r>
              <a:rPr lang="uk-UA" sz="1800" baseline="-25000" dirty="0" smtClean="0"/>
              <a:t>3</a:t>
            </a:r>
            <a:r>
              <a:rPr lang="uk-UA" sz="1800" dirty="0" smtClean="0"/>
              <a:t>, V</a:t>
            </a:r>
            <a:r>
              <a:rPr lang="uk-UA" sz="1800" baseline="-25000" dirty="0" smtClean="0"/>
              <a:t>4</a:t>
            </a:r>
            <a:r>
              <a:rPr lang="uk-UA" sz="1800" dirty="0" smtClean="0"/>
              <a:t>) представлених на активних контактах (1-4), що </a:t>
            </a:r>
            <a:r>
              <a:rPr lang="uk-UA" sz="1800" dirty="0" err="1" smtClean="0"/>
              <a:t>під”єднуються</a:t>
            </a:r>
            <a:r>
              <a:rPr lang="uk-UA" sz="1800" dirty="0" smtClean="0"/>
              <a:t> до електронної схеми, вже схема вирізняє три сигнали (</a:t>
            </a:r>
            <a:r>
              <a:rPr lang="uk-UA" sz="1800" dirty="0" err="1" smtClean="0"/>
              <a:t>V</a:t>
            </a:r>
            <a:r>
              <a:rPr lang="uk-UA" sz="1800" baseline="-25000" dirty="0" err="1" smtClean="0"/>
              <a:t>х</a:t>
            </a:r>
            <a:r>
              <a:rPr lang="uk-UA" sz="1800" dirty="0" smtClean="0"/>
              <a:t>, V</a:t>
            </a:r>
            <a:r>
              <a:rPr lang="uk-UA" sz="1800" baseline="-25000" dirty="0" smtClean="0"/>
              <a:t>у</a:t>
            </a:r>
            <a:r>
              <a:rPr lang="uk-UA" sz="1800" dirty="0" smtClean="0"/>
              <a:t>, </a:t>
            </a:r>
            <a:r>
              <a:rPr lang="uk-UA" sz="1800" dirty="0" err="1" smtClean="0"/>
              <a:t>V</a:t>
            </a:r>
            <a:r>
              <a:rPr lang="uk-UA" sz="1800" baseline="-25000" dirty="0" err="1" smtClean="0"/>
              <a:t>z</a:t>
            </a:r>
            <a:r>
              <a:rPr lang="uk-UA" sz="1800" dirty="0" smtClean="0"/>
              <a:t>,), які пропорційні трьом компонентам (</a:t>
            </a:r>
            <a:r>
              <a:rPr lang="uk-UA" sz="1800" dirty="0" err="1" smtClean="0"/>
              <a:t>В</a:t>
            </a:r>
            <a:r>
              <a:rPr lang="uk-UA" sz="1800" baseline="-25000" dirty="0" err="1" smtClean="0"/>
              <a:t>х</a:t>
            </a:r>
            <a:r>
              <a:rPr lang="uk-UA" sz="1800" dirty="0" smtClean="0"/>
              <a:t>, </a:t>
            </a:r>
            <a:r>
              <a:rPr lang="uk-UA" sz="1800" dirty="0" err="1" smtClean="0"/>
              <a:t>В</a:t>
            </a:r>
            <a:r>
              <a:rPr lang="uk-UA" sz="1800" baseline="-25000" dirty="0" err="1" smtClean="0"/>
              <a:t>у</a:t>
            </a:r>
            <a:r>
              <a:rPr lang="uk-UA" sz="1800" dirty="0" smtClean="0"/>
              <a:t>, </a:t>
            </a:r>
            <a:r>
              <a:rPr lang="uk-UA" sz="1800" dirty="0" err="1" smtClean="0"/>
              <a:t>В</a:t>
            </a:r>
            <a:r>
              <a:rPr lang="uk-UA" sz="1800" baseline="-25000" dirty="0" err="1" smtClean="0"/>
              <a:t>z</a:t>
            </a:r>
            <a:r>
              <a:rPr lang="uk-UA" sz="1800" dirty="0" smtClean="0"/>
              <a:t> ) магнітного поля.</a:t>
            </a:r>
          </a:p>
          <a:p>
            <a:endParaRPr lang="uk-UA" sz="1800" dirty="0" smtClean="0"/>
          </a:p>
        </p:txBody>
      </p:sp>
      <p:grpSp>
        <p:nvGrpSpPr>
          <p:cNvPr id="1026" name="Group 2"/>
          <p:cNvGrpSpPr>
            <a:grpSpLocks/>
          </p:cNvGrpSpPr>
          <p:nvPr/>
        </p:nvGrpSpPr>
        <p:grpSpPr bwMode="auto">
          <a:xfrm>
            <a:off x="785786" y="4071942"/>
            <a:ext cx="2857500" cy="2362200"/>
            <a:chOff x="5421" y="2464"/>
            <a:chExt cx="4500" cy="3720"/>
          </a:xfrm>
        </p:grpSpPr>
        <p:grpSp>
          <p:nvGrpSpPr>
            <p:cNvPr id="1027" name="Group 3"/>
            <p:cNvGrpSpPr>
              <a:grpSpLocks/>
            </p:cNvGrpSpPr>
            <p:nvPr/>
          </p:nvGrpSpPr>
          <p:grpSpPr bwMode="auto">
            <a:xfrm>
              <a:off x="5421" y="2464"/>
              <a:ext cx="4500" cy="3720"/>
              <a:chOff x="3381" y="1744"/>
              <a:chExt cx="4500" cy="3720"/>
            </a:xfrm>
          </p:grpSpPr>
          <p:grpSp>
            <p:nvGrpSpPr>
              <p:cNvPr id="1028" name="Group 4"/>
              <p:cNvGrpSpPr>
                <a:grpSpLocks/>
              </p:cNvGrpSpPr>
              <p:nvPr/>
            </p:nvGrpSpPr>
            <p:grpSpPr bwMode="auto">
              <a:xfrm>
                <a:off x="3381" y="1744"/>
                <a:ext cx="4500" cy="3675"/>
                <a:chOff x="3381" y="1744"/>
                <a:chExt cx="4500" cy="3675"/>
              </a:xfrm>
            </p:grpSpPr>
            <p:pic>
              <p:nvPicPr>
                <p:cNvPr id="1029" name="Picture 5"/>
                <p:cNvPicPr>
                  <a:picLocks noChangeAspect="1" noChangeArrowheads="1"/>
                </p:cNvPicPr>
                <p:nvPr/>
              </p:nvPicPr>
              <p:blipFill>
                <a:blip r:embed="rId2">
                  <a:lum bright="-8000" contrast="20000"/>
                </a:blip>
                <a:srcRect/>
                <a:stretch>
                  <a:fillRect/>
                </a:stretch>
              </p:blipFill>
              <p:spPr bwMode="auto">
                <a:xfrm>
                  <a:off x="3381" y="1744"/>
                  <a:ext cx="4500" cy="3675"/>
                </a:xfrm>
                <a:prstGeom prst="rect">
                  <a:avLst/>
                </a:prstGeom>
                <a:noFill/>
                <a:ln w="9525">
                  <a:noFill/>
                  <a:miter lim="800000"/>
                  <a:headEnd/>
                  <a:tailEnd/>
                </a:ln>
              </p:spPr>
            </p:pic>
            <p:sp>
              <p:nvSpPr>
                <p:cNvPr id="1030" name="Text Box 6"/>
                <p:cNvSpPr txBox="1">
                  <a:spLocks noChangeArrowheads="1"/>
                </p:cNvSpPr>
                <p:nvPr/>
              </p:nvSpPr>
              <p:spPr bwMode="auto">
                <a:xfrm>
                  <a:off x="6621" y="2824"/>
                  <a:ext cx="48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9</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31" name="Text Box 7"/>
              <p:cNvSpPr txBox="1">
                <a:spLocks noChangeArrowheads="1"/>
              </p:cNvSpPr>
              <p:nvPr/>
            </p:nvSpPr>
            <p:spPr bwMode="auto">
              <a:xfrm>
                <a:off x="5301" y="4864"/>
                <a:ext cx="480" cy="4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1</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Text Box 8"/>
              <p:cNvSpPr txBox="1">
                <a:spLocks noChangeArrowheads="1"/>
              </p:cNvSpPr>
              <p:nvPr/>
            </p:nvSpPr>
            <p:spPr bwMode="auto">
              <a:xfrm>
                <a:off x="6741" y="3304"/>
                <a:ext cx="48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2</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3" name="Text Box 9"/>
              <p:cNvSpPr txBox="1">
                <a:spLocks noChangeArrowheads="1"/>
              </p:cNvSpPr>
              <p:nvPr/>
            </p:nvSpPr>
            <p:spPr bwMode="auto">
              <a:xfrm>
                <a:off x="5271" y="1834"/>
                <a:ext cx="480" cy="4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3</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4" name="Text Box 10"/>
              <p:cNvSpPr txBox="1">
                <a:spLocks noChangeArrowheads="1"/>
              </p:cNvSpPr>
              <p:nvPr/>
            </p:nvSpPr>
            <p:spPr bwMode="auto">
              <a:xfrm>
                <a:off x="3741" y="3184"/>
                <a:ext cx="48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4</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Text Box 11"/>
              <p:cNvSpPr txBox="1">
                <a:spLocks noChangeArrowheads="1"/>
              </p:cNvSpPr>
              <p:nvPr/>
            </p:nvSpPr>
            <p:spPr bwMode="auto">
              <a:xfrm>
                <a:off x="4191" y="4879"/>
                <a:ext cx="600" cy="4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5</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6" name="Text Box 12"/>
              <p:cNvSpPr txBox="1">
                <a:spLocks noChangeArrowheads="1"/>
              </p:cNvSpPr>
              <p:nvPr/>
            </p:nvSpPr>
            <p:spPr bwMode="auto">
              <a:xfrm>
                <a:off x="6021" y="4864"/>
                <a:ext cx="480" cy="5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6</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7" name="Text Box 13"/>
              <p:cNvSpPr txBox="1">
                <a:spLocks noChangeArrowheads="1"/>
              </p:cNvSpPr>
              <p:nvPr/>
            </p:nvSpPr>
            <p:spPr bwMode="auto">
              <a:xfrm>
                <a:off x="5946" y="1819"/>
                <a:ext cx="483"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7</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8" name="Text Box 14"/>
              <p:cNvSpPr txBox="1">
                <a:spLocks noChangeArrowheads="1"/>
              </p:cNvSpPr>
              <p:nvPr/>
            </p:nvSpPr>
            <p:spPr bwMode="auto">
              <a:xfrm>
                <a:off x="4356" y="1834"/>
                <a:ext cx="480" cy="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8</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9" name="Text Box 15"/>
              <p:cNvSpPr txBox="1">
                <a:spLocks noChangeArrowheads="1"/>
              </p:cNvSpPr>
              <p:nvPr/>
            </p:nvSpPr>
            <p:spPr bwMode="auto">
              <a:xfrm>
                <a:off x="6621" y="4864"/>
                <a:ext cx="600" cy="600"/>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х</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40" name="Text Box 16"/>
              <p:cNvSpPr txBox="1">
                <a:spLocks noChangeArrowheads="1"/>
              </p:cNvSpPr>
              <p:nvPr/>
            </p:nvSpPr>
            <p:spPr bwMode="auto">
              <a:xfrm>
                <a:off x="3381" y="2344"/>
                <a:ext cx="480" cy="480"/>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100" b="0" i="0" u="none" strike="noStrike" cap="none" normalizeH="0" baseline="0" smtClean="0">
                    <a:ln>
                      <a:noFill/>
                    </a:ln>
                    <a:solidFill>
                      <a:schemeClr val="tx1"/>
                    </a:solidFill>
                    <a:effectLst/>
                    <a:latin typeface="Calibri" pitchFamily="34" charset="0"/>
                    <a:cs typeface="Arial" pitchFamily="34" charset="0"/>
                  </a:rPr>
                  <a:t>у</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041" name="Text Box 17"/>
            <p:cNvSpPr txBox="1">
              <a:spLocks noChangeArrowheads="1"/>
            </p:cNvSpPr>
            <p:nvPr/>
          </p:nvSpPr>
          <p:spPr bwMode="auto">
            <a:xfrm>
              <a:off x="9389" y="3704"/>
              <a:ext cx="480" cy="360"/>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400" b="0" i="0" u="none" strike="noStrike" cap="none" normalizeH="0" baseline="0" smtClean="0">
                  <a:ln>
                    <a:noFill/>
                  </a:ln>
                  <a:solidFill>
                    <a:schemeClr val="tx1"/>
                  </a:solidFill>
                  <a:effectLst/>
                  <a:latin typeface="Calibri"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 name="TextBox 19"/>
          <p:cNvSpPr txBox="1"/>
          <p:nvPr/>
        </p:nvSpPr>
        <p:spPr>
          <a:xfrm>
            <a:off x="4071934" y="4857760"/>
            <a:ext cx="3857652" cy="923330"/>
          </a:xfrm>
          <a:prstGeom prst="rect">
            <a:avLst/>
          </a:prstGeom>
          <a:noFill/>
        </p:spPr>
        <p:txBody>
          <a:bodyPr wrap="square" rtlCol="0">
            <a:spAutoFit/>
          </a:bodyPr>
          <a:lstStyle/>
          <a:p>
            <a:r>
              <a:rPr lang="uk-UA" dirty="0" smtClean="0"/>
              <a:t>Рисунок 1.2 – Схема сенсора магнітного поля</a:t>
            </a:r>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322878"/>
          </a:xfrm>
        </p:spPr>
        <p:txBody>
          <a:bodyPr>
            <a:normAutofit/>
          </a:bodyPr>
          <a:lstStyle/>
          <a:p>
            <a:r>
              <a:rPr lang="uk-UA" sz="2000" dirty="0" err="1" smtClean="0"/>
              <a:t>Магнітотранзистори</a:t>
            </a:r>
            <a:endParaRPr lang="ru-RU" sz="2000" dirty="0"/>
          </a:p>
        </p:txBody>
      </p:sp>
      <p:sp>
        <p:nvSpPr>
          <p:cNvPr id="3" name="Содержимое 2"/>
          <p:cNvSpPr>
            <a:spLocks noGrp="1"/>
          </p:cNvSpPr>
          <p:nvPr>
            <p:ph idx="1"/>
          </p:nvPr>
        </p:nvSpPr>
        <p:spPr>
          <a:xfrm>
            <a:off x="457200" y="714356"/>
            <a:ext cx="7239000" cy="3214710"/>
          </a:xfrm>
        </p:spPr>
        <p:txBody>
          <a:bodyPr>
            <a:normAutofit/>
          </a:bodyPr>
          <a:lstStyle/>
          <a:p>
            <a:r>
              <a:rPr lang="uk-UA" sz="1800" dirty="0" smtClean="0"/>
              <a:t>У звичайному біполярному транзисторі, наприклад p-n-p- типу, </a:t>
            </a:r>
            <a:r>
              <a:rPr lang="uk-UA" sz="1800" dirty="0" err="1" smtClean="0"/>
              <a:t>інжектовані</a:t>
            </a:r>
            <a:r>
              <a:rPr lang="uk-UA" sz="1800" dirty="0" smtClean="0"/>
              <a:t> з емітера носії рухаються симетрично відносно осі транзистора. Основна їхня частина проходить шлях, який дорівнює товщині бази </a:t>
            </a:r>
            <a:r>
              <a:rPr lang="uk-UA" sz="1800" i="1" dirty="0" smtClean="0"/>
              <a:t>W</a:t>
            </a:r>
            <a:r>
              <a:rPr lang="uk-UA" sz="1800" baseline="-25000" dirty="0" smtClean="0"/>
              <a:t>0</a:t>
            </a:r>
            <a:r>
              <a:rPr lang="uk-UA" sz="1800" dirty="0" smtClean="0"/>
              <a:t> Магнітне поле приводить до відхилення траєкторій руху </a:t>
            </a:r>
            <a:r>
              <a:rPr lang="uk-UA" sz="1800" dirty="0" err="1" smtClean="0"/>
              <a:t>інжектованих</a:t>
            </a:r>
            <a:r>
              <a:rPr lang="uk-UA" sz="1800" dirty="0" smtClean="0"/>
              <a:t> носіїв від початкового напрямку приблизно на кут </a:t>
            </a:r>
            <a:r>
              <a:rPr lang="uk-UA" sz="1800" dirty="0" err="1" smtClean="0"/>
              <a:t>Холла</a:t>
            </a:r>
            <a:r>
              <a:rPr lang="uk-UA" sz="1800" dirty="0" smtClean="0"/>
              <a:t> </a:t>
            </a:r>
            <a:r>
              <a:rPr lang="uk-UA" sz="1800" i="1" dirty="0" smtClean="0"/>
              <a:t>φ. </a:t>
            </a:r>
            <a:r>
              <a:rPr lang="uk-UA" sz="1800" dirty="0" smtClean="0"/>
              <a:t>Оскільки товщина бази набагато менша розмірів емітера і колектора, то практично всі носії, що пройшли базову область, потраплять у колектор. Однак середній шлях, який пройдено носіями в базовій області, трохи зросте, що приведе до збільшення їхньої частки, яка </a:t>
            </a:r>
            <a:r>
              <a:rPr lang="uk-UA" sz="1800" dirty="0" err="1" smtClean="0"/>
              <a:t>прорекомбінувала</a:t>
            </a:r>
            <a:r>
              <a:rPr lang="uk-UA" sz="1800" dirty="0" smtClean="0"/>
              <a:t> у базовій області. </a:t>
            </a:r>
            <a:endParaRPr lang="ru-RU" sz="1800" dirty="0" smtClean="0"/>
          </a:p>
          <a:p>
            <a:endParaRPr lang="ru-RU" sz="1800" dirty="0"/>
          </a:p>
        </p:txBody>
      </p:sp>
      <p:sp>
        <p:nvSpPr>
          <p:cNvPr id="4" name="TextBox 3"/>
          <p:cNvSpPr txBox="1"/>
          <p:nvPr/>
        </p:nvSpPr>
        <p:spPr>
          <a:xfrm>
            <a:off x="4572000" y="3786190"/>
            <a:ext cx="3714776" cy="2585323"/>
          </a:xfrm>
          <a:prstGeom prst="rect">
            <a:avLst/>
          </a:prstGeom>
          <a:noFill/>
        </p:spPr>
        <p:txBody>
          <a:bodyPr wrap="square" rtlCol="0">
            <a:spAutoFit/>
          </a:bodyPr>
          <a:lstStyle/>
          <a:p>
            <a:r>
              <a:rPr lang="uk-UA" dirty="0" smtClean="0"/>
              <a:t>На рис. 3 показана схема структури даного транзистора, де 1-базова область пластини, 2-ізолююча область, 3-підконтактні області базових контактів, 4-область колектора, 5-область емітера, 6-низькоомна область першого роду провідності, 7- контакти.</a:t>
            </a:r>
            <a:endParaRPr lang="ru-RU" dirty="0"/>
          </a:p>
        </p:txBody>
      </p:sp>
      <p:pic>
        <p:nvPicPr>
          <p:cNvPr id="3074" name="Picture 2"/>
          <p:cNvPicPr>
            <a:picLocks noChangeAspect="1" noChangeArrowheads="1"/>
          </p:cNvPicPr>
          <p:nvPr/>
        </p:nvPicPr>
        <p:blipFill>
          <a:blip r:embed="rId2">
            <a:lum bright="-10000" contrast="40000"/>
          </a:blip>
          <a:srcRect/>
          <a:stretch>
            <a:fillRect/>
          </a:stretch>
        </p:blipFill>
        <p:spPr bwMode="auto">
          <a:xfrm>
            <a:off x="214282" y="3929066"/>
            <a:ext cx="4295775" cy="1797050"/>
          </a:xfrm>
          <a:prstGeom prst="rect">
            <a:avLst/>
          </a:prstGeom>
          <a:noFill/>
          <a:ln w="9525">
            <a:noFill/>
            <a:miter lim="800000"/>
            <a:headEnd/>
            <a:tailEnd/>
          </a:ln>
        </p:spPr>
      </p:pic>
      <p:sp>
        <p:nvSpPr>
          <p:cNvPr id="6" name="TextBox 5"/>
          <p:cNvSpPr txBox="1"/>
          <p:nvPr/>
        </p:nvSpPr>
        <p:spPr>
          <a:xfrm>
            <a:off x="357158" y="5657671"/>
            <a:ext cx="4071966" cy="923330"/>
          </a:xfrm>
          <a:prstGeom prst="rect">
            <a:avLst/>
          </a:prstGeom>
          <a:noFill/>
        </p:spPr>
        <p:txBody>
          <a:bodyPr wrap="square" rtlCol="0">
            <a:spAutoFit/>
          </a:bodyPr>
          <a:lstStyle/>
          <a:p>
            <a:r>
              <a:rPr lang="uk-UA" dirty="0" smtClean="0"/>
              <a:t>Рисунок 3 – Структура біполярного магніточутливого транзистора</a:t>
            </a:r>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08630"/>
          </a:xfrm>
        </p:spPr>
        <p:txBody>
          <a:bodyPr>
            <a:noAutofit/>
          </a:bodyPr>
          <a:lstStyle/>
          <a:p>
            <a:r>
              <a:rPr lang="uk-UA" sz="2000" dirty="0" smtClean="0"/>
              <a:t>ЧАСТОТНІ ПЕРЕТВОРЮВАЧІ МАГНІТНОГО ПОЛЯ НА ОСНОВІ</a:t>
            </a:r>
            <a:r>
              <a:rPr lang="ru-RU" sz="2000" dirty="0" smtClean="0"/>
              <a:t>	</a:t>
            </a:r>
            <a:r>
              <a:rPr lang="uk-UA" sz="2000" dirty="0" smtClean="0"/>
              <a:t>ДВОКОЛЕКТОРНОГО МАГНІТОТРАНЗИСТОРА</a:t>
            </a:r>
            <a:endParaRPr lang="ru-RU" sz="2000" dirty="0"/>
          </a:p>
        </p:txBody>
      </p:sp>
      <p:sp>
        <p:nvSpPr>
          <p:cNvPr id="3" name="Содержимое 2"/>
          <p:cNvSpPr>
            <a:spLocks noGrp="1"/>
          </p:cNvSpPr>
          <p:nvPr>
            <p:ph idx="1"/>
          </p:nvPr>
        </p:nvSpPr>
        <p:spPr>
          <a:xfrm>
            <a:off x="457200" y="1000108"/>
            <a:ext cx="7239000" cy="3143272"/>
          </a:xfrm>
        </p:spPr>
        <p:txBody>
          <a:bodyPr>
            <a:normAutofit/>
          </a:bodyPr>
          <a:lstStyle/>
          <a:p>
            <a:r>
              <a:rPr lang="uk-UA" sz="1800" dirty="0" smtClean="0"/>
              <a:t>На сучасному етапі розвитку вимірювальної техніки відома велика кількість методів перетворення магнітної індукції в електричний сигнал. Використання частотного сигналу в якості інформативного параметра первинних перетворювачів характеризується високою завадостійкістю, простотою та значною точністю перетворення в цифровий код, а також зручністю комутацій в багатоканальних вимірювальних системах. Отже, для використання цих переваг виникає необхідність у розробці частотних перетворювачів магнітної індукції, що дозволяє повністю застосовувати інтегральну технологію для виготовлення приладів</a:t>
            </a:r>
            <a:r>
              <a:rPr lang="uk-UA" sz="1800" b="1" dirty="0" smtClean="0"/>
              <a:t>.</a:t>
            </a:r>
          </a:p>
          <a:p>
            <a:pPr>
              <a:buNone/>
            </a:pPr>
            <a:endParaRPr lang="ru-RU" sz="1800" b="1" dirty="0" smtClean="0"/>
          </a:p>
        </p:txBody>
      </p:sp>
      <p:sp>
        <p:nvSpPr>
          <p:cNvPr id="4" name="TextBox 3"/>
          <p:cNvSpPr txBox="1"/>
          <p:nvPr/>
        </p:nvSpPr>
        <p:spPr>
          <a:xfrm>
            <a:off x="3929058" y="4071942"/>
            <a:ext cx="4357718" cy="2031325"/>
          </a:xfrm>
          <a:prstGeom prst="rect">
            <a:avLst/>
          </a:prstGeom>
          <a:noFill/>
        </p:spPr>
        <p:txBody>
          <a:bodyPr wrap="square" rtlCol="0">
            <a:spAutoFit/>
          </a:bodyPr>
          <a:lstStyle/>
          <a:p>
            <a:r>
              <a:rPr lang="uk-UA" dirty="0" smtClean="0"/>
              <a:t>Електрична схема перетворювача магнітного поля подана на рис. 4. Вона складається з </a:t>
            </a:r>
            <a:r>
              <a:rPr lang="uk-UA" dirty="0" err="1" smtClean="0"/>
              <a:t>двоколекторного</a:t>
            </a:r>
            <a:r>
              <a:rPr lang="uk-UA" dirty="0" smtClean="0"/>
              <a:t> магніточутливого біполярного транзистора та </a:t>
            </a:r>
            <a:r>
              <a:rPr lang="uk-UA" dirty="0" err="1" smtClean="0"/>
              <a:t>двозатворного</a:t>
            </a:r>
            <a:r>
              <a:rPr lang="uk-UA" dirty="0" smtClean="0"/>
              <a:t> польового транзистора.</a:t>
            </a:r>
            <a:endParaRPr lang="ru-RU" dirty="0" smtClean="0"/>
          </a:p>
          <a:p>
            <a:endParaRPr lang="ru-RU" dirty="0"/>
          </a:p>
        </p:txBody>
      </p:sp>
      <p:pic>
        <p:nvPicPr>
          <p:cNvPr id="4098" name="Picture 2" descr="R_1_1"/>
          <p:cNvPicPr>
            <a:picLocks noChangeAspect="1" noChangeArrowheads="1"/>
          </p:cNvPicPr>
          <p:nvPr/>
        </p:nvPicPr>
        <p:blipFill>
          <a:blip r:embed="rId2"/>
          <a:srcRect/>
          <a:stretch>
            <a:fillRect/>
          </a:stretch>
        </p:blipFill>
        <p:spPr bwMode="auto">
          <a:xfrm>
            <a:off x="642910" y="4071942"/>
            <a:ext cx="2541588" cy="1924050"/>
          </a:xfrm>
          <a:prstGeom prst="rect">
            <a:avLst/>
          </a:prstGeom>
          <a:noFill/>
          <a:ln w="9525">
            <a:noFill/>
            <a:miter lim="800000"/>
            <a:headEnd/>
            <a:tailEnd/>
          </a:ln>
        </p:spPr>
      </p:pic>
      <p:sp>
        <p:nvSpPr>
          <p:cNvPr id="6" name="TextBox 5"/>
          <p:cNvSpPr txBox="1"/>
          <p:nvPr/>
        </p:nvSpPr>
        <p:spPr>
          <a:xfrm>
            <a:off x="428596" y="5929330"/>
            <a:ext cx="7715304" cy="923330"/>
          </a:xfrm>
          <a:prstGeom prst="rect">
            <a:avLst/>
          </a:prstGeom>
          <a:noFill/>
        </p:spPr>
        <p:txBody>
          <a:bodyPr wrap="square" rtlCol="0">
            <a:spAutoFit/>
          </a:bodyPr>
          <a:lstStyle/>
          <a:p>
            <a:r>
              <a:rPr lang="uk-UA" dirty="0" smtClean="0"/>
              <a:t>Рисунок 4 – Електрична схема радіовимірювального перетворювача магнітної індукції на основі магніточутливого транзистора</a:t>
            </a:r>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239000" cy="2857520"/>
          </a:xfrm>
        </p:spPr>
        <p:txBody>
          <a:bodyPr>
            <a:normAutofit lnSpcReduction="10000"/>
          </a:bodyPr>
          <a:lstStyle/>
          <a:p>
            <a:r>
              <a:rPr lang="uk-UA" sz="1800" dirty="0" smtClean="0"/>
              <a:t>Розглянемо залежність елементів еквівалентної схеми магніточутливого  </a:t>
            </a:r>
            <a:r>
              <a:rPr lang="uk-UA" sz="1800" dirty="0" err="1" smtClean="0"/>
              <a:t>двоколекторного</a:t>
            </a:r>
            <a:r>
              <a:rPr lang="uk-UA" sz="1800" dirty="0" smtClean="0"/>
              <a:t> транзистора від дії магнітного поля. Виходячи з аналітичних залежностей параметрів еквівалентної схеми визначаються їх залежність від магнітного поля. Омічний опір базової області залежить від дії магнітного поля наступним чином.</a:t>
            </a:r>
          </a:p>
          <a:p>
            <a:r>
              <a:rPr lang="uk-UA" sz="1800" dirty="0" smtClean="0"/>
              <a:t>Еквівалентна схема радіовимірювального перетворювача магнітної індукції представлена на рис.5. Вона враховує нелінійні властивості схеми, тому що автогенератор може працювати як у лінійному, так і нелінійному режимах.</a:t>
            </a:r>
            <a:endParaRPr lang="ru-RU" sz="1800" dirty="0" smtClean="0"/>
          </a:p>
          <a:p>
            <a:endParaRPr lang="ru-RU" dirty="0"/>
          </a:p>
        </p:txBody>
      </p:sp>
      <p:pic>
        <p:nvPicPr>
          <p:cNvPr id="5122" name="Picture 2" descr="3_2"/>
          <p:cNvPicPr>
            <a:picLocks noChangeAspect="1" noChangeArrowheads="1"/>
          </p:cNvPicPr>
          <p:nvPr/>
        </p:nvPicPr>
        <p:blipFill>
          <a:blip r:embed="rId3"/>
          <a:srcRect/>
          <a:stretch>
            <a:fillRect/>
          </a:stretch>
        </p:blipFill>
        <p:spPr bwMode="auto">
          <a:xfrm>
            <a:off x="142844" y="2928934"/>
            <a:ext cx="3636963" cy="2392363"/>
          </a:xfrm>
          <a:prstGeom prst="rect">
            <a:avLst/>
          </a:prstGeom>
          <a:noFill/>
          <a:ln w="9525">
            <a:noFill/>
            <a:miter lim="800000"/>
            <a:headEnd/>
            <a:tailEnd/>
          </a:ln>
        </p:spPr>
      </p:pic>
      <p:sp>
        <p:nvSpPr>
          <p:cNvPr id="5" name="TextBox 4"/>
          <p:cNvSpPr txBox="1"/>
          <p:nvPr/>
        </p:nvSpPr>
        <p:spPr>
          <a:xfrm>
            <a:off x="285720" y="5357826"/>
            <a:ext cx="4071966" cy="1477328"/>
          </a:xfrm>
          <a:prstGeom prst="rect">
            <a:avLst/>
          </a:prstGeom>
          <a:noFill/>
        </p:spPr>
        <p:txBody>
          <a:bodyPr wrap="square" rtlCol="0">
            <a:spAutoFit/>
          </a:bodyPr>
          <a:lstStyle/>
          <a:p>
            <a:r>
              <a:rPr lang="uk-UA" dirty="0" smtClean="0"/>
              <a:t>Рисунок  5 – Нелінійна еквівалентна схема частотного перетворювача на основі </a:t>
            </a:r>
            <a:r>
              <a:rPr lang="uk-UA" dirty="0" err="1" smtClean="0"/>
              <a:t>двоколекторного</a:t>
            </a:r>
            <a:r>
              <a:rPr lang="uk-UA" dirty="0" smtClean="0"/>
              <a:t> </a:t>
            </a:r>
            <a:r>
              <a:rPr lang="uk-UA" dirty="0" err="1" smtClean="0"/>
              <a:t>магнітотранзистора</a:t>
            </a:r>
            <a:endParaRPr lang="ru-RU" dirty="0" smtClean="0"/>
          </a:p>
          <a:p>
            <a:endParaRPr lang="ru-RU" dirty="0"/>
          </a:p>
        </p:txBody>
      </p:sp>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123" name="Object 3"/>
          <p:cNvGraphicFramePr>
            <a:graphicFrameLocks noChangeAspect="1"/>
          </p:cNvGraphicFramePr>
          <p:nvPr/>
        </p:nvGraphicFramePr>
        <p:xfrm>
          <a:off x="5000628" y="3000372"/>
          <a:ext cx="2212274" cy="428628"/>
        </p:xfrm>
        <a:graphic>
          <a:graphicData uri="http://schemas.openxmlformats.org/presentationml/2006/ole">
            <p:oleObj spid="_x0000_s5127" name="Equation" r:id="rId4" imgW="1269449" imgH="253890" progId="Equation.DSMT4">
              <p:embed/>
            </p:oleObj>
          </a:graphicData>
        </a:graphic>
      </p:graphicFrame>
      <p:sp>
        <p:nvSpPr>
          <p:cNvPr id="8" name="TextBox 7"/>
          <p:cNvSpPr txBox="1"/>
          <p:nvPr/>
        </p:nvSpPr>
        <p:spPr>
          <a:xfrm>
            <a:off x="4214810" y="3429000"/>
            <a:ext cx="3786214" cy="2031325"/>
          </a:xfrm>
          <a:prstGeom prst="rect">
            <a:avLst/>
          </a:prstGeom>
          <a:noFill/>
        </p:spPr>
        <p:txBody>
          <a:bodyPr wrap="square" rtlCol="0">
            <a:spAutoFit/>
          </a:bodyPr>
          <a:lstStyle/>
          <a:p>
            <a:r>
              <a:rPr lang="uk-UA" dirty="0" smtClean="0"/>
              <a:t>де  </a:t>
            </a:r>
            <a:r>
              <a:rPr lang="en-US" dirty="0" smtClean="0"/>
              <a:t>R</a:t>
            </a:r>
            <a:r>
              <a:rPr lang="en-US" baseline="-25000" dirty="0" smtClean="0"/>
              <a:t>B0</a:t>
            </a:r>
            <a:r>
              <a:rPr lang="uk-UA" dirty="0" smtClean="0"/>
              <a:t>- опір базової області без дії магнітного поля, µ</a:t>
            </a:r>
            <a:r>
              <a:rPr lang="en-US" baseline="-25000" dirty="0" smtClean="0"/>
              <a:t>p</a:t>
            </a:r>
            <a:r>
              <a:rPr lang="uk-UA" dirty="0" smtClean="0"/>
              <a:t> - рухливість дірок, </a:t>
            </a:r>
            <a:r>
              <a:rPr lang="en-US" dirty="0" smtClean="0"/>
              <a:t>c</a:t>
            </a:r>
            <a:r>
              <a:rPr lang="uk-UA" dirty="0" smtClean="0"/>
              <a:t> - коефіцієнт, який залежить від механізму розсіювання дірок, </a:t>
            </a:r>
            <a:r>
              <a:rPr lang="en-US" dirty="0" smtClean="0"/>
              <a:t>B</a:t>
            </a:r>
            <a:r>
              <a:rPr lang="uk-UA" dirty="0" smtClean="0"/>
              <a:t> - магнітна індукція.</a:t>
            </a:r>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14290"/>
            <a:ext cx="7239000" cy="928694"/>
          </a:xfrm>
        </p:spPr>
        <p:txBody>
          <a:bodyPr/>
          <a:lstStyle/>
          <a:p>
            <a:r>
              <a:rPr lang="uk-UA" sz="1800" dirty="0" smtClean="0"/>
              <a:t>На рис. </a:t>
            </a:r>
            <a:r>
              <a:rPr lang="en-US" sz="1800" dirty="0" smtClean="0"/>
              <a:t>6</a:t>
            </a:r>
            <a:r>
              <a:rPr lang="uk-UA" sz="1800" dirty="0" smtClean="0"/>
              <a:t> подані теоретичні та експериментальні залежності активної та реактивної складових повного опру від магнітної індукції</a:t>
            </a:r>
            <a:endParaRPr lang="ru-RU" sz="1800" dirty="0" smtClean="0"/>
          </a:p>
          <a:p>
            <a:endParaRPr lang="ru-RU" dirty="0"/>
          </a:p>
        </p:txBody>
      </p:sp>
      <p:pic>
        <p:nvPicPr>
          <p:cNvPr id="23554" name="Picture 2"/>
          <p:cNvPicPr>
            <a:picLocks noChangeAspect="1" noChangeArrowheads="1"/>
          </p:cNvPicPr>
          <p:nvPr/>
        </p:nvPicPr>
        <p:blipFill>
          <a:blip r:embed="rId2"/>
          <a:srcRect/>
          <a:stretch>
            <a:fillRect/>
          </a:stretch>
        </p:blipFill>
        <p:spPr bwMode="auto">
          <a:xfrm>
            <a:off x="714348" y="1214422"/>
            <a:ext cx="2971800" cy="2609850"/>
          </a:xfrm>
          <a:prstGeom prst="rect">
            <a:avLst/>
          </a:prstGeom>
          <a:noFill/>
        </p:spPr>
      </p:pic>
      <p:pic>
        <p:nvPicPr>
          <p:cNvPr id="23553" name="Picture 1"/>
          <p:cNvPicPr>
            <a:picLocks noChangeAspect="1" noChangeArrowheads="1"/>
          </p:cNvPicPr>
          <p:nvPr/>
        </p:nvPicPr>
        <p:blipFill>
          <a:blip r:embed="rId3"/>
          <a:srcRect/>
          <a:stretch>
            <a:fillRect/>
          </a:stretch>
        </p:blipFill>
        <p:spPr bwMode="auto">
          <a:xfrm>
            <a:off x="4357686" y="1214422"/>
            <a:ext cx="2800350" cy="2619375"/>
          </a:xfrm>
          <a:prstGeom prst="rect">
            <a:avLst/>
          </a:prstGeom>
          <a:noFill/>
        </p:spPr>
      </p:pic>
      <p:sp>
        <p:nvSpPr>
          <p:cNvPr id="2355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7" name="TextBox 6"/>
          <p:cNvSpPr txBox="1"/>
          <p:nvPr/>
        </p:nvSpPr>
        <p:spPr>
          <a:xfrm>
            <a:off x="642910" y="4214818"/>
            <a:ext cx="6786610" cy="923330"/>
          </a:xfrm>
          <a:prstGeom prst="rect">
            <a:avLst/>
          </a:prstGeom>
          <a:noFill/>
        </p:spPr>
        <p:txBody>
          <a:bodyPr wrap="square" rtlCol="0">
            <a:spAutoFit/>
          </a:bodyPr>
          <a:lstStyle/>
          <a:p>
            <a:r>
              <a:rPr lang="uk-UA" dirty="0" smtClean="0"/>
              <a:t>Рисунок 6 – Залежності активної(а) та реактивної (б) складових повного опору від магнітної індукції</a:t>
            </a:r>
            <a:endParaRPr lang="ru-RU" dirty="0" smtClean="0"/>
          </a:p>
          <a:p>
            <a:endParaRPr lang="ru-RU" dirty="0"/>
          </a:p>
        </p:txBody>
      </p:sp>
      <p:sp>
        <p:nvSpPr>
          <p:cNvPr id="8" name="TextBox 7"/>
          <p:cNvSpPr txBox="1"/>
          <p:nvPr/>
        </p:nvSpPr>
        <p:spPr>
          <a:xfrm>
            <a:off x="1928794" y="3786190"/>
            <a:ext cx="428628" cy="369332"/>
          </a:xfrm>
          <a:prstGeom prst="rect">
            <a:avLst/>
          </a:prstGeom>
          <a:noFill/>
        </p:spPr>
        <p:txBody>
          <a:bodyPr wrap="square" rtlCol="0">
            <a:spAutoFit/>
          </a:bodyPr>
          <a:lstStyle/>
          <a:p>
            <a:r>
              <a:rPr lang="ru-RU" dirty="0" smtClean="0"/>
              <a:t>а)</a:t>
            </a:r>
            <a:endParaRPr lang="ru-RU" dirty="0"/>
          </a:p>
        </p:txBody>
      </p:sp>
      <p:sp>
        <p:nvSpPr>
          <p:cNvPr id="9" name="TextBox 8"/>
          <p:cNvSpPr txBox="1"/>
          <p:nvPr/>
        </p:nvSpPr>
        <p:spPr>
          <a:xfrm>
            <a:off x="5500694" y="3857628"/>
            <a:ext cx="428628" cy="369332"/>
          </a:xfrm>
          <a:prstGeom prst="rect">
            <a:avLst/>
          </a:prstGeom>
          <a:noFill/>
        </p:spPr>
        <p:txBody>
          <a:bodyPr wrap="square" rtlCol="0">
            <a:spAutoFit/>
          </a:bodyPr>
          <a:lstStyle/>
          <a:p>
            <a:r>
              <a:rPr lang="ru-RU" dirty="0" smtClean="0"/>
              <a:t>б)</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239000" cy="4071966"/>
          </a:xfrm>
        </p:spPr>
        <p:txBody>
          <a:bodyPr>
            <a:normAutofit/>
          </a:bodyPr>
          <a:lstStyle/>
          <a:p>
            <a:r>
              <a:rPr lang="uk-UA" sz="1600" dirty="0" smtClean="0"/>
              <a:t>Визначення функції перетворення частотного перетворювача магнітного поля на основі </a:t>
            </a:r>
            <a:r>
              <a:rPr lang="uk-UA" sz="1600" dirty="0" err="1" smtClean="0"/>
              <a:t>двоколекторного</a:t>
            </a:r>
            <a:r>
              <a:rPr lang="uk-UA" sz="1600" dirty="0" smtClean="0"/>
              <a:t> магніточутливого біполярного 	транзистора з активним індуктивним елементом.</a:t>
            </a:r>
          </a:p>
          <a:p>
            <a:r>
              <a:rPr lang="uk-UA" sz="1600" dirty="0" smtClean="0"/>
              <a:t>Електрична схема перетворювача магнітного поля подана на рис.7. Вона уявляє собою гібридну інтегральну схему, яка складається з біполярного </a:t>
            </a:r>
            <a:r>
              <a:rPr lang="uk-UA" sz="1600" dirty="0" err="1" smtClean="0"/>
              <a:t>двоколекторного</a:t>
            </a:r>
            <a:r>
              <a:rPr lang="uk-UA" sz="1600" dirty="0" smtClean="0"/>
              <a:t> магніточутливого транзистора VT1 і біполярного транзистора VT2 разом  з </a:t>
            </a:r>
            <a:r>
              <a:rPr lang="uk-UA" sz="1600" dirty="0" err="1" smtClean="0"/>
              <a:t>RC–колом</a:t>
            </a:r>
            <a:r>
              <a:rPr lang="uk-UA" sz="1600" dirty="0" smtClean="0"/>
              <a:t>, який реалізує активний індуктивний елемент. Ця схема утворює </a:t>
            </a:r>
            <a:r>
              <a:rPr lang="uk-UA" sz="1600" dirty="0" err="1" smtClean="0"/>
              <a:t>автогенераторний</a:t>
            </a:r>
            <a:r>
              <a:rPr lang="uk-UA" sz="1600" dirty="0" smtClean="0"/>
              <a:t> пристрій, частота генерації якого залежить від дії магнітного поля. На електродах першого колектора і емітера  транзистора VT1 існує повний опір, активна складова якого має від’ємне значення, а реактивна – ємнісний характер. Підключення активного індуктивного елемента на основі біполярного транзистора VT2 і RC </a:t>
            </a:r>
            <a:r>
              <a:rPr lang="uk-UA" sz="1600" dirty="0" err="1" smtClean="0"/>
              <a:t>–кола</a:t>
            </a:r>
            <a:r>
              <a:rPr lang="uk-UA" sz="1600" dirty="0" smtClean="0"/>
              <a:t> до першого колектора VT1 і загальної шини через </a:t>
            </a:r>
            <a:r>
              <a:rPr lang="uk-UA" sz="1600" dirty="0" err="1" smtClean="0"/>
              <a:t>закорочуючу</a:t>
            </a:r>
            <a:r>
              <a:rPr lang="uk-UA" sz="1600" dirty="0" smtClean="0"/>
              <a:t> ємність C</a:t>
            </a:r>
            <a:r>
              <a:rPr lang="uk-UA" sz="1600" baseline="-25000" dirty="0" smtClean="0"/>
              <a:t>2</a:t>
            </a:r>
            <a:r>
              <a:rPr lang="uk-UA" sz="1600" dirty="0" smtClean="0"/>
              <a:t> створює коливальний контур, втрати енергії в якому компенсуються від’ємним опором. </a:t>
            </a:r>
            <a:endParaRPr lang="ru-RU" sz="1600" dirty="0" smtClean="0"/>
          </a:p>
          <a:p>
            <a:endParaRPr lang="ru-RU" sz="1800" dirty="0"/>
          </a:p>
        </p:txBody>
      </p:sp>
      <p:pic>
        <p:nvPicPr>
          <p:cNvPr id="24578" name="Picture 2" descr="M_F_T_MF_1"/>
          <p:cNvPicPr>
            <a:picLocks noChangeAspect="1" noChangeArrowheads="1"/>
          </p:cNvPicPr>
          <p:nvPr/>
        </p:nvPicPr>
        <p:blipFill>
          <a:blip r:embed="rId2"/>
          <a:srcRect/>
          <a:stretch>
            <a:fillRect/>
          </a:stretch>
        </p:blipFill>
        <p:spPr bwMode="auto">
          <a:xfrm>
            <a:off x="500034" y="4429132"/>
            <a:ext cx="4178300" cy="2136775"/>
          </a:xfrm>
          <a:prstGeom prst="rect">
            <a:avLst/>
          </a:prstGeom>
          <a:noFill/>
          <a:ln w="9525">
            <a:noFill/>
            <a:miter lim="800000"/>
            <a:headEnd/>
            <a:tailEnd/>
          </a:ln>
        </p:spPr>
      </p:pic>
      <p:sp>
        <p:nvSpPr>
          <p:cNvPr id="6" name="TextBox 5"/>
          <p:cNvSpPr txBox="1"/>
          <p:nvPr/>
        </p:nvSpPr>
        <p:spPr>
          <a:xfrm>
            <a:off x="4857752" y="4572008"/>
            <a:ext cx="3143272" cy="1200329"/>
          </a:xfrm>
          <a:prstGeom prst="rect">
            <a:avLst/>
          </a:prstGeom>
          <a:noFill/>
        </p:spPr>
        <p:txBody>
          <a:bodyPr wrap="square" rtlCol="0">
            <a:spAutoFit/>
          </a:bodyPr>
          <a:lstStyle/>
          <a:p>
            <a:r>
              <a:rPr lang="uk-UA" dirty="0" smtClean="0"/>
              <a:t>Рисунок 7 – Електрична схема перетворювача магнітного поля</a:t>
            </a:r>
            <a:endParaRPr lang="ru-RU"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272</TotalTime>
  <Words>1259</Words>
  <Application>Microsoft Office PowerPoint</Application>
  <PresentationFormat>Экран (4:3)</PresentationFormat>
  <Paragraphs>80</Paragraphs>
  <Slides>18</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18</vt:i4>
      </vt:variant>
    </vt:vector>
  </HeadingPairs>
  <TitlesOfParts>
    <vt:vector size="20" baseType="lpstr">
      <vt:lpstr>Изящная</vt:lpstr>
      <vt:lpstr>Equation</vt:lpstr>
      <vt:lpstr>Радіовимірювальні перетворювачі магнітного поля</vt:lpstr>
      <vt:lpstr>Слайд 2</vt:lpstr>
      <vt:lpstr>СУЧАСНИЙ СТАН РОЗВИТКУ СЕНСОРІВ МАГНІТНОГО ПОЛЯ</vt:lpstr>
      <vt:lpstr>Сенсори на основі ефекту Холла</vt:lpstr>
      <vt:lpstr>Магнітотранзистори</vt:lpstr>
      <vt:lpstr>ЧАСТОТНІ ПЕРЕТВОРЮВАЧІ МАГНІТНОГО ПОЛЯ НА ОСНОВІ ДВОКОЛЕКТОРНОГО МАГНІТОТРАНЗИСТОРА</vt:lpstr>
      <vt:lpstr>Слайд 7</vt:lpstr>
      <vt:lpstr>Слайд 8</vt:lpstr>
      <vt:lpstr>Слайд 9</vt:lpstr>
      <vt:lpstr>Слайд 10</vt:lpstr>
      <vt:lpstr>Слайд 11</vt:lpstr>
      <vt:lpstr>Слайд 12</vt:lpstr>
      <vt:lpstr>ВИКОРИСТАННЯ РОЗРОБЛЕНИХ ПРИСТРОЇВ У АВТОМОБІЛЬНІЙ ПРОМИСЛОВОСТІ</vt:lpstr>
      <vt:lpstr>Слайд 14</vt:lpstr>
      <vt:lpstr>Слайд 15</vt:lpstr>
      <vt:lpstr>Слайд 16</vt:lpstr>
      <vt:lpstr>Слайд 17</vt:lpstr>
      <vt:lpstr>Доповідь закінчена, дякую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Радіовимірювальні перетворювачі магнітного поля</dc:title>
  <dc:creator>PK</dc:creator>
  <cp:lastModifiedBy>PK</cp:lastModifiedBy>
  <cp:revision>22</cp:revision>
  <dcterms:created xsi:type="dcterms:W3CDTF">2015-11-20T05:41:43Z</dcterms:created>
  <dcterms:modified xsi:type="dcterms:W3CDTF">2015-11-23T19:33:45Z</dcterms:modified>
</cp:coreProperties>
</file>