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 varScale="1">
        <p:scale>
          <a:sx n="73" d="100"/>
          <a:sy n="73" d="100"/>
        </p:scale>
        <p:origin x="-10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A6B16-81F4-4CE7-9452-F18025E3472E}" type="datetimeFigureOut">
              <a:rPr lang="uk-UA" smtClean="0"/>
              <a:t>16.11.2015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062ADD3-DE67-4D2A-9DE3-D0DB197D3C8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A6B16-81F4-4CE7-9452-F18025E3472E}" type="datetimeFigureOut">
              <a:rPr lang="uk-UA" smtClean="0"/>
              <a:t>16.11.2015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ADD3-DE67-4D2A-9DE3-D0DB197D3C8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A6B16-81F4-4CE7-9452-F18025E3472E}" type="datetimeFigureOut">
              <a:rPr lang="uk-UA" smtClean="0"/>
              <a:t>16.11.2015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ADD3-DE67-4D2A-9DE3-D0DB197D3C8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A6B16-81F4-4CE7-9452-F18025E3472E}" type="datetimeFigureOut">
              <a:rPr lang="uk-UA" smtClean="0"/>
              <a:t>16.11.2015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ADD3-DE67-4D2A-9DE3-D0DB197D3C8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A6B16-81F4-4CE7-9452-F18025E3472E}" type="datetimeFigureOut">
              <a:rPr lang="uk-UA" smtClean="0"/>
              <a:t>16.11.2015</a:t>
            </a:fld>
            <a:endParaRPr lang="uk-U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62ADD3-DE67-4D2A-9DE3-D0DB197D3C84}" type="slidenum">
              <a:rPr lang="uk-UA" smtClean="0"/>
              <a:t>‹#›</a:t>
            </a:fld>
            <a:endParaRPr lang="uk-U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A6B16-81F4-4CE7-9452-F18025E3472E}" type="datetimeFigureOut">
              <a:rPr lang="uk-UA" smtClean="0"/>
              <a:t>16.11.2015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ADD3-DE67-4D2A-9DE3-D0DB197D3C8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A6B16-81F4-4CE7-9452-F18025E3472E}" type="datetimeFigureOut">
              <a:rPr lang="uk-UA" smtClean="0"/>
              <a:t>16.11.2015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ADD3-DE67-4D2A-9DE3-D0DB197D3C8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A6B16-81F4-4CE7-9452-F18025E3472E}" type="datetimeFigureOut">
              <a:rPr lang="uk-UA" smtClean="0"/>
              <a:t>16.11.2015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ADD3-DE67-4D2A-9DE3-D0DB197D3C8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A6B16-81F4-4CE7-9452-F18025E3472E}" type="datetimeFigureOut">
              <a:rPr lang="uk-UA" smtClean="0"/>
              <a:t>16.11.2015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ADD3-DE67-4D2A-9DE3-D0DB197D3C8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A6B16-81F4-4CE7-9452-F18025E3472E}" type="datetimeFigureOut">
              <a:rPr lang="uk-UA" smtClean="0"/>
              <a:t>16.11.2015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ADD3-DE67-4D2A-9DE3-D0DB197D3C84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A6B16-81F4-4CE7-9452-F18025E3472E}" type="datetimeFigureOut">
              <a:rPr lang="uk-UA" smtClean="0"/>
              <a:t>16.11.2015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062ADD3-DE67-4D2A-9DE3-D0DB197D3C84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5AA6B16-81F4-4CE7-9452-F18025E3472E}" type="datetimeFigureOut">
              <a:rPr lang="uk-UA" smtClean="0"/>
              <a:t>16.11.2015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062ADD3-DE67-4D2A-9DE3-D0DB197D3C84}" type="slidenum">
              <a:rPr lang="uk-UA" smtClean="0"/>
              <a:t>‹#›</a:t>
            </a:fld>
            <a:endParaRPr lang="uk-UA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28092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 освіти і науки України</a:t>
            </a:r>
            <a:b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Вінницький національний технічний університет</a:t>
            </a:r>
            <a:b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 радіотехніки, зв’язку та приладобудування</a:t>
            </a:r>
            <a:b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радіотехніки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2627" y="2420888"/>
            <a:ext cx="648072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ЦИФРОВІ ВИМІРЮВАЧІ ЧАСТОТИ</a:t>
            </a:r>
          </a:p>
          <a:p>
            <a:pPr algn="ctr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магістерська кваліфікаційна робота</a:t>
            </a:r>
          </a:p>
          <a:p>
            <a:pPr algn="ctr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8.05090101- Радіотехніка</a:t>
            </a:r>
          </a:p>
          <a:p>
            <a:pPr algn="ctr"/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 магістерської кваліфікаційної роботи</a:t>
            </a:r>
          </a:p>
          <a:p>
            <a:pPr algn="ctr"/>
            <a:r>
              <a:rPr lang="uk-UA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uk-UA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.т.н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доц. </a:t>
            </a:r>
            <a:r>
              <a:rPr lang="uk-UA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Гаврілов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Д.В.</a:t>
            </a:r>
          </a:p>
          <a:p>
            <a:pPr algn="ctr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Розробив студент гр.РТ-14м</a:t>
            </a:r>
          </a:p>
          <a:p>
            <a:pPr algn="ctr"/>
            <a:r>
              <a:rPr lang="uk-UA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Сінюгін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В.В</a:t>
            </a:r>
          </a:p>
          <a:p>
            <a:pPr algn="ctr"/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Вінниця ВНТУ 2015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494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332657"/>
            <a:ext cx="7772400" cy="72008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Реалізація цифрового частотоміра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444068"/>
            <a:ext cx="6257925" cy="39052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40322" y="5301208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6 – Зовнішній вигляд плати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Terasic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Altera DE2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475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6913548"/>
              </p:ext>
            </p:extLst>
          </p:nvPr>
        </p:nvGraphicFramePr>
        <p:xfrm>
          <a:off x="1643687" y="188640"/>
          <a:ext cx="5856625" cy="5013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Visio" r:id="rId3" imgW="7077024" imgH="6056009" progId="Visio.Drawing.11">
                  <p:embed/>
                </p:oleObj>
              </mc:Choice>
              <mc:Fallback>
                <p:oleObj name="Visio" r:id="rId3" imgW="7077024" imgH="605600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687" y="188640"/>
                        <a:ext cx="5856625" cy="50131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31640" y="5373216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7 – Схема цифрового частотоміра прямого рахунку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006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964488" cy="583264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95536" y="5832648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8 – Принципова схема реалізованого частотоміра прямого рахунку в САПР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Quartus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II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434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568863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07504" y="587727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9 – Часові діаграми функціонування пристрою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241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60040" y="620688"/>
            <a:ext cx="7772400" cy="1008112"/>
          </a:xfrm>
        </p:spPr>
        <p:txBody>
          <a:bodyPr>
            <a:normAutofit fontScale="90000"/>
          </a:bodyPr>
          <a:lstStyle/>
          <a:p>
            <a:pPr lvl="0" algn="ctr"/>
            <a:r>
              <a:rPr lang="uk-UA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Експериментальне дослідження розробленого частотоміра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4498970"/>
              </p:ext>
            </p:extLst>
          </p:nvPr>
        </p:nvGraphicFramePr>
        <p:xfrm>
          <a:off x="2123728" y="1844824"/>
          <a:ext cx="5040560" cy="3024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Visio" r:id="rId3" imgW="5254755" imgH="4534621" progId="Visio.Drawing.11">
                  <p:embed/>
                </p:oleObj>
              </mc:Choice>
              <mc:Fallback>
                <p:oleObj name="Visio" r:id="rId3" imgW="5254755" imgH="4534621" progId="Visio.Drawing.11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1844824"/>
                        <a:ext cx="5040560" cy="30243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75656" y="5013176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10 – Структурна схема вимірювальної установки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655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962024"/>
            <a:ext cx="6624736" cy="33310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4365104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11 – Зовнішній вигляд вимірювальної установки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7292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387403"/>
              </p:ext>
            </p:extLst>
          </p:nvPr>
        </p:nvGraphicFramePr>
        <p:xfrm>
          <a:off x="1835696" y="1052736"/>
          <a:ext cx="5832649" cy="3455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2912"/>
                <a:gridCol w="2181176"/>
                <a:gridCol w="2328561"/>
              </a:tblGrid>
              <a:tr h="5490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Частота генератора, МГц</a:t>
                      </a: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Частота на вході частотоміра, МГц</a:t>
                      </a: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Частота на вході осцилографа, МГц</a:t>
                      </a: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0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0,99999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0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1,99999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0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</a:t>
                      </a: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2,99999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0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3,99999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0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4,99999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0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5,99999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0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6,99999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0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8,00000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0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9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9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9,00000</a:t>
                      </a: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691680" y="399728"/>
            <a:ext cx="59046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Результати вимірювання</a:t>
            </a:r>
            <a:endParaRPr kumimoji="0" lang="uk-UA" alt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261383"/>
              </p:ext>
            </p:extLst>
          </p:nvPr>
        </p:nvGraphicFramePr>
        <p:xfrm>
          <a:off x="3707904" y="5373216"/>
          <a:ext cx="2047875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Equation" r:id="rId3" imgW="1663700" imgH="203200" progId="Equation.DSMT4">
                  <p:embed/>
                </p:oleObj>
              </mc:Choice>
              <mc:Fallback>
                <p:oleObj name="Equation" r:id="rId3" imgW="1663700" imgH="203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5373216"/>
                        <a:ext cx="2047875" cy="24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308568"/>
              </p:ext>
            </p:extLst>
          </p:nvPr>
        </p:nvGraphicFramePr>
        <p:xfrm>
          <a:off x="3995936" y="5877272"/>
          <a:ext cx="15240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4" name="Equation" r:id="rId5" imgW="1282700" imgH="419100" progId="Equation.DSMT4">
                  <p:embed/>
                </p:oleObj>
              </mc:Choice>
              <mc:Fallback>
                <p:oleObj name="Equation" r:id="rId5" imgW="1282700" imgH="4191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5877272"/>
                        <a:ext cx="1524000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704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.</a:t>
            </a:r>
            <a:endParaRPr kumimoji="0" lang="uk-UA" altLang="uk-UA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379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260649"/>
            <a:ext cx="7772400" cy="792087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196752"/>
            <a:ext cx="87129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 smtClean="0"/>
              <a:t>	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даній магістерській кваліфікаційній роботі було проведено огляд і аналіз літератури по сучасним методам вимірювання частоти. 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 чого, для реалізації на ПЛІС було обрано розповсюджений метод вимірювання – метод прямої лічби. Обрано його було з наступних міркувань: можливість адаптації методу для реалізації на платі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Terasic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Altera DE2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що значно дозволяє скоротити апаратні витрати на фізичну реалізацію; простота керування; економія ресурсу мікросхеми; швидкодія та забезпечення значення похибки порядку 10</a:t>
            </a:r>
            <a:r>
              <a:rPr lang="uk-UA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-5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Було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схему цифрового вимірювача частоти по методу прямої лічби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Було виконано фізичну реалізацію методу прямої лічби на платі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Terasic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Altera DE2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попередньо адаптувавши даний метод під можливості обраної плати для реалізації. Реалізований пристрій може вимірювати частоту сигналу в діапазоні від 1 МГц до 999 МГц зі швидкодією 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10</a:t>
            </a:r>
            <a:r>
              <a:rPr lang="uk-UA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</a:t>
            </a:r>
          </a:p>
          <a:p>
            <a:pPr algn="just"/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Проведено експериментальне дослідження реалізованого цифрового частотоміра. 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реалізованого пристрою показали, що даний частотомір може вимірювати частоту сигналів прямокутної та синусоїдальної форми з похибкою вимірювання порядку 10</a:t>
            </a:r>
            <a:r>
              <a:rPr lang="uk-UA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що в даному діапазоні частот є хорошим результатом.</a:t>
            </a:r>
          </a:p>
          <a:p>
            <a:pPr algn="just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Рівень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комерційного потенціалу нової розробки високий. Загальні витрати на створення нового методу склали 18837,6  грн. Вартість чистого прибутку від впровадження даної розробки за 5 років складе 27364 грн. Показники ефективності показують, що даний метод є доцільним і буде цікавий для інвестора. Термін окупності розробленого проекту складає 3,6 роки.</a:t>
            </a:r>
          </a:p>
        </p:txBody>
      </p:sp>
    </p:spTree>
    <p:extLst>
      <p:ext uri="{BB962C8B-B14F-4D97-AF65-F5344CB8AC3E}">
        <p14:creationId xmlns:p14="http://schemas.microsoft.com/office/powerpoint/2010/main" val="3568197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143000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uk-UA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738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5536" y="188640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 роботи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980728"/>
            <a:ext cx="871296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 smtClean="0"/>
              <a:t>	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Вимірювання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частоти широко застосовується в радіотехніці, зв’язку, навігації, телекомунікаціях тощо. Вимірювання частоти це одне з найбільш точних вимірювань на даний момент, так як існують високоточні стандарти частоти. Частотні сигнали володіють хорошою завадостійкістю і вимірювання виконуються з отриманням результату в дискретній формі. Це сприяє широкому застосуванню частотних сигналів. Задача швидкого і точного вимірювання частоти особливо актуальна при побудові інформаційно- вимірювальних систем на основі датчиків з частотними виходами, при використанні уніфікованих перетворювачів аналогових величин в частоту, а також в приладобудівній галузі.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наш час велика кількість цифрових частотомірів не влаштовують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користувачів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оскільки вони або дуже важкі за своєю конструкцією, або мають недостатньо високі характеристики, чи їх виготовлення обходиться досить дорого, а це в наш час досить важливо. </a:t>
            </a:r>
          </a:p>
          <a:p>
            <a:pPr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 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  використання сучасної  елементної  бази  та мікропроцесорної  технології  досягається збільшення кількості виконуємих  функцій,  зменшення  ваго-габаритних  показників,  витримка вібрацій,  прискорення,  підвищеної вологості,  підвищеного  рівня  шумів,  різких  перепадів  температури. А використання  кварцового   резонатора  в  зразковому   генераторі  підвищує точність  частотоміра, похибка зменшується до похибки кварцового резонатора.</a:t>
            </a:r>
          </a:p>
        </p:txBody>
      </p:sp>
    </p:spTree>
    <p:extLst>
      <p:ext uri="{BB962C8B-B14F-4D97-AF65-F5344CB8AC3E}">
        <p14:creationId xmlns:p14="http://schemas.microsoft.com/office/powerpoint/2010/main" val="2218950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772400" cy="864095"/>
          </a:xfrm>
        </p:spPr>
        <p:txBody>
          <a:bodyPr>
            <a:norm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і задачі роботи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196752"/>
            <a:ext cx="87129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Метою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аналіз існуючих цифрових методів вимірювання частоти,  вибір оптимального методу вимірювання та фізична реалізація його на ПЛІС відлагоджувальної  плати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Altera DE2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магістерській кваліфікаційній роботі розв’язуються такі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задачі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проаналізувати існуючі цифрові методи вимірювання частот, виявлення їх переваг та недоліків, а також можливість реалізації на ПЛІС;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проаналізувати засоби вимірювання частот;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 схему цифрового вимірювача частоти по одному з розглянутих методів вимірювання частоти;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адаптація схеми вимірювача під реалізацію на ПЛІС: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апаратна реалізація цифрового частотоміра на ПЛІС відлагоджувальної плати Terasic Altera DE2;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 експериментальну перевірку реалізованого вимірювача частоти та зробити висновки.</a:t>
            </a:r>
          </a:p>
          <a:p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326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936103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сучасних цифрових методів вимірювання частоти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412776"/>
            <a:ext cx="84969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Сучасні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цифрові методи вимірювання частоти являються найбільш точними і забезпечують високу швидкодію, і мають вихідний сигнал у вигляді цифрового коду, що дозволяє їх застосовувати в автоматизованих радіотехнічних системах, та телекомунікаційних системах. Як раніше було згадано, що до переваг таких методів слід відносити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високу точність вимірювання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широкий діапазон вимірюваних частот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швидкодія,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 відліків у дискретному вигляді, можливість подальшої обробки результатів за допомогою обчислювальних систем, включаючи автоматизовані вимірювальні і керуючі системи і комплекси, у тому числі з перетворювачами неелектричних величин в частоту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Цифрові частотоміри отримали широке розповсюдження в задачах юстування і повірки мір частоти, повірці і градуювання аналогових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частотомірів.</a:t>
            </a:r>
          </a:p>
          <a:p>
            <a:pPr algn="just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наш час існує достатня кількість цифрових методів вимірювання частот. В роботі було приділено увагу деяким з них, а саме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методу прямої лічби, методу затриманих співпадінь, ноніусному методу та методу співпадінь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893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720079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прямої лічби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4974399"/>
              </p:ext>
            </p:extLst>
          </p:nvPr>
        </p:nvGraphicFramePr>
        <p:xfrm>
          <a:off x="1475656" y="1700808"/>
          <a:ext cx="6528548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Visio" r:id="rId3" imgW="6002132" imgH="2576479" progId="Visio.Drawing.11">
                  <p:embed/>
                </p:oleObj>
              </mc:Choice>
              <mc:Fallback>
                <p:oleObj name="Visio" r:id="rId3" imgW="6002132" imgH="257647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1700808"/>
                        <a:ext cx="6528548" cy="28083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87624" y="4653136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 – Структурна схема пристрою по методу прямої лічби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478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3571603"/>
              </p:ext>
            </p:extLst>
          </p:nvPr>
        </p:nvGraphicFramePr>
        <p:xfrm>
          <a:off x="1388418" y="476672"/>
          <a:ext cx="6367164" cy="4442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Visio" r:id="rId3" imgW="5352072" imgH="3737853" progId="Visio.Drawing.11">
                  <p:embed/>
                </p:oleObj>
              </mc:Choice>
              <mc:Fallback>
                <p:oleObj name="Visio" r:id="rId3" imgW="5352072" imgH="3737853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8418" y="476672"/>
                        <a:ext cx="6367164" cy="44427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47664" y="5157192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2 – Часова діаграма роботи методу прямої лічби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878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260649"/>
            <a:ext cx="7772400" cy="792087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затриманих співпадінь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9120408"/>
              </p:ext>
            </p:extLst>
          </p:nvPr>
        </p:nvGraphicFramePr>
        <p:xfrm>
          <a:off x="2300456" y="980728"/>
          <a:ext cx="4543088" cy="439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Visio" r:id="rId3" imgW="3447477" imgH="3333074" progId="Visio.Drawing.11">
                  <p:embed/>
                </p:oleObj>
              </mc:Choice>
              <mc:Fallback>
                <p:oleObj name="Visio" r:id="rId3" imgW="3447477" imgH="3333074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0456" y="980728"/>
                        <a:ext cx="4543088" cy="4392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59632" y="537321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3 – Структурна схема роботи пристрою по методу затриманих співпадінь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057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260649"/>
            <a:ext cx="7772400" cy="792087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Ноніусний метод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3200398"/>
              </p:ext>
            </p:extLst>
          </p:nvPr>
        </p:nvGraphicFramePr>
        <p:xfrm>
          <a:off x="1691680" y="1700808"/>
          <a:ext cx="5539077" cy="288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Visio" r:id="rId3" imgW="3733395" imgH="1942830" progId="Visio.Drawing.11">
                  <p:embed/>
                </p:oleObj>
              </mc:Choice>
              <mc:Fallback>
                <p:oleObj name="Visio" r:id="rId3" imgW="3733395" imgH="194283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1700808"/>
                        <a:ext cx="5539077" cy="28803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907704" y="4653136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4 – Структурна схема роботи пристрою по ноніусному методу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652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720079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співпадінь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0189030"/>
              </p:ext>
            </p:extLst>
          </p:nvPr>
        </p:nvGraphicFramePr>
        <p:xfrm>
          <a:off x="2051720" y="1412776"/>
          <a:ext cx="5403754" cy="3312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Visio" r:id="rId3" imgW="4895047" imgH="3000105" progId="Visio.Drawing.11">
                  <p:embed/>
                </p:oleObj>
              </mc:Choice>
              <mc:Fallback>
                <p:oleObj name="Visio" r:id="rId3" imgW="4895047" imgH="3000105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1412776"/>
                        <a:ext cx="5403754" cy="33123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47664" y="4653136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5 – Структурна схема роботи  пристрою по методу співпадінь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670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106</TotalTime>
  <Words>215</Words>
  <Application>Microsoft Office PowerPoint</Application>
  <PresentationFormat>Экран (4:3)</PresentationFormat>
  <Paragraphs>90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Главная</vt:lpstr>
      <vt:lpstr>Visio</vt:lpstr>
      <vt:lpstr>Equation</vt:lpstr>
      <vt:lpstr>Міністерство освіти і науки України Вінницький національний технічний університет Факультет радіотехніки, зв’язку та приладобудування Кафедра радіотехніки</vt:lpstr>
      <vt:lpstr>Презентация PowerPoint</vt:lpstr>
      <vt:lpstr>Мета і задачі роботи</vt:lpstr>
      <vt:lpstr>Аналіз сучасних цифрових методів вимірювання частоти</vt:lpstr>
      <vt:lpstr>Метод прямої лічби</vt:lpstr>
      <vt:lpstr>Презентация PowerPoint</vt:lpstr>
      <vt:lpstr>Метод затриманих співпадінь</vt:lpstr>
      <vt:lpstr>Ноніусний метод</vt:lpstr>
      <vt:lpstr>Метод співпадінь</vt:lpstr>
      <vt:lpstr>Реалізація цифрового частотоміра</vt:lpstr>
      <vt:lpstr>Презентация PowerPoint</vt:lpstr>
      <vt:lpstr>Презентация PowerPoint</vt:lpstr>
      <vt:lpstr>Презентация PowerPoint</vt:lpstr>
      <vt:lpstr>Експериментальне дослідження розробленого частотоміра </vt:lpstr>
      <vt:lpstr>Презентация PowerPoint</vt:lpstr>
      <vt:lpstr>Презентация PowerPoint</vt:lpstr>
      <vt:lpstr>Висновки</vt:lpstr>
      <vt:lpstr>Дякую за увагу!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Вінницький національний технічний університет Факультет радіотехніки, зв’язку та приладобудування Кафедра радіотехніки</dc:title>
  <dc:creator>Вадим</dc:creator>
  <cp:lastModifiedBy>Vadim</cp:lastModifiedBy>
  <cp:revision>14</cp:revision>
  <dcterms:created xsi:type="dcterms:W3CDTF">2015-11-15T20:40:56Z</dcterms:created>
  <dcterms:modified xsi:type="dcterms:W3CDTF">2015-11-16T10:41:55Z</dcterms:modified>
</cp:coreProperties>
</file>