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7319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03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203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8216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4689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8985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496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0580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7269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641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5679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5CB9E-D676-479A-9F9F-53E1CB21307D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B336A-46F8-4413-9906-72E522D28F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7919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925" y="404664"/>
            <a:ext cx="94330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МАГІСТЕРСЬКА КВАЛІФІКАЦІЙНА РОБОТА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на тему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АВТОМАТИЗОВАНА СИСТЕМА ДЛЯ ОЦІНЮВАННЯ ДИХАЛЬНОЇ СИСТЕМИ ЛЮДИНИ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Виконав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: студент 2 курсу, групи МА-14мі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спеціальності  8.05090204 –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Біотехнічні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та медичні апарати і системи</a:t>
            </a:r>
          </a:p>
          <a:p>
            <a:pPr algn="ctr"/>
            <a:r>
              <a:rPr lang="uk-UA" dirty="0" err="1">
                <a:latin typeface="Times New Roman" pitchFamily="18" charset="0"/>
                <a:cs typeface="Times New Roman" pitchFamily="18" charset="0"/>
              </a:rPr>
              <a:t>Мбелла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Мбелла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Поль Стефан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Керівник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д.т.н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., професор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Злепко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С.М.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                                  (прізвище та ініціали)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Вінниця - 2015 р.</a:t>
            </a:r>
          </a:p>
        </p:txBody>
      </p:sp>
    </p:spTree>
    <p:extLst>
      <p:ext uri="{BB962C8B-B14F-4D97-AF65-F5344CB8AC3E}">
        <p14:creationId xmlns:p14="http://schemas.microsoft.com/office/powerpoint/2010/main" val="1097521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6"/>
            <a:ext cx="82626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ВИСНОВКИ</a:t>
            </a:r>
          </a:p>
          <a:p>
            <a:pPr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 Проведений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аналіз існуючих методів та апаратури для оцінювання стану дихальної системи підтвердив необхідність застосування так званого «пасивного принципу» вимірювання, реалізація якого можлива за рахунок застосування відновних акустичних здавачів.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 Побудова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моделі поширення звуку на основі відновної фізичної моделі, дозволила отримати математичний опис акустичного поля, яке створюється точковим джерелом в замкнутому еліптичному просторі, що забезпечує комфортність, надійність і точність оцінювання стану дихальної системи людини.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Удосконалення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принципу пасивного акустичного контролю шляхом введення багатоканальної реєстрації показників дихальної системи людини з подальшим їх перетворенням і передачею в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мікроконтролерний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модуль системи забезпечило синхронізовану робочу систему в цілому та отримання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верифікованих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показників дихання.</a:t>
            </a:r>
          </a:p>
          <a:p>
            <a:pPr lvl="0"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4. 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основі інваріантного аналізу схемо технічних та конструктивних рішень щодо практичної реалізації акустичних здавачів і системи в цілому було обґрунтовано вибір оптимального варіанту, як з точки зору економічних показників, так і ергономічних та технічних характеристик.</a:t>
            </a:r>
          </a:p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5. Проведені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економічні розрахунки, реалізація технічних та організаційних рішень щодо безпеки праці при застосуванні розробленої системи підтвердили її  комфортність і безпечність застосування.</a:t>
            </a:r>
          </a:p>
        </p:txBody>
      </p:sp>
    </p:spTree>
    <p:extLst>
      <p:ext uri="{BB962C8B-B14F-4D97-AF65-F5344CB8AC3E}">
        <p14:creationId xmlns:p14="http://schemas.microsoft.com/office/powerpoint/2010/main" val="279136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1556792"/>
            <a:ext cx="44079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atin typeface="Algerian" pitchFamily="82" charset="0"/>
                <a:cs typeface="Times New Roman" pitchFamily="18" charset="0"/>
              </a:rPr>
              <a:t>Merci de </a:t>
            </a:r>
            <a:r>
              <a:rPr lang="en-US" sz="4800" dirty="0" err="1" smtClean="0">
                <a:latin typeface="Algerian" pitchFamily="82" charset="0"/>
                <a:cs typeface="Times New Roman" pitchFamily="18" charset="0"/>
              </a:rPr>
              <a:t>votre</a:t>
            </a:r>
            <a:r>
              <a:rPr lang="en-US" sz="4800" dirty="0" smtClean="0">
                <a:latin typeface="Algerian" pitchFamily="82" charset="0"/>
                <a:cs typeface="Times New Roman" pitchFamily="18" charset="0"/>
              </a:rPr>
              <a:t> attention</a:t>
            </a:r>
            <a:endParaRPr lang="uk-UA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016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2680"/>
            <a:ext cx="9144000" cy="149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b="1" dirty="0" smtClean="0">
                <a:effectLst/>
                <a:latin typeface="Times New Roman"/>
                <a:ea typeface="Calibri"/>
                <a:cs typeface="Times New Roman"/>
              </a:rPr>
              <a:t>Метою роботи</a:t>
            </a:r>
            <a:r>
              <a:rPr lang="uk-UA" dirty="0" smtClean="0">
                <a:effectLst/>
                <a:latin typeface="Times New Roman"/>
                <a:ea typeface="Calibri"/>
                <a:cs typeface="Times New Roman"/>
              </a:rPr>
              <a:t> є розробка і конструювання автоматизованої пасивної акустичної системи. Дана система повинна дозволяти в реальному часі здійснювати не тільки збір біометричної інформації, а саме глибина і частота дихання, але й оцінювати та діагностувати деякі захворювання дихальної системи людини.</a:t>
            </a:r>
            <a:endParaRPr lang="en-US" dirty="0" smtClean="0">
              <a:effectLst/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uk-UA" sz="1400" dirty="0"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330" y="1916832"/>
            <a:ext cx="9108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effectLst/>
                <a:latin typeface="Times New Roman"/>
                <a:ea typeface="Calibri"/>
              </a:rPr>
              <a:t>Предмет дослідження</a:t>
            </a:r>
            <a:r>
              <a:rPr lang="uk-UA" dirty="0" smtClean="0">
                <a:effectLst/>
                <a:latin typeface="Times New Roman"/>
                <a:ea typeface="Calibri"/>
              </a:rPr>
              <a:t> – параметри процесу дихання, акустичний датчик та автоматизована система.</a:t>
            </a:r>
            <a:endParaRPr lang="uk-UA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-252536" y="1248852"/>
            <a:ext cx="61744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 smtClean="0">
                <a:effectLst/>
                <a:latin typeface="Times New Roman"/>
                <a:ea typeface="Calibri"/>
                <a:cs typeface="Times New Roman"/>
              </a:rPr>
              <a:t>Об’єкт дослідження</a:t>
            </a:r>
            <a:r>
              <a:rPr lang="uk-UA" dirty="0" smtClean="0">
                <a:effectLst/>
                <a:latin typeface="Times New Roman"/>
                <a:ea typeface="Calibri"/>
                <a:cs typeface="Times New Roman"/>
              </a:rPr>
              <a:t> – дихальна система людини.</a:t>
            </a:r>
            <a:endParaRPr lang="uk-UA" sz="1400" dirty="0"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330" y="2924944"/>
            <a:ext cx="91084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b="1" dirty="0" smtClean="0">
                <a:effectLst/>
                <a:latin typeface="Times New Roman"/>
                <a:ea typeface="Calibri"/>
                <a:cs typeface="Times New Roman"/>
              </a:rPr>
              <a:t>Наукова новизна отриманих результатів</a:t>
            </a:r>
            <a:r>
              <a:rPr lang="uk-UA" dirty="0" smtClean="0">
                <a:effectLst/>
                <a:latin typeface="Times New Roman"/>
                <a:ea typeface="Calibri"/>
                <a:cs typeface="Times New Roman"/>
              </a:rPr>
              <a:t> полягає в наступному:</a:t>
            </a:r>
            <a:endParaRPr lang="uk-UA" sz="14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Times New Roman"/>
              <a:buChar char="-"/>
            </a:pPr>
            <a:r>
              <a:rPr lang="uk-UA" dirty="0" smtClean="0">
                <a:effectLst/>
                <a:latin typeface="Times New Roman"/>
                <a:ea typeface="Calibri"/>
                <a:cs typeface="Times New Roman"/>
              </a:rPr>
              <a:t>Отримала подальший розвиток модель поширення звуку в обмеженому еліпсоїдальному просторі, яка побудована на основі відповідної фізичної моделі та описує акустичне поле, що створюється точковим джерелом в замкнутому еліптичному просторі;</a:t>
            </a:r>
            <a:endParaRPr lang="uk-UA" sz="14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Times New Roman"/>
              <a:buChar char="-"/>
            </a:pPr>
            <a:r>
              <a:rPr lang="uk-UA" dirty="0" smtClean="0">
                <a:effectLst/>
                <a:latin typeface="Times New Roman"/>
                <a:ea typeface="Calibri"/>
                <a:cs typeface="Times New Roman"/>
              </a:rPr>
              <a:t>Удосконалено принцип пасивного акустичного контролю в частині його адаптації для задач оцінювання дихальної системи людини шляхом реєстрації параметрів дихання за допомогою восьми акустичних датчиків з подальшим перетворенням і передачею отриманого сигналу в </a:t>
            </a:r>
            <a:r>
              <a:rPr lang="uk-UA" dirty="0" err="1" smtClean="0">
                <a:effectLst/>
                <a:latin typeface="Times New Roman"/>
                <a:ea typeface="Calibri"/>
                <a:cs typeface="Times New Roman"/>
              </a:rPr>
              <a:t>мікроконтролерний</a:t>
            </a:r>
            <a:r>
              <a:rPr lang="uk-UA" dirty="0" smtClean="0">
                <a:effectLst/>
                <a:latin typeface="Times New Roman"/>
                <a:ea typeface="Calibri"/>
                <a:cs typeface="Times New Roman"/>
              </a:rPr>
              <a:t> модуль системи, який в свою чергу, синхронізує весь процес вимірювання, оцінювання і діагностування стану дихальної системи людини.</a:t>
            </a:r>
            <a:endParaRPr lang="uk-UA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74974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2_9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4594205" cy="2273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Снимок томограф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52936"/>
            <a:ext cx="3752850" cy="343598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763688" y="467380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Сучасна комп'ютерна томографія</a:t>
            </a:r>
          </a:p>
        </p:txBody>
      </p:sp>
    </p:spTree>
    <p:extLst>
      <p:ext uri="{BB962C8B-B14F-4D97-AF65-F5344CB8AC3E}">
        <p14:creationId xmlns:p14="http://schemas.microsoft.com/office/powerpoint/2010/main" val="1736788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Полотно 3561"/>
          <p:cNvGrpSpPr/>
          <p:nvPr/>
        </p:nvGrpSpPr>
        <p:grpSpPr>
          <a:xfrm>
            <a:off x="2252047" y="1927611"/>
            <a:ext cx="5198712" cy="3278763"/>
            <a:chOff x="0" y="0"/>
            <a:chExt cx="5367020" cy="315658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0"/>
              <a:ext cx="5367020" cy="3156585"/>
            </a:xfrm>
            <a:prstGeom prst="rect">
              <a:avLst/>
            </a:prstGeom>
            <a:noFill/>
          </p:spPr>
        </p:sp>
        <p:sp>
          <p:nvSpPr>
            <p:cNvPr id="6" name="Text Box 2374"/>
            <p:cNvSpPr txBox="1">
              <a:spLocks noChangeArrowheads="1"/>
            </p:cNvSpPr>
            <p:nvPr/>
          </p:nvSpPr>
          <p:spPr bwMode="auto">
            <a:xfrm>
              <a:off x="1600558" y="1090386"/>
              <a:ext cx="417761" cy="388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600" b="1">
                  <a:effectLst/>
                  <a:latin typeface="Calibri"/>
                  <a:ea typeface="Calibri"/>
                  <a:cs typeface="Times New Roman"/>
                </a:rPr>
                <a:t>r</a:t>
              </a:r>
              <a:r>
                <a:rPr lang="en-US" sz="1600" b="1" baseline="-25000">
                  <a:effectLst/>
                  <a:latin typeface="Calibri"/>
                  <a:ea typeface="Calibri"/>
                  <a:cs typeface="Times New Roman"/>
                </a:rPr>
                <a:t>pr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7" name="Freeform 2375"/>
            <p:cNvSpPr>
              <a:spLocks noEditPoints="1"/>
            </p:cNvSpPr>
            <p:nvPr/>
          </p:nvSpPr>
          <p:spPr bwMode="auto">
            <a:xfrm>
              <a:off x="255012" y="724631"/>
              <a:ext cx="4927173" cy="1524935"/>
            </a:xfrm>
            <a:custGeom>
              <a:avLst/>
              <a:gdLst>
                <a:gd name="T0" fmla="*/ 10315 w 17196"/>
                <a:gd name="T1" fmla="*/ 5148 h 5320"/>
                <a:gd name="T2" fmla="*/ 12105 w 17196"/>
                <a:gd name="T3" fmla="*/ 4971 h 5320"/>
                <a:gd name="T4" fmla="*/ 13699 w 17196"/>
                <a:gd name="T5" fmla="*/ 4684 h 5320"/>
                <a:gd name="T6" fmla="*/ 14353 w 17196"/>
                <a:gd name="T7" fmla="*/ 4640 h 5320"/>
                <a:gd name="T8" fmla="*/ 12855 w 17196"/>
                <a:gd name="T9" fmla="*/ 4974 h 5320"/>
                <a:gd name="T10" fmla="*/ 11140 w 17196"/>
                <a:gd name="T11" fmla="*/ 5201 h 5320"/>
                <a:gd name="T12" fmla="*/ 9255 w 17196"/>
                <a:gd name="T13" fmla="*/ 5311 h 5320"/>
                <a:gd name="T14" fmla="*/ 15172 w 17196"/>
                <a:gd name="T15" fmla="*/ 4258 h 5320"/>
                <a:gd name="T16" fmla="*/ 16176 w 17196"/>
                <a:gd name="T17" fmla="*/ 3800 h 5320"/>
                <a:gd name="T18" fmla="*/ 16834 w 17196"/>
                <a:gd name="T19" fmla="*/ 3283 h 5320"/>
                <a:gd name="T20" fmla="*/ 17098 w 17196"/>
                <a:gd name="T21" fmla="*/ 2724 h 5320"/>
                <a:gd name="T22" fmla="*/ 17060 w 17196"/>
                <a:gd name="T23" fmla="*/ 3138 h 5320"/>
                <a:gd name="T24" fmla="*/ 16513 w 17196"/>
                <a:gd name="T25" fmla="*/ 3709 h 5320"/>
                <a:gd name="T26" fmla="*/ 15592 w 17196"/>
                <a:gd name="T27" fmla="*/ 4215 h 5320"/>
                <a:gd name="T28" fmla="*/ 17100 w 17196"/>
                <a:gd name="T29" fmla="*/ 2660 h 5320"/>
                <a:gd name="T30" fmla="*/ 16883 w 17196"/>
                <a:gd name="T31" fmla="*/ 2098 h 5320"/>
                <a:gd name="T32" fmla="*/ 16267 w 17196"/>
                <a:gd name="T33" fmla="*/ 1575 h 5320"/>
                <a:gd name="T34" fmla="*/ 15299 w 17196"/>
                <a:gd name="T35" fmla="*/ 1110 h 5320"/>
                <a:gd name="T36" fmla="*/ 15076 w 17196"/>
                <a:gd name="T37" fmla="*/ 905 h 5320"/>
                <a:gd name="T38" fmla="*/ 16146 w 17196"/>
                <a:gd name="T39" fmla="*/ 1378 h 5320"/>
                <a:gd name="T40" fmla="*/ 16866 w 17196"/>
                <a:gd name="T41" fmla="*/ 1922 h 5320"/>
                <a:gd name="T42" fmla="*/ 17184 w 17196"/>
                <a:gd name="T43" fmla="*/ 2520 h 5320"/>
                <a:gd name="T44" fmla="*/ 13861 w 17196"/>
                <a:gd name="T45" fmla="*/ 674 h 5320"/>
                <a:gd name="T46" fmla="*/ 12292 w 17196"/>
                <a:gd name="T47" fmla="*/ 375 h 5320"/>
                <a:gd name="T48" fmla="*/ 10522 w 17196"/>
                <a:gd name="T49" fmla="*/ 185 h 5320"/>
                <a:gd name="T50" fmla="*/ 8599 w 17196"/>
                <a:gd name="T51" fmla="*/ 119 h 5320"/>
                <a:gd name="T52" fmla="*/ 10321 w 17196"/>
                <a:gd name="T53" fmla="*/ 54 h 5320"/>
                <a:gd name="T54" fmla="*/ 12117 w 17196"/>
                <a:gd name="T55" fmla="*/ 231 h 5320"/>
                <a:gd name="T56" fmla="*/ 13717 w 17196"/>
                <a:gd name="T57" fmla="*/ 520 h 5320"/>
                <a:gd name="T58" fmla="*/ 8379 w 17196"/>
                <a:gd name="T59" fmla="*/ 120 h 5320"/>
                <a:gd name="T60" fmla="*/ 6469 w 17196"/>
                <a:gd name="T61" fmla="*/ 201 h 5320"/>
                <a:gd name="T62" fmla="*/ 4718 w 17196"/>
                <a:gd name="T63" fmla="*/ 403 h 5320"/>
                <a:gd name="T64" fmla="*/ 3175 w 17196"/>
                <a:gd name="T65" fmla="*/ 713 h 5320"/>
                <a:gd name="T66" fmla="*/ 3155 w 17196"/>
                <a:gd name="T67" fmla="*/ 598 h 5320"/>
                <a:gd name="T68" fmla="*/ 4705 w 17196"/>
                <a:gd name="T69" fmla="*/ 286 h 5320"/>
                <a:gd name="T70" fmla="*/ 6462 w 17196"/>
                <a:gd name="T71" fmla="*/ 83 h 5320"/>
                <a:gd name="T72" fmla="*/ 8378 w 17196"/>
                <a:gd name="T73" fmla="*/ 2 h 5320"/>
                <a:gd name="T74" fmla="*/ 1774 w 17196"/>
                <a:gd name="T75" fmla="*/ 1159 h 5320"/>
                <a:gd name="T76" fmla="*/ 843 w 17196"/>
                <a:gd name="T77" fmla="*/ 1630 h 5320"/>
                <a:gd name="T78" fmla="*/ 268 w 17196"/>
                <a:gd name="T79" fmla="*/ 2158 h 5320"/>
                <a:gd name="T80" fmla="*/ 0 w 17196"/>
                <a:gd name="T81" fmla="*/ 2660 h 5320"/>
                <a:gd name="T82" fmla="*/ 223 w 17196"/>
                <a:gd name="T83" fmla="*/ 2050 h 5320"/>
                <a:gd name="T84" fmla="*/ 858 w 17196"/>
                <a:gd name="T85" fmla="*/ 1493 h 5320"/>
                <a:gd name="T86" fmla="*/ 1855 w 17196"/>
                <a:gd name="T87" fmla="*/ 1003 h 5320"/>
                <a:gd name="T88" fmla="*/ 108 w 17196"/>
                <a:gd name="T89" fmla="*/ 2787 h 5320"/>
                <a:gd name="T90" fmla="*/ 417 w 17196"/>
                <a:gd name="T91" fmla="*/ 3342 h 5320"/>
                <a:gd name="T92" fmla="*/ 1115 w 17196"/>
                <a:gd name="T93" fmla="*/ 3853 h 5320"/>
                <a:gd name="T94" fmla="*/ 2156 w 17196"/>
                <a:gd name="T95" fmla="*/ 4304 h 5320"/>
                <a:gd name="T96" fmla="*/ 1855 w 17196"/>
                <a:gd name="T97" fmla="*/ 4317 h 5320"/>
                <a:gd name="T98" fmla="*/ 858 w 17196"/>
                <a:gd name="T99" fmla="*/ 3827 h 5320"/>
                <a:gd name="T100" fmla="*/ 223 w 17196"/>
                <a:gd name="T101" fmla="*/ 3269 h 5320"/>
                <a:gd name="T102" fmla="*/ 0 w 17196"/>
                <a:gd name="T103" fmla="*/ 2660 h 5320"/>
                <a:gd name="T104" fmla="*/ 3664 w 17196"/>
                <a:gd name="T105" fmla="*/ 4721 h 5320"/>
                <a:gd name="T106" fmla="*/ 5282 w 17196"/>
                <a:gd name="T107" fmla="*/ 4997 h 5320"/>
                <a:gd name="T108" fmla="*/ 7091 w 17196"/>
                <a:gd name="T109" fmla="*/ 5160 h 5320"/>
                <a:gd name="T110" fmla="*/ 8378 w 17196"/>
                <a:gd name="T111" fmla="*/ 5318 h 5320"/>
                <a:gd name="T112" fmla="*/ 6462 w 17196"/>
                <a:gd name="T113" fmla="*/ 5238 h 5320"/>
                <a:gd name="T114" fmla="*/ 4705 w 17196"/>
                <a:gd name="T115" fmla="*/ 5033 h 5320"/>
                <a:gd name="T116" fmla="*/ 3155 w 17196"/>
                <a:gd name="T117" fmla="*/ 4723 h 5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196" h="5320">
                  <a:moveTo>
                    <a:pt x="8599" y="5200"/>
                  </a:moveTo>
                  <a:lnTo>
                    <a:pt x="8817" y="5200"/>
                  </a:lnTo>
                  <a:lnTo>
                    <a:pt x="9036" y="5197"/>
                  </a:lnTo>
                  <a:lnTo>
                    <a:pt x="9254" y="5193"/>
                  </a:lnTo>
                  <a:lnTo>
                    <a:pt x="9469" y="5187"/>
                  </a:lnTo>
                  <a:lnTo>
                    <a:pt x="9683" y="5180"/>
                  </a:lnTo>
                  <a:lnTo>
                    <a:pt x="9895" y="5171"/>
                  </a:lnTo>
                  <a:lnTo>
                    <a:pt x="10106" y="5160"/>
                  </a:lnTo>
                  <a:lnTo>
                    <a:pt x="10315" y="5148"/>
                  </a:lnTo>
                  <a:lnTo>
                    <a:pt x="10522" y="5134"/>
                  </a:lnTo>
                  <a:lnTo>
                    <a:pt x="10727" y="5119"/>
                  </a:lnTo>
                  <a:lnTo>
                    <a:pt x="10931" y="5102"/>
                  </a:lnTo>
                  <a:lnTo>
                    <a:pt x="11132" y="5083"/>
                  </a:lnTo>
                  <a:lnTo>
                    <a:pt x="11331" y="5064"/>
                  </a:lnTo>
                  <a:lnTo>
                    <a:pt x="11528" y="5043"/>
                  </a:lnTo>
                  <a:lnTo>
                    <a:pt x="11723" y="5020"/>
                  </a:lnTo>
                  <a:lnTo>
                    <a:pt x="11916" y="4997"/>
                  </a:lnTo>
                  <a:lnTo>
                    <a:pt x="12105" y="4971"/>
                  </a:lnTo>
                  <a:lnTo>
                    <a:pt x="12292" y="4945"/>
                  </a:lnTo>
                  <a:lnTo>
                    <a:pt x="12478" y="4916"/>
                  </a:lnTo>
                  <a:lnTo>
                    <a:pt x="12661" y="4887"/>
                  </a:lnTo>
                  <a:lnTo>
                    <a:pt x="12841" y="4857"/>
                  </a:lnTo>
                  <a:lnTo>
                    <a:pt x="13018" y="4824"/>
                  </a:lnTo>
                  <a:lnTo>
                    <a:pt x="13192" y="4790"/>
                  </a:lnTo>
                  <a:lnTo>
                    <a:pt x="13364" y="4757"/>
                  </a:lnTo>
                  <a:lnTo>
                    <a:pt x="13533" y="4721"/>
                  </a:lnTo>
                  <a:lnTo>
                    <a:pt x="13699" y="4684"/>
                  </a:lnTo>
                  <a:lnTo>
                    <a:pt x="13861" y="4646"/>
                  </a:lnTo>
                  <a:lnTo>
                    <a:pt x="14022" y="4607"/>
                  </a:lnTo>
                  <a:lnTo>
                    <a:pt x="14177" y="4567"/>
                  </a:lnTo>
                  <a:lnTo>
                    <a:pt x="14331" y="4525"/>
                  </a:lnTo>
                  <a:lnTo>
                    <a:pt x="14481" y="4483"/>
                  </a:lnTo>
                  <a:lnTo>
                    <a:pt x="14628" y="4440"/>
                  </a:lnTo>
                  <a:lnTo>
                    <a:pt x="14650" y="4554"/>
                  </a:lnTo>
                  <a:lnTo>
                    <a:pt x="14504" y="4599"/>
                  </a:lnTo>
                  <a:lnTo>
                    <a:pt x="14353" y="4640"/>
                  </a:lnTo>
                  <a:lnTo>
                    <a:pt x="14198" y="4682"/>
                  </a:lnTo>
                  <a:lnTo>
                    <a:pt x="14042" y="4723"/>
                  </a:lnTo>
                  <a:lnTo>
                    <a:pt x="13881" y="4762"/>
                  </a:lnTo>
                  <a:lnTo>
                    <a:pt x="13717" y="4801"/>
                  </a:lnTo>
                  <a:lnTo>
                    <a:pt x="13551" y="4837"/>
                  </a:lnTo>
                  <a:lnTo>
                    <a:pt x="13382" y="4873"/>
                  </a:lnTo>
                  <a:lnTo>
                    <a:pt x="13209" y="4907"/>
                  </a:lnTo>
                  <a:lnTo>
                    <a:pt x="13034" y="4940"/>
                  </a:lnTo>
                  <a:lnTo>
                    <a:pt x="12855" y="4974"/>
                  </a:lnTo>
                  <a:lnTo>
                    <a:pt x="12675" y="5004"/>
                  </a:lnTo>
                  <a:lnTo>
                    <a:pt x="12491" y="5033"/>
                  </a:lnTo>
                  <a:lnTo>
                    <a:pt x="12305" y="5062"/>
                  </a:lnTo>
                  <a:lnTo>
                    <a:pt x="12117" y="5089"/>
                  </a:lnTo>
                  <a:lnTo>
                    <a:pt x="11926" y="5114"/>
                  </a:lnTo>
                  <a:lnTo>
                    <a:pt x="11733" y="5138"/>
                  </a:lnTo>
                  <a:lnTo>
                    <a:pt x="11538" y="5161"/>
                  </a:lnTo>
                  <a:lnTo>
                    <a:pt x="11340" y="5181"/>
                  </a:lnTo>
                  <a:lnTo>
                    <a:pt x="11140" y="5201"/>
                  </a:lnTo>
                  <a:lnTo>
                    <a:pt x="10939" y="5220"/>
                  </a:lnTo>
                  <a:lnTo>
                    <a:pt x="10734" y="5238"/>
                  </a:lnTo>
                  <a:lnTo>
                    <a:pt x="10528" y="5252"/>
                  </a:lnTo>
                  <a:lnTo>
                    <a:pt x="10321" y="5266"/>
                  </a:lnTo>
                  <a:lnTo>
                    <a:pt x="10110" y="5278"/>
                  </a:lnTo>
                  <a:lnTo>
                    <a:pt x="9900" y="5289"/>
                  </a:lnTo>
                  <a:lnTo>
                    <a:pt x="9687" y="5298"/>
                  </a:lnTo>
                  <a:lnTo>
                    <a:pt x="9472" y="5305"/>
                  </a:lnTo>
                  <a:lnTo>
                    <a:pt x="9255" y="5311"/>
                  </a:lnTo>
                  <a:lnTo>
                    <a:pt x="9037" y="5315"/>
                  </a:lnTo>
                  <a:lnTo>
                    <a:pt x="8819" y="5318"/>
                  </a:lnTo>
                  <a:lnTo>
                    <a:pt x="8599" y="5320"/>
                  </a:lnTo>
                  <a:lnTo>
                    <a:pt x="8599" y="5200"/>
                  </a:lnTo>
                  <a:close/>
                  <a:moveTo>
                    <a:pt x="14628" y="4440"/>
                  </a:moveTo>
                  <a:lnTo>
                    <a:pt x="14769" y="4395"/>
                  </a:lnTo>
                  <a:lnTo>
                    <a:pt x="14907" y="4351"/>
                  </a:lnTo>
                  <a:lnTo>
                    <a:pt x="15041" y="4304"/>
                  </a:lnTo>
                  <a:lnTo>
                    <a:pt x="15172" y="4258"/>
                  </a:lnTo>
                  <a:lnTo>
                    <a:pt x="15299" y="4211"/>
                  </a:lnTo>
                  <a:lnTo>
                    <a:pt x="15422" y="4162"/>
                  </a:lnTo>
                  <a:lnTo>
                    <a:pt x="15541" y="4113"/>
                  </a:lnTo>
                  <a:lnTo>
                    <a:pt x="15657" y="4062"/>
                  </a:lnTo>
                  <a:lnTo>
                    <a:pt x="15770" y="4012"/>
                  </a:lnTo>
                  <a:lnTo>
                    <a:pt x="15877" y="3960"/>
                  </a:lnTo>
                  <a:lnTo>
                    <a:pt x="15981" y="3906"/>
                  </a:lnTo>
                  <a:lnTo>
                    <a:pt x="16081" y="3853"/>
                  </a:lnTo>
                  <a:lnTo>
                    <a:pt x="16176" y="3800"/>
                  </a:lnTo>
                  <a:lnTo>
                    <a:pt x="16267" y="3745"/>
                  </a:lnTo>
                  <a:lnTo>
                    <a:pt x="16353" y="3688"/>
                  </a:lnTo>
                  <a:lnTo>
                    <a:pt x="16437" y="3632"/>
                  </a:lnTo>
                  <a:lnTo>
                    <a:pt x="16514" y="3576"/>
                  </a:lnTo>
                  <a:lnTo>
                    <a:pt x="16587" y="3518"/>
                  </a:lnTo>
                  <a:lnTo>
                    <a:pt x="16656" y="3461"/>
                  </a:lnTo>
                  <a:lnTo>
                    <a:pt x="16720" y="3401"/>
                  </a:lnTo>
                  <a:lnTo>
                    <a:pt x="16779" y="3342"/>
                  </a:lnTo>
                  <a:lnTo>
                    <a:pt x="16834" y="3283"/>
                  </a:lnTo>
                  <a:lnTo>
                    <a:pt x="16883" y="3223"/>
                  </a:lnTo>
                  <a:lnTo>
                    <a:pt x="16928" y="3162"/>
                  </a:lnTo>
                  <a:lnTo>
                    <a:pt x="16968" y="3100"/>
                  </a:lnTo>
                  <a:lnTo>
                    <a:pt x="17003" y="3039"/>
                  </a:lnTo>
                  <a:lnTo>
                    <a:pt x="17032" y="2976"/>
                  </a:lnTo>
                  <a:lnTo>
                    <a:pt x="17057" y="2914"/>
                  </a:lnTo>
                  <a:lnTo>
                    <a:pt x="17075" y="2850"/>
                  </a:lnTo>
                  <a:lnTo>
                    <a:pt x="17089" y="2787"/>
                  </a:lnTo>
                  <a:lnTo>
                    <a:pt x="17098" y="2724"/>
                  </a:lnTo>
                  <a:lnTo>
                    <a:pt x="17100" y="2660"/>
                  </a:lnTo>
                  <a:lnTo>
                    <a:pt x="17196" y="2660"/>
                  </a:lnTo>
                  <a:lnTo>
                    <a:pt x="17194" y="2729"/>
                  </a:lnTo>
                  <a:lnTo>
                    <a:pt x="17184" y="2799"/>
                  </a:lnTo>
                  <a:lnTo>
                    <a:pt x="17170" y="2868"/>
                  </a:lnTo>
                  <a:lnTo>
                    <a:pt x="17151" y="2936"/>
                  </a:lnTo>
                  <a:lnTo>
                    <a:pt x="17126" y="3003"/>
                  </a:lnTo>
                  <a:lnTo>
                    <a:pt x="17095" y="3071"/>
                  </a:lnTo>
                  <a:lnTo>
                    <a:pt x="17060" y="3138"/>
                  </a:lnTo>
                  <a:lnTo>
                    <a:pt x="17019" y="3204"/>
                  </a:lnTo>
                  <a:lnTo>
                    <a:pt x="16974" y="3269"/>
                  </a:lnTo>
                  <a:lnTo>
                    <a:pt x="16922" y="3334"/>
                  </a:lnTo>
                  <a:lnTo>
                    <a:pt x="16866" y="3399"/>
                  </a:lnTo>
                  <a:lnTo>
                    <a:pt x="16805" y="3462"/>
                  </a:lnTo>
                  <a:lnTo>
                    <a:pt x="16740" y="3524"/>
                  </a:lnTo>
                  <a:lnTo>
                    <a:pt x="16668" y="3586"/>
                  </a:lnTo>
                  <a:lnTo>
                    <a:pt x="16592" y="3648"/>
                  </a:lnTo>
                  <a:lnTo>
                    <a:pt x="16513" y="3709"/>
                  </a:lnTo>
                  <a:lnTo>
                    <a:pt x="16427" y="3768"/>
                  </a:lnTo>
                  <a:lnTo>
                    <a:pt x="16338" y="3827"/>
                  </a:lnTo>
                  <a:lnTo>
                    <a:pt x="16245" y="3885"/>
                  </a:lnTo>
                  <a:lnTo>
                    <a:pt x="16146" y="3942"/>
                  </a:lnTo>
                  <a:lnTo>
                    <a:pt x="16043" y="3999"/>
                  </a:lnTo>
                  <a:lnTo>
                    <a:pt x="15937" y="4053"/>
                  </a:lnTo>
                  <a:lnTo>
                    <a:pt x="15826" y="4108"/>
                  </a:lnTo>
                  <a:lnTo>
                    <a:pt x="15711" y="4162"/>
                  </a:lnTo>
                  <a:lnTo>
                    <a:pt x="15592" y="4215"/>
                  </a:lnTo>
                  <a:lnTo>
                    <a:pt x="15469" y="4265"/>
                  </a:lnTo>
                  <a:lnTo>
                    <a:pt x="15341" y="4317"/>
                  </a:lnTo>
                  <a:lnTo>
                    <a:pt x="15212" y="4366"/>
                  </a:lnTo>
                  <a:lnTo>
                    <a:pt x="15076" y="4415"/>
                  </a:lnTo>
                  <a:lnTo>
                    <a:pt x="14938" y="4463"/>
                  </a:lnTo>
                  <a:lnTo>
                    <a:pt x="14796" y="4509"/>
                  </a:lnTo>
                  <a:lnTo>
                    <a:pt x="14650" y="4554"/>
                  </a:lnTo>
                  <a:lnTo>
                    <a:pt x="14628" y="4440"/>
                  </a:lnTo>
                  <a:close/>
                  <a:moveTo>
                    <a:pt x="17100" y="2660"/>
                  </a:moveTo>
                  <a:lnTo>
                    <a:pt x="17098" y="2595"/>
                  </a:lnTo>
                  <a:lnTo>
                    <a:pt x="17089" y="2532"/>
                  </a:lnTo>
                  <a:lnTo>
                    <a:pt x="17075" y="2468"/>
                  </a:lnTo>
                  <a:lnTo>
                    <a:pt x="17057" y="2406"/>
                  </a:lnTo>
                  <a:lnTo>
                    <a:pt x="17032" y="2343"/>
                  </a:lnTo>
                  <a:lnTo>
                    <a:pt x="17003" y="2281"/>
                  </a:lnTo>
                  <a:lnTo>
                    <a:pt x="16968" y="2219"/>
                  </a:lnTo>
                  <a:lnTo>
                    <a:pt x="16928" y="2158"/>
                  </a:lnTo>
                  <a:lnTo>
                    <a:pt x="16883" y="2098"/>
                  </a:lnTo>
                  <a:lnTo>
                    <a:pt x="16834" y="2037"/>
                  </a:lnTo>
                  <a:lnTo>
                    <a:pt x="16779" y="1978"/>
                  </a:lnTo>
                  <a:lnTo>
                    <a:pt x="16720" y="1919"/>
                  </a:lnTo>
                  <a:lnTo>
                    <a:pt x="16656" y="1860"/>
                  </a:lnTo>
                  <a:lnTo>
                    <a:pt x="16587" y="1802"/>
                  </a:lnTo>
                  <a:lnTo>
                    <a:pt x="16514" y="1744"/>
                  </a:lnTo>
                  <a:lnTo>
                    <a:pt x="16437" y="1687"/>
                  </a:lnTo>
                  <a:lnTo>
                    <a:pt x="16353" y="1630"/>
                  </a:lnTo>
                  <a:lnTo>
                    <a:pt x="16267" y="1575"/>
                  </a:lnTo>
                  <a:lnTo>
                    <a:pt x="16176" y="1521"/>
                  </a:lnTo>
                  <a:lnTo>
                    <a:pt x="16081" y="1467"/>
                  </a:lnTo>
                  <a:lnTo>
                    <a:pt x="15981" y="1414"/>
                  </a:lnTo>
                  <a:lnTo>
                    <a:pt x="15877" y="1361"/>
                  </a:lnTo>
                  <a:lnTo>
                    <a:pt x="15770" y="1309"/>
                  </a:lnTo>
                  <a:lnTo>
                    <a:pt x="15657" y="1258"/>
                  </a:lnTo>
                  <a:lnTo>
                    <a:pt x="15541" y="1208"/>
                  </a:lnTo>
                  <a:lnTo>
                    <a:pt x="15422" y="1159"/>
                  </a:lnTo>
                  <a:lnTo>
                    <a:pt x="15299" y="1110"/>
                  </a:lnTo>
                  <a:lnTo>
                    <a:pt x="15172" y="1062"/>
                  </a:lnTo>
                  <a:lnTo>
                    <a:pt x="15041" y="1014"/>
                  </a:lnTo>
                  <a:lnTo>
                    <a:pt x="14907" y="970"/>
                  </a:lnTo>
                  <a:lnTo>
                    <a:pt x="14769" y="924"/>
                  </a:lnTo>
                  <a:lnTo>
                    <a:pt x="14628" y="880"/>
                  </a:lnTo>
                  <a:lnTo>
                    <a:pt x="14650" y="765"/>
                  </a:lnTo>
                  <a:lnTo>
                    <a:pt x="14796" y="811"/>
                  </a:lnTo>
                  <a:lnTo>
                    <a:pt x="14938" y="857"/>
                  </a:lnTo>
                  <a:lnTo>
                    <a:pt x="15076" y="905"/>
                  </a:lnTo>
                  <a:lnTo>
                    <a:pt x="15212" y="954"/>
                  </a:lnTo>
                  <a:lnTo>
                    <a:pt x="15341" y="1003"/>
                  </a:lnTo>
                  <a:lnTo>
                    <a:pt x="15469" y="1053"/>
                  </a:lnTo>
                  <a:lnTo>
                    <a:pt x="15592" y="1105"/>
                  </a:lnTo>
                  <a:lnTo>
                    <a:pt x="15711" y="1159"/>
                  </a:lnTo>
                  <a:lnTo>
                    <a:pt x="15826" y="1212"/>
                  </a:lnTo>
                  <a:lnTo>
                    <a:pt x="15937" y="1267"/>
                  </a:lnTo>
                  <a:lnTo>
                    <a:pt x="16043" y="1322"/>
                  </a:lnTo>
                  <a:lnTo>
                    <a:pt x="16146" y="1378"/>
                  </a:lnTo>
                  <a:lnTo>
                    <a:pt x="16245" y="1436"/>
                  </a:lnTo>
                  <a:lnTo>
                    <a:pt x="16338" y="1493"/>
                  </a:lnTo>
                  <a:lnTo>
                    <a:pt x="16427" y="1552"/>
                  </a:lnTo>
                  <a:lnTo>
                    <a:pt x="16513" y="1612"/>
                  </a:lnTo>
                  <a:lnTo>
                    <a:pt x="16592" y="1672"/>
                  </a:lnTo>
                  <a:lnTo>
                    <a:pt x="16668" y="1734"/>
                  </a:lnTo>
                  <a:lnTo>
                    <a:pt x="16740" y="1796"/>
                  </a:lnTo>
                  <a:lnTo>
                    <a:pt x="16805" y="1858"/>
                  </a:lnTo>
                  <a:lnTo>
                    <a:pt x="16866" y="1922"/>
                  </a:lnTo>
                  <a:lnTo>
                    <a:pt x="16922" y="1987"/>
                  </a:lnTo>
                  <a:lnTo>
                    <a:pt x="16974" y="2050"/>
                  </a:lnTo>
                  <a:lnTo>
                    <a:pt x="17019" y="2116"/>
                  </a:lnTo>
                  <a:lnTo>
                    <a:pt x="17060" y="2183"/>
                  </a:lnTo>
                  <a:lnTo>
                    <a:pt x="17095" y="2249"/>
                  </a:lnTo>
                  <a:lnTo>
                    <a:pt x="17126" y="2315"/>
                  </a:lnTo>
                  <a:lnTo>
                    <a:pt x="17151" y="2383"/>
                  </a:lnTo>
                  <a:lnTo>
                    <a:pt x="17170" y="2452"/>
                  </a:lnTo>
                  <a:lnTo>
                    <a:pt x="17184" y="2520"/>
                  </a:lnTo>
                  <a:lnTo>
                    <a:pt x="17194" y="2589"/>
                  </a:lnTo>
                  <a:lnTo>
                    <a:pt x="17196" y="2660"/>
                  </a:lnTo>
                  <a:lnTo>
                    <a:pt x="17100" y="2660"/>
                  </a:lnTo>
                  <a:close/>
                  <a:moveTo>
                    <a:pt x="14628" y="880"/>
                  </a:moveTo>
                  <a:lnTo>
                    <a:pt x="14481" y="837"/>
                  </a:lnTo>
                  <a:lnTo>
                    <a:pt x="14331" y="794"/>
                  </a:lnTo>
                  <a:lnTo>
                    <a:pt x="14177" y="753"/>
                  </a:lnTo>
                  <a:lnTo>
                    <a:pt x="14022" y="713"/>
                  </a:lnTo>
                  <a:lnTo>
                    <a:pt x="13861" y="674"/>
                  </a:lnTo>
                  <a:lnTo>
                    <a:pt x="13699" y="635"/>
                  </a:lnTo>
                  <a:lnTo>
                    <a:pt x="13533" y="599"/>
                  </a:lnTo>
                  <a:lnTo>
                    <a:pt x="13364" y="563"/>
                  </a:lnTo>
                  <a:lnTo>
                    <a:pt x="13192" y="528"/>
                  </a:lnTo>
                  <a:lnTo>
                    <a:pt x="13018" y="495"/>
                  </a:lnTo>
                  <a:lnTo>
                    <a:pt x="12841" y="463"/>
                  </a:lnTo>
                  <a:lnTo>
                    <a:pt x="12661" y="433"/>
                  </a:lnTo>
                  <a:lnTo>
                    <a:pt x="12478" y="403"/>
                  </a:lnTo>
                  <a:lnTo>
                    <a:pt x="12292" y="375"/>
                  </a:lnTo>
                  <a:lnTo>
                    <a:pt x="12105" y="349"/>
                  </a:lnTo>
                  <a:lnTo>
                    <a:pt x="11916" y="324"/>
                  </a:lnTo>
                  <a:lnTo>
                    <a:pt x="11723" y="299"/>
                  </a:lnTo>
                  <a:lnTo>
                    <a:pt x="11528" y="277"/>
                  </a:lnTo>
                  <a:lnTo>
                    <a:pt x="11331" y="256"/>
                  </a:lnTo>
                  <a:lnTo>
                    <a:pt x="11132" y="236"/>
                  </a:lnTo>
                  <a:lnTo>
                    <a:pt x="10931" y="218"/>
                  </a:lnTo>
                  <a:lnTo>
                    <a:pt x="10727" y="201"/>
                  </a:lnTo>
                  <a:lnTo>
                    <a:pt x="10522" y="185"/>
                  </a:lnTo>
                  <a:lnTo>
                    <a:pt x="10315" y="172"/>
                  </a:lnTo>
                  <a:lnTo>
                    <a:pt x="10106" y="159"/>
                  </a:lnTo>
                  <a:lnTo>
                    <a:pt x="9895" y="149"/>
                  </a:lnTo>
                  <a:lnTo>
                    <a:pt x="9683" y="140"/>
                  </a:lnTo>
                  <a:lnTo>
                    <a:pt x="9469" y="133"/>
                  </a:lnTo>
                  <a:lnTo>
                    <a:pt x="9254" y="126"/>
                  </a:lnTo>
                  <a:lnTo>
                    <a:pt x="9036" y="123"/>
                  </a:lnTo>
                  <a:lnTo>
                    <a:pt x="8817" y="120"/>
                  </a:lnTo>
                  <a:lnTo>
                    <a:pt x="8599" y="119"/>
                  </a:lnTo>
                  <a:lnTo>
                    <a:pt x="8599" y="0"/>
                  </a:lnTo>
                  <a:lnTo>
                    <a:pt x="8819" y="2"/>
                  </a:lnTo>
                  <a:lnTo>
                    <a:pt x="9037" y="3"/>
                  </a:lnTo>
                  <a:lnTo>
                    <a:pt x="9255" y="8"/>
                  </a:lnTo>
                  <a:lnTo>
                    <a:pt x="9472" y="13"/>
                  </a:lnTo>
                  <a:lnTo>
                    <a:pt x="9687" y="22"/>
                  </a:lnTo>
                  <a:lnTo>
                    <a:pt x="9900" y="31"/>
                  </a:lnTo>
                  <a:lnTo>
                    <a:pt x="10110" y="41"/>
                  </a:lnTo>
                  <a:lnTo>
                    <a:pt x="10321" y="54"/>
                  </a:lnTo>
                  <a:lnTo>
                    <a:pt x="10528" y="68"/>
                  </a:lnTo>
                  <a:lnTo>
                    <a:pt x="10734" y="83"/>
                  </a:lnTo>
                  <a:lnTo>
                    <a:pt x="10939" y="100"/>
                  </a:lnTo>
                  <a:lnTo>
                    <a:pt x="11140" y="119"/>
                  </a:lnTo>
                  <a:lnTo>
                    <a:pt x="11340" y="137"/>
                  </a:lnTo>
                  <a:lnTo>
                    <a:pt x="11538" y="159"/>
                  </a:lnTo>
                  <a:lnTo>
                    <a:pt x="11733" y="182"/>
                  </a:lnTo>
                  <a:lnTo>
                    <a:pt x="11926" y="205"/>
                  </a:lnTo>
                  <a:lnTo>
                    <a:pt x="12117" y="231"/>
                  </a:lnTo>
                  <a:lnTo>
                    <a:pt x="12305" y="259"/>
                  </a:lnTo>
                  <a:lnTo>
                    <a:pt x="12491" y="286"/>
                  </a:lnTo>
                  <a:lnTo>
                    <a:pt x="12675" y="316"/>
                  </a:lnTo>
                  <a:lnTo>
                    <a:pt x="12855" y="347"/>
                  </a:lnTo>
                  <a:lnTo>
                    <a:pt x="13034" y="378"/>
                  </a:lnTo>
                  <a:lnTo>
                    <a:pt x="13209" y="411"/>
                  </a:lnTo>
                  <a:lnTo>
                    <a:pt x="13382" y="446"/>
                  </a:lnTo>
                  <a:lnTo>
                    <a:pt x="13551" y="482"/>
                  </a:lnTo>
                  <a:lnTo>
                    <a:pt x="13717" y="520"/>
                  </a:lnTo>
                  <a:lnTo>
                    <a:pt x="13881" y="557"/>
                  </a:lnTo>
                  <a:lnTo>
                    <a:pt x="14042" y="598"/>
                  </a:lnTo>
                  <a:lnTo>
                    <a:pt x="14198" y="638"/>
                  </a:lnTo>
                  <a:lnTo>
                    <a:pt x="14353" y="678"/>
                  </a:lnTo>
                  <a:lnTo>
                    <a:pt x="14504" y="722"/>
                  </a:lnTo>
                  <a:lnTo>
                    <a:pt x="14650" y="765"/>
                  </a:lnTo>
                  <a:lnTo>
                    <a:pt x="14628" y="880"/>
                  </a:lnTo>
                  <a:close/>
                  <a:moveTo>
                    <a:pt x="8599" y="119"/>
                  </a:moveTo>
                  <a:lnTo>
                    <a:pt x="8379" y="120"/>
                  </a:lnTo>
                  <a:lnTo>
                    <a:pt x="8160" y="123"/>
                  </a:lnTo>
                  <a:lnTo>
                    <a:pt x="7944" y="126"/>
                  </a:lnTo>
                  <a:lnTo>
                    <a:pt x="7727" y="133"/>
                  </a:lnTo>
                  <a:lnTo>
                    <a:pt x="7514" y="140"/>
                  </a:lnTo>
                  <a:lnTo>
                    <a:pt x="7301" y="149"/>
                  </a:lnTo>
                  <a:lnTo>
                    <a:pt x="7091" y="159"/>
                  </a:lnTo>
                  <a:lnTo>
                    <a:pt x="6881" y="172"/>
                  </a:lnTo>
                  <a:lnTo>
                    <a:pt x="6674" y="185"/>
                  </a:lnTo>
                  <a:lnTo>
                    <a:pt x="6469" y="201"/>
                  </a:lnTo>
                  <a:lnTo>
                    <a:pt x="6266" y="218"/>
                  </a:lnTo>
                  <a:lnTo>
                    <a:pt x="6064" y="236"/>
                  </a:lnTo>
                  <a:lnTo>
                    <a:pt x="5866" y="256"/>
                  </a:lnTo>
                  <a:lnTo>
                    <a:pt x="5669" y="277"/>
                  </a:lnTo>
                  <a:lnTo>
                    <a:pt x="5474" y="299"/>
                  </a:lnTo>
                  <a:lnTo>
                    <a:pt x="5282" y="324"/>
                  </a:lnTo>
                  <a:lnTo>
                    <a:pt x="5091" y="349"/>
                  </a:lnTo>
                  <a:lnTo>
                    <a:pt x="4904" y="375"/>
                  </a:lnTo>
                  <a:lnTo>
                    <a:pt x="4718" y="403"/>
                  </a:lnTo>
                  <a:lnTo>
                    <a:pt x="4535" y="433"/>
                  </a:lnTo>
                  <a:lnTo>
                    <a:pt x="4355" y="463"/>
                  </a:lnTo>
                  <a:lnTo>
                    <a:pt x="4178" y="495"/>
                  </a:lnTo>
                  <a:lnTo>
                    <a:pt x="4004" y="528"/>
                  </a:lnTo>
                  <a:lnTo>
                    <a:pt x="3832" y="563"/>
                  </a:lnTo>
                  <a:lnTo>
                    <a:pt x="3664" y="599"/>
                  </a:lnTo>
                  <a:lnTo>
                    <a:pt x="3498" y="635"/>
                  </a:lnTo>
                  <a:lnTo>
                    <a:pt x="3335" y="674"/>
                  </a:lnTo>
                  <a:lnTo>
                    <a:pt x="3175" y="713"/>
                  </a:lnTo>
                  <a:lnTo>
                    <a:pt x="3019" y="753"/>
                  </a:lnTo>
                  <a:lnTo>
                    <a:pt x="2866" y="794"/>
                  </a:lnTo>
                  <a:lnTo>
                    <a:pt x="2716" y="837"/>
                  </a:lnTo>
                  <a:lnTo>
                    <a:pt x="2569" y="880"/>
                  </a:lnTo>
                  <a:lnTo>
                    <a:pt x="2546" y="765"/>
                  </a:lnTo>
                  <a:lnTo>
                    <a:pt x="2694" y="722"/>
                  </a:lnTo>
                  <a:lnTo>
                    <a:pt x="2843" y="678"/>
                  </a:lnTo>
                  <a:lnTo>
                    <a:pt x="2998" y="638"/>
                  </a:lnTo>
                  <a:lnTo>
                    <a:pt x="3155" y="598"/>
                  </a:lnTo>
                  <a:lnTo>
                    <a:pt x="3315" y="557"/>
                  </a:lnTo>
                  <a:lnTo>
                    <a:pt x="3479" y="520"/>
                  </a:lnTo>
                  <a:lnTo>
                    <a:pt x="3646" y="482"/>
                  </a:lnTo>
                  <a:lnTo>
                    <a:pt x="3815" y="446"/>
                  </a:lnTo>
                  <a:lnTo>
                    <a:pt x="3988" y="411"/>
                  </a:lnTo>
                  <a:lnTo>
                    <a:pt x="4163" y="378"/>
                  </a:lnTo>
                  <a:lnTo>
                    <a:pt x="4341" y="347"/>
                  </a:lnTo>
                  <a:lnTo>
                    <a:pt x="4521" y="316"/>
                  </a:lnTo>
                  <a:lnTo>
                    <a:pt x="4705" y="286"/>
                  </a:lnTo>
                  <a:lnTo>
                    <a:pt x="4891" y="259"/>
                  </a:lnTo>
                  <a:lnTo>
                    <a:pt x="5079" y="231"/>
                  </a:lnTo>
                  <a:lnTo>
                    <a:pt x="5270" y="205"/>
                  </a:lnTo>
                  <a:lnTo>
                    <a:pt x="5463" y="182"/>
                  </a:lnTo>
                  <a:lnTo>
                    <a:pt x="5658" y="159"/>
                  </a:lnTo>
                  <a:lnTo>
                    <a:pt x="5856" y="137"/>
                  </a:lnTo>
                  <a:lnTo>
                    <a:pt x="6056" y="119"/>
                  </a:lnTo>
                  <a:lnTo>
                    <a:pt x="6259" y="100"/>
                  </a:lnTo>
                  <a:lnTo>
                    <a:pt x="6462" y="83"/>
                  </a:lnTo>
                  <a:lnTo>
                    <a:pt x="6668" y="68"/>
                  </a:lnTo>
                  <a:lnTo>
                    <a:pt x="6876" y="54"/>
                  </a:lnTo>
                  <a:lnTo>
                    <a:pt x="7086" y="41"/>
                  </a:lnTo>
                  <a:lnTo>
                    <a:pt x="7298" y="31"/>
                  </a:lnTo>
                  <a:lnTo>
                    <a:pt x="7511" y="22"/>
                  </a:lnTo>
                  <a:lnTo>
                    <a:pt x="7725" y="13"/>
                  </a:lnTo>
                  <a:lnTo>
                    <a:pt x="7941" y="8"/>
                  </a:lnTo>
                  <a:lnTo>
                    <a:pt x="8159" y="3"/>
                  </a:lnTo>
                  <a:lnTo>
                    <a:pt x="8378" y="2"/>
                  </a:lnTo>
                  <a:lnTo>
                    <a:pt x="8599" y="0"/>
                  </a:lnTo>
                  <a:lnTo>
                    <a:pt x="8599" y="119"/>
                  </a:lnTo>
                  <a:close/>
                  <a:moveTo>
                    <a:pt x="2569" y="880"/>
                  </a:moveTo>
                  <a:lnTo>
                    <a:pt x="2427" y="924"/>
                  </a:lnTo>
                  <a:lnTo>
                    <a:pt x="2290" y="970"/>
                  </a:lnTo>
                  <a:lnTo>
                    <a:pt x="2156" y="1014"/>
                  </a:lnTo>
                  <a:lnTo>
                    <a:pt x="2024" y="1062"/>
                  </a:lnTo>
                  <a:lnTo>
                    <a:pt x="1897" y="1110"/>
                  </a:lnTo>
                  <a:lnTo>
                    <a:pt x="1774" y="1159"/>
                  </a:lnTo>
                  <a:lnTo>
                    <a:pt x="1655" y="1208"/>
                  </a:lnTo>
                  <a:lnTo>
                    <a:pt x="1539" y="1258"/>
                  </a:lnTo>
                  <a:lnTo>
                    <a:pt x="1427" y="1309"/>
                  </a:lnTo>
                  <a:lnTo>
                    <a:pt x="1319" y="1361"/>
                  </a:lnTo>
                  <a:lnTo>
                    <a:pt x="1216" y="1414"/>
                  </a:lnTo>
                  <a:lnTo>
                    <a:pt x="1115" y="1467"/>
                  </a:lnTo>
                  <a:lnTo>
                    <a:pt x="1021" y="1521"/>
                  </a:lnTo>
                  <a:lnTo>
                    <a:pt x="929" y="1575"/>
                  </a:lnTo>
                  <a:lnTo>
                    <a:pt x="843" y="1630"/>
                  </a:lnTo>
                  <a:lnTo>
                    <a:pt x="761" y="1687"/>
                  </a:lnTo>
                  <a:lnTo>
                    <a:pt x="682" y="1744"/>
                  </a:lnTo>
                  <a:lnTo>
                    <a:pt x="609" y="1802"/>
                  </a:lnTo>
                  <a:lnTo>
                    <a:pt x="541" y="1860"/>
                  </a:lnTo>
                  <a:lnTo>
                    <a:pt x="477" y="1919"/>
                  </a:lnTo>
                  <a:lnTo>
                    <a:pt x="417" y="1978"/>
                  </a:lnTo>
                  <a:lnTo>
                    <a:pt x="363" y="2037"/>
                  </a:lnTo>
                  <a:lnTo>
                    <a:pt x="313" y="2098"/>
                  </a:lnTo>
                  <a:lnTo>
                    <a:pt x="268" y="2158"/>
                  </a:lnTo>
                  <a:lnTo>
                    <a:pt x="229" y="2219"/>
                  </a:lnTo>
                  <a:lnTo>
                    <a:pt x="193" y="2281"/>
                  </a:lnTo>
                  <a:lnTo>
                    <a:pt x="164" y="2343"/>
                  </a:lnTo>
                  <a:lnTo>
                    <a:pt x="140" y="2406"/>
                  </a:lnTo>
                  <a:lnTo>
                    <a:pt x="121" y="2468"/>
                  </a:lnTo>
                  <a:lnTo>
                    <a:pt x="108" y="2532"/>
                  </a:lnTo>
                  <a:lnTo>
                    <a:pt x="100" y="2595"/>
                  </a:lnTo>
                  <a:lnTo>
                    <a:pt x="96" y="2660"/>
                  </a:lnTo>
                  <a:lnTo>
                    <a:pt x="0" y="2660"/>
                  </a:lnTo>
                  <a:lnTo>
                    <a:pt x="3" y="2589"/>
                  </a:lnTo>
                  <a:lnTo>
                    <a:pt x="12" y="2520"/>
                  </a:lnTo>
                  <a:lnTo>
                    <a:pt x="26" y="2452"/>
                  </a:lnTo>
                  <a:lnTo>
                    <a:pt x="45" y="2383"/>
                  </a:lnTo>
                  <a:lnTo>
                    <a:pt x="71" y="2315"/>
                  </a:lnTo>
                  <a:lnTo>
                    <a:pt x="101" y="2249"/>
                  </a:lnTo>
                  <a:lnTo>
                    <a:pt x="136" y="2183"/>
                  </a:lnTo>
                  <a:lnTo>
                    <a:pt x="177" y="2116"/>
                  </a:lnTo>
                  <a:lnTo>
                    <a:pt x="223" y="2050"/>
                  </a:lnTo>
                  <a:lnTo>
                    <a:pt x="274" y="1987"/>
                  </a:lnTo>
                  <a:lnTo>
                    <a:pt x="330" y="1922"/>
                  </a:lnTo>
                  <a:lnTo>
                    <a:pt x="391" y="1858"/>
                  </a:lnTo>
                  <a:lnTo>
                    <a:pt x="458" y="1796"/>
                  </a:lnTo>
                  <a:lnTo>
                    <a:pt x="528" y="1734"/>
                  </a:lnTo>
                  <a:lnTo>
                    <a:pt x="604" y="1672"/>
                  </a:lnTo>
                  <a:lnTo>
                    <a:pt x="684" y="1612"/>
                  </a:lnTo>
                  <a:lnTo>
                    <a:pt x="769" y="1552"/>
                  </a:lnTo>
                  <a:lnTo>
                    <a:pt x="858" y="1493"/>
                  </a:lnTo>
                  <a:lnTo>
                    <a:pt x="952" y="1436"/>
                  </a:lnTo>
                  <a:lnTo>
                    <a:pt x="1050" y="1378"/>
                  </a:lnTo>
                  <a:lnTo>
                    <a:pt x="1153" y="1322"/>
                  </a:lnTo>
                  <a:lnTo>
                    <a:pt x="1259" y="1267"/>
                  </a:lnTo>
                  <a:lnTo>
                    <a:pt x="1370" y="1212"/>
                  </a:lnTo>
                  <a:lnTo>
                    <a:pt x="1485" y="1159"/>
                  </a:lnTo>
                  <a:lnTo>
                    <a:pt x="1604" y="1105"/>
                  </a:lnTo>
                  <a:lnTo>
                    <a:pt x="1727" y="1053"/>
                  </a:lnTo>
                  <a:lnTo>
                    <a:pt x="1855" y="1003"/>
                  </a:lnTo>
                  <a:lnTo>
                    <a:pt x="1986" y="954"/>
                  </a:lnTo>
                  <a:lnTo>
                    <a:pt x="2120" y="905"/>
                  </a:lnTo>
                  <a:lnTo>
                    <a:pt x="2258" y="857"/>
                  </a:lnTo>
                  <a:lnTo>
                    <a:pt x="2400" y="811"/>
                  </a:lnTo>
                  <a:lnTo>
                    <a:pt x="2546" y="765"/>
                  </a:lnTo>
                  <a:lnTo>
                    <a:pt x="2569" y="880"/>
                  </a:lnTo>
                  <a:close/>
                  <a:moveTo>
                    <a:pt x="96" y="2660"/>
                  </a:moveTo>
                  <a:lnTo>
                    <a:pt x="100" y="2724"/>
                  </a:lnTo>
                  <a:lnTo>
                    <a:pt x="108" y="2787"/>
                  </a:lnTo>
                  <a:lnTo>
                    <a:pt x="121" y="2850"/>
                  </a:lnTo>
                  <a:lnTo>
                    <a:pt x="140" y="2914"/>
                  </a:lnTo>
                  <a:lnTo>
                    <a:pt x="164" y="2976"/>
                  </a:lnTo>
                  <a:lnTo>
                    <a:pt x="193" y="3039"/>
                  </a:lnTo>
                  <a:lnTo>
                    <a:pt x="229" y="3100"/>
                  </a:lnTo>
                  <a:lnTo>
                    <a:pt x="268" y="3162"/>
                  </a:lnTo>
                  <a:lnTo>
                    <a:pt x="313" y="3223"/>
                  </a:lnTo>
                  <a:lnTo>
                    <a:pt x="363" y="3283"/>
                  </a:lnTo>
                  <a:lnTo>
                    <a:pt x="417" y="3342"/>
                  </a:lnTo>
                  <a:lnTo>
                    <a:pt x="477" y="3401"/>
                  </a:lnTo>
                  <a:lnTo>
                    <a:pt x="541" y="3461"/>
                  </a:lnTo>
                  <a:lnTo>
                    <a:pt x="609" y="3518"/>
                  </a:lnTo>
                  <a:lnTo>
                    <a:pt x="682" y="3576"/>
                  </a:lnTo>
                  <a:lnTo>
                    <a:pt x="761" y="3632"/>
                  </a:lnTo>
                  <a:lnTo>
                    <a:pt x="843" y="3688"/>
                  </a:lnTo>
                  <a:lnTo>
                    <a:pt x="929" y="3745"/>
                  </a:lnTo>
                  <a:lnTo>
                    <a:pt x="1021" y="3800"/>
                  </a:lnTo>
                  <a:lnTo>
                    <a:pt x="1115" y="3853"/>
                  </a:lnTo>
                  <a:lnTo>
                    <a:pt x="1216" y="3906"/>
                  </a:lnTo>
                  <a:lnTo>
                    <a:pt x="1319" y="3960"/>
                  </a:lnTo>
                  <a:lnTo>
                    <a:pt x="1427" y="4012"/>
                  </a:lnTo>
                  <a:lnTo>
                    <a:pt x="1539" y="4062"/>
                  </a:lnTo>
                  <a:lnTo>
                    <a:pt x="1655" y="4113"/>
                  </a:lnTo>
                  <a:lnTo>
                    <a:pt x="1774" y="4162"/>
                  </a:lnTo>
                  <a:lnTo>
                    <a:pt x="1897" y="4211"/>
                  </a:lnTo>
                  <a:lnTo>
                    <a:pt x="2024" y="4258"/>
                  </a:lnTo>
                  <a:lnTo>
                    <a:pt x="2156" y="4304"/>
                  </a:lnTo>
                  <a:lnTo>
                    <a:pt x="2290" y="4351"/>
                  </a:lnTo>
                  <a:lnTo>
                    <a:pt x="2427" y="4395"/>
                  </a:lnTo>
                  <a:lnTo>
                    <a:pt x="2569" y="4440"/>
                  </a:lnTo>
                  <a:lnTo>
                    <a:pt x="2546" y="4554"/>
                  </a:lnTo>
                  <a:lnTo>
                    <a:pt x="2400" y="4509"/>
                  </a:lnTo>
                  <a:lnTo>
                    <a:pt x="2258" y="4463"/>
                  </a:lnTo>
                  <a:lnTo>
                    <a:pt x="2120" y="4415"/>
                  </a:lnTo>
                  <a:lnTo>
                    <a:pt x="1986" y="4366"/>
                  </a:lnTo>
                  <a:lnTo>
                    <a:pt x="1855" y="4317"/>
                  </a:lnTo>
                  <a:lnTo>
                    <a:pt x="1727" y="4265"/>
                  </a:lnTo>
                  <a:lnTo>
                    <a:pt x="1604" y="4215"/>
                  </a:lnTo>
                  <a:lnTo>
                    <a:pt x="1485" y="4162"/>
                  </a:lnTo>
                  <a:lnTo>
                    <a:pt x="1370" y="4108"/>
                  </a:lnTo>
                  <a:lnTo>
                    <a:pt x="1259" y="4053"/>
                  </a:lnTo>
                  <a:lnTo>
                    <a:pt x="1153" y="3999"/>
                  </a:lnTo>
                  <a:lnTo>
                    <a:pt x="1050" y="3942"/>
                  </a:lnTo>
                  <a:lnTo>
                    <a:pt x="952" y="3885"/>
                  </a:lnTo>
                  <a:lnTo>
                    <a:pt x="858" y="3827"/>
                  </a:lnTo>
                  <a:lnTo>
                    <a:pt x="769" y="3768"/>
                  </a:lnTo>
                  <a:lnTo>
                    <a:pt x="684" y="3709"/>
                  </a:lnTo>
                  <a:lnTo>
                    <a:pt x="604" y="3648"/>
                  </a:lnTo>
                  <a:lnTo>
                    <a:pt x="528" y="3586"/>
                  </a:lnTo>
                  <a:lnTo>
                    <a:pt x="458" y="3524"/>
                  </a:lnTo>
                  <a:lnTo>
                    <a:pt x="391" y="3462"/>
                  </a:lnTo>
                  <a:lnTo>
                    <a:pt x="330" y="3399"/>
                  </a:lnTo>
                  <a:lnTo>
                    <a:pt x="274" y="3334"/>
                  </a:lnTo>
                  <a:lnTo>
                    <a:pt x="223" y="3269"/>
                  </a:lnTo>
                  <a:lnTo>
                    <a:pt x="177" y="3204"/>
                  </a:lnTo>
                  <a:lnTo>
                    <a:pt x="136" y="3138"/>
                  </a:lnTo>
                  <a:lnTo>
                    <a:pt x="101" y="3071"/>
                  </a:lnTo>
                  <a:lnTo>
                    <a:pt x="71" y="3003"/>
                  </a:lnTo>
                  <a:lnTo>
                    <a:pt x="45" y="2936"/>
                  </a:lnTo>
                  <a:lnTo>
                    <a:pt x="26" y="2868"/>
                  </a:lnTo>
                  <a:lnTo>
                    <a:pt x="12" y="2799"/>
                  </a:lnTo>
                  <a:lnTo>
                    <a:pt x="3" y="2729"/>
                  </a:lnTo>
                  <a:lnTo>
                    <a:pt x="0" y="2660"/>
                  </a:lnTo>
                  <a:lnTo>
                    <a:pt x="96" y="2660"/>
                  </a:lnTo>
                  <a:close/>
                  <a:moveTo>
                    <a:pt x="2569" y="4440"/>
                  </a:moveTo>
                  <a:lnTo>
                    <a:pt x="2716" y="4483"/>
                  </a:lnTo>
                  <a:lnTo>
                    <a:pt x="2866" y="4525"/>
                  </a:lnTo>
                  <a:lnTo>
                    <a:pt x="3019" y="4567"/>
                  </a:lnTo>
                  <a:lnTo>
                    <a:pt x="3175" y="4607"/>
                  </a:lnTo>
                  <a:lnTo>
                    <a:pt x="3335" y="4646"/>
                  </a:lnTo>
                  <a:lnTo>
                    <a:pt x="3498" y="4684"/>
                  </a:lnTo>
                  <a:lnTo>
                    <a:pt x="3664" y="4721"/>
                  </a:lnTo>
                  <a:lnTo>
                    <a:pt x="3832" y="4757"/>
                  </a:lnTo>
                  <a:lnTo>
                    <a:pt x="4004" y="4790"/>
                  </a:lnTo>
                  <a:lnTo>
                    <a:pt x="4178" y="4824"/>
                  </a:lnTo>
                  <a:lnTo>
                    <a:pt x="4355" y="4857"/>
                  </a:lnTo>
                  <a:lnTo>
                    <a:pt x="4535" y="4887"/>
                  </a:lnTo>
                  <a:lnTo>
                    <a:pt x="4718" y="4916"/>
                  </a:lnTo>
                  <a:lnTo>
                    <a:pt x="4904" y="4945"/>
                  </a:lnTo>
                  <a:lnTo>
                    <a:pt x="5091" y="4971"/>
                  </a:lnTo>
                  <a:lnTo>
                    <a:pt x="5282" y="4997"/>
                  </a:lnTo>
                  <a:lnTo>
                    <a:pt x="5474" y="5020"/>
                  </a:lnTo>
                  <a:lnTo>
                    <a:pt x="5669" y="5043"/>
                  </a:lnTo>
                  <a:lnTo>
                    <a:pt x="5866" y="5064"/>
                  </a:lnTo>
                  <a:lnTo>
                    <a:pt x="6064" y="5083"/>
                  </a:lnTo>
                  <a:lnTo>
                    <a:pt x="6266" y="5102"/>
                  </a:lnTo>
                  <a:lnTo>
                    <a:pt x="6469" y="5119"/>
                  </a:lnTo>
                  <a:lnTo>
                    <a:pt x="6674" y="5134"/>
                  </a:lnTo>
                  <a:lnTo>
                    <a:pt x="6881" y="5148"/>
                  </a:lnTo>
                  <a:lnTo>
                    <a:pt x="7091" y="5160"/>
                  </a:lnTo>
                  <a:lnTo>
                    <a:pt x="7301" y="5171"/>
                  </a:lnTo>
                  <a:lnTo>
                    <a:pt x="7514" y="5180"/>
                  </a:lnTo>
                  <a:lnTo>
                    <a:pt x="7727" y="5187"/>
                  </a:lnTo>
                  <a:lnTo>
                    <a:pt x="7944" y="5193"/>
                  </a:lnTo>
                  <a:lnTo>
                    <a:pt x="8160" y="5197"/>
                  </a:lnTo>
                  <a:lnTo>
                    <a:pt x="8379" y="5200"/>
                  </a:lnTo>
                  <a:lnTo>
                    <a:pt x="8599" y="5200"/>
                  </a:lnTo>
                  <a:lnTo>
                    <a:pt x="8599" y="5320"/>
                  </a:lnTo>
                  <a:lnTo>
                    <a:pt x="8378" y="5318"/>
                  </a:lnTo>
                  <a:lnTo>
                    <a:pt x="8159" y="5315"/>
                  </a:lnTo>
                  <a:lnTo>
                    <a:pt x="7941" y="5311"/>
                  </a:lnTo>
                  <a:lnTo>
                    <a:pt x="7725" y="5305"/>
                  </a:lnTo>
                  <a:lnTo>
                    <a:pt x="7511" y="5298"/>
                  </a:lnTo>
                  <a:lnTo>
                    <a:pt x="7298" y="5289"/>
                  </a:lnTo>
                  <a:lnTo>
                    <a:pt x="7086" y="5278"/>
                  </a:lnTo>
                  <a:lnTo>
                    <a:pt x="6876" y="5266"/>
                  </a:lnTo>
                  <a:lnTo>
                    <a:pt x="6668" y="5252"/>
                  </a:lnTo>
                  <a:lnTo>
                    <a:pt x="6462" y="5238"/>
                  </a:lnTo>
                  <a:lnTo>
                    <a:pt x="6259" y="5220"/>
                  </a:lnTo>
                  <a:lnTo>
                    <a:pt x="6056" y="5201"/>
                  </a:lnTo>
                  <a:lnTo>
                    <a:pt x="5856" y="5181"/>
                  </a:lnTo>
                  <a:lnTo>
                    <a:pt x="5658" y="5161"/>
                  </a:lnTo>
                  <a:lnTo>
                    <a:pt x="5463" y="5138"/>
                  </a:lnTo>
                  <a:lnTo>
                    <a:pt x="5270" y="5114"/>
                  </a:lnTo>
                  <a:lnTo>
                    <a:pt x="5079" y="5089"/>
                  </a:lnTo>
                  <a:lnTo>
                    <a:pt x="4891" y="5062"/>
                  </a:lnTo>
                  <a:lnTo>
                    <a:pt x="4705" y="5033"/>
                  </a:lnTo>
                  <a:lnTo>
                    <a:pt x="4521" y="5004"/>
                  </a:lnTo>
                  <a:lnTo>
                    <a:pt x="4341" y="4974"/>
                  </a:lnTo>
                  <a:lnTo>
                    <a:pt x="4163" y="4940"/>
                  </a:lnTo>
                  <a:lnTo>
                    <a:pt x="3988" y="4907"/>
                  </a:lnTo>
                  <a:lnTo>
                    <a:pt x="3815" y="4873"/>
                  </a:lnTo>
                  <a:lnTo>
                    <a:pt x="3646" y="4837"/>
                  </a:lnTo>
                  <a:lnTo>
                    <a:pt x="3479" y="4801"/>
                  </a:lnTo>
                  <a:lnTo>
                    <a:pt x="3315" y="4762"/>
                  </a:lnTo>
                  <a:lnTo>
                    <a:pt x="3155" y="4723"/>
                  </a:lnTo>
                  <a:lnTo>
                    <a:pt x="2998" y="4682"/>
                  </a:lnTo>
                  <a:lnTo>
                    <a:pt x="2843" y="4640"/>
                  </a:lnTo>
                  <a:lnTo>
                    <a:pt x="2694" y="4599"/>
                  </a:lnTo>
                  <a:lnTo>
                    <a:pt x="2546" y="4554"/>
                  </a:lnTo>
                  <a:lnTo>
                    <a:pt x="2569" y="4440"/>
                  </a:lnTo>
                  <a:close/>
                </a:path>
              </a:pathLst>
            </a:custGeom>
            <a:solidFill>
              <a:srgbClr val="72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8" name="Freeform 2376"/>
            <p:cNvSpPr>
              <a:spLocks/>
            </p:cNvSpPr>
            <p:nvPr/>
          </p:nvSpPr>
          <p:spPr bwMode="auto">
            <a:xfrm>
              <a:off x="2651550" y="36117"/>
              <a:ext cx="82521" cy="118670"/>
            </a:xfrm>
            <a:custGeom>
              <a:avLst/>
              <a:gdLst>
                <a:gd name="T0" fmla="*/ 287 w 287"/>
                <a:gd name="T1" fmla="*/ 414 h 414"/>
                <a:gd name="T2" fmla="*/ 283 w 287"/>
                <a:gd name="T3" fmla="*/ 412 h 414"/>
                <a:gd name="T4" fmla="*/ 274 w 287"/>
                <a:gd name="T5" fmla="*/ 407 h 414"/>
                <a:gd name="T6" fmla="*/ 265 w 287"/>
                <a:gd name="T7" fmla="*/ 401 h 414"/>
                <a:gd name="T8" fmla="*/ 256 w 287"/>
                <a:gd name="T9" fmla="*/ 397 h 414"/>
                <a:gd name="T10" fmla="*/ 248 w 287"/>
                <a:gd name="T11" fmla="*/ 393 h 414"/>
                <a:gd name="T12" fmla="*/ 238 w 287"/>
                <a:gd name="T13" fmla="*/ 390 h 414"/>
                <a:gd name="T14" fmla="*/ 229 w 287"/>
                <a:gd name="T15" fmla="*/ 386 h 414"/>
                <a:gd name="T16" fmla="*/ 221 w 287"/>
                <a:gd name="T17" fmla="*/ 383 h 414"/>
                <a:gd name="T18" fmla="*/ 211 w 287"/>
                <a:gd name="T19" fmla="*/ 380 h 414"/>
                <a:gd name="T20" fmla="*/ 202 w 287"/>
                <a:gd name="T21" fmla="*/ 377 h 414"/>
                <a:gd name="T22" fmla="*/ 193 w 287"/>
                <a:gd name="T23" fmla="*/ 375 h 414"/>
                <a:gd name="T24" fmla="*/ 184 w 287"/>
                <a:gd name="T25" fmla="*/ 374 h 414"/>
                <a:gd name="T26" fmla="*/ 175 w 287"/>
                <a:gd name="T27" fmla="*/ 373 h 414"/>
                <a:gd name="T28" fmla="*/ 166 w 287"/>
                <a:gd name="T29" fmla="*/ 371 h 414"/>
                <a:gd name="T30" fmla="*/ 157 w 287"/>
                <a:gd name="T31" fmla="*/ 371 h 414"/>
                <a:gd name="T32" fmla="*/ 148 w 287"/>
                <a:gd name="T33" fmla="*/ 370 h 414"/>
                <a:gd name="T34" fmla="*/ 139 w 287"/>
                <a:gd name="T35" fmla="*/ 370 h 414"/>
                <a:gd name="T36" fmla="*/ 131 w 287"/>
                <a:gd name="T37" fmla="*/ 371 h 414"/>
                <a:gd name="T38" fmla="*/ 121 w 287"/>
                <a:gd name="T39" fmla="*/ 371 h 414"/>
                <a:gd name="T40" fmla="*/ 112 w 287"/>
                <a:gd name="T41" fmla="*/ 373 h 414"/>
                <a:gd name="T42" fmla="*/ 102 w 287"/>
                <a:gd name="T43" fmla="*/ 374 h 414"/>
                <a:gd name="T44" fmla="*/ 94 w 287"/>
                <a:gd name="T45" fmla="*/ 375 h 414"/>
                <a:gd name="T46" fmla="*/ 85 w 287"/>
                <a:gd name="T47" fmla="*/ 378 h 414"/>
                <a:gd name="T48" fmla="*/ 76 w 287"/>
                <a:gd name="T49" fmla="*/ 380 h 414"/>
                <a:gd name="T50" fmla="*/ 67 w 287"/>
                <a:gd name="T51" fmla="*/ 383 h 414"/>
                <a:gd name="T52" fmla="*/ 58 w 287"/>
                <a:gd name="T53" fmla="*/ 386 h 414"/>
                <a:gd name="T54" fmla="*/ 49 w 287"/>
                <a:gd name="T55" fmla="*/ 390 h 414"/>
                <a:gd name="T56" fmla="*/ 40 w 287"/>
                <a:gd name="T57" fmla="*/ 393 h 414"/>
                <a:gd name="T58" fmla="*/ 31 w 287"/>
                <a:gd name="T59" fmla="*/ 397 h 414"/>
                <a:gd name="T60" fmla="*/ 22 w 287"/>
                <a:gd name="T61" fmla="*/ 401 h 414"/>
                <a:gd name="T62" fmla="*/ 12 w 287"/>
                <a:gd name="T63" fmla="*/ 407 h 414"/>
                <a:gd name="T64" fmla="*/ 4 w 287"/>
                <a:gd name="T65" fmla="*/ 412 h 414"/>
                <a:gd name="T66" fmla="*/ 143 w 287"/>
                <a:gd name="T6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7" h="414">
                  <a:moveTo>
                    <a:pt x="143" y="0"/>
                  </a:moveTo>
                  <a:lnTo>
                    <a:pt x="287" y="414"/>
                  </a:lnTo>
                  <a:lnTo>
                    <a:pt x="283" y="412"/>
                  </a:lnTo>
                  <a:lnTo>
                    <a:pt x="279" y="409"/>
                  </a:lnTo>
                  <a:lnTo>
                    <a:pt x="274" y="407"/>
                  </a:lnTo>
                  <a:lnTo>
                    <a:pt x="270" y="404"/>
                  </a:lnTo>
                  <a:lnTo>
                    <a:pt x="265" y="401"/>
                  </a:lnTo>
                  <a:lnTo>
                    <a:pt x="260" y="400"/>
                  </a:lnTo>
                  <a:lnTo>
                    <a:pt x="256" y="397"/>
                  </a:lnTo>
                  <a:lnTo>
                    <a:pt x="251" y="396"/>
                  </a:lnTo>
                  <a:lnTo>
                    <a:pt x="248" y="393"/>
                  </a:lnTo>
                  <a:lnTo>
                    <a:pt x="243" y="391"/>
                  </a:lnTo>
                  <a:lnTo>
                    <a:pt x="238" y="390"/>
                  </a:lnTo>
                  <a:lnTo>
                    <a:pt x="234" y="387"/>
                  </a:lnTo>
                  <a:lnTo>
                    <a:pt x="229" y="386"/>
                  </a:lnTo>
                  <a:lnTo>
                    <a:pt x="224" y="384"/>
                  </a:lnTo>
                  <a:lnTo>
                    <a:pt x="221" y="383"/>
                  </a:lnTo>
                  <a:lnTo>
                    <a:pt x="216" y="381"/>
                  </a:lnTo>
                  <a:lnTo>
                    <a:pt x="211" y="380"/>
                  </a:lnTo>
                  <a:lnTo>
                    <a:pt x="207" y="378"/>
                  </a:lnTo>
                  <a:lnTo>
                    <a:pt x="202" y="377"/>
                  </a:lnTo>
                  <a:lnTo>
                    <a:pt x="197" y="377"/>
                  </a:lnTo>
                  <a:lnTo>
                    <a:pt x="193" y="375"/>
                  </a:lnTo>
                  <a:lnTo>
                    <a:pt x="189" y="374"/>
                  </a:lnTo>
                  <a:lnTo>
                    <a:pt x="184" y="374"/>
                  </a:lnTo>
                  <a:lnTo>
                    <a:pt x="180" y="373"/>
                  </a:lnTo>
                  <a:lnTo>
                    <a:pt x="175" y="373"/>
                  </a:lnTo>
                  <a:lnTo>
                    <a:pt x="170" y="371"/>
                  </a:lnTo>
                  <a:lnTo>
                    <a:pt x="166" y="371"/>
                  </a:lnTo>
                  <a:lnTo>
                    <a:pt x="161" y="371"/>
                  </a:lnTo>
                  <a:lnTo>
                    <a:pt x="157" y="371"/>
                  </a:lnTo>
                  <a:lnTo>
                    <a:pt x="153" y="371"/>
                  </a:lnTo>
                  <a:lnTo>
                    <a:pt x="148" y="370"/>
                  </a:lnTo>
                  <a:lnTo>
                    <a:pt x="143" y="370"/>
                  </a:lnTo>
                  <a:lnTo>
                    <a:pt x="139" y="370"/>
                  </a:lnTo>
                  <a:lnTo>
                    <a:pt x="134" y="371"/>
                  </a:lnTo>
                  <a:lnTo>
                    <a:pt x="131" y="371"/>
                  </a:lnTo>
                  <a:lnTo>
                    <a:pt x="126" y="371"/>
                  </a:lnTo>
                  <a:lnTo>
                    <a:pt x="121" y="371"/>
                  </a:lnTo>
                  <a:lnTo>
                    <a:pt x="117" y="373"/>
                  </a:lnTo>
                  <a:lnTo>
                    <a:pt x="112" y="373"/>
                  </a:lnTo>
                  <a:lnTo>
                    <a:pt x="107" y="373"/>
                  </a:lnTo>
                  <a:lnTo>
                    <a:pt x="102" y="374"/>
                  </a:lnTo>
                  <a:lnTo>
                    <a:pt x="99" y="374"/>
                  </a:lnTo>
                  <a:lnTo>
                    <a:pt x="94" y="375"/>
                  </a:lnTo>
                  <a:lnTo>
                    <a:pt x="90" y="377"/>
                  </a:lnTo>
                  <a:lnTo>
                    <a:pt x="85" y="378"/>
                  </a:lnTo>
                  <a:lnTo>
                    <a:pt x="80" y="378"/>
                  </a:lnTo>
                  <a:lnTo>
                    <a:pt x="76" y="380"/>
                  </a:lnTo>
                  <a:lnTo>
                    <a:pt x="71" y="381"/>
                  </a:lnTo>
                  <a:lnTo>
                    <a:pt x="67" y="383"/>
                  </a:lnTo>
                  <a:lnTo>
                    <a:pt x="63" y="384"/>
                  </a:lnTo>
                  <a:lnTo>
                    <a:pt x="58" y="386"/>
                  </a:lnTo>
                  <a:lnTo>
                    <a:pt x="53" y="388"/>
                  </a:lnTo>
                  <a:lnTo>
                    <a:pt x="49" y="390"/>
                  </a:lnTo>
                  <a:lnTo>
                    <a:pt x="44" y="391"/>
                  </a:lnTo>
                  <a:lnTo>
                    <a:pt x="40" y="393"/>
                  </a:lnTo>
                  <a:lnTo>
                    <a:pt x="36" y="396"/>
                  </a:lnTo>
                  <a:lnTo>
                    <a:pt x="31" y="397"/>
                  </a:lnTo>
                  <a:lnTo>
                    <a:pt x="26" y="400"/>
                  </a:lnTo>
                  <a:lnTo>
                    <a:pt x="22" y="401"/>
                  </a:lnTo>
                  <a:lnTo>
                    <a:pt x="17" y="404"/>
                  </a:lnTo>
                  <a:lnTo>
                    <a:pt x="12" y="407"/>
                  </a:lnTo>
                  <a:lnTo>
                    <a:pt x="9" y="410"/>
                  </a:lnTo>
                  <a:lnTo>
                    <a:pt x="4" y="412"/>
                  </a:lnTo>
                  <a:lnTo>
                    <a:pt x="0" y="414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9" name="Freeform 2377"/>
            <p:cNvSpPr>
              <a:spLocks/>
            </p:cNvSpPr>
            <p:nvPr/>
          </p:nvSpPr>
          <p:spPr bwMode="auto">
            <a:xfrm>
              <a:off x="2685361" y="95738"/>
              <a:ext cx="14900" cy="2564298"/>
            </a:xfrm>
            <a:custGeom>
              <a:avLst/>
              <a:gdLst>
                <a:gd name="T0" fmla="*/ 50 w 50"/>
                <a:gd name="T1" fmla="*/ 8947 h 8947"/>
                <a:gd name="T2" fmla="*/ 50 w 50"/>
                <a:gd name="T3" fmla="*/ 8402 h 8947"/>
                <a:gd name="T4" fmla="*/ 50 w 50"/>
                <a:gd name="T5" fmla="*/ 7851 h 8947"/>
                <a:gd name="T6" fmla="*/ 50 w 50"/>
                <a:gd name="T7" fmla="*/ 7293 h 8947"/>
                <a:gd name="T8" fmla="*/ 50 w 50"/>
                <a:gd name="T9" fmla="*/ 6730 h 8947"/>
                <a:gd name="T10" fmla="*/ 50 w 50"/>
                <a:gd name="T11" fmla="*/ 6165 h 8947"/>
                <a:gd name="T12" fmla="*/ 50 w 50"/>
                <a:gd name="T13" fmla="*/ 5596 h 8947"/>
                <a:gd name="T14" fmla="*/ 50 w 50"/>
                <a:gd name="T15" fmla="*/ 5027 h 8947"/>
                <a:gd name="T16" fmla="*/ 50 w 50"/>
                <a:gd name="T17" fmla="*/ 4456 h 8947"/>
                <a:gd name="T18" fmla="*/ 50 w 50"/>
                <a:gd name="T19" fmla="*/ 3886 h 8947"/>
                <a:gd name="T20" fmla="*/ 50 w 50"/>
                <a:gd name="T21" fmla="*/ 3318 h 8947"/>
                <a:gd name="T22" fmla="*/ 50 w 50"/>
                <a:gd name="T23" fmla="*/ 2752 h 8947"/>
                <a:gd name="T24" fmla="*/ 50 w 50"/>
                <a:gd name="T25" fmla="*/ 2190 h 8947"/>
                <a:gd name="T26" fmla="*/ 49 w 50"/>
                <a:gd name="T27" fmla="*/ 1633 h 8947"/>
                <a:gd name="T28" fmla="*/ 49 w 50"/>
                <a:gd name="T29" fmla="*/ 1082 h 8947"/>
                <a:gd name="T30" fmla="*/ 49 w 50"/>
                <a:gd name="T31" fmla="*/ 537 h 8947"/>
                <a:gd name="T32" fmla="*/ 48 w 50"/>
                <a:gd name="T33" fmla="*/ 0 h 8947"/>
                <a:gd name="T34" fmla="*/ 0 w 50"/>
                <a:gd name="T35" fmla="*/ 0 h 8947"/>
                <a:gd name="T36" fmla="*/ 1 w 50"/>
                <a:gd name="T37" fmla="*/ 537 h 8947"/>
                <a:gd name="T38" fmla="*/ 1 w 50"/>
                <a:gd name="T39" fmla="*/ 1082 h 8947"/>
                <a:gd name="T40" fmla="*/ 1 w 50"/>
                <a:gd name="T41" fmla="*/ 1633 h 8947"/>
                <a:gd name="T42" fmla="*/ 2 w 50"/>
                <a:gd name="T43" fmla="*/ 2190 h 8947"/>
                <a:gd name="T44" fmla="*/ 2 w 50"/>
                <a:gd name="T45" fmla="*/ 2752 h 8947"/>
                <a:gd name="T46" fmla="*/ 2 w 50"/>
                <a:gd name="T47" fmla="*/ 3318 h 8947"/>
                <a:gd name="T48" fmla="*/ 2 w 50"/>
                <a:gd name="T49" fmla="*/ 3886 h 8947"/>
                <a:gd name="T50" fmla="*/ 2 w 50"/>
                <a:gd name="T51" fmla="*/ 4456 h 8947"/>
                <a:gd name="T52" fmla="*/ 2 w 50"/>
                <a:gd name="T53" fmla="*/ 5027 h 8947"/>
                <a:gd name="T54" fmla="*/ 2 w 50"/>
                <a:gd name="T55" fmla="*/ 5596 h 8947"/>
                <a:gd name="T56" fmla="*/ 2 w 50"/>
                <a:gd name="T57" fmla="*/ 6165 h 8947"/>
                <a:gd name="T58" fmla="*/ 2 w 50"/>
                <a:gd name="T59" fmla="*/ 6730 h 8947"/>
                <a:gd name="T60" fmla="*/ 2 w 50"/>
                <a:gd name="T61" fmla="*/ 7293 h 8947"/>
                <a:gd name="T62" fmla="*/ 2 w 50"/>
                <a:gd name="T63" fmla="*/ 7851 h 8947"/>
                <a:gd name="T64" fmla="*/ 2 w 50"/>
                <a:gd name="T65" fmla="*/ 8402 h 8947"/>
                <a:gd name="T66" fmla="*/ 2 w 50"/>
                <a:gd name="T67" fmla="*/ 8947 h 8947"/>
                <a:gd name="T68" fmla="*/ 50 w 50"/>
                <a:gd name="T69" fmla="*/ 8947 h 8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" h="8947">
                  <a:moveTo>
                    <a:pt x="50" y="8947"/>
                  </a:moveTo>
                  <a:lnTo>
                    <a:pt x="50" y="8402"/>
                  </a:lnTo>
                  <a:lnTo>
                    <a:pt x="50" y="7851"/>
                  </a:lnTo>
                  <a:lnTo>
                    <a:pt x="50" y="7293"/>
                  </a:lnTo>
                  <a:lnTo>
                    <a:pt x="50" y="6730"/>
                  </a:lnTo>
                  <a:lnTo>
                    <a:pt x="50" y="6165"/>
                  </a:lnTo>
                  <a:lnTo>
                    <a:pt x="50" y="5596"/>
                  </a:lnTo>
                  <a:lnTo>
                    <a:pt x="50" y="5027"/>
                  </a:lnTo>
                  <a:lnTo>
                    <a:pt x="50" y="4456"/>
                  </a:lnTo>
                  <a:lnTo>
                    <a:pt x="50" y="3886"/>
                  </a:lnTo>
                  <a:lnTo>
                    <a:pt x="50" y="3318"/>
                  </a:lnTo>
                  <a:lnTo>
                    <a:pt x="50" y="2752"/>
                  </a:lnTo>
                  <a:lnTo>
                    <a:pt x="50" y="2190"/>
                  </a:lnTo>
                  <a:lnTo>
                    <a:pt x="49" y="1633"/>
                  </a:lnTo>
                  <a:lnTo>
                    <a:pt x="49" y="1082"/>
                  </a:lnTo>
                  <a:lnTo>
                    <a:pt x="49" y="537"/>
                  </a:lnTo>
                  <a:lnTo>
                    <a:pt x="48" y="0"/>
                  </a:lnTo>
                  <a:lnTo>
                    <a:pt x="0" y="0"/>
                  </a:lnTo>
                  <a:lnTo>
                    <a:pt x="1" y="537"/>
                  </a:lnTo>
                  <a:lnTo>
                    <a:pt x="1" y="1082"/>
                  </a:lnTo>
                  <a:lnTo>
                    <a:pt x="1" y="1633"/>
                  </a:lnTo>
                  <a:lnTo>
                    <a:pt x="2" y="2190"/>
                  </a:lnTo>
                  <a:lnTo>
                    <a:pt x="2" y="2752"/>
                  </a:lnTo>
                  <a:lnTo>
                    <a:pt x="2" y="3318"/>
                  </a:lnTo>
                  <a:lnTo>
                    <a:pt x="2" y="3886"/>
                  </a:lnTo>
                  <a:lnTo>
                    <a:pt x="2" y="4456"/>
                  </a:lnTo>
                  <a:lnTo>
                    <a:pt x="2" y="5027"/>
                  </a:lnTo>
                  <a:lnTo>
                    <a:pt x="2" y="5596"/>
                  </a:lnTo>
                  <a:lnTo>
                    <a:pt x="2" y="6165"/>
                  </a:lnTo>
                  <a:lnTo>
                    <a:pt x="2" y="6730"/>
                  </a:lnTo>
                  <a:lnTo>
                    <a:pt x="2" y="7293"/>
                  </a:lnTo>
                  <a:lnTo>
                    <a:pt x="2" y="7851"/>
                  </a:lnTo>
                  <a:lnTo>
                    <a:pt x="2" y="8402"/>
                  </a:lnTo>
                  <a:lnTo>
                    <a:pt x="2" y="8947"/>
                  </a:lnTo>
                  <a:lnTo>
                    <a:pt x="50" y="894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0" name="Freeform 2378"/>
            <p:cNvSpPr>
              <a:spLocks/>
            </p:cNvSpPr>
            <p:nvPr/>
          </p:nvSpPr>
          <p:spPr bwMode="auto">
            <a:xfrm>
              <a:off x="5267571" y="1438369"/>
              <a:ext cx="96274" cy="102045"/>
            </a:xfrm>
            <a:custGeom>
              <a:avLst/>
              <a:gdLst>
                <a:gd name="T0" fmla="*/ 0 w 336"/>
                <a:gd name="T1" fmla="*/ 356 h 356"/>
                <a:gd name="T2" fmla="*/ 1 w 336"/>
                <a:gd name="T3" fmla="*/ 350 h 356"/>
                <a:gd name="T4" fmla="*/ 6 w 336"/>
                <a:gd name="T5" fmla="*/ 339 h 356"/>
                <a:gd name="T6" fmla="*/ 10 w 336"/>
                <a:gd name="T7" fmla="*/ 327 h 356"/>
                <a:gd name="T8" fmla="*/ 14 w 336"/>
                <a:gd name="T9" fmla="*/ 317 h 356"/>
                <a:gd name="T10" fmla="*/ 17 w 336"/>
                <a:gd name="T11" fmla="*/ 306 h 356"/>
                <a:gd name="T12" fmla="*/ 20 w 336"/>
                <a:gd name="T13" fmla="*/ 294 h 356"/>
                <a:gd name="T14" fmla="*/ 22 w 336"/>
                <a:gd name="T15" fmla="*/ 283 h 356"/>
                <a:gd name="T16" fmla="*/ 26 w 336"/>
                <a:gd name="T17" fmla="*/ 272 h 356"/>
                <a:gd name="T18" fmla="*/ 28 w 336"/>
                <a:gd name="T19" fmla="*/ 261 h 356"/>
                <a:gd name="T20" fmla="*/ 29 w 336"/>
                <a:gd name="T21" fmla="*/ 249 h 356"/>
                <a:gd name="T22" fmla="*/ 32 w 336"/>
                <a:gd name="T23" fmla="*/ 239 h 356"/>
                <a:gd name="T24" fmla="*/ 33 w 336"/>
                <a:gd name="T25" fmla="*/ 228 h 356"/>
                <a:gd name="T26" fmla="*/ 34 w 336"/>
                <a:gd name="T27" fmla="*/ 216 h 356"/>
                <a:gd name="T28" fmla="*/ 35 w 336"/>
                <a:gd name="T29" fmla="*/ 206 h 356"/>
                <a:gd name="T30" fmla="*/ 35 w 336"/>
                <a:gd name="T31" fmla="*/ 195 h 356"/>
                <a:gd name="T32" fmla="*/ 35 w 336"/>
                <a:gd name="T33" fmla="*/ 183 h 356"/>
                <a:gd name="T34" fmla="*/ 35 w 336"/>
                <a:gd name="T35" fmla="*/ 173 h 356"/>
                <a:gd name="T36" fmla="*/ 35 w 336"/>
                <a:gd name="T37" fmla="*/ 161 h 356"/>
                <a:gd name="T38" fmla="*/ 35 w 336"/>
                <a:gd name="T39" fmla="*/ 150 h 356"/>
                <a:gd name="T40" fmla="*/ 34 w 336"/>
                <a:gd name="T41" fmla="*/ 138 h 356"/>
                <a:gd name="T42" fmla="*/ 33 w 336"/>
                <a:gd name="T43" fmla="*/ 128 h 356"/>
                <a:gd name="T44" fmla="*/ 32 w 336"/>
                <a:gd name="T45" fmla="*/ 117 h 356"/>
                <a:gd name="T46" fmla="*/ 29 w 336"/>
                <a:gd name="T47" fmla="*/ 105 h 356"/>
                <a:gd name="T48" fmla="*/ 28 w 336"/>
                <a:gd name="T49" fmla="*/ 95 h 356"/>
                <a:gd name="T50" fmla="*/ 26 w 336"/>
                <a:gd name="T51" fmla="*/ 84 h 356"/>
                <a:gd name="T52" fmla="*/ 24 w 336"/>
                <a:gd name="T53" fmla="*/ 72 h 356"/>
                <a:gd name="T54" fmla="*/ 20 w 336"/>
                <a:gd name="T55" fmla="*/ 62 h 356"/>
                <a:gd name="T56" fmla="*/ 17 w 336"/>
                <a:gd name="T57" fmla="*/ 50 h 356"/>
                <a:gd name="T58" fmla="*/ 14 w 336"/>
                <a:gd name="T59" fmla="*/ 39 h 356"/>
                <a:gd name="T60" fmla="*/ 10 w 336"/>
                <a:gd name="T61" fmla="*/ 27 h 356"/>
                <a:gd name="T62" fmla="*/ 6 w 336"/>
                <a:gd name="T63" fmla="*/ 17 h 356"/>
                <a:gd name="T64" fmla="*/ 3 w 336"/>
                <a:gd name="T65" fmla="*/ 6 h 356"/>
                <a:gd name="T66" fmla="*/ 336 w 336"/>
                <a:gd name="T67" fmla="*/ 177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356">
                  <a:moveTo>
                    <a:pt x="336" y="177"/>
                  </a:moveTo>
                  <a:lnTo>
                    <a:pt x="0" y="356"/>
                  </a:lnTo>
                  <a:lnTo>
                    <a:pt x="1" y="350"/>
                  </a:lnTo>
                  <a:lnTo>
                    <a:pt x="4" y="345"/>
                  </a:lnTo>
                  <a:lnTo>
                    <a:pt x="6" y="339"/>
                  </a:lnTo>
                  <a:lnTo>
                    <a:pt x="8" y="333"/>
                  </a:lnTo>
                  <a:lnTo>
                    <a:pt x="10" y="327"/>
                  </a:lnTo>
                  <a:lnTo>
                    <a:pt x="12" y="322"/>
                  </a:lnTo>
                  <a:lnTo>
                    <a:pt x="14" y="317"/>
                  </a:lnTo>
                  <a:lnTo>
                    <a:pt x="15" y="311"/>
                  </a:lnTo>
                  <a:lnTo>
                    <a:pt x="17" y="306"/>
                  </a:lnTo>
                  <a:lnTo>
                    <a:pt x="19" y="300"/>
                  </a:lnTo>
                  <a:lnTo>
                    <a:pt x="20" y="294"/>
                  </a:lnTo>
                  <a:lnTo>
                    <a:pt x="21" y="288"/>
                  </a:lnTo>
                  <a:lnTo>
                    <a:pt x="22" y="283"/>
                  </a:lnTo>
                  <a:lnTo>
                    <a:pt x="25" y="278"/>
                  </a:lnTo>
                  <a:lnTo>
                    <a:pt x="26" y="272"/>
                  </a:lnTo>
                  <a:lnTo>
                    <a:pt x="27" y="267"/>
                  </a:lnTo>
                  <a:lnTo>
                    <a:pt x="28" y="261"/>
                  </a:lnTo>
                  <a:lnTo>
                    <a:pt x="28" y="255"/>
                  </a:lnTo>
                  <a:lnTo>
                    <a:pt x="29" y="249"/>
                  </a:lnTo>
                  <a:lnTo>
                    <a:pt x="31" y="245"/>
                  </a:lnTo>
                  <a:lnTo>
                    <a:pt x="32" y="239"/>
                  </a:lnTo>
                  <a:lnTo>
                    <a:pt x="32" y="234"/>
                  </a:lnTo>
                  <a:lnTo>
                    <a:pt x="33" y="228"/>
                  </a:lnTo>
                  <a:lnTo>
                    <a:pt x="33" y="222"/>
                  </a:lnTo>
                  <a:lnTo>
                    <a:pt x="34" y="216"/>
                  </a:lnTo>
                  <a:lnTo>
                    <a:pt x="34" y="210"/>
                  </a:lnTo>
                  <a:lnTo>
                    <a:pt x="35" y="206"/>
                  </a:lnTo>
                  <a:lnTo>
                    <a:pt x="35" y="200"/>
                  </a:lnTo>
                  <a:lnTo>
                    <a:pt x="35" y="195"/>
                  </a:lnTo>
                  <a:lnTo>
                    <a:pt x="35" y="189"/>
                  </a:lnTo>
                  <a:lnTo>
                    <a:pt x="35" y="183"/>
                  </a:lnTo>
                  <a:lnTo>
                    <a:pt x="35" y="177"/>
                  </a:lnTo>
                  <a:lnTo>
                    <a:pt x="35" y="173"/>
                  </a:lnTo>
                  <a:lnTo>
                    <a:pt x="35" y="167"/>
                  </a:lnTo>
                  <a:lnTo>
                    <a:pt x="35" y="161"/>
                  </a:lnTo>
                  <a:lnTo>
                    <a:pt x="35" y="156"/>
                  </a:lnTo>
                  <a:lnTo>
                    <a:pt x="35" y="150"/>
                  </a:lnTo>
                  <a:lnTo>
                    <a:pt x="34" y="144"/>
                  </a:lnTo>
                  <a:lnTo>
                    <a:pt x="34" y="138"/>
                  </a:lnTo>
                  <a:lnTo>
                    <a:pt x="33" y="134"/>
                  </a:lnTo>
                  <a:lnTo>
                    <a:pt x="33" y="128"/>
                  </a:lnTo>
                  <a:lnTo>
                    <a:pt x="32" y="122"/>
                  </a:lnTo>
                  <a:lnTo>
                    <a:pt x="32" y="117"/>
                  </a:lnTo>
                  <a:lnTo>
                    <a:pt x="31" y="111"/>
                  </a:lnTo>
                  <a:lnTo>
                    <a:pt x="29" y="105"/>
                  </a:lnTo>
                  <a:lnTo>
                    <a:pt x="28" y="99"/>
                  </a:lnTo>
                  <a:lnTo>
                    <a:pt x="28" y="95"/>
                  </a:lnTo>
                  <a:lnTo>
                    <a:pt x="27" y="89"/>
                  </a:lnTo>
                  <a:lnTo>
                    <a:pt x="26" y="84"/>
                  </a:lnTo>
                  <a:lnTo>
                    <a:pt x="25" y="78"/>
                  </a:lnTo>
                  <a:lnTo>
                    <a:pt x="24" y="72"/>
                  </a:lnTo>
                  <a:lnTo>
                    <a:pt x="21" y="66"/>
                  </a:lnTo>
                  <a:lnTo>
                    <a:pt x="20" y="62"/>
                  </a:lnTo>
                  <a:lnTo>
                    <a:pt x="19" y="56"/>
                  </a:lnTo>
                  <a:lnTo>
                    <a:pt x="17" y="50"/>
                  </a:lnTo>
                  <a:lnTo>
                    <a:pt x="15" y="45"/>
                  </a:lnTo>
                  <a:lnTo>
                    <a:pt x="14" y="39"/>
                  </a:lnTo>
                  <a:lnTo>
                    <a:pt x="12" y="33"/>
                  </a:lnTo>
                  <a:lnTo>
                    <a:pt x="10" y="27"/>
                  </a:lnTo>
                  <a:lnTo>
                    <a:pt x="8" y="23"/>
                  </a:lnTo>
                  <a:lnTo>
                    <a:pt x="6" y="17"/>
                  </a:lnTo>
                  <a:lnTo>
                    <a:pt x="4" y="11"/>
                  </a:lnTo>
                  <a:lnTo>
                    <a:pt x="3" y="6"/>
                  </a:lnTo>
                  <a:lnTo>
                    <a:pt x="0" y="0"/>
                  </a:lnTo>
                  <a:lnTo>
                    <a:pt x="336" y="17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" name="Freeform 2379"/>
            <p:cNvSpPr>
              <a:spLocks/>
            </p:cNvSpPr>
            <p:nvPr/>
          </p:nvSpPr>
          <p:spPr bwMode="auto">
            <a:xfrm>
              <a:off x="0" y="1480219"/>
              <a:ext cx="5315708" cy="17772"/>
            </a:xfrm>
            <a:custGeom>
              <a:avLst/>
              <a:gdLst>
                <a:gd name="T0" fmla="*/ 0 w 18552"/>
                <a:gd name="T1" fmla="*/ 59 h 62"/>
                <a:gd name="T2" fmla="*/ 1136 w 18552"/>
                <a:gd name="T3" fmla="*/ 59 h 62"/>
                <a:gd name="T4" fmla="*/ 2285 w 18552"/>
                <a:gd name="T5" fmla="*/ 59 h 62"/>
                <a:gd name="T6" fmla="*/ 3442 w 18552"/>
                <a:gd name="T7" fmla="*/ 59 h 62"/>
                <a:gd name="T8" fmla="*/ 4609 w 18552"/>
                <a:gd name="T9" fmla="*/ 59 h 62"/>
                <a:gd name="T10" fmla="*/ 5780 w 18552"/>
                <a:gd name="T11" fmla="*/ 59 h 62"/>
                <a:gd name="T12" fmla="*/ 6956 w 18552"/>
                <a:gd name="T13" fmla="*/ 59 h 62"/>
                <a:gd name="T14" fmla="*/ 8134 w 18552"/>
                <a:gd name="T15" fmla="*/ 59 h 62"/>
                <a:gd name="T16" fmla="*/ 9313 w 18552"/>
                <a:gd name="T17" fmla="*/ 59 h 62"/>
                <a:gd name="T18" fmla="*/ 10491 w 18552"/>
                <a:gd name="T19" fmla="*/ 59 h 62"/>
                <a:gd name="T20" fmla="*/ 11666 w 18552"/>
                <a:gd name="T21" fmla="*/ 59 h 62"/>
                <a:gd name="T22" fmla="*/ 12836 w 18552"/>
                <a:gd name="T23" fmla="*/ 60 h 62"/>
                <a:gd name="T24" fmla="*/ 13999 w 18552"/>
                <a:gd name="T25" fmla="*/ 60 h 62"/>
                <a:gd name="T26" fmla="*/ 15154 w 18552"/>
                <a:gd name="T27" fmla="*/ 60 h 62"/>
                <a:gd name="T28" fmla="*/ 16299 w 18552"/>
                <a:gd name="T29" fmla="*/ 60 h 62"/>
                <a:gd name="T30" fmla="*/ 17432 w 18552"/>
                <a:gd name="T31" fmla="*/ 62 h 62"/>
                <a:gd name="T32" fmla="*/ 18552 w 18552"/>
                <a:gd name="T33" fmla="*/ 62 h 62"/>
                <a:gd name="T34" fmla="*/ 18552 w 18552"/>
                <a:gd name="T35" fmla="*/ 2 h 62"/>
                <a:gd name="T36" fmla="*/ 17432 w 18552"/>
                <a:gd name="T37" fmla="*/ 1 h 62"/>
                <a:gd name="T38" fmla="*/ 16299 w 18552"/>
                <a:gd name="T39" fmla="*/ 1 h 62"/>
                <a:gd name="T40" fmla="*/ 15154 w 18552"/>
                <a:gd name="T41" fmla="*/ 1 h 62"/>
                <a:gd name="T42" fmla="*/ 13999 w 18552"/>
                <a:gd name="T43" fmla="*/ 1 h 62"/>
                <a:gd name="T44" fmla="*/ 12836 w 18552"/>
                <a:gd name="T45" fmla="*/ 0 h 62"/>
                <a:gd name="T46" fmla="*/ 11666 w 18552"/>
                <a:gd name="T47" fmla="*/ 0 h 62"/>
                <a:gd name="T48" fmla="*/ 10491 w 18552"/>
                <a:gd name="T49" fmla="*/ 0 h 62"/>
                <a:gd name="T50" fmla="*/ 9313 w 18552"/>
                <a:gd name="T51" fmla="*/ 0 h 62"/>
                <a:gd name="T52" fmla="*/ 8134 w 18552"/>
                <a:gd name="T53" fmla="*/ 0 h 62"/>
                <a:gd name="T54" fmla="*/ 6956 w 18552"/>
                <a:gd name="T55" fmla="*/ 0 h 62"/>
                <a:gd name="T56" fmla="*/ 5780 w 18552"/>
                <a:gd name="T57" fmla="*/ 0 h 62"/>
                <a:gd name="T58" fmla="*/ 4609 w 18552"/>
                <a:gd name="T59" fmla="*/ 0 h 62"/>
                <a:gd name="T60" fmla="*/ 3442 w 18552"/>
                <a:gd name="T61" fmla="*/ 0 h 62"/>
                <a:gd name="T62" fmla="*/ 2285 w 18552"/>
                <a:gd name="T63" fmla="*/ 0 h 62"/>
                <a:gd name="T64" fmla="*/ 1136 w 18552"/>
                <a:gd name="T65" fmla="*/ 0 h 62"/>
                <a:gd name="T66" fmla="*/ 0 w 18552"/>
                <a:gd name="T67" fmla="*/ 0 h 62"/>
                <a:gd name="T68" fmla="*/ 0 w 18552"/>
                <a:gd name="T69" fmla="*/ 5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552" h="62">
                  <a:moveTo>
                    <a:pt x="0" y="59"/>
                  </a:moveTo>
                  <a:lnTo>
                    <a:pt x="1136" y="59"/>
                  </a:lnTo>
                  <a:lnTo>
                    <a:pt x="2285" y="59"/>
                  </a:lnTo>
                  <a:lnTo>
                    <a:pt x="3442" y="59"/>
                  </a:lnTo>
                  <a:lnTo>
                    <a:pt x="4609" y="59"/>
                  </a:lnTo>
                  <a:lnTo>
                    <a:pt x="5780" y="59"/>
                  </a:lnTo>
                  <a:lnTo>
                    <a:pt x="6956" y="59"/>
                  </a:lnTo>
                  <a:lnTo>
                    <a:pt x="8134" y="59"/>
                  </a:lnTo>
                  <a:lnTo>
                    <a:pt x="9313" y="59"/>
                  </a:lnTo>
                  <a:lnTo>
                    <a:pt x="10491" y="59"/>
                  </a:lnTo>
                  <a:lnTo>
                    <a:pt x="11666" y="59"/>
                  </a:lnTo>
                  <a:lnTo>
                    <a:pt x="12836" y="60"/>
                  </a:lnTo>
                  <a:lnTo>
                    <a:pt x="13999" y="60"/>
                  </a:lnTo>
                  <a:lnTo>
                    <a:pt x="15154" y="60"/>
                  </a:lnTo>
                  <a:lnTo>
                    <a:pt x="16299" y="60"/>
                  </a:lnTo>
                  <a:lnTo>
                    <a:pt x="17432" y="62"/>
                  </a:lnTo>
                  <a:lnTo>
                    <a:pt x="18552" y="62"/>
                  </a:lnTo>
                  <a:lnTo>
                    <a:pt x="18552" y="2"/>
                  </a:lnTo>
                  <a:lnTo>
                    <a:pt x="17432" y="1"/>
                  </a:lnTo>
                  <a:lnTo>
                    <a:pt x="16299" y="1"/>
                  </a:lnTo>
                  <a:lnTo>
                    <a:pt x="15154" y="1"/>
                  </a:lnTo>
                  <a:lnTo>
                    <a:pt x="13999" y="1"/>
                  </a:lnTo>
                  <a:lnTo>
                    <a:pt x="12836" y="0"/>
                  </a:lnTo>
                  <a:lnTo>
                    <a:pt x="11666" y="0"/>
                  </a:lnTo>
                  <a:lnTo>
                    <a:pt x="10491" y="0"/>
                  </a:lnTo>
                  <a:lnTo>
                    <a:pt x="9313" y="0"/>
                  </a:lnTo>
                  <a:lnTo>
                    <a:pt x="8134" y="0"/>
                  </a:lnTo>
                  <a:lnTo>
                    <a:pt x="6956" y="0"/>
                  </a:lnTo>
                  <a:lnTo>
                    <a:pt x="5780" y="0"/>
                  </a:lnTo>
                  <a:lnTo>
                    <a:pt x="4609" y="0"/>
                  </a:lnTo>
                  <a:lnTo>
                    <a:pt x="3442" y="0"/>
                  </a:lnTo>
                  <a:lnTo>
                    <a:pt x="2285" y="0"/>
                  </a:lnTo>
                  <a:lnTo>
                    <a:pt x="1136" y="0"/>
                  </a:lnTo>
                  <a:lnTo>
                    <a:pt x="0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2" name="Freeform 2380"/>
            <p:cNvSpPr>
              <a:spLocks noEditPoints="1"/>
            </p:cNvSpPr>
            <p:nvPr/>
          </p:nvSpPr>
          <p:spPr bwMode="auto">
            <a:xfrm>
              <a:off x="3511141" y="28664"/>
              <a:ext cx="907155" cy="1923940"/>
            </a:xfrm>
            <a:custGeom>
              <a:avLst/>
              <a:gdLst>
                <a:gd name="T0" fmla="*/ 3129 w 3166"/>
                <a:gd name="T1" fmla="*/ 112 h 6711"/>
                <a:gd name="T2" fmla="*/ 3024 w 3166"/>
                <a:gd name="T3" fmla="*/ 336 h 6711"/>
                <a:gd name="T4" fmla="*/ 2881 w 3166"/>
                <a:gd name="T5" fmla="*/ 640 h 6711"/>
                <a:gd name="T6" fmla="*/ 2707 w 3166"/>
                <a:gd name="T7" fmla="*/ 1012 h 6711"/>
                <a:gd name="T8" fmla="*/ 2507 w 3166"/>
                <a:gd name="T9" fmla="*/ 1444 h 6711"/>
                <a:gd name="T10" fmla="*/ 2285 w 3166"/>
                <a:gd name="T11" fmla="*/ 1918 h 6711"/>
                <a:gd name="T12" fmla="*/ 2048 w 3166"/>
                <a:gd name="T13" fmla="*/ 2427 h 6711"/>
                <a:gd name="T14" fmla="*/ 1801 w 3166"/>
                <a:gd name="T15" fmla="*/ 2958 h 6711"/>
                <a:gd name="T16" fmla="*/ 1627 w 3166"/>
                <a:gd name="T17" fmla="*/ 3193 h 6711"/>
                <a:gd name="T18" fmla="*/ 1875 w 3166"/>
                <a:gd name="T19" fmla="*/ 2660 h 6711"/>
                <a:gd name="T20" fmla="*/ 2116 w 3166"/>
                <a:gd name="T21" fmla="*/ 2142 h 6711"/>
                <a:gd name="T22" fmla="*/ 2345 w 3166"/>
                <a:gd name="T23" fmla="*/ 1650 h 6711"/>
                <a:gd name="T24" fmla="*/ 2557 w 3166"/>
                <a:gd name="T25" fmla="*/ 1197 h 6711"/>
                <a:gd name="T26" fmla="*/ 2746 w 3166"/>
                <a:gd name="T27" fmla="*/ 793 h 6711"/>
                <a:gd name="T28" fmla="*/ 2905 w 3166"/>
                <a:gd name="T29" fmla="*/ 451 h 6711"/>
                <a:gd name="T30" fmla="*/ 3031 w 3166"/>
                <a:gd name="T31" fmla="*/ 183 h 6711"/>
                <a:gd name="T32" fmla="*/ 3118 w 3166"/>
                <a:gd name="T33" fmla="*/ 0 h 6711"/>
                <a:gd name="T34" fmla="*/ 1676 w 3166"/>
                <a:gd name="T35" fmla="*/ 3226 h 6711"/>
                <a:gd name="T36" fmla="*/ 1409 w 3166"/>
                <a:gd name="T37" fmla="*/ 3799 h 6711"/>
                <a:gd name="T38" fmla="*/ 1147 w 3166"/>
                <a:gd name="T39" fmla="*/ 4360 h 6711"/>
                <a:gd name="T40" fmla="*/ 898 w 3166"/>
                <a:gd name="T41" fmla="*/ 4897 h 6711"/>
                <a:gd name="T42" fmla="*/ 665 w 3166"/>
                <a:gd name="T43" fmla="*/ 5394 h 6711"/>
                <a:gd name="T44" fmla="*/ 458 w 3166"/>
                <a:gd name="T45" fmla="*/ 5839 h 6711"/>
                <a:gd name="T46" fmla="*/ 282 w 3166"/>
                <a:gd name="T47" fmla="*/ 6216 h 6711"/>
                <a:gd name="T48" fmla="*/ 142 w 3166"/>
                <a:gd name="T49" fmla="*/ 6512 h 6711"/>
                <a:gd name="T50" fmla="*/ 48 w 3166"/>
                <a:gd name="T51" fmla="*/ 6711 h 6711"/>
                <a:gd name="T52" fmla="*/ 41 w 3166"/>
                <a:gd name="T53" fmla="*/ 6593 h 6711"/>
                <a:gd name="T54" fmla="*/ 156 w 3166"/>
                <a:gd name="T55" fmla="*/ 6346 h 6711"/>
                <a:gd name="T56" fmla="*/ 313 w 3166"/>
                <a:gd name="T57" fmla="*/ 6010 h 6711"/>
                <a:gd name="T58" fmla="*/ 506 w 3166"/>
                <a:gd name="T59" fmla="*/ 5598 h 6711"/>
                <a:gd name="T60" fmla="*/ 727 w 3166"/>
                <a:gd name="T61" fmla="*/ 5125 h 6711"/>
                <a:gd name="T62" fmla="*/ 970 w 3166"/>
                <a:gd name="T63" fmla="*/ 4604 h 6711"/>
                <a:gd name="T64" fmla="*/ 1227 w 3166"/>
                <a:gd name="T65" fmla="*/ 4051 h 6711"/>
                <a:gd name="T66" fmla="*/ 1493 w 3166"/>
                <a:gd name="T67" fmla="*/ 3480 h 6711"/>
                <a:gd name="T68" fmla="*/ 1676 w 3166"/>
                <a:gd name="T69" fmla="*/ 3226 h 6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6" h="6711">
                  <a:moveTo>
                    <a:pt x="3166" y="36"/>
                  </a:moveTo>
                  <a:lnTo>
                    <a:pt x="3129" y="112"/>
                  </a:lnTo>
                  <a:lnTo>
                    <a:pt x="3081" y="213"/>
                  </a:lnTo>
                  <a:lnTo>
                    <a:pt x="3024" y="336"/>
                  </a:lnTo>
                  <a:lnTo>
                    <a:pt x="2957" y="479"/>
                  </a:lnTo>
                  <a:lnTo>
                    <a:pt x="2881" y="640"/>
                  </a:lnTo>
                  <a:lnTo>
                    <a:pt x="2798" y="818"/>
                  </a:lnTo>
                  <a:lnTo>
                    <a:pt x="2707" y="1012"/>
                  </a:lnTo>
                  <a:lnTo>
                    <a:pt x="2610" y="1222"/>
                  </a:lnTo>
                  <a:lnTo>
                    <a:pt x="2507" y="1444"/>
                  </a:lnTo>
                  <a:lnTo>
                    <a:pt x="2398" y="1676"/>
                  </a:lnTo>
                  <a:lnTo>
                    <a:pt x="2285" y="1918"/>
                  </a:lnTo>
                  <a:lnTo>
                    <a:pt x="2168" y="2171"/>
                  </a:lnTo>
                  <a:lnTo>
                    <a:pt x="2048" y="2427"/>
                  </a:lnTo>
                  <a:lnTo>
                    <a:pt x="1925" y="2691"/>
                  </a:lnTo>
                  <a:lnTo>
                    <a:pt x="1801" y="2958"/>
                  </a:lnTo>
                  <a:lnTo>
                    <a:pt x="1676" y="3226"/>
                  </a:lnTo>
                  <a:lnTo>
                    <a:pt x="1627" y="3193"/>
                  </a:lnTo>
                  <a:lnTo>
                    <a:pt x="1752" y="2925"/>
                  </a:lnTo>
                  <a:lnTo>
                    <a:pt x="1875" y="2660"/>
                  </a:lnTo>
                  <a:lnTo>
                    <a:pt x="1997" y="2399"/>
                  </a:lnTo>
                  <a:lnTo>
                    <a:pt x="2116" y="2142"/>
                  </a:lnTo>
                  <a:lnTo>
                    <a:pt x="2233" y="1892"/>
                  </a:lnTo>
                  <a:lnTo>
                    <a:pt x="2345" y="1650"/>
                  </a:lnTo>
                  <a:lnTo>
                    <a:pt x="2454" y="1418"/>
                  </a:lnTo>
                  <a:lnTo>
                    <a:pt x="2557" y="1197"/>
                  </a:lnTo>
                  <a:lnTo>
                    <a:pt x="2654" y="988"/>
                  </a:lnTo>
                  <a:lnTo>
                    <a:pt x="2746" y="793"/>
                  </a:lnTo>
                  <a:lnTo>
                    <a:pt x="2829" y="614"/>
                  </a:lnTo>
                  <a:lnTo>
                    <a:pt x="2905" y="451"/>
                  </a:lnTo>
                  <a:lnTo>
                    <a:pt x="2973" y="307"/>
                  </a:lnTo>
                  <a:lnTo>
                    <a:pt x="3031" y="183"/>
                  </a:lnTo>
                  <a:lnTo>
                    <a:pt x="3079" y="81"/>
                  </a:lnTo>
                  <a:lnTo>
                    <a:pt x="3118" y="0"/>
                  </a:lnTo>
                  <a:lnTo>
                    <a:pt x="3166" y="36"/>
                  </a:lnTo>
                  <a:close/>
                  <a:moveTo>
                    <a:pt x="1676" y="3226"/>
                  </a:moveTo>
                  <a:lnTo>
                    <a:pt x="1543" y="3513"/>
                  </a:lnTo>
                  <a:lnTo>
                    <a:pt x="1409" y="3799"/>
                  </a:lnTo>
                  <a:lnTo>
                    <a:pt x="1277" y="4082"/>
                  </a:lnTo>
                  <a:lnTo>
                    <a:pt x="1147" y="4360"/>
                  </a:lnTo>
                  <a:lnTo>
                    <a:pt x="1021" y="4633"/>
                  </a:lnTo>
                  <a:lnTo>
                    <a:pt x="898" y="4897"/>
                  </a:lnTo>
                  <a:lnTo>
                    <a:pt x="779" y="5151"/>
                  </a:lnTo>
                  <a:lnTo>
                    <a:pt x="665" y="5394"/>
                  </a:lnTo>
                  <a:lnTo>
                    <a:pt x="559" y="5624"/>
                  </a:lnTo>
                  <a:lnTo>
                    <a:pt x="458" y="5839"/>
                  </a:lnTo>
                  <a:lnTo>
                    <a:pt x="366" y="6036"/>
                  </a:lnTo>
                  <a:lnTo>
                    <a:pt x="282" y="6216"/>
                  </a:lnTo>
                  <a:lnTo>
                    <a:pt x="207" y="6375"/>
                  </a:lnTo>
                  <a:lnTo>
                    <a:pt x="142" y="6512"/>
                  </a:lnTo>
                  <a:lnTo>
                    <a:pt x="90" y="6625"/>
                  </a:lnTo>
                  <a:lnTo>
                    <a:pt x="48" y="6711"/>
                  </a:lnTo>
                  <a:lnTo>
                    <a:pt x="0" y="6677"/>
                  </a:lnTo>
                  <a:lnTo>
                    <a:pt x="41" y="6593"/>
                  </a:lnTo>
                  <a:lnTo>
                    <a:pt x="92" y="6482"/>
                  </a:lnTo>
                  <a:lnTo>
                    <a:pt x="156" y="6346"/>
                  </a:lnTo>
                  <a:lnTo>
                    <a:pt x="230" y="6189"/>
                  </a:lnTo>
                  <a:lnTo>
                    <a:pt x="313" y="6010"/>
                  </a:lnTo>
                  <a:lnTo>
                    <a:pt x="406" y="5813"/>
                  </a:lnTo>
                  <a:lnTo>
                    <a:pt x="506" y="5598"/>
                  </a:lnTo>
                  <a:lnTo>
                    <a:pt x="614" y="5368"/>
                  </a:lnTo>
                  <a:lnTo>
                    <a:pt x="727" y="5125"/>
                  </a:lnTo>
                  <a:lnTo>
                    <a:pt x="845" y="4869"/>
                  </a:lnTo>
                  <a:lnTo>
                    <a:pt x="970" y="4604"/>
                  </a:lnTo>
                  <a:lnTo>
                    <a:pt x="1097" y="4331"/>
                  </a:lnTo>
                  <a:lnTo>
                    <a:pt x="1227" y="4051"/>
                  </a:lnTo>
                  <a:lnTo>
                    <a:pt x="1359" y="3767"/>
                  </a:lnTo>
                  <a:lnTo>
                    <a:pt x="1493" y="3480"/>
                  </a:lnTo>
                  <a:lnTo>
                    <a:pt x="1627" y="3193"/>
                  </a:lnTo>
                  <a:lnTo>
                    <a:pt x="1676" y="322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3" name="Freeform 2381"/>
            <p:cNvSpPr>
              <a:spLocks/>
            </p:cNvSpPr>
            <p:nvPr/>
          </p:nvSpPr>
          <p:spPr bwMode="auto">
            <a:xfrm>
              <a:off x="2694530" y="31531"/>
              <a:ext cx="1724339" cy="1467033"/>
            </a:xfrm>
            <a:custGeom>
              <a:avLst/>
              <a:gdLst>
                <a:gd name="T0" fmla="*/ 5987 w 6019"/>
                <a:gd name="T1" fmla="*/ 0 h 5117"/>
                <a:gd name="T2" fmla="*/ 0 w 6019"/>
                <a:gd name="T3" fmla="*/ 5059 h 5117"/>
                <a:gd name="T4" fmla="*/ 32 w 6019"/>
                <a:gd name="T5" fmla="*/ 5117 h 5117"/>
                <a:gd name="T6" fmla="*/ 6019 w 6019"/>
                <a:gd name="T7" fmla="*/ 56 h 5117"/>
                <a:gd name="T8" fmla="*/ 5987 w 6019"/>
                <a:gd name="T9" fmla="*/ 0 h 5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19" h="5117">
                  <a:moveTo>
                    <a:pt x="5987" y="0"/>
                  </a:moveTo>
                  <a:lnTo>
                    <a:pt x="0" y="5059"/>
                  </a:lnTo>
                  <a:lnTo>
                    <a:pt x="32" y="5117"/>
                  </a:lnTo>
                  <a:lnTo>
                    <a:pt x="6019" y="56"/>
                  </a:lnTo>
                  <a:lnTo>
                    <a:pt x="598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4" name="Freeform 2382"/>
            <p:cNvSpPr>
              <a:spLocks/>
            </p:cNvSpPr>
            <p:nvPr/>
          </p:nvSpPr>
          <p:spPr bwMode="auto">
            <a:xfrm>
              <a:off x="4382766" y="0"/>
              <a:ext cx="63610" cy="79113"/>
            </a:xfrm>
            <a:custGeom>
              <a:avLst/>
              <a:gdLst>
                <a:gd name="T0" fmla="*/ 57 w 224"/>
                <a:gd name="T1" fmla="*/ 19 h 275"/>
                <a:gd name="T2" fmla="*/ 68 w 224"/>
                <a:gd name="T3" fmla="*/ 10 h 275"/>
                <a:gd name="T4" fmla="*/ 82 w 224"/>
                <a:gd name="T5" fmla="*/ 6 h 275"/>
                <a:gd name="T6" fmla="*/ 95 w 224"/>
                <a:gd name="T7" fmla="*/ 1 h 275"/>
                <a:gd name="T8" fmla="*/ 108 w 224"/>
                <a:gd name="T9" fmla="*/ 0 h 275"/>
                <a:gd name="T10" fmla="*/ 122 w 224"/>
                <a:gd name="T11" fmla="*/ 0 h 275"/>
                <a:gd name="T12" fmla="*/ 135 w 224"/>
                <a:gd name="T13" fmla="*/ 3 h 275"/>
                <a:gd name="T14" fmla="*/ 148 w 224"/>
                <a:gd name="T15" fmla="*/ 7 h 275"/>
                <a:gd name="T16" fmla="*/ 161 w 224"/>
                <a:gd name="T17" fmla="*/ 13 h 275"/>
                <a:gd name="T18" fmla="*/ 172 w 224"/>
                <a:gd name="T19" fmla="*/ 22 h 275"/>
                <a:gd name="T20" fmla="*/ 184 w 224"/>
                <a:gd name="T21" fmla="*/ 32 h 275"/>
                <a:gd name="T22" fmla="*/ 193 w 224"/>
                <a:gd name="T23" fmla="*/ 43 h 275"/>
                <a:gd name="T24" fmla="*/ 203 w 224"/>
                <a:gd name="T25" fmla="*/ 56 h 275"/>
                <a:gd name="T26" fmla="*/ 209 w 224"/>
                <a:gd name="T27" fmla="*/ 69 h 275"/>
                <a:gd name="T28" fmla="*/ 216 w 224"/>
                <a:gd name="T29" fmla="*/ 84 h 275"/>
                <a:gd name="T30" fmla="*/ 220 w 224"/>
                <a:gd name="T31" fmla="*/ 101 h 275"/>
                <a:gd name="T32" fmla="*/ 223 w 224"/>
                <a:gd name="T33" fmla="*/ 117 h 275"/>
                <a:gd name="T34" fmla="*/ 224 w 224"/>
                <a:gd name="T35" fmla="*/ 133 h 275"/>
                <a:gd name="T36" fmla="*/ 224 w 224"/>
                <a:gd name="T37" fmla="*/ 150 h 275"/>
                <a:gd name="T38" fmla="*/ 222 w 224"/>
                <a:gd name="T39" fmla="*/ 166 h 275"/>
                <a:gd name="T40" fmla="*/ 218 w 224"/>
                <a:gd name="T41" fmla="*/ 182 h 275"/>
                <a:gd name="T42" fmla="*/ 213 w 224"/>
                <a:gd name="T43" fmla="*/ 198 h 275"/>
                <a:gd name="T44" fmla="*/ 206 w 224"/>
                <a:gd name="T45" fmla="*/ 212 h 275"/>
                <a:gd name="T46" fmla="*/ 198 w 224"/>
                <a:gd name="T47" fmla="*/ 226 h 275"/>
                <a:gd name="T48" fmla="*/ 189 w 224"/>
                <a:gd name="T49" fmla="*/ 238 h 275"/>
                <a:gd name="T50" fmla="*/ 178 w 224"/>
                <a:gd name="T51" fmla="*/ 250 h 275"/>
                <a:gd name="T52" fmla="*/ 168 w 224"/>
                <a:gd name="T53" fmla="*/ 257 h 275"/>
                <a:gd name="T54" fmla="*/ 156 w 224"/>
                <a:gd name="T55" fmla="*/ 265 h 275"/>
                <a:gd name="T56" fmla="*/ 143 w 224"/>
                <a:gd name="T57" fmla="*/ 271 h 275"/>
                <a:gd name="T58" fmla="*/ 129 w 224"/>
                <a:gd name="T59" fmla="*/ 274 h 275"/>
                <a:gd name="T60" fmla="*/ 116 w 224"/>
                <a:gd name="T61" fmla="*/ 275 h 275"/>
                <a:gd name="T62" fmla="*/ 102 w 224"/>
                <a:gd name="T63" fmla="*/ 275 h 275"/>
                <a:gd name="T64" fmla="*/ 89 w 224"/>
                <a:gd name="T65" fmla="*/ 273 h 275"/>
                <a:gd name="T66" fmla="*/ 76 w 224"/>
                <a:gd name="T67" fmla="*/ 268 h 275"/>
                <a:gd name="T68" fmla="*/ 64 w 224"/>
                <a:gd name="T69" fmla="*/ 263 h 275"/>
                <a:gd name="T70" fmla="*/ 52 w 224"/>
                <a:gd name="T71" fmla="*/ 254 h 275"/>
                <a:gd name="T72" fmla="*/ 40 w 224"/>
                <a:gd name="T73" fmla="*/ 244 h 275"/>
                <a:gd name="T74" fmla="*/ 31 w 224"/>
                <a:gd name="T75" fmla="*/ 232 h 275"/>
                <a:gd name="T76" fmla="*/ 21 w 224"/>
                <a:gd name="T77" fmla="*/ 219 h 275"/>
                <a:gd name="T78" fmla="*/ 16 w 224"/>
                <a:gd name="T79" fmla="*/ 206 h 275"/>
                <a:gd name="T80" fmla="*/ 9 w 224"/>
                <a:gd name="T81" fmla="*/ 192 h 275"/>
                <a:gd name="T82" fmla="*/ 4 w 224"/>
                <a:gd name="T83" fmla="*/ 176 h 275"/>
                <a:gd name="T84" fmla="*/ 2 w 224"/>
                <a:gd name="T85" fmla="*/ 159 h 275"/>
                <a:gd name="T86" fmla="*/ 0 w 224"/>
                <a:gd name="T87" fmla="*/ 143 h 275"/>
                <a:gd name="T88" fmla="*/ 0 w 224"/>
                <a:gd name="T89" fmla="*/ 125 h 275"/>
                <a:gd name="T90" fmla="*/ 3 w 224"/>
                <a:gd name="T91" fmla="*/ 110 h 275"/>
                <a:gd name="T92" fmla="*/ 6 w 224"/>
                <a:gd name="T93" fmla="*/ 94 h 275"/>
                <a:gd name="T94" fmla="*/ 11 w 224"/>
                <a:gd name="T95" fmla="*/ 78 h 275"/>
                <a:gd name="T96" fmla="*/ 18 w 224"/>
                <a:gd name="T97" fmla="*/ 63 h 275"/>
                <a:gd name="T98" fmla="*/ 26 w 224"/>
                <a:gd name="T99" fmla="*/ 49 h 275"/>
                <a:gd name="T100" fmla="*/ 36 w 224"/>
                <a:gd name="T101" fmla="*/ 38 h 275"/>
                <a:gd name="T102" fmla="*/ 46 w 224"/>
                <a:gd name="T103" fmla="*/ 26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275">
                  <a:moveTo>
                    <a:pt x="48" y="25"/>
                  </a:moveTo>
                  <a:lnTo>
                    <a:pt x="48" y="25"/>
                  </a:lnTo>
                  <a:lnTo>
                    <a:pt x="51" y="22"/>
                  </a:lnTo>
                  <a:lnTo>
                    <a:pt x="54" y="20"/>
                  </a:lnTo>
                  <a:lnTo>
                    <a:pt x="57" y="19"/>
                  </a:lnTo>
                  <a:lnTo>
                    <a:pt x="59" y="17"/>
                  </a:lnTo>
                  <a:lnTo>
                    <a:pt x="61" y="14"/>
                  </a:lnTo>
                  <a:lnTo>
                    <a:pt x="64" y="13"/>
                  </a:lnTo>
                  <a:lnTo>
                    <a:pt x="66" y="12"/>
                  </a:lnTo>
                  <a:lnTo>
                    <a:pt x="68" y="10"/>
                  </a:lnTo>
                  <a:lnTo>
                    <a:pt x="72" y="10"/>
                  </a:lnTo>
                  <a:lnTo>
                    <a:pt x="74" y="9"/>
                  </a:lnTo>
                  <a:lnTo>
                    <a:pt x="76" y="7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4"/>
                  </a:lnTo>
                  <a:lnTo>
                    <a:pt x="87" y="3"/>
                  </a:lnTo>
                  <a:lnTo>
                    <a:pt x="89" y="3"/>
                  </a:lnTo>
                  <a:lnTo>
                    <a:pt x="93" y="1"/>
                  </a:lnTo>
                  <a:lnTo>
                    <a:pt x="95" y="1"/>
                  </a:lnTo>
                  <a:lnTo>
                    <a:pt x="98" y="1"/>
                  </a:lnTo>
                  <a:lnTo>
                    <a:pt x="100" y="1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6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4" y="1"/>
                  </a:lnTo>
                  <a:lnTo>
                    <a:pt x="127" y="1"/>
                  </a:lnTo>
                  <a:lnTo>
                    <a:pt x="130" y="1"/>
                  </a:lnTo>
                  <a:lnTo>
                    <a:pt x="133" y="3"/>
                  </a:lnTo>
                  <a:lnTo>
                    <a:pt x="135" y="3"/>
                  </a:lnTo>
                  <a:lnTo>
                    <a:pt x="137" y="4"/>
                  </a:lnTo>
                  <a:lnTo>
                    <a:pt x="141" y="4"/>
                  </a:lnTo>
                  <a:lnTo>
                    <a:pt x="143" y="6"/>
                  </a:lnTo>
                  <a:lnTo>
                    <a:pt x="145" y="6"/>
                  </a:lnTo>
                  <a:lnTo>
                    <a:pt x="148" y="7"/>
                  </a:lnTo>
                  <a:lnTo>
                    <a:pt x="151" y="9"/>
                  </a:lnTo>
                  <a:lnTo>
                    <a:pt x="154" y="10"/>
                  </a:lnTo>
                  <a:lnTo>
                    <a:pt x="156" y="12"/>
                  </a:lnTo>
                  <a:lnTo>
                    <a:pt x="158" y="12"/>
                  </a:lnTo>
                  <a:lnTo>
                    <a:pt x="161" y="13"/>
                  </a:lnTo>
                  <a:lnTo>
                    <a:pt x="163" y="14"/>
                  </a:lnTo>
                  <a:lnTo>
                    <a:pt x="165" y="17"/>
                  </a:lnTo>
                  <a:lnTo>
                    <a:pt x="168" y="19"/>
                  </a:lnTo>
                  <a:lnTo>
                    <a:pt x="170" y="20"/>
                  </a:lnTo>
                  <a:lnTo>
                    <a:pt x="172" y="22"/>
                  </a:lnTo>
                  <a:lnTo>
                    <a:pt x="175" y="23"/>
                  </a:lnTo>
                  <a:lnTo>
                    <a:pt x="177" y="26"/>
                  </a:lnTo>
                  <a:lnTo>
                    <a:pt x="179" y="27"/>
                  </a:lnTo>
                  <a:lnTo>
                    <a:pt x="182" y="30"/>
                  </a:lnTo>
                  <a:lnTo>
                    <a:pt x="184" y="32"/>
                  </a:lnTo>
                  <a:lnTo>
                    <a:pt x="185" y="35"/>
                  </a:lnTo>
                  <a:lnTo>
                    <a:pt x="188" y="36"/>
                  </a:lnTo>
                  <a:lnTo>
                    <a:pt x="190" y="39"/>
                  </a:lnTo>
                  <a:lnTo>
                    <a:pt x="192" y="40"/>
                  </a:lnTo>
                  <a:lnTo>
                    <a:pt x="193" y="43"/>
                  </a:lnTo>
                  <a:lnTo>
                    <a:pt x="196" y="46"/>
                  </a:lnTo>
                  <a:lnTo>
                    <a:pt x="197" y="49"/>
                  </a:lnTo>
                  <a:lnTo>
                    <a:pt x="199" y="52"/>
                  </a:lnTo>
                  <a:lnTo>
                    <a:pt x="200" y="53"/>
                  </a:lnTo>
                  <a:lnTo>
                    <a:pt x="203" y="56"/>
                  </a:lnTo>
                  <a:lnTo>
                    <a:pt x="204" y="59"/>
                  </a:lnTo>
                  <a:lnTo>
                    <a:pt x="206" y="63"/>
                  </a:lnTo>
                  <a:lnTo>
                    <a:pt x="208" y="66"/>
                  </a:lnTo>
                  <a:lnTo>
                    <a:pt x="209" y="69"/>
                  </a:lnTo>
                  <a:lnTo>
                    <a:pt x="210" y="72"/>
                  </a:lnTo>
                  <a:lnTo>
                    <a:pt x="212" y="75"/>
                  </a:lnTo>
                  <a:lnTo>
                    <a:pt x="213" y="78"/>
                  </a:lnTo>
                  <a:lnTo>
                    <a:pt x="215" y="81"/>
                  </a:lnTo>
                  <a:lnTo>
                    <a:pt x="216" y="84"/>
                  </a:lnTo>
                  <a:lnTo>
                    <a:pt x="217" y="88"/>
                  </a:lnTo>
                  <a:lnTo>
                    <a:pt x="217" y="91"/>
                  </a:lnTo>
                  <a:lnTo>
                    <a:pt x="218" y="94"/>
                  </a:lnTo>
                  <a:lnTo>
                    <a:pt x="219" y="97"/>
                  </a:lnTo>
                  <a:lnTo>
                    <a:pt x="220" y="101"/>
                  </a:lnTo>
                  <a:lnTo>
                    <a:pt x="220" y="104"/>
                  </a:lnTo>
                  <a:lnTo>
                    <a:pt x="222" y="107"/>
                  </a:lnTo>
                  <a:lnTo>
                    <a:pt x="222" y="110"/>
                  </a:lnTo>
                  <a:lnTo>
                    <a:pt x="223" y="114"/>
                  </a:lnTo>
                  <a:lnTo>
                    <a:pt x="223" y="117"/>
                  </a:lnTo>
                  <a:lnTo>
                    <a:pt x="223" y="120"/>
                  </a:lnTo>
                  <a:lnTo>
                    <a:pt x="224" y="124"/>
                  </a:lnTo>
                  <a:lnTo>
                    <a:pt x="224" y="127"/>
                  </a:lnTo>
                  <a:lnTo>
                    <a:pt x="224" y="130"/>
                  </a:lnTo>
                  <a:lnTo>
                    <a:pt x="224" y="133"/>
                  </a:lnTo>
                  <a:lnTo>
                    <a:pt x="224" y="137"/>
                  </a:lnTo>
                  <a:lnTo>
                    <a:pt x="224" y="140"/>
                  </a:lnTo>
                  <a:lnTo>
                    <a:pt x="224" y="143"/>
                  </a:lnTo>
                  <a:lnTo>
                    <a:pt x="224" y="147"/>
                  </a:lnTo>
                  <a:lnTo>
                    <a:pt x="224" y="150"/>
                  </a:lnTo>
                  <a:lnTo>
                    <a:pt x="223" y="153"/>
                  </a:lnTo>
                  <a:lnTo>
                    <a:pt x="223" y="157"/>
                  </a:lnTo>
                  <a:lnTo>
                    <a:pt x="223" y="160"/>
                  </a:lnTo>
                  <a:lnTo>
                    <a:pt x="222" y="163"/>
                  </a:lnTo>
                  <a:lnTo>
                    <a:pt x="222" y="166"/>
                  </a:lnTo>
                  <a:lnTo>
                    <a:pt x="220" y="170"/>
                  </a:lnTo>
                  <a:lnTo>
                    <a:pt x="220" y="173"/>
                  </a:lnTo>
                  <a:lnTo>
                    <a:pt x="219" y="176"/>
                  </a:lnTo>
                  <a:lnTo>
                    <a:pt x="219" y="179"/>
                  </a:lnTo>
                  <a:lnTo>
                    <a:pt x="218" y="182"/>
                  </a:lnTo>
                  <a:lnTo>
                    <a:pt x="217" y="186"/>
                  </a:lnTo>
                  <a:lnTo>
                    <a:pt x="216" y="189"/>
                  </a:lnTo>
                  <a:lnTo>
                    <a:pt x="215" y="192"/>
                  </a:lnTo>
                  <a:lnTo>
                    <a:pt x="215" y="195"/>
                  </a:lnTo>
                  <a:lnTo>
                    <a:pt x="213" y="198"/>
                  </a:lnTo>
                  <a:lnTo>
                    <a:pt x="212" y="200"/>
                  </a:lnTo>
                  <a:lnTo>
                    <a:pt x="210" y="203"/>
                  </a:lnTo>
                  <a:lnTo>
                    <a:pt x="209" y="206"/>
                  </a:lnTo>
                  <a:lnTo>
                    <a:pt x="208" y="209"/>
                  </a:lnTo>
                  <a:lnTo>
                    <a:pt x="206" y="212"/>
                  </a:lnTo>
                  <a:lnTo>
                    <a:pt x="205" y="215"/>
                  </a:lnTo>
                  <a:lnTo>
                    <a:pt x="203" y="218"/>
                  </a:lnTo>
                  <a:lnTo>
                    <a:pt x="202" y="221"/>
                  </a:lnTo>
                  <a:lnTo>
                    <a:pt x="200" y="224"/>
                  </a:lnTo>
                  <a:lnTo>
                    <a:pt x="198" y="226"/>
                  </a:lnTo>
                  <a:lnTo>
                    <a:pt x="197" y="228"/>
                  </a:lnTo>
                  <a:lnTo>
                    <a:pt x="195" y="231"/>
                  </a:lnTo>
                  <a:lnTo>
                    <a:pt x="192" y="234"/>
                  </a:lnTo>
                  <a:lnTo>
                    <a:pt x="191" y="237"/>
                  </a:lnTo>
                  <a:lnTo>
                    <a:pt x="189" y="238"/>
                  </a:lnTo>
                  <a:lnTo>
                    <a:pt x="186" y="241"/>
                  </a:lnTo>
                  <a:lnTo>
                    <a:pt x="184" y="244"/>
                  </a:lnTo>
                  <a:lnTo>
                    <a:pt x="182" y="245"/>
                  </a:lnTo>
                  <a:lnTo>
                    <a:pt x="181" y="248"/>
                  </a:lnTo>
                  <a:lnTo>
                    <a:pt x="178" y="250"/>
                  </a:lnTo>
                  <a:lnTo>
                    <a:pt x="176" y="251"/>
                  </a:lnTo>
                  <a:lnTo>
                    <a:pt x="174" y="254"/>
                  </a:lnTo>
                  <a:lnTo>
                    <a:pt x="170" y="255"/>
                  </a:lnTo>
                  <a:lnTo>
                    <a:pt x="168" y="257"/>
                  </a:lnTo>
                  <a:lnTo>
                    <a:pt x="165" y="260"/>
                  </a:lnTo>
                  <a:lnTo>
                    <a:pt x="163" y="261"/>
                  </a:lnTo>
                  <a:lnTo>
                    <a:pt x="161" y="263"/>
                  </a:lnTo>
                  <a:lnTo>
                    <a:pt x="158" y="264"/>
                  </a:lnTo>
                  <a:lnTo>
                    <a:pt x="156" y="265"/>
                  </a:lnTo>
                  <a:lnTo>
                    <a:pt x="153" y="267"/>
                  </a:lnTo>
                  <a:lnTo>
                    <a:pt x="150" y="267"/>
                  </a:lnTo>
                  <a:lnTo>
                    <a:pt x="148" y="268"/>
                  </a:lnTo>
                  <a:lnTo>
                    <a:pt x="145" y="270"/>
                  </a:lnTo>
                  <a:lnTo>
                    <a:pt x="143" y="271"/>
                  </a:lnTo>
                  <a:lnTo>
                    <a:pt x="140" y="271"/>
                  </a:lnTo>
                  <a:lnTo>
                    <a:pt x="137" y="273"/>
                  </a:lnTo>
                  <a:lnTo>
                    <a:pt x="135" y="273"/>
                  </a:lnTo>
                  <a:lnTo>
                    <a:pt x="131" y="274"/>
                  </a:lnTo>
                  <a:lnTo>
                    <a:pt x="129" y="274"/>
                  </a:lnTo>
                  <a:lnTo>
                    <a:pt x="127" y="274"/>
                  </a:lnTo>
                  <a:lnTo>
                    <a:pt x="124" y="275"/>
                  </a:lnTo>
                  <a:lnTo>
                    <a:pt x="121" y="275"/>
                  </a:lnTo>
                  <a:lnTo>
                    <a:pt x="119" y="275"/>
                  </a:lnTo>
                  <a:lnTo>
                    <a:pt x="116" y="275"/>
                  </a:lnTo>
                  <a:lnTo>
                    <a:pt x="113" y="275"/>
                  </a:lnTo>
                  <a:lnTo>
                    <a:pt x="110" y="275"/>
                  </a:lnTo>
                  <a:lnTo>
                    <a:pt x="108" y="275"/>
                  </a:lnTo>
                  <a:lnTo>
                    <a:pt x="105" y="275"/>
                  </a:lnTo>
                  <a:lnTo>
                    <a:pt x="102" y="275"/>
                  </a:lnTo>
                  <a:lnTo>
                    <a:pt x="100" y="274"/>
                  </a:lnTo>
                  <a:lnTo>
                    <a:pt x="98" y="274"/>
                  </a:lnTo>
                  <a:lnTo>
                    <a:pt x="94" y="274"/>
                  </a:lnTo>
                  <a:lnTo>
                    <a:pt x="92" y="273"/>
                  </a:lnTo>
                  <a:lnTo>
                    <a:pt x="89" y="273"/>
                  </a:lnTo>
                  <a:lnTo>
                    <a:pt x="87" y="273"/>
                  </a:lnTo>
                  <a:lnTo>
                    <a:pt x="83" y="271"/>
                  </a:lnTo>
                  <a:lnTo>
                    <a:pt x="81" y="270"/>
                  </a:lnTo>
                  <a:lnTo>
                    <a:pt x="79" y="270"/>
                  </a:lnTo>
                  <a:lnTo>
                    <a:pt x="76" y="268"/>
                  </a:lnTo>
                  <a:lnTo>
                    <a:pt x="74" y="267"/>
                  </a:lnTo>
                  <a:lnTo>
                    <a:pt x="71" y="265"/>
                  </a:lnTo>
                  <a:lnTo>
                    <a:pt x="68" y="265"/>
                  </a:lnTo>
                  <a:lnTo>
                    <a:pt x="66" y="264"/>
                  </a:lnTo>
                  <a:lnTo>
                    <a:pt x="64" y="263"/>
                  </a:lnTo>
                  <a:lnTo>
                    <a:pt x="61" y="261"/>
                  </a:lnTo>
                  <a:lnTo>
                    <a:pt x="59" y="260"/>
                  </a:lnTo>
                  <a:lnTo>
                    <a:pt x="57" y="257"/>
                  </a:lnTo>
                  <a:lnTo>
                    <a:pt x="54" y="255"/>
                  </a:lnTo>
                  <a:lnTo>
                    <a:pt x="52" y="254"/>
                  </a:lnTo>
                  <a:lnTo>
                    <a:pt x="50" y="252"/>
                  </a:lnTo>
                  <a:lnTo>
                    <a:pt x="47" y="250"/>
                  </a:lnTo>
                  <a:lnTo>
                    <a:pt x="45" y="248"/>
                  </a:lnTo>
                  <a:lnTo>
                    <a:pt x="43" y="247"/>
                  </a:lnTo>
                  <a:lnTo>
                    <a:pt x="40" y="244"/>
                  </a:lnTo>
                  <a:lnTo>
                    <a:pt x="39" y="242"/>
                  </a:lnTo>
                  <a:lnTo>
                    <a:pt x="37" y="239"/>
                  </a:lnTo>
                  <a:lnTo>
                    <a:pt x="34" y="237"/>
                  </a:lnTo>
                  <a:lnTo>
                    <a:pt x="32" y="235"/>
                  </a:lnTo>
                  <a:lnTo>
                    <a:pt x="31" y="232"/>
                  </a:lnTo>
                  <a:lnTo>
                    <a:pt x="28" y="229"/>
                  </a:lnTo>
                  <a:lnTo>
                    <a:pt x="27" y="226"/>
                  </a:lnTo>
                  <a:lnTo>
                    <a:pt x="25" y="225"/>
                  </a:lnTo>
                  <a:lnTo>
                    <a:pt x="24" y="222"/>
                  </a:lnTo>
                  <a:lnTo>
                    <a:pt x="21" y="219"/>
                  </a:lnTo>
                  <a:lnTo>
                    <a:pt x="20" y="216"/>
                  </a:lnTo>
                  <a:lnTo>
                    <a:pt x="18" y="213"/>
                  </a:lnTo>
                  <a:lnTo>
                    <a:pt x="17" y="211"/>
                  </a:lnTo>
                  <a:lnTo>
                    <a:pt x="16" y="206"/>
                  </a:lnTo>
                  <a:lnTo>
                    <a:pt x="14" y="203"/>
                  </a:lnTo>
                  <a:lnTo>
                    <a:pt x="12" y="200"/>
                  </a:lnTo>
                  <a:lnTo>
                    <a:pt x="11" y="198"/>
                  </a:lnTo>
                  <a:lnTo>
                    <a:pt x="10" y="195"/>
                  </a:lnTo>
                  <a:lnTo>
                    <a:pt x="9" y="192"/>
                  </a:lnTo>
                  <a:lnTo>
                    <a:pt x="7" y="188"/>
                  </a:lnTo>
                  <a:lnTo>
                    <a:pt x="7" y="185"/>
                  </a:lnTo>
                  <a:lnTo>
                    <a:pt x="6" y="182"/>
                  </a:lnTo>
                  <a:lnTo>
                    <a:pt x="5" y="179"/>
                  </a:lnTo>
                  <a:lnTo>
                    <a:pt x="4" y="176"/>
                  </a:lnTo>
                  <a:lnTo>
                    <a:pt x="4" y="172"/>
                  </a:lnTo>
                  <a:lnTo>
                    <a:pt x="3" y="169"/>
                  </a:lnTo>
                  <a:lnTo>
                    <a:pt x="3" y="166"/>
                  </a:lnTo>
                  <a:lnTo>
                    <a:pt x="2" y="162"/>
                  </a:lnTo>
                  <a:lnTo>
                    <a:pt x="2" y="159"/>
                  </a:lnTo>
                  <a:lnTo>
                    <a:pt x="2" y="156"/>
                  </a:lnTo>
                  <a:lnTo>
                    <a:pt x="0" y="153"/>
                  </a:lnTo>
                  <a:lnTo>
                    <a:pt x="0" y="149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38"/>
                  </a:lnTo>
                  <a:lnTo>
                    <a:pt x="0" y="136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0" y="125"/>
                  </a:lnTo>
                  <a:lnTo>
                    <a:pt x="2" y="123"/>
                  </a:lnTo>
                  <a:lnTo>
                    <a:pt x="2" y="120"/>
                  </a:lnTo>
                  <a:lnTo>
                    <a:pt x="2" y="115"/>
                  </a:lnTo>
                  <a:lnTo>
                    <a:pt x="3" y="113"/>
                  </a:lnTo>
                  <a:lnTo>
                    <a:pt x="3" y="110"/>
                  </a:lnTo>
                  <a:lnTo>
                    <a:pt x="4" y="107"/>
                  </a:lnTo>
                  <a:lnTo>
                    <a:pt x="4" y="102"/>
                  </a:lnTo>
                  <a:lnTo>
                    <a:pt x="5" y="100"/>
                  </a:lnTo>
                  <a:lnTo>
                    <a:pt x="5" y="97"/>
                  </a:lnTo>
                  <a:lnTo>
                    <a:pt x="6" y="94"/>
                  </a:lnTo>
                  <a:lnTo>
                    <a:pt x="7" y="91"/>
                  </a:lnTo>
                  <a:lnTo>
                    <a:pt x="9" y="87"/>
                  </a:lnTo>
                  <a:lnTo>
                    <a:pt x="10" y="84"/>
                  </a:lnTo>
                  <a:lnTo>
                    <a:pt x="10" y="81"/>
                  </a:lnTo>
                  <a:lnTo>
                    <a:pt x="11" y="78"/>
                  </a:lnTo>
                  <a:lnTo>
                    <a:pt x="12" y="75"/>
                  </a:lnTo>
                  <a:lnTo>
                    <a:pt x="14" y="72"/>
                  </a:lnTo>
                  <a:lnTo>
                    <a:pt x="16" y="69"/>
                  </a:lnTo>
                  <a:lnTo>
                    <a:pt x="17" y="66"/>
                  </a:lnTo>
                  <a:lnTo>
                    <a:pt x="18" y="63"/>
                  </a:lnTo>
                  <a:lnTo>
                    <a:pt x="19" y="61"/>
                  </a:lnTo>
                  <a:lnTo>
                    <a:pt x="21" y="58"/>
                  </a:lnTo>
                  <a:lnTo>
                    <a:pt x="23" y="55"/>
                  </a:lnTo>
                  <a:lnTo>
                    <a:pt x="24" y="52"/>
                  </a:lnTo>
                  <a:lnTo>
                    <a:pt x="26" y="49"/>
                  </a:lnTo>
                  <a:lnTo>
                    <a:pt x="27" y="48"/>
                  </a:lnTo>
                  <a:lnTo>
                    <a:pt x="30" y="45"/>
                  </a:lnTo>
                  <a:lnTo>
                    <a:pt x="32" y="42"/>
                  </a:lnTo>
                  <a:lnTo>
                    <a:pt x="33" y="39"/>
                  </a:lnTo>
                  <a:lnTo>
                    <a:pt x="36" y="38"/>
                  </a:lnTo>
                  <a:lnTo>
                    <a:pt x="38" y="35"/>
                  </a:lnTo>
                  <a:lnTo>
                    <a:pt x="40" y="33"/>
                  </a:lnTo>
                  <a:lnTo>
                    <a:pt x="43" y="30"/>
                  </a:lnTo>
                  <a:lnTo>
                    <a:pt x="44" y="29"/>
                  </a:lnTo>
                  <a:lnTo>
                    <a:pt x="46" y="26"/>
                  </a:lnTo>
                  <a:lnTo>
                    <a:pt x="48" y="25"/>
                  </a:lnTo>
                  <a:lnTo>
                    <a:pt x="113" y="138"/>
                  </a:lnTo>
                  <a:lnTo>
                    <a:pt x="48" y="2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5" name="Freeform 2383"/>
            <p:cNvSpPr>
              <a:spLocks/>
            </p:cNvSpPr>
            <p:nvPr/>
          </p:nvSpPr>
          <p:spPr bwMode="auto">
            <a:xfrm>
              <a:off x="2689372" y="1480792"/>
              <a:ext cx="825207" cy="466653"/>
            </a:xfrm>
            <a:custGeom>
              <a:avLst/>
              <a:gdLst>
                <a:gd name="T0" fmla="*/ 2880 w 2880"/>
                <a:gd name="T1" fmla="*/ 1567 h 1629"/>
                <a:gd name="T2" fmla="*/ 23 w 2880"/>
                <a:gd name="T3" fmla="*/ 0 h 1629"/>
                <a:gd name="T4" fmla="*/ 0 w 2880"/>
                <a:gd name="T5" fmla="*/ 64 h 1629"/>
                <a:gd name="T6" fmla="*/ 2858 w 2880"/>
                <a:gd name="T7" fmla="*/ 1629 h 1629"/>
                <a:gd name="T8" fmla="*/ 2880 w 2880"/>
                <a:gd name="T9" fmla="*/ 1567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629">
                  <a:moveTo>
                    <a:pt x="2880" y="1567"/>
                  </a:moveTo>
                  <a:lnTo>
                    <a:pt x="23" y="0"/>
                  </a:lnTo>
                  <a:lnTo>
                    <a:pt x="0" y="64"/>
                  </a:lnTo>
                  <a:lnTo>
                    <a:pt x="2858" y="1629"/>
                  </a:lnTo>
                  <a:lnTo>
                    <a:pt x="2880" y="156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6" name="Freeform 2384"/>
            <p:cNvSpPr>
              <a:spLocks/>
            </p:cNvSpPr>
            <p:nvPr/>
          </p:nvSpPr>
          <p:spPr bwMode="auto">
            <a:xfrm>
              <a:off x="3479623" y="1899289"/>
              <a:ext cx="63610" cy="79113"/>
            </a:xfrm>
            <a:custGeom>
              <a:avLst/>
              <a:gdLst>
                <a:gd name="T0" fmla="*/ 165 w 224"/>
                <a:gd name="T1" fmla="*/ 17 h 276"/>
                <a:gd name="T2" fmla="*/ 177 w 224"/>
                <a:gd name="T3" fmla="*/ 26 h 276"/>
                <a:gd name="T4" fmla="*/ 188 w 224"/>
                <a:gd name="T5" fmla="*/ 36 h 276"/>
                <a:gd name="T6" fmla="*/ 197 w 224"/>
                <a:gd name="T7" fmla="*/ 49 h 276"/>
                <a:gd name="T8" fmla="*/ 205 w 224"/>
                <a:gd name="T9" fmla="*/ 62 h 276"/>
                <a:gd name="T10" fmla="*/ 211 w 224"/>
                <a:gd name="T11" fmla="*/ 77 h 276"/>
                <a:gd name="T12" fmla="*/ 217 w 224"/>
                <a:gd name="T13" fmla="*/ 91 h 276"/>
                <a:gd name="T14" fmla="*/ 220 w 224"/>
                <a:gd name="T15" fmla="*/ 107 h 276"/>
                <a:gd name="T16" fmla="*/ 223 w 224"/>
                <a:gd name="T17" fmla="*/ 124 h 276"/>
                <a:gd name="T18" fmla="*/ 224 w 224"/>
                <a:gd name="T19" fmla="*/ 140 h 276"/>
                <a:gd name="T20" fmla="*/ 223 w 224"/>
                <a:gd name="T21" fmla="*/ 157 h 276"/>
                <a:gd name="T22" fmla="*/ 219 w 224"/>
                <a:gd name="T23" fmla="*/ 175 h 276"/>
                <a:gd name="T24" fmla="*/ 215 w 224"/>
                <a:gd name="T25" fmla="*/ 190 h 276"/>
                <a:gd name="T26" fmla="*/ 210 w 224"/>
                <a:gd name="T27" fmla="*/ 203 h 276"/>
                <a:gd name="T28" fmla="*/ 203 w 224"/>
                <a:gd name="T29" fmla="*/ 218 h 276"/>
                <a:gd name="T30" fmla="*/ 193 w 224"/>
                <a:gd name="T31" fmla="*/ 231 h 276"/>
                <a:gd name="T32" fmla="*/ 184 w 224"/>
                <a:gd name="T33" fmla="*/ 242 h 276"/>
                <a:gd name="T34" fmla="*/ 174 w 224"/>
                <a:gd name="T35" fmla="*/ 253 h 276"/>
                <a:gd name="T36" fmla="*/ 162 w 224"/>
                <a:gd name="T37" fmla="*/ 261 h 276"/>
                <a:gd name="T38" fmla="*/ 149 w 224"/>
                <a:gd name="T39" fmla="*/ 267 h 276"/>
                <a:gd name="T40" fmla="*/ 136 w 224"/>
                <a:gd name="T41" fmla="*/ 271 h 276"/>
                <a:gd name="T42" fmla="*/ 123 w 224"/>
                <a:gd name="T43" fmla="*/ 274 h 276"/>
                <a:gd name="T44" fmla="*/ 109 w 224"/>
                <a:gd name="T45" fmla="*/ 276 h 276"/>
                <a:gd name="T46" fmla="*/ 96 w 224"/>
                <a:gd name="T47" fmla="*/ 274 h 276"/>
                <a:gd name="T48" fmla="*/ 82 w 224"/>
                <a:gd name="T49" fmla="*/ 270 h 276"/>
                <a:gd name="T50" fmla="*/ 69 w 224"/>
                <a:gd name="T51" fmla="*/ 265 h 276"/>
                <a:gd name="T52" fmla="*/ 59 w 224"/>
                <a:gd name="T53" fmla="*/ 258 h 276"/>
                <a:gd name="T54" fmla="*/ 47 w 224"/>
                <a:gd name="T55" fmla="*/ 250 h 276"/>
                <a:gd name="T56" fmla="*/ 37 w 224"/>
                <a:gd name="T57" fmla="*/ 240 h 276"/>
                <a:gd name="T58" fmla="*/ 27 w 224"/>
                <a:gd name="T59" fmla="*/ 227 h 276"/>
                <a:gd name="T60" fmla="*/ 19 w 224"/>
                <a:gd name="T61" fmla="*/ 214 h 276"/>
                <a:gd name="T62" fmla="*/ 12 w 224"/>
                <a:gd name="T63" fmla="*/ 199 h 276"/>
                <a:gd name="T64" fmla="*/ 7 w 224"/>
                <a:gd name="T65" fmla="*/ 185 h 276"/>
                <a:gd name="T66" fmla="*/ 3 w 224"/>
                <a:gd name="T67" fmla="*/ 169 h 276"/>
                <a:gd name="T68" fmla="*/ 0 w 224"/>
                <a:gd name="T69" fmla="*/ 152 h 276"/>
                <a:gd name="T70" fmla="*/ 0 w 224"/>
                <a:gd name="T71" fmla="*/ 136 h 276"/>
                <a:gd name="T72" fmla="*/ 2 w 224"/>
                <a:gd name="T73" fmla="*/ 118 h 276"/>
                <a:gd name="T74" fmla="*/ 4 w 224"/>
                <a:gd name="T75" fmla="*/ 101 h 276"/>
                <a:gd name="T76" fmla="*/ 9 w 224"/>
                <a:gd name="T77" fmla="*/ 85 h 276"/>
                <a:gd name="T78" fmla="*/ 13 w 224"/>
                <a:gd name="T79" fmla="*/ 72 h 276"/>
                <a:gd name="T80" fmla="*/ 21 w 224"/>
                <a:gd name="T81" fmla="*/ 58 h 276"/>
                <a:gd name="T82" fmla="*/ 30 w 224"/>
                <a:gd name="T83" fmla="*/ 45 h 276"/>
                <a:gd name="T84" fmla="*/ 40 w 224"/>
                <a:gd name="T85" fmla="*/ 33 h 276"/>
                <a:gd name="T86" fmla="*/ 51 w 224"/>
                <a:gd name="T87" fmla="*/ 23 h 276"/>
                <a:gd name="T88" fmla="*/ 62 w 224"/>
                <a:gd name="T89" fmla="*/ 15 h 276"/>
                <a:gd name="T90" fmla="*/ 74 w 224"/>
                <a:gd name="T91" fmla="*/ 9 h 276"/>
                <a:gd name="T92" fmla="*/ 87 w 224"/>
                <a:gd name="T93" fmla="*/ 4 h 276"/>
                <a:gd name="T94" fmla="*/ 101 w 224"/>
                <a:gd name="T95" fmla="*/ 2 h 276"/>
                <a:gd name="T96" fmla="*/ 114 w 224"/>
                <a:gd name="T97" fmla="*/ 0 h 276"/>
                <a:gd name="T98" fmla="*/ 128 w 224"/>
                <a:gd name="T99" fmla="*/ 2 h 276"/>
                <a:gd name="T100" fmla="*/ 141 w 224"/>
                <a:gd name="T101" fmla="*/ 4 h 276"/>
                <a:gd name="T102" fmla="*/ 155 w 224"/>
                <a:gd name="T103" fmla="*/ 1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276">
                  <a:moveTo>
                    <a:pt x="157" y="12"/>
                  </a:moveTo>
                  <a:lnTo>
                    <a:pt x="157" y="12"/>
                  </a:lnTo>
                  <a:lnTo>
                    <a:pt x="160" y="13"/>
                  </a:lnTo>
                  <a:lnTo>
                    <a:pt x="162" y="15"/>
                  </a:lnTo>
                  <a:lnTo>
                    <a:pt x="165" y="17"/>
                  </a:lnTo>
                  <a:lnTo>
                    <a:pt x="168" y="19"/>
                  </a:lnTo>
                  <a:lnTo>
                    <a:pt x="170" y="20"/>
                  </a:lnTo>
                  <a:lnTo>
                    <a:pt x="172" y="22"/>
                  </a:lnTo>
                  <a:lnTo>
                    <a:pt x="175" y="25"/>
                  </a:lnTo>
                  <a:lnTo>
                    <a:pt x="177" y="26"/>
                  </a:lnTo>
                  <a:lnTo>
                    <a:pt x="179" y="28"/>
                  </a:lnTo>
                  <a:lnTo>
                    <a:pt x="181" y="30"/>
                  </a:lnTo>
                  <a:lnTo>
                    <a:pt x="183" y="32"/>
                  </a:lnTo>
                  <a:lnTo>
                    <a:pt x="185" y="35"/>
                  </a:lnTo>
                  <a:lnTo>
                    <a:pt x="188" y="36"/>
                  </a:lnTo>
                  <a:lnTo>
                    <a:pt x="189" y="39"/>
                  </a:lnTo>
                  <a:lnTo>
                    <a:pt x="191" y="42"/>
                  </a:lnTo>
                  <a:lnTo>
                    <a:pt x="193" y="43"/>
                  </a:lnTo>
                  <a:lnTo>
                    <a:pt x="195" y="46"/>
                  </a:lnTo>
                  <a:lnTo>
                    <a:pt x="197" y="49"/>
                  </a:lnTo>
                  <a:lnTo>
                    <a:pt x="198" y="51"/>
                  </a:lnTo>
                  <a:lnTo>
                    <a:pt x="201" y="53"/>
                  </a:lnTo>
                  <a:lnTo>
                    <a:pt x="202" y="56"/>
                  </a:lnTo>
                  <a:lnTo>
                    <a:pt x="203" y="59"/>
                  </a:lnTo>
                  <a:lnTo>
                    <a:pt x="205" y="62"/>
                  </a:lnTo>
                  <a:lnTo>
                    <a:pt x="206" y="65"/>
                  </a:lnTo>
                  <a:lnTo>
                    <a:pt x="208" y="68"/>
                  </a:lnTo>
                  <a:lnTo>
                    <a:pt x="209" y="71"/>
                  </a:lnTo>
                  <a:lnTo>
                    <a:pt x="210" y="74"/>
                  </a:lnTo>
                  <a:lnTo>
                    <a:pt x="211" y="77"/>
                  </a:lnTo>
                  <a:lnTo>
                    <a:pt x="212" y="79"/>
                  </a:lnTo>
                  <a:lnTo>
                    <a:pt x="213" y="82"/>
                  </a:lnTo>
                  <a:lnTo>
                    <a:pt x="215" y="85"/>
                  </a:lnTo>
                  <a:lnTo>
                    <a:pt x="216" y="88"/>
                  </a:lnTo>
                  <a:lnTo>
                    <a:pt x="217" y="91"/>
                  </a:lnTo>
                  <a:lnTo>
                    <a:pt x="218" y="95"/>
                  </a:lnTo>
                  <a:lnTo>
                    <a:pt x="218" y="98"/>
                  </a:lnTo>
                  <a:lnTo>
                    <a:pt x="219" y="101"/>
                  </a:lnTo>
                  <a:lnTo>
                    <a:pt x="220" y="104"/>
                  </a:lnTo>
                  <a:lnTo>
                    <a:pt x="220" y="107"/>
                  </a:lnTo>
                  <a:lnTo>
                    <a:pt x="222" y="111"/>
                  </a:lnTo>
                  <a:lnTo>
                    <a:pt x="222" y="114"/>
                  </a:lnTo>
                  <a:lnTo>
                    <a:pt x="222" y="117"/>
                  </a:lnTo>
                  <a:lnTo>
                    <a:pt x="223" y="120"/>
                  </a:lnTo>
                  <a:lnTo>
                    <a:pt x="223" y="124"/>
                  </a:lnTo>
                  <a:lnTo>
                    <a:pt x="223" y="127"/>
                  </a:lnTo>
                  <a:lnTo>
                    <a:pt x="223" y="130"/>
                  </a:lnTo>
                  <a:lnTo>
                    <a:pt x="223" y="134"/>
                  </a:lnTo>
                  <a:lnTo>
                    <a:pt x="224" y="137"/>
                  </a:lnTo>
                  <a:lnTo>
                    <a:pt x="224" y="140"/>
                  </a:lnTo>
                  <a:lnTo>
                    <a:pt x="223" y="144"/>
                  </a:lnTo>
                  <a:lnTo>
                    <a:pt x="223" y="147"/>
                  </a:lnTo>
                  <a:lnTo>
                    <a:pt x="223" y="150"/>
                  </a:lnTo>
                  <a:lnTo>
                    <a:pt x="223" y="154"/>
                  </a:lnTo>
                  <a:lnTo>
                    <a:pt x="223" y="157"/>
                  </a:lnTo>
                  <a:lnTo>
                    <a:pt x="222" y="160"/>
                  </a:lnTo>
                  <a:lnTo>
                    <a:pt x="222" y="165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19" y="175"/>
                  </a:lnTo>
                  <a:lnTo>
                    <a:pt x="219" y="178"/>
                  </a:lnTo>
                  <a:lnTo>
                    <a:pt x="218" y="180"/>
                  </a:lnTo>
                  <a:lnTo>
                    <a:pt x="217" y="183"/>
                  </a:lnTo>
                  <a:lnTo>
                    <a:pt x="216" y="188"/>
                  </a:lnTo>
                  <a:lnTo>
                    <a:pt x="215" y="190"/>
                  </a:lnTo>
                  <a:lnTo>
                    <a:pt x="213" y="193"/>
                  </a:lnTo>
                  <a:lnTo>
                    <a:pt x="212" y="196"/>
                  </a:lnTo>
                  <a:lnTo>
                    <a:pt x="211" y="201"/>
                  </a:lnTo>
                  <a:lnTo>
                    <a:pt x="210" y="203"/>
                  </a:lnTo>
                  <a:lnTo>
                    <a:pt x="209" y="206"/>
                  </a:lnTo>
                  <a:lnTo>
                    <a:pt x="208" y="209"/>
                  </a:lnTo>
                  <a:lnTo>
                    <a:pt x="205" y="212"/>
                  </a:lnTo>
                  <a:lnTo>
                    <a:pt x="204" y="215"/>
                  </a:lnTo>
                  <a:lnTo>
                    <a:pt x="203" y="218"/>
                  </a:lnTo>
                  <a:lnTo>
                    <a:pt x="201" y="221"/>
                  </a:lnTo>
                  <a:lnTo>
                    <a:pt x="199" y="224"/>
                  </a:lnTo>
                  <a:lnTo>
                    <a:pt x="197" y="227"/>
                  </a:lnTo>
                  <a:lnTo>
                    <a:pt x="196" y="228"/>
                  </a:lnTo>
                  <a:lnTo>
                    <a:pt x="193" y="231"/>
                  </a:lnTo>
                  <a:lnTo>
                    <a:pt x="192" y="234"/>
                  </a:lnTo>
                  <a:lnTo>
                    <a:pt x="190" y="235"/>
                  </a:lnTo>
                  <a:lnTo>
                    <a:pt x="188" y="238"/>
                  </a:lnTo>
                  <a:lnTo>
                    <a:pt x="186" y="241"/>
                  </a:lnTo>
                  <a:lnTo>
                    <a:pt x="184" y="242"/>
                  </a:lnTo>
                  <a:lnTo>
                    <a:pt x="182" y="245"/>
                  </a:lnTo>
                  <a:lnTo>
                    <a:pt x="179" y="247"/>
                  </a:lnTo>
                  <a:lnTo>
                    <a:pt x="178" y="248"/>
                  </a:lnTo>
                  <a:lnTo>
                    <a:pt x="176" y="251"/>
                  </a:lnTo>
                  <a:lnTo>
                    <a:pt x="174" y="253"/>
                  </a:lnTo>
                  <a:lnTo>
                    <a:pt x="171" y="254"/>
                  </a:lnTo>
                  <a:lnTo>
                    <a:pt x="169" y="255"/>
                  </a:lnTo>
                  <a:lnTo>
                    <a:pt x="167" y="258"/>
                  </a:lnTo>
                  <a:lnTo>
                    <a:pt x="164" y="260"/>
                  </a:lnTo>
                  <a:lnTo>
                    <a:pt x="162" y="261"/>
                  </a:lnTo>
                  <a:lnTo>
                    <a:pt x="160" y="263"/>
                  </a:lnTo>
                  <a:lnTo>
                    <a:pt x="157" y="264"/>
                  </a:lnTo>
                  <a:lnTo>
                    <a:pt x="155" y="265"/>
                  </a:lnTo>
                  <a:lnTo>
                    <a:pt x="151" y="265"/>
                  </a:lnTo>
                  <a:lnTo>
                    <a:pt x="149" y="267"/>
                  </a:lnTo>
                  <a:lnTo>
                    <a:pt x="147" y="268"/>
                  </a:lnTo>
                  <a:lnTo>
                    <a:pt x="144" y="270"/>
                  </a:lnTo>
                  <a:lnTo>
                    <a:pt x="142" y="270"/>
                  </a:lnTo>
                  <a:lnTo>
                    <a:pt x="138" y="271"/>
                  </a:lnTo>
                  <a:lnTo>
                    <a:pt x="136" y="271"/>
                  </a:lnTo>
                  <a:lnTo>
                    <a:pt x="134" y="273"/>
                  </a:lnTo>
                  <a:lnTo>
                    <a:pt x="131" y="273"/>
                  </a:lnTo>
                  <a:lnTo>
                    <a:pt x="128" y="274"/>
                  </a:lnTo>
                  <a:lnTo>
                    <a:pt x="126" y="274"/>
                  </a:lnTo>
                  <a:lnTo>
                    <a:pt x="123" y="274"/>
                  </a:lnTo>
                  <a:lnTo>
                    <a:pt x="121" y="274"/>
                  </a:lnTo>
                  <a:lnTo>
                    <a:pt x="117" y="276"/>
                  </a:lnTo>
                  <a:lnTo>
                    <a:pt x="115" y="276"/>
                  </a:lnTo>
                  <a:lnTo>
                    <a:pt x="113" y="276"/>
                  </a:lnTo>
                  <a:lnTo>
                    <a:pt x="109" y="276"/>
                  </a:lnTo>
                  <a:lnTo>
                    <a:pt x="107" y="276"/>
                  </a:lnTo>
                  <a:lnTo>
                    <a:pt x="105" y="276"/>
                  </a:lnTo>
                  <a:lnTo>
                    <a:pt x="101" y="274"/>
                  </a:lnTo>
                  <a:lnTo>
                    <a:pt x="99" y="274"/>
                  </a:lnTo>
                  <a:lnTo>
                    <a:pt x="96" y="274"/>
                  </a:lnTo>
                  <a:lnTo>
                    <a:pt x="93" y="273"/>
                  </a:lnTo>
                  <a:lnTo>
                    <a:pt x="91" y="273"/>
                  </a:lnTo>
                  <a:lnTo>
                    <a:pt x="88" y="273"/>
                  </a:lnTo>
                  <a:lnTo>
                    <a:pt x="85" y="271"/>
                  </a:lnTo>
                  <a:lnTo>
                    <a:pt x="82" y="270"/>
                  </a:lnTo>
                  <a:lnTo>
                    <a:pt x="80" y="270"/>
                  </a:lnTo>
                  <a:lnTo>
                    <a:pt x="78" y="268"/>
                  </a:lnTo>
                  <a:lnTo>
                    <a:pt x="74" y="267"/>
                  </a:lnTo>
                  <a:lnTo>
                    <a:pt x="72" y="265"/>
                  </a:lnTo>
                  <a:lnTo>
                    <a:pt x="69" y="265"/>
                  </a:lnTo>
                  <a:lnTo>
                    <a:pt x="67" y="264"/>
                  </a:lnTo>
                  <a:lnTo>
                    <a:pt x="64" y="263"/>
                  </a:lnTo>
                  <a:lnTo>
                    <a:pt x="61" y="260"/>
                  </a:lnTo>
                  <a:lnTo>
                    <a:pt x="59" y="258"/>
                  </a:lnTo>
                  <a:lnTo>
                    <a:pt x="57" y="257"/>
                  </a:lnTo>
                  <a:lnTo>
                    <a:pt x="54" y="255"/>
                  </a:lnTo>
                  <a:lnTo>
                    <a:pt x="52" y="254"/>
                  </a:lnTo>
                  <a:lnTo>
                    <a:pt x="50" y="251"/>
                  </a:lnTo>
                  <a:lnTo>
                    <a:pt x="47" y="250"/>
                  </a:lnTo>
                  <a:lnTo>
                    <a:pt x="45" y="248"/>
                  </a:lnTo>
                  <a:lnTo>
                    <a:pt x="43" y="245"/>
                  </a:lnTo>
                  <a:lnTo>
                    <a:pt x="40" y="244"/>
                  </a:lnTo>
                  <a:lnTo>
                    <a:pt x="38" y="241"/>
                  </a:lnTo>
                  <a:lnTo>
                    <a:pt x="37" y="240"/>
                  </a:lnTo>
                  <a:lnTo>
                    <a:pt x="34" y="237"/>
                  </a:lnTo>
                  <a:lnTo>
                    <a:pt x="32" y="234"/>
                  </a:lnTo>
                  <a:lnTo>
                    <a:pt x="31" y="232"/>
                  </a:lnTo>
                  <a:lnTo>
                    <a:pt x="29" y="229"/>
                  </a:lnTo>
                  <a:lnTo>
                    <a:pt x="27" y="227"/>
                  </a:lnTo>
                  <a:lnTo>
                    <a:pt x="25" y="224"/>
                  </a:lnTo>
                  <a:lnTo>
                    <a:pt x="24" y="222"/>
                  </a:lnTo>
                  <a:lnTo>
                    <a:pt x="21" y="219"/>
                  </a:lnTo>
                  <a:lnTo>
                    <a:pt x="20" y="216"/>
                  </a:lnTo>
                  <a:lnTo>
                    <a:pt x="19" y="214"/>
                  </a:lnTo>
                  <a:lnTo>
                    <a:pt x="18" y="211"/>
                  </a:lnTo>
                  <a:lnTo>
                    <a:pt x="16" y="208"/>
                  </a:lnTo>
                  <a:lnTo>
                    <a:pt x="14" y="205"/>
                  </a:lnTo>
                  <a:lnTo>
                    <a:pt x="13" y="202"/>
                  </a:lnTo>
                  <a:lnTo>
                    <a:pt x="12" y="199"/>
                  </a:lnTo>
                  <a:lnTo>
                    <a:pt x="11" y="196"/>
                  </a:lnTo>
                  <a:lnTo>
                    <a:pt x="10" y="193"/>
                  </a:lnTo>
                  <a:lnTo>
                    <a:pt x="9" y="190"/>
                  </a:lnTo>
                  <a:lnTo>
                    <a:pt x="7" y="188"/>
                  </a:lnTo>
                  <a:lnTo>
                    <a:pt x="7" y="185"/>
                  </a:lnTo>
                  <a:lnTo>
                    <a:pt x="6" y="180"/>
                  </a:lnTo>
                  <a:lnTo>
                    <a:pt x="5" y="178"/>
                  </a:lnTo>
                  <a:lnTo>
                    <a:pt x="4" y="175"/>
                  </a:lnTo>
                  <a:lnTo>
                    <a:pt x="4" y="172"/>
                  </a:lnTo>
                  <a:lnTo>
                    <a:pt x="3" y="169"/>
                  </a:lnTo>
                  <a:lnTo>
                    <a:pt x="3" y="165"/>
                  </a:lnTo>
                  <a:lnTo>
                    <a:pt x="2" y="162"/>
                  </a:lnTo>
                  <a:lnTo>
                    <a:pt x="2" y="159"/>
                  </a:lnTo>
                  <a:lnTo>
                    <a:pt x="2" y="156"/>
                  </a:lnTo>
                  <a:lnTo>
                    <a:pt x="0" y="152"/>
                  </a:lnTo>
                  <a:lnTo>
                    <a:pt x="0" y="149"/>
                  </a:lnTo>
                  <a:lnTo>
                    <a:pt x="0" y="146"/>
                  </a:lnTo>
                  <a:lnTo>
                    <a:pt x="0" y="141"/>
                  </a:lnTo>
                  <a:lnTo>
                    <a:pt x="0" y="139"/>
                  </a:lnTo>
                  <a:lnTo>
                    <a:pt x="0" y="136"/>
                  </a:lnTo>
                  <a:lnTo>
                    <a:pt x="0" y="131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2" y="121"/>
                  </a:lnTo>
                  <a:lnTo>
                    <a:pt x="2" y="118"/>
                  </a:lnTo>
                  <a:lnTo>
                    <a:pt x="2" y="115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4" y="105"/>
                  </a:lnTo>
                  <a:lnTo>
                    <a:pt x="4" y="101"/>
                  </a:lnTo>
                  <a:lnTo>
                    <a:pt x="5" y="98"/>
                  </a:lnTo>
                  <a:lnTo>
                    <a:pt x="6" y="95"/>
                  </a:lnTo>
                  <a:lnTo>
                    <a:pt x="6" y="92"/>
                  </a:lnTo>
                  <a:lnTo>
                    <a:pt x="7" y="88"/>
                  </a:lnTo>
                  <a:lnTo>
                    <a:pt x="9" y="85"/>
                  </a:lnTo>
                  <a:lnTo>
                    <a:pt x="10" y="82"/>
                  </a:lnTo>
                  <a:lnTo>
                    <a:pt x="11" y="79"/>
                  </a:lnTo>
                  <a:lnTo>
                    <a:pt x="12" y="75"/>
                  </a:lnTo>
                  <a:lnTo>
                    <a:pt x="13" y="72"/>
                  </a:lnTo>
                  <a:lnTo>
                    <a:pt x="16" y="69"/>
                  </a:lnTo>
                  <a:lnTo>
                    <a:pt x="17" y="66"/>
                  </a:lnTo>
                  <a:lnTo>
                    <a:pt x="18" y="64"/>
                  </a:lnTo>
                  <a:lnTo>
                    <a:pt x="19" y="61"/>
                  </a:lnTo>
                  <a:lnTo>
                    <a:pt x="21" y="58"/>
                  </a:lnTo>
                  <a:lnTo>
                    <a:pt x="23" y="55"/>
                  </a:lnTo>
                  <a:lnTo>
                    <a:pt x="25" y="52"/>
                  </a:lnTo>
                  <a:lnTo>
                    <a:pt x="26" y="49"/>
                  </a:lnTo>
                  <a:lnTo>
                    <a:pt x="29" y="48"/>
                  </a:lnTo>
                  <a:lnTo>
                    <a:pt x="30" y="45"/>
                  </a:lnTo>
                  <a:lnTo>
                    <a:pt x="32" y="42"/>
                  </a:lnTo>
                  <a:lnTo>
                    <a:pt x="33" y="40"/>
                  </a:lnTo>
                  <a:lnTo>
                    <a:pt x="36" y="38"/>
                  </a:lnTo>
                  <a:lnTo>
                    <a:pt x="38" y="35"/>
                  </a:lnTo>
                  <a:lnTo>
                    <a:pt x="40" y="33"/>
                  </a:lnTo>
                  <a:lnTo>
                    <a:pt x="41" y="30"/>
                  </a:lnTo>
                  <a:lnTo>
                    <a:pt x="44" y="29"/>
                  </a:lnTo>
                  <a:lnTo>
                    <a:pt x="46" y="28"/>
                  </a:lnTo>
                  <a:lnTo>
                    <a:pt x="48" y="25"/>
                  </a:lnTo>
                  <a:lnTo>
                    <a:pt x="51" y="23"/>
                  </a:lnTo>
                  <a:lnTo>
                    <a:pt x="53" y="22"/>
                  </a:lnTo>
                  <a:lnTo>
                    <a:pt x="55" y="20"/>
                  </a:lnTo>
                  <a:lnTo>
                    <a:pt x="58" y="17"/>
                  </a:lnTo>
                  <a:lnTo>
                    <a:pt x="60" y="16"/>
                  </a:lnTo>
                  <a:lnTo>
                    <a:pt x="62" y="15"/>
                  </a:lnTo>
                  <a:lnTo>
                    <a:pt x="65" y="13"/>
                  </a:lnTo>
                  <a:lnTo>
                    <a:pt x="67" y="12"/>
                  </a:lnTo>
                  <a:lnTo>
                    <a:pt x="69" y="10"/>
                  </a:lnTo>
                  <a:lnTo>
                    <a:pt x="72" y="10"/>
                  </a:lnTo>
                  <a:lnTo>
                    <a:pt x="74" y="9"/>
                  </a:lnTo>
                  <a:lnTo>
                    <a:pt x="76" y="7"/>
                  </a:lnTo>
                  <a:lnTo>
                    <a:pt x="80" y="6"/>
                  </a:lnTo>
                  <a:lnTo>
                    <a:pt x="82" y="6"/>
                  </a:lnTo>
                  <a:lnTo>
                    <a:pt x="85" y="4"/>
                  </a:lnTo>
                  <a:lnTo>
                    <a:pt x="87" y="4"/>
                  </a:lnTo>
                  <a:lnTo>
                    <a:pt x="89" y="3"/>
                  </a:lnTo>
                  <a:lnTo>
                    <a:pt x="93" y="3"/>
                  </a:lnTo>
                  <a:lnTo>
                    <a:pt x="95" y="2"/>
                  </a:lnTo>
                  <a:lnTo>
                    <a:pt x="98" y="2"/>
                  </a:lnTo>
                  <a:lnTo>
                    <a:pt x="101" y="2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6" y="0"/>
                  </a:lnTo>
                  <a:lnTo>
                    <a:pt x="120" y="0"/>
                  </a:lnTo>
                  <a:lnTo>
                    <a:pt x="122" y="2"/>
                  </a:lnTo>
                  <a:lnTo>
                    <a:pt x="124" y="2"/>
                  </a:lnTo>
                  <a:lnTo>
                    <a:pt x="128" y="2"/>
                  </a:lnTo>
                  <a:lnTo>
                    <a:pt x="130" y="2"/>
                  </a:lnTo>
                  <a:lnTo>
                    <a:pt x="133" y="3"/>
                  </a:lnTo>
                  <a:lnTo>
                    <a:pt x="136" y="3"/>
                  </a:lnTo>
                  <a:lnTo>
                    <a:pt x="138" y="4"/>
                  </a:lnTo>
                  <a:lnTo>
                    <a:pt x="141" y="4"/>
                  </a:lnTo>
                  <a:lnTo>
                    <a:pt x="144" y="6"/>
                  </a:lnTo>
                  <a:lnTo>
                    <a:pt x="147" y="7"/>
                  </a:lnTo>
                  <a:lnTo>
                    <a:pt x="149" y="9"/>
                  </a:lnTo>
                  <a:lnTo>
                    <a:pt x="151" y="9"/>
                  </a:lnTo>
                  <a:lnTo>
                    <a:pt x="155" y="10"/>
                  </a:lnTo>
                  <a:lnTo>
                    <a:pt x="157" y="12"/>
                  </a:lnTo>
                  <a:lnTo>
                    <a:pt x="112" y="137"/>
                  </a:lnTo>
                  <a:lnTo>
                    <a:pt x="157" y="1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7" name="Freeform 2385"/>
            <p:cNvSpPr>
              <a:spLocks/>
            </p:cNvSpPr>
            <p:nvPr/>
          </p:nvSpPr>
          <p:spPr bwMode="auto">
            <a:xfrm>
              <a:off x="1643537" y="994074"/>
              <a:ext cx="64183" cy="78540"/>
            </a:xfrm>
            <a:custGeom>
              <a:avLst/>
              <a:gdLst>
                <a:gd name="T0" fmla="*/ 143 w 225"/>
                <a:gd name="T1" fmla="*/ 5 h 276"/>
                <a:gd name="T2" fmla="*/ 129 w 225"/>
                <a:gd name="T3" fmla="*/ 2 h 276"/>
                <a:gd name="T4" fmla="*/ 115 w 225"/>
                <a:gd name="T5" fmla="*/ 0 h 276"/>
                <a:gd name="T6" fmla="*/ 102 w 225"/>
                <a:gd name="T7" fmla="*/ 0 h 276"/>
                <a:gd name="T8" fmla="*/ 88 w 225"/>
                <a:gd name="T9" fmla="*/ 3 h 276"/>
                <a:gd name="T10" fmla="*/ 75 w 225"/>
                <a:gd name="T11" fmla="*/ 8 h 276"/>
                <a:gd name="T12" fmla="*/ 64 w 225"/>
                <a:gd name="T13" fmla="*/ 15 h 276"/>
                <a:gd name="T14" fmla="*/ 52 w 225"/>
                <a:gd name="T15" fmla="*/ 22 h 276"/>
                <a:gd name="T16" fmla="*/ 41 w 225"/>
                <a:gd name="T17" fmla="*/ 32 h 276"/>
                <a:gd name="T18" fmla="*/ 31 w 225"/>
                <a:gd name="T19" fmla="*/ 44 h 276"/>
                <a:gd name="T20" fmla="*/ 23 w 225"/>
                <a:gd name="T21" fmla="*/ 57 h 276"/>
                <a:gd name="T22" fmla="*/ 14 w 225"/>
                <a:gd name="T23" fmla="*/ 71 h 276"/>
                <a:gd name="T24" fmla="*/ 9 w 225"/>
                <a:gd name="T25" fmla="*/ 87 h 276"/>
                <a:gd name="T26" fmla="*/ 5 w 225"/>
                <a:gd name="T27" fmla="*/ 100 h 276"/>
                <a:gd name="T28" fmla="*/ 2 w 225"/>
                <a:gd name="T29" fmla="*/ 117 h 276"/>
                <a:gd name="T30" fmla="*/ 0 w 225"/>
                <a:gd name="T31" fmla="*/ 135 h 276"/>
                <a:gd name="T32" fmla="*/ 2 w 225"/>
                <a:gd name="T33" fmla="*/ 150 h 276"/>
                <a:gd name="T34" fmla="*/ 4 w 225"/>
                <a:gd name="T35" fmla="*/ 168 h 276"/>
                <a:gd name="T36" fmla="*/ 7 w 225"/>
                <a:gd name="T37" fmla="*/ 184 h 276"/>
                <a:gd name="T38" fmla="*/ 12 w 225"/>
                <a:gd name="T39" fmla="*/ 198 h 276"/>
                <a:gd name="T40" fmla="*/ 19 w 225"/>
                <a:gd name="T41" fmla="*/ 212 h 276"/>
                <a:gd name="T42" fmla="*/ 27 w 225"/>
                <a:gd name="T43" fmla="*/ 227 h 276"/>
                <a:gd name="T44" fmla="*/ 37 w 225"/>
                <a:gd name="T45" fmla="*/ 238 h 276"/>
                <a:gd name="T46" fmla="*/ 47 w 225"/>
                <a:gd name="T47" fmla="*/ 248 h 276"/>
                <a:gd name="T48" fmla="*/ 59 w 225"/>
                <a:gd name="T49" fmla="*/ 259 h 276"/>
                <a:gd name="T50" fmla="*/ 72 w 225"/>
                <a:gd name="T51" fmla="*/ 266 h 276"/>
                <a:gd name="T52" fmla="*/ 82 w 225"/>
                <a:gd name="T53" fmla="*/ 270 h 276"/>
                <a:gd name="T54" fmla="*/ 96 w 225"/>
                <a:gd name="T55" fmla="*/ 274 h 276"/>
                <a:gd name="T56" fmla="*/ 110 w 225"/>
                <a:gd name="T57" fmla="*/ 276 h 276"/>
                <a:gd name="T58" fmla="*/ 123 w 225"/>
                <a:gd name="T59" fmla="*/ 274 h 276"/>
                <a:gd name="T60" fmla="*/ 137 w 225"/>
                <a:gd name="T61" fmla="*/ 272 h 276"/>
                <a:gd name="T62" fmla="*/ 150 w 225"/>
                <a:gd name="T63" fmla="*/ 267 h 276"/>
                <a:gd name="T64" fmla="*/ 162 w 225"/>
                <a:gd name="T65" fmla="*/ 261 h 276"/>
                <a:gd name="T66" fmla="*/ 174 w 225"/>
                <a:gd name="T67" fmla="*/ 253 h 276"/>
                <a:gd name="T68" fmla="*/ 184 w 225"/>
                <a:gd name="T69" fmla="*/ 243 h 276"/>
                <a:gd name="T70" fmla="*/ 195 w 225"/>
                <a:gd name="T71" fmla="*/ 231 h 276"/>
                <a:gd name="T72" fmla="*/ 203 w 225"/>
                <a:gd name="T73" fmla="*/ 218 h 276"/>
                <a:gd name="T74" fmla="*/ 211 w 225"/>
                <a:gd name="T75" fmla="*/ 204 h 276"/>
                <a:gd name="T76" fmla="*/ 217 w 225"/>
                <a:gd name="T77" fmla="*/ 188 h 276"/>
                <a:gd name="T78" fmla="*/ 220 w 225"/>
                <a:gd name="T79" fmla="*/ 175 h 276"/>
                <a:gd name="T80" fmla="*/ 223 w 225"/>
                <a:gd name="T81" fmla="*/ 158 h 276"/>
                <a:gd name="T82" fmla="*/ 224 w 225"/>
                <a:gd name="T83" fmla="*/ 140 h 276"/>
                <a:gd name="T84" fmla="*/ 224 w 225"/>
                <a:gd name="T85" fmla="*/ 124 h 276"/>
                <a:gd name="T86" fmla="*/ 221 w 225"/>
                <a:gd name="T87" fmla="*/ 107 h 276"/>
                <a:gd name="T88" fmla="*/ 218 w 225"/>
                <a:gd name="T89" fmla="*/ 91 h 276"/>
                <a:gd name="T90" fmla="*/ 213 w 225"/>
                <a:gd name="T91" fmla="*/ 77 h 276"/>
                <a:gd name="T92" fmla="*/ 206 w 225"/>
                <a:gd name="T93" fmla="*/ 62 h 276"/>
                <a:gd name="T94" fmla="*/ 198 w 225"/>
                <a:gd name="T95" fmla="*/ 49 h 276"/>
                <a:gd name="T96" fmla="*/ 189 w 225"/>
                <a:gd name="T97" fmla="*/ 36 h 276"/>
                <a:gd name="T98" fmla="*/ 178 w 225"/>
                <a:gd name="T99" fmla="*/ 26 h 276"/>
                <a:gd name="T100" fmla="*/ 166 w 225"/>
                <a:gd name="T101" fmla="*/ 16 h 276"/>
                <a:gd name="T102" fmla="*/ 154 w 225"/>
                <a:gd name="T103" fmla="*/ 9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5" h="276">
                  <a:moveTo>
                    <a:pt x="151" y="8"/>
                  </a:moveTo>
                  <a:lnTo>
                    <a:pt x="151" y="8"/>
                  </a:lnTo>
                  <a:lnTo>
                    <a:pt x="149" y="8"/>
                  </a:lnTo>
                  <a:lnTo>
                    <a:pt x="145" y="6"/>
                  </a:lnTo>
                  <a:lnTo>
                    <a:pt x="143" y="5"/>
                  </a:lnTo>
                  <a:lnTo>
                    <a:pt x="141" y="5"/>
                  </a:lnTo>
                  <a:lnTo>
                    <a:pt x="137" y="3"/>
                  </a:lnTo>
                  <a:lnTo>
                    <a:pt x="135" y="2"/>
                  </a:lnTo>
                  <a:lnTo>
                    <a:pt x="131" y="2"/>
                  </a:lnTo>
                  <a:lnTo>
                    <a:pt x="129" y="2"/>
                  </a:lnTo>
                  <a:lnTo>
                    <a:pt x="127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13" y="0"/>
                  </a:lnTo>
                  <a:lnTo>
                    <a:pt x="110" y="0"/>
                  </a:lnTo>
                  <a:lnTo>
                    <a:pt x="107" y="0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99" y="0"/>
                  </a:lnTo>
                  <a:lnTo>
                    <a:pt x="96" y="2"/>
                  </a:lnTo>
                  <a:lnTo>
                    <a:pt x="94" y="2"/>
                  </a:lnTo>
                  <a:lnTo>
                    <a:pt x="92" y="2"/>
                  </a:lnTo>
                  <a:lnTo>
                    <a:pt x="88" y="3"/>
                  </a:lnTo>
                  <a:lnTo>
                    <a:pt x="86" y="3"/>
                  </a:lnTo>
                  <a:lnTo>
                    <a:pt x="83" y="5"/>
                  </a:lnTo>
                  <a:lnTo>
                    <a:pt x="81" y="6"/>
                  </a:lnTo>
                  <a:lnTo>
                    <a:pt x="78" y="6"/>
                  </a:lnTo>
                  <a:lnTo>
                    <a:pt x="75" y="8"/>
                  </a:lnTo>
                  <a:lnTo>
                    <a:pt x="73" y="9"/>
                  </a:lnTo>
                  <a:lnTo>
                    <a:pt x="71" y="10"/>
                  </a:lnTo>
                  <a:lnTo>
                    <a:pt x="68" y="12"/>
                  </a:lnTo>
                  <a:lnTo>
                    <a:pt x="66" y="13"/>
                  </a:lnTo>
                  <a:lnTo>
                    <a:pt x="64" y="15"/>
                  </a:lnTo>
                  <a:lnTo>
                    <a:pt x="61" y="16"/>
                  </a:lnTo>
                  <a:lnTo>
                    <a:pt x="59" y="18"/>
                  </a:lnTo>
                  <a:lnTo>
                    <a:pt x="57" y="19"/>
                  </a:lnTo>
                  <a:lnTo>
                    <a:pt x="54" y="21"/>
                  </a:lnTo>
                  <a:lnTo>
                    <a:pt x="52" y="22"/>
                  </a:lnTo>
                  <a:lnTo>
                    <a:pt x="49" y="23"/>
                  </a:lnTo>
                  <a:lnTo>
                    <a:pt x="47" y="26"/>
                  </a:lnTo>
                  <a:lnTo>
                    <a:pt x="45" y="28"/>
                  </a:lnTo>
                  <a:lnTo>
                    <a:pt x="42" y="31"/>
                  </a:lnTo>
                  <a:lnTo>
                    <a:pt x="41" y="32"/>
                  </a:lnTo>
                  <a:lnTo>
                    <a:pt x="39" y="35"/>
                  </a:lnTo>
                  <a:lnTo>
                    <a:pt x="37" y="36"/>
                  </a:lnTo>
                  <a:lnTo>
                    <a:pt x="34" y="39"/>
                  </a:lnTo>
                  <a:lnTo>
                    <a:pt x="33" y="41"/>
                  </a:lnTo>
                  <a:lnTo>
                    <a:pt x="31" y="44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6" y="51"/>
                  </a:lnTo>
                  <a:lnTo>
                    <a:pt x="24" y="54"/>
                  </a:lnTo>
                  <a:lnTo>
                    <a:pt x="23" y="57"/>
                  </a:lnTo>
                  <a:lnTo>
                    <a:pt x="20" y="60"/>
                  </a:lnTo>
                  <a:lnTo>
                    <a:pt x="19" y="62"/>
                  </a:lnTo>
                  <a:lnTo>
                    <a:pt x="18" y="65"/>
                  </a:lnTo>
                  <a:lnTo>
                    <a:pt x="16" y="68"/>
                  </a:lnTo>
                  <a:lnTo>
                    <a:pt x="14" y="71"/>
                  </a:lnTo>
                  <a:lnTo>
                    <a:pt x="13" y="74"/>
                  </a:lnTo>
                  <a:lnTo>
                    <a:pt x="12" y="77"/>
                  </a:lnTo>
                  <a:lnTo>
                    <a:pt x="11" y="80"/>
                  </a:lnTo>
                  <a:lnTo>
                    <a:pt x="10" y="84"/>
                  </a:lnTo>
                  <a:lnTo>
                    <a:pt x="9" y="87"/>
                  </a:lnTo>
                  <a:lnTo>
                    <a:pt x="7" y="90"/>
                  </a:lnTo>
                  <a:lnTo>
                    <a:pt x="6" y="94"/>
                  </a:lnTo>
                  <a:lnTo>
                    <a:pt x="6" y="97"/>
                  </a:lnTo>
                  <a:lnTo>
                    <a:pt x="5" y="100"/>
                  </a:lnTo>
                  <a:lnTo>
                    <a:pt x="4" y="104"/>
                  </a:lnTo>
                  <a:lnTo>
                    <a:pt x="4" y="107"/>
                  </a:lnTo>
                  <a:lnTo>
                    <a:pt x="3" y="110"/>
                  </a:lnTo>
                  <a:lnTo>
                    <a:pt x="3" y="114"/>
                  </a:lnTo>
                  <a:lnTo>
                    <a:pt x="2" y="117"/>
                  </a:lnTo>
                  <a:lnTo>
                    <a:pt x="2" y="120"/>
                  </a:lnTo>
                  <a:lnTo>
                    <a:pt x="2" y="124"/>
                  </a:lnTo>
                  <a:lnTo>
                    <a:pt x="2" y="127"/>
                  </a:lnTo>
                  <a:lnTo>
                    <a:pt x="2" y="130"/>
                  </a:lnTo>
                  <a:lnTo>
                    <a:pt x="0" y="135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2" y="145"/>
                  </a:lnTo>
                  <a:lnTo>
                    <a:pt x="2" y="147"/>
                  </a:lnTo>
                  <a:lnTo>
                    <a:pt x="2" y="150"/>
                  </a:lnTo>
                  <a:lnTo>
                    <a:pt x="2" y="155"/>
                  </a:lnTo>
                  <a:lnTo>
                    <a:pt x="3" y="158"/>
                  </a:lnTo>
                  <a:lnTo>
                    <a:pt x="3" y="160"/>
                  </a:lnTo>
                  <a:lnTo>
                    <a:pt x="3" y="165"/>
                  </a:lnTo>
                  <a:lnTo>
                    <a:pt x="4" y="168"/>
                  </a:lnTo>
                  <a:lnTo>
                    <a:pt x="4" y="171"/>
                  </a:lnTo>
                  <a:lnTo>
                    <a:pt x="5" y="173"/>
                  </a:lnTo>
                  <a:lnTo>
                    <a:pt x="6" y="176"/>
                  </a:lnTo>
                  <a:lnTo>
                    <a:pt x="6" y="181"/>
                  </a:lnTo>
                  <a:lnTo>
                    <a:pt x="7" y="184"/>
                  </a:lnTo>
                  <a:lnTo>
                    <a:pt x="9" y="186"/>
                  </a:lnTo>
                  <a:lnTo>
                    <a:pt x="10" y="189"/>
                  </a:lnTo>
                  <a:lnTo>
                    <a:pt x="10" y="192"/>
                  </a:lnTo>
                  <a:lnTo>
                    <a:pt x="11" y="195"/>
                  </a:lnTo>
                  <a:lnTo>
                    <a:pt x="12" y="198"/>
                  </a:lnTo>
                  <a:lnTo>
                    <a:pt x="13" y="201"/>
                  </a:lnTo>
                  <a:lnTo>
                    <a:pt x="16" y="204"/>
                  </a:lnTo>
                  <a:lnTo>
                    <a:pt x="17" y="207"/>
                  </a:lnTo>
                  <a:lnTo>
                    <a:pt x="18" y="210"/>
                  </a:lnTo>
                  <a:lnTo>
                    <a:pt x="19" y="212"/>
                  </a:lnTo>
                  <a:lnTo>
                    <a:pt x="20" y="215"/>
                  </a:lnTo>
                  <a:lnTo>
                    <a:pt x="23" y="218"/>
                  </a:lnTo>
                  <a:lnTo>
                    <a:pt x="24" y="221"/>
                  </a:lnTo>
                  <a:lnTo>
                    <a:pt x="25" y="224"/>
                  </a:lnTo>
                  <a:lnTo>
                    <a:pt x="27" y="227"/>
                  </a:lnTo>
                  <a:lnTo>
                    <a:pt x="28" y="228"/>
                  </a:lnTo>
                  <a:lnTo>
                    <a:pt x="31" y="231"/>
                  </a:lnTo>
                  <a:lnTo>
                    <a:pt x="33" y="234"/>
                  </a:lnTo>
                  <a:lnTo>
                    <a:pt x="34" y="235"/>
                  </a:lnTo>
                  <a:lnTo>
                    <a:pt x="37" y="238"/>
                  </a:lnTo>
                  <a:lnTo>
                    <a:pt x="39" y="241"/>
                  </a:lnTo>
                  <a:lnTo>
                    <a:pt x="40" y="243"/>
                  </a:lnTo>
                  <a:lnTo>
                    <a:pt x="42" y="246"/>
                  </a:lnTo>
                  <a:lnTo>
                    <a:pt x="45" y="247"/>
                  </a:lnTo>
                  <a:lnTo>
                    <a:pt x="47" y="248"/>
                  </a:lnTo>
                  <a:lnTo>
                    <a:pt x="49" y="251"/>
                  </a:lnTo>
                  <a:lnTo>
                    <a:pt x="52" y="253"/>
                  </a:lnTo>
                  <a:lnTo>
                    <a:pt x="54" y="254"/>
                  </a:lnTo>
                  <a:lnTo>
                    <a:pt x="57" y="257"/>
                  </a:lnTo>
                  <a:lnTo>
                    <a:pt x="59" y="259"/>
                  </a:lnTo>
                  <a:lnTo>
                    <a:pt x="61" y="260"/>
                  </a:lnTo>
                  <a:lnTo>
                    <a:pt x="64" y="261"/>
                  </a:lnTo>
                  <a:lnTo>
                    <a:pt x="66" y="263"/>
                  </a:lnTo>
                  <a:lnTo>
                    <a:pt x="69" y="264"/>
                  </a:lnTo>
                  <a:lnTo>
                    <a:pt x="72" y="266"/>
                  </a:lnTo>
                  <a:lnTo>
                    <a:pt x="74" y="267"/>
                  </a:lnTo>
                  <a:lnTo>
                    <a:pt x="76" y="269"/>
                  </a:lnTo>
                  <a:lnTo>
                    <a:pt x="80" y="269"/>
                  </a:lnTo>
                  <a:lnTo>
                    <a:pt x="82" y="270"/>
                  </a:lnTo>
                  <a:lnTo>
                    <a:pt x="85" y="272"/>
                  </a:lnTo>
                  <a:lnTo>
                    <a:pt x="88" y="272"/>
                  </a:lnTo>
                  <a:lnTo>
                    <a:pt x="90" y="273"/>
                  </a:lnTo>
                  <a:lnTo>
                    <a:pt x="94" y="273"/>
                  </a:lnTo>
                  <a:lnTo>
                    <a:pt x="96" y="274"/>
                  </a:lnTo>
                  <a:lnTo>
                    <a:pt x="99" y="274"/>
                  </a:lnTo>
                  <a:lnTo>
                    <a:pt x="102" y="274"/>
                  </a:lnTo>
                  <a:lnTo>
                    <a:pt x="104" y="274"/>
                  </a:lnTo>
                  <a:lnTo>
                    <a:pt x="107" y="276"/>
                  </a:lnTo>
                  <a:lnTo>
                    <a:pt x="110" y="276"/>
                  </a:lnTo>
                  <a:lnTo>
                    <a:pt x="113" y="276"/>
                  </a:lnTo>
                  <a:lnTo>
                    <a:pt x="115" y="276"/>
                  </a:lnTo>
                  <a:lnTo>
                    <a:pt x="119" y="276"/>
                  </a:lnTo>
                  <a:lnTo>
                    <a:pt x="121" y="274"/>
                  </a:lnTo>
                  <a:lnTo>
                    <a:pt x="123" y="274"/>
                  </a:lnTo>
                  <a:lnTo>
                    <a:pt x="127" y="274"/>
                  </a:lnTo>
                  <a:lnTo>
                    <a:pt x="129" y="274"/>
                  </a:lnTo>
                  <a:lnTo>
                    <a:pt x="131" y="273"/>
                  </a:lnTo>
                  <a:lnTo>
                    <a:pt x="134" y="273"/>
                  </a:lnTo>
                  <a:lnTo>
                    <a:pt x="137" y="272"/>
                  </a:lnTo>
                  <a:lnTo>
                    <a:pt x="140" y="272"/>
                  </a:lnTo>
                  <a:lnTo>
                    <a:pt x="142" y="270"/>
                  </a:lnTo>
                  <a:lnTo>
                    <a:pt x="144" y="270"/>
                  </a:lnTo>
                  <a:lnTo>
                    <a:pt x="147" y="269"/>
                  </a:lnTo>
                  <a:lnTo>
                    <a:pt x="150" y="267"/>
                  </a:lnTo>
                  <a:lnTo>
                    <a:pt x="152" y="266"/>
                  </a:lnTo>
                  <a:lnTo>
                    <a:pt x="155" y="266"/>
                  </a:lnTo>
                  <a:lnTo>
                    <a:pt x="157" y="264"/>
                  </a:lnTo>
                  <a:lnTo>
                    <a:pt x="159" y="263"/>
                  </a:lnTo>
                  <a:lnTo>
                    <a:pt x="162" y="261"/>
                  </a:lnTo>
                  <a:lnTo>
                    <a:pt x="164" y="260"/>
                  </a:lnTo>
                  <a:lnTo>
                    <a:pt x="166" y="259"/>
                  </a:lnTo>
                  <a:lnTo>
                    <a:pt x="169" y="256"/>
                  </a:lnTo>
                  <a:lnTo>
                    <a:pt x="171" y="254"/>
                  </a:lnTo>
                  <a:lnTo>
                    <a:pt x="174" y="253"/>
                  </a:lnTo>
                  <a:lnTo>
                    <a:pt x="176" y="251"/>
                  </a:lnTo>
                  <a:lnTo>
                    <a:pt x="178" y="248"/>
                  </a:lnTo>
                  <a:lnTo>
                    <a:pt x="181" y="247"/>
                  </a:lnTo>
                  <a:lnTo>
                    <a:pt x="183" y="246"/>
                  </a:lnTo>
                  <a:lnTo>
                    <a:pt x="184" y="243"/>
                  </a:lnTo>
                  <a:lnTo>
                    <a:pt x="186" y="241"/>
                  </a:lnTo>
                  <a:lnTo>
                    <a:pt x="189" y="238"/>
                  </a:lnTo>
                  <a:lnTo>
                    <a:pt x="191" y="237"/>
                  </a:lnTo>
                  <a:lnTo>
                    <a:pt x="192" y="234"/>
                  </a:lnTo>
                  <a:lnTo>
                    <a:pt x="195" y="231"/>
                  </a:lnTo>
                  <a:lnTo>
                    <a:pt x="196" y="230"/>
                  </a:lnTo>
                  <a:lnTo>
                    <a:pt x="198" y="227"/>
                  </a:lnTo>
                  <a:lnTo>
                    <a:pt x="199" y="224"/>
                  </a:lnTo>
                  <a:lnTo>
                    <a:pt x="202" y="221"/>
                  </a:lnTo>
                  <a:lnTo>
                    <a:pt x="203" y="218"/>
                  </a:lnTo>
                  <a:lnTo>
                    <a:pt x="205" y="215"/>
                  </a:lnTo>
                  <a:lnTo>
                    <a:pt x="206" y="212"/>
                  </a:lnTo>
                  <a:lnTo>
                    <a:pt x="207" y="210"/>
                  </a:lnTo>
                  <a:lnTo>
                    <a:pt x="210" y="207"/>
                  </a:lnTo>
                  <a:lnTo>
                    <a:pt x="211" y="204"/>
                  </a:lnTo>
                  <a:lnTo>
                    <a:pt x="212" y="201"/>
                  </a:lnTo>
                  <a:lnTo>
                    <a:pt x="213" y="198"/>
                  </a:lnTo>
                  <a:lnTo>
                    <a:pt x="214" y="195"/>
                  </a:lnTo>
                  <a:lnTo>
                    <a:pt x="216" y="192"/>
                  </a:lnTo>
                  <a:lnTo>
                    <a:pt x="217" y="188"/>
                  </a:lnTo>
                  <a:lnTo>
                    <a:pt x="218" y="185"/>
                  </a:lnTo>
                  <a:lnTo>
                    <a:pt x="219" y="182"/>
                  </a:lnTo>
                  <a:lnTo>
                    <a:pt x="219" y="178"/>
                  </a:lnTo>
                  <a:lnTo>
                    <a:pt x="220" y="175"/>
                  </a:lnTo>
                  <a:lnTo>
                    <a:pt x="221" y="172"/>
                  </a:lnTo>
                  <a:lnTo>
                    <a:pt x="221" y="168"/>
                  </a:lnTo>
                  <a:lnTo>
                    <a:pt x="223" y="165"/>
                  </a:lnTo>
                  <a:lnTo>
                    <a:pt x="223" y="162"/>
                  </a:lnTo>
                  <a:lnTo>
                    <a:pt x="223" y="158"/>
                  </a:lnTo>
                  <a:lnTo>
                    <a:pt x="224" y="155"/>
                  </a:lnTo>
                  <a:lnTo>
                    <a:pt x="224" y="152"/>
                  </a:lnTo>
                  <a:lnTo>
                    <a:pt x="224" y="147"/>
                  </a:lnTo>
                  <a:lnTo>
                    <a:pt x="224" y="145"/>
                  </a:lnTo>
                  <a:lnTo>
                    <a:pt x="224" y="140"/>
                  </a:lnTo>
                  <a:lnTo>
                    <a:pt x="225" y="137"/>
                  </a:lnTo>
                  <a:lnTo>
                    <a:pt x="224" y="135"/>
                  </a:lnTo>
                  <a:lnTo>
                    <a:pt x="224" y="130"/>
                  </a:lnTo>
                  <a:lnTo>
                    <a:pt x="224" y="127"/>
                  </a:lnTo>
                  <a:lnTo>
                    <a:pt x="224" y="124"/>
                  </a:lnTo>
                  <a:lnTo>
                    <a:pt x="224" y="122"/>
                  </a:lnTo>
                  <a:lnTo>
                    <a:pt x="223" y="117"/>
                  </a:lnTo>
                  <a:lnTo>
                    <a:pt x="223" y="114"/>
                  </a:lnTo>
                  <a:lnTo>
                    <a:pt x="223" y="111"/>
                  </a:lnTo>
                  <a:lnTo>
                    <a:pt x="221" y="107"/>
                  </a:lnTo>
                  <a:lnTo>
                    <a:pt x="221" y="104"/>
                  </a:lnTo>
                  <a:lnTo>
                    <a:pt x="220" y="101"/>
                  </a:lnTo>
                  <a:lnTo>
                    <a:pt x="219" y="98"/>
                  </a:lnTo>
                  <a:lnTo>
                    <a:pt x="219" y="96"/>
                  </a:lnTo>
                  <a:lnTo>
                    <a:pt x="218" y="91"/>
                  </a:lnTo>
                  <a:lnTo>
                    <a:pt x="217" y="88"/>
                  </a:lnTo>
                  <a:lnTo>
                    <a:pt x="216" y="85"/>
                  </a:lnTo>
                  <a:lnTo>
                    <a:pt x="214" y="83"/>
                  </a:lnTo>
                  <a:lnTo>
                    <a:pt x="214" y="80"/>
                  </a:lnTo>
                  <a:lnTo>
                    <a:pt x="213" y="77"/>
                  </a:lnTo>
                  <a:lnTo>
                    <a:pt x="212" y="74"/>
                  </a:lnTo>
                  <a:lnTo>
                    <a:pt x="210" y="71"/>
                  </a:lnTo>
                  <a:lnTo>
                    <a:pt x="209" y="68"/>
                  </a:lnTo>
                  <a:lnTo>
                    <a:pt x="207" y="65"/>
                  </a:lnTo>
                  <a:lnTo>
                    <a:pt x="206" y="62"/>
                  </a:lnTo>
                  <a:lnTo>
                    <a:pt x="205" y="60"/>
                  </a:lnTo>
                  <a:lnTo>
                    <a:pt x="203" y="57"/>
                  </a:lnTo>
                  <a:lnTo>
                    <a:pt x="202" y="54"/>
                  </a:lnTo>
                  <a:lnTo>
                    <a:pt x="199" y="51"/>
                  </a:lnTo>
                  <a:lnTo>
                    <a:pt x="198" y="49"/>
                  </a:lnTo>
                  <a:lnTo>
                    <a:pt x="197" y="47"/>
                  </a:lnTo>
                  <a:lnTo>
                    <a:pt x="195" y="44"/>
                  </a:lnTo>
                  <a:lnTo>
                    <a:pt x="192" y="41"/>
                  </a:lnTo>
                  <a:lnTo>
                    <a:pt x="191" y="39"/>
                  </a:lnTo>
                  <a:lnTo>
                    <a:pt x="189" y="36"/>
                  </a:lnTo>
                  <a:lnTo>
                    <a:pt x="186" y="35"/>
                  </a:lnTo>
                  <a:lnTo>
                    <a:pt x="185" y="32"/>
                  </a:lnTo>
                  <a:lnTo>
                    <a:pt x="183" y="31"/>
                  </a:lnTo>
                  <a:lnTo>
                    <a:pt x="181" y="28"/>
                  </a:lnTo>
                  <a:lnTo>
                    <a:pt x="178" y="26"/>
                  </a:lnTo>
                  <a:lnTo>
                    <a:pt x="176" y="23"/>
                  </a:lnTo>
                  <a:lnTo>
                    <a:pt x="174" y="22"/>
                  </a:lnTo>
                  <a:lnTo>
                    <a:pt x="171" y="21"/>
                  </a:lnTo>
                  <a:lnTo>
                    <a:pt x="169" y="19"/>
                  </a:lnTo>
                  <a:lnTo>
                    <a:pt x="166" y="16"/>
                  </a:lnTo>
                  <a:lnTo>
                    <a:pt x="164" y="15"/>
                  </a:lnTo>
                  <a:lnTo>
                    <a:pt x="162" y="13"/>
                  </a:lnTo>
                  <a:lnTo>
                    <a:pt x="159" y="12"/>
                  </a:lnTo>
                  <a:lnTo>
                    <a:pt x="156" y="10"/>
                  </a:lnTo>
                  <a:lnTo>
                    <a:pt x="154" y="9"/>
                  </a:lnTo>
                  <a:lnTo>
                    <a:pt x="151" y="8"/>
                  </a:lnTo>
                  <a:lnTo>
                    <a:pt x="113" y="137"/>
                  </a:lnTo>
                  <a:lnTo>
                    <a:pt x="151" y="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8" name="Freeform 2386"/>
            <p:cNvSpPr>
              <a:spLocks/>
            </p:cNvSpPr>
            <p:nvPr/>
          </p:nvSpPr>
          <p:spPr bwMode="auto">
            <a:xfrm>
              <a:off x="1667606" y="1023312"/>
              <a:ext cx="10888" cy="19492"/>
            </a:xfrm>
            <a:custGeom>
              <a:avLst/>
              <a:gdLst>
                <a:gd name="T0" fmla="*/ 37 w 37"/>
                <a:gd name="T1" fmla="*/ 3 h 68"/>
                <a:gd name="T2" fmla="*/ 31 w 37"/>
                <a:gd name="T3" fmla="*/ 0 h 68"/>
                <a:gd name="T4" fmla="*/ 25 w 37"/>
                <a:gd name="T5" fmla="*/ 0 h 68"/>
                <a:gd name="T6" fmla="*/ 19 w 37"/>
                <a:gd name="T7" fmla="*/ 1 h 68"/>
                <a:gd name="T8" fmla="*/ 15 w 37"/>
                <a:gd name="T9" fmla="*/ 4 h 68"/>
                <a:gd name="T10" fmla="*/ 10 w 37"/>
                <a:gd name="T11" fmla="*/ 7 h 68"/>
                <a:gd name="T12" fmla="*/ 7 w 37"/>
                <a:gd name="T13" fmla="*/ 11 h 68"/>
                <a:gd name="T14" fmla="*/ 3 w 37"/>
                <a:gd name="T15" fmla="*/ 17 h 68"/>
                <a:gd name="T16" fmla="*/ 2 w 37"/>
                <a:gd name="T17" fmla="*/ 23 h 68"/>
                <a:gd name="T18" fmla="*/ 0 w 37"/>
                <a:gd name="T19" fmla="*/ 29 h 68"/>
                <a:gd name="T20" fmla="*/ 0 w 37"/>
                <a:gd name="T21" fmla="*/ 36 h 68"/>
                <a:gd name="T22" fmla="*/ 0 w 37"/>
                <a:gd name="T23" fmla="*/ 42 h 68"/>
                <a:gd name="T24" fmla="*/ 2 w 37"/>
                <a:gd name="T25" fmla="*/ 47 h 68"/>
                <a:gd name="T26" fmla="*/ 4 w 37"/>
                <a:gd name="T27" fmla="*/ 53 h 68"/>
                <a:gd name="T28" fmla="*/ 8 w 37"/>
                <a:gd name="T29" fmla="*/ 59 h 68"/>
                <a:gd name="T30" fmla="*/ 12 w 37"/>
                <a:gd name="T31" fmla="*/ 63 h 68"/>
                <a:gd name="T32" fmla="*/ 18 w 37"/>
                <a:gd name="T33" fmla="*/ 68 h 68"/>
                <a:gd name="T34" fmla="*/ 37 w 37"/>
                <a:gd name="T35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68">
                  <a:moveTo>
                    <a:pt x="37" y="3"/>
                  </a:moveTo>
                  <a:lnTo>
                    <a:pt x="31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4"/>
                  </a:lnTo>
                  <a:lnTo>
                    <a:pt x="10" y="7"/>
                  </a:lnTo>
                  <a:lnTo>
                    <a:pt x="7" y="11"/>
                  </a:lnTo>
                  <a:lnTo>
                    <a:pt x="3" y="17"/>
                  </a:lnTo>
                  <a:lnTo>
                    <a:pt x="2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4" y="53"/>
                  </a:lnTo>
                  <a:lnTo>
                    <a:pt x="8" y="59"/>
                  </a:lnTo>
                  <a:lnTo>
                    <a:pt x="12" y="63"/>
                  </a:lnTo>
                  <a:lnTo>
                    <a:pt x="18" y="68"/>
                  </a:lnTo>
                  <a:lnTo>
                    <a:pt x="37" y="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9" name="Freeform 2387"/>
            <p:cNvSpPr>
              <a:spLocks/>
            </p:cNvSpPr>
            <p:nvPr/>
          </p:nvSpPr>
          <p:spPr bwMode="auto">
            <a:xfrm>
              <a:off x="1672763" y="1023885"/>
              <a:ext cx="1035520" cy="483278"/>
            </a:xfrm>
            <a:custGeom>
              <a:avLst/>
              <a:gdLst>
                <a:gd name="T0" fmla="*/ 3614 w 3614"/>
                <a:gd name="T1" fmla="*/ 1621 h 1686"/>
                <a:gd name="T2" fmla="*/ 19 w 3614"/>
                <a:gd name="T3" fmla="*/ 0 h 1686"/>
                <a:gd name="T4" fmla="*/ 0 w 3614"/>
                <a:gd name="T5" fmla="*/ 65 h 1686"/>
                <a:gd name="T6" fmla="*/ 3596 w 3614"/>
                <a:gd name="T7" fmla="*/ 1686 h 1686"/>
                <a:gd name="T8" fmla="*/ 3614 w 3614"/>
                <a:gd name="T9" fmla="*/ 1621 h 1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4" h="1686">
                  <a:moveTo>
                    <a:pt x="3614" y="1621"/>
                  </a:moveTo>
                  <a:lnTo>
                    <a:pt x="19" y="0"/>
                  </a:lnTo>
                  <a:lnTo>
                    <a:pt x="0" y="65"/>
                  </a:lnTo>
                  <a:lnTo>
                    <a:pt x="3596" y="1686"/>
                  </a:lnTo>
                  <a:lnTo>
                    <a:pt x="3614" y="16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0" name="Freeform 2388"/>
            <p:cNvSpPr>
              <a:spLocks/>
            </p:cNvSpPr>
            <p:nvPr/>
          </p:nvSpPr>
          <p:spPr bwMode="auto">
            <a:xfrm>
              <a:off x="2703126" y="1488818"/>
              <a:ext cx="10888" cy="18918"/>
            </a:xfrm>
            <a:custGeom>
              <a:avLst/>
              <a:gdLst>
                <a:gd name="T0" fmla="*/ 0 w 37"/>
                <a:gd name="T1" fmla="*/ 65 h 66"/>
                <a:gd name="T2" fmla="*/ 6 w 37"/>
                <a:gd name="T3" fmla="*/ 66 h 66"/>
                <a:gd name="T4" fmla="*/ 11 w 37"/>
                <a:gd name="T5" fmla="*/ 66 h 66"/>
                <a:gd name="T6" fmla="*/ 17 w 37"/>
                <a:gd name="T7" fmla="*/ 66 h 66"/>
                <a:gd name="T8" fmla="*/ 22 w 37"/>
                <a:gd name="T9" fmla="*/ 63 h 66"/>
                <a:gd name="T10" fmla="*/ 27 w 37"/>
                <a:gd name="T11" fmla="*/ 59 h 66"/>
                <a:gd name="T12" fmla="*/ 30 w 37"/>
                <a:gd name="T13" fmla="*/ 55 h 66"/>
                <a:gd name="T14" fmla="*/ 32 w 37"/>
                <a:gd name="T15" fmla="*/ 50 h 66"/>
                <a:gd name="T16" fmla="*/ 35 w 37"/>
                <a:gd name="T17" fmla="*/ 45 h 66"/>
                <a:gd name="T18" fmla="*/ 36 w 37"/>
                <a:gd name="T19" fmla="*/ 37 h 66"/>
                <a:gd name="T20" fmla="*/ 37 w 37"/>
                <a:gd name="T21" fmla="*/ 32 h 66"/>
                <a:gd name="T22" fmla="*/ 36 w 37"/>
                <a:gd name="T23" fmla="*/ 24 h 66"/>
                <a:gd name="T24" fmla="*/ 35 w 37"/>
                <a:gd name="T25" fmla="*/ 19 h 66"/>
                <a:gd name="T26" fmla="*/ 32 w 37"/>
                <a:gd name="T27" fmla="*/ 13 h 66"/>
                <a:gd name="T28" fmla="*/ 29 w 37"/>
                <a:gd name="T29" fmla="*/ 7 h 66"/>
                <a:gd name="T30" fmla="*/ 24 w 37"/>
                <a:gd name="T31" fmla="*/ 3 h 66"/>
                <a:gd name="T32" fmla="*/ 18 w 37"/>
                <a:gd name="T33" fmla="*/ 0 h 66"/>
                <a:gd name="T34" fmla="*/ 0 w 37"/>
                <a:gd name="T35" fmla="*/ 6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66">
                  <a:moveTo>
                    <a:pt x="0" y="65"/>
                  </a:moveTo>
                  <a:lnTo>
                    <a:pt x="6" y="66"/>
                  </a:lnTo>
                  <a:lnTo>
                    <a:pt x="11" y="66"/>
                  </a:lnTo>
                  <a:lnTo>
                    <a:pt x="17" y="66"/>
                  </a:lnTo>
                  <a:lnTo>
                    <a:pt x="22" y="63"/>
                  </a:lnTo>
                  <a:lnTo>
                    <a:pt x="27" y="59"/>
                  </a:lnTo>
                  <a:lnTo>
                    <a:pt x="30" y="55"/>
                  </a:lnTo>
                  <a:lnTo>
                    <a:pt x="32" y="50"/>
                  </a:lnTo>
                  <a:lnTo>
                    <a:pt x="35" y="45"/>
                  </a:lnTo>
                  <a:lnTo>
                    <a:pt x="36" y="37"/>
                  </a:lnTo>
                  <a:lnTo>
                    <a:pt x="37" y="32"/>
                  </a:lnTo>
                  <a:lnTo>
                    <a:pt x="36" y="24"/>
                  </a:lnTo>
                  <a:lnTo>
                    <a:pt x="35" y="19"/>
                  </a:lnTo>
                  <a:lnTo>
                    <a:pt x="32" y="13"/>
                  </a:lnTo>
                  <a:lnTo>
                    <a:pt x="29" y="7"/>
                  </a:lnTo>
                  <a:lnTo>
                    <a:pt x="24" y="3"/>
                  </a:lnTo>
                  <a:lnTo>
                    <a:pt x="18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1" name="Freeform 2389"/>
            <p:cNvSpPr>
              <a:spLocks/>
            </p:cNvSpPr>
            <p:nvPr/>
          </p:nvSpPr>
          <p:spPr bwMode="auto">
            <a:xfrm>
              <a:off x="1678494" y="783106"/>
              <a:ext cx="1872761" cy="267724"/>
            </a:xfrm>
            <a:custGeom>
              <a:avLst/>
              <a:gdLst>
                <a:gd name="T0" fmla="*/ 6537 w 6537"/>
                <a:gd name="T1" fmla="*/ 68 h 934"/>
                <a:gd name="T2" fmla="*/ 6 w 6537"/>
                <a:gd name="T3" fmla="*/ 934 h 934"/>
                <a:gd name="T4" fmla="*/ 0 w 6537"/>
                <a:gd name="T5" fmla="*/ 867 h 934"/>
                <a:gd name="T6" fmla="*/ 6531 w 6537"/>
                <a:gd name="T7" fmla="*/ 0 h 934"/>
                <a:gd name="T8" fmla="*/ 6537 w 6537"/>
                <a:gd name="T9" fmla="*/ 68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7" h="934">
                  <a:moveTo>
                    <a:pt x="6537" y="68"/>
                  </a:moveTo>
                  <a:lnTo>
                    <a:pt x="6" y="934"/>
                  </a:lnTo>
                  <a:lnTo>
                    <a:pt x="0" y="867"/>
                  </a:lnTo>
                  <a:lnTo>
                    <a:pt x="6531" y="0"/>
                  </a:lnTo>
                  <a:lnTo>
                    <a:pt x="6537" y="6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2" name="Freeform 2390"/>
            <p:cNvSpPr>
              <a:spLocks/>
            </p:cNvSpPr>
            <p:nvPr/>
          </p:nvSpPr>
          <p:spPr bwMode="auto">
            <a:xfrm>
              <a:off x="2561007" y="1328872"/>
              <a:ext cx="54441" cy="90579"/>
            </a:xfrm>
            <a:custGeom>
              <a:avLst/>
              <a:gdLst>
                <a:gd name="T0" fmla="*/ 8 w 190"/>
                <a:gd name="T1" fmla="*/ 0 h 316"/>
                <a:gd name="T2" fmla="*/ 9 w 190"/>
                <a:gd name="T3" fmla="*/ 3 h 316"/>
                <a:gd name="T4" fmla="*/ 14 w 190"/>
                <a:gd name="T5" fmla="*/ 10 h 316"/>
                <a:gd name="T6" fmla="*/ 18 w 190"/>
                <a:gd name="T7" fmla="*/ 16 h 316"/>
                <a:gd name="T8" fmla="*/ 23 w 190"/>
                <a:gd name="T9" fmla="*/ 23 h 316"/>
                <a:gd name="T10" fmla="*/ 28 w 190"/>
                <a:gd name="T11" fmla="*/ 29 h 316"/>
                <a:gd name="T12" fmla="*/ 32 w 190"/>
                <a:gd name="T13" fmla="*/ 34 h 316"/>
                <a:gd name="T14" fmla="*/ 37 w 190"/>
                <a:gd name="T15" fmla="*/ 39 h 316"/>
                <a:gd name="T16" fmla="*/ 43 w 190"/>
                <a:gd name="T17" fmla="*/ 44 h 316"/>
                <a:gd name="T18" fmla="*/ 48 w 190"/>
                <a:gd name="T19" fmla="*/ 50 h 316"/>
                <a:gd name="T20" fmla="*/ 52 w 190"/>
                <a:gd name="T21" fmla="*/ 54 h 316"/>
                <a:gd name="T22" fmla="*/ 58 w 190"/>
                <a:gd name="T23" fmla="*/ 59 h 316"/>
                <a:gd name="T24" fmla="*/ 63 w 190"/>
                <a:gd name="T25" fmla="*/ 63 h 316"/>
                <a:gd name="T26" fmla="*/ 69 w 190"/>
                <a:gd name="T27" fmla="*/ 67 h 316"/>
                <a:gd name="T28" fmla="*/ 75 w 190"/>
                <a:gd name="T29" fmla="*/ 72 h 316"/>
                <a:gd name="T30" fmla="*/ 79 w 190"/>
                <a:gd name="T31" fmla="*/ 75 h 316"/>
                <a:gd name="T32" fmla="*/ 85 w 190"/>
                <a:gd name="T33" fmla="*/ 79 h 316"/>
                <a:gd name="T34" fmla="*/ 91 w 190"/>
                <a:gd name="T35" fmla="*/ 82 h 316"/>
                <a:gd name="T36" fmla="*/ 97 w 190"/>
                <a:gd name="T37" fmla="*/ 85 h 316"/>
                <a:gd name="T38" fmla="*/ 103 w 190"/>
                <a:gd name="T39" fmla="*/ 88 h 316"/>
                <a:gd name="T40" fmla="*/ 108 w 190"/>
                <a:gd name="T41" fmla="*/ 91 h 316"/>
                <a:gd name="T42" fmla="*/ 114 w 190"/>
                <a:gd name="T43" fmla="*/ 92 h 316"/>
                <a:gd name="T44" fmla="*/ 121 w 190"/>
                <a:gd name="T45" fmla="*/ 95 h 316"/>
                <a:gd name="T46" fmla="*/ 127 w 190"/>
                <a:gd name="T47" fmla="*/ 96 h 316"/>
                <a:gd name="T48" fmla="*/ 133 w 190"/>
                <a:gd name="T49" fmla="*/ 99 h 316"/>
                <a:gd name="T50" fmla="*/ 140 w 190"/>
                <a:gd name="T51" fmla="*/ 101 h 316"/>
                <a:gd name="T52" fmla="*/ 146 w 190"/>
                <a:gd name="T53" fmla="*/ 101 h 316"/>
                <a:gd name="T54" fmla="*/ 153 w 190"/>
                <a:gd name="T55" fmla="*/ 102 h 316"/>
                <a:gd name="T56" fmla="*/ 160 w 190"/>
                <a:gd name="T57" fmla="*/ 104 h 316"/>
                <a:gd name="T58" fmla="*/ 166 w 190"/>
                <a:gd name="T59" fmla="*/ 104 h 316"/>
                <a:gd name="T60" fmla="*/ 173 w 190"/>
                <a:gd name="T61" fmla="*/ 104 h 316"/>
                <a:gd name="T62" fmla="*/ 180 w 190"/>
                <a:gd name="T63" fmla="*/ 105 h 316"/>
                <a:gd name="T64" fmla="*/ 187 w 190"/>
                <a:gd name="T65" fmla="*/ 105 h 316"/>
                <a:gd name="T66" fmla="*/ 0 w 190"/>
                <a:gd name="T67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0" h="316">
                  <a:moveTo>
                    <a:pt x="0" y="316"/>
                  </a:moveTo>
                  <a:lnTo>
                    <a:pt x="8" y="0"/>
                  </a:lnTo>
                  <a:lnTo>
                    <a:pt x="9" y="3"/>
                  </a:lnTo>
                  <a:lnTo>
                    <a:pt x="11" y="7"/>
                  </a:lnTo>
                  <a:lnTo>
                    <a:pt x="14" y="10"/>
                  </a:lnTo>
                  <a:lnTo>
                    <a:pt x="16" y="13"/>
                  </a:lnTo>
                  <a:lnTo>
                    <a:pt x="18" y="16"/>
                  </a:lnTo>
                  <a:lnTo>
                    <a:pt x="21" y="18"/>
                  </a:lnTo>
                  <a:lnTo>
                    <a:pt x="23" y="23"/>
                  </a:lnTo>
                  <a:lnTo>
                    <a:pt x="25" y="26"/>
                  </a:lnTo>
                  <a:lnTo>
                    <a:pt x="28" y="29"/>
                  </a:lnTo>
                  <a:lnTo>
                    <a:pt x="30" y="31"/>
                  </a:lnTo>
                  <a:lnTo>
                    <a:pt x="32" y="34"/>
                  </a:lnTo>
                  <a:lnTo>
                    <a:pt x="35" y="36"/>
                  </a:lnTo>
                  <a:lnTo>
                    <a:pt x="37" y="39"/>
                  </a:lnTo>
                  <a:lnTo>
                    <a:pt x="41" y="42"/>
                  </a:lnTo>
                  <a:lnTo>
                    <a:pt x="43" y="44"/>
                  </a:lnTo>
                  <a:lnTo>
                    <a:pt x="45" y="47"/>
                  </a:lnTo>
                  <a:lnTo>
                    <a:pt x="48" y="50"/>
                  </a:lnTo>
                  <a:lnTo>
                    <a:pt x="50" y="52"/>
                  </a:lnTo>
                  <a:lnTo>
                    <a:pt x="52" y="54"/>
                  </a:lnTo>
                  <a:lnTo>
                    <a:pt x="56" y="56"/>
                  </a:lnTo>
                  <a:lnTo>
                    <a:pt x="58" y="59"/>
                  </a:lnTo>
                  <a:lnTo>
                    <a:pt x="60" y="62"/>
                  </a:lnTo>
                  <a:lnTo>
                    <a:pt x="63" y="63"/>
                  </a:lnTo>
                  <a:lnTo>
                    <a:pt x="66" y="66"/>
                  </a:lnTo>
                  <a:lnTo>
                    <a:pt x="69" y="67"/>
                  </a:lnTo>
                  <a:lnTo>
                    <a:pt x="71" y="69"/>
                  </a:lnTo>
                  <a:lnTo>
                    <a:pt x="75" y="72"/>
                  </a:lnTo>
                  <a:lnTo>
                    <a:pt x="77" y="73"/>
                  </a:lnTo>
                  <a:lnTo>
                    <a:pt x="79" y="75"/>
                  </a:lnTo>
                  <a:lnTo>
                    <a:pt x="83" y="76"/>
                  </a:lnTo>
                  <a:lnTo>
                    <a:pt x="85" y="79"/>
                  </a:lnTo>
                  <a:lnTo>
                    <a:pt x="89" y="80"/>
                  </a:lnTo>
                  <a:lnTo>
                    <a:pt x="91" y="82"/>
                  </a:lnTo>
                  <a:lnTo>
                    <a:pt x="94" y="83"/>
                  </a:lnTo>
                  <a:lnTo>
                    <a:pt x="97" y="85"/>
                  </a:lnTo>
                  <a:lnTo>
                    <a:pt x="100" y="86"/>
                  </a:lnTo>
                  <a:lnTo>
                    <a:pt x="103" y="88"/>
                  </a:lnTo>
                  <a:lnTo>
                    <a:pt x="106" y="89"/>
                  </a:lnTo>
                  <a:lnTo>
                    <a:pt x="108" y="91"/>
                  </a:lnTo>
                  <a:lnTo>
                    <a:pt x="112" y="92"/>
                  </a:lnTo>
                  <a:lnTo>
                    <a:pt x="114" y="92"/>
                  </a:lnTo>
                  <a:lnTo>
                    <a:pt x="118" y="93"/>
                  </a:lnTo>
                  <a:lnTo>
                    <a:pt x="121" y="95"/>
                  </a:lnTo>
                  <a:lnTo>
                    <a:pt x="124" y="96"/>
                  </a:lnTo>
                  <a:lnTo>
                    <a:pt x="127" y="96"/>
                  </a:lnTo>
                  <a:lnTo>
                    <a:pt x="131" y="98"/>
                  </a:lnTo>
                  <a:lnTo>
                    <a:pt x="133" y="99"/>
                  </a:lnTo>
                  <a:lnTo>
                    <a:pt x="137" y="99"/>
                  </a:lnTo>
                  <a:lnTo>
                    <a:pt x="140" y="101"/>
                  </a:lnTo>
                  <a:lnTo>
                    <a:pt x="144" y="101"/>
                  </a:lnTo>
                  <a:lnTo>
                    <a:pt x="146" y="101"/>
                  </a:lnTo>
                  <a:lnTo>
                    <a:pt x="149" y="102"/>
                  </a:lnTo>
                  <a:lnTo>
                    <a:pt x="153" y="102"/>
                  </a:lnTo>
                  <a:lnTo>
                    <a:pt x="156" y="104"/>
                  </a:lnTo>
                  <a:lnTo>
                    <a:pt x="160" y="104"/>
                  </a:lnTo>
                  <a:lnTo>
                    <a:pt x="162" y="104"/>
                  </a:lnTo>
                  <a:lnTo>
                    <a:pt x="166" y="104"/>
                  </a:lnTo>
                  <a:lnTo>
                    <a:pt x="169" y="104"/>
                  </a:lnTo>
                  <a:lnTo>
                    <a:pt x="173" y="104"/>
                  </a:lnTo>
                  <a:lnTo>
                    <a:pt x="176" y="105"/>
                  </a:lnTo>
                  <a:lnTo>
                    <a:pt x="180" y="105"/>
                  </a:lnTo>
                  <a:lnTo>
                    <a:pt x="183" y="105"/>
                  </a:lnTo>
                  <a:lnTo>
                    <a:pt x="187" y="105"/>
                  </a:lnTo>
                  <a:lnTo>
                    <a:pt x="190" y="105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3" name="Freeform 2391"/>
            <p:cNvSpPr>
              <a:spLocks/>
            </p:cNvSpPr>
            <p:nvPr/>
          </p:nvSpPr>
          <p:spPr bwMode="auto">
            <a:xfrm>
              <a:off x="2570749" y="1276130"/>
              <a:ext cx="204583" cy="107777"/>
            </a:xfrm>
            <a:custGeom>
              <a:avLst/>
              <a:gdLst>
                <a:gd name="T0" fmla="*/ 712 w 712"/>
                <a:gd name="T1" fmla="*/ 74 h 377"/>
                <a:gd name="T2" fmla="*/ 661 w 712"/>
                <a:gd name="T3" fmla="*/ 46 h 377"/>
                <a:gd name="T4" fmla="*/ 609 w 712"/>
                <a:gd name="T5" fmla="*/ 26 h 377"/>
                <a:gd name="T6" fmla="*/ 557 w 712"/>
                <a:gd name="T7" fmla="*/ 12 h 377"/>
                <a:gd name="T8" fmla="*/ 504 w 712"/>
                <a:gd name="T9" fmla="*/ 3 h 377"/>
                <a:gd name="T10" fmla="*/ 453 w 712"/>
                <a:gd name="T11" fmla="*/ 0 h 377"/>
                <a:gd name="T12" fmla="*/ 402 w 712"/>
                <a:gd name="T13" fmla="*/ 3 h 377"/>
                <a:gd name="T14" fmla="*/ 352 w 712"/>
                <a:gd name="T15" fmla="*/ 12 h 377"/>
                <a:gd name="T16" fmla="*/ 303 w 712"/>
                <a:gd name="T17" fmla="*/ 26 h 377"/>
                <a:gd name="T18" fmla="*/ 256 w 712"/>
                <a:gd name="T19" fmla="*/ 48 h 377"/>
                <a:gd name="T20" fmla="*/ 210 w 712"/>
                <a:gd name="T21" fmla="*/ 74 h 377"/>
                <a:gd name="T22" fmla="*/ 168 w 712"/>
                <a:gd name="T23" fmla="*/ 107 h 377"/>
                <a:gd name="T24" fmla="*/ 127 w 712"/>
                <a:gd name="T25" fmla="*/ 146 h 377"/>
                <a:gd name="T26" fmla="*/ 90 w 712"/>
                <a:gd name="T27" fmla="*/ 190 h 377"/>
                <a:gd name="T28" fmla="*/ 56 w 712"/>
                <a:gd name="T29" fmla="*/ 241 h 377"/>
                <a:gd name="T30" fmla="*/ 25 w 712"/>
                <a:gd name="T31" fmla="*/ 297 h 377"/>
                <a:gd name="T32" fmla="*/ 0 w 712"/>
                <a:gd name="T33" fmla="*/ 359 h 377"/>
                <a:gd name="T34" fmla="*/ 42 w 712"/>
                <a:gd name="T35" fmla="*/ 346 h 377"/>
                <a:gd name="T36" fmla="*/ 69 w 712"/>
                <a:gd name="T37" fmla="*/ 291 h 377"/>
                <a:gd name="T38" fmla="*/ 98 w 712"/>
                <a:gd name="T39" fmla="*/ 241 h 377"/>
                <a:gd name="T40" fmla="*/ 132 w 712"/>
                <a:gd name="T41" fmla="*/ 196 h 377"/>
                <a:gd name="T42" fmla="*/ 168 w 712"/>
                <a:gd name="T43" fmla="*/ 159 h 377"/>
                <a:gd name="T44" fmla="*/ 207 w 712"/>
                <a:gd name="T45" fmla="*/ 126 h 377"/>
                <a:gd name="T46" fmla="*/ 248 w 712"/>
                <a:gd name="T47" fmla="*/ 97 h 377"/>
                <a:gd name="T48" fmla="*/ 290 w 712"/>
                <a:gd name="T49" fmla="*/ 75 h 377"/>
                <a:gd name="T50" fmla="*/ 336 w 712"/>
                <a:gd name="T51" fmla="*/ 58 h 377"/>
                <a:gd name="T52" fmla="*/ 381 w 712"/>
                <a:gd name="T53" fmla="*/ 48 h 377"/>
                <a:gd name="T54" fmla="*/ 429 w 712"/>
                <a:gd name="T55" fmla="*/ 42 h 377"/>
                <a:gd name="T56" fmla="*/ 477 w 712"/>
                <a:gd name="T57" fmla="*/ 42 h 377"/>
                <a:gd name="T58" fmla="*/ 526 w 712"/>
                <a:gd name="T59" fmla="*/ 48 h 377"/>
                <a:gd name="T60" fmla="*/ 575 w 712"/>
                <a:gd name="T61" fmla="*/ 58 h 377"/>
                <a:gd name="T62" fmla="*/ 625 w 712"/>
                <a:gd name="T63" fmla="*/ 75 h 377"/>
                <a:gd name="T64" fmla="*/ 675 w 712"/>
                <a:gd name="T65" fmla="*/ 97 h 377"/>
                <a:gd name="T66" fmla="*/ 698 w 712"/>
                <a:gd name="T67" fmla="*/ 11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2" h="377">
                  <a:moveTo>
                    <a:pt x="712" y="74"/>
                  </a:moveTo>
                  <a:lnTo>
                    <a:pt x="712" y="74"/>
                  </a:lnTo>
                  <a:lnTo>
                    <a:pt x="687" y="59"/>
                  </a:lnTo>
                  <a:lnTo>
                    <a:pt x="661" y="46"/>
                  </a:lnTo>
                  <a:lnTo>
                    <a:pt x="635" y="36"/>
                  </a:lnTo>
                  <a:lnTo>
                    <a:pt x="609" y="26"/>
                  </a:lnTo>
                  <a:lnTo>
                    <a:pt x="582" y="19"/>
                  </a:lnTo>
                  <a:lnTo>
                    <a:pt x="557" y="12"/>
                  </a:lnTo>
                  <a:lnTo>
                    <a:pt x="531" y="6"/>
                  </a:lnTo>
                  <a:lnTo>
                    <a:pt x="504" y="3"/>
                  </a:lnTo>
                  <a:lnTo>
                    <a:pt x="478" y="0"/>
                  </a:lnTo>
                  <a:lnTo>
                    <a:pt x="453" y="0"/>
                  </a:lnTo>
                  <a:lnTo>
                    <a:pt x="427" y="0"/>
                  </a:lnTo>
                  <a:lnTo>
                    <a:pt x="402" y="3"/>
                  </a:lnTo>
                  <a:lnTo>
                    <a:pt x="376" y="6"/>
                  </a:lnTo>
                  <a:lnTo>
                    <a:pt x="352" y="12"/>
                  </a:lnTo>
                  <a:lnTo>
                    <a:pt x="327" y="19"/>
                  </a:lnTo>
                  <a:lnTo>
                    <a:pt x="303" y="26"/>
                  </a:lnTo>
                  <a:lnTo>
                    <a:pt x="279" y="36"/>
                  </a:lnTo>
                  <a:lnTo>
                    <a:pt x="256" y="48"/>
                  </a:lnTo>
                  <a:lnTo>
                    <a:pt x="233" y="61"/>
                  </a:lnTo>
                  <a:lnTo>
                    <a:pt x="210" y="74"/>
                  </a:lnTo>
                  <a:lnTo>
                    <a:pt x="189" y="89"/>
                  </a:lnTo>
                  <a:lnTo>
                    <a:pt x="168" y="107"/>
                  </a:lnTo>
                  <a:lnTo>
                    <a:pt x="147" y="126"/>
                  </a:lnTo>
                  <a:lnTo>
                    <a:pt x="127" y="146"/>
                  </a:lnTo>
                  <a:lnTo>
                    <a:pt x="109" y="167"/>
                  </a:lnTo>
                  <a:lnTo>
                    <a:pt x="90" y="190"/>
                  </a:lnTo>
                  <a:lnTo>
                    <a:pt x="72" y="215"/>
                  </a:lnTo>
                  <a:lnTo>
                    <a:pt x="56" y="241"/>
                  </a:lnTo>
                  <a:lnTo>
                    <a:pt x="41" y="268"/>
                  </a:lnTo>
                  <a:lnTo>
                    <a:pt x="25" y="297"/>
                  </a:lnTo>
                  <a:lnTo>
                    <a:pt x="13" y="327"/>
                  </a:lnTo>
                  <a:lnTo>
                    <a:pt x="0" y="359"/>
                  </a:lnTo>
                  <a:lnTo>
                    <a:pt x="30" y="377"/>
                  </a:lnTo>
                  <a:lnTo>
                    <a:pt x="42" y="346"/>
                  </a:lnTo>
                  <a:lnTo>
                    <a:pt x="55" y="319"/>
                  </a:lnTo>
                  <a:lnTo>
                    <a:pt x="69" y="291"/>
                  </a:lnTo>
                  <a:lnTo>
                    <a:pt x="83" y="265"/>
                  </a:lnTo>
                  <a:lnTo>
                    <a:pt x="98" y="241"/>
                  </a:lnTo>
                  <a:lnTo>
                    <a:pt x="114" y="218"/>
                  </a:lnTo>
                  <a:lnTo>
                    <a:pt x="132" y="196"/>
                  </a:lnTo>
                  <a:lnTo>
                    <a:pt x="149" y="176"/>
                  </a:lnTo>
                  <a:lnTo>
                    <a:pt x="168" y="159"/>
                  </a:lnTo>
                  <a:lnTo>
                    <a:pt x="187" y="141"/>
                  </a:lnTo>
                  <a:lnTo>
                    <a:pt x="207" y="126"/>
                  </a:lnTo>
                  <a:lnTo>
                    <a:pt x="227" y="110"/>
                  </a:lnTo>
                  <a:lnTo>
                    <a:pt x="248" y="97"/>
                  </a:lnTo>
                  <a:lnTo>
                    <a:pt x="269" y="85"/>
                  </a:lnTo>
                  <a:lnTo>
                    <a:pt x="290" y="75"/>
                  </a:lnTo>
                  <a:lnTo>
                    <a:pt x="312" y="66"/>
                  </a:lnTo>
                  <a:lnTo>
                    <a:pt x="336" y="58"/>
                  </a:lnTo>
                  <a:lnTo>
                    <a:pt x="358" y="52"/>
                  </a:lnTo>
                  <a:lnTo>
                    <a:pt x="381" y="48"/>
                  </a:lnTo>
                  <a:lnTo>
                    <a:pt x="405" y="43"/>
                  </a:lnTo>
                  <a:lnTo>
                    <a:pt x="429" y="42"/>
                  </a:lnTo>
                  <a:lnTo>
                    <a:pt x="453" y="40"/>
                  </a:lnTo>
                  <a:lnTo>
                    <a:pt x="477" y="42"/>
                  </a:lnTo>
                  <a:lnTo>
                    <a:pt x="502" y="43"/>
                  </a:lnTo>
                  <a:lnTo>
                    <a:pt x="526" y="48"/>
                  </a:lnTo>
                  <a:lnTo>
                    <a:pt x="551" y="52"/>
                  </a:lnTo>
                  <a:lnTo>
                    <a:pt x="575" y="58"/>
                  </a:lnTo>
                  <a:lnTo>
                    <a:pt x="600" y="66"/>
                  </a:lnTo>
                  <a:lnTo>
                    <a:pt x="625" y="75"/>
                  </a:lnTo>
                  <a:lnTo>
                    <a:pt x="650" y="85"/>
                  </a:lnTo>
                  <a:lnTo>
                    <a:pt x="675" y="97"/>
                  </a:lnTo>
                  <a:lnTo>
                    <a:pt x="698" y="111"/>
                  </a:lnTo>
                  <a:lnTo>
                    <a:pt x="712" y="7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4" name="Freeform 2392"/>
            <p:cNvSpPr>
              <a:spLocks/>
            </p:cNvSpPr>
            <p:nvPr/>
          </p:nvSpPr>
          <p:spPr bwMode="auto">
            <a:xfrm>
              <a:off x="2771320" y="1296768"/>
              <a:ext cx="94555" cy="193770"/>
            </a:xfrm>
            <a:custGeom>
              <a:avLst/>
              <a:gdLst>
                <a:gd name="T0" fmla="*/ 330 w 330"/>
                <a:gd name="T1" fmla="*/ 673 h 675"/>
                <a:gd name="T2" fmla="*/ 327 w 330"/>
                <a:gd name="T3" fmla="*/ 626 h 675"/>
                <a:gd name="T4" fmla="*/ 321 w 330"/>
                <a:gd name="T5" fmla="*/ 577 h 675"/>
                <a:gd name="T6" fmla="*/ 313 w 330"/>
                <a:gd name="T7" fmla="*/ 528 h 675"/>
                <a:gd name="T8" fmla="*/ 302 w 330"/>
                <a:gd name="T9" fmla="*/ 477 h 675"/>
                <a:gd name="T10" fmla="*/ 289 w 330"/>
                <a:gd name="T11" fmla="*/ 428 h 675"/>
                <a:gd name="T12" fmla="*/ 275 w 330"/>
                <a:gd name="T13" fmla="*/ 379 h 675"/>
                <a:gd name="T14" fmla="*/ 258 w 330"/>
                <a:gd name="T15" fmla="*/ 330 h 675"/>
                <a:gd name="T16" fmla="*/ 238 w 330"/>
                <a:gd name="T17" fmla="*/ 284 h 675"/>
                <a:gd name="T18" fmla="*/ 227 w 330"/>
                <a:gd name="T19" fmla="*/ 261 h 675"/>
                <a:gd name="T20" fmla="*/ 217 w 330"/>
                <a:gd name="T21" fmla="*/ 238 h 675"/>
                <a:gd name="T22" fmla="*/ 205 w 330"/>
                <a:gd name="T23" fmla="*/ 216 h 675"/>
                <a:gd name="T24" fmla="*/ 193 w 330"/>
                <a:gd name="T25" fmla="*/ 194 h 675"/>
                <a:gd name="T26" fmla="*/ 182 w 330"/>
                <a:gd name="T27" fmla="*/ 173 h 675"/>
                <a:gd name="T28" fmla="*/ 169 w 330"/>
                <a:gd name="T29" fmla="*/ 153 h 675"/>
                <a:gd name="T30" fmla="*/ 155 w 330"/>
                <a:gd name="T31" fmla="*/ 134 h 675"/>
                <a:gd name="T32" fmla="*/ 142 w 330"/>
                <a:gd name="T33" fmla="*/ 115 h 675"/>
                <a:gd name="T34" fmla="*/ 127 w 330"/>
                <a:gd name="T35" fmla="*/ 98 h 675"/>
                <a:gd name="T36" fmla="*/ 113 w 330"/>
                <a:gd name="T37" fmla="*/ 80 h 675"/>
                <a:gd name="T38" fmla="*/ 97 w 330"/>
                <a:gd name="T39" fmla="*/ 65 h 675"/>
                <a:gd name="T40" fmla="*/ 81 w 330"/>
                <a:gd name="T41" fmla="*/ 49 h 675"/>
                <a:gd name="T42" fmla="*/ 66 w 330"/>
                <a:gd name="T43" fmla="*/ 34 h 675"/>
                <a:gd name="T44" fmla="*/ 49 w 330"/>
                <a:gd name="T45" fmla="*/ 21 h 675"/>
                <a:gd name="T46" fmla="*/ 32 w 330"/>
                <a:gd name="T47" fmla="*/ 10 h 675"/>
                <a:gd name="T48" fmla="*/ 14 w 330"/>
                <a:gd name="T49" fmla="*/ 0 h 675"/>
                <a:gd name="T50" fmla="*/ 0 w 330"/>
                <a:gd name="T51" fmla="*/ 37 h 675"/>
                <a:gd name="T52" fmla="*/ 17 w 330"/>
                <a:gd name="T53" fmla="*/ 46 h 675"/>
                <a:gd name="T54" fmla="*/ 32 w 330"/>
                <a:gd name="T55" fmla="*/ 57 h 675"/>
                <a:gd name="T56" fmla="*/ 47 w 330"/>
                <a:gd name="T57" fmla="*/ 69 h 675"/>
                <a:gd name="T58" fmla="*/ 61 w 330"/>
                <a:gd name="T59" fmla="*/ 82 h 675"/>
                <a:gd name="T60" fmla="*/ 76 w 330"/>
                <a:gd name="T61" fmla="*/ 96 h 675"/>
                <a:gd name="T62" fmla="*/ 90 w 330"/>
                <a:gd name="T63" fmla="*/ 111 h 675"/>
                <a:gd name="T64" fmla="*/ 103 w 330"/>
                <a:gd name="T65" fmla="*/ 127 h 675"/>
                <a:gd name="T66" fmla="*/ 117 w 330"/>
                <a:gd name="T67" fmla="*/ 144 h 675"/>
                <a:gd name="T68" fmla="*/ 130 w 330"/>
                <a:gd name="T69" fmla="*/ 161 h 675"/>
                <a:gd name="T70" fmla="*/ 143 w 330"/>
                <a:gd name="T71" fmla="*/ 178 h 675"/>
                <a:gd name="T72" fmla="*/ 155 w 330"/>
                <a:gd name="T73" fmla="*/ 199 h 675"/>
                <a:gd name="T74" fmla="*/ 166 w 330"/>
                <a:gd name="T75" fmla="*/ 217 h 675"/>
                <a:gd name="T76" fmla="*/ 178 w 330"/>
                <a:gd name="T77" fmla="*/ 238 h 675"/>
                <a:gd name="T78" fmla="*/ 189 w 330"/>
                <a:gd name="T79" fmla="*/ 259 h 675"/>
                <a:gd name="T80" fmla="*/ 199 w 330"/>
                <a:gd name="T81" fmla="*/ 281 h 675"/>
                <a:gd name="T82" fmla="*/ 208 w 330"/>
                <a:gd name="T83" fmla="*/ 303 h 675"/>
                <a:gd name="T84" fmla="*/ 227 w 330"/>
                <a:gd name="T85" fmla="*/ 347 h 675"/>
                <a:gd name="T86" fmla="*/ 244 w 330"/>
                <a:gd name="T87" fmla="*/ 393 h 675"/>
                <a:gd name="T88" fmla="*/ 258 w 330"/>
                <a:gd name="T89" fmla="*/ 441 h 675"/>
                <a:gd name="T90" fmla="*/ 270 w 330"/>
                <a:gd name="T91" fmla="*/ 489 h 675"/>
                <a:gd name="T92" fmla="*/ 280 w 330"/>
                <a:gd name="T93" fmla="*/ 536 h 675"/>
                <a:gd name="T94" fmla="*/ 288 w 330"/>
                <a:gd name="T95" fmla="*/ 584 h 675"/>
                <a:gd name="T96" fmla="*/ 294 w 330"/>
                <a:gd name="T97" fmla="*/ 630 h 675"/>
                <a:gd name="T98" fmla="*/ 296 w 330"/>
                <a:gd name="T99" fmla="*/ 675 h 675"/>
                <a:gd name="T100" fmla="*/ 330 w 330"/>
                <a:gd name="T101" fmla="*/ 673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0" h="675">
                  <a:moveTo>
                    <a:pt x="330" y="673"/>
                  </a:moveTo>
                  <a:lnTo>
                    <a:pt x="327" y="626"/>
                  </a:lnTo>
                  <a:lnTo>
                    <a:pt x="321" y="577"/>
                  </a:lnTo>
                  <a:lnTo>
                    <a:pt x="313" y="528"/>
                  </a:lnTo>
                  <a:lnTo>
                    <a:pt x="302" y="477"/>
                  </a:lnTo>
                  <a:lnTo>
                    <a:pt x="289" y="428"/>
                  </a:lnTo>
                  <a:lnTo>
                    <a:pt x="275" y="379"/>
                  </a:lnTo>
                  <a:lnTo>
                    <a:pt x="258" y="330"/>
                  </a:lnTo>
                  <a:lnTo>
                    <a:pt x="238" y="284"/>
                  </a:lnTo>
                  <a:lnTo>
                    <a:pt x="227" y="261"/>
                  </a:lnTo>
                  <a:lnTo>
                    <a:pt x="217" y="238"/>
                  </a:lnTo>
                  <a:lnTo>
                    <a:pt x="205" y="216"/>
                  </a:lnTo>
                  <a:lnTo>
                    <a:pt x="193" y="194"/>
                  </a:lnTo>
                  <a:lnTo>
                    <a:pt x="182" y="173"/>
                  </a:lnTo>
                  <a:lnTo>
                    <a:pt x="169" y="153"/>
                  </a:lnTo>
                  <a:lnTo>
                    <a:pt x="155" y="134"/>
                  </a:lnTo>
                  <a:lnTo>
                    <a:pt x="142" y="115"/>
                  </a:lnTo>
                  <a:lnTo>
                    <a:pt x="127" y="98"/>
                  </a:lnTo>
                  <a:lnTo>
                    <a:pt x="113" y="80"/>
                  </a:lnTo>
                  <a:lnTo>
                    <a:pt x="97" y="65"/>
                  </a:lnTo>
                  <a:lnTo>
                    <a:pt x="81" y="49"/>
                  </a:lnTo>
                  <a:lnTo>
                    <a:pt x="66" y="34"/>
                  </a:lnTo>
                  <a:lnTo>
                    <a:pt x="49" y="21"/>
                  </a:lnTo>
                  <a:lnTo>
                    <a:pt x="32" y="10"/>
                  </a:lnTo>
                  <a:lnTo>
                    <a:pt x="14" y="0"/>
                  </a:lnTo>
                  <a:lnTo>
                    <a:pt x="0" y="37"/>
                  </a:lnTo>
                  <a:lnTo>
                    <a:pt x="17" y="46"/>
                  </a:lnTo>
                  <a:lnTo>
                    <a:pt x="32" y="57"/>
                  </a:lnTo>
                  <a:lnTo>
                    <a:pt x="47" y="69"/>
                  </a:lnTo>
                  <a:lnTo>
                    <a:pt x="61" y="82"/>
                  </a:lnTo>
                  <a:lnTo>
                    <a:pt x="76" y="96"/>
                  </a:lnTo>
                  <a:lnTo>
                    <a:pt x="90" y="111"/>
                  </a:lnTo>
                  <a:lnTo>
                    <a:pt x="103" y="127"/>
                  </a:lnTo>
                  <a:lnTo>
                    <a:pt x="117" y="144"/>
                  </a:lnTo>
                  <a:lnTo>
                    <a:pt x="130" y="161"/>
                  </a:lnTo>
                  <a:lnTo>
                    <a:pt x="143" y="178"/>
                  </a:lnTo>
                  <a:lnTo>
                    <a:pt x="155" y="199"/>
                  </a:lnTo>
                  <a:lnTo>
                    <a:pt x="166" y="217"/>
                  </a:lnTo>
                  <a:lnTo>
                    <a:pt x="178" y="238"/>
                  </a:lnTo>
                  <a:lnTo>
                    <a:pt x="189" y="259"/>
                  </a:lnTo>
                  <a:lnTo>
                    <a:pt x="199" y="281"/>
                  </a:lnTo>
                  <a:lnTo>
                    <a:pt x="208" y="303"/>
                  </a:lnTo>
                  <a:lnTo>
                    <a:pt x="227" y="347"/>
                  </a:lnTo>
                  <a:lnTo>
                    <a:pt x="244" y="393"/>
                  </a:lnTo>
                  <a:lnTo>
                    <a:pt x="258" y="441"/>
                  </a:lnTo>
                  <a:lnTo>
                    <a:pt x="270" y="489"/>
                  </a:lnTo>
                  <a:lnTo>
                    <a:pt x="280" y="536"/>
                  </a:lnTo>
                  <a:lnTo>
                    <a:pt x="288" y="584"/>
                  </a:lnTo>
                  <a:lnTo>
                    <a:pt x="294" y="630"/>
                  </a:lnTo>
                  <a:lnTo>
                    <a:pt x="296" y="675"/>
                  </a:lnTo>
                  <a:lnTo>
                    <a:pt x="330" y="67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5" name="Freeform 2393"/>
            <p:cNvSpPr>
              <a:spLocks/>
            </p:cNvSpPr>
            <p:nvPr/>
          </p:nvSpPr>
          <p:spPr bwMode="auto">
            <a:xfrm>
              <a:off x="3143809" y="1432636"/>
              <a:ext cx="14900" cy="53889"/>
            </a:xfrm>
            <a:custGeom>
              <a:avLst/>
              <a:gdLst>
                <a:gd name="T0" fmla="*/ 19 w 52"/>
                <a:gd name="T1" fmla="*/ 0 h 189"/>
                <a:gd name="T2" fmla="*/ 19 w 52"/>
                <a:gd name="T3" fmla="*/ 0 h 189"/>
                <a:gd name="T4" fmla="*/ 18 w 52"/>
                <a:gd name="T5" fmla="*/ 23 h 189"/>
                <a:gd name="T6" fmla="*/ 17 w 52"/>
                <a:gd name="T7" fmla="*/ 46 h 189"/>
                <a:gd name="T8" fmla="*/ 14 w 52"/>
                <a:gd name="T9" fmla="*/ 69 h 189"/>
                <a:gd name="T10" fmla="*/ 12 w 52"/>
                <a:gd name="T11" fmla="*/ 92 h 189"/>
                <a:gd name="T12" fmla="*/ 6 w 52"/>
                <a:gd name="T13" fmla="*/ 138 h 189"/>
                <a:gd name="T14" fmla="*/ 0 w 52"/>
                <a:gd name="T15" fmla="*/ 183 h 189"/>
                <a:gd name="T16" fmla="*/ 33 w 52"/>
                <a:gd name="T17" fmla="*/ 189 h 189"/>
                <a:gd name="T18" fmla="*/ 39 w 52"/>
                <a:gd name="T19" fmla="*/ 144 h 189"/>
                <a:gd name="T20" fmla="*/ 45 w 52"/>
                <a:gd name="T21" fmla="*/ 98 h 189"/>
                <a:gd name="T22" fmla="*/ 47 w 52"/>
                <a:gd name="T23" fmla="*/ 73 h 189"/>
                <a:gd name="T24" fmla="*/ 49 w 52"/>
                <a:gd name="T25" fmla="*/ 49 h 189"/>
                <a:gd name="T26" fmla="*/ 52 w 52"/>
                <a:gd name="T27" fmla="*/ 24 h 189"/>
                <a:gd name="T28" fmla="*/ 52 w 52"/>
                <a:gd name="T29" fmla="*/ 0 h 189"/>
                <a:gd name="T30" fmla="*/ 52 w 52"/>
                <a:gd name="T31" fmla="*/ 0 h 189"/>
                <a:gd name="T32" fmla="*/ 19 w 52"/>
                <a:gd name="T3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189">
                  <a:moveTo>
                    <a:pt x="19" y="0"/>
                  </a:moveTo>
                  <a:lnTo>
                    <a:pt x="19" y="0"/>
                  </a:lnTo>
                  <a:lnTo>
                    <a:pt x="18" y="23"/>
                  </a:lnTo>
                  <a:lnTo>
                    <a:pt x="17" y="46"/>
                  </a:lnTo>
                  <a:lnTo>
                    <a:pt x="14" y="69"/>
                  </a:lnTo>
                  <a:lnTo>
                    <a:pt x="12" y="92"/>
                  </a:lnTo>
                  <a:lnTo>
                    <a:pt x="6" y="138"/>
                  </a:lnTo>
                  <a:lnTo>
                    <a:pt x="0" y="183"/>
                  </a:lnTo>
                  <a:lnTo>
                    <a:pt x="33" y="189"/>
                  </a:lnTo>
                  <a:lnTo>
                    <a:pt x="39" y="144"/>
                  </a:lnTo>
                  <a:lnTo>
                    <a:pt x="45" y="98"/>
                  </a:lnTo>
                  <a:lnTo>
                    <a:pt x="47" y="73"/>
                  </a:lnTo>
                  <a:lnTo>
                    <a:pt x="49" y="49"/>
                  </a:lnTo>
                  <a:lnTo>
                    <a:pt x="52" y="24"/>
                  </a:lnTo>
                  <a:lnTo>
                    <a:pt x="52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6" name="Freeform 2394"/>
            <p:cNvSpPr>
              <a:spLocks/>
            </p:cNvSpPr>
            <p:nvPr/>
          </p:nvSpPr>
          <p:spPr bwMode="auto">
            <a:xfrm>
              <a:off x="3071604" y="1235427"/>
              <a:ext cx="87105" cy="197210"/>
            </a:xfrm>
            <a:custGeom>
              <a:avLst/>
              <a:gdLst>
                <a:gd name="T0" fmla="*/ 0 w 303"/>
                <a:gd name="T1" fmla="*/ 30 h 688"/>
                <a:gd name="T2" fmla="*/ 31 w 303"/>
                <a:gd name="T3" fmla="*/ 66 h 688"/>
                <a:gd name="T4" fmla="*/ 61 w 303"/>
                <a:gd name="T5" fmla="*/ 104 h 688"/>
                <a:gd name="T6" fmla="*/ 89 w 303"/>
                <a:gd name="T7" fmla="*/ 142 h 688"/>
                <a:gd name="T8" fmla="*/ 114 w 303"/>
                <a:gd name="T9" fmla="*/ 181 h 688"/>
                <a:gd name="T10" fmla="*/ 138 w 303"/>
                <a:gd name="T11" fmla="*/ 220 h 688"/>
                <a:gd name="T12" fmla="*/ 160 w 303"/>
                <a:gd name="T13" fmla="*/ 262 h 688"/>
                <a:gd name="T14" fmla="*/ 181 w 303"/>
                <a:gd name="T15" fmla="*/ 303 h 688"/>
                <a:gd name="T16" fmla="*/ 199 w 303"/>
                <a:gd name="T17" fmla="*/ 344 h 688"/>
                <a:gd name="T18" fmla="*/ 215 w 303"/>
                <a:gd name="T19" fmla="*/ 386 h 688"/>
                <a:gd name="T20" fmla="*/ 229 w 303"/>
                <a:gd name="T21" fmla="*/ 430 h 688"/>
                <a:gd name="T22" fmla="*/ 242 w 303"/>
                <a:gd name="T23" fmla="*/ 473 h 688"/>
                <a:gd name="T24" fmla="*/ 251 w 303"/>
                <a:gd name="T25" fmla="*/ 515 h 688"/>
                <a:gd name="T26" fmla="*/ 259 w 303"/>
                <a:gd name="T27" fmla="*/ 558 h 688"/>
                <a:gd name="T28" fmla="*/ 265 w 303"/>
                <a:gd name="T29" fmla="*/ 601 h 688"/>
                <a:gd name="T30" fmla="*/ 269 w 303"/>
                <a:gd name="T31" fmla="*/ 644 h 688"/>
                <a:gd name="T32" fmla="*/ 270 w 303"/>
                <a:gd name="T33" fmla="*/ 688 h 688"/>
                <a:gd name="T34" fmla="*/ 303 w 303"/>
                <a:gd name="T35" fmla="*/ 688 h 688"/>
                <a:gd name="T36" fmla="*/ 302 w 303"/>
                <a:gd name="T37" fmla="*/ 643 h 688"/>
                <a:gd name="T38" fmla="*/ 298 w 303"/>
                <a:gd name="T39" fmla="*/ 597 h 688"/>
                <a:gd name="T40" fmla="*/ 292 w 303"/>
                <a:gd name="T41" fmla="*/ 551 h 688"/>
                <a:gd name="T42" fmla="*/ 284 w 303"/>
                <a:gd name="T43" fmla="*/ 505 h 688"/>
                <a:gd name="T44" fmla="*/ 273 w 303"/>
                <a:gd name="T45" fmla="*/ 460 h 688"/>
                <a:gd name="T46" fmla="*/ 261 w 303"/>
                <a:gd name="T47" fmla="*/ 415 h 688"/>
                <a:gd name="T48" fmla="*/ 245 w 303"/>
                <a:gd name="T49" fmla="*/ 370 h 688"/>
                <a:gd name="T50" fmla="*/ 229 w 303"/>
                <a:gd name="T51" fmla="*/ 326 h 688"/>
                <a:gd name="T52" fmla="*/ 209 w 303"/>
                <a:gd name="T53" fmla="*/ 282 h 688"/>
                <a:gd name="T54" fmla="*/ 188 w 303"/>
                <a:gd name="T55" fmla="*/ 239 h 688"/>
                <a:gd name="T56" fmla="*/ 166 w 303"/>
                <a:gd name="T57" fmla="*/ 197 h 688"/>
                <a:gd name="T58" fmla="*/ 140 w 303"/>
                <a:gd name="T59" fmla="*/ 155 h 688"/>
                <a:gd name="T60" fmla="*/ 113 w 303"/>
                <a:gd name="T61" fmla="*/ 115 h 688"/>
                <a:gd name="T62" fmla="*/ 85 w 303"/>
                <a:gd name="T63" fmla="*/ 76 h 688"/>
                <a:gd name="T64" fmla="*/ 55 w 303"/>
                <a:gd name="T65" fmla="*/ 37 h 688"/>
                <a:gd name="T66" fmla="*/ 22 w 303"/>
                <a:gd name="T67" fmla="*/ 0 h 688"/>
                <a:gd name="T68" fmla="*/ 0 w 303"/>
                <a:gd name="T69" fmla="*/ 3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3" h="688">
                  <a:moveTo>
                    <a:pt x="0" y="30"/>
                  </a:moveTo>
                  <a:lnTo>
                    <a:pt x="31" y="66"/>
                  </a:lnTo>
                  <a:lnTo>
                    <a:pt x="61" y="104"/>
                  </a:lnTo>
                  <a:lnTo>
                    <a:pt x="89" y="142"/>
                  </a:lnTo>
                  <a:lnTo>
                    <a:pt x="114" y="181"/>
                  </a:lnTo>
                  <a:lnTo>
                    <a:pt x="138" y="220"/>
                  </a:lnTo>
                  <a:lnTo>
                    <a:pt x="160" y="262"/>
                  </a:lnTo>
                  <a:lnTo>
                    <a:pt x="181" y="303"/>
                  </a:lnTo>
                  <a:lnTo>
                    <a:pt x="199" y="344"/>
                  </a:lnTo>
                  <a:lnTo>
                    <a:pt x="215" y="386"/>
                  </a:lnTo>
                  <a:lnTo>
                    <a:pt x="229" y="430"/>
                  </a:lnTo>
                  <a:lnTo>
                    <a:pt x="242" y="473"/>
                  </a:lnTo>
                  <a:lnTo>
                    <a:pt x="251" y="515"/>
                  </a:lnTo>
                  <a:lnTo>
                    <a:pt x="259" y="558"/>
                  </a:lnTo>
                  <a:lnTo>
                    <a:pt x="265" y="601"/>
                  </a:lnTo>
                  <a:lnTo>
                    <a:pt x="269" y="644"/>
                  </a:lnTo>
                  <a:lnTo>
                    <a:pt x="270" y="688"/>
                  </a:lnTo>
                  <a:lnTo>
                    <a:pt x="303" y="688"/>
                  </a:lnTo>
                  <a:lnTo>
                    <a:pt x="302" y="643"/>
                  </a:lnTo>
                  <a:lnTo>
                    <a:pt x="298" y="597"/>
                  </a:lnTo>
                  <a:lnTo>
                    <a:pt x="292" y="551"/>
                  </a:lnTo>
                  <a:lnTo>
                    <a:pt x="284" y="505"/>
                  </a:lnTo>
                  <a:lnTo>
                    <a:pt x="273" y="460"/>
                  </a:lnTo>
                  <a:lnTo>
                    <a:pt x="261" y="415"/>
                  </a:lnTo>
                  <a:lnTo>
                    <a:pt x="245" y="370"/>
                  </a:lnTo>
                  <a:lnTo>
                    <a:pt x="229" y="326"/>
                  </a:lnTo>
                  <a:lnTo>
                    <a:pt x="209" y="282"/>
                  </a:lnTo>
                  <a:lnTo>
                    <a:pt x="188" y="239"/>
                  </a:lnTo>
                  <a:lnTo>
                    <a:pt x="166" y="197"/>
                  </a:lnTo>
                  <a:lnTo>
                    <a:pt x="140" y="155"/>
                  </a:lnTo>
                  <a:lnTo>
                    <a:pt x="113" y="115"/>
                  </a:lnTo>
                  <a:lnTo>
                    <a:pt x="85" y="76"/>
                  </a:lnTo>
                  <a:lnTo>
                    <a:pt x="55" y="37"/>
                  </a:lnTo>
                  <a:lnTo>
                    <a:pt x="22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7" name="Freeform 2395"/>
            <p:cNvSpPr>
              <a:spLocks/>
            </p:cNvSpPr>
            <p:nvPr/>
          </p:nvSpPr>
          <p:spPr bwMode="auto">
            <a:xfrm>
              <a:off x="3049827" y="1211349"/>
              <a:ext cx="69340" cy="82553"/>
            </a:xfrm>
            <a:custGeom>
              <a:avLst/>
              <a:gdLst>
                <a:gd name="T0" fmla="*/ 106 w 242"/>
                <a:gd name="T1" fmla="*/ 287 h 287"/>
                <a:gd name="T2" fmla="*/ 106 w 242"/>
                <a:gd name="T3" fmla="*/ 283 h 287"/>
                <a:gd name="T4" fmla="*/ 108 w 242"/>
                <a:gd name="T5" fmla="*/ 276 h 287"/>
                <a:gd name="T6" fmla="*/ 111 w 242"/>
                <a:gd name="T7" fmla="*/ 267 h 287"/>
                <a:gd name="T8" fmla="*/ 113 w 242"/>
                <a:gd name="T9" fmla="*/ 260 h 287"/>
                <a:gd name="T10" fmla="*/ 115 w 242"/>
                <a:gd name="T11" fmla="*/ 251 h 287"/>
                <a:gd name="T12" fmla="*/ 119 w 242"/>
                <a:gd name="T13" fmla="*/ 244 h 287"/>
                <a:gd name="T14" fmla="*/ 121 w 242"/>
                <a:gd name="T15" fmla="*/ 237 h 287"/>
                <a:gd name="T16" fmla="*/ 124 w 242"/>
                <a:gd name="T17" fmla="*/ 229 h 287"/>
                <a:gd name="T18" fmla="*/ 127 w 242"/>
                <a:gd name="T19" fmla="*/ 222 h 287"/>
                <a:gd name="T20" fmla="*/ 131 w 242"/>
                <a:gd name="T21" fmla="*/ 215 h 287"/>
                <a:gd name="T22" fmla="*/ 134 w 242"/>
                <a:gd name="T23" fmla="*/ 209 h 287"/>
                <a:gd name="T24" fmla="*/ 138 w 242"/>
                <a:gd name="T25" fmla="*/ 202 h 287"/>
                <a:gd name="T26" fmla="*/ 141 w 242"/>
                <a:gd name="T27" fmla="*/ 196 h 287"/>
                <a:gd name="T28" fmla="*/ 145 w 242"/>
                <a:gd name="T29" fmla="*/ 189 h 287"/>
                <a:gd name="T30" fmla="*/ 149 w 242"/>
                <a:gd name="T31" fmla="*/ 183 h 287"/>
                <a:gd name="T32" fmla="*/ 153 w 242"/>
                <a:gd name="T33" fmla="*/ 177 h 287"/>
                <a:gd name="T34" fmla="*/ 158 w 242"/>
                <a:gd name="T35" fmla="*/ 172 h 287"/>
                <a:gd name="T36" fmla="*/ 161 w 242"/>
                <a:gd name="T37" fmla="*/ 166 h 287"/>
                <a:gd name="T38" fmla="*/ 166 w 242"/>
                <a:gd name="T39" fmla="*/ 162 h 287"/>
                <a:gd name="T40" fmla="*/ 170 w 242"/>
                <a:gd name="T41" fmla="*/ 156 h 287"/>
                <a:gd name="T42" fmla="*/ 176 w 242"/>
                <a:gd name="T43" fmla="*/ 150 h 287"/>
                <a:gd name="T44" fmla="*/ 181 w 242"/>
                <a:gd name="T45" fmla="*/ 146 h 287"/>
                <a:gd name="T46" fmla="*/ 186 w 242"/>
                <a:gd name="T47" fmla="*/ 141 h 287"/>
                <a:gd name="T48" fmla="*/ 192 w 242"/>
                <a:gd name="T49" fmla="*/ 136 h 287"/>
                <a:gd name="T50" fmla="*/ 196 w 242"/>
                <a:gd name="T51" fmla="*/ 131 h 287"/>
                <a:gd name="T52" fmla="*/ 202 w 242"/>
                <a:gd name="T53" fmla="*/ 127 h 287"/>
                <a:gd name="T54" fmla="*/ 208 w 242"/>
                <a:gd name="T55" fmla="*/ 124 h 287"/>
                <a:gd name="T56" fmla="*/ 214 w 242"/>
                <a:gd name="T57" fmla="*/ 120 h 287"/>
                <a:gd name="T58" fmla="*/ 220 w 242"/>
                <a:gd name="T59" fmla="*/ 115 h 287"/>
                <a:gd name="T60" fmla="*/ 225 w 242"/>
                <a:gd name="T61" fmla="*/ 113 h 287"/>
                <a:gd name="T62" fmla="*/ 232 w 242"/>
                <a:gd name="T63" fmla="*/ 108 h 287"/>
                <a:gd name="T64" fmla="*/ 238 w 242"/>
                <a:gd name="T65" fmla="*/ 105 h 287"/>
                <a:gd name="T66" fmla="*/ 0 w 242"/>
                <a:gd name="T6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2" h="287">
                  <a:moveTo>
                    <a:pt x="0" y="0"/>
                  </a:moveTo>
                  <a:lnTo>
                    <a:pt x="106" y="287"/>
                  </a:lnTo>
                  <a:lnTo>
                    <a:pt x="106" y="283"/>
                  </a:lnTo>
                  <a:lnTo>
                    <a:pt x="107" y="280"/>
                  </a:lnTo>
                  <a:lnTo>
                    <a:pt x="108" y="276"/>
                  </a:lnTo>
                  <a:lnTo>
                    <a:pt x="110" y="271"/>
                  </a:lnTo>
                  <a:lnTo>
                    <a:pt x="111" y="267"/>
                  </a:lnTo>
                  <a:lnTo>
                    <a:pt x="112" y="263"/>
                  </a:lnTo>
                  <a:lnTo>
                    <a:pt x="113" y="260"/>
                  </a:lnTo>
                  <a:lnTo>
                    <a:pt x="114" y="255"/>
                  </a:lnTo>
                  <a:lnTo>
                    <a:pt x="115" y="251"/>
                  </a:lnTo>
                  <a:lnTo>
                    <a:pt x="117" y="248"/>
                  </a:lnTo>
                  <a:lnTo>
                    <a:pt x="119" y="244"/>
                  </a:lnTo>
                  <a:lnTo>
                    <a:pt x="120" y="241"/>
                  </a:lnTo>
                  <a:lnTo>
                    <a:pt x="121" y="237"/>
                  </a:lnTo>
                  <a:lnTo>
                    <a:pt x="123" y="234"/>
                  </a:lnTo>
                  <a:lnTo>
                    <a:pt x="124" y="229"/>
                  </a:lnTo>
                  <a:lnTo>
                    <a:pt x="126" y="226"/>
                  </a:lnTo>
                  <a:lnTo>
                    <a:pt x="127" y="222"/>
                  </a:lnTo>
                  <a:lnTo>
                    <a:pt x="128" y="219"/>
                  </a:lnTo>
                  <a:lnTo>
                    <a:pt x="131" y="215"/>
                  </a:lnTo>
                  <a:lnTo>
                    <a:pt x="132" y="212"/>
                  </a:lnTo>
                  <a:lnTo>
                    <a:pt x="134" y="209"/>
                  </a:lnTo>
                  <a:lnTo>
                    <a:pt x="135" y="205"/>
                  </a:lnTo>
                  <a:lnTo>
                    <a:pt x="138" y="202"/>
                  </a:lnTo>
                  <a:lnTo>
                    <a:pt x="139" y="199"/>
                  </a:lnTo>
                  <a:lnTo>
                    <a:pt x="141" y="196"/>
                  </a:lnTo>
                  <a:lnTo>
                    <a:pt x="144" y="193"/>
                  </a:lnTo>
                  <a:lnTo>
                    <a:pt x="145" y="189"/>
                  </a:lnTo>
                  <a:lnTo>
                    <a:pt x="147" y="186"/>
                  </a:lnTo>
                  <a:lnTo>
                    <a:pt x="149" y="183"/>
                  </a:lnTo>
                  <a:lnTo>
                    <a:pt x="151" y="180"/>
                  </a:lnTo>
                  <a:lnTo>
                    <a:pt x="153" y="177"/>
                  </a:lnTo>
                  <a:lnTo>
                    <a:pt x="155" y="175"/>
                  </a:lnTo>
                  <a:lnTo>
                    <a:pt x="158" y="172"/>
                  </a:lnTo>
                  <a:lnTo>
                    <a:pt x="160" y="169"/>
                  </a:lnTo>
                  <a:lnTo>
                    <a:pt x="161" y="166"/>
                  </a:lnTo>
                  <a:lnTo>
                    <a:pt x="163" y="163"/>
                  </a:lnTo>
                  <a:lnTo>
                    <a:pt x="166" y="162"/>
                  </a:lnTo>
                  <a:lnTo>
                    <a:pt x="168" y="159"/>
                  </a:lnTo>
                  <a:lnTo>
                    <a:pt x="170" y="156"/>
                  </a:lnTo>
                  <a:lnTo>
                    <a:pt x="173" y="153"/>
                  </a:lnTo>
                  <a:lnTo>
                    <a:pt x="176" y="150"/>
                  </a:lnTo>
                  <a:lnTo>
                    <a:pt x="179" y="149"/>
                  </a:lnTo>
                  <a:lnTo>
                    <a:pt x="181" y="146"/>
                  </a:lnTo>
                  <a:lnTo>
                    <a:pt x="183" y="143"/>
                  </a:lnTo>
                  <a:lnTo>
                    <a:pt x="186" y="141"/>
                  </a:lnTo>
                  <a:lnTo>
                    <a:pt x="188" y="139"/>
                  </a:lnTo>
                  <a:lnTo>
                    <a:pt x="192" y="136"/>
                  </a:lnTo>
                  <a:lnTo>
                    <a:pt x="194" y="134"/>
                  </a:lnTo>
                  <a:lnTo>
                    <a:pt x="196" y="131"/>
                  </a:lnTo>
                  <a:lnTo>
                    <a:pt x="200" y="130"/>
                  </a:lnTo>
                  <a:lnTo>
                    <a:pt x="202" y="127"/>
                  </a:lnTo>
                  <a:lnTo>
                    <a:pt x="204" y="126"/>
                  </a:lnTo>
                  <a:lnTo>
                    <a:pt x="208" y="124"/>
                  </a:lnTo>
                  <a:lnTo>
                    <a:pt x="210" y="121"/>
                  </a:lnTo>
                  <a:lnTo>
                    <a:pt x="214" y="120"/>
                  </a:lnTo>
                  <a:lnTo>
                    <a:pt x="216" y="118"/>
                  </a:lnTo>
                  <a:lnTo>
                    <a:pt x="220" y="115"/>
                  </a:lnTo>
                  <a:lnTo>
                    <a:pt x="223" y="114"/>
                  </a:lnTo>
                  <a:lnTo>
                    <a:pt x="225" y="113"/>
                  </a:lnTo>
                  <a:lnTo>
                    <a:pt x="229" y="111"/>
                  </a:lnTo>
                  <a:lnTo>
                    <a:pt x="232" y="108"/>
                  </a:lnTo>
                  <a:lnTo>
                    <a:pt x="235" y="107"/>
                  </a:lnTo>
                  <a:lnTo>
                    <a:pt x="238" y="105"/>
                  </a:lnTo>
                  <a:lnTo>
                    <a:pt x="242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8" name="Freeform 2396"/>
            <p:cNvSpPr>
              <a:spLocks/>
            </p:cNvSpPr>
            <p:nvPr/>
          </p:nvSpPr>
          <p:spPr bwMode="auto">
            <a:xfrm>
              <a:off x="3147821" y="1489965"/>
              <a:ext cx="55587" cy="187464"/>
            </a:xfrm>
            <a:custGeom>
              <a:avLst/>
              <a:gdLst>
                <a:gd name="T0" fmla="*/ 27 w 196"/>
                <a:gd name="T1" fmla="*/ 654 h 654"/>
                <a:gd name="T2" fmla="*/ 47 w 196"/>
                <a:gd name="T3" fmla="*/ 619 h 654"/>
                <a:gd name="T4" fmla="*/ 64 w 196"/>
                <a:gd name="T5" fmla="*/ 581 h 654"/>
                <a:gd name="T6" fmla="*/ 82 w 196"/>
                <a:gd name="T7" fmla="*/ 544 h 654"/>
                <a:gd name="T8" fmla="*/ 98 w 196"/>
                <a:gd name="T9" fmla="*/ 505 h 654"/>
                <a:gd name="T10" fmla="*/ 114 w 196"/>
                <a:gd name="T11" fmla="*/ 466 h 654"/>
                <a:gd name="T12" fmla="*/ 128 w 196"/>
                <a:gd name="T13" fmla="*/ 426 h 654"/>
                <a:gd name="T14" fmla="*/ 141 w 196"/>
                <a:gd name="T15" fmla="*/ 385 h 654"/>
                <a:gd name="T16" fmla="*/ 151 w 196"/>
                <a:gd name="T17" fmla="*/ 343 h 654"/>
                <a:gd name="T18" fmla="*/ 162 w 196"/>
                <a:gd name="T19" fmla="*/ 302 h 654"/>
                <a:gd name="T20" fmla="*/ 171 w 196"/>
                <a:gd name="T21" fmla="*/ 260 h 654"/>
                <a:gd name="T22" fmla="*/ 178 w 196"/>
                <a:gd name="T23" fmla="*/ 217 h 654"/>
                <a:gd name="T24" fmla="*/ 185 w 196"/>
                <a:gd name="T25" fmla="*/ 173 h 654"/>
                <a:gd name="T26" fmla="*/ 190 w 196"/>
                <a:gd name="T27" fmla="*/ 130 h 654"/>
                <a:gd name="T28" fmla="*/ 193 w 196"/>
                <a:gd name="T29" fmla="*/ 87 h 654"/>
                <a:gd name="T30" fmla="*/ 196 w 196"/>
                <a:gd name="T31" fmla="*/ 43 h 654"/>
                <a:gd name="T32" fmla="*/ 196 w 196"/>
                <a:gd name="T33" fmla="*/ 0 h 654"/>
                <a:gd name="T34" fmla="*/ 163 w 196"/>
                <a:gd name="T35" fmla="*/ 0 h 654"/>
                <a:gd name="T36" fmla="*/ 162 w 196"/>
                <a:gd name="T37" fmla="*/ 42 h 654"/>
                <a:gd name="T38" fmla="*/ 160 w 196"/>
                <a:gd name="T39" fmla="*/ 84 h 654"/>
                <a:gd name="T40" fmla="*/ 157 w 196"/>
                <a:gd name="T41" fmla="*/ 126 h 654"/>
                <a:gd name="T42" fmla="*/ 152 w 196"/>
                <a:gd name="T43" fmla="*/ 167 h 654"/>
                <a:gd name="T44" fmla="*/ 145 w 196"/>
                <a:gd name="T45" fmla="*/ 209 h 654"/>
                <a:gd name="T46" fmla="*/ 138 w 196"/>
                <a:gd name="T47" fmla="*/ 250 h 654"/>
                <a:gd name="T48" fmla="*/ 130 w 196"/>
                <a:gd name="T49" fmla="*/ 292 h 654"/>
                <a:gd name="T50" fmla="*/ 119 w 196"/>
                <a:gd name="T51" fmla="*/ 332 h 654"/>
                <a:gd name="T52" fmla="*/ 109 w 196"/>
                <a:gd name="T53" fmla="*/ 371 h 654"/>
                <a:gd name="T54" fmla="*/ 96 w 196"/>
                <a:gd name="T55" fmla="*/ 411 h 654"/>
                <a:gd name="T56" fmla="*/ 83 w 196"/>
                <a:gd name="T57" fmla="*/ 450 h 654"/>
                <a:gd name="T58" fmla="*/ 68 w 196"/>
                <a:gd name="T59" fmla="*/ 488 h 654"/>
                <a:gd name="T60" fmla="*/ 53 w 196"/>
                <a:gd name="T61" fmla="*/ 525 h 654"/>
                <a:gd name="T62" fmla="*/ 36 w 196"/>
                <a:gd name="T63" fmla="*/ 561 h 654"/>
                <a:gd name="T64" fmla="*/ 19 w 196"/>
                <a:gd name="T65" fmla="*/ 596 h 654"/>
                <a:gd name="T66" fmla="*/ 0 w 196"/>
                <a:gd name="T67" fmla="*/ 630 h 654"/>
                <a:gd name="T68" fmla="*/ 27 w 196"/>
                <a:gd name="T6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6" h="654">
                  <a:moveTo>
                    <a:pt x="27" y="654"/>
                  </a:moveTo>
                  <a:lnTo>
                    <a:pt x="47" y="619"/>
                  </a:lnTo>
                  <a:lnTo>
                    <a:pt x="64" y="581"/>
                  </a:lnTo>
                  <a:lnTo>
                    <a:pt x="82" y="544"/>
                  </a:lnTo>
                  <a:lnTo>
                    <a:pt x="98" y="505"/>
                  </a:lnTo>
                  <a:lnTo>
                    <a:pt x="114" y="466"/>
                  </a:lnTo>
                  <a:lnTo>
                    <a:pt x="128" y="426"/>
                  </a:lnTo>
                  <a:lnTo>
                    <a:pt x="141" y="385"/>
                  </a:lnTo>
                  <a:lnTo>
                    <a:pt x="151" y="343"/>
                  </a:lnTo>
                  <a:lnTo>
                    <a:pt x="162" y="302"/>
                  </a:lnTo>
                  <a:lnTo>
                    <a:pt x="171" y="260"/>
                  </a:lnTo>
                  <a:lnTo>
                    <a:pt x="178" y="217"/>
                  </a:lnTo>
                  <a:lnTo>
                    <a:pt x="185" y="173"/>
                  </a:lnTo>
                  <a:lnTo>
                    <a:pt x="190" y="130"/>
                  </a:lnTo>
                  <a:lnTo>
                    <a:pt x="193" y="87"/>
                  </a:lnTo>
                  <a:lnTo>
                    <a:pt x="196" y="43"/>
                  </a:lnTo>
                  <a:lnTo>
                    <a:pt x="196" y="0"/>
                  </a:lnTo>
                  <a:lnTo>
                    <a:pt x="163" y="0"/>
                  </a:lnTo>
                  <a:lnTo>
                    <a:pt x="162" y="42"/>
                  </a:lnTo>
                  <a:lnTo>
                    <a:pt x="160" y="84"/>
                  </a:lnTo>
                  <a:lnTo>
                    <a:pt x="157" y="126"/>
                  </a:lnTo>
                  <a:lnTo>
                    <a:pt x="152" y="167"/>
                  </a:lnTo>
                  <a:lnTo>
                    <a:pt x="145" y="209"/>
                  </a:lnTo>
                  <a:lnTo>
                    <a:pt x="138" y="250"/>
                  </a:lnTo>
                  <a:lnTo>
                    <a:pt x="130" y="292"/>
                  </a:lnTo>
                  <a:lnTo>
                    <a:pt x="119" y="332"/>
                  </a:lnTo>
                  <a:lnTo>
                    <a:pt x="109" y="371"/>
                  </a:lnTo>
                  <a:lnTo>
                    <a:pt x="96" y="411"/>
                  </a:lnTo>
                  <a:lnTo>
                    <a:pt x="83" y="450"/>
                  </a:lnTo>
                  <a:lnTo>
                    <a:pt x="68" y="488"/>
                  </a:lnTo>
                  <a:lnTo>
                    <a:pt x="53" y="525"/>
                  </a:lnTo>
                  <a:lnTo>
                    <a:pt x="36" y="561"/>
                  </a:lnTo>
                  <a:lnTo>
                    <a:pt x="19" y="596"/>
                  </a:lnTo>
                  <a:lnTo>
                    <a:pt x="0" y="630"/>
                  </a:lnTo>
                  <a:lnTo>
                    <a:pt x="27" y="65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9" name="Freeform 2397"/>
            <p:cNvSpPr>
              <a:spLocks/>
            </p:cNvSpPr>
            <p:nvPr/>
          </p:nvSpPr>
          <p:spPr bwMode="auto">
            <a:xfrm>
              <a:off x="3131775" y="1620100"/>
              <a:ext cx="62464" cy="88286"/>
            </a:xfrm>
            <a:custGeom>
              <a:avLst/>
              <a:gdLst>
                <a:gd name="T0" fmla="*/ 218 w 218"/>
                <a:gd name="T1" fmla="*/ 143 h 309"/>
                <a:gd name="T2" fmla="*/ 214 w 218"/>
                <a:gd name="T3" fmla="*/ 141 h 309"/>
                <a:gd name="T4" fmla="*/ 208 w 218"/>
                <a:gd name="T5" fmla="*/ 140 h 309"/>
                <a:gd name="T6" fmla="*/ 201 w 218"/>
                <a:gd name="T7" fmla="*/ 139 h 309"/>
                <a:gd name="T8" fmla="*/ 194 w 218"/>
                <a:gd name="T9" fmla="*/ 137 h 309"/>
                <a:gd name="T10" fmla="*/ 189 w 218"/>
                <a:gd name="T11" fmla="*/ 136 h 309"/>
                <a:gd name="T12" fmla="*/ 181 w 218"/>
                <a:gd name="T13" fmla="*/ 133 h 309"/>
                <a:gd name="T14" fmla="*/ 176 w 218"/>
                <a:gd name="T15" fmla="*/ 130 h 309"/>
                <a:gd name="T16" fmla="*/ 169 w 218"/>
                <a:gd name="T17" fmla="*/ 127 h 309"/>
                <a:gd name="T18" fmla="*/ 163 w 218"/>
                <a:gd name="T19" fmla="*/ 124 h 309"/>
                <a:gd name="T20" fmla="*/ 157 w 218"/>
                <a:gd name="T21" fmla="*/ 121 h 309"/>
                <a:gd name="T22" fmla="*/ 151 w 218"/>
                <a:gd name="T23" fmla="*/ 118 h 309"/>
                <a:gd name="T24" fmla="*/ 145 w 218"/>
                <a:gd name="T25" fmla="*/ 115 h 309"/>
                <a:gd name="T26" fmla="*/ 141 w 218"/>
                <a:gd name="T27" fmla="*/ 111 h 309"/>
                <a:gd name="T28" fmla="*/ 135 w 218"/>
                <a:gd name="T29" fmla="*/ 107 h 309"/>
                <a:gd name="T30" fmla="*/ 129 w 218"/>
                <a:gd name="T31" fmla="*/ 102 h 309"/>
                <a:gd name="T32" fmla="*/ 124 w 218"/>
                <a:gd name="T33" fmla="*/ 98 h 309"/>
                <a:gd name="T34" fmla="*/ 118 w 218"/>
                <a:gd name="T35" fmla="*/ 94 h 309"/>
                <a:gd name="T36" fmla="*/ 114 w 218"/>
                <a:gd name="T37" fmla="*/ 90 h 309"/>
                <a:gd name="T38" fmla="*/ 109 w 218"/>
                <a:gd name="T39" fmla="*/ 85 h 309"/>
                <a:gd name="T40" fmla="*/ 104 w 218"/>
                <a:gd name="T41" fmla="*/ 79 h 309"/>
                <a:gd name="T42" fmla="*/ 100 w 218"/>
                <a:gd name="T43" fmla="*/ 75 h 309"/>
                <a:gd name="T44" fmla="*/ 95 w 218"/>
                <a:gd name="T45" fmla="*/ 69 h 309"/>
                <a:gd name="T46" fmla="*/ 90 w 218"/>
                <a:gd name="T47" fmla="*/ 64 h 309"/>
                <a:gd name="T48" fmla="*/ 86 w 218"/>
                <a:gd name="T49" fmla="*/ 58 h 309"/>
                <a:gd name="T50" fmla="*/ 82 w 218"/>
                <a:gd name="T51" fmla="*/ 52 h 309"/>
                <a:gd name="T52" fmla="*/ 77 w 218"/>
                <a:gd name="T53" fmla="*/ 45 h 309"/>
                <a:gd name="T54" fmla="*/ 74 w 218"/>
                <a:gd name="T55" fmla="*/ 39 h 309"/>
                <a:gd name="T56" fmla="*/ 69 w 218"/>
                <a:gd name="T57" fmla="*/ 32 h 309"/>
                <a:gd name="T58" fmla="*/ 66 w 218"/>
                <a:gd name="T59" fmla="*/ 25 h 309"/>
                <a:gd name="T60" fmla="*/ 62 w 218"/>
                <a:gd name="T61" fmla="*/ 19 h 309"/>
                <a:gd name="T62" fmla="*/ 59 w 218"/>
                <a:gd name="T63" fmla="*/ 12 h 309"/>
                <a:gd name="T64" fmla="*/ 55 w 218"/>
                <a:gd name="T65" fmla="*/ 3 h 309"/>
                <a:gd name="T66" fmla="*/ 0 w 218"/>
                <a:gd name="T67" fmla="*/ 30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8" h="309">
                  <a:moveTo>
                    <a:pt x="0" y="309"/>
                  </a:moveTo>
                  <a:lnTo>
                    <a:pt x="218" y="143"/>
                  </a:lnTo>
                  <a:lnTo>
                    <a:pt x="214" y="141"/>
                  </a:lnTo>
                  <a:lnTo>
                    <a:pt x="212" y="141"/>
                  </a:lnTo>
                  <a:lnTo>
                    <a:pt x="208" y="140"/>
                  </a:lnTo>
                  <a:lnTo>
                    <a:pt x="205" y="140"/>
                  </a:lnTo>
                  <a:lnTo>
                    <a:pt x="201" y="139"/>
                  </a:lnTo>
                  <a:lnTo>
                    <a:pt x="198" y="139"/>
                  </a:lnTo>
                  <a:lnTo>
                    <a:pt x="194" y="137"/>
                  </a:lnTo>
                  <a:lnTo>
                    <a:pt x="191" y="136"/>
                  </a:lnTo>
                  <a:lnTo>
                    <a:pt x="189" y="136"/>
                  </a:lnTo>
                  <a:lnTo>
                    <a:pt x="185" y="134"/>
                  </a:lnTo>
                  <a:lnTo>
                    <a:pt x="181" y="133"/>
                  </a:lnTo>
                  <a:lnTo>
                    <a:pt x="178" y="131"/>
                  </a:lnTo>
                  <a:lnTo>
                    <a:pt x="176" y="130"/>
                  </a:lnTo>
                  <a:lnTo>
                    <a:pt x="172" y="128"/>
                  </a:lnTo>
                  <a:lnTo>
                    <a:pt x="169" y="127"/>
                  </a:lnTo>
                  <a:lnTo>
                    <a:pt x="166" y="126"/>
                  </a:lnTo>
                  <a:lnTo>
                    <a:pt x="163" y="124"/>
                  </a:lnTo>
                  <a:lnTo>
                    <a:pt x="160" y="123"/>
                  </a:lnTo>
                  <a:lnTo>
                    <a:pt x="157" y="121"/>
                  </a:lnTo>
                  <a:lnTo>
                    <a:pt x="155" y="120"/>
                  </a:lnTo>
                  <a:lnTo>
                    <a:pt x="151" y="118"/>
                  </a:lnTo>
                  <a:lnTo>
                    <a:pt x="149" y="117"/>
                  </a:lnTo>
                  <a:lnTo>
                    <a:pt x="145" y="115"/>
                  </a:lnTo>
                  <a:lnTo>
                    <a:pt x="143" y="113"/>
                  </a:lnTo>
                  <a:lnTo>
                    <a:pt x="141" y="111"/>
                  </a:lnTo>
                  <a:lnTo>
                    <a:pt x="137" y="110"/>
                  </a:lnTo>
                  <a:lnTo>
                    <a:pt x="135" y="107"/>
                  </a:lnTo>
                  <a:lnTo>
                    <a:pt x="132" y="105"/>
                  </a:lnTo>
                  <a:lnTo>
                    <a:pt x="129" y="102"/>
                  </a:lnTo>
                  <a:lnTo>
                    <a:pt x="127" y="101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18" y="94"/>
                  </a:lnTo>
                  <a:lnTo>
                    <a:pt x="116" y="92"/>
                  </a:lnTo>
                  <a:lnTo>
                    <a:pt x="114" y="90"/>
                  </a:lnTo>
                  <a:lnTo>
                    <a:pt x="111" y="87"/>
                  </a:lnTo>
                  <a:lnTo>
                    <a:pt x="109" y="85"/>
                  </a:lnTo>
                  <a:lnTo>
                    <a:pt x="107" y="82"/>
                  </a:lnTo>
                  <a:lnTo>
                    <a:pt x="104" y="79"/>
                  </a:lnTo>
                  <a:lnTo>
                    <a:pt x="102" y="77"/>
                  </a:lnTo>
                  <a:lnTo>
                    <a:pt x="100" y="75"/>
                  </a:lnTo>
                  <a:lnTo>
                    <a:pt x="97" y="72"/>
                  </a:lnTo>
                  <a:lnTo>
                    <a:pt x="95" y="69"/>
                  </a:lnTo>
                  <a:lnTo>
                    <a:pt x="93" y="66"/>
                  </a:lnTo>
                  <a:lnTo>
                    <a:pt x="90" y="64"/>
                  </a:lnTo>
                  <a:lnTo>
                    <a:pt x="88" y="61"/>
                  </a:lnTo>
                  <a:lnTo>
                    <a:pt x="86" y="58"/>
                  </a:lnTo>
                  <a:lnTo>
                    <a:pt x="83" y="55"/>
                  </a:lnTo>
                  <a:lnTo>
                    <a:pt x="82" y="52"/>
                  </a:lnTo>
                  <a:lnTo>
                    <a:pt x="80" y="48"/>
                  </a:lnTo>
                  <a:lnTo>
                    <a:pt x="77" y="45"/>
                  </a:lnTo>
                  <a:lnTo>
                    <a:pt x="75" y="42"/>
                  </a:lnTo>
                  <a:lnTo>
                    <a:pt x="74" y="39"/>
                  </a:lnTo>
                  <a:lnTo>
                    <a:pt x="72" y="36"/>
                  </a:lnTo>
                  <a:lnTo>
                    <a:pt x="69" y="32"/>
                  </a:lnTo>
                  <a:lnTo>
                    <a:pt x="68" y="29"/>
                  </a:lnTo>
                  <a:lnTo>
                    <a:pt x="66" y="25"/>
                  </a:lnTo>
                  <a:lnTo>
                    <a:pt x="63" y="22"/>
                  </a:lnTo>
                  <a:lnTo>
                    <a:pt x="62" y="19"/>
                  </a:lnTo>
                  <a:lnTo>
                    <a:pt x="60" y="15"/>
                  </a:lnTo>
                  <a:lnTo>
                    <a:pt x="59" y="12"/>
                  </a:lnTo>
                  <a:lnTo>
                    <a:pt x="56" y="7"/>
                  </a:lnTo>
                  <a:lnTo>
                    <a:pt x="55" y="3"/>
                  </a:lnTo>
                  <a:lnTo>
                    <a:pt x="53" y="0"/>
                  </a:lnTo>
                  <a:lnTo>
                    <a:pt x="0" y="30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0" name="Freeform 2398"/>
            <p:cNvSpPr>
              <a:spLocks/>
            </p:cNvSpPr>
            <p:nvPr/>
          </p:nvSpPr>
          <p:spPr bwMode="auto">
            <a:xfrm>
              <a:off x="2746678" y="1094972"/>
              <a:ext cx="67048" cy="196636"/>
            </a:xfrm>
            <a:custGeom>
              <a:avLst/>
              <a:gdLst>
                <a:gd name="T0" fmla="*/ 0 w 235"/>
                <a:gd name="T1" fmla="*/ 670 h 685"/>
                <a:gd name="T2" fmla="*/ 205 w 235"/>
                <a:gd name="T3" fmla="*/ 0 h 685"/>
                <a:gd name="T4" fmla="*/ 235 w 235"/>
                <a:gd name="T5" fmla="*/ 14 h 685"/>
                <a:gd name="T6" fmla="*/ 31 w 235"/>
                <a:gd name="T7" fmla="*/ 685 h 685"/>
                <a:gd name="T8" fmla="*/ 0 w 235"/>
                <a:gd name="T9" fmla="*/ 67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685">
                  <a:moveTo>
                    <a:pt x="0" y="670"/>
                  </a:moveTo>
                  <a:lnTo>
                    <a:pt x="205" y="0"/>
                  </a:lnTo>
                  <a:lnTo>
                    <a:pt x="235" y="14"/>
                  </a:lnTo>
                  <a:lnTo>
                    <a:pt x="31" y="685"/>
                  </a:lnTo>
                  <a:lnTo>
                    <a:pt x="0" y="67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1" name="Rectangle 2399"/>
            <p:cNvSpPr>
              <a:spLocks noChangeArrowheads="1"/>
            </p:cNvSpPr>
            <p:nvPr/>
          </p:nvSpPr>
          <p:spPr bwMode="auto">
            <a:xfrm>
              <a:off x="2809715" y="1091532"/>
              <a:ext cx="259596" cy="11466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2" name="Freeform 2400"/>
            <p:cNvSpPr>
              <a:spLocks/>
            </p:cNvSpPr>
            <p:nvPr/>
          </p:nvSpPr>
          <p:spPr bwMode="auto">
            <a:xfrm>
              <a:off x="3148394" y="1323712"/>
              <a:ext cx="116331" cy="44143"/>
            </a:xfrm>
            <a:custGeom>
              <a:avLst/>
              <a:gdLst>
                <a:gd name="T0" fmla="*/ 0 w 408"/>
                <a:gd name="T1" fmla="*/ 113 h 153"/>
                <a:gd name="T2" fmla="*/ 401 w 408"/>
                <a:gd name="T3" fmla="*/ 0 h 153"/>
                <a:gd name="T4" fmla="*/ 408 w 408"/>
                <a:gd name="T5" fmla="*/ 41 h 153"/>
                <a:gd name="T6" fmla="*/ 7 w 408"/>
                <a:gd name="T7" fmla="*/ 153 h 153"/>
                <a:gd name="T8" fmla="*/ 0 w 408"/>
                <a:gd name="T9" fmla="*/ 11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53">
                  <a:moveTo>
                    <a:pt x="0" y="113"/>
                  </a:moveTo>
                  <a:lnTo>
                    <a:pt x="401" y="0"/>
                  </a:lnTo>
                  <a:lnTo>
                    <a:pt x="408" y="41"/>
                  </a:lnTo>
                  <a:lnTo>
                    <a:pt x="7" y="15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3" name="Rectangle 2401"/>
            <p:cNvSpPr>
              <a:spLocks noChangeArrowheads="1"/>
            </p:cNvSpPr>
            <p:nvPr/>
          </p:nvSpPr>
          <p:spPr bwMode="auto">
            <a:xfrm>
              <a:off x="3257275" y="1323712"/>
              <a:ext cx="150142" cy="12039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4" name="Freeform 2402"/>
            <p:cNvSpPr>
              <a:spLocks/>
            </p:cNvSpPr>
            <p:nvPr/>
          </p:nvSpPr>
          <p:spPr bwMode="auto">
            <a:xfrm>
              <a:off x="3178193" y="1614367"/>
              <a:ext cx="82521" cy="119816"/>
            </a:xfrm>
            <a:custGeom>
              <a:avLst/>
              <a:gdLst>
                <a:gd name="T0" fmla="*/ 25 w 289"/>
                <a:gd name="T1" fmla="*/ 0 h 419"/>
                <a:gd name="T2" fmla="*/ 289 w 289"/>
                <a:gd name="T3" fmla="*/ 391 h 419"/>
                <a:gd name="T4" fmla="*/ 263 w 289"/>
                <a:gd name="T5" fmla="*/ 419 h 419"/>
                <a:gd name="T6" fmla="*/ 0 w 289"/>
                <a:gd name="T7" fmla="*/ 26 h 419"/>
                <a:gd name="T8" fmla="*/ 25 w 289"/>
                <a:gd name="T9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419">
                  <a:moveTo>
                    <a:pt x="25" y="0"/>
                  </a:moveTo>
                  <a:lnTo>
                    <a:pt x="289" y="391"/>
                  </a:lnTo>
                  <a:lnTo>
                    <a:pt x="263" y="419"/>
                  </a:lnTo>
                  <a:lnTo>
                    <a:pt x="0" y="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5" name="Rectangle 2403"/>
            <p:cNvSpPr>
              <a:spLocks noChangeArrowheads="1"/>
            </p:cNvSpPr>
            <p:nvPr/>
          </p:nvSpPr>
          <p:spPr bwMode="auto">
            <a:xfrm>
              <a:off x="3257275" y="1724438"/>
              <a:ext cx="228078" cy="12039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6" name="Freeform 2404"/>
            <p:cNvSpPr>
              <a:spLocks noEditPoints="1"/>
            </p:cNvSpPr>
            <p:nvPr/>
          </p:nvSpPr>
          <p:spPr bwMode="auto">
            <a:xfrm>
              <a:off x="3249252" y="1189564"/>
              <a:ext cx="72206" cy="111790"/>
            </a:xfrm>
            <a:custGeom>
              <a:avLst/>
              <a:gdLst>
                <a:gd name="T0" fmla="*/ 112 w 250"/>
                <a:gd name="T1" fmla="*/ 60 h 389"/>
                <a:gd name="T2" fmla="*/ 118 w 250"/>
                <a:gd name="T3" fmla="*/ 30 h 389"/>
                <a:gd name="T4" fmla="*/ 132 w 250"/>
                <a:gd name="T5" fmla="*/ 11 h 389"/>
                <a:gd name="T6" fmla="*/ 161 w 250"/>
                <a:gd name="T7" fmla="*/ 0 h 389"/>
                <a:gd name="T8" fmla="*/ 186 w 250"/>
                <a:gd name="T9" fmla="*/ 5 h 389"/>
                <a:gd name="T10" fmla="*/ 209 w 250"/>
                <a:gd name="T11" fmla="*/ 21 h 389"/>
                <a:gd name="T12" fmla="*/ 229 w 250"/>
                <a:gd name="T13" fmla="*/ 47 h 389"/>
                <a:gd name="T14" fmla="*/ 243 w 250"/>
                <a:gd name="T15" fmla="*/ 79 h 389"/>
                <a:gd name="T16" fmla="*/ 250 w 250"/>
                <a:gd name="T17" fmla="*/ 116 h 389"/>
                <a:gd name="T18" fmla="*/ 247 w 250"/>
                <a:gd name="T19" fmla="*/ 165 h 389"/>
                <a:gd name="T20" fmla="*/ 228 w 250"/>
                <a:gd name="T21" fmla="*/ 217 h 389"/>
                <a:gd name="T22" fmla="*/ 198 w 250"/>
                <a:gd name="T23" fmla="*/ 253 h 389"/>
                <a:gd name="T24" fmla="*/ 154 w 250"/>
                <a:gd name="T25" fmla="*/ 271 h 389"/>
                <a:gd name="T26" fmla="*/ 111 w 250"/>
                <a:gd name="T27" fmla="*/ 389 h 389"/>
                <a:gd name="T28" fmla="*/ 79 w 250"/>
                <a:gd name="T29" fmla="*/ 266 h 389"/>
                <a:gd name="T30" fmla="*/ 42 w 250"/>
                <a:gd name="T31" fmla="*/ 243 h 389"/>
                <a:gd name="T32" fmla="*/ 15 w 250"/>
                <a:gd name="T33" fmla="*/ 202 h 389"/>
                <a:gd name="T34" fmla="*/ 1 w 250"/>
                <a:gd name="T35" fmla="*/ 148 h 389"/>
                <a:gd name="T36" fmla="*/ 2 w 250"/>
                <a:gd name="T37" fmla="*/ 99 h 389"/>
                <a:gd name="T38" fmla="*/ 15 w 250"/>
                <a:gd name="T39" fmla="*/ 59 h 389"/>
                <a:gd name="T40" fmla="*/ 33 w 250"/>
                <a:gd name="T41" fmla="*/ 30 h 389"/>
                <a:gd name="T42" fmla="*/ 54 w 250"/>
                <a:gd name="T43" fmla="*/ 11 h 389"/>
                <a:gd name="T44" fmla="*/ 76 w 250"/>
                <a:gd name="T45" fmla="*/ 2 h 389"/>
                <a:gd name="T46" fmla="*/ 96 w 250"/>
                <a:gd name="T47" fmla="*/ 11 h 389"/>
                <a:gd name="T48" fmla="*/ 81 w 250"/>
                <a:gd name="T49" fmla="*/ 15 h 389"/>
                <a:gd name="T50" fmla="*/ 59 w 250"/>
                <a:gd name="T51" fmla="*/ 40 h 389"/>
                <a:gd name="T52" fmla="*/ 49 w 250"/>
                <a:gd name="T53" fmla="*/ 65 h 389"/>
                <a:gd name="T54" fmla="*/ 43 w 250"/>
                <a:gd name="T55" fmla="*/ 125 h 389"/>
                <a:gd name="T56" fmla="*/ 49 w 250"/>
                <a:gd name="T57" fmla="*/ 181 h 389"/>
                <a:gd name="T58" fmla="*/ 67 w 250"/>
                <a:gd name="T59" fmla="*/ 223 h 389"/>
                <a:gd name="T60" fmla="*/ 86 w 250"/>
                <a:gd name="T61" fmla="*/ 246 h 389"/>
                <a:gd name="T62" fmla="*/ 111 w 250"/>
                <a:gd name="T63" fmla="*/ 258 h 389"/>
                <a:gd name="T64" fmla="*/ 157 w 250"/>
                <a:gd name="T65" fmla="*/ 252 h 389"/>
                <a:gd name="T66" fmla="*/ 182 w 250"/>
                <a:gd name="T67" fmla="*/ 236 h 389"/>
                <a:gd name="T68" fmla="*/ 202 w 250"/>
                <a:gd name="T69" fmla="*/ 204 h 389"/>
                <a:gd name="T70" fmla="*/ 213 w 250"/>
                <a:gd name="T71" fmla="*/ 160 h 389"/>
                <a:gd name="T72" fmla="*/ 212 w 250"/>
                <a:gd name="T73" fmla="*/ 118 h 389"/>
                <a:gd name="T74" fmla="*/ 205 w 250"/>
                <a:gd name="T75" fmla="*/ 85 h 389"/>
                <a:gd name="T76" fmla="*/ 192 w 250"/>
                <a:gd name="T77" fmla="*/ 57 h 389"/>
                <a:gd name="T78" fmla="*/ 172 w 250"/>
                <a:gd name="T79" fmla="*/ 37 h 389"/>
                <a:gd name="T80" fmla="*/ 158 w 250"/>
                <a:gd name="T81" fmla="*/ 33 h 389"/>
                <a:gd name="T82" fmla="*/ 145 w 250"/>
                <a:gd name="T83" fmla="*/ 40 h 389"/>
                <a:gd name="T84" fmla="*/ 137 w 250"/>
                <a:gd name="T85" fmla="*/ 60 h 389"/>
                <a:gd name="T86" fmla="*/ 136 w 250"/>
                <a:gd name="T87" fmla="*/ 25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0" h="389">
                  <a:moveTo>
                    <a:pt x="111" y="258"/>
                  </a:moveTo>
                  <a:lnTo>
                    <a:pt x="111" y="80"/>
                  </a:lnTo>
                  <a:lnTo>
                    <a:pt x="112" y="60"/>
                  </a:lnTo>
                  <a:lnTo>
                    <a:pt x="114" y="43"/>
                  </a:lnTo>
                  <a:lnTo>
                    <a:pt x="116" y="36"/>
                  </a:lnTo>
                  <a:lnTo>
                    <a:pt x="118" y="30"/>
                  </a:lnTo>
                  <a:lnTo>
                    <a:pt x="121" y="24"/>
                  </a:lnTo>
                  <a:lnTo>
                    <a:pt x="124" y="18"/>
                  </a:lnTo>
                  <a:lnTo>
                    <a:pt x="132" y="11"/>
                  </a:lnTo>
                  <a:lnTo>
                    <a:pt x="140" y="5"/>
                  </a:lnTo>
                  <a:lnTo>
                    <a:pt x="150" y="1"/>
                  </a:lnTo>
                  <a:lnTo>
                    <a:pt x="161" y="0"/>
                  </a:lnTo>
                  <a:lnTo>
                    <a:pt x="169" y="1"/>
                  </a:lnTo>
                  <a:lnTo>
                    <a:pt x="179" y="2"/>
                  </a:lnTo>
                  <a:lnTo>
                    <a:pt x="186" y="5"/>
                  </a:lnTo>
                  <a:lnTo>
                    <a:pt x="194" y="10"/>
                  </a:lnTo>
                  <a:lnTo>
                    <a:pt x="202" y="14"/>
                  </a:lnTo>
                  <a:lnTo>
                    <a:pt x="209" y="21"/>
                  </a:lnTo>
                  <a:lnTo>
                    <a:pt x="216" y="28"/>
                  </a:lnTo>
                  <a:lnTo>
                    <a:pt x="223" y="37"/>
                  </a:lnTo>
                  <a:lnTo>
                    <a:pt x="229" y="47"/>
                  </a:lnTo>
                  <a:lnTo>
                    <a:pt x="235" y="57"/>
                  </a:lnTo>
                  <a:lnTo>
                    <a:pt x="240" y="67"/>
                  </a:lnTo>
                  <a:lnTo>
                    <a:pt x="243" y="79"/>
                  </a:lnTo>
                  <a:lnTo>
                    <a:pt x="247" y="90"/>
                  </a:lnTo>
                  <a:lnTo>
                    <a:pt x="249" y="103"/>
                  </a:lnTo>
                  <a:lnTo>
                    <a:pt x="250" y="116"/>
                  </a:lnTo>
                  <a:lnTo>
                    <a:pt x="250" y="129"/>
                  </a:lnTo>
                  <a:lnTo>
                    <a:pt x="249" y="148"/>
                  </a:lnTo>
                  <a:lnTo>
                    <a:pt x="247" y="165"/>
                  </a:lnTo>
                  <a:lnTo>
                    <a:pt x="242" y="184"/>
                  </a:lnTo>
                  <a:lnTo>
                    <a:pt x="235" y="202"/>
                  </a:lnTo>
                  <a:lnTo>
                    <a:pt x="228" y="217"/>
                  </a:lnTo>
                  <a:lnTo>
                    <a:pt x="219" y="232"/>
                  </a:lnTo>
                  <a:lnTo>
                    <a:pt x="208" y="243"/>
                  </a:lnTo>
                  <a:lnTo>
                    <a:pt x="198" y="253"/>
                  </a:lnTo>
                  <a:lnTo>
                    <a:pt x="185" y="261"/>
                  </a:lnTo>
                  <a:lnTo>
                    <a:pt x="171" y="266"/>
                  </a:lnTo>
                  <a:lnTo>
                    <a:pt x="154" y="271"/>
                  </a:lnTo>
                  <a:lnTo>
                    <a:pt x="136" y="274"/>
                  </a:lnTo>
                  <a:lnTo>
                    <a:pt x="136" y="389"/>
                  </a:lnTo>
                  <a:lnTo>
                    <a:pt x="111" y="389"/>
                  </a:lnTo>
                  <a:lnTo>
                    <a:pt x="111" y="274"/>
                  </a:lnTo>
                  <a:lnTo>
                    <a:pt x="95" y="271"/>
                  </a:lnTo>
                  <a:lnTo>
                    <a:pt x="79" y="266"/>
                  </a:lnTo>
                  <a:lnTo>
                    <a:pt x="65" y="261"/>
                  </a:lnTo>
                  <a:lnTo>
                    <a:pt x="52" y="252"/>
                  </a:lnTo>
                  <a:lnTo>
                    <a:pt x="42" y="243"/>
                  </a:lnTo>
                  <a:lnTo>
                    <a:pt x="31" y="232"/>
                  </a:lnTo>
                  <a:lnTo>
                    <a:pt x="22" y="217"/>
                  </a:lnTo>
                  <a:lnTo>
                    <a:pt x="15" y="202"/>
                  </a:lnTo>
                  <a:lnTo>
                    <a:pt x="8" y="184"/>
                  </a:lnTo>
                  <a:lnTo>
                    <a:pt x="3" y="165"/>
                  </a:lnTo>
                  <a:lnTo>
                    <a:pt x="1" y="148"/>
                  </a:lnTo>
                  <a:lnTo>
                    <a:pt x="0" y="129"/>
                  </a:lnTo>
                  <a:lnTo>
                    <a:pt x="0" y="115"/>
                  </a:lnTo>
                  <a:lnTo>
                    <a:pt x="2" y="99"/>
                  </a:lnTo>
                  <a:lnTo>
                    <a:pt x="6" y="86"/>
                  </a:lnTo>
                  <a:lnTo>
                    <a:pt x="9" y="72"/>
                  </a:lnTo>
                  <a:lnTo>
                    <a:pt x="15" y="59"/>
                  </a:lnTo>
                  <a:lnTo>
                    <a:pt x="20" y="49"/>
                  </a:lnTo>
                  <a:lnTo>
                    <a:pt x="26" y="39"/>
                  </a:lnTo>
                  <a:lnTo>
                    <a:pt x="33" y="30"/>
                  </a:lnTo>
                  <a:lnTo>
                    <a:pt x="40" y="23"/>
                  </a:lnTo>
                  <a:lnTo>
                    <a:pt x="47" y="17"/>
                  </a:lnTo>
                  <a:lnTo>
                    <a:pt x="54" y="11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6" y="2"/>
                  </a:lnTo>
                  <a:lnTo>
                    <a:pt x="85" y="1"/>
                  </a:lnTo>
                  <a:lnTo>
                    <a:pt x="96" y="0"/>
                  </a:lnTo>
                  <a:lnTo>
                    <a:pt x="96" y="11"/>
                  </a:lnTo>
                  <a:lnTo>
                    <a:pt x="90" y="11"/>
                  </a:lnTo>
                  <a:lnTo>
                    <a:pt x="85" y="14"/>
                  </a:lnTo>
                  <a:lnTo>
                    <a:pt x="81" y="15"/>
                  </a:lnTo>
                  <a:lnTo>
                    <a:pt x="76" y="18"/>
                  </a:lnTo>
                  <a:lnTo>
                    <a:pt x="68" y="28"/>
                  </a:lnTo>
                  <a:lnTo>
                    <a:pt x="59" y="40"/>
                  </a:lnTo>
                  <a:lnTo>
                    <a:pt x="55" y="47"/>
                  </a:lnTo>
                  <a:lnTo>
                    <a:pt x="52" y="54"/>
                  </a:lnTo>
                  <a:lnTo>
                    <a:pt x="49" y="65"/>
                  </a:lnTo>
                  <a:lnTo>
                    <a:pt x="48" y="75"/>
                  </a:lnTo>
                  <a:lnTo>
                    <a:pt x="44" y="98"/>
                  </a:lnTo>
                  <a:lnTo>
                    <a:pt x="43" y="125"/>
                  </a:lnTo>
                  <a:lnTo>
                    <a:pt x="44" y="145"/>
                  </a:lnTo>
                  <a:lnTo>
                    <a:pt x="45" y="164"/>
                  </a:lnTo>
                  <a:lnTo>
                    <a:pt x="49" y="181"/>
                  </a:lnTo>
                  <a:lnTo>
                    <a:pt x="54" y="197"/>
                  </a:lnTo>
                  <a:lnTo>
                    <a:pt x="59" y="212"/>
                  </a:lnTo>
                  <a:lnTo>
                    <a:pt x="67" y="223"/>
                  </a:lnTo>
                  <a:lnTo>
                    <a:pt x="74" y="233"/>
                  </a:lnTo>
                  <a:lnTo>
                    <a:pt x="81" y="242"/>
                  </a:lnTo>
                  <a:lnTo>
                    <a:pt x="86" y="246"/>
                  </a:lnTo>
                  <a:lnTo>
                    <a:pt x="93" y="251"/>
                  </a:lnTo>
                  <a:lnTo>
                    <a:pt x="102" y="255"/>
                  </a:lnTo>
                  <a:lnTo>
                    <a:pt x="111" y="258"/>
                  </a:lnTo>
                  <a:close/>
                  <a:moveTo>
                    <a:pt x="136" y="256"/>
                  </a:moveTo>
                  <a:lnTo>
                    <a:pt x="147" y="255"/>
                  </a:lnTo>
                  <a:lnTo>
                    <a:pt x="157" y="252"/>
                  </a:lnTo>
                  <a:lnTo>
                    <a:pt x="165" y="248"/>
                  </a:lnTo>
                  <a:lnTo>
                    <a:pt x="173" y="243"/>
                  </a:lnTo>
                  <a:lnTo>
                    <a:pt x="182" y="236"/>
                  </a:lnTo>
                  <a:lnTo>
                    <a:pt x="191" y="227"/>
                  </a:lnTo>
                  <a:lnTo>
                    <a:pt x="198" y="216"/>
                  </a:lnTo>
                  <a:lnTo>
                    <a:pt x="202" y="204"/>
                  </a:lnTo>
                  <a:lnTo>
                    <a:pt x="207" y="190"/>
                  </a:lnTo>
                  <a:lnTo>
                    <a:pt x="210" y="176"/>
                  </a:lnTo>
                  <a:lnTo>
                    <a:pt x="213" y="160"/>
                  </a:lnTo>
                  <a:lnTo>
                    <a:pt x="213" y="142"/>
                  </a:lnTo>
                  <a:lnTo>
                    <a:pt x="213" y="129"/>
                  </a:lnTo>
                  <a:lnTo>
                    <a:pt x="212" y="118"/>
                  </a:lnTo>
                  <a:lnTo>
                    <a:pt x="210" y="106"/>
                  </a:lnTo>
                  <a:lnTo>
                    <a:pt x="208" y="95"/>
                  </a:lnTo>
                  <a:lnTo>
                    <a:pt x="205" y="85"/>
                  </a:lnTo>
                  <a:lnTo>
                    <a:pt x="201" y="76"/>
                  </a:lnTo>
                  <a:lnTo>
                    <a:pt x="198" y="66"/>
                  </a:lnTo>
                  <a:lnTo>
                    <a:pt x="192" y="57"/>
                  </a:lnTo>
                  <a:lnTo>
                    <a:pt x="185" y="47"/>
                  </a:lnTo>
                  <a:lnTo>
                    <a:pt x="176" y="40"/>
                  </a:lnTo>
                  <a:lnTo>
                    <a:pt x="172" y="37"/>
                  </a:lnTo>
                  <a:lnTo>
                    <a:pt x="167" y="34"/>
                  </a:lnTo>
                  <a:lnTo>
                    <a:pt x="162" y="34"/>
                  </a:lnTo>
                  <a:lnTo>
                    <a:pt x="158" y="33"/>
                  </a:lnTo>
                  <a:lnTo>
                    <a:pt x="153" y="34"/>
                  </a:lnTo>
                  <a:lnTo>
                    <a:pt x="148" y="36"/>
                  </a:lnTo>
                  <a:lnTo>
                    <a:pt x="145" y="40"/>
                  </a:lnTo>
                  <a:lnTo>
                    <a:pt x="141" y="44"/>
                  </a:lnTo>
                  <a:lnTo>
                    <a:pt x="139" y="50"/>
                  </a:lnTo>
                  <a:lnTo>
                    <a:pt x="137" y="60"/>
                  </a:lnTo>
                  <a:lnTo>
                    <a:pt x="136" y="73"/>
                  </a:lnTo>
                  <a:lnTo>
                    <a:pt x="136" y="89"/>
                  </a:lnTo>
                  <a:lnTo>
                    <a:pt x="136" y="25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7" name="Freeform 2405"/>
            <p:cNvSpPr>
              <a:spLocks/>
            </p:cNvSpPr>
            <p:nvPr/>
          </p:nvSpPr>
          <p:spPr bwMode="auto">
            <a:xfrm>
              <a:off x="3378191" y="1190137"/>
              <a:ext cx="55014" cy="111217"/>
            </a:xfrm>
            <a:custGeom>
              <a:avLst/>
              <a:gdLst>
                <a:gd name="T0" fmla="*/ 192 w 192"/>
                <a:gd name="T1" fmla="*/ 6 h 387"/>
                <a:gd name="T2" fmla="*/ 181 w 192"/>
                <a:gd name="T3" fmla="*/ 35 h 387"/>
                <a:gd name="T4" fmla="*/ 155 w 192"/>
                <a:gd name="T5" fmla="*/ 101 h 387"/>
                <a:gd name="T6" fmla="*/ 143 w 192"/>
                <a:gd name="T7" fmla="*/ 133 h 387"/>
                <a:gd name="T8" fmla="*/ 135 w 192"/>
                <a:gd name="T9" fmla="*/ 156 h 387"/>
                <a:gd name="T10" fmla="*/ 128 w 192"/>
                <a:gd name="T11" fmla="*/ 174 h 387"/>
                <a:gd name="T12" fmla="*/ 103 w 192"/>
                <a:gd name="T13" fmla="*/ 260 h 387"/>
                <a:gd name="T14" fmla="*/ 104 w 192"/>
                <a:gd name="T15" fmla="*/ 290 h 387"/>
                <a:gd name="T16" fmla="*/ 104 w 192"/>
                <a:gd name="T17" fmla="*/ 321 h 387"/>
                <a:gd name="T18" fmla="*/ 102 w 192"/>
                <a:gd name="T19" fmla="*/ 351 h 387"/>
                <a:gd name="T20" fmla="*/ 98 w 192"/>
                <a:gd name="T21" fmla="*/ 368 h 387"/>
                <a:gd name="T22" fmla="*/ 95 w 192"/>
                <a:gd name="T23" fmla="*/ 378 h 387"/>
                <a:gd name="T24" fmla="*/ 87 w 192"/>
                <a:gd name="T25" fmla="*/ 386 h 387"/>
                <a:gd name="T26" fmla="*/ 77 w 192"/>
                <a:gd name="T27" fmla="*/ 387 h 387"/>
                <a:gd name="T28" fmla="*/ 70 w 192"/>
                <a:gd name="T29" fmla="*/ 383 h 387"/>
                <a:gd name="T30" fmla="*/ 64 w 192"/>
                <a:gd name="T31" fmla="*/ 375 h 387"/>
                <a:gd name="T32" fmla="*/ 62 w 192"/>
                <a:gd name="T33" fmla="*/ 365 h 387"/>
                <a:gd name="T34" fmla="*/ 62 w 192"/>
                <a:gd name="T35" fmla="*/ 348 h 387"/>
                <a:gd name="T36" fmla="*/ 66 w 192"/>
                <a:gd name="T37" fmla="*/ 324 h 387"/>
                <a:gd name="T38" fmla="*/ 73 w 192"/>
                <a:gd name="T39" fmla="*/ 295 h 387"/>
                <a:gd name="T40" fmla="*/ 83 w 192"/>
                <a:gd name="T41" fmla="*/ 263 h 387"/>
                <a:gd name="T42" fmla="*/ 82 w 192"/>
                <a:gd name="T43" fmla="*/ 181 h 387"/>
                <a:gd name="T44" fmla="*/ 68 w 192"/>
                <a:gd name="T45" fmla="*/ 94 h 387"/>
                <a:gd name="T46" fmla="*/ 60 w 192"/>
                <a:gd name="T47" fmla="*/ 65 h 387"/>
                <a:gd name="T48" fmla="*/ 54 w 192"/>
                <a:gd name="T49" fmla="*/ 54 h 387"/>
                <a:gd name="T50" fmla="*/ 47 w 192"/>
                <a:gd name="T51" fmla="*/ 47 h 387"/>
                <a:gd name="T52" fmla="*/ 40 w 192"/>
                <a:gd name="T53" fmla="*/ 44 h 387"/>
                <a:gd name="T54" fmla="*/ 31 w 192"/>
                <a:gd name="T55" fmla="*/ 44 h 387"/>
                <a:gd name="T56" fmla="*/ 22 w 192"/>
                <a:gd name="T57" fmla="*/ 47 h 387"/>
                <a:gd name="T58" fmla="*/ 15 w 192"/>
                <a:gd name="T59" fmla="*/ 55 h 387"/>
                <a:gd name="T60" fmla="*/ 11 w 192"/>
                <a:gd name="T61" fmla="*/ 74 h 387"/>
                <a:gd name="T62" fmla="*/ 0 w 192"/>
                <a:gd name="T63" fmla="*/ 87 h 387"/>
                <a:gd name="T64" fmla="*/ 0 w 192"/>
                <a:gd name="T65" fmla="*/ 74 h 387"/>
                <a:gd name="T66" fmla="*/ 4 w 192"/>
                <a:gd name="T67" fmla="*/ 39 h 387"/>
                <a:gd name="T68" fmla="*/ 12 w 192"/>
                <a:gd name="T69" fmla="*/ 16 h 387"/>
                <a:gd name="T70" fmla="*/ 23 w 192"/>
                <a:gd name="T71" fmla="*/ 5 h 387"/>
                <a:gd name="T72" fmla="*/ 38 w 192"/>
                <a:gd name="T73" fmla="*/ 0 h 387"/>
                <a:gd name="T74" fmla="*/ 49 w 192"/>
                <a:gd name="T75" fmla="*/ 3 h 387"/>
                <a:gd name="T76" fmla="*/ 60 w 192"/>
                <a:gd name="T77" fmla="*/ 11 h 387"/>
                <a:gd name="T78" fmla="*/ 71 w 192"/>
                <a:gd name="T79" fmla="*/ 34 h 387"/>
                <a:gd name="T80" fmla="*/ 81 w 192"/>
                <a:gd name="T81" fmla="*/ 74 h 387"/>
                <a:gd name="T82" fmla="*/ 91 w 192"/>
                <a:gd name="T83" fmla="*/ 139 h 387"/>
                <a:gd name="T84" fmla="*/ 100 w 192"/>
                <a:gd name="T85" fmla="*/ 210 h 387"/>
                <a:gd name="T86" fmla="*/ 126 w 192"/>
                <a:gd name="T87" fmla="*/ 97 h 387"/>
                <a:gd name="T88" fmla="*/ 144 w 192"/>
                <a:gd name="T89" fmla="*/ 3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2" h="387">
                  <a:moveTo>
                    <a:pt x="155" y="6"/>
                  </a:moveTo>
                  <a:lnTo>
                    <a:pt x="192" y="6"/>
                  </a:lnTo>
                  <a:lnTo>
                    <a:pt x="188" y="15"/>
                  </a:lnTo>
                  <a:lnTo>
                    <a:pt x="181" y="35"/>
                  </a:lnTo>
                  <a:lnTo>
                    <a:pt x="170" y="64"/>
                  </a:lnTo>
                  <a:lnTo>
                    <a:pt x="155" y="101"/>
                  </a:lnTo>
                  <a:lnTo>
                    <a:pt x="148" y="119"/>
                  </a:lnTo>
                  <a:lnTo>
                    <a:pt x="143" y="133"/>
                  </a:lnTo>
                  <a:lnTo>
                    <a:pt x="138" y="146"/>
                  </a:lnTo>
                  <a:lnTo>
                    <a:pt x="135" y="156"/>
                  </a:lnTo>
                  <a:lnTo>
                    <a:pt x="131" y="165"/>
                  </a:lnTo>
                  <a:lnTo>
                    <a:pt x="128" y="174"/>
                  </a:lnTo>
                  <a:lnTo>
                    <a:pt x="102" y="243"/>
                  </a:lnTo>
                  <a:lnTo>
                    <a:pt x="103" y="260"/>
                  </a:lnTo>
                  <a:lnTo>
                    <a:pt x="104" y="276"/>
                  </a:lnTo>
                  <a:lnTo>
                    <a:pt x="104" y="290"/>
                  </a:lnTo>
                  <a:lnTo>
                    <a:pt x="105" y="303"/>
                  </a:lnTo>
                  <a:lnTo>
                    <a:pt x="104" y="321"/>
                  </a:lnTo>
                  <a:lnTo>
                    <a:pt x="104" y="337"/>
                  </a:lnTo>
                  <a:lnTo>
                    <a:pt x="102" y="351"/>
                  </a:lnTo>
                  <a:lnTo>
                    <a:pt x="101" y="363"/>
                  </a:lnTo>
                  <a:lnTo>
                    <a:pt x="98" y="368"/>
                  </a:lnTo>
                  <a:lnTo>
                    <a:pt x="96" y="374"/>
                  </a:lnTo>
                  <a:lnTo>
                    <a:pt x="95" y="378"/>
                  </a:lnTo>
                  <a:lnTo>
                    <a:pt x="91" y="383"/>
                  </a:lnTo>
                  <a:lnTo>
                    <a:pt x="87" y="386"/>
                  </a:lnTo>
                  <a:lnTo>
                    <a:pt x="81" y="387"/>
                  </a:lnTo>
                  <a:lnTo>
                    <a:pt x="77" y="387"/>
                  </a:lnTo>
                  <a:lnTo>
                    <a:pt x="74" y="386"/>
                  </a:lnTo>
                  <a:lnTo>
                    <a:pt x="70" y="383"/>
                  </a:lnTo>
                  <a:lnTo>
                    <a:pt x="67" y="380"/>
                  </a:lnTo>
                  <a:lnTo>
                    <a:pt x="64" y="375"/>
                  </a:lnTo>
                  <a:lnTo>
                    <a:pt x="63" y="371"/>
                  </a:lnTo>
                  <a:lnTo>
                    <a:pt x="62" y="365"/>
                  </a:lnTo>
                  <a:lnTo>
                    <a:pt x="61" y="360"/>
                  </a:lnTo>
                  <a:lnTo>
                    <a:pt x="62" y="348"/>
                  </a:lnTo>
                  <a:lnTo>
                    <a:pt x="63" y="337"/>
                  </a:lnTo>
                  <a:lnTo>
                    <a:pt x="66" y="324"/>
                  </a:lnTo>
                  <a:lnTo>
                    <a:pt x="68" y="309"/>
                  </a:lnTo>
                  <a:lnTo>
                    <a:pt x="73" y="295"/>
                  </a:lnTo>
                  <a:lnTo>
                    <a:pt x="77" y="280"/>
                  </a:lnTo>
                  <a:lnTo>
                    <a:pt x="83" y="263"/>
                  </a:lnTo>
                  <a:lnTo>
                    <a:pt x="89" y="246"/>
                  </a:lnTo>
                  <a:lnTo>
                    <a:pt x="82" y="181"/>
                  </a:lnTo>
                  <a:lnTo>
                    <a:pt x="75" y="130"/>
                  </a:lnTo>
                  <a:lnTo>
                    <a:pt x="68" y="94"/>
                  </a:lnTo>
                  <a:lnTo>
                    <a:pt x="63" y="73"/>
                  </a:lnTo>
                  <a:lnTo>
                    <a:pt x="60" y="65"/>
                  </a:lnTo>
                  <a:lnTo>
                    <a:pt x="57" y="60"/>
                  </a:lnTo>
                  <a:lnTo>
                    <a:pt x="54" y="54"/>
                  </a:lnTo>
                  <a:lnTo>
                    <a:pt x="50" y="50"/>
                  </a:lnTo>
                  <a:lnTo>
                    <a:pt x="47" y="47"/>
                  </a:lnTo>
                  <a:lnTo>
                    <a:pt x="43" y="45"/>
                  </a:lnTo>
                  <a:lnTo>
                    <a:pt x="40" y="44"/>
                  </a:lnTo>
                  <a:lnTo>
                    <a:pt x="35" y="42"/>
                  </a:lnTo>
                  <a:lnTo>
                    <a:pt x="31" y="44"/>
                  </a:lnTo>
                  <a:lnTo>
                    <a:pt x="26" y="45"/>
                  </a:lnTo>
                  <a:lnTo>
                    <a:pt x="22" y="47"/>
                  </a:lnTo>
                  <a:lnTo>
                    <a:pt x="19" y="51"/>
                  </a:lnTo>
                  <a:lnTo>
                    <a:pt x="15" y="55"/>
                  </a:lnTo>
                  <a:lnTo>
                    <a:pt x="13" y="64"/>
                  </a:lnTo>
                  <a:lnTo>
                    <a:pt x="11" y="74"/>
                  </a:lnTo>
                  <a:lnTo>
                    <a:pt x="9" y="87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55"/>
                  </a:lnTo>
                  <a:lnTo>
                    <a:pt x="4" y="39"/>
                  </a:lnTo>
                  <a:lnTo>
                    <a:pt x="7" y="26"/>
                  </a:lnTo>
                  <a:lnTo>
                    <a:pt x="12" y="16"/>
                  </a:lnTo>
                  <a:lnTo>
                    <a:pt x="18" y="9"/>
                  </a:lnTo>
                  <a:lnTo>
                    <a:pt x="23" y="5"/>
                  </a:lnTo>
                  <a:lnTo>
                    <a:pt x="29" y="2"/>
                  </a:lnTo>
                  <a:lnTo>
                    <a:pt x="38" y="0"/>
                  </a:lnTo>
                  <a:lnTo>
                    <a:pt x="43" y="2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60" y="11"/>
                  </a:lnTo>
                  <a:lnTo>
                    <a:pt x="66" y="21"/>
                  </a:lnTo>
                  <a:lnTo>
                    <a:pt x="71" y="34"/>
                  </a:lnTo>
                  <a:lnTo>
                    <a:pt x="76" y="51"/>
                  </a:lnTo>
                  <a:lnTo>
                    <a:pt x="81" y="74"/>
                  </a:lnTo>
                  <a:lnTo>
                    <a:pt x="87" y="106"/>
                  </a:lnTo>
                  <a:lnTo>
                    <a:pt x="91" y="139"/>
                  </a:lnTo>
                  <a:lnTo>
                    <a:pt x="96" y="174"/>
                  </a:lnTo>
                  <a:lnTo>
                    <a:pt x="100" y="210"/>
                  </a:lnTo>
                  <a:lnTo>
                    <a:pt x="119" y="126"/>
                  </a:lnTo>
                  <a:lnTo>
                    <a:pt x="126" y="97"/>
                  </a:lnTo>
                  <a:lnTo>
                    <a:pt x="135" y="68"/>
                  </a:lnTo>
                  <a:lnTo>
                    <a:pt x="144" y="37"/>
                  </a:lnTo>
                  <a:lnTo>
                    <a:pt x="155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8" name="Freeform 2406"/>
            <p:cNvSpPr>
              <a:spLocks/>
            </p:cNvSpPr>
            <p:nvPr/>
          </p:nvSpPr>
          <p:spPr bwMode="auto">
            <a:xfrm>
              <a:off x="3329481" y="1256638"/>
              <a:ext cx="11461" cy="24651"/>
            </a:xfrm>
            <a:custGeom>
              <a:avLst/>
              <a:gdLst>
                <a:gd name="T0" fmla="*/ 0 w 40"/>
                <a:gd name="T1" fmla="*/ 87 h 87"/>
                <a:gd name="T2" fmla="*/ 0 w 40"/>
                <a:gd name="T3" fmla="*/ 80 h 87"/>
                <a:gd name="T4" fmla="*/ 7 w 40"/>
                <a:gd name="T5" fmla="*/ 77 h 87"/>
                <a:gd name="T6" fmla="*/ 13 w 40"/>
                <a:gd name="T7" fmla="*/ 74 h 87"/>
                <a:gd name="T8" fmla="*/ 18 w 40"/>
                <a:gd name="T9" fmla="*/ 68 h 87"/>
                <a:gd name="T10" fmla="*/ 22 w 40"/>
                <a:gd name="T11" fmla="*/ 64 h 87"/>
                <a:gd name="T12" fmla="*/ 25 w 40"/>
                <a:gd name="T13" fmla="*/ 58 h 87"/>
                <a:gd name="T14" fmla="*/ 27 w 40"/>
                <a:gd name="T15" fmla="*/ 51 h 87"/>
                <a:gd name="T16" fmla="*/ 29 w 40"/>
                <a:gd name="T17" fmla="*/ 45 h 87"/>
                <a:gd name="T18" fmla="*/ 30 w 40"/>
                <a:gd name="T19" fmla="*/ 39 h 87"/>
                <a:gd name="T20" fmla="*/ 29 w 40"/>
                <a:gd name="T21" fmla="*/ 36 h 87"/>
                <a:gd name="T22" fmla="*/ 29 w 40"/>
                <a:gd name="T23" fmla="*/ 33 h 87"/>
                <a:gd name="T24" fmla="*/ 27 w 40"/>
                <a:gd name="T25" fmla="*/ 32 h 87"/>
                <a:gd name="T26" fmla="*/ 26 w 40"/>
                <a:gd name="T27" fmla="*/ 32 h 87"/>
                <a:gd name="T28" fmla="*/ 24 w 40"/>
                <a:gd name="T29" fmla="*/ 33 h 87"/>
                <a:gd name="T30" fmla="*/ 20 w 40"/>
                <a:gd name="T31" fmla="*/ 35 h 87"/>
                <a:gd name="T32" fmla="*/ 18 w 40"/>
                <a:gd name="T33" fmla="*/ 36 h 87"/>
                <a:gd name="T34" fmla="*/ 14 w 40"/>
                <a:gd name="T35" fmla="*/ 36 h 87"/>
                <a:gd name="T36" fmla="*/ 10 w 40"/>
                <a:gd name="T37" fmla="*/ 36 h 87"/>
                <a:gd name="T38" fmla="*/ 5 w 40"/>
                <a:gd name="T39" fmla="*/ 32 h 87"/>
                <a:gd name="T40" fmla="*/ 2 w 40"/>
                <a:gd name="T41" fmla="*/ 26 h 87"/>
                <a:gd name="T42" fmla="*/ 0 w 40"/>
                <a:gd name="T43" fmla="*/ 19 h 87"/>
                <a:gd name="T44" fmla="*/ 2 w 40"/>
                <a:gd name="T45" fmla="*/ 16 h 87"/>
                <a:gd name="T46" fmla="*/ 3 w 40"/>
                <a:gd name="T47" fmla="*/ 12 h 87"/>
                <a:gd name="T48" fmla="*/ 4 w 40"/>
                <a:gd name="T49" fmla="*/ 9 h 87"/>
                <a:gd name="T50" fmla="*/ 6 w 40"/>
                <a:gd name="T51" fmla="*/ 6 h 87"/>
                <a:gd name="T52" fmla="*/ 9 w 40"/>
                <a:gd name="T53" fmla="*/ 3 h 87"/>
                <a:gd name="T54" fmla="*/ 11 w 40"/>
                <a:gd name="T55" fmla="*/ 2 h 87"/>
                <a:gd name="T56" fmla="*/ 14 w 40"/>
                <a:gd name="T57" fmla="*/ 0 h 87"/>
                <a:gd name="T58" fmla="*/ 18 w 40"/>
                <a:gd name="T59" fmla="*/ 0 h 87"/>
                <a:gd name="T60" fmla="*/ 22 w 40"/>
                <a:gd name="T61" fmla="*/ 0 h 87"/>
                <a:gd name="T62" fmla="*/ 26 w 40"/>
                <a:gd name="T63" fmla="*/ 3 h 87"/>
                <a:gd name="T64" fmla="*/ 30 w 40"/>
                <a:gd name="T65" fmla="*/ 6 h 87"/>
                <a:gd name="T66" fmla="*/ 33 w 40"/>
                <a:gd name="T67" fmla="*/ 9 h 87"/>
                <a:gd name="T68" fmla="*/ 36 w 40"/>
                <a:gd name="T69" fmla="*/ 15 h 87"/>
                <a:gd name="T70" fmla="*/ 38 w 40"/>
                <a:gd name="T71" fmla="*/ 20 h 87"/>
                <a:gd name="T72" fmla="*/ 39 w 40"/>
                <a:gd name="T73" fmla="*/ 26 h 87"/>
                <a:gd name="T74" fmla="*/ 40 w 40"/>
                <a:gd name="T75" fmla="*/ 33 h 87"/>
                <a:gd name="T76" fmla="*/ 39 w 40"/>
                <a:gd name="T77" fmla="*/ 42 h 87"/>
                <a:gd name="T78" fmla="*/ 38 w 40"/>
                <a:gd name="T79" fmla="*/ 49 h 87"/>
                <a:gd name="T80" fmla="*/ 34 w 40"/>
                <a:gd name="T81" fmla="*/ 58 h 87"/>
                <a:gd name="T82" fmla="*/ 31 w 40"/>
                <a:gd name="T83" fmla="*/ 65 h 87"/>
                <a:gd name="T84" fmla="*/ 25 w 40"/>
                <a:gd name="T85" fmla="*/ 71 h 87"/>
                <a:gd name="T86" fmla="*/ 18 w 40"/>
                <a:gd name="T87" fmla="*/ 78 h 87"/>
                <a:gd name="T88" fmla="*/ 11 w 40"/>
                <a:gd name="T89" fmla="*/ 82 h 87"/>
                <a:gd name="T90" fmla="*/ 0 w 40"/>
                <a:gd name="T9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87">
                  <a:moveTo>
                    <a:pt x="0" y="87"/>
                  </a:moveTo>
                  <a:lnTo>
                    <a:pt x="0" y="80"/>
                  </a:lnTo>
                  <a:lnTo>
                    <a:pt x="7" y="77"/>
                  </a:lnTo>
                  <a:lnTo>
                    <a:pt x="13" y="74"/>
                  </a:lnTo>
                  <a:lnTo>
                    <a:pt x="18" y="68"/>
                  </a:lnTo>
                  <a:lnTo>
                    <a:pt x="22" y="64"/>
                  </a:lnTo>
                  <a:lnTo>
                    <a:pt x="25" y="58"/>
                  </a:lnTo>
                  <a:lnTo>
                    <a:pt x="27" y="51"/>
                  </a:lnTo>
                  <a:lnTo>
                    <a:pt x="29" y="45"/>
                  </a:lnTo>
                  <a:lnTo>
                    <a:pt x="30" y="39"/>
                  </a:lnTo>
                  <a:lnTo>
                    <a:pt x="29" y="36"/>
                  </a:lnTo>
                  <a:lnTo>
                    <a:pt x="29" y="33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4" y="33"/>
                  </a:lnTo>
                  <a:lnTo>
                    <a:pt x="20" y="35"/>
                  </a:lnTo>
                  <a:lnTo>
                    <a:pt x="18" y="36"/>
                  </a:lnTo>
                  <a:lnTo>
                    <a:pt x="14" y="36"/>
                  </a:lnTo>
                  <a:lnTo>
                    <a:pt x="10" y="36"/>
                  </a:lnTo>
                  <a:lnTo>
                    <a:pt x="5" y="32"/>
                  </a:lnTo>
                  <a:lnTo>
                    <a:pt x="2" y="26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3" y="12"/>
                  </a:lnTo>
                  <a:lnTo>
                    <a:pt x="4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3"/>
                  </a:lnTo>
                  <a:lnTo>
                    <a:pt x="30" y="6"/>
                  </a:lnTo>
                  <a:lnTo>
                    <a:pt x="33" y="9"/>
                  </a:lnTo>
                  <a:lnTo>
                    <a:pt x="36" y="15"/>
                  </a:lnTo>
                  <a:lnTo>
                    <a:pt x="38" y="20"/>
                  </a:lnTo>
                  <a:lnTo>
                    <a:pt x="39" y="26"/>
                  </a:lnTo>
                  <a:lnTo>
                    <a:pt x="40" y="33"/>
                  </a:lnTo>
                  <a:lnTo>
                    <a:pt x="39" y="42"/>
                  </a:lnTo>
                  <a:lnTo>
                    <a:pt x="38" y="49"/>
                  </a:lnTo>
                  <a:lnTo>
                    <a:pt x="34" y="58"/>
                  </a:lnTo>
                  <a:lnTo>
                    <a:pt x="31" y="65"/>
                  </a:lnTo>
                  <a:lnTo>
                    <a:pt x="25" y="71"/>
                  </a:lnTo>
                  <a:lnTo>
                    <a:pt x="18" y="78"/>
                  </a:lnTo>
                  <a:lnTo>
                    <a:pt x="11" y="82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9" name="Freeform 2407"/>
            <p:cNvSpPr>
              <a:spLocks/>
            </p:cNvSpPr>
            <p:nvPr/>
          </p:nvSpPr>
          <p:spPr bwMode="auto">
            <a:xfrm>
              <a:off x="3279051" y="1212495"/>
              <a:ext cx="4584" cy="51022"/>
            </a:xfrm>
            <a:custGeom>
              <a:avLst/>
              <a:gdLst>
                <a:gd name="T0" fmla="*/ 16 w 16"/>
                <a:gd name="T1" fmla="*/ 0 h 178"/>
                <a:gd name="T2" fmla="*/ 0 w 16"/>
                <a:gd name="T3" fmla="*/ 0 h 178"/>
                <a:gd name="T4" fmla="*/ 0 w 16"/>
                <a:gd name="T5" fmla="*/ 178 h 178"/>
                <a:gd name="T6" fmla="*/ 16 w 16"/>
                <a:gd name="T7" fmla="*/ 178 h 178"/>
                <a:gd name="T8" fmla="*/ 16 w 16"/>
                <a:gd name="T9" fmla="*/ 0 h 178"/>
                <a:gd name="T10" fmla="*/ 16 w 16"/>
                <a:gd name="T1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78">
                  <a:moveTo>
                    <a:pt x="16" y="0"/>
                  </a:moveTo>
                  <a:lnTo>
                    <a:pt x="0" y="0"/>
                  </a:lnTo>
                  <a:lnTo>
                    <a:pt x="0" y="178"/>
                  </a:lnTo>
                  <a:lnTo>
                    <a:pt x="16" y="17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0" name="Freeform 2408"/>
            <p:cNvSpPr>
              <a:spLocks/>
            </p:cNvSpPr>
            <p:nvPr/>
          </p:nvSpPr>
          <p:spPr bwMode="auto">
            <a:xfrm>
              <a:off x="3279051" y="1193004"/>
              <a:ext cx="8023" cy="19492"/>
            </a:xfrm>
            <a:custGeom>
              <a:avLst/>
              <a:gdLst>
                <a:gd name="T0" fmla="*/ 15 w 28"/>
                <a:gd name="T1" fmla="*/ 0 h 69"/>
                <a:gd name="T2" fmla="*/ 15 w 28"/>
                <a:gd name="T3" fmla="*/ 0 h 69"/>
                <a:gd name="T4" fmla="*/ 11 w 28"/>
                <a:gd name="T5" fmla="*/ 7 h 69"/>
                <a:gd name="T6" fmla="*/ 8 w 28"/>
                <a:gd name="T7" fmla="*/ 13 h 69"/>
                <a:gd name="T8" fmla="*/ 6 w 28"/>
                <a:gd name="T9" fmla="*/ 22 h 69"/>
                <a:gd name="T10" fmla="*/ 3 w 28"/>
                <a:gd name="T11" fmla="*/ 30 h 69"/>
                <a:gd name="T12" fmla="*/ 1 w 28"/>
                <a:gd name="T13" fmla="*/ 48 h 69"/>
                <a:gd name="T14" fmla="*/ 0 w 28"/>
                <a:gd name="T15" fmla="*/ 69 h 69"/>
                <a:gd name="T16" fmla="*/ 16 w 28"/>
                <a:gd name="T17" fmla="*/ 69 h 69"/>
                <a:gd name="T18" fmla="*/ 17 w 28"/>
                <a:gd name="T19" fmla="*/ 51 h 69"/>
                <a:gd name="T20" fmla="*/ 20 w 28"/>
                <a:gd name="T21" fmla="*/ 35 h 69"/>
                <a:gd name="T22" fmla="*/ 21 w 28"/>
                <a:gd name="T23" fmla="*/ 29 h 69"/>
                <a:gd name="T24" fmla="*/ 23 w 28"/>
                <a:gd name="T25" fmla="*/ 23 h 69"/>
                <a:gd name="T26" fmla="*/ 26 w 28"/>
                <a:gd name="T27" fmla="*/ 19 h 69"/>
                <a:gd name="T28" fmla="*/ 28 w 28"/>
                <a:gd name="T29" fmla="*/ 15 h 69"/>
                <a:gd name="T30" fmla="*/ 28 w 28"/>
                <a:gd name="T31" fmla="*/ 15 h 69"/>
                <a:gd name="T32" fmla="*/ 15 w 28"/>
                <a:gd name="T3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69">
                  <a:moveTo>
                    <a:pt x="15" y="0"/>
                  </a:moveTo>
                  <a:lnTo>
                    <a:pt x="15" y="0"/>
                  </a:lnTo>
                  <a:lnTo>
                    <a:pt x="11" y="7"/>
                  </a:lnTo>
                  <a:lnTo>
                    <a:pt x="8" y="13"/>
                  </a:lnTo>
                  <a:lnTo>
                    <a:pt x="6" y="22"/>
                  </a:lnTo>
                  <a:lnTo>
                    <a:pt x="3" y="30"/>
                  </a:lnTo>
                  <a:lnTo>
                    <a:pt x="1" y="48"/>
                  </a:lnTo>
                  <a:lnTo>
                    <a:pt x="0" y="69"/>
                  </a:lnTo>
                  <a:lnTo>
                    <a:pt x="16" y="69"/>
                  </a:lnTo>
                  <a:lnTo>
                    <a:pt x="17" y="51"/>
                  </a:lnTo>
                  <a:lnTo>
                    <a:pt x="20" y="35"/>
                  </a:lnTo>
                  <a:lnTo>
                    <a:pt x="21" y="29"/>
                  </a:lnTo>
                  <a:lnTo>
                    <a:pt x="23" y="23"/>
                  </a:lnTo>
                  <a:lnTo>
                    <a:pt x="26" y="19"/>
                  </a:lnTo>
                  <a:lnTo>
                    <a:pt x="28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1" name="Freeform 2409"/>
            <p:cNvSpPr>
              <a:spLocks/>
            </p:cNvSpPr>
            <p:nvPr/>
          </p:nvSpPr>
          <p:spPr bwMode="auto">
            <a:xfrm>
              <a:off x="3283063" y="1186697"/>
              <a:ext cx="12607" cy="10319"/>
            </a:xfrm>
            <a:custGeom>
              <a:avLst/>
              <a:gdLst>
                <a:gd name="T0" fmla="*/ 43 w 43"/>
                <a:gd name="T1" fmla="*/ 0 h 36"/>
                <a:gd name="T2" fmla="*/ 43 w 43"/>
                <a:gd name="T3" fmla="*/ 0 h 36"/>
                <a:gd name="T4" fmla="*/ 30 w 43"/>
                <a:gd name="T5" fmla="*/ 1 h 36"/>
                <a:gd name="T6" fmla="*/ 19 w 43"/>
                <a:gd name="T7" fmla="*/ 5 h 36"/>
                <a:gd name="T8" fmla="*/ 8 w 43"/>
                <a:gd name="T9" fmla="*/ 12 h 36"/>
                <a:gd name="T10" fmla="*/ 0 w 43"/>
                <a:gd name="T11" fmla="*/ 21 h 36"/>
                <a:gd name="T12" fmla="*/ 13 w 43"/>
                <a:gd name="T13" fmla="*/ 36 h 36"/>
                <a:gd name="T14" fmla="*/ 19 w 43"/>
                <a:gd name="T15" fmla="*/ 28 h 36"/>
                <a:gd name="T16" fmla="*/ 26 w 43"/>
                <a:gd name="T17" fmla="*/ 24 h 36"/>
                <a:gd name="T18" fmla="*/ 34 w 43"/>
                <a:gd name="T19" fmla="*/ 21 h 36"/>
                <a:gd name="T20" fmla="*/ 43 w 43"/>
                <a:gd name="T21" fmla="*/ 21 h 36"/>
                <a:gd name="T22" fmla="*/ 43 w 43"/>
                <a:gd name="T23" fmla="*/ 21 h 36"/>
                <a:gd name="T24" fmla="*/ 43 w 43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36">
                  <a:moveTo>
                    <a:pt x="43" y="0"/>
                  </a:moveTo>
                  <a:lnTo>
                    <a:pt x="43" y="0"/>
                  </a:lnTo>
                  <a:lnTo>
                    <a:pt x="30" y="1"/>
                  </a:lnTo>
                  <a:lnTo>
                    <a:pt x="19" y="5"/>
                  </a:lnTo>
                  <a:lnTo>
                    <a:pt x="8" y="12"/>
                  </a:lnTo>
                  <a:lnTo>
                    <a:pt x="0" y="21"/>
                  </a:lnTo>
                  <a:lnTo>
                    <a:pt x="13" y="36"/>
                  </a:lnTo>
                  <a:lnTo>
                    <a:pt x="19" y="28"/>
                  </a:lnTo>
                  <a:lnTo>
                    <a:pt x="26" y="24"/>
                  </a:lnTo>
                  <a:lnTo>
                    <a:pt x="34" y="21"/>
                  </a:lnTo>
                  <a:lnTo>
                    <a:pt x="43" y="2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2" name="Freeform 2410"/>
            <p:cNvSpPr>
              <a:spLocks/>
            </p:cNvSpPr>
            <p:nvPr/>
          </p:nvSpPr>
          <p:spPr bwMode="auto">
            <a:xfrm>
              <a:off x="3295670" y="1186697"/>
              <a:ext cx="19484" cy="15479"/>
            </a:xfrm>
            <a:custGeom>
              <a:avLst/>
              <a:gdLst>
                <a:gd name="T0" fmla="*/ 68 w 68"/>
                <a:gd name="T1" fmla="*/ 40 h 54"/>
                <a:gd name="T2" fmla="*/ 68 w 68"/>
                <a:gd name="T3" fmla="*/ 40 h 54"/>
                <a:gd name="T4" fmla="*/ 61 w 68"/>
                <a:gd name="T5" fmla="*/ 31 h 54"/>
                <a:gd name="T6" fmla="*/ 53 w 68"/>
                <a:gd name="T7" fmla="*/ 23 h 54"/>
                <a:gd name="T8" fmla="*/ 45 w 68"/>
                <a:gd name="T9" fmla="*/ 15 h 54"/>
                <a:gd name="T10" fmla="*/ 37 w 68"/>
                <a:gd name="T11" fmla="*/ 10 h 54"/>
                <a:gd name="T12" fmla="*/ 28 w 68"/>
                <a:gd name="T13" fmla="*/ 5 h 54"/>
                <a:gd name="T14" fmla="*/ 19 w 68"/>
                <a:gd name="T15" fmla="*/ 2 h 54"/>
                <a:gd name="T16" fmla="*/ 10 w 68"/>
                <a:gd name="T17" fmla="*/ 1 h 54"/>
                <a:gd name="T18" fmla="*/ 0 w 68"/>
                <a:gd name="T19" fmla="*/ 0 h 54"/>
                <a:gd name="T20" fmla="*/ 0 w 68"/>
                <a:gd name="T21" fmla="*/ 21 h 54"/>
                <a:gd name="T22" fmla="*/ 8 w 68"/>
                <a:gd name="T23" fmla="*/ 21 h 54"/>
                <a:gd name="T24" fmla="*/ 15 w 68"/>
                <a:gd name="T25" fmla="*/ 23 h 54"/>
                <a:gd name="T26" fmla="*/ 23 w 68"/>
                <a:gd name="T27" fmla="*/ 25 h 54"/>
                <a:gd name="T28" fmla="*/ 30 w 68"/>
                <a:gd name="T29" fmla="*/ 28 h 54"/>
                <a:gd name="T30" fmla="*/ 37 w 68"/>
                <a:gd name="T31" fmla="*/ 33 h 54"/>
                <a:gd name="T32" fmla="*/ 44 w 68"/>
                <a:gd name="T33" fmla="*/ 38 h 54"/>
                <a:gd name="T34" fmla="*/ 49 w 68"/>
                <a:gd name="T35" fmla="*/ 46 h 54"/>
                <a:gd name="T36" fmla="*/ 56 w 68"/>
                <a:gd name="T37" fmla="*/ 54 h 54"/>
                <a:gd name="T38" fmla="*/ 56 w 68"/>
                <a:gd name="T39" fmla="*/ 54 h 54"/>
                <a:gd name="T40" fmla="*/ 68 w 68"/>
                <a:gd name="T41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54">
                  <a:moveTo>
                    <a:pt x="68" y="40"/>
                  </a:moveTo>
                  <a:lnTo>
                    <a:pt x="68" y="40"/>
                  </a:lnTo>
                  <a:lnTo>
                    <a:pt x="61" y="31"/>
                  </a:lnTo>
                  <a:lnTo>
                    <a:pt x="53" y="23"/>
                  </a:lnTo>
                  <a:lnTo>
                    <a:pt x="45" y="15"/>
                  </a:lnTo>
                  <a:lnTo>
                    <a:pt x="37" y="10"/>
                  </a:lnTo>
                  <a:lnTo>
                    <a:pt x="28" y="5"/>
                  </a:lnTo>
                  <a:lnTo>
                    <a:pt x="19" y="2"/>
                  </a:lnTo>
                  <a:lnTo>
                    <a:pt x="10" y="1"/>
                  </a:lnTo>
                  <a:lnTo>
                    <a:pt x="0" y="0"/>
                  </a:lnTo>
                  <a:lnTo>
                    <a:pt x="0" y="21"/>
                  </a:lnTo>
                  <a:lnTo>
                    <a:pt x="8" y="21"/>
                  </a:lnTo>
                  <a:lnTo>
                    <a:pt x="15" y="23"/>
                  </a:lnTo>
                  <a:lnTo>
                    <a:pt x="23" y="25"/>
                  </a:lnTo>
                  <a:lnTo>
                    <a:pt x="30" y="28"/>
                  </a:lnTo>
                  <a:lnTo>
                    <a:pt x="37" y="33"/>
                  </a:lnTo>
                  <a:lnTo>
                    <a:pt x="44" y="38"/>
                  </a:lnTo>
                  <a:lnTo>
                    <a:pt x="49" y="46"/>
                  </a:lnTo>
                  <a:lnTo>
                    <a:pt x="56" y="54"/>
                  </a:lnTo>
                  <a:lnTo>
                    <a:pt x="68" y="4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3" name="Freeform 2411"/>
            <p:cNvSpPr>
              <a:spLocks/>
            </p:cNvSpPr>
            <p:nvPr/>
          </p:nvSpPr>
          <p:spPr bwMode="auto">
            <a:xfrm>
              <a:off x="3311716" y="1198163"/>
              <a:ext cx="12034" cy="28664"/>
            </a:xfrm>
            <a:custGeom>
              <a:avLst/>
              <a:gdLst>
                <a:gd name="T0" fmla="*/ 41 w 41"/>
                <a:gd name="T1" fmla="*/ 99 h 99"/>
                <a:gd name="T2" fmla="*/ 41 w 41"/>
                <a:gd name="T3" fmla="*/ 99 h 99"/>
                <a:gd name="T4" fmla="*/ 41 w 41"/>
                <a:gd name="T5" fmla="*/ 85 h 99"/>
                <a:gd name="T6" fmla="*/ 40 w 41"/>
                <a:gd name="T7" fmla="*/ 71 h 99"/>
                <a:gd name="T8" fmla="*/ 38 w 41"/>
                <a:gd name="T9" fmla="*/ 58 h 99"/>
                <a:gd name="T10" fmla="*/ 34 w 41"/>
                <a:gd name="T11" fmla="*/ 45 h 99"/>
                <a:gd name="T12" fmla="*/ 30 w 41"/>
                <a:gd name="T13" fmla="*/ 33 h 99"/>
                <a:gd name="T14" fmla="*/ 25 w 41"/>
                <a:gd name="T15" fmla="*/ 22 h 99"/>
                <a:gd name="T16" fmla="*/ 19 w 41"/>
                <a:gd name="T17" fmla="*/ 10 h 99"/>
                <a:gd name="T18" fmla="*/ 12 w 41"/>
                <a:gd name="T19" fmla="*/ 0 h 99"/>
                <a:gd name="T20" fmla="*/ 0 w 41"/>
                <a:gd name="T21" fmla="*/ 14 h 99"/>
                <a:gd name="T22" fmla="*/ 6 w 41"/>
                <a:gd name="T23" fmla="*/ 23 h 99"/>
                <a:gd name="T24" fmla="*/ 11 w 41"/>
                <a:gd name="T25" fmla="*/ 32 h 99"/>
                <a:gd name="T26" fmla="*/ 16 w 41"/>
                <a:gd name="T27" fmla="*/ 42 h 99"/>
                <a:gd name="T28" fmla="*/ 19 w 41"/>
                <a:gd name="T29" fmla="*/ 52 h 99"/>
                <a:gd name="T30" fmla="*/ 21 w 41"/>
                <a:gd name="T31" fmla="*/ 63 h 99"/>
                <a:gd name="T32" fmla="*/ 24 w 41"/>
                <a:gd name="T33" fmla="*/ 75 h 99"/>
                <a:gd name="T34" fmla="*/ 25 w 41"/>
                <a:gd name="T35" fmla="*/ 86 h 99"/>
                <a:gd name="T36" fmla="*/ 25 w 41"/>
                <a:gd name="T37" fmla="*/ 99 h 99"/>
                <a:gd name="T38" fmla="*/ 25 w 41"/>
                <a:gd name="T39" fmla="*/ 99 h 99"/>
                <a:gd name="T40" fmla="*/ 41 w 41"/>
                <a:gd name="T4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99">
                  <a:moveTo>
                    <a:pt x="41" y="99"/>
                  </a:moveTo>
                  <a:lnTo>
                    <a:pt x="41" y="99"/>
                  </a:lnTo>
                  <a:lnTo>
                    <a:pt x="41" y="85"/>
                  </a:lnTo>
                  <a:lnTo>
                    <a:pt x="40" y="71"/>
                  </a:lnTo>
                  <a:lnTo>
                    <a:pt x="38" y="58"/>
                  </a:lnTo>
                  <a:lnTo>
                    <a:pt x="34" y="45"/>
                  </a:lnTo>
                  <a:lnTo>
                    <a:pt x="30" y="33"/>
                  </a:lnTo>
                  <a:lnTo>
                    <a:pt x="25" y="22"/>
                  </a:lnTo>
                  <a:lnTo>
                    <a:pt x="19" y="10"/>
                  </a:lnTo>
                  <a:lnTo>
                    <a:pt x="12" y="0"/>
                  </a:lnTo>
                  <a:lnTo>
                    <a:pt x="0" y="14"/>
                  </a:lnTo>
                  <a:lnTo>
                    <a:pt x="6" y="23"/>
                  </a:lnTo>
                  <a:lnTo>
                    <a:pt x="11" y="32"/>
                  </a:lnTo>
                  <a:lnTo>
                    <a:pt x="16" y="42"/>
                  </a:lnTo>
                  <a:lnTo>
                    <a:pt x="19" y="52"/>
                  </a:lnTo>
                  <a:lnTo>
                    <a:pt x="21" y="63"/>
                  </a:lnTo>
                  <a:lnTo>
                    <a:pt x="24" y="75"/>
                  </a:lnTo>
                  <a:lnTo>
                    <a:pt x="25" y="86"/>
                  </a:lnTo>
                  <a:lnTo>
                    <a:pt x="25" y="99"/>
                  </a:lnTo>
                  <a:lnTo>
                    <a:pt x="41" y="9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4" name="Freeform 2412"/>
            <p:cNvSpPr>
              <a:spLocks/>
            </p:cNvSpPr>
            <p:nvPr/>
          </p:nvSpPr>
          <p:spPr bwMode="auto">
            <a:xfrm>
              <a:off x="3314581" y="1226827"/>
              <a:ext cx="9169" cy="21785"/>
            </a:xfrm>
            <a:custGeom>
              <a:avLst/>
              <a:gdLst>
                <a:gd name="T0" fmla="*/ 15 w 30"/>
                <a:gd name="T1" fmla="*/ 77 h 77"/>
                <a:gd name="T2" fmla="*/ 15 w 30"/>
                <a:gd name="T3" fmla="*/ 77 h 77"/>
                <a:gd name="T4" fmla="*/ 22 w 30"/>
                <a:gd name="T5" fmla="*/ 58 h 77"/>
                <a:gd name="T6" fmla="*/ 27 w 30"/>
                <a:gd name="T7" fmla="*/ 39 h 77"/>
                <a:gd name="T8" fmla="*/ 29 w 30"/>
                <a:gd name="T9" fmla="*/ 19 h 77"/>
                <a:gd name="T10" fmla="*/ 30 w 30"/>
                <a:gd name="T11" fmla="*/ 0 h 77"/>
                <a:gd name="T12" fmla="*/ 14 w 30"/>
                <a:gd name="T13" fmla="*/ 0 h 77"/>
                <a:gd name="T14" fmla="*/ 13 w 30"/>
                <a:gd name="T15" fmla="*/ 18 h 77"/>
                <a:gd name="T16" fmla="*/ 10 w 30"/>
                <a:gd name="T17" fmla="*/ 34 h 77"/>
                <a:gd name="T18" fmla="*/ 6 w 30"/>
                <a:gd name="T19" fmla="*/ 51 h 77"/>
                <a:gd name="T20" fmla="*/ 0 w 30"/>
                <a:gd name="T21" fmla="*/ 67 h 77"/>
                <a:gd name="T22" fmla="*/ 0 w 30"/>
                <a:gd name="T23" fmla="*/ 67 h 77"/>
                <a:gd name="T24" fmla="*/ 15 w 3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77">
                  <a:moveTo>
                    <a:pt x="15" y="77"/>
                  </a:moveTo>
                  <a:lnTo>
                    <a:pt x="15" y="77"/>
                  </a:lnTo>
                  <a:lnTo>
                    <a:pt x="22" y="58"/>
                  </a:lnTo>
                  <a:lnTo>
                    <a:pt x="27" y="39"/>
                  </a:lnTo>
                  <a:lnTo>
                    <a:pt x="29" y="19"/>
                  </a:lnTo>
                  <a:lnTo>
                    <a:pt x="30" y="0"/>
                  </a:lnTo>
                  <a:lnTo>
                    <a:pt x="14" y="0"/>
                  </a:lnTo>
                  <a:lnTo>
                    <a:pt x="13" y="18"/>
                  </a:lnTo>
                  <a:lnTo>
                    <a:pt x="10" y="34"/>
                  </a:lnTo>
                  <a:lnTo>
                    <a:pt x="6" y="51"/>
                  </a:lnTo>
                  <a:lnTo>
                    <a:pt x="0" y="67"/>
                  </a:lnTo>
                  <a:lnTo>
                    <a:pt x="15" y="7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5" name="Freeform 2413"/>
            <p:cNvSpPr>
              <a:spLocks/>
            </p:cNvSpPr>
            <p:nvPr/>
          </p:nvSpPr>
          <p:spPr bwMode="auto">
            <a:xfrm>
              <a:off x="3304839" y="1245746"/>
              <a:ext cx="14327" cy="18918"/>
            </a:xfrm>
            <a:custGeom>
              <a:avLst/>
              <a:gdLst>
                <a:gd name="T0" fmla="*/ 8 w 50"/>
                <a:gd name="T1" fmla="*/ 66 h 66"/>
                <a:gd name="T2" fmla="*/ 8 w 50"/>
                <a:gd name="T3" fmla="*/ 66 h 66"/>
                <a:gd name="T4" fmla="*/ 21 w 50"/>
                <a:gd name="T5" fmla="*/ 56 h 66"/>
                <a:gd name="T6" fmla="*/ 31 w 50"/>
                <a:gd name="T7" fmla="*/ 43 h 66"/>
                <a:gd name="T8" fmla="*/ 42 w 50"/>
                <a:gd name="T9" fmla="*/ 27 h 66"/>
                <a:gd name="T10" fmla="*/ 50 w 50"/>
                <a:gd name="T11" fmla="*/ 10 h 66"/>
                <a:gd name="T12" fmla="*/ 35 w 50"/>
                <a:gd name="T13" fmla="*/ 0 h 66"/>
                <a:gd name="T14" fmla="*/ 28 w 50"/>
                <a:gd name="T15" fmla="*/ 16 h 66"/>
                <a:gd name="T16" fmla="*/ 20 w 50"/>
                <a:gd name="T17" fmla="*/ 29 h 66"/>
                <a:gd name="T18" fmla="*/ 10 w 50"/>
                <a:gd name="T19" fmla="*/ 39 h 66"/>
                <a:gd name="T20" fmla="*/ 0 w 50"/>
                <a:gd name="T21" fmla="*/ 47 h 66"/>
                <a:gd name="T22" fmla="*/ 0 w 50"/>
                <a:gd name="T23" fmla="*/ 47 h 66"/>
                <a:gd name="T24" fmla="*/ 8 w 50"/>
                <a:gd name="T2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6">
                  <a:moveTo>
                    <a:pt x="8" y="66"/>
                  </a:moveTo>
                  <a:lnTo>
                    <a:pt x="8" y="66"/>
                  </a:lnTo>
                  <a:lnTo>
                    <a:pt x="21" y="56"/>
                  </a:lnTo>
                  <a:lnTo>
                    <a:pt x="31" y="43"/>
                  </a:lnTo>
                  <a:lnTo>
                    <a:pt x="42" y="27"/>
                  </a:lnTo>
                  <a:lnTo>
                    <a:pt x="50" y="10"/>
                  </a:lnTo>
                  <a:lnTo>
                    <a:pt x="35" y="0"/>
                  </a:lnTo>
                  <a:lnTo>
                    <a:pt x="28" y="16"/>
                  </a:lnTo>
                  <a:lnTo>
                    <a:pt x="20" y="29"/>
                  </a:lnTo>
                  <a:lnTo>
                    <a:pt x="10" y="39"/>
                  </a:lnTo>
                  <a:lnTo>
                    <a:pt x="0" y="47"/>
                  </a:lnTo>
                  <a:lnTo>
                    <a:pt x="8" y="6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6" name="Freeform 2414"/>
            <p:cNvSpPr>
              <a:spLocks/>
            </p:cNvSpPr>
            <p:nvPr/>
          </p:nvSpPr>
          <p:spPr bwMode="auto">
            <a:xfrm>
              <a:off x="3285928" y="1259504"/>
              <a:ext cx="21203" cy="11466"/>
            </a:xfrm>
            <a:custGeom>
              <a:avLst/>
              <a:gdLst>
                <a:gd name="T0" fmla="*/ 17 w 74"/>
                <a:gd name="T1" fmla="*/ 31 h 41"/>
                <a:gd name="T2" fmla="*/ 10 w 74"/>
                <a:gd name="T3" fmla="*/ 41 h 41"/>
                <a:gd name="T4" fmla="*/ 28 w 74"/>
                <a:gd name="T5" fmla="*/ 38 h 41"/>
                <a:gd name="T6" fmla="*/ 45 w 74"/>
                <a:gd name="T7" fmla="*/ 34 h 41"/>
                <a:gd name="T8" fmla="*/ 61 w 74"/>
                <a:gd name="T9" fmla="*/ 26 h 41"/>
                <a:gd name="T10" fmla="*/ 74 w 74"/>
                <a:gd name="T11" fmla="*/ 19 h 41"/>
                <a:gd name="T12" fmla="*/ 66 w 74"/>
                <a:gd name="T13" fmla="*/ 0 h 41"/>
                <a:gd name="T14" fmla="*/ 54 w 74"/>
                <a:gd name="T15" fmla="*/ 8 h 41"/>
                <a:gd name="T16" fmla="*/ 41 w 74"/>
                <a:gd name="T17" fmla="*/ 13 h 41"/>
                <a:gd name="T18" fmla="*/ 25 w 74"/>
                <a:gd name="T19" fmla="*/ 18 h 41"/>
                <a:gd name="T20" fmla="*/ 9 w 74"/>
                <a:gd name="T21" fmla="*/ 21 h 41"/>
                <a:gd name="T22" fmla="*/ 0 w 74"/>
                <a:gd name="T23" fmla="*/ 31 h 41"/>
                <a:gd name="T24" fmla="*/ 9 w 74"/>
                <a:gd name="T25" fmla="*/ 21 h 41"/>
                <a:gd name="T26" fmla="*/ 0 w 74"/>
                <a:gd name="T27" fmla="*/ 21 h 41"/>
                <a:gd name="T28" fmla="*/ 0 w 74"/>
                <a:gd name="T29" fmla="*/ 31 h 41"/>
                <a:gd name="T30" fmla="*/ 17 w 74"/>
                <a:gd name="T31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41">
                  <a:moveTo>
                    <a:pt x="17" y="31"/>
                  </a:moveTo>
                  <a:lnTo>
                    <a:pt x="10" y="41"/>
                  </a:lnTo>
                  <a:lnTo>
                    <a:pt x="28" y="38"/>
                  </a:lnTo>
                  <a:lnTo>
                    <a:pt x="45" y="34"/>
                  </a:lnTo>
                  <a:lnTo>
                    <a:pt x="61" y="26"/>
                  </a:lnTo>
                  <a:lnTo>
                    <a:pt x="74" y="19"/>
                  </a:lnTo>
                  <a:lnTo>
                    <a:pt x="66" y="0"/>
                  </a:lnTo>
                  <a:lnTo>
                    <a:pt x="54" y="8"/>
                  </a:lnTo>
                  <a:lnTo>
                    <a:pt x="41" y="13"/>
                  </a:lnTo>
                  <a:lnTo>
                    <a:pt x="25" y="18"/>
                  </a:lnTo>
                  <a:lnTo>
                    <a:pt x="9" y="21"/>
                  </a:lnTo>
                  <a:lnTo>
                    <a:pt x="0" y="31"/>
                  </a:lnTo>
                  <a:lnTo>
                    <a:pt x="9" y="21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17" y="3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7" name="Freeform 2415"/>
            <p:cNvSpPr>
              <a:spLocks/>
            </p:cNvSpPr>
            <p:nvPr/>
          </p:nvSpPr>
          <p:spPr bwMode="auto">
            <a:xfrm>
              <a:off x="3285928" y="1268104"/>
              <a:ext cx="4584" cy="36117"/>
            </a:xfrm>
            <a:custGeom>
              <a:avLst/>
              <a:gdLst>
                <a:gd name="T0" fmla="*/ 9 w 17"/>
                <a:gd name="T1" fmla="*/ 127 h 127"/>
                <a:gd name="T2" fmla="*/ 17 w 17"/>
                <a:gd name="T3" fmla="*/ 115 h 127"/>
                <a:gd name="T4" fmla="*/ 17 w 17"/>
                <a:gd name="T5" fmla="*/ 0 h 127"/>
                <a:gd name="T6" fmla="*/ 0 w 17"/>
                <a:gd name="T7" fmla="*/ 0 h 127"/>
                <a:gd name="T8" fmla="*/ 0 w 17"/>
                <a:gd name="T9" fmla="*/ 115 h 127"/>
                <a:gd name="T10" fmla="*/ 9 w 17"/>
                <a:gd name="T11" fmla="*/ 127 h 127"/>
                <a:gd name="T12" fmla="*/ 9 w 17"/>
                <a:gd name="T13" fmla="*/ 127 h 127"/>
                <a:gd name="T14" fmla="*/ 17 w 17"/>
                <a:gd name="T15" fmla="*/ 127 h 127"/>
                <a:gd name="T16" fmla="*/ 17 w 17"/>
                <a:gd name="T17" fmla="*/ 115 h 127"/>
                <a:gd name="T18" fmla="*/ 9 w 17"/>
                <a:gd name="T1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7">
                  <a:moveTo>
                    <a:pt x="9" y="127"/>
                  </a:moveTo>
                  <a:lnTo>
                    <a:pt x="17" y="11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9" y="127"/>
                  </a:lnTo>
                  <a:lnTo>
                    <a:pt x="17" y="127"/>
                  </a:lnTo>
                  <a:lnTo>
                    <a:pt x="17" y="115"/>
                  </a:lnTo>
                  <a:lnTo>
                    <a:pt x="9" y="12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8" name="Freeform 2416"/>
            <p:cNvSpPr>
              <a:spLocks/>
            </p:cNvSpPr>
            <p:nvPr/>
          </p:nvSpPr>
          <p:spPr bwMode="auto">
            <a:xfrm>
              <a:off x="3279051" y="1297914"/>
              <a:ext cx="9169" cy="6306"/>
            </a:xfrm>
            <a:custGeom>
              <a:avLst/>
              <a:gdLst>
                <a:gd name="T0" fmla="*/ 0 w 33"/>
                <a:gd name="T1" fmla="*/ 10 h 22"/>
                <a:gd name="T2" fmla="*/ 8 w 33"/>
                <a:gd name="T3" fmla="*/ 22 h 22"/>
                <a:gd name="T4" fmla="*/ 33 w 33"/>
                <a:gd name="T5" fmla="*/ 22 h 22"/>
                <a:gd name="T6" fmla="*/ 33 w 33"/>
                <a:gd name="T7" fmla="*/ 0 h 22"/>
                <a:gd name="T8" fmla="*/ 8 w 33"/>
                <a:gd name="T9" fmla="*/ 0 h 22"/>
                <a:gd name="T10" fmla="*/ 0 w 33"/>
                <a:gd name="T11" fmla="*/ 10 h 22"/>
                <a:gd name="T12" fmla="*/ 0 w 33"/>
                <a:gd name="T13" fmla="*/ 10 h 22"/>
                <a:gd name="T14" fmla="*/ 0 w 33"/>
                <a:gd name="T15" fmla="*/ 22 h 22"/>
                <a:gd name="T16" fmla="*/ 8 w 33"/>
                <a:gd name="T17" fmla="*/ 22 h 22"/>
                <a:gd name="T18" fmla="*/ 0 w 33"/>
                <a:gd name="T19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2">
                  <a:moveTo>
                    <a:pt x="0" y="10"/>
                  </a:moveTo>
                  <a:lnTo>
                    <a:pt x="8" y="22"/>
                  </a:lnTo>
                  <a:lnTo>
                    <a:pt x="33" y="22"/>
                  </a:lnTo>
                  <a:lnTo>
                    <a:pt x="33" y="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8" y="2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9" name="Freeform 2417"/>
            <p:cNvSpPr>
              <a:spLocks/>
            </p:cNvSpPr>
            <p:nvPr/>
          </p:nvSpPr>
          <p:spPr bwMode="auto">
            <a:xfrm>
              <a:off x="3279051" y="1265237"/>
              <a:ext cx="4584" cy="36117"/>
            </a:xfrm>
            <a:custGeom>
              <a:avLst/>
              <a:gdLst>
                <a:gd name="T0" fmla="*/ 8 w 16"/>
                <a:gd name="T1" fmla="*/ 0 h 125"/>
                <a:gd name="T2" fmla="*/ 0 w 16"/>
                <a:gd name="T3" fmla="*/ 10 h 125"/>
                <a:gd name="T4" fmla="*/ 0 w 16"/>
                <a:gd name="T5" fmla="*/ 125 h 125"/>
                <a:gd name="T6" fmla="*/ 16 w 16"/>
                <a:gd name="T7" fmla="*/ 125 h 125"/>
                <a:gd name="T8" fmla="*/ 16 w 16"/>
                <a:gd name="T9" fmla="*/ 10 h 125"/>
                <a:gd name="T10" fmla="*/ 8 w 16"/>
                <a:gd name="T11" fmla="*/ 0 h 125"/>
                <a:gd name="T12" fmla="*/ 16 w 16"/>
                <a:gd name="T13" fmla="*/ 10 h 125"/>
                <a:gd name="T14" fmla="*/ 16 w 16"/>
                <a:gd name="T15" fmla="*/ 0 h 125"/>
                <a:gd name="T16" fmla="*/ 8 w 16"/>
                <a:gd name="T1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25">
                  <a:moveTo>
                    <a:pt x="8" y="0"/>
                  </a:moveTo>
                  <a:lnTo>
                    <a:pt x="0" y="10"/>
                  </a:lnTo>
                  <a:lnTo>
                    <a:pt x="0" y="125"/>
                  </a:lnTo>
                  <a:lnTo>
                    <a:pt x="16" y="125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16" y="10"/>
                  </a:lnTo>
                  <a:lnTo>
                    <a:pt x="1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0" name="Freeform 2418"/>
            <p:cNvSpPr>
              <a:spLocks/>
            </p:cNvSpPr>
            <p:nvPr/>
          </p:nvSpPr>
          <p:spPr bwMode="auto">
            <a:xfrm>
              <a:off x="3263006" y="1259504"/>
              <a:ext cx="18338" cy="11466"/>
            </a:xfrm>
            <a:custGeom>
              <a:avLst/>
              <a:gdLst>
                <a:gd name="T0" fmla="*/ 0 w 63"/>
                <a:gd name="T1" fmla="*/ 19 h 41"/>
                <a:gd name="T2" fmla="*/ 1 w 63"/>
                <a:gd name="T3" fmla="*/ 19 h 41"/>
                <a:gd name="T4" fmla="*/ 14 w 63"/>
                <a:gd name="T5" fmla="*/ 26 h 41"/>
                <a:gd name="T6" fmla="*/ 29 w 63"/>
                <a:gd name="T7" fmla="*/ 34 h 41"/>
                <a:gd name="T8" fmla="*/ 44 w 63"/>
                <a:gd name="T9" fmla="*/ 38 h 41"/>
                <a:gd name="T10" fmla="*/ 62 w 63"/>
                <a:gd name="T11" fmla="*/ 41 h 41"/>
                <a:gd name="T12" fmla="*/ 63 w 63"/>
                <a:gd name="T13" fmla="*/ 21 h 41"/>
                <a:gd name="T14" fmla="*/ 48 w 63"/>
                <a:gd name="T15" fmla="*/ 18 h 41"/>
                <a:gd name="T16" fmla="*/ 33 w 63"/>
                <a:gd name="T17" fmla="*/ 13 h 41"/>
                <a:gd name="T18" fmla="*/ 20 w 63"/>
                <a:gd name="T19" fmla="*/ 8 h 41"/>
                <a:gd name="T20" fmla="*/ 9 w 63"/>
                <a:gd name="T21" fmla="*/ 0 h 41"/>
                <a:gd name="T22" fmla="*/ 9 w 63"/>
                <a:gd name="T23" fmla="*/ 0 h 41"/>
                <a:gd name="T24" fmla="*/ 0 w 63"/>
                <a:gd name="T25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41">
                  <a:moveTo>
                    <a:pt x="0" y="19"/>
                  </a:moveTo>
                  <a:lnTo>
                    <a:pt x="1" y="19"/>
                  </a:lnTo>
                  <a:lnTo>
                    <a:pt x="14" y="26"/>
                  </a:lnTo>
                  <a:lnTo>
                    <a:pt x="29" y="34"/>
                  </a:lnTo>
                  <a:lnTo>
                    <a:pt x="44" y="38"/>
                  </a:lnTo>
                  <a:lnTo>
                    <a:pt x="62" y="41"/>
                  </a:lnTo>
                  <a:lnTo>
                    <a:pt x="63" y="21"/>
                  </a:lnTo>
                  <a:lnTo>
                    <a:pt x="48" y="18"/>
                  </a:lnTo>
                  <a:lnTo>
                    <a:pt x="33" y="13"/>
                  </a:lnTo>
                  <a:lnTo>
                    <a:pt x="20" y="8"/>
                  </a:lnTo>
                  <a:lnTo>
                    <a:pt x="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1" name="Freeform 2419"/>
            <p:cNvSpPr>
              <a:spLocks/>
            </p:cNvSpPr>
            <p:nvPr/>
          </p:nvSpPr>
          <p:spPr bwMode="auto">
            <a:xfrm>
              <a:off x="3251545" y="1245746"/>
              <a:ext cx="14327" cy="18918"/>
            </a:xfrm>
            <a:custGeom>
              <a:avLst/>
              <a:gdLst>
                <a:gd name="T0" fmla="*/ 0 w 50"/>
                <a:gd name="T1" fmla="*/ 10 h 66"/>
                <a:gd name="T2" fmla="*/ 0 w 50"/>
                <a:gd name="T3" fmla="*/ 10 h 66"/>
                <a:gd name="T4" fmla="*/ 8 w 50"/>
                <a:gd name="T5" fmla="*/ 27 h 66"/>
                <a:gd name="T6" fmla="*/ 19 w 50"/>
                <a:gd name="T7" fmla="*/ 43 h 66"/>
                <a:gd name="T8" fmla="*/ 29 w 50"/>
                <a:gd name="T9" fmla="*/ 55 h 66"/>
                <a:gd name="T10" fmla="*/ 41 w 50"/>
                <a:gd name="T11" fmla="*/ 66 h 66"/>
                <a:gd name="T12" fmla="*/ 50 w 50"/>
                <a:gd name="T13" fmla="*/ 47 h 66"/>
                <a:gd name="T14" fmla="*/ 40 w 50"/>
                <a:gd name="T15" fmla="*/ 39 h 66"/>
                <a:gd name="T16" fmla="*/ 30 w 50"/>
                <a:gd name="T17" fmla="*/ 29 h 66"/>
                <a:gd name="T18" fmla="*/ 22 w 50"/>
                <a:gd name="T19" fmla="*/ 16 h 66"/>
                <a:gd name="T20" fmla="*/ 15 w 50"/>
                <a:gd name="T21" fmla="*/ 1 h 66"/>
                <a:gd name="T22" fmla="*/ 15 w 50"/>
                <a:gd name="T23" fmla="*/ 0 h 66"/>
                <a:gd name="T24" fmla="*/ 0 w 50"/>
                <a:gd name="T25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6">
                  <a:moveTo>
                    <a:pt x="0" y="10"/>
                  </a:moveTo>
                  <a:lnTo>
                    <a:pt x="0" y="10"/>
                  </a:lnTo>
                  <a:lnTo>
                    <a:pt x="8" y="27"/>
                  </a:lnTo>
                  <a:lnTo>
                    <a:pt x="19" y="43"/>
                  </a:lnTo>
                  <a:lnTo>
                    <a:pt x="29" y="55"/>
                  </a:lnTo>
                  <a:lnTo>
                    <a:pt x="41" y="66"/>
                  </a:lnTo>
                  <a:lnTo>
                    <a:pt x="50" y="47"/>
                  </a:lnTo>
                  <a:lnTo>
                    <a:pt x="40" y="39"/>
                  </a:lnTo>
                  <a:lnTo>
                    <a:pt x="30" y="29"/>
                  </a:lnTo>
                  <a:lnTo>
                    <a:pt x="22" y="16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2" name="Freeform 2420"/>
            <p:cNvSpPr>
              <a:spLocks/>
            </p:cNvSpPr>
            <p:nvPr/>
          </p:nvSpPr>
          <p:spPr bwMode="auto">
            <a:xfrm>
              <a:off x="3246960" y="1226827"/>
              <a:ext cx="9169" cy="21785"/>
            </a:xfrm>
            <a:custGeom>
              <a:avLst/>
              <a:gdLst>
                <a:gd name="T0" fmla="*/ 0 w 30"/>
                <a:gd name="T1" fmla="*/ 0 h 77"/>
                <a:gd name="T2" fmla="*/ 0 w 30"/>
                <a:gd name="T3" fmla="*/ 0 h 77"/>
                <a:gd name="T4" fmla="*/ 1 w 30"/>
                <a:gd name="T5" fmla="*/ 21 h 77"/>
                <a:gd name="T6" fmla="*/ 3 w 30"/>
                <a:gd name="T7" fmla="*/ 39 h 77"/>
                <a:gd name="T8" fmla="*/ 8 w 30"/>
                <a:gd name="T9" fmla="*/ 58 h 77"/>
                <a:gd name="T10" fmla="*/ 15 w 30"/>
                <a:gd name="T11" fmla="*/ 77 h 77"/>
                <a:gd name="T12" fmla="*/ 30 w 30"/>
                <a:gd name="T13" fmla="*/ 67 h 77"/>
                <a:gd name="T14" fmla="*/ 24 w 30"/>
                <a:gd name="T15" fmla="*/ 51 h 77"/>
                <a:gd name="T16" fmla="*/ 20 w 30"/>
                <a:gd name="T17" fmla="*/ 35 h 77"/>
                <a:gd name="T18" fmla="*/ 17 w 30"/>
                <a:gd name="T19" fmla="*/ 18 h 77"/>
                <a:gd name="T20" fmla="*/ 16 w 30"/>
                <a:gd name="T21" fmla="*/ 0 h 77"/>
                <a:gd name="T22" fmla="*/ 16 w 30"/>
                <a:gd name="T23" fmla="*/ 0 h 77"/>
                <a:gd name="T24" fmla="*/ 0 w 30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77">
                  <a:moveTo>
                    <a:pt x="0" y="0"/>
                  </a:moveTo>
                  <a:lnTo>
                    <a:pt x="0" y="0"/>
                  </a:lnTo>
                  <a:lnTo>
                    <a:pt x="1" y="21"/>
                  </a:lnTo>
                  <a:lnTo>
                    <a:pt x="3" y="39"/>
                  </a:lnTo>
                  <a:lnTo>
                    <a:pt x="8" y="58"/>
                  </a:lnTo>
                  <a:lnTo>
                    <a:pt x="15" y="77"/>
                  </a:lnTo>
                  <a:lnTo>
                    <a:pt x="30" y="67"/>
                  </a:lnTo>
                  <a:lnTo>
                    <a:pt x="24" y="51"/>
                  </a:lnTo>
                  <a:lnTo>
                    <a:pt x="20" y="35"/>
                  </a:lnTo>
                  <a:lnTo>
                    <a:pt x="17" y="18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3" name="Freeform 2421"/>
            <p:cNvSpPr>
              <a:spLocks/>
            </p:cNvSpPr>
            <p:nvPr/>
          </p:nvSpPr>
          <p:spPr bwMode="auto">
            <a:xfrm>
              <a:off x="3246960" y="1209055"/>
              <a:ext cx="7450" cy="17772"/>
            </a:xfrm>
            <a:custGeom>
              <a:avLst/>
              <a:gdLst>
                <a:gd name="T0" fmla="*/ 10 w 25"/>
                <a:gd name="T1" fmla="*/ 0 h 62"/>
                <a:gd name="T2" fmla="*/ 10 w 25"/>
                <a:gd name="T3" fmla="*/ 0 h 62"/>
                <a:gd name="T4" fmla="*/ 5 w 25"/>
                <a:gd name="T5" fmla="*/ 15 h 62"/>
                <a:gd name="T6" fmla="*/ 2 w 25"/>
                <a:gd name="T7" fmla="*/ 31 h 62"/>
                <a:gd name="T8" fmla="*/ 0 w 25"/>
                <a:gd name="T9" fmla="*/ 47 h 62"/>
                <a:gd name="T10" fmla="*/ 0 w 25"/>
                <a:gd name="T11" fmla="*/ 62 h 62"/>
                <a:gd name="T12" fmla="*/ 16 w 25"/>
                <a:gd name="T13" fmla="*/ 62 h 62"/>
                <a:gd name="T14" fmla="*/ 17 w 25"/>
                <a:gd name="T15" fmla="*/ 48 h 62"/>
                <a:gd name="T16" fmla="*/ 18 w 25"/>
                <a:gd name="T17" fmla="*/ 35 h 62"/>
                <a:gd name="T18" fmla="*/ 21 w 25"/>
                <a:gd name="T19" fmla="*/ 22 h 62"/>
                <a:gd name="T20" fmla="*/ 25 w 25"/>
                <a:gd name="T21" fmla="*/ 9 h 62"/>
                <a:gd name="T22" fmla="*/ 25 w 25"/>
                <a:gd name="T23" fmla="*/ 9 h 62"/>
                <a:gd name="T24" fmla="*/ 10 w 25"/>
                <a:gd name="T2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62">
                  <a:moveTo>
                    <a:pt x="10" y="0"/>
                  </a:moveTo>
                  <a:lnTo>
                    <a:pt x="10" y="0"/>
                  </a:lnTo>
                  <a:lnTo>
                    <a:pt x="5" y="15"/>
                  </a:lnTo>
                  <a:lnTo>
                    <a:pt x="2" y="31"/>
                  </a:lnTo>
                  <a:lnTo>
                    <a:pt x="0" y="47"/>
                  </a:lnTo>
                  <a:lnTo>
                    <a:pt x="0" y="62"/>
                  </a:lnTo>
                  <a:lnTo>
                    <a:pt x="16" y="62"/>
                  </a:lnTo>
                  <a:lnTo>
                    <a:pt x="17" y="48"/>
                  </a:lnTo>
                  <a:lnTo>
                    <a:pt x="18" y="35"/>
                  </a:lnTo>
                  <a:lnTo>
                    <a:pt x="21" y="22"/>
                  </a:lnTo>
                  <a:lnTo>
                    <a:pt x="25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4" name="Freeform 2422"/>
            <p:cNvSpPr>
              <a:spLocks/>
            </p:cNvSpPr>
            <p:nvPr/>
          </p:nvSpPr>
          <p:spPr bwMode="auto">
            <a:xfrm>
              <a:off x="3250398" y="1195870"/>
              <a:ext cx="10315" cy="15479"/>
            </a:xfrm>
            <a:custGeom>
              <a:avLst/>
              <a:gdLst>
                <a:gd name="T0" fmla="*/ 25 w 36"/>
                <a:gd name="T1" fmla="*/ 0 h 53"/>
                <a:gd name="T2" fmla="*/ 25 w 36"/>
                <a:gd name="T3" fmla="*/ 0 h 53"/>
                <a:gd name="T4" fmla="*/ 18 w 36"/>
                <a:gd name="T5" fmla="*/ 8 h 53"/>
                <a:gd name="T6" fmla="*/ 11 w 36"/>
                <a:gd name="T7" fmla="*/ 20 h 53"/>
                <a:gd name="T8" fmla="*/ 5 w 36"/>
                <a:gd name="T9" fmla="*/ 31 h 53"/>
                <a:gd name="T10" fmla="*/ 0 w 36"/>
                <a:gd name="T11" fmla="*/ 44 h 53"/>
                <a:gd name="T12" fmla="*/ 15 w 36"/>
                <a:gd name="T13" fmla="*/ 53 h 53"/>
                <a:gd name="T14" fmla="*/ 20 w 36"/>
                <a:gd name="T15" fmla="*/ 42 h 53"/>
                <a:gd name="T16" fmla="*/ 25 w 36"/>
                <a:gd name="T17" fmla="*/ 31 h 53"/>
                <a:gd name="T18" fmla="*/ 31 w 36"/>
                <a:gd name="T19" fmla="*/ 21 h 53"/>
                <a:gd name="T20" fmla="*/ 36 w 36"/>
                <a:gd name="T21" fmla="*/ 14 h 53"/>
                <a:gd name="T22" fmla="*/ 36 w 36"/>
                <a:gd name="T23" fmla="*/ 14 h 53"/>
                <a:gd name="T24" fmla="*/ 25 w 36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53">
                  <a:moveTo>
                    <a:pt x="25" y="0"/>
                  </a:moveTo>
                  <a:lnTo>
                    <a:pt x="25" y="0"/>
                  </a:lnTo>
                  <a:lnTo>
                    <a:pt x="18" y="8"/>
                  </a:lnTo>
                  <a:lnTo>
                    <a:pt x="11" y="20"/>
                  </a:lnTo>
                  <a:lnTo>
                    <a:pt x="5" y="31"/>
                  </a:lnTo>
                  <a:lnTo>
                    <a:pt x="0" y="44"/>
                  </a:lnTo>
                  <a:lnTo>
                    <a:pt x="15" y="53"/>
                  </a:lnTo>
                  <a:lnTo>
                    <a:pt x="20" y="42"/>
                  </a:lnTo>
                  <a:lnTo>
                    <a:pt x="25" y="31"/>
                  </a:lnTo>
                  <a:lnTo>
                    <a:pt x="31" y="21"/>
                  </a:lnTo>
                  <a:lnTo>
                    <a:pt x="36" y="1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5" name="Freeform 2423"/>
            <p:cNvSpPr>
              <a:spLocks/>
            </p:cNvSpPr>
            <p:nvPr/>
          </p:nvSpPr>
          <p:spPr bwMode="auto">
            <a:xfrm>
              <a:off x="3257275" y="1188991"/>
              <a:ext cx="10315" cy="11466"/>
            </a:xfrm>
            <a:custGeom>
              <a:avLst/>
              <a:gdLst>
                <a:gd name="T0" fmla="*/ 30 w 36"/>
                <a:gd name="T1" fmla="*/ 0 h 39"/>
                <a:gd name="T2" fmla="*/ 30 w 36"/>
                <a:gd name="T3" fmla="*/ 0 h 39"/>
                <a:gd name="T4" fmla="*/ 22 w 36"/>
                <a:gd name="T5" fmla="*/ 4 h 39"/>
                <a:gd name="T6" fmla="*/ 15 w 36"/>
                <a:gd name="T7" fmla="*/ 10 h 39"/>
                <a:gd name="T8" fmla="*/ 7 w 36"/>
                <a:gd name="T9" fmla="*/ 16 h 39"/>
                <a:gd name="T10" fmla="*/ 0 w 36"/>
                <a:gd name="T11" fmla="*/ 25 h 39"/>
                <a:gd name="T12" fmla="*/ 11 w 36"/>
                <a:gd name="T13" fmla="*/ 39 h 39"/>
                <a:gd name="T14" fmla="*/ 17 w 36"/>
                <a:gd name="T15" fmla="*/ 33 h 39"/>
                <a:gd name="T16" fmla="*/ 24 w 36"/>
                <a:gd name="T17" fmla="*/ 28 h 39"/>
                <a:gd name="T18" fmla="*/ 30 w 36"/>
                <a:gd name="T19" fmla="*/ 23 h 39"/>
                <a:gd name="T20" fmla="*/ 36 w 36"/>
                <a:gd name="T21" fmla="*/ 19 h 39"/>
                <a:gd name="T22" fmla="*/ 36 w 36"/>
                <a:gd name="T23" fmla="*/ 19 h 39"/>
                <a:gd name="T24" fmla="*/ 30 w 36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9">
                  <a:moveTo>
                    <a:pt x="30" y="0"/>
                  </a:moveTo>
                  <a:lnTo>
                    <a:pt x="30" y="0"/>
                  </a:lnTo>
                  <a:lnTo>
                    <a:pt x="22" y="4"/>
                  </a:lnTo>
                  <a:lnTo>
                    <a:pt x="15" y="10"/>
                  </a:lnTo>
                  <a:lnTo>
                    <a:pt x="7" y="16"/>
                  </a:lnTo>
                  <a:lnTo>
                    <a:pt x="0" y="25"/>
                  </a:lnTo>
                  <a:lnTo>
                    <a:pt x="11" y="39"/>
                  </a:lnTo>
                  <a:lnTo>
                    <a:pt x="17" y="33"/>
                  </a:lnTo>
                  <a:lnTo>
                    <a:pt x="24" y="28"/>
                  </a:lnTo>
                  <a:lnTo>
                    <a:pt x="30" y="23"/>
                  </a:lnTo>
                  <a:lnTo>
                    <a:pt x="36" y="1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6" name="Freeform 2424"/>
            <p:cNvSpPr>
              <a:spLocks/>
            </p:cNvSpPr>
            <p:nvPr/>
          </p:nvSpPr>
          <p:spPr bwMode="auto">
            <a:xfrm>
              <a:off x="3265871" y="1186697"/>
              <a:ext cx="13180" cy="7453"/>
            </a:xfrm>
            <a:custGeom>
              <a:avLst/>
              <a:gdLst>
                <a:gd name="T0" fmla="*/ 47 w 47"/>
                <a:gd name="T1" fmla="*/ 10 h 27"/>
                <a:gd name="T2" fmla="*/ 38 w 47"/>
                <a:gd name="T3" fmla="*/ 0 h 27"/>
                <a:gd name="T4" fmla="*/ 27 w 47"/>
                <a:gd name="T5" fmla="*/ 1 h 27"/>
                <a:gd name="T6" fmla="*/ 18 w 47"/>
                <a:gd name="T7" fmla="*/ 2 h 27"/>
                <a:gd name="T8" fmla="*/ 8 w 47"/>
                <a:gd name="T9" fmla="*/ 5 h 27"/>
                <a:gd name="T10" fmla="*/ 0 w 47"/>
                <a:gd name="T11" fmla="*/ 8 h 27"/>
                <a:gd name="T12" fmla="*/ 6 w 47"/>
                <a:gd name="T13" fmla="*/ 27 h 27"/>
                <a:gd name="T14" fmla="*/ 13 w 47"/>
                <a:gd name="T15" fmla="*/ 24 h 27"/>
                <a:gd name="T16" fmla="*/ 20 w 47"/>
                <a:gd name="T17" fmla="*/ 23 h 27"/>
                <a:gd name="T18" fmla="*/ 29 w 47"/>
                <a:gd name="T19" fmla="*/ 21 h 27"/>
                <a:gd name="T20" fmla="*/ 39 w 47"/>
                <a:gd name="T21" fmla="*/ 21 h 27"/>
                <a:gd name="T22" fmla="*/ 31 w 47"/>
                <a:gd name="T23" fmla="*/ 10 h 27"/>
                <a:gd name="T24" fmla="*/ 47 w 47"/>
                <a:gd name="T25" fmla="*/ 10 h 27"/>
                <a:gd name="T26" fmla="*/ 47 w 47"/>
                <a:gd name="T27" fmla="*/ 0 h 27"/>
                <a:gd name="T28" fmla="*/ 38 w 47"/>
                <a:gd name="T29" fmla="*/ 0 h 27"/>
                <a:gd name="T30" fmla="*/ 47 w 47"/>
                <a:gd name="T3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" h="27">
                  <a:moveTo>
                    <a:pt x="47" y="10"/>
                  </a:moveTo>
                  <a:lnTo>
                    <a:pt x="38" y="0"/>
                  </a:lnTo>
                  <a:lnTo>
                    <a:pt x="27" y="1"/>
                  </a:lnTo>
                  <a:lnTo>
                    <a:pt x="18" y="2"/>
                  </a:lnTo>
                  <a:lnTo>
                    <a:pt x="8" y="5"/>
                  </a:lnTo>
                  <a:lnTo>
                    <a:pt x="0" y="8"/>
                  </a:lnTo>
                  <a:lnTo>
                    <a:pt x="6" y="27"/>
                  </a:lnTo>
                  <a:lnTo>
                    <a:pt x="13" y="24"/>
                  </a:lnTo>
                  <a:lnTo>
                    <a:pt x="20" y="23"/>
                  </a:lnTo>
                  <a:lnTo>
                    <a:pt x="29" y="21"/>
                  </a:lnTo>
                  <a:lnTo>
                    <a:pt x="39" y="21"/>
                  </a:lnTo>
                  <a:lnTo>
                    <a:pt x="31" y="10"/>
                  </a:lnTo>
                  <a:lnTo>
                    <a:pt x="47" y="10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47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7" name="Freeform 2425"/>
            <p:cNvSpPr>
              <a:spLocks/>
            </p:cNvSpPr>
            <p:nvPr/>
          </p:nvSpPr>
          <p:spPr bwMode="auto">
            <a:xfrm>
              <a:off x="3274467" y="1189564"/>
              <a:ext cx="4584" cy="6306"/>
            </a:xfrm>
            <a:custGeom>
              <a:avLst/>
              <a:gdLst>
                <a:gd name="T0" fmla="*/ 8 w 16"/>
                <a:gd name="T1" fmla="*/ 21 h 21"/>
                <a:gd name="T2" fmla="*/ 16 w 16"/>
                <a:gd name="T3" fmla="*/ 11 h 21"/>
                <a:gd name="T4" fmla="*/ 16 w 16"/>
                <a:gd name="T5" fmla="*/ 0 h 21"/>
                <a:gd name="T6" fmla="*/ 0 w 16"/>
                <a:gd name="T7" fmla="*/ 0 h 21"/>
                <a:gd name="T8" fmla="*/ 0 w 16"/>
                <a:gd name="T9" fmla="*/ 11 h 21"/>
                <a:gd name="T10" fmla="*/ 8 w 16"/>
                <a:gd name="T11" fmla="*/ 21 h 21"/>
                <a:gd name="T12" fmla="*/ 8 w 16"/>
                <a:gd name="T13" fmla="*/ 21 h 21"/>
                <a:gd name="T14" fmla="*/ 16 w 16"/>
                <a:gd name="T15" fmla="*/ 20 h 21"/>
                <a:gd name="T16" fmla="*/ 16 w 16"/>
                <a:gd name="T17" fmla="*/ 11 h 21"/>
                <a:gd name="T18" fmla="*/ 8 w 16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1">
                  <a:moveTo>
                    <a:pt x="8" y="21"/>
                  </a:moveTo>
                  <a:lnTo>
                    <a:pt x="16" y="1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8" y="21"/>
                  </a:lnTo>
                  <a:lnTo>
                    <a:pt x="16" y="20"/>
                  </a:lnTo>
                  <a:lnTo>
                    <a:pt x="16" y="11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8" name="Freeform 2426"/>
            <p:cNvSpPr>
              <a:spLocks/>
            </p:cNvSpPr>
            <p:nvPr/>
          </p:nvSpPr>
          <p:spPr bwMode="auto">
            <a:xfrm>
              <a:off x="3264725" y="1190137"/>
              <a:ext cx="12034" cy="12612"/>
            </a:xfrm>
            <a:custGeom>
              <a:avLst/>
              <a:gdLst>
                <a:gd name="T0" fmla="*/ 13 w 44"/>
                <a:gd name="T1" fmla="*/ 45 h 45"/>
                <a:gd name="T2" fmla="*/ 13 w 44"/>
                <a:gd name="T3" fmla="*/ 45 h 45"/>
                <a:gd name="T4" fmla="*/ 22 w 44"/>
                <a:gd name="T5" fmla="*/ 35 h 45"/>
                <a:gd name="T6" fmla="*/ 29 w 44"/>
                <a:gd name="T7" fmla="*/ 26 h 45"/>
                <a:gd name="T8" fmla="*/ 32 w 44"/>
                <a:gd name="T9" fmla="*/ 25 h 45"/>
                <a:gd name="T10" fmla="*/ 36 w 44"/>
                <a:gd name="T11" fmla="*/ 22 h 45"/>
                <a:gd name="T12" fmla="*/ 40 w 44"/>
                <a:gd name="T13" fmla="*/ 20 h 45"/>
                <a:gd name="T14" fmla="*/ 44 w 44"/>
                <a:gd name="T15" fmla="*/ 20 h 45"/>
                <a:gd name="T16" fmla="*/ 43 w 44"/>
                <a:gd name="T17" fmla="*/ 0 h 45"/>
                <a:gd name="T18" fmla="*/ 37 w 44"/>
                <a:gd name="T19" fmla="*/ 0 h 45"/>
                <a:gd name="T20" fmla="*/ 31 w 44"/>
                <a:gd name="T21" fmla="*/ 3 h 45"/>
                <a:gd name="T22" fmla="*/ 25 w 44"/>
                <a:gd name="T23" fmla="*/ 6 h 45"/>
                <a:gd name="T24" fmla="*/ 19 w 44"/>
                <a:gd name="T25" fmla="*/ 10 h 45"/>
                <a:gd name="T26" fmla="*/ 10 w 44"/>
                <a:gd name="T27" fmla="*/ 19 h 45"/>
                <a:gd name="T28" fmla="*/ 0 w 44"/>
                <a:gd name="T29" fmla="*/ 33 h 45"/>
                <a:gd name="T30" fmla="*/ 0 w 44"/>
                <a:gd name="T31" fmla="*/ 33 h 45"/>
                <a:gd name="T32" fmla="*/ 13 w 44"/>
                <a:gd name="T3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5">
                  <a:moveTo>
                    <a:pt x="13" y="45"/>
                  </a:moveTo>
                  <a:lnTo>
                    <a:pt x="13" y="45"/>
                  </a:lnTo>
                  <a:lnTo>
                    <a:pt x="22" y="35"/>
                  </a:lnTo>
                  <a:lnTo>
                    <a:pt x="29" y="26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0" y="20"/>
                  </a:lnTo>
                  <a:lnTo>
                    <a:pt x="44" y="20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31" y="3"/>
                  </a:lnTo>
                  <a:lnTo>
                    <a:pt x="25" y="6"/>
                  </a:lnTo>
                  <a:lnTo>
                    <a:pt x="19" y="10"/>
                  </a:lnTo>
                  <a:lnTo>
                    <a:pt x="10" y="19"/>
                  </a:lnTo>
                  <a:lnTo>
                    <a:pt x="0" y="33"/>
                  </a:lnTo>
                  <a:lnTo>
                    <a:pt x="13" y="4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9" name="Freeform 2427"/>
            <p:cNvSpPr>
              <a:spLocks/>
            </p:cNvSpPr>
            <p:nvPr/>
          </p:nvSpPr>
          <p:spPr bwMode="auto">
            <a:xfrm>
              <a:off x="3259567" y="1199310"/>
              <a:ext cx="8596" cy="26371"/>
            </a:xfrm>
            <a:custGeom>
              <a:avLst/>
              <a:gdLst>
                <a:gd name="T0" fmla="*/ 16 w 30"/>
                <a:gd name="T1" fmla="*/ 91 h 91"/>
                <a:gd name="T2" fmla="*/ 16 w 30"/>
                <a:gd name="T3" fmla="*/ 91 h 91"/>
                <a:gd name="T4" fmla="*/ 17 w 30"/>
                <a:gd name="T5" fmla="*/ 65 h 91"/>
                <a:gd name="T6" fmla="*/ 21 w 30"/>
                <a:gd name="T7" fmla="*/ 42 h 91"/>
                <a:gd name="T8" fmla="*/ 22 w 30"/>
                <a:gd name="T9" fmla="*/ 33 h 91"/>
                <a:gd name="T10" fmla="*/ 24 w 30"/>
                <a:gd name="T11" fmla="*/ 25 h 91"/>
                <a:gd name="T12" fmla="*/ 28 w 30"/>
                <a:gd name="T13" fmla="*/ 18 h 91"/>
                <a:gd name="T14" fmla="*/ 30 w 30"/>
                <a:gd name="T15" fmla="*/ 12 h 91"/>
                <a:gd name="T16" fmla="*/ 17 w 30"/>
                <a:gd name="T17" fmla="*/ 0 h 91"/>
                <a:gd name="T18" fmla="*/ 13 w 30"/>
                <a:gd name="T19" fmla="*/ 7 h 91"/>
                <a:gd name="T20" fmla="*/ 9 w 30"/>
                <a:gd name="T21" fmla="*/ 18 h 91"/>
                <a:gd name="T22" fmla="*/ 7 w 30"/>
                <a:gd name="T23" fmla="*/ 28 h 91"/>
                <a:gd name="T24" fmla="*/ 5 w 30"/>
                <a:gd name="T25" fmla="*/ 38 h 91"/>
                <a:gd name="T26" fmla="*/ 1 w 30"/>
                <a:gd name="T27" fmla="*/ 62 h 91"/>
                <a:gd name="T28" fmla="*/ 0 w 30"/>
                <a:gd name="T29" fmla="*/ 91 h 91"/>
                <a:gd name="T30" fmla="*/ 0 w 30"/>
                <a:gd name="T31" fmla="*/ 91 h 91"/>
                <a:gd name="T32" fmla="*/ 16 w 30"/>
                <a:gd name="T3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91">
                  <a:moveTo>
                    <a:pt x="16" y="91"/>
                  </a:moveTo>
                  <a:lnTo>
                    <a:pt x="16" y="91"/>
                  </a:lnTo>
                  <a:lnTo>
                    <a:pt x="17" y="65"/>
                  </a:lnTo>
                  <a:lnTo>
                    <a:pt x="21" y="42"/>
                  </a:lnTo>
                  <a:lnTo>
                    <a:pt x="22" y="33"/>
                  </a:lnTo>
                  <a:lnTo>
                    <a:pt x="24" y="25"/>
                  </a:lnTo>
                  <a:lnTo>
                    <a:pt x="28" y="18"/>
                  </a:lnTo>
                  <a:lnTo>
                    <a:pt x="30" y="12"/>
                  </a:lnTo>
                  <a:lnTo>
                    <a:pt x="17" y="0"/>
                  </a:lnTo>
                  <a:lnTo>
                    <a:pt x="13" y="7"/>
                  </a:lnTo>
                  <a:lnTo>
                    <a:pt x="9" y="18"/>
                  </a:lnTo>
                  <a:lnTo>
                    <a:pt x="7" y="28"/>
                  </a:lnTo>
                  <a:lnTo>
                    <a:pt x="5" y="38"/>
                  </a:lnTo>
                  <a:lnTo>
                    <a:pt x="1" y="62"/>
                  </a:lnTo>
                  <a:lnTo>
                    <a:pt x="0" y="91"/>
                  </a:lnTo>
                  <a:lnTo>
                    <a:pt x="16" y="9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60" name="Freeform 2428"/>
            <p:cNvSpPr>
              <a:spLocks/>
            </p:cNvSpPr>
            <p:nvPr/>
          </p:nvSpPr>
          <p:spPr bwMode="auto">
            <a:xfrm>
              <a:off x="3259567" y="1225681"/>
              <a:ext cx="7450" cy="21785"/>
            </a:xfrm>
            <a:custGeom>
              <a:avLst/>
              <a:gdLst>
                <a:gd name="T0" fmla="*/ 27 w 27"/>
                <a:gd name="T1" fmla="*/ 68 h 77"/>
                <a:gd name="T2" fmla="*/ 27 w 27"/>
                <a:gd name="T3" fmla="*/ 68 h 77"/>
                <a:gd name="T4" fmla="*/ 22 w 27"/>
                <a:gd name="T5" fmla="*/ 53 h 77"/>
                <a:gd name="T6" fmla="*/ 19 w 27"/>
                <a:gd name="T7" fmla="*/ 38 h 77"/>
                <a:gd name="T8" fmla="*/ 17 w 27"/>
                <a:gd name="T9" fmla="*/ 19 h 77"/>
                <a:gd name="T10" fmla="*/ 16 w 27"/>
                <a:gd name="T11" fmla="*/ 0 h 77"/>
                <a:gd name="T12" fmla="*/ 0 w 27"/>
                <a:gd name="T13" fmla="*/ 0 h 77"/>
                <a:gd name="T14" fmla="*/ 1 w 27"/>
                <a:gd name="T15" fmla="*/ 22 h 77"/>
                <a:gd name="T16" fmla="*/ 3 w 27"/>
                <a:gd name="T17" fmla="*/ 40 h 77"/>
                <a:gd name="T18" fmla="*/ 7 w 27"/>
                <a:gd name="T19" fmla="*/ 59 h 77"/>
                <a:gd name="T20" fmla="*/ 12 w 27"/>
                <a:gd name="T21" fmla="*/ 77 h 77"/>
                <a:gd name="T22" fmla="*/ 12 w 27"/>
                <a:gd name="T23" fmla="*/ 77 h 77"/>
                <a:gd name="T24" fmla="*/ 27 w 27"/>
                <a:gd name="T25" fmla="*/ 6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77">
                  <a:moveTo>
                    <a:pt x="27" y="68"/>
                  </a:moveTo>
                  <a:lnTo>
                    <a:pt x="27" y="68"/>
                  </a:lnTo>
                  <a:lnTo>
                    <a:pt x="22" y="53"/>
                  </a:lnTo>
                  <a:lnTo>
                    <a:pt x="19" y="38"/>
                  </a:lnTo>
                  <a:lnTo>
                    <a:pt x="17" y="19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" y="22"/>
                  </a:lnTo>
                  <a:lnTo>
                    <a:pt x="3" y="40"/>
                  </a:lnTo>
                  <a:lnTo>
                    <a:pt x="7" y="59"/>
                  </a:lnTo>
                  <a:lnTo>
                    <a:pt x="12" y="77"/>
                  </a:lnTo>
                  <a:lnTo>
                    <a:pt x="27" y="6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61" name="Freeform 2429"/>
            <p:cNvSpPr>
              <a:spLocks/>
            </p:cNvSpPr>
            <p:nvPr/>
          </p:nvSpPr>
          <p:spPr bwMode="auto">
            <a:xfrm>
              <a:off x="3263006" y="1244599"/>
              <a:ext cx="11461" cy="16625"/>
            </a:xfrm>
            <a:custGeom>
              <a:avLst/>
              <a:gdLst>
                <a:gd name="T0" fmla="*/ 39 w 39"/>
                <a:gd name="T1" fmla="*/ 40 h 58"/>
                <a:gd name="T2" fmla="*/ 39 w 39"/>
                <a:gd name="T3" fmla="*/ 40 h 58"/>
                <a:gd name="T4" fmla="*/ 32 w 39"/>
                <a:gd name="T5" fmla="*/ 33 h 58"/>
                <a:gd name="T6" fmla="*/ 25 w 39"/>
                <a:gd name="T7" fmla="*/ 24 h 58"/>
                <a:gd name="T8" fmla="*/ 20 w 39"/>
                <a:gd name="T9" fmla="*/ 13 h 58"/>
                <a:gd name="T10" fmla="*/ 15 w 39"/>
                <a:gd name="T11" fmla="*/ 0 h 58"/>
                <a:gd name="T12" fmla="*/ 0 w 39"/>
                <a:gd name="T13" fmla="*/ 9 h 58"/>
                <a:gd name="T14" fmla="*/ 5 w 39"/>
                <a:gd name="T15" fmla="*/ 23 h 58"/>
                <a:gd name="T16" fmla="*/ 12 w 39"/>
                <a:gd name="T17" fmla="*/ 36 h 58"/>
                <a:gd name="T18" fmla="*/ 21 w 39"/>
                <a:gd name="T19" fmla="*/ 47 h 58"/>
                <a:gd name="T20" fmla="*/ 29 w 39"/>
                <a:gd name="T21" fmla="*/ 58 h 58"/>
                <a:gd name="T22" fmla="*/ 29 w 39"/>
                <a:gd name="T23" fmla="*/ 58 h 58"/>
                <a:gd name="T24" fmla="*/ 39 w 39"/>
                <a:gd name="T25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58">
                  <a:moveTo>
                    <a:pt x="39" y="40"/>
                  </a:moveTo>
                  <a:lnTo>
                    <a:pt x="39" y="40"/>
                  </a:lnTo>
                  <a:lnTo>
                    <a:pt x="32" y="33"/>
                  </a:lnTo>
                  <a:lnTo>
                    <a:pt x="25" y="24"/>
                  </a:lnTo>
                  <a:lnTo>
                    <a:pt x="20" y="13"/>
                  </a:lnTo>
                  <a:lnTo>
                    <a:pt x="15" y="0"/>
                  </a:lnTo>
                  <a:lnTo>
                    <a:pt x="0" y="9"/>
                  </a:lnTo>
                  <a:lnTo>
                    <a:pt x="5" y="23"/>
                  </a:lnTo>
                  <a:lnTo>
                    <a:pt x="12" y="36"/>
                  </a:lnTo>
                  <a:lnTo>
                    <a:pt x="21" y="47"/>
                  </a:lnTo>
                  <a:lnTo>
                    <a:pt x="29" y="58"/>
                  </a:lnTo>
                  <a:lnTo>
                    <a:pt x="39" y="4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62" name="Freeform 2430"/>
            <p:cNvSpPr>
              <a:spLocks/>
            </p:cNvSpPr>
            <p:nvPr/>
          </p:nvSpPr>
          <p:spPr bwMode="auto">
            <a:xfrm>
              <a:off x="3271029" y="1256638"/>
              <a:ext cx="12607" cy="10319"/>
            </a:xfrm>
            <a:custGeom>
              <a:avLst/>
              <a:gdLst>
                <a:gd name="T0" fmla="*/ 27 w 43"/>
                <a:gd name="T1" fmla="*/ 25 h 38"/>
                <a:gd name="T2" fmla="*/ 37 w 43"/>
                <a:gd name="T3" fmla="*/ 15 h 38"/>
                <a:gd name="T4" fmla="*/ 28 w 43"/>
                <a:gd name="T5" fmla="*/ 12 h 38"/>
                <a:gd name="T6" fmla="*/ 21 w 43"/>
                <a:gd name="T7" fmla="*/ 7 h 38"/>
                <a:gd name="T8" fmla="*/ 15 w 43"/>
                <a:gd name="T9" fmla="*/ 5 h 38"/>
                <a:gd name="T10" fmla="*/ 10 w 43"/>
                <a:gd name="T11" fmla="*/ 0 h 38"/>
                <a:gd name="T12" fmla="*/ 0 w 43"/>
                <a:gd name="T13" fmla="*/ 18 h 38"/>
                <a:gd name="T14" fmla="*/ 7 w 43"/>
                <a:gd name="T15" fmla="*/ 22 h 38"/>
                <a:gd name="T16" fmla="*/ 14 w 43"/>
                <a:gd name="T17" fmla="*/ 28 h 38"/>
                <a:gd name="T18" fmla="*/ 23 w 43"/>
                <a:gd name="T19" fmla="*/ 31 h 38"/>
                <a:gd name="T20" fmla="*/ 33 w 43"/>
                <a:gd name="T21" fmla="*/ 35 h 38"/>
                <a:gd name="T22" fmla="*/ 43 w 43"/>
                <a:gd name="T23" fmla="*/ 25 h 38"/>
                <a:gd name="T24" fmla="*/ 33 w 43"/>
                <a:gd name="T25" fmla="*/ 35 h 38"/>
                <a:gd name="T26" fmla="*/ 43 w 43"/>
                <a:gd name="T27" fmla="*/ 38 h 38"/>
                <a:gd name="T28" fmla="*/ 43 w 43"/>
                <a:gd name="T29" fmla="*/ 25 h 38"/>
                <a:gd name="T30" fmla="*/ 27 w 43"/>
                <a:gd name="T3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38">
                  <a:moveTo>
                    <a:pt x="27" y="25"/>
                  </a:moveTo>
                  <a:lnTo>
                    <a:pt x="37" y="15"/>
                  </a:lnTo>
                  <a:lnTo>
                    <a:pt x="28" y="12"/>
                  </a:lnTo>
                  <a:lnTo>
                    <a:pt x="21" y="7"/>
                  </a:lnTo>
                  <a:lnTo>
                    <a:pt x="15" y="5"/>
                  </a:lnTo>
                  <a:lnTo>
                    <a:pt x="10" y="0"/>
                  </a:lnTo>
                  <a:lnTo>
                    <a:pt x="0" y="18"/>
                  </a:lnTo>
                  <a:lnTo>
                    <a:pt x="7" y="22"/>
                  </a:lnTo>
                  <a:lnTo>
                    <a:pt x="14" y="28"/>
                  </a:lnTo>
                  <a:lnTo>
                    <a:pt x="23" y="31"/>
                  </a:lnTo>
                  <a:lnTo>
                    <a:pt x="33" y="35"/>
                  </a:lnTo>
                  <a:lnTo>
                    <a:pt x="43" y="25"/>
                  </a:lnTo>
                  <a:lnTo>
                    <a:pt x="33" y="35"/>
                  </a:lnTo>
                  <a:lnTo>
                    <a:pt x="43" y="38"/>
                  </a:lnTo>
                  <a:lnTo>
                    <a:pt x="43" y="25"/>
                  </a:lnTo>
                  <a:lnTo>
                    <a:pt x="27" y="2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63" name="Freeform 2431"/>
            <p:cNvSpPr>
              <a:spLocks/>
            </p:cNvSpPr>
            <p:nvPr/>
          </p:nvSpPr>
          <p:spPr bwMode="auto">
            <a:xfrm>
              <a:off x="3288220" y="1256638"/>
              <a:ext cx="12034" cy="9173"/>
            </a:xfrm>
            <a:custGeom>
              <a:avLst/>
              <a:gdLst>
                <a:gd name="T0" fmla="*/ 34 w 44"/>
                <a:gd name="T1" fmla="*/ 0 h 31"/>
                <a:gd name="T2" fmla="*/ 34 w 44"/>
                <a:gd name="T3" fmla="*/ 0 h 31"/>
                <a:gd name="T4" fmla="*/ 28 w 44"/>
                <a:gd name="T5" fmla="*/ 4 h 31"/>
                <a:gd name="T6" fmla="*/ 20 w 44"/>
                <a:gd name="T7" fmla="*/ 7 h 31"/>
                <a:gd name="T8" fmla="*/ 11 w 44"/>
                <a:gd name="T9" fmla="*/ 10 h 31"/>
                <a:gd name="T10" fmla="*/ 0 w 44"/>
                <a:gd name="T11" fmla="*/ 11 h 31"/>
                <a:gd name="T12" fmla="*/ 3 w 44"/>
                <a:gd name="T13" fmla="*/ 31 h 31"/>
                <a:gd name="T14" fmla="*/ 14 w 44"/>
                <a:gd name="T15" fmla="*/ 30 h 31"/>
                <a:gd name="T16" fmla="*/ 25 w 44"/>
                <a:gd name="T17" fmla="*/ 27 h 31"/>
                <a:gd name="T18" fmla="*/ 34 w 44"/>
                <a:gd name="T19" fmla="*/ 23 h 31"/>
                <a:gd name="T20" fmla="*/ 44 w 44"/>
                <a:gd name="T21" fmla="*/ 17 h 31"/>
                <a:gd name="T22" fmla="*/ 42 w 44"/>
                <a:gd name="T23" fmla="*/ 17 h 31"/>
                <a:gd name="T24" fmla="*/ 34 w 44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31">
                  <a:moveTo>
                    <a:pt x="34" y="0"/>
                  </a:moveTo>
                  <a:lnTo>
                    <a:pt x="34" y="0"/>
                  </a:lnTo>
                  <a:lnTo>
                    <a:pt x="28" y="4"/>
                  </a:lnTo>
                  <a:lnTo>
                    <a:pt x="20" y="7"/>
                  </a:lnTo>
                  <a:lnTo>
                    <a:pt x="11" y="10"/>
                  </a:lnTo>
                  <a:lnTo>
                    <a:pt x="0" y="11"/>
                  </a:lnTo>
                  <a:lnTo>
                    <a:pt x="3" y="31"/>
                  </a:lnTo>
                  <a:lnTo>
                    <a:pt x="14" y="30"/>
                  </a:lnTo>
                  <a:lnTo>
                    <a:pt x="25" y="27"/>
                  </a:lnTo>
                  <a:lnTo>
                    <a:pt x="34" y="23"/>
                  </a:lnTo>
                  <a:lnTo>
                    <a:pt x="44" y="17"/>
                  </a:lnTo>
                  <a:lnTo>
                    <a:pt x="42" y="17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64" name="Freeform 2432"/>
            <p:cNvSpPr>
              <a:spLocks/>
            </p:cNvSpPr>
            <p:nvPr/>
          </p:nvSpPr>
          <p:spPr bwMode="auto">
            <a:xfrm>
              <a:off x="3297962" y="1246892"/>
              <a:ext cx="12034" cy="14905"/>
            </a:xfrm>
            <a:custGeom>
              <a:avLst/>
              <a:gdLst>
                <a:gd name="T0" fmla="*/ 27 w 42"/>
                <a:gd name="T1" fmla="*/ 0 h 52"/>
                <a:gd name="T2" fmla="*/ 27 w 42"/>
                <a:gd name="T3" fmla="*/ 0 h 52"/>
                <a:gd name="T4" fmla="*/ 23 w 42"/>
                <a:gd name="T5" fmla="*/ 10 h 52"/>
                <a:gd name="T6" fmla="*/ 16 w 42"/>
                <a:gd name="T7" fmla="*/ 20 h 52"/>
                <a:gd name="T8" fmla="*/ 8 w 42"/>
                <a:gd name="T9" fmla="*/ 27 h 52"/>
                <a:gd name="T10" fmla="*/ 0 w 42"/>
                <a:gd name="T11" fmla="*/ 35 h 52"/>
                <a:gd name="T12" fmla="*/ 8 w 42"/>
                <a:gd name="T13" fmla="*/ 52 h 52"/>
                <a:gd name="T14" fmla="*/ 19 w 42"/>
                <a:gd name="T15" fmla="*/ 45 h 52"/>
                <a:gd name="T16" fmla="*/ 28 w 42"/>
                <a:gd name="T17" fmla="*/ 33 h 52"/>
                <a:gd name="T18" fmla="*/ 35 w 42"/>
                <a:gd name="T19" fmla="*/ 22 h 52"/>
                <a:gd name="T20" fmla="*/ 42 w 42"/>
                <a:gd name="T21" fmla="*/ 9 h 52"/>
                <a:gd name="T22" fmla="*/ 42 w 42"/>
                <a:gd name="T23" fmla="*/ 9 h 52"/>
                <a:gd name="T24" fmla="*/ 27 w 42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27" y="0"/>
                  </a:moveTo>
                  <a:lnTo>
                    <a:pt x="27" y="0"/>
                  </a:lnTo>
                  <a:lnTo>
                    <a:pt x="23" y="10"/>
                  </a:lnTo>
                  <a:lnTo>
                    <a:pt x="16" y="20"/>
                  </a:lnTo>
                  <a:lnTo>
                    <a:pt x="8" y="27"/>
                  </a:lnTo>
                  <a:lnTo>
                    <a:pt x="0" y="35"/>
                  </a:lnTo>
                  <a:lnTo>
                    <a:pt x="8" y="52"/>
                  </a:lnTo>
                  <a:lnTo>
                    <a:pt x="19" y="45"/>
                  </a:lnTo>
                  <a:lnTo>
                    <a:pt x="28" y="33"/>
                  </a:lnTo>
                  <a:lnTo>
                    <a:pt x="35" y="22"/>
                  </a:lnTo>
                  <a:lnTo>
                    <a:pt x="42" y="9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65" name="Freeform 2433"/>
            <p:cNvSpPr>
              <a:spLocks/>
            </p:cNvSpPr>
            <p:nvPr/>
          </p:nvSpPr>
          <p:spPr bwMode="auto">
            <a:xfrm>
              <a:off x="3305412" y="1230267"/>
              <a:ext cx="7450" cy="18918"/>
            </a:xfrm>
            <a:custGeom>
              <a:avLst/>
              <a:gdLst>
                <a:gd name="T0" fmla="*/ 10 w 26"/>
                <a:gd name="T1" fmla="*/ 0 h 67"/>
                <a:gd name="T2" fmla="*/ 10 w 26"/>
                <a:gd name="T3" fmla="*/ 0 h 67"/>
                <a:gd name="T4" fmla="*/ 10 w 26"/>
                <a:gd name="T5" fmla="*/ 16 h 67"/>
                <a:gd name="T6" fmla="*/ 7 w 26"/>
                <a:gd name="T7" fmla="*/ 32 h 67"/>
                <a:gd name="T8" fmla="*/ 5 w 26"/>
                <a:gd name="T9" fmla="*/ 45 h 67"/>
                <a:gd name="T10" fmla="*/ 0 w 26"/>
                <a:gd name="T11" fmla="*/ 58 h 67"/>
                <a:gd name="T12" fmla="*/ 15 w 26"/>
                <a:gd name="T13" fmla="*/ 67 h 67"/>
                <a:gd name="T14" fmla="*/ 20 w 26"/>
                <a:gd name="T15" fmla="*/ 51 h 67"/>
                <a:gd name="T16" fmla="*/ 24 w 26"/>
                <a:gd name="T17" fmla="*/ 35 h 67"/>
                <a:gd name="T18" fmla="*/ 26 w 26"/>
                <a:gd name="T19" fmla="*/ 18 h 67"/>
                <a:gd name="T20" fmla="*/ 26 w 26"/>
                <a:gd name="T21" fmla="*/ 0 h 67"/>
                <a:gd name="T22" fmla="*/ 26 w 26"/>
                <a:gd name="T23" fmla="*/ 0 h 67"/>
                <a:gd name="T24" fmla="*/ 10 w 26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67">
                  <a:moveTo>
                    <a:pt x="10" y="0"/>
                  </a:moveTo>
                  <a:lnTo>
                    <a:pt x="10" y="0"/>
                  </a:lnTo>
                  <a:lnTo>
                    <a:pt x="10" y="16"/>
                  </a:lnTo>
                  <a:lnTo>
                    <a:pt x="7" y="32"/>
                  </a:lnTo>
                  <a:lnTo>
                    <a:pt x="5" y="45"/>
                  </a:lnTo>
                  <a:lnTo>
                    <a:pt x="0" y="58"/>
                  </a:lnTo>
                  <a:lnTo>
                    <a:pt x="15" y="67"/>
                  </a:lnTo>
                  <a:lnTo>
                    <a:pt x="20" y="51"/>
                  </a:lnTo>
                  <a:lnTo>
                    <a:pt x="24" y="35"/>
                  </a:lnTo>
                  <a:lnTo>
                    <a:pt x="26" y="18"/>
                  </a:lnTo>
                  <a:lnTo>
                    <a:pt x="26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66" name="Freeform 2434"/>
            <p:cNvSpPr>
              <a:spLocks/>
            </p:cNvSpPr>
            <p:nvPr/>
          </p:nvSpPr>
          <p:spPr bwMode="auto">
            <a:xfrm>
              <a:off x="3302547" y="1204469"/>
              <a:ext cx="10315" cy="25798"/>
            </a:xfrm>
            <a:custGeom>
              <a:avLst/>
              <a:gdLst>
                <a:gd name="T0" fmla="*/ 0 w 35"/>
                <a:gd name="T1" fmla="*/ 13 h 90"/>
                <a:gd name="T2" fmla="*/ 0 w 35"/>
                <a:gd name="T3" fmla="*/ 13 h 90"/>
                <a:gd name="T4" fmla="*/ 5 w 35"/>
                <a:gd name="T5" fmla="*/ 20 h 90"/>
                <a:gd name="T6" fmla="*/ 8 w 35"/>
                <a:gd name="T7" fmla="*/ 28 h 90"/>
                <a:gd name="T8" fmla="*/ 12 w 35"/>
                <a:gd name="T9" fmla="*/ 37 h 90"/>
                <a:gd name="T10" fmla="*/ 14 w 35"/>
                <a:gd name="T11" fmla="*/ 46 h 90"/>
                <a:gd name="T12" fmla="*/ 16 w 35"/>
                <a:gd name="T13" fmla="*/ 56 h 90"/>
                <a:gd name="T14" fmla="*/ 17 w 35"/>
                <a:gd name="T15" fmla="*/ 67 h 90"/>
                <a:gd name="T16" fmla="*/ 19 w 35"/>
                <a:gd name="T17" fmla="*/ 77 h 90"/>
                <a:gd name="T18" fmla="*/ 19 w 35"/>
                <a:gd name="T19" fmla="*/ 90 h 90"/>
                <a:gd name="T20" fmla="*/ 35 w 35"/>
                <a:gd name="T21" fmla="*/ 90 h 90"/>
                <a:gd name="T22" fmla="*/ 35 w 35"/>
                <a:gd name="T23" fmla="*/ 77 h 90"/>
                <a:gd name="T24" fmla="*/ 34 w 35"/>
                <a:gd name="T25" fmla="*/ 64 h 90"/>
                <a:gd name="T26" fmla="*/ 33 w 35"/>
                <a:gd name="T27" fmla="*/ 51 h 90"/>
                <a:gd name="T28" fmla="*/ 30 w 35"/>
                <a:gd name="T29" fmla="*/ 40 h 90"/>
                <a:gd name="T30" fmla="*/ 27 w 35"/>
                <a:gd name="T31" fmla="*/ 30 h 90"/>
                <a:gd name="T32" fmla="*/ 23 w 35"/>
                <a:gd name="T33" fmla="*/ 18 h 90"/>
                <a:gd name="T34" fmla="*/ 19 w 35"/>
                <a:gd name="T35" fmla="*/ 8 h 90"/>
                <a:gd name="T36" fmla="*/ 13 w 35"/>
                <a:gd name="T37" fmla="*/ 0 h 90"/>
                <a:gd name="T38" fmla="*/ 13 w 35"/>
                <a:gd name="T39" fmla="*/ 0 h 90"/>
                <a:gd name="T40" fmla="*/ 0 w 35"/>
                <a:gd name="T41" fmla="*/ 1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90">
                  <a:moveTo>
                    <a:pt x="0" y="13"/>
                  </a:moveTo>
                  <a:lnTo>
                    <a:pt x="0" y="13"/>
                  </a:lnTo>
                  <a:lnTo>
                    <a:pt x="5" y="20"/>
                  </a:lnTo>
                  <a:lnTo>
                    <a:pt x="8" y="28"/>
                  </a:lnTo>
                  <a:lnTo>
                    <a:pt x="12" y="37"/>
                  </a:lnTo>
                  <a:lnTo>
                    <a:pt x="14" y="46"/>
                  </a:lnTo>
                  <a:lnTo>
                    <a:pt x="16" y="56"/>
                  </a:lnTo>
                  <a:lnTo>
                    <a:pt x="17" y="67"/>
                  </a:lnTo>
                  <a:lnTo>
                    <a:pt x="19" y="77"/>
                  </a:lnTo>
                  <a:lnTo>
                    <a:pt x="19" y="90"/>
                  </a:lnTo>
                  <a:lnTo>
                    <a:pt x="35" y="90"/>
                  </a:lnTo>
                  <a:lnTo>
                    <a:pt x="35" y="77"/>
                  </a:lnTo>
                  <a:lnTo>
                    <a:pt x="34" y="64"/>
                  </a:lnTo>
                  <a:lnTo>
                    <a:pt x="33" y="51"/>
                  </a:lnTo>
                  <a:lnTo>
                    <a:pt x="30" y="40"/>
                  </a:lnTo>
                  <a:lnTo>
                    <a:pt x="27" y="30"/>
                  </a:lnTo>
                  <a:lnTo>
                    <a:pt x="23" y="18"/>
                  </a:lnTo>
                  <a:lnTo>
                    <a:pt x="19" y="8"/>
                  </a:lnTo>
                  <a:lnTo>
                    <a:pt x="13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67" name="Freeform 2435"/>
            <p:cNvSpPr>
              <a:spLocks/>
            </p:cNvSpPr>
            <p:nvPr/>
          </p:nvSpPr>
          <p:spPr bwMode="auto">
            <a:xfrm>
              <a:off x="3294524" y="1195870"/>
              <a:ext cx="12034" cy="12039"/>
            </a:xfrm>
            <a:custGeom>
              <a:avLst/>
              <a:gdLst>
                <a:gd name="T0" fmla="*/ 0 w 41"/>
                <a:gd name="T1" fmla="*/ 21 h 42"/>
                <a:gd name="T2" fmla="*/ 0 w 41"/>
                <a:gd name="T3" fmla="*/ 21 h 42"/>
                <a:gd name="T4" fmla="*/ 3 w 41"/>
                <a:gd name="T5" fmla="*/ 21 h 42"/>
                <a:gd name="T6" fmla="*/ 7 w 41"/>
                <a:gd name="T7" fmla="*/ 21 h 42"/>
                <a:gd name="T8" fmla="*/ 10 w 41"/>
                <a:gd name="T9" fmla="*/ 23 h 42"/>
                <a:gd name="T10" fmla="*/ 14 w 41"/>
                <a:gd name="T11" fmla="*/ 26 h 42"/>
                <a:gd name="T12" fmla="*/ 21 w 41"/>
                <a:gd name="T13" fmla="*/ 31 h 42"/>
                <a:gd name="T14" fmla="*/ 28 w 41"/>
                <a:gd name="T15" fmla="*/ 42 h 42"/>
                <a:gd name="T16" fmla="*/ 41 w 41"/>
                <a:gd name="T17" fmla="*/ 29 h 42"/>
                <a:gd name="T18" fmla="*/ 33 w 41"/>
                <a:gd name="T19" fmla="*/ 17 h 42"/>
                <a:gd name="T20" fmla="*/ 23 w 41"/>
                <a:gd name="T21" fmla="*/ 8 h 42"/>
                <a:gd name="T22" fmla="*/ 17 w 41"/>
                <a:gd name="T23" fmla="*/ 4 h 42"/>
                <a:gd name="T24" fmla="*/ 11 w 41"/>
                <a:gd name="T25" fmla="*/ 3 h 42"/>
                <a:gd name="T26" fmla="*/ 6 w 41"/>
                <a:gd name="T27" fmla="*/ 1 h 42"/>
                <a:gd name="T28" fmla="*/ 0 w 41"/>
                <a:gd name="T29" fmla="*/ 0 h 42"/>
                <a:gd name="T30" fmla="*/ 0 w 41"/>
                <a:gd name="T31" fmla="*/ 0 h 42"/>
                <a:gd name="T32" fmla="*/ 0 w 41"/>
                <a:gd name="T3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2">
                  <a:moveTo>
                    <a:pt x="0" y="21"/>
                  </a:moveTo>
                  <a:lnTo>
                    <a:pt x="0" y="21"/>
                  </a:lnTo>
                  <a:lnTo>
                    <a:pt x="3" y="21"/>
                  </a:lnTo>
                  <a:lnTo>
                    <a:pt x="7" y="21"/>
                  </a:lnTo>
                  <a:lnTo>
                    <a:pt x="10" y="23"/>
                  </a:lnTo>
                  <a:lnTo>
                    <a:pt x="14" y="26"/>
                  </a:lnTo>
                  <a:lnTo>
                    <a:pt x="21" y="31"/>
                  </a:lnTo>
                  <a:lnTo>
                    <a:pt x="28" y="42"/>
                  </a:lnTo>
                  <a:lnTo>
                    <a:pt x="41" y="29"/>
                  </a:lnTo>
                  <a:lnTo>
                    <a:pt x="33" y="17"/>
                  </a:lnTo>
                  <a:lnTo>
                    <a:pt x="23" y="8"/>
                  </a:lnTo>
                  <a:lnTo>
                    <a:pt x="17" y="4"/>
                  </a:lnTo>
                  <a:lnTo>
                    <a:pt x="11" y="3"/>
                  </a:lnTo>
                  <a:lnTo>
                    <a:pt x="6" y="1"/>
                  </a:lnTo>
                  <a:lnTo>
                    <a:pt x="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68" name="Freeform 2436"/>
            <p:cNvSpPr>
              <a:spLocks/>
            </p:cNvSpPr>
            <p:nvPr/>
          </p:nvSpPr>
          <p:spPr bwMode="auto">
            <a:xfrm>
              <a:off x="3288220" y="1195870"/>
              <a:ext cx="6304" cy="8026"/>
            </a:xfrm>
            <a:custGeom>
              <a:avLst/>
              <a:gdLst>
                <a:gd name="T0" fmla="*/ 12 w 22"/>
                <a:gd name="T1" fmla="*/ 27 h 27"/>
                <a:gd name="T2" fmla="*/ 12 w 22"/>
                <a:gd name="T3" fmla="*/ 27 h 27"/>
                <a:gd name="T4" fmla="*/ 15 w 22"/>
                <a:gd name="T5" fmla="*/ 24 h 27"/>
                <a:gd name="T6" fmla="*/ 17 w 22"/>
                <a:gd name="T7" fmla="*/ 23 h 27"/>
                <a:gd name="T8" fmla="*/ 19 w 22"/>
                <a:gd name="T9" fmla="*/ 21 h 27"/>
                <a:gd name="T10" fmla="*/ 22 w 22"/>
                <a:gd name="T11" fmla="*/ 21 h 27"/>
                <a:gd name="T12" fmla="*/ 22 w 22"/>
                <a:gd name="T13" fmla="*/ 0 h 27"/>
                <a:gd name="T14" fmla="*/ 15 w 22"/>
                <a:gd name="T15" fmla="*/ 1 h 27"/>
                <a:gd name="T16" fmla="*/ 9 w 22"/>
                <a:gd name="T17" fmla="*/ 4 h 27"/>
                <a:gd name="T18" fmla="*/ 3 w 22"/>
                <a:gd name="T19" fmla="*/ 8 h 27"/>
                <a:gd name="T20" fmla="*/ 0 w 22"/>
                <a:gd name="T21" fmla="*/ 16 h 27"/>
                <a:gd name="T22" fmla="*/ 0 w 22"/>
                <a:gd name="T23" fmla="*/ 16 h 27"/>
                <a:gd name="T24" fmla="*/ 12 w 22"/>
                <a:gd name="T2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7">
                  <a:moveTo>
                    <a:pt x="12" y="27"/>
                  </a:moveTo>
                  <a:lnTo>
                    <a:pt x="12" y="27"/>
                  </a:lnTo>
                  <a:lnTo>
                    <a:pt x="15" y="24"/>
                  </a:lnTo>
                  <a:lnTo>
                    <a:pt x="17" y="23"/>
                  </a:lnTo>
                  <a:lnTo>
                    <a:pt x="19" y="21"/>
                  </a:lnTo>
                  <a:lnTo>
                    <a:pt x="22" y="21"/>
                  </a:lnTo>
                  <a:lnTo>
                    <a:pt x="22" y="0"/>
                  </a:lnTo>
                  <a:lnTo>
                    <a:pt x="15" y="1"/>
                  </a:lnTo>
                  <a:lnTo>
                    <a:pt x="9" y="4"/>
                  </a:lnTo>
                  <a:lnTo>
                    <a:pt x="3" y="8"/>
                  </a:lnTo>
                  <a:lnTo>
                    <a:pt x="0" y="16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69" name="Freeform 2437"/>
            <p:cNvSpPr>
              <a:spLocks/>
            </p:cNvSpPr>
            <p:nvPr/>
          </p:nvSpPr>
          <p:spPr bwMode="auto">
            <a:xfrm>
              <a:off x="3285928" y="1200456"/>
              <a:ext cx="6304" cy="14905"/>
            </a:xfrm>
            <a:custGeom>
              <a:avLst/>
              <a:gdLst>
                <a:gd name="T0" fmla="*/ 17 w 21"/>
                <a:gd name="T1" fmla="*/ 50 h 50"/>
                <a:gd name="T2" fmla="*/ 17 w 21"/>
                <a:gd name="T3" fmla="*/ 50 h 50"/>
                <a:gd name="T4" fmla="*/ 18 w 21"/>
                <a:gd name="T5" fmla="*/ 34 h 50"/>
                <a:gd name="T6" fmla="*/ 18 w 21"/>
                <a:gd name="T7" fmla="*/ 23 h 50"/>
                <a:gd name="T8" fmla="*/ 20 w 21"/>
                <a:gd name="T9" fmla="*/ 15 h 50"/>
                <a:gd name="T10" fmla="*/ 21 w 21"/>
                <a:gd name="T11" fmla="*/ 11 h 50"/>
                <a:gd name="T12" fmla="*/ 9 w 21"/>
                <a:gd name="T13" fmla="*/ 0 h 50"/>
                <a:gd name="T14" fmla="*/ 4 w 21"/>
                <a:gd name="T15" fmla="*/ 8 h 50"/>
                <a:gd name="T16" fmla="*/ 2 w 21"/>
                <a:gd name="T17" fmla="*/ 20 h 50"/>
                <a:gd name="T18" fmla="*/ 0 w 21"/>
                <a:gd name="T19" fmla="*/ 34 h 50"/>
                <a:gd name="T20" fmla="*/ 0 w 21"/>
                <a:gd name="T21" fmla="*/ 50 h 50"/>
                <a:gd name="T22" fmla="*/ 0 w 21"/>
                <a:gd name="T23" fmla="*/ 50 h 50"/>
                <a:gd name="T24" fmla="*/ 17 w 21"/>
                <a:gd name="T2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0">
                  <a:moveTo>
                    <a:pt x="17" y="50"/>
                  </a:moveTo>
                  <a:lnTo>
                    <a:pt x="17" y="50"/>
                  </a:lnTo>
                  <a:lnTo>
                    <a:pt x="18" y="34"/>
                  </a:lnTo>
                  <a:lnTo>
                    <a:pt x="18" y="23"/>
                  </a:lnTo>
                  <a:lnTo>
                    <a:pt x="20" y="15"/>
                  </a:lnTo>
                  <a:lnTo>
                    <a:pt x="21" y="11"/>
                  </a:lnTo>
                  <a:lnTo>
                    <a:pt x="9" y="0"/>
                  </a:lnTo>
                  <a:lnTo>
                    <a:pt x="4" y="8"/>
                  </a:lnTo>
                  <a:lnTo>
                    <a:pt x="2" y="20"/>
                  </a:lnTo>
                  <a:lnTo>
                    <a:pt x="0" y="34"/>
                  </a:lnTo>
                  <a:lnTo>
                    <a:pt x="0" y="50"/>
                  </a:lnTo>
                  <a:lnTo>
                    <a:pt x="17" y="5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70" name="Freeform 2438"/>
            <p:cNvSpPr>
              <a:spLocks/>
            </p:cNvSpPr>
            <p:nvPr/>
          </p:nvSpPr>
          <p:spPr bwMode="auto">
            <a:xfrm>
              <a:off x="3285928" y="1215362"/>
              <a:ext cx="4584" cy="51022"/>
            </a:xfrm>
            <a:custGeom>
              <a:avLst/>
              <a:gdLst>
                <a:gd name="T0" fmla="*/ 10 w 17"/>
                <a:gd name="T1" fmla="*/ 177 h 179"/>
                <a:gd name="T2" fmla="*/ 17 w 17"/>
                <a:gd name="T3" fmla="*/ 167 h 179"/>
                <a:gd name="T4" fmla="*/ 17 w 17"/>
                <a:gd name="T5" fmla="*/ 0 h 179"/>
                <a:gd name="T6" fmla="*/ 0 w 17"/>
                <a:gd name="T7" fmla="*/ 0 h 179"/>
                <a:gd name="T8" fmla="*/ 0 w 17"/>
                <a:gd name="T9" fmla="*/ 167 h 179"/>
                <a:gd name="T10" fmla="*/ 10 w 17"/>
                <a:gd name="T11" fmla="*/ 177 h 179"/>
                <a:gd name="T12" fmla="*/ 0 w 17"/>
                <a:gd name="T13" fmla="*/ 167 h 179"/>
                <a:gd name="T14" fmla="*/ 0 w 17"/>
                <a:gd name="T15" fmla="*/ 179 h 179"/>
                <a:gd name="T16" fmla="*/ 10 w 17"/>
                <a:gd name="T17" fmla="*/ 17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79">
                  <a:moveTo>
                    <a:pt x="10" y="177"/>
                  </a:moveTo>
                  <a:lnTo>
                    <a:pt x="17" y="167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67"/>
                  </a:lnTo>
                  <a:lnTo>
                    <a:pt x="10" y="177"/>
                  </a:lnTo>
                  <a:lnTo>
                    <a:pt x="0" y="167"/>
                  </a:lnTo>
                  <a:lnTo>
                    <a:pt x="0" y="179"/>
                  </a:lnTo>
                  <a:lnTo>
                    <a:pt x="10" y="17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71" name="Freeform 2439"/>
            <p:cNvSpPr>
              <a:spLocks/>
            </p:cNvSpPr>
            <p:nvPr/>
          </p:nvSpPr>
          <p:spPr bwMode="auto">
            <a:xfrm>
              <a:off x="3422316" y="1188991"/>
              <a:ext cx="14327" cy="5733"/>
            </a:xfrm>
            <a:custGeom>
              <a:avLst/>
              <a:gdLst>
                <a:gd name="T0" fmla="*/ 45 w 50"/>
                <a:gd name="T1" fmla="*/ 15 h 20"/>
                <a:gd name="T2" fmla="*/ 37 w 50"/>
                <a:gd name="T3" fmla="*/ 0 h 20"/>
                <a:gd name="T4" fmla="*/ 0 w 50"/>
                <a:gd name="T5" fmla="*/ 0 h 20"/>
                <a:gd name="T6" fmla="*/ 0 w 50"/>
                <a:gd name="T7" fmla="*/ 20 h 20"/>
                <a:gd name="T8" fmla="*/ 37 w 50"/>
                <a:gd name="T9" fmla="*/ 20 h 20"/>
                <a:gd name="T10" fmla="*/ 45 w 50"/>
                <a:gd name="T11" fmla="*/ 15 h 20"/>
                <a:gd name="T12" fmla="*/ 45 w 50"/>
                <a:gd name="T13" fmla="*/ 15 h 20"/>
                <a:gd name="T14" fmla="*/ 50 w 50"/>
                <a:gd name="T15" fmla="*/ 0 h 20"/>
                <a:gd name="T16" fmla="*/ 37 w 50"/>
                <a:gd name="T17" fmla="*/ 0 h 20"/>
                <a:gd name="T18" fmla="*/ 45 w 50"/>
                <a:gd name="T1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20">
                  <a:moveTo>
                    <a:pt x="45" y="15"/>
                  </a:moveTo>
                  <a:lnTo>
                    <a:pt x="37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7" y="20"/>
                  </a:lnTo>
                  <a:lnTo>
                    <a:pt x="45" y="15"/>
                  </a:lnTo>
                  <a:lnTo>
                    <a:pt x="50" y="0"/>
                  </a:lnTo>
                  <a:lnTo>
                    <a:pt x="37" y="0"/>
                  </a:lnTo>
                  <a:lnTo>
                    <a:pt x="45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72" name="Freeform 2440"/>
            <p:cNvSpPr>
              <a:spLocks/>
            </p:cNvSpPr>
            <p:nvPr/>
          </p:nvSpPr>
          <p:spPr bwMode="auto">
            <a:xfrm>
              <a:off x="3420597" y="1190710"/>
              <a:ext cx="14900" cy="29811"/>
            </a:xfrm>
            <a:custGeom>
              <a:avLst/>
              <a:gdLst>
                <a:gd name="T0" fmla="*/ 14 w 52"/>
                <a:gd name="T1" fmla="*/ 104 h 104"/>
                <a:gd name="T2" fmla="*/ 14 w 52"/>
                <a:gd name="T3" fmla="*/ 104 h 104"/>
                <a:gd name="T4" fmla="*/ 29 w 52"/>
                <a:gd name="T5" fmla="*/ 66 h 104"/>
                <a:gd name="T6" fmla="*/ 40 w 52"/>
                <a:gd name="T7" fmla="*/ 37 h 104"/>
                <a:gd name="T8" fmla="*/ 47 w 52"/>
                <a:gd name="T9" fmla="*/ 19 h 104"/>
                <a:gd name="T10" fmla="*/ 52 w 52"/>
                <a:gd name="T11" fmla="*/ 9 h 104"/>
                <a:gd name="T12" fmla="*/ 37 w 52"/>
                <a:gd name="T13" fmla="*/ 0 h 104"/>
                <a:gd name="T14" fmla="*/ 33 w 52"/>
                <a:gd name="T15" fmla="*/ 9 h 104"/>
                <a:gd name="T16" fmla="*/ 25 w 52"/>
                <a:gd name="T17" fmla="*/ 29 h 104"/>
                <a:gd name="T18" fmla="*/ 15 w 52"/>
                <a:gd name="T19" fmla="*/ 58 h 104"/>
                <a:gd name="T20" fmla="*/ 0 w 52"/>
                <a:gd name="T21" fmla="*/ 95 h 104"/>
                <a:gd name="T22" fmla="*/ 0 w 52"/>
                <a:gd name="T23" fmla="*/ 95 h 104"/>
                <a:gd name="T24" fmla="*/ 14 w 52"/>
                <a:gd name="T2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04">
                  <a:moveTo>
                    <a:pt x="14" y="104"/>
                  </a:moveTo>
                  <a:lnTo>
                    <a:pt x="14" y="104"/>
                  </a:lnTo>
                  <a:lnTo>
                    <a:pt x="29" y="66"/>
                  </a:lnTo>
                  <a:lnTo>
                    <a:pt x="40" y="37"/>
                  </a:lnTo>
                  <a:lnTo>
                    <a:pt x="47" y="19"/>
                  </a:lnTo>
                  <a:lnTo>
                    <a:pt x="52" y="9"/>
                  </a:lnTo>
                  <a:lnTo>
                    <a:pt x="37" y="0"/>
                  </a:lnTo>
                  <a:lnTo>
                    <a:pt x="33" y="9"/>
                  </a:lnTo>
                  <a:lnTo>
                    <a:pt x="25" y="29"/>
                  </a:lnTo>
                  <a:lnTo>
                    <a:pt x="15" y="58"/>
                  </a:lnTo>
                  <a:lnTo>
                    <a:pt x="0" y="95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73" name="Freeform 2441"/>
            <p:cNvSpPr>
              <a:spLocks/>
            </p:cNvSpPr>
            <p:nvPr/>
          </p:nvSpPr>
          <p:spPr bwMode="auto">
            <a:xfrm>
              <a:off x="3414294" y="1218228"/>
              <a:ext cx="10315" cy="17772"/>
            </a:xfrm>
            <a:custGeom>
              <a:avLst/>
              <a:gdLst>
                <a:gd name="T0" fmla="*/ 16 w 36"/>
                <a:gd name="T1" fmla="*/ 64 h 64"/>
                <a:gd name="T2" fmla="*/ 16 w 36"/>
                <a:gd name="T3" fmla="*/ 64 h 64"/>
                <a:gd name="T4" fmla="*/ 19 w 36"/>
                <a:gd name="T5" fmla="*/ 53 h 64"/>
                <a:gd name="T6" fmla="*/ 24 w 36"/>
                <a:gd name="T7" fmla="*/ 41 h 64"/>
                <a:gd name="T8" fmla="*/ 30 w 36"/>
                <a:gd name="T9" fmla="*/ 26 h 64"/>
                <a:gd name="T10" fmla="*/ 36 w 36"/>
                <a:gd name="T11" fmla="*/ 9 h 64"/>
                <a:gd name="T12" fmla="*/ 22 w 36"/>
                <a:gd name="T13" fmla="*/ 0 h 64"/>
                <a:gd name="T14" fmla="*/ 14 w 36"/>
                <a:gd name="T15" fmla="*/ 17 h 64"/>
                <a:gd name="T16" fmla="*/ 9 w 36"/>
                <a:gd name="T17" fmla="*/ 32 h 64"/>
                <a:gd name="T18" fmla="*/ 4 w 36"/>
                <a:gd name="T19" fmla="*/ 45 h 64"/>
                <a:gd name="T20" fmla="*/ 0 w 36"/>
                <a:gd name="T21" fmla="*/ 56 h 64"/>
                <a:gd name="T22" fmla="*/ 0 w 36"/>
                <a:gd name="T23" fmla="*/ 55 h 64"/>
                <a:gd name="T24" fmla="*/ 16 w 36"/>
                <a:gd name="T2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4">
                  <a:moveTo>
                    <a:pt x="16" y="64"/>
                  </a:moveTo>
                  <a:lnTo>
                    <a:pt x="16" y="64"/>
                  </a:lnTo>
                  <a:lnTo>
                    <a:pt x="19" y="53"/>
                  </a:lnTo>
                  <a:lnTo>
                    <a:pt x="24" y="41"/>
                  </a:lnTo>
                  <a:lnTo>
                    <a:pt x="30" y="26"/>
                  </a:lnTo>
                  <a:lnTo>
                    <a:pt x="36" y="9"/>
                  </a:lnTo>
                  <a:lnTo>
                    <a:pt x="22" y="0"/>
                  </a:lnTo>
                  <a:lnTo>
                    <a:pt x="14" y="17"/>
                  </a:lnTo>
                  <a:lnTo>
                    <a:pt x="9" y="32"/>
                  </a:lnTo>
                  <a:lnTo>
                    <a:pt x="4" y="45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16" y="6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74" name="Freeform 2442"/>
            <p:cNvSpPr>
              <a:spLocks/>
            </p:cNvSpPr>
            <p:nvPr/>
          </p:nvSpPr>
          <p:spPr bwMode="auto">
            <a:xfrm>
              <a:off x="3412574" y="1233707"/>
              <a:ext cx="6304" cy="7453"/>
            </a:xfrm>
            <a:custGeom>
              <a:avLst/>
              <a:gdLst>
                <a:gd name="T0" fmla="*/ 15 w 21"/>
                <a:gd name="T1" fmla="*/ 26 h 26"/>
                <a:gd name="T2" fmla="*/ 15 w 21"/>
                <a:gd name="T3" fmla="*/ 26 h 26"/>
                <a:gd name="T4" fmla="*/ 18 w 21"/>
                <a:gd name="T5" fmla="*/ 17 h 26"/>
                <a:gd name="T6" fmla="*/ 21 w 21"/>
                <a:gd name="T7" fmla="*/ 9 h 26"/>
                <a:gd name="T8" fmla="*/ 5 w 21"/>
                <a:gd name="T9" fmla="*/ 0 h 26"/>
                <a:gd name="T10" fmla="*/ 3 w 21"/>
                <a:gd name="T11" fmla="*/ 9 h 26"/>
                <a:gd name="T12" fmla="*/ 0 w 21"/>
                <a:gd name="T13" fmla="*/ 17 h 26"/>
                <a:gd name="T14" fmla="*/ 0 w 21"/>
                <a:gd name="T15" fmla="*/ 17 h 26"/>
                <a:gd name="T16" fmla="*/ 15 w 21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6">
                  <a:moveTo>
                    <a:pt x="15" y="26"/>
                  </a:moveTo>
                  <a:lnTo>
                    <a:pt x="15" y="26"/>
                  </a:lnTo>
                  <a:lnTo>
                    <a:pt x="18" y="17"/>
                  </a:lnTo>
                  <a:lnTo>
                    <a:pt x="21" y="9"/>
                  </a:lnTo>
                  <a:lnTo>
                    <a:pt x="5" y="0"/>
                  </a:lnTo>
                  <a:lnTo>
                    <a:pt x="3" y="9"/>
                  </a:lnTo>
                  <a:lnTo>
                    <a:pt x="0" y="17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75" name="Freeform 2443"/>
            <p:cNvSpPr>
              <a:spLocks/>
            </p:cNvSpPr>
            <p:nvPr/>
          </p:nvSpPr>
          <p:spPr bwMode="auto">
            <a:xfrm>
              <a:off x="3405125" y="1238866"/>
              <a:ext cx="12034" cy="22358"/>
            </a:xfrm>
            <a:custGeom>
              <a:avLst/>
              <a:gdLst>
                <a:gd name="T0" fmla="*/ 0 w 42"/>
                <a:gd name="T1" fmla="*/ 74 h 78"/>
                <a:gd name="T2" fmla="*/ 15 w 42"/>
                <a:gd name="T3" fmla="*/ 78 h 78"/>
                <a:gd name="T4" fmla="*/ 42 w 42"/>
                <a:gd name="T5" fmla="*/ 9 h 78"/>
                <a:gd name="T6" fmla="*/ 27 w 42"/>
                <a:gd name="T7" fmla="*/ 0 h 78"/>
                <a:gd name="T8" fmla="*/ 1 w 42"/>
                <a:gd name="T9" fmla="*/ 69 h 78"/>
                <a:gd name="T10" fmla="*/ 0 w 42"/>
                <a:gd name="T11" fmla="*/ 74 h 78"/>
                <a:gd name="T12" fmla="*/ 1 w 42"/>
                <a:gd name="T13" fmla="*/ 69 h 78"/>
                <a:gd name="T14" fmla="*/ 0 w 42"/>
                <a:gd name="T15" fmla="*/ 71 h 78"/>
                <a:gd name="T16" fmla="*/ 0 w 42"/>
                <a:gd name="T17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78">
                  <a:moveTo>
                    <a:pt x="0" y="74"/>
                  </a:moveTo>
                  <a:lnTo>
                    <a:pt x="15" y="78"/>
                  </a:lnTo>
                  <a:lnTo>
                    <a:pt x="42" y="9"/>
                  </a:lnTo>
                  <a:lnTo>
                    <a:pt x="27" y="0"/>
                  </a:lnTo>
                  <a:lnTo>
                    <a:pt x="1" y="69"/>
                  </a:lnTo>
                  <a:lnTo>
                    <a:pt x="0" y="74"/>
                  </a:lnTo>
                  <a:lnTo>
                    <a:pt x="1" y="69"/>
                  </a:lnTo>
                  <a:lnTo>
                    <a:pt x="0" y="71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76" name="Freeform 2444"/>
            <p:cNvSpPr>
              <a:spLocks/>
            </p:cNvSpPr>
            <p:nvPr/>
          </p:nvSpPr>
          <p:spPr bwMode="auto">
            <a:xfrm>
              <a:off x="3405125" y="1259504"/>
              <a:ext cx="5158" cy="9746"/>
            </a:xfrm>
            <a:custGeom>
              <a:avLst/>
              <a:gdLst>
                <a:gd name="T0" fmla="*/ 18 w 18"/>
                <a:gd name="T1" fmla="*/ 34 h 35"/>
                <a:gd name="T2" fmla="*/ 18 w 18"/>
                <a:gd name="T3" fmla="*/ 34 h 35"/>
                <a:gd name="T4" fmla="*/ 17 w 18"/>
                <a:gd name="T5" fmla="*/ 18 h 35"/>
                <a:gd name="T6" fmla="*/ 16 w 18"/>
                <a:gd name="T7" fmla="*/ 0 h 35"/>
                <a:gd name="T8" fmla="*/ 0 w 18"/>
                <a:gd name="T9" fmla="*/ 2 h 35"/>
                <a:gd name="T10" fmla="*/ 1 w 18"/>
                <a:gd name="T11" fmla="*/ 19 h 35"/>
                <a:gd name="T12" fmla="*/ 2 w 18"/>
                <a:gd name="T13" fmla="*/ 35 h 35"/>
                <a:gd name="T14" fmla="*/ 2 w 18"/>
                <a:gd name="T15" fmla="*/ 35 h 35"/>
                <a:gd name="T16" fmla="*/ 18 w 18"/>
                <a:gd name="T17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5">
                  <a:moveTo>
                    <a:pt x="18" y="34"/>
                  </a:moveTo>
                  <a:lnTo>
                    <a:pt x="18" y="34"/>
                  </a:lnTo>
                  <a:lnTo>
                    <a:pt x="17" y="18"/>
                  </a:lnTo>
                  <a:lnTo>
                    <a:pt x="16" y="0"/>
                  </a:lnTo>
                  <a:lnTo>
                    <a:pt x="0" y="2"/>
                  </a:lnTo>
                  <a:lnTo>
                    <a:pt x="1" y="19"/>
                  </a:lnTo>
                  <a:lnTo>
                    <a:pt x="2" y="35"/>
                  </a:lnTo>
                  <a:lnTo>
                    <a:pt x="18" y="3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77" name="Freeform 2445"/>
            <p:cNvSpPr>
              <a:spLocks/>
            </p:cNvSpPr>
            <p:nvPr/>
          </p:nvSpPr>
          <p:spPr bwMode="auto">
            <a:xfrm>
              <a:off x="3405698" y="1268677"/>
              <a:ext cx="5158" cy="8599"/>
            </a:xfrm>
            <a:custGeom>
              <a:avLst/>
              <a:gdLst>
                <a:gd name="T0" fmla="*/ 18 w 18"/>
                <a:gd name="T1" fmla="*/ 28 h 28"/>
                <a:gd name="T2" fmla="*/ 18 w 18"/>
                <a:gd name="T3" fmla="*/ 28 h 28"/>
                <a:gd name="T4" fmla="*/ 18 w 18"/>
                <a:gd name="T5" fmla="*/ 14 h 28"/>
                <a:gd name="T6" fmla="*/ 16 w 18"/>
                <a:gd name="T7" fmla="*/ 0 h 28"/>
                <a:gd name="T8" fmla="*/ 0 w 18"/>
                <a:gd name="T9" fmla="*/ 1 h 28"/>
                <a:gd name="T10" fmla="*/ 0 w 18"/>
                <a:gd name="T11" fmla="*/ 15 h 28"/>
                <a:gd name="T12" fmla="*/ 0 w 18"/>
                <a:gd name="T13" fmla="*/ 28 h 28"/>
                <a:gd name="T14" fmla="*/ 0 w 18"/>
                <a:gd name="T15" fmla="*/ 28 h 28"/>
                <a:gd name="T16" fmla="*/ 18 w 18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8">
                  <a:moveTo>
                    <a:pt x="18" y="28"/>
                  </a:moveTo>
                  <a:lnTo>
                    <a:pt x="18" y="28"/>
                  </a:lnTo>
                  <a:lnTo>
                    <a:pt x="18" y="14"/>
                  </a:lnTo>
                  <a:lnTo>
                    <a:pt x="16" y="0"/>
                  </a:lnTo>
                  <a:lnTo>
                    <a:pt x="0" y="1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18" y="2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78" name="Freeform 2446"/>
            <p:cNvSpPr>
              <a:spLocks/>
            </p:cNvSpPr>
            <p:nvPr/>
          </p:nvSpPr>
          <p:spPr bwMode="auto">
            <a:xfrm>
              <a:off x="3404552" y="1277276"/>
              <a:ext cx="6304" cy="17199"/>
            </a:xfrm>
            <a:custGeom>
              <a:avLst/>
              <a:gdLst>
                <a:gd name="T0" fmla="*/ 16 w 21"/>
                <a:gd name="T1" fmla="*/ 61 h 61"/>
                <a:gd name="T2" fmla="*/ 16 w 21"/>
                <a:gd name="T3" fmla="*/ 61 h 61"/>
                <a:gd name="T4" fmla="*/ 17 w 21"/>
                <a:gd name="T5" fmla="*/ 49 h 61"/>
                <a:gd name="T6" fmla="*/ 19 w 21"/>
                <a:gd name="T7" fmla="*/ 35 h 61"/>
                <a:gd name="T8" fmla="*/ 19 w 21"/>
                <a:gd name="T9" fmla="*/ 19 h 61"/>
                <a:gd name="T10" fmla="*/ 21 w 21"/>
                <a:gd name="T11" fmla="*/ 0 h 61"/>
                <a:gd name="T12" fmla="*/ 3 w 21"/>
                <a:gd name="T13" fmla="*/ 0 h 61"/>
                <a:gd name="T14" fmla="*/ 3 w 21"/>
                <a:gd name="T15" fmla="*/ 18 h 61"/>
                <a:gd name="T16" fmla="*/ 3 w 21"/>
                <a:gd name="T17" fmla="*/ 34 h 61"/>
                <a:gd name="T18" fmla="*/ 1 w 21"/>
                <a:gd name="T19" fmla="*/ 47 h 61"/>
                <a:gd name="T20" fmla="*/ 0 w 21"/>
                <a:gd name="T21" fmla="*/ 57 h 61"/>
                <a:gd name="T22" fmla="*/ 0 w 21"/>
                <a:gd name="T23" fmla="*/ 57 h 61"/>
                <a:gd name="T24" fmla="*/ 16 w 21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61">
                  <a:moveTo>
                    <a:pt x="16" y="61"/>
                  </a:moveTo>
                  <a:lnTo>
                    <a:pt x="16" y="61"/>
                  </a:lnTo>
                  <a:lnTo>
                    <a:pt x="17" y="49"/>
                  </a:lnTo>
                  <a:lnTo>
                    <a:pt x="19" y="35"/>
                  </a:lnTo>
                  <a:lnTo>
                    <a:pt x="19" y="19"/>
                  </a:lnTo>
                  <a:lnTo>
                    <a:pt x="21" y="0"/>
                  </a:lnTo>
                  <a:lnTo>
                    <a:pt x="3" y="0"/>
                  </a:lnTo>
                  <a:lnTo>
                    <a:pt x="3" y="18"/>
                  </a:lnTo>
                  <a:lnTo>
                    <a:pt x="3" y="34"/>
                  </a:lnTo>
                  <a:lnTo>
                    <a:pt x="1" y="47"/>
                  </a:lnTo>
                  <a:lnTo>
                    <a:pt x="0" y="57"/>
                  </a:lnTo>
                  <a:lnTo>
                    <a:pt x="16" y="6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79" name="Freeform 2447"/>
            <p:cNvSpPr>
              <a:spLocks/>
            </p:cNvSpPr>
            <p:nvPr/>
          </p:nvSpPr>
          <p:spPr bwMode="auto">
            <a:xfrm>
              <a:off x="3402832" y="1293328"/>
              <a:ext cx="6304" cy="8599"/>
            </a:xfrm>
            <a:custGeom>
              <a:avLst/>
              <a:gdLst>
                <a:gd name="T0" fmla="*/ 10 w 22"/>
                <a:gd name="T1" fmla="*/ 30 h 30"/>
                <a:gd name="T2" fmla="*/ 10 w 22"/>
                <a:gd name="T3" fmla="*/ 30 h 30"/>
                <a:gd name="T4" fmla="*/ 14 w 22"/>
                <a:gd name="T5" fmla="*/ 26 h 30"/>
                <a:gd name="T6" fmla="*/ 17 w 22"/>
                <a:gd name="T7" fmla="*/ 18 h 30"/>
                <a:gd name="T8" fmla="*/ 20 w 22"/>
                <a:gd name="T9" fmla="*/ 13 h 30"/>
                <a:gd name="T10" fmla="*/ 22 w 22"/>
                <a:gd name="T11" fmla="*/ 4 h 30"/>
                <a:gd name="T12" fmla="*/ 6 w 22"/>
                <a:gd name="T13" fmla="*/ 0 h 30"/>
                <a:gd name="T14" fmla="*/ 3 w 22"/>
                <a:gd name="T15" fmla="*/ 5 h 30"/>
                <a:gd name="T16" fmla="*/ 2 w 22"/>
                <a:gd name="T17" fmla="*/ 10 h 30"/>
                <a:gd name="T18" fmla="*/ 1 w 22"/>
                <a:gd name="T19" fmla="*/ 13 h 30"/>
                <a:gd name="T20" fmla="*/ 0 w 22"/>
                <a:gd name="T21" fmla="*/ 14 h 30"/>
                <a:gd name="T22" fmla="*/ 0 w 22"/>
                <a:gd name="T23" fmla="*/ 14 h 30"/>
                <a:gd name="T24" fmla="*/ 10 w 22"/>
                <a:gd name="T2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30">
                  <a:moveTo>
                    <a:pt x="10" y="30"/>
                  </a:moveTo>
                  <a:lnTo>
                    <a:pt x="10" y="30"/>
                  </a:lnTo>
                  <a:lnTo>
                    <a:pt x="14" y="26"/>
                  </a:lnTo>
                  <a:lnTo>
                    <a:pt x="17" y="18"/>
                  </a:lnTo>
                  <a:lnTo>
                    <a:pt x="20" y="13"/>
                  </a:lnTo>
                  <a:lnTo>
                    <a:pt x="22" y="4"/>
                  </a:lnTo>
                  <a:lnTo>
                    <a:pt x="6" y="0"/>
                  </a:lnTo>
                  <a:lnTo>
                    <a:pt x="3" y="5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0" y="14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80" name="Freeform 2448"/>
            <p:cNvSpPr>
              <a:spLocks/>
            </p:cNvSpPr>
            <p:nvPr/>
          </p:nvSpPr>
          <p:spPr bwMode="auto">
            <a:xfrm>
              <a:off x="3401113" y="1297341"/>
              <a:ext cx="5158" cy="6879"/>
            </a:xfrm>
            <a:custGeom>
              <a:avLst/>
              <a:gdLst>
                <a:gd name="T0" fmla="*/ 0 w 16"/>
                <a:gd name="T1" fmla="*/ 25 h 25"/>
                <a:gd name="T2" fmla="*/ 0 w 16"/>
                <a:gd name="T3" fmla="*/ 25 h 25"/>
                <a:gd name="T4" fmla="*/ 8 w 16"/>
                <a:gd name="T5" fmla="*/ 22 h 25"/>
                <a:gd name="T6" fmla="*/ 16 w 16"/>
                <a:gd name="T7" fmla="*/ 16 h 25"/>
                <a:gd name="T8" fmla="*/ 6 w 16"/>
                <a:gd name="T9" fmla="*/ 0 h 25"/>
                <a:gd name="T10" fmla="*/ 2 w 16"/>
                <a:gd name="T11" fmla="*/ 3 h 25"/>
                <a:gd name="T12" fmla="*/ 0 w 16"/>
                <a:gd name="T13" fmla="*/ 3 h 25"/>
                <a:gd name="T14" fmla="*/ 0 w 16"/>
                <a:gd name="T15" fmla="*/ 3 h 25"/>
                <a:gd name="T16" fmla="*/ 0 w 16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5">
                  <a:moveTo>
                    <a:pt x="0" y="25"/>
                  </a:moveTo>
                  <a:lnTo>
                    <a:pt x="0" y="25"/>
                  </a:lnTo>
                  <a:lnTo>
                    <a:pt x="8" y="22"/>
                  </a:lnTo>
                  <a:lnTo>
                    <a:pt x="16" y="16"/>
                  </a:lnTo>
                  <a:lnTo>
                    <a:pt x="6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81" name="Freeform 2449"/>
            <p:cNvSpPr>
              <a:spLocks/>
            </p:cNvSpPr>
            <p:nvPr/>
          </p:nvSpPr>
          <p:spPr bwMode="auto">
            <a:xfrm>
              <a:off x="3395383" y="1296768"/>
              <a:ext cx="5731" cy="7453"/>
            </a:xfrm>
            <a:custGeom>
              <a:avLst/>
              <a:gdLst>
                <a:gd name="T0" fmla="*/ 0 w 20"/>
                <a:gd name="T1" fmla="*/ 14 h 26"/>
                <a:gd name="T2" fmla="*/ 0 w 20"/>
                <a:gd name="T3" fmla="*/ 14 h 26"/>
                <a:gd name="T4" fmla="*/ 5 w 20"/>
                <a:gd name="T5" fmla="*/ 18 h 26"/>
                <a:gd name="T6" fmla="*/ 9 w 20"/>
                <a:gd name="T7" fmla="*/ 21 h 26"/>
                <a:gd name="T8" fmla="*/ 14 w 20"/>
                <a:gd name="T9" fmla="*/ 24 h 26"/>
                <a:gd name="T10" fmla="*/ 20 w 20"/>
                <a:gd name="T11" fmla="*/ 26 h 26"/>
                <a:gd name="T12" fmla="*/ 20 w 20"/>
                <a:gd name="T13" fmla="*/ 4 h 26"/>
                <a:gd name="T14" fmla="*/ 17 w 20"/>
                <a:gd name="T15" fmla="*/ 4 h 26"/>
                <a:gd name="T16" fmla="*/ 16 w 20"/>
                <a:gd name="T17" fmla="*/ 4 h 26"/>
                <a:gd name="T18" fmla="*/ 14 w 20"/>
                <a:gd name="T19" fmla="*/ 2 h 26"/>
                <a:gd name="T20" fmla="*/ 13 w 20"/>
                <a:gd name="T21" fmla="*/ 0 h 26"/>
                <a:gd name="T22" fmla="*/ 13 w 20"/>
                <a:gd name="T23" fmla="*/ 0 h 26"/>
                <a:gd name="T24" fmla="*/ 0 w 20"/>
                <a:gd name="T25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6">
                  <a:moveTo>
                    <a:pt x="0" y="14"/>
                  </a:moveTo>
                  <a:lnTo>
                    <a:pt x="0" y="14"/>
                  </a:lnTo>
                  <a:lnTo>
                    <a:pt x="5" y="18"/>
                  </a:lnTo>
                  <a:lnTo>
                    <a:pt x="9" y="21"/>
                  </a:lnTo>
                  <a:lnTo>
                    <a:pt x="14" y="24"/>
                  </a:lnTo>
                  <a:lnTo>
                    <a:pt x="20" y="26"/>
                  </a:lnTo>
                  <a:lnTo>
                    <a:pt x="20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82" name="Freeform 2450"/>
            <p:cNvSpPr>
              <a:spLocks/>
            </p:cNvSpPr>
            <p:nvPr/>
          </p:nvSpPr>
          <p:spPr bwMode="auto">
            <a:xfrm>
              <a:off x="3393090" y="1293328"/>
              <a:ext cx="6304" cy="8026"/>
            </a:xfrm>
            <a:custGeom>
              <a:avLst/>
              <a:gdLst>
                <a:gd name="T0" fmla="*/ 0 w 21"/>
                <a:gd name="T1" fmla="*/ 0 h 27"/>
                <a:gd name="T2" fmla="*/ 0 w 21"/>
                <a:gd name="T3" fmla="*/ 0 h 27"/>
                <a:gd name="T4" fmla="*/ 1 w 21"/>
                <a:gd name="T5" fmla="*/ 7 h 27"/>
                <a:gd name="T6" fmla="*/ 2 w 21"/>
                <a:gd name="T7" fmla="*/ 14 h 27"/>
                <a:gd name="T8" fmla="*/ 4 w 21"/>
                <a:gd name="T9" fmla="*/ 21 h 27"/>
                <a:gd name="T10" fmla="*/ 8 w 21"/>
                <a:gd name="T11" fmla="*/ 27 h 27"/>
                <a:gd name="T12" fmla="*/ 21 w 21"/>
                <a:gd name="T13" fmla="*/ 13 h 27"/>
                <a:gd name="T14" fmla="*/ 18 w 21"/>
                <a:gd name="T15" fmla="*/ 10 h 27"/>
                <a:gd name="T16" fmla="*/ 17 w 21"/>
                <a:gd name="T17" fmla="*/ 7 h 27"/>
                <a:gd name="T18" fmla="*/ 17 w 21"/>
                <a:gd name="T19" fmla="*/ 4 h 27"/>
                <a:gd name="T20" fmla="*/ 16 w 21"/>
                <a:gd name="T21" fmla="*/ 0 h 27"/>
                <a:gd name="T22" fmla="*/ 16 w 21"/>
                <a:gd name="T23" fmla="*/ 0 h 27"/>
                <a:gd name="T24" fmla="*/ 0 w 21"/>
                <a:gd name="T2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7">
                  <a:moveTo>
                    <a:pt x="0" y="0"/>
                  </a:moveTo>
                  <a:lnTo>
                    <a:pt x="0" y="0"/>
                  </a:lnTo>
                  <a:lnTo>
                    <a:pt x="1" y="7"/>
                  </a:lnTo>
                  <a:lnTo>
                    <a:pt x="2" y="14"/>
                  </a:lnTo>
                  <a:lnTo>
                    <a:pt x="4" y="21"/>
                  </a:lnTo>
                  <a:lnTo>
                    <a:pt x="8" y="27"/>
                  </a:lnTo>
                  <a:lnTo>
                    <a:pt x="21" y="13"/>
                  </a:lnTo>
                  <a:lnTo>
                    <a:pt x="18" y="10"/>
                  </a:lnTo>
                  <a:lnTo>
                    <a:pt x="17" y="7"/>
                  </a:lnTo>
                  <a:lnTo>
                    <a:pt x="17" y="4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83" name="Freeform 2451"/>
            <p:cNvSpPr>
              <a:spLocks/>
            </p:cNvSpPr>
            <p:nvPr/>
          </p:nvSpPr>
          <p:spPr bwMode="auto">
            <a:xfrm>
              <a:off x="3393090" y="1277850"/>
              <a:ext cx="6877" cy="15479"/>
            </a:xfrm>
            <a:custGeom>
              <a:avLst/>
              <a:gdLst>
                <a:gd name="T0" fmla="*/ 8 w 23"/>
                <a:gd name="T1" fmla="*/ 0 h 54"/>
                <a:gd name="T2" fmla="*/ 8 w 23"/>
                <a:gd name="T3" fmla="*/ 0 h 54"/>
                <a:gd name="T4" fmla="*/ 4 w 23"/>
                <a:gd name="T5" fmla="*/ 15 h 54"/>
                <a:gd name="T6" fmla="*/ 2 w 23"/>
                <a:gd name="T7" fmla="*/ 29 h 54"/>
                <a:gd name="T8" fmla="*/ 1 w 23"/>
                <a:gd name="T9" fmla="*/ 42 h 54"/>
                <a:gd name="T10" fmla="*/ 0 w 23"/>
                <a:gd name="T11" fmla="*/ 54 h 54"/>
                <a:gd name="T12" fmla="*/ 16 w 23"/>
                <a:gd name="T13" fmla="*/ 54 h 54"/>
                <a:gd name="T14" fmla="*/ 17 w 23"/>
                <a:gd name="T15" fmla="*/ 44 h 54"/>
                <a:gd name="T16" fmla="*/ 18 w 23"/>
                <a:gd name="T17" fmla="*/ 32 h 54"/>
                <a:gd name="T18" fmla="*/ 21 w 23"/>
                <a:gd name="T19" fmla="*/ 20 h 54"/>
                <a:gd name="T20" fmla="*/ 23 w 23"/>
                <a:gd name="T21" fmla="*/ 6 h 54"/>
                <a:gd name="T22" fmla="*/ 23 w 23"/>
                <a:gd name="T23" fmla="*/ 6 h 54"/>
                <a:gd name="T24" fmla="*/ 8 w 2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54">
                  <a:moveTo>
                    <a:pt x="8" y="0"/>
                  </a:moveTo>
                  <a:lnTo>
                    <a:pt x="8" y="0"/>
                  </a:lnTo>
                  <a:lnTo>
                    <a:pt x="4" y="15"/>
                  </a:lnTo>
                  <a:lnTo>
                    <a:pt x="2" y="29"/>
                  </a:lnTo>
                  <a:lnTo>
                    <a:pt x="1" y="42"/>
                  </a:lnTo>
                  <a:lnTo>
                    <a:pt x="0" y="54"/>
                  </a:lnTo>
                  <a:lnTo>
                    <a:pt x="16" y="54"/>
                  </a:lnTo>
                  <a:lnTo>
                    <a:pt x="17" y="44"/>
                  </a:lnTo>
                  <a:lnTo>
                    <a:pt x="18" y="32"/>
                  </a:lnTo>
                  <a:lnTo>
                    <a:pt x="21" y="20"/>
                  </a:lnTo>
                  <a:lnTo>
                    <a:pt x="23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84" name="Freeform 2452"/>
            <p:cNvSpPr>
              <a:spLocks/>
            </p:cNvSpPr>
            <p:nvPr/>
          </p:nvSpPr>
          <p:spPr bwMode="auto">
            <a:xfrm>
              <a:off x="3395383" y="1259504"/>
              <a:ext cx="10888" cy="20065"/>
            </a:xfrm>
            <a:custGeom>
              <a:avLst/>
              <a:gdLst>
                <a:gd name="T0" fmla="*/ 20 w 37"/>
                <a:gd name="T1" fmla="*/ 6 h 71"/>
                <a:gd name="T2" fmla="*/ 21 w 37"/>
                <a:gd name="T3" fmla="*/ 0 h 71"/>
                <a:gd name="T4" fmla="*/ 14 w 37"/>
                <a:gd name="T5" fmla="*/ 18 h 71"/>
                <a:gd name="T6" fmla="*/ 8 w 37"/>
                <a:gd name="T7" fmla="*/ 35 h 71"/>
                <a:gd name="T8" fmla="*/ 3 w 37"/>
                <a:gd name="T9" fmla="*/ 51 h 71"/>
                <a:gd name="T10" fmla="*/ 0 w 37"/>
                <a:gd name="T11" fmla="*/ 65 h 71"/>
                <a:gd name="T12" fmla="*/ 15 w 37"/>
                <a:gd name="T13" fmla="*/ 71 h 71"/>
                <a:gd name="T14" fmla="*/ 19 w 37"/>
                <a:gd name="T15" fmla="*/ 58 h 71"/>
                <a:gd name="T16" fmla="*/ 23 w 37"/>
                <a:gd name="T17" fmla="*/ 42 h 71"/>
                <a:gd name="T18" fmla="*/ 29 w 37"/>
                <a:gd name="T19" fmla="*/ 26 h 71"/>
                <a:gd name="T20" fmla="*/ 36 w 37"/>
                <a:gd name="T21" fmla="*/ 9 h 71"/>
                <a:gd name="T22" fmla="*/ 36 w 37"/>
                <a:gd name="T23" fmla="*/ 3 h 71"/>
                <a:gd name="T24" fmla="*/ 36 w 37"/>
                <a:gd name="T25" fmla="*/ 9 h 71"/>
                <a:gd name="T26" fmla="*/ 37 w 37"/>
                <a:gd name="T27" fmla="*/ 6 h 71"/>
                <a:gd name="T28" fmla="*/ 36 w 37"/>
                <a:gd name="T29" fmla="*/ 3 h 71"/>
                <a:gd name="T30" fmla="*/ 20 w 37"/>
                <a:gd name="T31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71">
                  <a:moveTo>
                    <a:pt x="20" y="6"/>
                  </a:moveTo>
                  <a:lnTo>
                    <a:pt x="21" y="0"/>
                  </a:lnTo>
                  <a:lnTo>
                    <a:pt x="14" y="18"/>
                  </a:lnTo>
                  <a:lnTo>
                    <a:pt x="8" y="35"/>
                  </a:lnTo>
                  <a:lnTo>
                    <a:pt x="3" y="51"/>
                  </a:lnTo>
                  <a:lnTo>
                    <a:pt x="0" y="65"/>
                  </a:lnTo>
                  <a:lnTo>
                    <a:pt x="15" y="71"/>
                  </a:lnTo>
                  <a:lnTo>
                    <a:pt x="19" y="58"/>
                  </a:lnTo>
                  <a:lnTo>
                    <a:pt x="23" y="42"/>
                  </a:lnTo>
                  <a:lnTo>
                    <a:pt x="29" y="26"/>
                  </a:lnTo>
                  <a:lnTo>
                    <a:pt x="36" y="9"/>
                  </a:lnTo>
                  <a:lnTo>
                    <a:pt x="36" y="3"/>
                  </a:lnTo>
                  <a:lnTo>
                    <a:pt x="36" y="9"/>
                  </a:lnTo>
                  <a:lnTo>
                    <a:pt x="37" y="6"/>
                  </a:lnTo>
                  <a:lnTo>
                    <a:pt x="36" y="3"/>
                  </a:lnTo>
                  <a:lnTo>
                    <a:pt x="20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85" name="Freeform 2453"/>
            <p:cNvSpPr>
              <a:spLocks/>
            </p:cNvSpPr>
            <p:nvPr/>
          </p:nvSpPr>
          <p:spPr bwMode="auto">
            <a:xfrm>
              <a:off x="3394237" y="1209629"/>
              <a:ext cx="12034" cy="51596"/>
            </a:xfrm>
            <a:custGeom>
              <a:avLst/>
              <a:gdLst>
                <a:gd name="T0" fmla="*/ 0 w 42"/>
                <a:gd name="T1" fmla="*/ 9 h 179"/>
                <a:gd name="T2" fmla="*/ 0 w 42"/>
                <a:gd name="T3" fmla="*/ 9 h 179"/>
                <a:gd name="T4" fmla="*/ 5 w 42"/>
                <a:gd name="T5" fmla="*/ 29 h 179"/>
                <a:gd name="T6" fmla="*/ 12 w 42"/>
                <a:gd name="T7" fmla="*/ 65 h 179"/>
                <a:gd name="T8" fmla="*/ 19 w 42"/>
                <a:gd name="T9" fmla="*/ 116 h 179"/>
                <a:gd name="T10" fmla="*/ 26 w 42"/>
                <a:gd name="T11" fmla="*/ 179 h 179"/>
                <a:gd name="T12" fmla="*/ 42 w 42"/>
                <a:gd name="T13" fmla="*/ 176 h 179"/>
                <a:gd name="T14" fmla="*/ 35 w 42"/>
                <a:gd name="T15" fmla="*/ 111 h 179"/>
                <a:gd name="T16" fmla="*/ 27 w 42"/>
                <a:gd name="T17" fmla="*/ 61 h 179"/>
                <a:gd name="T18" fmla="*/ 21 w 42"/>
                <a:gd name="T19" fmla="*/ 23 h 179"/>
                <a:gd name="T20" fmla="*/ 15 w 42"/>
                <a:gd name="T21" fmla="*/ 0 h 179"/>
                <a:gd name="T22" fmla="*/ 15 w 42"/>
                <a:gd name="T23" fmla="*/ 0 h 179"/>
                <a:gd name="T24" fmla="*/ 0 w 42"/>
                <a:gd name="T25" fmla="*/ 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179">
                  <a:moveTo>
                    <a:pt x="0" y="9"/>
                  </a:moveTo>
                  <a:lnTo>
                    <a:pt x="0" y="9"/>
                  </a:lnTo>
                  <a:lnTo>
                    <a:pt x="5" y="29"/>
                  </a:lnTo>
                  <a:lnTo>
                    <a:pt x="12" y="65"/>
                  </a:lnTo>
                  <a:lnTo>
                    <a:pt x="19" y="116"/>
                  </a:lnTo>
                  <a:lnTo>
                    <a:pt x="26" y="179"/>
                  </a:lnTo>
                  <a:lnTo>
                    <a:pt x="42" y="176"/>
                  </a:lnTo>
                  <a:lnTo>
                    <a:pt x="35" y="111"/>
                  </a:lnTo>
                  <a:lnTo>
                    <a:pt x="27" y="61"/>
                  </a:lnTo>
                  <a:lnTo>
                    <a:pt x="21" y="23"/>
                  </a:lnTo>
                  <a:lnTo>
                    <a:pt x="15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86" name="Freeform 2454"/>
            <p:cNvSpPr>
              <a:spLocks/>
            </p:cNvSpPr>
            <p:nvPr/>
          </p:nvSpPr>
          <p:spPr bwMode="auto">
            <a:xfrm>
              <a:off x="3388506" y="1199310"/>
              <a:ext cx="9742" cy="12612"/>
            </a:xfrm>
            <a:custGeom>
              <a:avLst/>
              <a:gdLst>
                <a:gd name="T0" fmla="*/ 0 w 35"/>
                <a:gd name="T1" fmla="*/ 20 h 45"/>
                <a:gd name="T2" fmla="*/ 0 w 35"/>
                <a:gd name="T3" fmla="*/ 20 h 45"/>
                <a:gd name="T4" fmla="*/ 3 w 35"/>
                <a:gd name="T5" fmla="*/ 22 h 45"/>
                <a:gd name="T6" fmla="*/ 6 w 35"/>
                <a:gd name="T7" fmla="*/ 22 h 45"/>
                <a:gd name="T8" fmla="*/ 8 w 35"/>
                <a:gd name="T9" fmla="*/ 23 h 45"/>
                <a:gd name="T10" fmla="*/ 11 w 35"/>
                <a:gd name="T11" fmla="*/ 26 h 45"/>
                <a:gd name="T12" fmla="*/ 13 w 35"/>
                <a:gd name="T13" fmla="*/ 29 h 45"/>
                <a:gd name="T14" fmla="*/ 15 w 35"/>
                <a:gd name="T15" fmla="*/ 33 h 45"/>
                <a:gd name="T16" fmla="*/ 18 w 35"/>
                <a:gd name="T17" fmla="*/ 38 h 45"/>
                <a:gd name="T18" fmla="*/ 20 w 35"/>
                <a:gd name="T19" fmla="*/ 45 h 45"/>
                <a:gd name="T20" fmla="*/ 35 w 35"/>
                <a:gd name="T21" fmla="*/ 36 h 45"/>
                <a:gd name="T22" fmla="*/ 33 w 35"/>
                <a:gd name="T23" fmla="*/ 29 h 45"/>
                <a:gd name="T24" fmla="*/ 29 w 35"/>
                <a:gd name="T25" fmla="*/ 22 h 45"/>
                <a:gd name="T26" fmla="*/ 26 w 35"/>
                <a:gd name="T27" fmla="*/ 16 h 45"/>
                <a:gd name="T28" fmla="*/ 21 w 35"/>
                <a:gd name="T29" fmla="*/ 10 h 45"/>
                <a:gd name="T30" fmla="*/ 17 w 35"/>
                <a:gd name="T31" fmla="*/ 6 h 45"/>
                <a:gd name="T32" fmla="*/ 12 w 35"/>
                <a:gd name="T33" fmla="*/ 3 h 45"/>
                <a:gd name="T34" fmla="*/ 6 w 35"/>
                <a:gd name="T35" fmla="*/ 2 h 45"/>
                <a:gd name="T36" fmla="*/ 0 w 35"/>
                <a:gd name="T37" fmla="*/ 0 h 45"/>
                <a:gd name="T38" fmla="*/ 0 w 35"/>
                <a:gd name="T39" fmla="*/ 0 h 45"/>
                <a:gd name="T40" fmla="*/ 0 w 35"/>
                <a:gd name="T41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45">
                  <a:moveTo>
                    <a:pt x="0" y="20"/>
                  </a:moveTo>
                  <a:lnTo>
                    <a:pt x="0" y="20"/>
                  </a:lnTo>
                  <a:lnTo>
                    <a:pt x="3" y="22"/>
                  </a:lnTo>
                  <a:lnTo>
                    <a:pt x="6" y="22"/>
                  </a:lnTo>
                  <a:lnTo>
                    <a:pt x="8" y="23"/>
                  </a:lnTo>
                  <a:lnTo>
                    <a:pt x="11" y="26"/>
                  </a:lnTo>
                  <a:lnTo>
                    <a:pt x="13" y="29"/>
                  </a:lnTo>
                  <a:lnTo>
                    <a:pt x="15" y="33"/>
                  </a:lnTo>
                  <a:lnTo>
                    <a:pt x="18" y="38"/>
                  </a:lnTo>
                  <a:lnTo>
                    <a:pt x="20" y="45"/>
                  </a:lnTo>
                  <a:lnTo>
                    <a:pt x="35" y="36"/>
                  </a:lnTo>
                  <a:lnTo>
                    <a:pt x="33" y="29"/>
                  </a:lnTo>
                  <a:lnTo>
                    <a:pt x="29" y="22"/>
                  </a:lnTo>
                  <a:lnTo>
                    <a:pt x="26" y="16"/>
                  </a:lnTo>
                  <a:lnTo>
                    <a:pt x="21" y="10"/>
                  </a:lnTo>
                  <a:lnTo>
                    <a:pt x="17" y="6"/>
                  </a:lnTo>
                  <a:lnTo>
                    <a:pt x="12" y="3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87" name="Freeform 2455"/>
            <p:cNvSpPr>
              <a:spLocks/>
            </p:cNvSpPr>
            <p:nvPr/>
          </p:nvSpPr>
          <p:spPr bwMode="auto">
            <a:xfrm>
              <a:off x="3381629" y="1199310"/>
              <a:ext cx="6877" cy="7453"/>
            </a:xfrm>
            <a:custGeom>
              <a:avLst/>
              <a:gdLst>
                <a:gd name="T0" fmla="*/ 13 w 23"/>
                <a:gd name="T1" fmla="*/ 26 h 26"/>
                <a:gd name="T2" fmla="*/ 13 w 23"/>
                <a:gd name="T3" fmla="*/ 26 h 26"/>
                <a:gd name="T4" fmla="*/ 14 w 23"/>
                <a:gd name="T5" fmla="*/ 23 h 26"/>
                <a:gd name="T6" fmla="*/ 16 w 23"/>
                <a:gd name="T7" fmla="*/ 22 h 26"/>
                <a:gd name="T8" fmla="*/ 20 w 23"/>
                <a:gd name="T9" fmla="*/ 22 h 26"/>
                <a:gd name="T10" fmla="*/ 23 w 23"/>
                <a:gd name="T11" fmla="*/ 20 h 26"/>
                <a:gd name="T12" fmla="*/ 23 w 23"/>
                <a:gd name="T13" fmla="*/ 0 h 26"/>
                <a:gd name="T14" fmla="*/ 17 w 23"/>
                <a:gd name="T15" fmla="*/ 2 h 26"/>
                <a:gd name="T16" fmla="*/ 10 w 23"/>
                <a:gd name="T17" fmla="*/ 3 h 26"/>
                <a:gd name="T18" fmla="*/ 6 w 23"/>
                <a:gd name="T19" fmla="*/ 6 h 26"/>
                <a:gd name="T20" fmla="*/ 0 w 23"/>
                <a:gd name="T21" fmla="*/ 12 h 26"/>
                <a:gd name="T22" fmla="*/ 0 w 23"/>
                <a:gd name="T23" fmla="*/ 12 h 26"/>
                <a:gd name="T24" fmla="*/ 13 w 23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6">
                  <a:moveTo>
                    <a:pt x="13" y="26"/>
                  </a:moveTo>
                  <a:lnTo>
                    <a:pt x="13" y="26"/>
                  </a:lnTo>
                  <a:lnTo>
                    <a:pt x="14" y="23"/>
                  </a:lnTo>
                  <a:lnTo>
                    <a:pt x="16" y="22"/>
                  </a:lnTo>
                  <a:lnTo>
                    <a:pt x="20" y="22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0" y="3"/>
                  </a:lnTo>
                  <a:lnTo>
                    <a:pt x="6" y="6"/>
                  </a:lnTo>
                  <a:lnTo>
                    <a:pt x="0" y="12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88" name="Freeform 2456"/>
            <p:cNvSpPr>
              <a:spLocks/>
            </p:cNvSpPr>
            <p:nvPr/>
          </p:nvSpPr>
          <p:spPr bwMode="auto">
            <a:xfrm>
              <a:off x="3378764" y="1202749"/>
              <a:ext cx="6304" cy="15479"/>
            </a:xfrm>
            <a:custGeom>
              <a:avLst/>
              <a:gdLst>
                <a:gd name="T0" fmla="*/ 8 w 24"/>
                <a:gd name="T1" fmla="*/ 53 h 53"/>
                <a:gd name="T2" fmla="*/ 17 w 24"/>
                <a:gd name="T3" fmla="*/ 44 h 53"/>
                <a:gd name="T4" fmla="*/ 18 w 24"/>
                <a:gd name="T5" fmla="*/ 31 h 53"/>
                <a:gd name="T6" fmla="*/ 20 w 24"/>
                <a:gd name="T7" fmla="*/ 23 h 53"/>
                <a:gd name="T8" fmla="*/ 22 w 24"/>
                <a:gd name="T9" fmla="*/ 17 h 53"/>
                <a:gd name="T10" fmla="*/ 24 w 24"/>
                <a:gd name="T11" fmla="*/ 14 h 53"/>
                <a:gd name="T12" fmla="*/ 11 w 24"/>
                <a:gd name="T13" fmla="*/ 0 h 53"/>
                <a:gd name="T14" fmla="*/ 7 w 24"/>
                <a:gd name="T15" fmla="*/ 7 h 53"/>
                <a:gd name="T16" fmla="*/ 4 w 24"/>
                <a:gd name="T17" fmla="*/ 17 h 53"/>
                <a:gd name="T18" fmla="*/ 1 w 24"/>
                <a:gd name="T19" fmla="*/ 27 h 53"/>
                <a:gd name="T20" fmla="*/ 0 w 24"/>
                <a:gd name="T21" fmla="*/ 42 h 53"/>
                <a:gd name="T22" fmla="*/ 8 w 24"/>
                <a:gd name="T23" fmla="*/ 33 h 53"/>
                <a:gd name="T24" fmla="*/ 8 w 24"/>
                <a:gd name="T25" fmla="*/ 53 h 53"/>
                <a:gd name="T26" fmla="*/ 15 w 24"/>
                <a:gd name="T27" fmla="*/ 53 h 53"/>
                <a:gd name="T28" fmla="*/ 17 w 24"/>
                <a:gd name="T29" fmla="*/ 44 h 53"/>
                <a:gd name="T30" fmla="*/ 8 w 24"/>
                <a:gd name="T3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53">
                  <a:moveTo>
                    <a:pt x="8" y="53"/>
                  </a:moveTo>
                  <a:lnTo>
                    <a:pt x="17" y="44"/>
                  </a:lnTo>
                  <a:lnTo>
                    <a:pt x="18" y="31"/>
                  </a:lnTo>
                  <a:lnTo>
                    <a:pt x="20" y="23"/>
                  </a:lnTo>
                  <a:lnTo>
                    <a:pt x="22" y="17"/>
                  </a:lnTo>
                  <a:lnTo>
                    <a:pt x="24" y="14"/>
                  </a:lnTo>
                  <a:lnTo>
                    <a:pt x="11" y="0"/>
                  </a:lnTo>
                  <a:lnTo>
                    <a:pt x="7" y="7"/>
                  </a:lnTo>
                  <a:lnTo>
                    <a:pt x="4" y="17"/>
                  </a:lnTo>
                  <a:lnTo>
                    <a:pt x="1" y="27"/>
                  </a:lnTo>
                  <a:lnTo>
                    <a:pt x="0" y="42"/>
                  </a:lnTo>
                  <a:lnTo>
                    <a:pt x="8" y="33"/>
                  </a:lnTo>
                  <a:lnTo>
                    <a:pt x="8" y="53"/>
                  </a:lnTo>
                  <a:lnTo>
                    <a:pt x="15" y="53"/>
                  </a:lnTo>
                  <a:lnTo>
                    <a:pt x="17" y="44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89" name="Freeform 2457"/>
            <p:cNvSpPr>
              <a:spLocks/>
            </p:cNvSpPr>
            <p:nvPr/>
          </p:nvSpPr>
          <p:spPr bwMode="auto">
            <a:xfrm>
              <a:off x="3375899" y="1211922"/>
              <a:ext cx="5158" cy="6306"/>
            </a:xfrm>
            <a:custGeom>
              <a:avLst/>
              <a:gdLst>
                <a:gd name="T0" fmla="*/ 0 w 17"/>
                <a:gd name="T1" fmla="*/ 10 h 20"/>
                <a:gd name="T2" fmla="*/ 8 w 17"/>
                <a:gd name="T3" fmla="*/ 20 h 20"/>
                <a:gd name="T4" fmla="*/ 17 w 17"/>
                <a:gd name="T5" fmla="*/ 20 h 20"/>
                <a:gd name="T6" fmla="*/ 17 w 17"/>
                <a:gd name="T7" fmla="*/ 0 h 20"/>
                <a:gd name="T8" fmla="*/ 8 w 17"/>
                <a:gd name="T9" fmla="*/ 0 h 20"/>
                <a:gd name="T10" fmla="*/ 0 w 17"/>
                <a:gd name="T11" fmla="*/ 10 h 20"/>
                <a:gd name="T12" fmla="*/ 0 w 17"/>
                <a:gd name="T13" fmla="*/ 10 h 20"/>
                <a:gd name="T14" fmla="*/ 0 w 17"/>
                <a:gd name="T15" fmla="*/ 20 h 20"/>
                <a:gd name="T16" fmla="*/ 8 w 17"/>
                <a:gd name="T17" fmla="*/ 20 h 20"/>
                <a:gd name="T18" fmla="*/ 0 w 17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0">
                  <a:moveTo>
                    <a:pt x="0" y="10"/>
                  </a:moveTo>
                  <a:lnTo>
                    <a:pt x="8" y="20"/>
                  </a:lnTo>
                  <a:lnTo>
                    <a:pt x="17" y="2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90" name="Freeform 2458"/>
            <p:cNvSpPr>
              <a:spLocks/>
            </p:cNvSpPr>
            <p:nvPr/>
          </p:nvSpPr>
          <p:spPr bwMode="auto">
            <a:xfrm>
              <a:off x="3375899" y="1211349"/>
              <a:ext cx="4584" cy="4013"/>
            </a:xfrm>
            <a:custGeom>
              <a:avLst/>
              <a:gdLst>
                <a:gd name="T0" fmla="*/ 0 w 16"/>
                <a:gd name="T1" fmla="*/ 0 h 13"/>
                <a:gd name="T2" fmla="*/ 0 w 16"/>
                <a:gd name="T3" fmla="*/ 0 h 13"/>
                <a:gd name="T4" fmla="*/ 0 w 16"/>
                <a:gd name="T5" fmla="*/ 6 h 13"/>
                <a:gd name="T6" fmla="*/ 0 w 16"/>
                <a:gd name="T7" fmla="*/ 13 h 13"/>
                <a:gd name="T8" fmla="*/ 16 w 16"/>
                <a:gd name="T9" fmla="*/ 13 h 13"/>
                <a:gd name="T10" fmla="*/ 16 w 16"/>
                <a:gd name="T11" fmla="*/ 6 h 13"/>
                <a:gd name="T12" fmla="*/ 16 w 16"/>
                <a:gd name="T13" fmla="*/ 0 h 13"/>
                <a:gd name="T14" fmla="*/ 16 w 16"/>
                <a:gd name="T15" fmla="*/ 0 h 13"/>
                <a:gd name="T16" fmla="*/ 0 w 16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13"/>
                  </a:lnTo>
                  <a:lnTo>
                    <a:pt x="16" y="13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91" name="Freeform 2459"/>
            <p:cNvSpPr>
              <a:spLocks/>
            </p:cNvSpPr>
            <p:nvPr/>
          </p:nvSpPr>
          <p:spPr bwMode="auto">
            <a:xfrm>
              <a:off x="3375899" y="1193004"/>
              <a:ext cx="7450" cy="18345"/>
            </a:xfrm>
            <a:custGeom>
              <a:avLst/>
              <a:gdLst>
                <a:gd name="T0" fmla="*/ 14 w 27"/>
                <a:gd name="T1" fmla="*/ 0 h 65"/>
                <a:gd name="T2" fmla="*/ 14 w 27"/>
                <a:gd name="T3" fmla="*/ 0 h 65"/>
                <a:gd name="T4" fmla="*/ 7 w 27"/>
                <a:gd name="T5" fmla="*/ 13 h 65"/>
                <a:gd name="T6" fmla="*/ 3 w 27"/>
                <a:gd name="T7" fmla="*/ 29 h 65"/>
                <a:gd name="T8" fmla="*/ 0 w 27"/>
                <a:gd name="T9" fmla="*/ 46 h 65"/>
                <a:gd name="T10" fmla="*/ 0 w 27"/>
                <a:gd name="T11" fmla="*/ 65 h 65"/>
                <a:gd name="T12" fmla="*/ 16 w 27"/>
                <a:gd name="T13" fmla="*/ 65 h 65"/>
                <a:gd name="T14" fmla="*/ 17 w 27"/>
                <a:gd name="T15" fmla="*/ 48 h 65"/>
                <a:gd name="T16" fmla="*/ 19 w 27"/>
                <a:gd name="T17" fmla="*/ 33 h 65"/>
                <a:gd name="T18" fmla="*/ 22 w 27"/>
                <a:gd name="T19" fmla="*/ 22 h 65"/>
                <a:gd name="T20" fmla="*/ 27 w 27"/>
                <a:gd name="T21" fmla="*/ 13 h 65"/>
                <a:gd name="T22" fmla="*/ 27 w 27"/>
                <a:gd name="T23" fmla="*/ 13 h 65"/>
                <a:gd name="T24" fmla="*/ 14 w 27"/>
                <a:gd name="T2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65">
                  <a:moveTo>
                    <a:pt x="14" y="0"/>
                  </a:moveTo>
                  <a:lnTo>
                    <a:pt x="14" y="0"/>
                  </a:lnTo>
                  <a:lnTo>
                    <a:pt x="7" y="13"/>
                  </a:lnTo>
                  <a:lnTo>
                    <a:pt x="3" y="29"/>
                  </a:lnTo>
                  <a:lnTo>
                    <a:pt x="0" y="46"/>
                  </a:lnTo>
                  <a:lnTo>
                    <a:pt x="0" y="65"/>
                  </a:lnTo>
                  <a:lnTo>
                    <a:pt x="16" y="65"/>
                  </a:lnTo>
                  <a:lnTo>
                    <a:pt x="17" y="48"/>
                  </a:lnTo>
                  <a:lnTo>
                    <a:pt x="19" y="33"/>
                  </a:lnTo>
                  <a:lnTo>
                    <a:pt x="22" y="22"/>
                  </a:lnTo>
                  <a:lnTo>
                    <a:pt x="27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92" name="Freeform 2460"/>
            <p:cNvSpPr>
              <a:spLocks/>
            </p:cNvSpPr>
            <p:nvPr/>
          </p:nvSpPr>
          <p:spPr bwMode="auto">
            <a:xfrm>
              <a:off x="3379910" y="1187271"/>
              <a:ext cx="9169" cy="9173"/>
            </a:xfrm>
            <a:custGeom>
              <a:avLst/>
              <a:gdLst>
                <a:gd name="T0" fmla="*/ 32 w 32"/>
                <a:gd name="T1" fmla="*/ 0 h 32"/>
                <a:gd name="T2" fmla="*/ 32 w 32"/>
                <a:gd name="T3" fmla="*/ 0 h 32"/>
                <a:gd name="T4" fmla="*/ 22 w 32"/>
                <a:gd name="T5" fmla="*/ 2 h 32"/>
                <a:gd name="T6" fmla="*/ 14 w 32"/>
                <a:gd name="T7" fmla="*/ 5 h 32"/>
                <a:gd name="T8" fmla="*/ 6 w 32"/>
                <a:gd name="T9" fmla="*/ 12 h 32"/>
                <a:gd name="T10" fmla="*/ 0 w 32"/>
                <a:gd name="T11" fmla="*/ 19 h 32"/>
                <a:gd name="T12" fmla="*/ 13 w 32"/>
                <a:gd name="T13" fmla="*/ 32 h 32"/>
                <a:gd name="T14" fmla="*/ 16 w 32"/>
                <a:gd name="T15" fmla="*/ 28 h 32"/>
                <a:gd name="T16" fmla="*/ 21 w 32"/>
                <a:gd name="T17" fmla="*/ 23 h 32"/>
                <a:gd name="T18" fmla="*/ 26 w 32"/>
                <a:gd name="T19" fmla="*/ 22 h 32"/>
                <a:gd name="T20" fmla="*/ 32 w 32"/>
                <a:gd name="T21" fmla="*/ 22 h 32"/>
                <a:gd name="T22" fmla="*/ 32 w 32"/>
                <a:gd name="T23" fmla="*/ 22 h 32"/>
                <a:gd name="T24" fmla="*/ 32 w 32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32" y="0"/>
                  </a:moveTo>
                  <a:lnTo>
                    <a:pt x="32" y="0"/>
                  </a:lnTo>
                  <a:lnTo>
                    <a:pt x="22" y="2"/>
                  </a:lnTo>
                  <a:lnTo>
                    <a:pt x="14" y="5"/>
                  </a:lnTo>
                  <a:lnTo>
                    <a:pt x="6" y="12"/>
                  </a:lnTo>
                  <a:lnTo>
                    <a:pt x="0" y="19"/>
                  </a:lnTo>
                  <a:lnTo>
                    <a:pt x="13" y="32"/>
                  </a:lnTo>
                  <a:lnTo>
                    <a:pt x="16" y="28"/>
                  </a:lnTo>
                  <a:lnTo>
                    <a:pt x="21" y="23"/>
                  </a:lnTo>
                  <a:lnTo>
                    <a:pt x="26" y="22"/>
                  </a:lnTo>
                  <a:lnTo>
                    <a:pt x="32" y="2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93" name="Freeform 2461"/>
            <p:cNvSpPr>
              <a:spLocks/>
            </p:cNvSpPr>
            <p:nvPr/>
          </p:nvSpPr>
          <p:spPr bwMode="auto">
            <a:xfrm>
              <a:off x="3389079" y="1187271"/>
              <a:ext cx="8023" cy="8599"/>
            </a:xfrm>
            <a:custGeom>
              <a:avLst/>
              <a:gdLst>
                <a:gd name="T0" fmla="*/ 28 w 28"/>
                <a:gd name="T1" fmla="*/ 13 h 29"/>
                <a:gd name="T2" fmla="*/ 28 w 28"/>
                <a:gd name="T3" fmla="*/ 13 h 29"/>
                <a:gd name="T4" fmla="*/ 22 w 28"/>
                <a:gd name="T5" fmla="*/ 8 h 29"/>
                <a:gd name="T6" fmla="*/ 15 w 28"/>
                <a:gd name="T7" fmla="*/ 3 h 29"/>
                <a:gd name="T8" fmla="*/ 8 w 28"/>
                <a:gd name="T9" fmla="*/ 2 h 29"/>
                <a:gd name="T10" fmla="*/ 0 w 28"/>
                <a:gd name="T11" fmla="*/ 0 h 29"/>
                <a:gd name="T12" fmla="*/ 0 w 28"/>
                <a:gd name="T13" fmla="*/ 22 h 29"/>
                <a:gd name="T14" fmla="*/ 4 w 28"/>
                <a:gd name="T15" fmla="*/ 22 h 29"/>
                <a:gd name="T16" fmla="*/ 9 w 28"/>
                <a:gd name="T17" fmla="*/ 23 h 29"/>
                <a:gd name="T18" fmla="*/ 12 w 28"/>
                <a:gd name="T19" fmla="*/ 25 h 29"/>
                <a:gd name="T20" fmla="*/ 16 w 28"/>
                <a:gd name="T21" fmla="*/ 29 h 29"/>
                <a:gd name="T22" fmla="*/ 16 w 28"/>
                <a:gd name="T23" fmla="*/ 28 h 29"/>
                <a:gd name="T24" fmla="*/ 28 w 28"/>
                <a:gd name="T25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9">
                  <a:moveTo>
                    <a:pt x="28" y="13"/>
                  </a:moveTo>
                  <a:lnTo>
                    <a:pt x="28" y="13"/>
                  </a:lnTo>
                  <a:lnTo>
                    <a:pt x="22" y="8"/>
                  </a:lnTo>
                  <a:lnTo>
                    <a:pt x="15" y="3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9" y="23"/>
                  </a:lnTo>
                  <a:lnTo>
                    <a:pt x="12" y="25"/>
                  </a:lnTo>
                  <a:lnTo>
                    <a:pt x="16" y="29"/>
                  </a:lnTo>
                  <a:lnTo>
                    <a:pt x="16" y="28"/>
                  </a:lnTo>
                  <a:lnTo>
                    <a:pt x="28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94" name="Freeform 2462"/>
            <p:cNvSpPr>
              <a:spLocks/>
            </p:cNvSpPr>
            <p:nvPr/>
          </p:nvSpPr>
          <p:spPr bwMode="auto">
            <a:xfrm>
              <a:off x="3393663" y="1191284"/>
              <a:ext cx="10315" cy="20638"/>
            </a:xfrm>
            <a:custGeom>
              <a:avLst/>
              <a:gdLst>
                <a:gd name="T0" fmla="*/ 35 w 35"/>
                <a:gd name="T1" fmla="*/ 68 h 72"/>
                <a:gd name="T2" fmla="*/ 35 w 35"/>
                <a:gd name="T3" fmla="*/ 68 h 72"/>
                <a:gd name="T4" fmla="*/ 30 w 35"/>
                <a:gd name="T5" fmla="*/ 45 h 72"/>
                <a:gd name="T6" fmla="*/ 24 w 35"/>
                <a:gd name="T7" fmla="*/ 26 h 72"/>
                <a:gd name="T8" fmla="*/ 19 w 35"/>
                <a:gd name="T9" fmla="*/ 12 h 72"/>
                <a:gd name="T10" fmla="*/ 12 w 35"/>
                <a:gd name="T11" fmla="*/ 0 h 72"/>
                <a:gd name="T12" fmla="*/ 0 w 35"/>
                <a:gd name="T13" fmla="*/ 15 h 72"/>
                <a:gd name="T14" fmla="*/ 5 w 35"/>
                <a:gd name="T15" fmla="*/ 23 h 72"/>
                <a:gd name="T16" fmla="*/ 9 w 35"/>
                <a:gd name="T17" fmla="*/ 35 h 72"/>
                <a:gd name="T18" fmla="*/ 14 w 35"/>
                <a:gd name="T19" fmla="*/ 52 h 72"/>
                <a:gd name="T20" fmla="*/ 19 w 35"/>
                <a:gd name="T21" fmla="*/ 72 h 72"/>
                <a:gd name="T22" fmla="*/ 19 w 35"/>
                <a:gd name="T23" fmla="*/ 72 h 72"/>
                <a:gd name="T24" fmla="*/ 35 w 35"/>
                <a:gd name="T25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72">
                  <a:moveTo>
                    <a:pt x="35" y="68"/>
                  </a:moveTo>
                  <a:lnTo>
                    <a:pt x="35" y="68"/>
                  </a:lnTo>
                  <a:lnTo>
                    <a:pt x="30" y="45"/>
                  </a:lnTo>
                  <a:lnTo>
                    <a:pt x="24" y="26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15"/>
                  </a:lnTo>
                  <a:lnTo>
                    <a:pt x="5" y="23"/>
                  </a:lnTo>
                  <a:lnTo>
                    <a:pt x="9" y="35"/>
                  </a:lnTo>
                  <a:lnTo>
                    <a:pt x="14" y="52"/>
                  </a:lnTo>
                  <a:lnTo>
                    <a:pt x="19" y="72"/>
                  </a:lnTo>
                  <a:lnTo>
                    <a:pt x="35" y="6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95" name="Freeform 2463"/>
            <p:cNvSpPr>
              <a:spLocks/>
            </p:cNvSpPr>
            <p:nvPr/>
          </p:nvSpPr>
          <p:spPr bwMode="auto">
            <a:xfrm>
              <a:off x="3398821" y="1210775"/>
              <a:ext cx="10315" cy="53315"/>
            </a:xfrm>
            <a:custGeom>
              <a:avLst/>
              <a:gdLst>
                <a:gd name="T0" fmla="*/ 18 w 35"/>
                <a:gd name="T1" fmla="*/ 136 h 188"/>
                <a:gd name="T2" fmla="*/ 35 w 35"/>
                <a:gd name="T3" fmla="*/ 137 h 188"/>
                <a:gd name="T4" fmla="*/ 31 w 35"/>
                <a:gd name="T5" fmla="*/ 101 h 188"/>
                <a:gd name="T6" fmla="*/ 27 w 35"/>
                <a:gd name="T7" fmla="*/ 67 h 188"/>
                <a:gd name="T8" fmla="*/ 22 w 35"/>
                <a:gd name="T9" fmla="*/ 32 h 188"/>
                <a:gd name="T10" fmla="*/ 16 w 35"/>
                <a:gd name="T11" fmla="*/ 0 h 188"/>
                <a:gd name="T12" fmla="*/ 0 w 35"/>
                <a:gd name="T13" fmla="*/ 4 h 188"/>
                <a:gd name="T14" fmla="*/ 5 w 35"/>
                <a:gd name="T15" fmla="*/ 36 h 188"/>
                <a:gd name="T16" fmla="*/ 10 w 35"/>
                <a:gd name="T17" fmla="*/ 69 h 188"/>
                <a:gd name="T18" fmla="*/ 15 w 35"/>
                <a:gd name="T19" fmla="*/ 104 h 188"/>
                <a:gd name="T20" fmla="*/ 18 w 35"/>
                <a:gd name="T21" fmla="*/ 140 h 188"/>
                <a:gd name="T22" fmla="*/ 35 w 35"/>
                <a:gd name="T23" fmla="*/ 142 h 188"/>
                <a:gd name="T24" fmla="*/ 18 w 35"/>
                <a:gd name="T25" fmla="*/ 140 h 188"/>
                <a:gd name="T26" fmla="*/ 23 w 35"/>
                <a:gd name="T27" fmla="*/ 188 h 188"/>
                <a:gd name="T28" fmla="*/ 35 w 35"/>
                <a:gd name="T29" fmla="*/ 142 h 188"/>
                <a:gd name="T30" fmla="*/ 18 w 35"/>
                <a:gd name="T31" fmla="*/ 13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88">
                  <a:moveTo>
                    <a:pt x="18" y="136"/>
                  </a:moveTo>
                  <a:lnTo>
                    <a:pt x="35" y="137"/>
                  </a:lnTo>
                  <a:lnTo>
                    <a:pt x="31" y="101"/>
                  </a:lnTo>
                  <a:lnTo>
                    <a:pt x="27" y="67"/>
                  </a:lnTo>
                  <a:lnTo>
                    <a:pt x="22" y="32"/>
                  </a:lnTo>
                  <a:lnTo>
                    <a:pt x="16" y="0"/>
                  </a:lnTo>
                  <a:lnTo>
                    <a:pt x="0" y="4"/>
                  </a:lnTo>
                  <a:lnTo>
                    <a:pt x="5" y="36"/>
                  </a:lnTo>
                  <a:lnTo>
                    <a:pt x="10" y="69"/>
                  </a:lnTo>
                  <a:lnTo>
                    <a:pt x="15" y="104"/>
                  </a:lnTo>
                  <a:lnTo>
                    <a:pt x="18" y="140"/>
                  </a:lnTo>
                  <a:lnTo>
                    <a:pt x="35" y="142"/>
                  </a:lnTo>
                  <a:lnTo>
                    <a:pt x="18" y="140"/>
                  </a:lnTo>
                  <a:lnTo>
                    <a:pt x="23" y="188"/>
                  </a:lnTo>
                  <a:lnTo>
                    <a:pt x="35" y="142"/>
                  </a:lnTo>
                  <a:lnTo>
                    <a:pt x="18" y="13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96" name="Freeform 2464"/>
            <p:cNvSpPr>
              <a:spLocks/>
            </p:cNvSpPr>
            <p:nvPr/>
          </p:nvSpPr>
          <p:spPr bwMode="auto">
            <a:xfrm>
              <a:off x="3404552" y="1225681"/>
              <a:ext cx="10315" cy="25224"/>
            </a:xfrm>
            <a:custGeom>
              <a:avLst/>
              <a:gdLst>
                <a:gd name="T0" fmla="*/ 37 w 37"/>
                <a:gd name="T1" fmla="*/ 6 h 90"/>
                <a:gd name="T2" fmla="*/ 20 w 37"/>
                <a:gd name="T3" fmla="*/ 0 h 90"/>
                <a:gd name="T4" fmla="*/ 0 w 37"/>
                <a:gd name="T5" fmla="*/ 84 h 90"/>
                <a:gd name="T6" fmla="*/ 17 w 37"/>
                <a:gd name="T7" fmla="*/ 90 h 90"/>
                <a:gd name="T8" fmla="*/ 37 w 37"/>
                <a:gd name="T9" fmla="*/ 6 h 90"/>
                <a:gd name="T10" fmla="*/ 37 w 37"/>
                <a:gd name="T11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90">
                  <a:moveTo>
                    <a:pt x="37" y="6"/>
                  </a:moveTo>
                  <a:lnTo>
                    <a:pt x="20" y="0"/>
                  </a:lnTo>
                  <a:lnTo>
                    <a:pt x="0" y="84"/>
                  </a:lnTo>
                  <a:lnTo>
                    <a:pt x="17" y="90"/>
                  </a:lnTo>
                  <a:lnTo>
                    <a:pt x="37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97" name="Freeform 2465"/>
            <p:cNvSpPr>
              <a:spLocks/>
            </p:cNvSpPr>
            <p:nvPr/>
          </p:nvSpPr>
          <p:spPr bwMode="auto">
            <a:xfrm>
              <a:off x="3410282" y="1188991"/>
              <a:ext cx="14327" cy="37837"/>
            </a:xfrm>
            <a:custGeom>
              <a:avLst/>
              <a:gdLst>
                <a:gd name="T0" fmla="*/ 44 w 51"/>
                <a:gd name="T1" fmla="*/ 0 h 133"/>
                <a:gd name="T2" fmla="*/ 35 w 51"/>
                <a:gd name="T3" fmla="*/ 6 h 133"/>
                <a:gd name="T4" fmla="*/ 25 w 51"/>
                <a:gd name="T5" fmla="*/ 38 h 133"/>
                <a:gd name="T6" fmla="*/ 15 w 51"/>
                <a:gd name="T7" fmla="*/ 68 h 133"/>
                <a:gd name="T8" fmla="*/ 7 w 51"/>
                <a:gd name="T9" fmla="*/ 98 h 133"/>
                <a:gd name="T10" fmla="*/ 0 w 51"/>
                <a:gd name="T11" fmla="*/ 127 h 133"/>
                <a:gd name="T12" fmla="*/ 17 w 51"/>
                <a:gd name="T13" fmla="*/ 133 h 133"/>
                <a:gd name="T14" fmla="*/ 24 w 51"/>
                <a:gd name="T15" fmla="*/ 104 h 133"/>
                <a:gd name="T16" fmla="*/ 32 w 51"/>
                <a:gd name="T17" fmla="*/ 75 h 133"/>
                <a:gd name="T18" fmla="*/ 41 w 51"/>
                <a:gd name="T19" fmla="*/ 45 h 133"/>
                <a:gd name="T20" fmla="*/ 51 w 51"/>
                <a:gd name="T21" fmla="*/ 13 h 133"/>
                <a:gd name="T22" fmla="*/ 44 w 51"/>
                <a:gd name="T23" fmla="*/ 20 h 133"/>
                <a:gd name="T24" fmla="*/ 44 w 51"/>
                <a:gd name="T25" fmla="*/ 0 h 133"/>
                <a:gd name="T26" fmla="*/ 38 w 51"/>
                <a:gd name="T27" fmla="*/ 0 h 133"/>
                <a:gd name="T28" fmla="*/ 35 w 51"/>
                <a:gd name="T29" fmla="*/ 6 h 133"/>
                <a:gd name="T30" fmla="*/ 44 w 51"/>
                <a:gd name="T3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133">
                  <a:moveTo>
                    <a:pt x="44" y="0"/>
                  </a:moveTo>
                  <a:lnTo>
                    <a:pt x="35" y="6"/>
                  </a:lnTo>
                  <a:lnTo>
                    <a:pt x="25" y="38"/>
                  </a:lnTo>
                  <a:lnTo>
                    <a:pt x="15" y="68"/>
                  </a:lnTo>
                  <a:lnTo>
                    <a:pt x="7" y="98"/>
                  </a:lnTo>
                  <a:lnTo>
                    <a:pt x="0" y="127"/>
                  </a:lnTo>
                  <a:lnTo>
                    <a:pt x="17" y="133"/>
                  </a:lnTo>
                  <a:lnTo>
                    <a:pt x="24" y="104"/>
                  </a:lnTo>
                  <a:lnTo>
                    <a:pt x="32" y="75"/>
                  </a:lnTo>
                  <a:lnTo>
                    <a:pt x="41" y="45"/>
                  </a:lnTo>
                  <a:lnTo>
                    <a:pt x="51" y="13"/>
                  </a:lnTo>
                  <a:lnTo>
                    <a:pt x="44" y="2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5" y="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98" name="Freeform 2466"/>
            <p:cNvSpPr>
              <a:spLocks/>
            </p:cNvSpPr>
            <p:nvPr/>
          </p:nvSpPr>
          <p:spPr bwMode="auto">
            <a:xfrm>
              <a:off x="3327188" y="1276703"/>
              <a:ext cx="5158" cy="4586"/>
            </a:xfrm>
            <a:custGeom>
              <a:avLst/>
              <a:gdLst>
                <a:gd name="T0" fmla="*/ 6 w 18"/>
                <a:gd name="T1" fmla="*/ 0 h 16"/>
                <a:gd name="T2" fmla="*/ 0 w 18"/>
                <a:gd name="T3" fmla="*/ 9 h 16"/>
                <a:gd name="T4" fmla="*/ 0 w 18"/>
                <a:gd name="T5" fmla="*/ 16 h 16"/>
                <a:gd name="T6" fmla="*/ 18 w 18"/>
                <a:gd name="T7" fmla="*/ 16 h 16"/>
                <a:gd name="T8" fmla="*/ 18 w 18"/>
                <a:gd name="T9" fmla="*/ 9 h 16"/>
                <a:gd name="T10" fmla="*/ 6 w 18"/>
                <a:gd name="T11" fmla="*/ 0 h 16"/>
                <a:gd name="T12" fmla="*/ 6 w 18"/>
                <a:gd name="T13" fmla="*/ 0 h 16"/>
                <a:gd name="T14" fmla="*/ 0 w 18"/>
                <a:gd name="T15" fmla="*/ 1 h 16"/>
                <a:gd name="T16" fmla="*/ 0 w 18"/>
                <a:gd name="T17" fmla="*/ 9 h 16"/>
                <a:gd name="T18" fmla="*/ 6 w 18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6">
                  <a:moveTo>
                    <a:pt x="6" y="0"/>
                  </a:moveTo>
                  <a:lnTo>
                    <a:pt x="0" y="9"/>
                  </a:lnTo>
                  <a:lnTo>
                    <a:pt x="0" y="16"/>
                  </a:lnTo>
                  <a:lnTo>
                    <a:pt x="18" y="16"/>
                  </a:lnTo>
                  <a:lnTo>
                    <a:pt x="18" y="9"/>
                  </a:lnTo>
                  <a:lnTo>
                    <a:pt x="6" y="0"/>
                  </a:lnTo>
                  <a:lnTo>
                    <a:pt x="0" y="1"/>
                  </a:lnTo>
                  <a:lnTo>
                    <a:pt x="0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99" name="Freeform 2467"/>
            <p:cNvSpPr>
              <a:spLocks/>
            </p:cNvSpPr>
            <p:nvPr/>
          </p:nvSpPr>
          <p:spPr bwMode="auto">
            <a:xfrm>
              <a:off x="3328908" y="1272690"/>
              <a:ext cx="8596" cy="9173"/>
            </a:xfrm>
            <a:custGeom>
              <a:avLst/>
              <a:gdLst>
                <a:gd name="T0" fmla="*/ 18 w 31"/>
                <a:gd name="T1" fmla="*/ 0 h 33"/>
                <a:gd name="T2" fmla="*/ 18 w 31"/>
                <a:gd name="T3" fmla="*/ 0 h 33"/>
                <a:gd name="T4" fmla="*/ 14 w 31"/>
                <a:gd name="T5" fmla="*/ 4 h 33"/>
                <a:gd name="T6" fmla="*/ 11 w 31"/>
                <a:gd name="T7" fmla="*/ 8 h 33"/>
                <a:gd name="T8" fmla="*/ 6 w 31"/>
                <a:gd name="T9" fmla="*/ 11 h 33"/>
                <a:gd name="T10" fmla="*/ 0 w 31"/>
                <a:gd name="T11" fmla="*/ 14 h 33"/>
                <a:gd name="T12" fmla="*/ 6 w 31"/>
                <a:gd name="T13" fmla="*/ 33 h 33"/>
                <a:gd name="T14" fmla="*/ 13 w 31"/>
                <a:gd name="T15" fmla="*/ 30 h 33"/>
                <a:gd name="T16" fmla="*/ 20 w 31"/>
                <a:gd name="T17" fmla="*/ 24 h 33"/>
                <a:gd name="T18" fmla="*/ 26 w 31"/>
                <a:gd name="T19" fmla="*/ 20 h 33"/>
                <a:gd name="T20" fmla="*/ 31 w 31"/>
                <a:gd name="T21" fmla="*/ 12 h 33"/>
                <a:gd name="T22" fmla="*/ 31 w 31"/>
                <a:gd name="T23" fmla="*/ 12 h 33"/>
                <a:gd name="T24" fmla="*/ 18 w 31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3">
                  <a:moveTo>
                    <a:pt x="18" y="0"/>
                  </a:moveTo>
                  <a:lnTo>
                    <a:pt x="18" y="0"/>
                  </a:lnTo>
                  <a:lnTo>
                    <a:pt x="14" y="4"/>
                  </a:lnTo>
                  <a:lnTo>
                    <a:pt x="11" y="8"/>
                  </a:lnTo>
                  <a:lnTo>
                    <a:pt x="6" y="11"/>
                  </a:lnTo>
                  <a:lnTo>
                    <a:pt x="0" y="14"/>
                  </a:lnTo>
                  <a:lnTo>
                    <a:pt x="6" y="33"/>
                  </a:lnTo>
                  <a:lnTo>
                    <a:pt x="13" y="30"/>
                  </a:lnTo>
                  <a:lnTo>
                    <a:pt x="20" y="24"/>
                  </a:lnTo>
                  <a:lnTo>
                    <a:pt x="26" y="20"/>
                  </a:lnTo>
                  <a:lnTo>
                    <a:pt x="31" y="1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00" name="Freeform 2468"/>
            <p:cNvSpPr>
              <a:spLocks/>
            </p:cNvSpPr>
            <p:nvPr/>
          </p:nvSpPr>
          <p:spPr bwMode="auto">
            <a:xfrm>
              <a:off x="3334065" y="1267530"/>
              <a:ext cx="6304" cy="8599"/>
            </a:xfrm>
            <a:custGeom>
              <a:avLst/>
              <a:gdLst>
                <a:gd name="T0" fmla="*/ 4 w 22"/>
                <a:gd name="T1" fmla="*/ 0 h 30"/>
                <a:gd name="T2" fmla="*/ 4 w 22"/>
                <a:gd name="T3" fmla="*/ 0 h 30"/>
                <a:gd name="T4" fmla="*/ 4 w 22"/>
                <a:gd name="T5" fmla="*/ 5 h 30"/>
                <a:gd name="T6" fmla="*/ 3 w 22"/>
                <a:gd name="T7" fmla="*/ 9 h 30"/>
                <a:gd name="T8" fmla="*/ 2 w 22"/>
                <a:gd name="T9" fmla="*/ 13 h 30"/>
                <a:gd name="T10" fmla="*/ 0 w 22"/>
                <a:gd name="T11" fmla="*/ 18 h 30"/>
                <a:gd name="T12" fmla="*/ 13 w 22"/>
                <a:gd name="T13" fmla="*/ 30 h 30"/>
                <a:gd name="T14" fmla="*/ 16 w 22"/>
                <a:gd name="T15" fmla="*/ 23 h 30"/>
                <a:gd name="T16" fmla="*/ 20 w 22"/>
                <a:gd name="T17" fmla="*/ 16 h 30"/>
                <a:gd name="T18" fmla="*/ 21 w 22"/>
                <a:gd name="T19" fmla="*/ 7 h 30"/>
                <a:gd name="T20" fmla="*/ 22 w 22"/>
                <a:gd name="T21" fmla="*/ 0 h 30"/>
                <a:gd name="T22" fmla="*/ 22 w 22"/>
                <a:gd name="T23" fmla="*/ 0 h 30"/>
                <a:gd name="T24" fmla="*/ 4 w 22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30">
                  <a:moveTo>
                    <a:pt x="4" y="0"/>
                  </a:moveTo>
                  <a:lnTo>
                    <a:pt x="4" y="0"/>
                  </a:lnTo>
                  <a:lnTo>
                    <a:pt x="4" y="5"/>
                  </a:lnTo>
                  <a:lnTo>
                    <a:pt x="3" y="9"/>
                  </a:lnTo>
                  <a:lnTo>
                    <a:pt x="2" y="13"/>
                  </a:lnTo>
                  <a:lnTo>
                    <a:pt x="0" y="18"/>
                  </a:lnTo>
                  <a:lnTo>
                    <a:pt x="13" y="30"/>
                  </a:lnTo>
                  <a:lnTo>
                    <a:pt x="16" y="23"/>
                  </a:lnTo>
                  <a:lnTo>
                    <a:pt x="20" y="16"/>
                  </a:lnTo>
                  <a:lnTo>
                    <a:pt x="21" y="7"/>
                  </a:lnTo>
                  <a:lnTo>
                    <a:pt x="2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01" name="Freeform 2469"/>
            <p:cNvSpPr>
              <a:spLocks/>
            </p:cNvSpPr>
            <p:nvPr/>
          </p:nvSpPr>
          <p:spPr bwMode="auto">
            <a:xfrm>
              <a:off x="3335211" y="1264091"/>
              <a:ext cx="5158" cy="4013"/>
            </a:xfrm>
            <a:custGeom>
              <a:avLst/>
              <a:gdLst>
                <a:gd name="T0" fmla="*/ 2 w 18"/>
                <a:gd name="T1" fmla="*/ 13 h 13"/>
                <a:gd name="T2" fmla="*/ 2 w 18"/>
                <a:gd name="T3" fmla="*/ 11 h 13"/>
                <a:gd name="T4" fmla="*/ 0 w 18"/>
                <a:gd name="T5" fmla="*/ 11 h 13"/>
                <a:gd name="T6" fmla="*/ 0 w 18"/>
                <a:gd name="T7" fmla="*/ 11 h 13"/>
                <a:gd name="T8" fmla="*/ 18 w 18"/>
                <a:gd name="T9" fmla="*/ 11 h 13"/>
                <a:gd name="T10" fmla="*/ 17 w 18"/>
                <a:gd name="T11" fmla="*/ 5 h 13"/>
                <a:gd name="T12" fmla="*/ 16 w 18"/>
                <a:gd name="T13" fmla="*/ 0 h 13"/>
                <a:gd name="T14" fmla="*/ 14 w 18"/>
                <a:gd name="T15" fmla="*/ 0 h 13"/>
                <a:gd name="T16" fmla="*/ 2 w 18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3">
                  <a:moveTo>
                    <a:pt x="2" y="13"/>
                  </a:moveTo>
                  <a:lnTo>
                    <a:pt x="2" y="11"/>
                  </a:lnTo>
                  <a:lnTo>
                    <a:pt x="0" y="11"/>
                  </a:lnTo>
                  <a:lnTo>
                    <a:pt x="18" y="11"/>
                  </a:lnTo>
                  <a:lnTo>
                    <a:pt x="17" y="5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02" name="Freeform 2470"/>
            <p:cNvSpPr>
              <a:spLocks/>
            </p:cNvSpPr>
            <p:nvPr/>
          </p:nvSpPr>
          <p:spPr bwMode="auto">
            <a:xfrm>
              <a:off x="3335784" y="1262371"/>
              <a:ext cx="3438" cy="6306"/>
            </a:xfrm>
            <a:custGeom>
              <a:avLst/>
              <a:gdLst>
                <a:gd name="T0" fmla="*/ 4 w 12"/>
                <a:gd name="T1" fmla="*/ 20 h 20"/>
                <a:gd name="T2" fmla="*/ 4 w 12"/>
                <a:gd name="T3" fmla="*/ 20 h 20"/>
                <a:gd name="T4" fmla="*/ 1 w 12"/>
                <a:gd name="T5" fmla="*/ 19 h 20"/>
                <a:gd name="T6" fmla="*/ 0 w 12"/>
                <a:gd name="T7" fmla="*/ 19 h 20"/>
                <a:gd name="T8" fmla="*/ 12 w 12"/>
                <a:gd name="T9" fmla="*/ 6 h 20"/>
                <a:gd name="T10" fmla="*/ 10 w 12"/>
                <a:gd name="T11" fmla="*/ 1 h 20"/>
                <a:gd name="T12" fmla="*/ 4 w 12"/>
                <a:gd name="T13" fmla="*/ 0 h 20"/>
                <a:gd name="T14" fmla="*/ 4 w 12"/>
                <a:gd name="T15" fmla="*/ 0 h 20"/>
                <a:gd name="T16" fmla="*/ 4 w 12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0">
                  <a:moveTo>
                    <a:pt x="4" y="20"/>
                  </a:moveTo>
                  <a:lnTo>
                    <a:pt x="4" y="20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12" y="6"/>
                  </a:lnTo>
                  <a:lnTo>
                    <a:pt x="10" y="1"/>
                  </a:lnTo>
                  <a:lnTo>
                    <a:pt x="4" y="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03" name="Freeform 2471"/>
            <p:cNvSpPr>
              <a:spLocks/>
            </p:cNvSpPr>
            <p:nvPr/>
          </p:nvSpPr>
          <p:spPr bwMode="auto">
            <a:xfrm>
              <a:off x="3334065" y="1262371"/>
              <a:ext cx="3438" cy="6879"/>
            </a:xfrm>
            <a:custGeom>
              <a:avLst/>
              <a:gdLst>
                <a:gd name="T0" fmla="*/ 8 w 11"/>
                <a:gd name="T1" fmla="*/ 23 h 23"/>
                <a:gd name="T2" fmla="*/ 8 w 11"/>
                <a:gd name="T3" fmla="*/ 23 h 23"/>
                <a:gd name="T4" fmla="*/ 11 w 11"/>
                <a:gd name="T5" fmla="*/ 20 h 23"/>
                <a:gd name="T6" fmla="*/ 10 w 11"/>
                <a:gd name="T7" fmla="*/ 20 h 23"/>
                <a:gd name="T8" fmla="*/ 10 w 11"/>
                <a:gd name="T9" fmla="*/ 0 h 23"/>
                <a:gd name="T10" fmla="*/ 4 w 11"/>
                <a:gd name="T11" fmla="*/ 1 h 23"/>
                <a:gd name="T12" fmla="*/ 0 w 11"/>
                <a:gd name="T13" fmla="*/ 4 h 23"/>
                <a:gd name="T14" fmla="*/ 1 w 11"/>
                <a:gd name="T15" fmla="*/ 4 h 23"/>
                <a:gd name="T16" fmla="*/ 8 w 11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3">
                  <a:moveTo>
                    <a:pt x="8" y="23"/>
                  </a:moveTo>
                  <a:lnTo>
                    <a:pt x="8" y="23"/>
                  </a:lnTo>
                  <a:lnTo>
                    <a:pt x="11" y="20"/>
                  </a:lnTo>
                  <a:lnTo>
                    <a:pt x="10" y="20"/>
                  </a:lnTo>
                  <a:lnTo>
                    <a:pt x="10" y="0"/>
                  </a:lnTo>
                  <a:lnTo>
                    <a:pt x="4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04" name="Freeform 2472"/>
            <p:cNvSpPr>
              <a:spLocks/>
            </p:cNvSpPr>
            <p:nvPr/>
          </p:nvSpPr>
          <p:spPr bwMode="auto">
            <a:xfrm>
              <a:off x="3333492" y="1264091"/>
              <a:ext cx="2865" cy="5733"/>
            </a:xfrm>
            <a:custGeom>
              <a:avLst/>
              <a:gdLst>
                <a:gd name="T0" fmla="*/ 0 w 10"/>
                <a:gd name="T1" fmla="*/ 20 h 20"/>
                <a:gd name="T2" fmla="*/ 0 w 10"/>
                <a:gd name="T3" fmla="*/ 20 h 20"/>
                <a:gd name="T4" fmla="*/ 5 w 10"/>
                <a:gd name="T5" fmla="*/ 20 h 20"/>
                <a:gd name="T6" fmla="*/ 10 w 10"/>
                <a:gd name="T7" fmla="*/ 19 h 20"/>
                <a:gd name="T8" fmla="*/ 3 w 10"/>
                <a:gd name="T9" fmla="*/ 0 h 20"/>
                <a:gd name="T10" fmla="*/ 2 w 10"/>
                <a:gd name="T11" fmla="*/ 0 h 20"/>
                <a:gd name="T12" fmla="*/ 0 w 10"/>
                <a:gd name="T13" fmla="*/ 0 h 20"/>
                <a:gd name="T14" fmla="*/ 0 w 10"/>
                <a:gd name="T15" fmla="*/ 0 h 20"/>
                <a:gd name="T16" fmla="*/ 0 w 1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0">
                  <a:moveTo>
                    <a:pt x="0" y="20"/>
                  </a:moveTo>
                  <a:lnTo>
                    <a:pt x="0" y="20"/>
                  </a:lnTo>
                  <a:lnTo>
                    <a:pt x="5" y="20"/>
                  </a:lnTo>
                  <a:lnTo>
                    <a:pt x="10" y="19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05" name="Freeform 2473"/>
            <p:cNvSpPr>
              <a:spLocks/>
            </p:cNvSpPr>
            <p:nvPr/>
          </p:nvSpPr>
          <p:spPr bwMode="auto">
            <a:xfrm>
              <a:off x="3329481" y="1263517"/>
              <a:ext cx="4011" cy="6306"/>
            </a:xfrm>
            <a:custGeom>
              <a:avLst/>
              <a:gdLst>
                <a:gd name="T0" fmla="*/ 0 w 15"/>
                <a:gd name="T1" fmla="*/ 14 h 21"/>
                <a:gd name="T2" fmla="*/ 0 w 15"/>
                <a:gd name="T3" fmla="*/ 14 h 21"/>
                <a:gd name="T4" fmla="*/ 7 w 15"/>
                <a:gd name="T5" fmla="*/ 20 h 21"/>
                <a:gd name="T6" fmla="*/ 15 w 15"/>
                <a:gd name="T7" fmla="*/ 21 h 21"/>
                <a:gd name="T8" fmla="*/ 15 w 15"/>
                <a:gd name="T9" fmla="*/ 1 h 21"/>
                <a:gd name="T10" fmla="*/ 13 w 15"/>
                <a:gd name="T11" fmla="*/ 1 h 21"/>
                <a:gd name="T12" fmla="*/ 12 w 15"/>
                <a:gd name="T13" fmla="*/ 0 h 21"/>
                <a:gd name="T14" fmla="*/ 12 w 15"/>
                <a:gd name="T15" fmla="*/ 0 h 21"/>
                <a:gd name="T16" fmla="*/ 0 w 15"/>
                <a:gd name="T17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1">
                  <a:moveTo>
                    <a:pt x="0" y="14"/>
                  </a:moveTo>
                  <a:lnTo>
                    <a:pt x="0" y="14"/>
                  </a:lnTo>
                  <a:lnTo>
                    <a:pt x="7" y="20"/>
                  </a:lnTo>
                  <a:lnTo>
                    <a:pt x="15" y="2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06" name="Freeform 2474"/>
            <p:cNvSpPr>
              <a:spLocks/>
            </p:cNvSpPr>
            <p:nvPr/>
          </p:nvSpPr>
          <p:spPr bwMode="auto">
            <a:xfrm>
              <a:off x="3327188" y="1261798"/>
              <a:ext cx="5158" cy="5733"/>
            </a:xfrm>
            <a:custGeom>
              <a:avLst/>
              <a:gdLst>
                <a:gd name="T0" fmla="*/ 0 w 19"/>
                <a:gd name="T1" fmla="*/ 0 h 20"/>
                <a:gd name="T2" fmla="*/ 0 w 19"/>
                <a:gd name="T3" fmla="*/ 0 h 20"/>
                <a:gd name="T4" fmla="*/ 3 w 19"/>
                <a:gd name="T5" fmla="*/ 12 h 20"/>
                <a:gd name="T6" fmla="*/ 7 w 19"/>
                <a:gd name="T7" fmla="*/ 20 h 20"/>
                <a:gd name="T8" fmla="*/ 19 w 19"/>
                <a:gd name="T9" fmla="*/ 6 h 20"/>
                <a:gd name="T10" fmla="*/ 18 w 19"/>
                <a:gd name="T11" fmla="*/ 4 h 20"/>
                <a:gd name="T12" fmla="*/ 18 w 19"/>
                <a:gd name="T13" fmla="*/ 0 h 20"/>
                <a:gd name="T14" fmla="*/ 18 w 19"/>
                <a:gd name="T15" fmla="*/ 0 h 20"/>
                <a:gd name="T16" fmla="*/ 0 w 19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0" y="0"/>
                  </a:moveTo>
                  <a:lnTo>
                    <a:pt x="0" y="0"/>
                  </a:lnTo>
                  <a:lnTo>
                    <a:pt x="3" y="12"/>
                  </a:lnTo>
                  <a:lnTo>
                    <a:pt x="7" y="20"/>
                  </a:lnTo>
                  <a:lnTo>
                    <a:pt x="19" y="6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07" name="Freeform 2475"/>
            <p:cNvSpPr>
              <a:spLocks/>
            </p:cNvSpPr>
            <p:nvPr/>
          </p:nvSpPr>
          <p:spPr bwMode="auto">
            <a:xfrm>
              <a:off x="3327188" y="1256065"/>
              <a:ext cx="5731" cy="5733"/>
            </a:xfrm>
            <a:custGeom>
              <a:avLst/>
              <a:gdLst>
                <a:gd name="T0" fmla="*/ 8 w 20"/>
                <a:gd name="T1" fmla="*/ 0 h 20"/>
                <a:gd name="T2" fmla="*/ 8 w 20"/>
                <a:gd name="T3" fmla="*/ 0 h 20"/>
                <a:gd name="T4" fmla="*/ 5 w 20"/>
                <a:gd name="T5" fmla="*/ 4 h 20"/>
                <a:gd name="T6" fmla="*/ 3 w 20"/>
                <a:gd name="T7" fmla="*/ 8 h 20"/>
                <a:gd name="T8" fmla="*/ 1 w 20"/>
                <a:gd name="T9" fmla="*/ 14 h 20"/>
                <a:gd name="T10" fmla="*/ 0 w 20"/>
                <a:gd name="T11" fmla="*/ 20 h 20"/>
                <a:gd name="T12" fmla="*/ 18 w 20"/>
                <a:gd name="T13" fmla="*/ 20 h 20"/>
                <a:gd name="T14" fmla="*/ 18 w 20"/>
                <a:gd name="T15" fmla="*/ 19 h 20"/>
                <a:gd name="T16" fmla="*/ 18 w 20"/>
                <a:gd name="T17" fmla="*/ 17 h 20"/>
                <a:gd name="T18" fmla="*/ 19 w 20"/>
                <a:gd name="T19" fmla="*/ 16 h 20"/>
                <a:gd name="T20" fmla="*/ 20 w 20"/>
                <a:gd name="T21" fmla="*/ 14 h 20"/>
                <a:gd name="T22" fmla="*/ 20 w 20"/>
                <a:gd name="T23" fmla="*/ 14 h 20"/>
                <a:gd name="T24" fmla="*/ 8 w 20"/>
                <a:gd name="T2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8" y="0"/>
                  </a:moveTo>
                  <a:lnTo>
                    <a:pt x="8" y="0"/>
                  </a:lnTo>
                  <a:lnTo>
                    <a:pt x="5" y="4"/>
                  </a:lnTo>
                  <a:lnTo>
                    <a:pt x="3" y="8"/>
                  </a:lnTo>
                  <a:lnTo>
                    <a:pt x="1" y="14"/>
                  </a:lnTo>
                  <a:lnTo>
                    <a:pt x="0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7"/>
                  </a:lnTo>
                  <a:lnTo>
                    <a:pt x="19" y="16"/>
                  </a:lnTo>
                  <a:lnTo>
                    <a:pt x="20" y="1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08" name="Freeform 2476"/>
            <p:cNvSpPr>
              <a:spLocks/>
            </p:cNvSpPr>
            <p:nvPr/>
          </p:nvSpPr>
          <p:spPr bwMode="auto">
            <a:xfrm>
              <a:off x="3329481" y="1253772"/>
              <a:ext cx="5158" cy="6306"/>
            </a:xfrm>
            <a:custGeom>
              <a:avLst/>
              <a:gdLst>
                <a:gd name="T0" fmla="*/ 18 w 18"/>
                <a:gd name="T1" fmla="*/ 0 h 23"/>
                <a:gd name="T2" fmla="*/ 18 w 18"/>
                <a:gd name="T3" fmla="*/ 0 h 23"/>
                <a:gd name="T4" fmla="*/ 13 w 18"/>
                <a:gd name="T5" fmla="*/ 0 h 23"/>
                <a:gd name="T6" fmla="*/ 9 w 18"/>
                <a:gd name="T7" fmla="*/ 2 h 23"/>
                <a:gd name="T8" fmla="*/ 4 w 18"/>
                <a:gd name="T9" fmla="*/ 4 h 23"/>
                <a:gd name="T10" fmla="*/ 0 w 18"/>
                <a:gd name="T11" fmla="*/ 9 h 23"/>
                <a:gd name="T12" fmla="*/ 12 w 18"/>
                <a:gd name="T13" fmla="*/ 23 h 23"/>
                <a:gd name="T14" fmla="*/ 13 w 18"/>
                <a:gd name="T15" fmla="*/ 22 h 23"/>
                <a:gd name="T16" fmla="*/ 14 w 18"/>
                <a:gd name="T17" fmla="*/ 22 h 23"/>
                <a:gd name="T18" fmla="*/ 16 w 18"/>
                <a:gd name="T19" fmla="*/ 20 h 23"/>
                <a:gd name="T20" fmla="*/ 18 w 18"/>
                <a:gd name="T21" fmla="*/ 20 h 23"/>
                <a:gd name="T22" fmla="*/ 18 w 18"/>
                <a:gd name="T23" fmla="*/ 20 h 23"/>
                <a:gd name="T24" fmla="*/ 18 w 1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3">
                  <a:moveTo>
                    <a:pt x="18" y="0"/>
                  </a:moveTo>
                  <a:lnTo>
                    <a:pt x="18" y="0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0" y="9"/>
                  </a:lnTo>
                  <a:lnTo>
                    <a:pt x="12" y="23"/>
                  </a:lnTo>
                  <a:lnTo>
                    <a:pt x="13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09" name="Freeform 2477"/>
            <p:cNvSpPr>
              <a:spLocks/>
            </p:cNvSpPr>
            <p:nvPr/>
          </p:nvSpPr>
          <p:spPr bwMode="auto">
            <a:xfrm>
              <a:off x="3334638" y="1253772"/>
              <a:ext cx="6304" cy="7453"/>
            </a:xfrm>
            <a:custGeom>
              <a:avLst/>
              <a:gdLst>
                <a:gd name="T0" fmla="*/ 21 w 21"/>
                <a:gd name="T1" fmla="*/ 13 h 26"/>
                <a:gd name="T2" fmla="*/ 21 w 21"/>
                <a:gd name="T3" fmla="*/ 13 h 26"/>
                <a:gd name="T4" fmla="*/ 16 w 21"/>
                <a:gd name="T5" fmla="*/ 7 h 26"/>
                <a:gd name="T6" fmla="*/ 12 w 21"/>
                <a:gd name="T7" fmla="*/ 3 h 26"/>
                <a:gd name="T8" fmla="*/ 6 w 21"/>
                <a:gd name="T9" fmla="*/ 0 h 26"/>
                <a:gd name="T10" fmla="*/ 0 w 21"/>
                <a:gd name="T11" fmla="*/ 0 h 26"/>
                <a:gd name="T12" fmla="*/ 0 w 21"/>
                <a:gd name="T13" fmla="*/ 20 h 26"/>
                <a:gd name="T14" fmla="*/ 2 w 21"/>
                <a:gd name="T15" fmla="*/ 20 h 26"/>
                <a:gd name="T16" fmla="*/ 5 w 21"/>
                <a:gd name="T17" fmla="*/ 22 h 26"/>
                <a:gd name="T18" fmla="*/ 7 w 21"/>
                <a:gd name="T19" fmla="*/ 23 h 26"/>
                <a:gd name="T20" fmla="*/ 9 w 21"/>
                <a:gd name="T21" fmla="*/ 26 h 26"/>
                <a:gd name="T22" fmla="*/ 9 w 21"/>
                <a:gd name="T23" fmla="*/ 26 h 26"/>
                <a:gd name="T24" fmla="*/ 21 w 21"/>
                <a:gd name="T25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6">
                  <a:moveTo>
                    <a:pt x="21" y="13"/>
                  </a:moveTo>
                  <a:lnTo>
                    <a:pt x="21" y="13"/>
                  </a:lnTo>
                  <a:lnTo>
                    <a:pt x="16" y="7"/>
                  </a:lnTo>
                  <a:lnTo>
                    <a:pt x="12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5" y="22"/>
                  </a:lnTo>
                  <a:lnTo>
                    <a:pt x="7" y="23"/>
                  </a:lnTo>
                  <a:lnTo>
                    <a:pt x="9" y="26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0" name="Freeform 2478"/>
            <p:cNvSpPr>
              <a:spLocks/>
            </p:cNvSpPr>
            <p:nvPr/>
          </p:nvSpPr>
          <p:spPr bwMode="auto">
            <a:xfrm>
              <a:off x="3337504" y="1257211"/>
              <a:ext cx="5731" cy="8599"/>
            </a:xfrm>
            <a:custGeom>
              <a:avLst/>
              <a:gdLst>
                <a:gd name="T0" fmla="*/ 21 w 21"/>
                <a:gd name="T1" fmla="*/ 30 h 30"/>
                <a:gd name="T2" fmla="*/ 21 w 21"/>
                <a:gd name="T3" fmla="*/ 30 h 30"/>
                <a:gd name="T4" fmla="*/ 20 w 21"/>
                <a:gd name="T5" fmla="*/ 22 h 30"/>
                <a:gd name="T6" fmla="*/ 19 w 21"/>
                <a:gd name="T7" fmla="*/ 15 h 30"/>
                <a:gd name="T8" fmla="*/ 17 w 21"/>
                <a:gd name="T9" fmla="*/ 6 h 30"/>
                <a:gd name="T10" fmla="*/ 12 w 21"/>
                <a:gd name="T11" fmla="*/ 0 h 30"/>
                <a:gd name="T12" fmla="*/ 0 w 21"/>
                <a:gd name="T13" fmla="*/ 13 h 30"/>
                <a:gd name="T14" fmla="*/ 2 w 21"/>
                <a:gd name="T15" fmla="*/ 16 h 30"/>
                <a:gd name="T16" fmla="*/ 4 w 21"/>
                <a:gd name="T17" fmla="*/ 20 h 30"/>
                <a:gd name="T18" fmla="*/ 4 w 21"/>
                <a:gd name="T19" fmla="*/ 25 h 30"/>
                <a:gd name="T20" fmla="*/ 5 w 21"/>
                <a:gd name="T21" fmla="*/ 30 h 30"/>
                <a:gd name="T22" fmla="*/ 5 w 21"/>
                <a:gd name="T23" fmla="*/ 30 h 30"/>
                <a:gd name="T24" fmla="*/ 21 w 21"/>
                <a:gd name="T2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30">
                  <a:moveTo>
                    <a:pt x="21" y="30"/>
                  </a:moveTo>
                  <a:lnTo>
                    <a:pt x="21" y="30"/>
                  </a:lnTo>
                  <a:lnTo>
                    <a:pt x="20" y="22"/>
                  </a:lnTo>
                  <a:lnTo>
                    <a:pt x="19" y="15"/>
                  </a:lnTo>
                  <a:lnTo>
                    <a:pt x="17" y="6"/>
                  </a:lnTo>
                  <a:lnTo>
                    <a:pt x="12" y="0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5"/>
                  </a:lnTo>
                  <a:lnTo>
                    <a:pt x="5" y="30"/>
                  </a:lnTo>
                  <a:lnTo>
                    <a:pt x="21" y="3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1" name="Freeform 2479"/>
            <p:cNvSpPr>
              <a:spLocks/>
            </p:cNvSpPr>
            <p:nvPr/>
          </p:nvSpPr>
          <p:spPr bwMode="auto">
            <a:xfrm>
              <a:off x="3336357" y="1265811"/>
              <a:ext cx="6877" cy="10892"/>
            </a:xfrm>
            <a:custGeom>
              <a:avLst/>
              <a:gdLst>
                <a:gd name="T0" fmla="*/ 13 w 24"/>
                <a:gd name="T1" fmla="*/ 38 h 38"/>
                <a:gd name="T2" fmla="*/ 13 w 24"/>
                <a:gd name="T3" fmla="*/ 38 h 38"/>
                <a:gd name="T4" fmla="*/ 17 w 24"/>
                <a:gd name="T5" fmla="*/ 29 h 38"/>
                <a:gd name="T6" fmla="*/ 21 w 24"/>
                <a:gd name="T7" fmla="*/ 21 h 38"/>
                <a:gd name="T8" fmla="*/ 23 w 24"/>
                <a:gd name="T9" fmla="*/ 11 h 38"/>
                <a:gd name="T10" fmla="*/ 24 w 24"/>
                <a:gd name="T11" fmla="*/ 0 h 38"/>
                <a:gd name="T12" fmla="*/ 8 w 24"/>
                <a:gd name="T13" fmla="*/ 0 h 38"/>
                <a:gd name="T14" fmla="*/ 7 w 24"/>
                <a:gd name="T15" fmla="*/ 8 h 38"/>
                <a:gd name="T16" fmla="*/ 6 w 24"/>
                <a:gd name="T17" fmla="*/ 13 h 38"/>
                <a:gd name="T18" fmla="*/ 3 w 24"/>
                <a:gd name="T19" fmla="*/ 19 h 38"/>
                <a:gd name="T20" fmla="*/ 0 w 24"/>
                <a:gd name="T21" fmla="*/ 25 h 38"/>
                <a:gd name="T22" fmla="*/ 0 w 24"/>
                <a:gd name="T23" fmla="*/ 25 h 38"/>
                <a:gd name="T24" fmla="*/ 13 w 24"/>
                <a:gd name="T2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8">
                  <a:moveTo>
                    <a:pt x="13" y="38"/>
                  </a:moveTo>
                  <a:lnTo>
                    <a:pt x="13" y="38"/>
                  </a:lnTo>
                  <a:lnTo>
                    <a:pt x="17" y="29"/>
                  </a:lnTo>
                  <a:lnTo>
                    <a:pt x="21" y="21"/>
                  </a:lnTo>
                  <a:lnTo>
                    <a:pt x="23" y="11"/>
                  </a:lnTo>
                  <a:lnTo>
                    <a:pt x="24" y="0"/>
                  </a:lnTo>
                  <a:lnTo>
                    <a:pt x="8" y="0"/>
                  </a:lnTo>
                  <a:lnTo>
                    <a:pt x="7" y="8"/>
                  </a:lnTo>
                  <a:lnTo>
                    <a:pt x="6" y="13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2" name="Freeform 2480"/>
            <p:cNvSpPr>
              <a:spLocks/>
            </p:cNvSpPr>
            <p:nvPr/>
          </p:nvSpPr>
          <p:spPr bwMode="auto">
            <a:xfrm>
              <a:off x="3327188" y="1272690"/>
              <a:ext cx="12607" cy="12612"/>
            </a:xfrm>
            <a:custGeom>
              <a:avLst/>
              <a:gdLst>
                <a:gd name="T0" fmla="*/ 0 w 45"/>
                <a:gd name="T1" fmla="*/ 29 h 43"/>
                <a:gd name="T2" fmla="*/ 12 w 45"/>
                <a:gd name="T3" fmla="*/ 39 h 43"/>
                <a:gd name="T4" fmla="*/ 21 w 45"/>
                <a:gd name="T5" fmla="*/ 35 h 43"/>
                <a:gd name="T6" fmla="*/ 31 w 45"/>
                <a:gd name="T7" fmla="*/ 29 h 43"/>
                <a:gd name="T8" fmla="*/ 39 w 45"/>
                <a:gd name="T9" fmla="*/ 22 h 43"/>
                <a:gd name="T10" fmla="*/ 45 w 45"/>
                <a:gd name="T11" fmla="*/ 13 h 43"/>
                <a:gd name="T12" fmla="*/ 32 w 45"/>
                <a:gd name="T13" fmla="*/ 0 h 43"/>
                <a:gd name="T14" fmla="*/ 28 w 45"/>
                <a:gd name="T15" fmla="*/ 6 h 43"/>
                <a:gd name="T16" fmla="*/ 22 w 45"/>
                <a:gd name="T17" fmla="*/ 10 h 43"/>
                <a:gd name="T18" fmla="*/ 15 w 45"/>
                <a:gd name="T19" fmla="*/ 16 h 43"/>
                <a:gd name="T20" fmla="*/ 6 w 45"/>
                <a:gd name="T21" fmla="*/ 19 h 43"/>
                <a:gd name="T22" fmla="*/ 18 w 45"/>
                <a:gd name="T23" fmla="*/ 29 h 43"/>
                <a:gd name="T24" fmla="*/ 0 w 45"/>
                <a:gd name="T25" fmla="*/ 29 h 43"/>
                <a:gd name="T26" fmla="*/ 0 w 45"/>
                <a:gd name="T27" fmla="*/ 43 h 43"/>
                <a:gd name="T28" fmla="*/ 12 w 45"/>
                <a:gd name="T29" fmla="*/ 39 h 43"/>
                <a:gd name="T30" fmla="*/ 0 w 45"/>
                <a:gd name="T31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43">
                  <a:moveTo>
                    <a:pt x="0" y="29"/>
                  </a:moveTo>
                  <a:lnTo>
                    <a:pt x="12" y="39"/>
                  </a:lnTo>
                  <a:lnTo>
                    <a:pt x="21" y="35"/>
                  </a:lnTo>
                  <a:lnTo>
                    <a:pt x="31" y="29"/>
                  </a:lnTo>
                  <a:lnTo>
                    <a:pt x="39" y="22"/>
                  </a:lnTo>
                  <a:lnTo>
                    <a:pt x="45" y="13"/>
                  </a:lnTo>
                  <a:lnTo>
                    <a:pt x="32" y="0"/>
                  </a:lnTo>
                  <a:lnTo>
                    <a:pt x="28" y="6"/>
                  </a:lnTo>
                  <a:lnTo>
                    <a:pt x="22" y="10"/>
                  </a:lnTo>
                  <a:lnTo>
                    <a:pt x="15" y="16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12" y="3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3" name="Freeform 2481"/>
            <p:cNvSpPr>
              <a:spLocks noEditPoints="1"/>
            </p:cNvSpPr>
            <p:nvPr/>
          </p:nvSpPr>
          <p:spPr bwMode="auto">
            <a:xfrm>
              <a:off x="3236645" y="1598315"/>
              <a:ext cx="71633" cy="111790"/>
            </a:xfrm>
            <a:custGeom>
              <a:avLst/>
              <a:gdLst>
                <a:gd name="T0" fmla="*/ 113 w 251"/>
                <a:gd name="T1" fmla="*/ 59 h 390"/>
                <a:gd name="T2" fmla="*/ 120 w 251"/>
                <a:gd name="T3" fmla="*/ 29 h 390"/>
                <a:gd name="T4" fmla="*/ 132 w 251"/>
                <a:gd name="T5" fmla="*/ 10 h 390"/>
                <a:gd name="T6" fmla="*/ 162 w 251"/>
                <a:gd name="T7" fmla="*/ 0 h 390"/>
                <a:gd name="T8" fmla="*/ 187 w 251"/>
                <a:gd name="T9" fmla="*/ 6 h 390"/>
                <a:gd name="T10" fmla="*/ 210 w 251"/>
                <a:gd name="T11" fmla="*/ 20 h 390"/>
                <a:gd name="T12" fmla="*/ 231 w 251"/>
                <a:gd name="T13" fmla="*/ 46 h 390"/>
                <a:gd name="T14" fmla="*/ 244 w 251"/>
                <a:gd name="T15" fmla="*/ 78 h 390"/>
                <a:gd name="T16" fmla="*/ 251 w 251"/>
                <a:gd name="T17" fmla="*/ 115 h 390"/>
                <a:gd name="T18" fmla="*/ 247 w 251"/>
                <a:gd name="T19" fmla="*/ 166 h 390"/>
                <a:gd name="T20" fmla="*/ 228 w 251"/>
                <a:gd name="T21" fmla="*/ 218 h 390"/>
                <a:gd name="T22" fmla="*/ 198 w 251"/>
                <a:gd name="T23" fmla="*/ 252 h 390"/>
                <a:gd name="T24" fmla="*/ 155 w 251"/>
                <a:gd name="T25" fmla="*/ 270 h 390"/>
                <a:gd name="T26" fmla="*/ 111 w 251"/>
                <a:gd name="T27" fmla="*/ 390 h 390"/>
                <a:gd name="T28" fmla="*/ 80 w 251"/>
                <a:gd name="T29" fmla="*/ 265 h 390"/>
                <a:gd name="T30" fmla="*/ 42 w 251"/>
                <a:gd name="T31" fmla="*/ 242 h 390"/>
                <a:gd name="T32" fmla="*/ 15 w 251"/>
                <a:gd name="T33" fmla="*/ 201 h 390"/>
                <a:gd name="T34" fmla="*/ 1 w 251"/>
                <a:gd name="T35" fmla="*/ 149 h 390"/>
                <a:gd name="T36" fmla="*/ 3 w 251"/>
                <a:gd name="T37" fmla="*/ 100 h 390"/>
                <a:gd name="T38" fmla="*/ 15 w 251"/>
                <a:gd name="T39" fmla="*/ 59 h 390"/>
                <a:gd name="T40" fmla="*/ 33 w 251"/>
                <a:gd name="T41" fmla="*/ 29 h 390"/>
                <a:gd name="T42" fmla="*/ 54 w 251"/>
                <a:gd name="T43" fmla="*/ 12 h 390"/>
                <a:gd name="T44" fmla="*/ 77 w 251"/>
                <a:gd name="T45" fmla="*/ 3 h 390"/>
                <a:gd name="T46" fmla="*/ 96 w 251"/>
                <a:gd name="T47" fmla="*/ 10 h 390"/>
                <a:gd name="T48" fmla="*/ 81 w 251"/>
                <a:gd name="T49" fmla="*/ 16 h 390"/>
                <a:gd name="T50" fmla="*/ 60 w 251"/>
                <a:gd name="T51" fmla="*/ 39 h 390"/>
                <a:gd name="T52" fmla="*/ 50 w 251"/>
                <a:gd name="T53" fmla="*/ 64 h 390"/>
                <a:gd name="T54" fmla="*/ 43 w 251"/>
                <a:gd name="T55" fmla="*/ 124 h 390"/>
                <a:gd name="T56" fmla="*/ 50 w 251"/>
                <a:gd name="T57" fmla="*/ 182 h 390"/>
                <a:gd name="T58" fmla="*/ 67 w 251"/>
                <a:gd name="T59" fmla="*/ 224 h 390"/>
                <a:gd name="T60" fmla="*/ 88 w 251"/>
                <a:gd name="T61" fmla="*/ 247 h 390"/>
                <a:gd name="T62" fmla="*/ 111 w 251"/>
                <a:gd name="T63" fmla="*/ 257 h 390"/>
                <a:gd name="T64" fmla="*/ 157 w 251"/>
                <a:gd name="T65" fmla="*/ 252 h 390"/>
                <a:gd name="T66" fmla="*/ 183 w 251"/>
                <a:gd name="T67" fmla="*/ 237 h 390"/>
                <a:gd name="T68" fmla="*/ 204 w 251"/>
                <a:gd name="T69" fmla="*/ 203 h 390"/>
                <a:gd name="T70" fmla="*/ 213 w 251"/>
                <a:gd name="T71" fmla="*/ 159 h 390"/>
                <a:gd name="T72" fmla="*/ 212 w 251"/>
                <a:gd name="T73" fmla="*/ 117 h 390"/>
                <a:gd name="T74" fmla="*/ 206 w 251"/>
                <a:gd name="T75" fmla="*/ 85 h 390"/>
                <a:gd name="T76" fmla="*/ 193 w 251"/>
                <a:gd name="T77" fmla="*/ 58 h 390"/>
                <a:gd name="T78" fmla="*/ 172 w 251"/>
                <a:gd name="T79" fmla="*/ 36 h 390"/>
                <a:gd name="T80" fmla="*/ 158 w 251"/>
                <a:gd name="T81" fmla="*/ 33 h 390"/>
                <a:gd name="T82" fmla="*/ 145 w 251"/>
                <a:gd name="T83" fmla="*/ 39 h 390"/>
                <a:gd name="T84" fmla="*/ 138 w 251"/>
                <a:gd name="T85" fmla="*/ 61 h 390"/>
                <a:gd name="T86" fmla="*/ 136 w 251"/>
                <a:gd name="T87" fmla="*/ 257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1" h="390">
                  <a:moveTo>
                    <a:pt x="111" y="257"/>
                  </a:moveTo>
                  <a:lnTo>
                    <a:pt x="111" y="79"/>
                  </a:lnTo>
                  <a:lnTo>
                    <a:pt x="113" y="59"/>
                  </a:lnTo>
                  <a:lnTo>
                    <a:pt x="115" y="43"/>
                  </a:lnTo>
                  <a:lnTo>
                    <a:pt x="117" y="36"/>
                  </a:lnTo>
                  <a:lnTo>
                    <a:pt x="120" y="29"/>
                  </a:lnTo>
                  <a:lnTo>
                    <a:pt x="122" y="23"/>
                  </a:lnTo>
                  <a:lnTo>
                    <a:pt x="125" y="19"/>
                  </a:lnTo>
                  <a:lnTo>
                    <a:pt x="132" y="10"/>
                  </a:lnTo>
                  <a:lnTo>
                    <a:pt x="141" y="4"/>
                  </a:lnTo>
                  <a:lnTo>
                    <a:pt x="151" y="2"/>
                  </a:lnTo>
                  <a:lnTo>
                    <a:pt x="162" y="0"/>
                  </a:lnTo>
                  <a:lnTo>
                    <a:pt x="171" y="0"/>
                  </a:lnTo>
                  <a:lnTo>
                    <a:pt x="179" y="3"/>
                  </a:lnTo>
                  <a:lnTo>
                    <a:pt x="187" y="6"/>
                  </a:lnTo>
                  <a:lnTo>
                    <a:pt x="194" y="9"/>
                  </a:lnTo>
                  <a:lnTo>
                    <a:pt x="203" y="15"/>
                  </a:lnTo>
                  <a:lnTo>
                    <a:pt x="210" y="20"/>
                  </a:lnTo>
                  <a:lnTo>
                    <a:pt x="217" y="29"/>
                  </a:lnTo>
                  <a:lnTo>
                    <a:pt x="224" y="38"/>
                  </a:lnTo>
                  <a:lnTo>
                    <a:pt x="231" y="46"/>
                  </a:lnTo>
                  <a:lnTo>
                    <a:pt x="235" y="56"/>
                  </a:lnTo>
                  <a:lnTo>
                    <a:pt x="240" y="68"/>
                  </a:lnTo>
                  <a:lnTo>
                    <a:pt x="244" y="78"/>
                  </a:lnTo>
                  <a:lnTo>
                    <a:pt x="247" y="91"/>
                  </a:lnTo>
                  <a:lnTo>
                    <a:pt x="249" y="102"/>
                  </a:lnTo>
                  <a:lnTo>
                    <a:pt x="251" y="115"/>
                  </a:lnTo>
                  <a:lnTo>
                    <a:pt x="251" y="128"/>
                  </a:lnTo>
                  <a:lnTo>
                    <a:pt x="249" y="147"/>
                  </a:lnTo>
                  <a:lnTo>
                    <a:pt x="247" y="166"/>
                  </a:lnTo>
                  <a:lnTo>
                    <a:pt x="242" y="183"/>
                  </a:lnTo>
                  <a:lnTo>
                    <a:pt x="237" y="201"/>
                  </a:lnTo>
                  <a:lnTo>
                    <a:pt x="228" y="218"/>
                  </a:lnTo>
                  <a:lnTo>
                    <a:pt x="219" y="231"/>
                  </a:lnTo>
                  <a:lnTo>
                    <a:pt x="210" y="244"/>
                  </a:lnTo>
                  <a:lnTo>
                    <a:pt x="198" y="252"/>
                  </a:lnTo>
                  <a:lnTo>
                    <a:pt x="185" y="260"/>
                  </a:lnTo>
                  <a:lnTo>
                    <a:pt x="171" y="265"/>
                  </a:lnTo>
                  <a:lnTo>
                    <a:pt x="155" y="270"/>
                  </a:lnTo>
                  <a:lnTo>
                    <a:pt x="136" y="273"/>
                  </a:lnTo>
                  <a:lnTo>
                    <a:pt x="136" y="390"/>
                  </a:lnTo>
                  <a:lnTo>
                    <a:pt x="111" y="390"/>
                  </a:lnTo>
                  <a:lnTo>
                    <a:pt x="111" y="273"/>
                  </a:lnTo>
                  <a:lnTo>
                    <a:pt x="95" y="270"/>
                  </a:lnTo>
                  <a:lnTo>
                    <a:pt x="80" y="265"/>
                  </a:lnTo>
                  <a:lnTo>
                    <a:pt x="66" y="260"/>
                  </a:lnTo>
                  <a:lnTo>
                    <a:pt x="53" y="252"/>
                  </a:lnTo>
                  <a:lnTo>
                    <a:pt x="42" y="242"/>
                  </a:lnTo>
                  <a:lnTo>
                    <a:pt x="32" y="231"/>
                  </a:lnTo>
                  <a:lnTo>
                    <a:pt x="24" y="218"/>
                  </a:lnTo>
                  <a:lnTo>
                    <a:pt x="15" y="201"/>
                  </a:lnTo>
                  <a:lnTo>
                    <a:pt x="8" y="183"/>
                  </a:lnTo>
                  <a:lnTo>
                    <a:pt x="4" y="166"/>
                  </a:lnTo>
                  <a:lnTo>
                    <a:pt x="1" y="149"/>
                  </a:lnTo>
                  <a:lnTo>
                    <a:pt x="0" y="130"/>
                  </a:lnTo>
                  <a:lnTo>
                    <a:pt x="1" y="114"/>
                  </a:lnTo>
                  <a:lnTo>
                    <a:pt x="3" y="100"/>
                  </a:lnTo>
                  <a:lnTo>
                    <a:pt x="6" y="85"/>
                  </a:lnTo>
                  <a:lnTo>
                    <a:pt x="11" y="72"/>
                  </a:lnTo>
                  <a:lnTo>
                    <a:pt x="15" y="59"/>
                  </a:lnTo>
                  <a:lnTo>
                    <a:pt x="21" y="48"/>
                  </a:lnTo>
                  <a:lnTo>
                    <a:pt x="27" y="38"/>
                  </a:lnTo>
                  <a:lnTo>
                    <a:pt x="33" y="29"/>
                  </a:lnTo>
                  <a:lnTo>
                    <a:pt x="40" y="22"/>
                  </a:lnTo>
                  <a:lnTo>
                    <a:pt x="47" y="16"/>
                  </a:lnTo>
                  <a:lnTo>
                    <a:pt x="54" y="12"/>
                  </a:lnTo>
                  <a:lnTo>
                    <a:pt x="61" y="7"/>
                  </a:lnTo>
                  <a:lnTo>
                    <a:pt x="68" y="4"/>
                  </a:lnTo>
                  <a:lnTo>
                    <a:pt x="77" y="3"/>
                  </a:lnTo>
                  <a:lnTo>
                    <a:pt x="86" y="2"/>
                  </a:lnTo>
                  <a:lnTo>
                    <a:pt x="96" y="0"/>
                  </a:lnTo>
                  <a:lnTo>
                    <a:pt x="96" y="10"/>
                  </a:lnTo>
                  <a:lnTo>
                    <a:pt x="91" y="12"/>
                  </a:lnTo>
                  <a:lnTo>
                    <a:pt x="86" y="13"/>
                  </a:lnTo>
                  <a:lnTo>
                    <a:pt x="81" y="16"/>
                  </a:lnTo>
                  <a:lnTo>
                    <a:pt x="76" y="19"/>
                  </a:lnTo>
                  <a:lnTo>
                    <a:pt x="68" y="27"/>
                  </a:lnTo>
                  <a:lnTo>
                    <a:pt x="60" y="39"/>
                  </a:lnTo>
                  <a:lnTo>
                    <a:pt x="56" y="46"/>
                  </a:lnTo>
                  <a:lnTo>
                    <a:pt x="53" y="55"/>
                  </a:lnTo>
                  <a:lnTo>
                    <a:pt x="50" y="64"/>
                  </a:lnTo>
                  <a:lnTo>
                    <a:pt x="48" y="74"/>
                  </a:lnTo>
                  <a:lnTo>
                    <a:pt x="45" y="97"/>
                  </a:lnTo>
                  <a:lnTo>
                    <a:pt x="43" y="124"/>
                  </a:lnTo>
                  <a:lnTo>
                    <a:pt x="45" y="146"/>
                  </a:lnTo>
                  <a:lnTo>
                    <a:pt x="47" y="165"/>
                  </a:lnTo>
                  <a:lnTo>
                    <a:pt x="50" y="182"/>
                  </a:lnTo>
                  <a:lnTo>
                    <a:pt x="55" y="198"/>
                  </a:lnTo>
                  <a:lnTo>
                    <a:pt x="60" y="211"/>
                  </a:lnTo>
                  <a:lnTo>
                    <a:pt x="67" y="224"/>
                  </a:lnTo>
                  <a:lnTo>
                    <a:pt x="74" y="234"/>
                  </a:lnTo>
                  <a:lnTo>
                    <a:pt x="82" y="242"/>
                  </a:lnTo>
                  <a:lnTo>
                    <a:pt x="88" y="247"/>
                  </a:lnTo>
                  <a:lnTo>
                    <a:pt x="94" y="251"/>
                  </a:lnTo>
                  <a:lnTo>
                    <a:pt x="102" y="254"/>
                  </a:lnTo>
                  <a:lnTo>
                    <a:pt x="111" y="257"/>
                  </a:lnTo>
                  <a:close/>
                  <a:moveTo>
                    <a:pt x="136" y="257"/>
                  </a:moveTo>
                  <a:lnTo>
                    <a:pt x="148" y="255"/>
                  </a:lnTo>
                  <a:lnTo>
                    <a:pt x="157" y="252"/>
                  </a:lnTo>
                  <a:lnTo>
                    <a:pt x="166" y="248"/>
                  </a:lnTo>
                  <a:lnTo>
                    <a:pt x="173" y="244"/>
                  </a:lnTo>
                  <a:lnTo>
                    <a:pt x="183" y="237"/>
                  </a:lnTo>
                  <a:lnTo>
                    <a:pt x="191" y="227"/>
                  </a:lnTo>
                  <a:lnTo>
                    <a:pt x="198" y="216"/>
                  </a:lnTo>
                  <a:lnTo>
                    <a:pt x="204" y="203"/>
                  </a:lnTo>
                  <a:lnTo>
                    <a:pt x="208" y="190"/>
                  </a:lnTo>
                  <a:lnTo>
                    <a:pt x="211" y="175"/>
                  </a:lnTo>
                  <a:lnTo>
                    <a:pt x="213" y="159"/>
                  </a:lnTo>
                  <a:lnTo>
                    <a:pt x="213" y="141"/>
                  </a:lnTo>
                  <a:lnTo>
                    <a:pt x="213" y="130"/>
                  </a:lnTo>
                  <a:lnTo>
                    <a:pt x="212" y="117"/>
                  </a:lnTo>
                  <a:lnTo>
                    <a:pt x="211" y="105"/>
                  </a:lnTo>
                  <a:lnTo>
                    <a:pt x="208" y="95"/>
                  </a:lnTo>
                  <a:lnTo>
                    <a:pt x="206" y="85"/>
                  </a:lnTo>
                  <a:lnTo>
                    <a:pt x="201" y="75"/>
                  </a:lnTo>
                  <a:lnTo>
                    <a:pt x="198" y="66"/>
                  </a:lnTo>
                  <a:lnTo>
                    <a:pt x="193" y="58"/>
                  </a:lnTo>
                  <a:lnTo>
                    <a:pt x="185" y="46"/>
                  </a:lnTo>
                  <a:lnTo>
                    <a:pt x="177" y="39"/>
                  </a:lnTo>
                  <a:lnTo>
                    <a:pt x="172" y="36"/>
                  </a:lnTo>
                  <a:lnTo>
                    <a:pt x="167" y="35"/>
                  </a:lnTo>
                  <a:lnTo>
                    <a:pt x="163" y="33"/>
                  </a:lnTo>
                  <a:lnTo>
                    <a:pt x="158" y="33"/>
                  </a:lnTo>
                  <a:lnTo>
                    <a:pt x="153" y="33"/>
                  </a:lnTo>
                  <a:lnTo>
                    <a:pt x="150" y="36"/>
                  </a:lnTo>
                  <a:lnTo>
                    <a:pt x="145" y="39"/>
                  </a:lnTo>
                  <a:lnTo>
                    <a:pt x="143" y="43"/>
                  </a:lnTo>
                  <a:lnTo>
                    <a:pt x="139" y="51"/>
                  </a:lnTo>
                  <a:lnTo>
                    <a:pt x="138" y="61"/>
                  </a:lnTo>
                  <a:lnTo>
                    <a:pt x="137" y="74"/>
                  </a:lnTo>
                  <a:lnTo>
                    <a:pt x="136" y="88"/>
                  </a:lnTo>
                  <a:lnTo>
                    <a:pt x="136" y="25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4" name="Freeform 2482"/>
            <p:cNvSpPr>
              <a:spLocks/>
            </p:cNvSpPr>
            <p:nvPr/>
          </p:nvSpPr>
          <p:spPr bwMode="auto">
            <a:xfrm>
              <a:off x="3403405" y="1598888"/>
              <a:ext cx="55014" cy="111217"/>
            </a:xfrm>
            <a:custGeom>
              <a:avLst/>
              <a:gdLst>
                <a:gd name="T0" fmla="*/ 193 w 193"/>
                <a:gd name="T1" fmla="*/ 4 h 387"/>
                <a:gd name="T2" fmla="*/ 181 w 193"/>
                <a:gd name="T3" fmla="*/ 33 h 387"/>
                <a:gd name="T4" fmla="*/ 154 w 193"/>
                <a:gd name="T5" fmla="*/ 101 h 387"/>
                <a:gd name="T6" fmla="*/ 143 w 193"/>
                <a:gd name="T7" fmla="*/ 133 h 387"/>
                <a:gd name="T8" fmla="*/ 134 w 193"/>
                <a:gd name="T9" fmla="*/ 156 h 387"/>
                <a:gd name="T10" fmla="*/ 129 w 193"/>
                <a:gd name="T11" fmla="*/ 172 h 387"/>
                <a:gd name="T12" fmla="*/ 103 w 193"/>
                <a:gd name="T13" fmla="*/ 258 h 387"/>
                <a:gd name="T14" fmla="*/ 105 w 193"/>
                <a:gd name="T15" fmla="*/ 288 h 387"/>
                <a:gd name="T16" fmla="*/ 105 w 193"/>
                <a:gd name="T17" fmla="*/ 320 h 387"/>
                <a:gd name="T18" fmla="*/ 103 w 193"/>
                <a:gd name="T19" fmla="*/ 349 h 387"/>
                <a:gd name="T20" fmla="*/ 98 w 193"/>
                <a:gd name="T21" fmla="*/ 368 h 387"/>
                <a:gd name="T22" fmla="*/ 95 w 193"/>
                <a:gd name="T23" fmla="*/ 378 h 387"/>
                <a:gd name="T24" fmla="*/ 86 w 193"/>
                <a:gd name="T25" fmla="*/ 385 h 387"/>
                <a:gd name="T26" fmla="*/ 77 w 193"/>
                <a:gd name="T27" fmla="*/ 387 h 387"/>
                <a:gd name="T28" fmla="*/ 70 w 193"/>
                <a:gd name="T29" fmla="*/ 382 h 387"/>
                <a:gd name="T30" fmla="*/ 64 w 193"/>
                <a:gd name="T31" fmla="*/ 375 h 387"/>
                <a:gd name="T32" fmla="*/ 62 w 193"/>
                <a:gd name="T33" fmla="*/ 365 h 387"/>
                <a:gd name="T34" fmla="*/ 62 w 193"/>
                <a:gd name="T35" fmla="*/ 348 h 387"/>
                <a:gd name="T36" fmla="*/ 65 w 193"/>
                <a:gd name="T37" fmla="*/ 322 h 387"/>
                <a:gd name="T38" fmla="*/ 72 w 193"/>
                <a:gd name="T39" fmla="*/ 294 h 387"/>
                <a:gd name="T40" fmla="*/ 83 w 193"/>
                <a:gd name="T41" fmla="*/ 262 h 387"/>
                <a:gd name="T42" fmla="*/ 82 w 193"/>
                <a:gd name="T43" fmla="*/ 180 h 387"/>
                <a:gd name="T44" fmla="*/ 68 w 193"/>
                <a:gd name="T45" fmla="*/ 94 h 387"/>
                <a:gd name="T46" fmla="*/ 61 w 193"/>
                <a:gd name="T47" fmla="*/ 65 h 387"/>
                <a:gd name="T48" fmla="*/ 55 w 193"/>
                <a:gd name="T49" fmla="*/ 53 h 387"/>
                <a:gd name="T50" fmla="*/ 48 w 193"/>
                <a:gd name="T51" fmla="*/ 46 h 387"/>
                <a:gd name="T52" fmla="*/ 40 w 193"/>
                <a:gd name="T53" fmla="*/ 42 h 387"/>
                <a:gd name="T54" fmla="*/ 30 w 193"/>
                <a:gd name="T55" fmla="*/ 42 h 387"/>
                <a:gd name="T56" fmla="*/ 22 w 193"/>
                <a:gd name="T57" fmla="*/ 46 h 387"/>
                <a:gd name="T58" fmla="*/ 15 w 193"/>
                <a:gd name="T59" fmla="*/ 55 h 387"/>
                <a:gd name="T60" fmla="*/ 12 w 193"/>
                <a:gd name="T61" fmla="*/ 74 h 387"/>
                <a:gd name="T62" fmla="*/ 0 w 193"/>
                <a:gd name="T63" fmla="*/ 85 h 387"/>
                <a:gd name="T64" fmla="*/ 0 w 193"/>
                <a:gd name="T65" fmla="*/ 74 h 387"/>
                <a:gd name="T66" fmla="*/ 3 w 193"/>
                <a:gd name="T67" fmla="*/ 39 h 387"/>
                <a:gd name="T68" fmla="*/ 13 w 193"/>
                <a:gd name="T69" fmla="*/ 14 h 387"/>
                <a:gd name="T70" fmla="*/ 23 w 193"/>
                <a:gd name="T71" fmla="*/ 3 h 387"/>
                <a:gd name="T72" fmla="*/ 37 w 193"/>
                <a:gd name="T73" fmla="*/ 0 h 387"/>
                <a:gd name="T74" fmla="*/ 50 w 193"/>
                <a:gd name="T75" fmla="*/ 3 h 387"/>
                <a:gd name="T76" fmla="*/ 60 w 193"/>
                <a:gd name="T77" fmla="*/ 10 h 387"/>
                <a:gd name="T78" fmla="*/ 71 w 193"/>
                <a:gd name="T79" fmla="*/ 33 h 387"/>
                <a:gd name="T80" fmla="*/ 81 w 193"/>
                <a:gd name="T81" fmla="*/ 72 h 387"/>
                <a:gd name="T82" fmla="*/ 91 w 193"/>
                <a:gd name="T83" fmla="*/ 137 h 387"/>
                <a:gd name="T84" fmla="*/ 99 w 193"/>
                <a:gd name="T85" fmla="*/ 208 h 387"/>
                <a:gd name="T86" fmla="*/ 126 w 193"/>
                <a:gd name="T87" fmla="*/ 97 h 387"/>
                <a:gd name="T88" fmla="*/ 144 w 193"/>
                <a:gd name="T89" fmla="*/ 3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3" h="387">
                  <a:moveTo>
                    <a:pt x="154" y="4"/>
                  </a:moveTo>
                  <a:lnTo>
                    <a:pt x="193" y="4"/>
                  </a:lnTo>
                  <a:lnTo>
                    <a:pt x="188" y="14"/>
                  </a:lnTo>
                  <a:lnTo>
                    <a:pt x="181" y="33"/>
                  </a:lnTo>
                  <a:lnTo>
                    <a:pt x="169" y="62"/>
                  </a:lnTo>
                  <a:lnTo>
                    <a:pt x="154" y="101"/>
                  </a:lnTo>
                  <a:lnTo>
                    <a:pt x="148" y="118"/>
                  </a:lnTo>
                  <a:lnTo>
                    <a:pt x="143" y="133"/>
                  </a:lnTo>
                  <a:lnTo>
                    <a:pt x="138" y="146"/>
                  </a:lnTo>
                  <a:lnTo>
                    <a:pt x="134" y="156"/>
                  </a:lnTo>
                  <a:lnTo>
                    <a:pt x="132" y="163"/>
                  </a:lnTo>
                  <a:lnTo>
                    <a:pt x="129" y="172"/>
                  </a:lnTo>
                  <a:lnTo>
                    <a:pt x="102" y="241"/>
                  </a:lnTo>
                  <a:lnTo>
                    <a:pt x="103" y="258"/>
                  </a:lnTo>
                  <a:lnTo>
                    <a:pt x="104" y="274"/>
                  </a:lnTo>
                  <a:lnTo>
                    <a:pt x="105" y="288"/>
                  </a:lnTo>
                  <a:lnTo>
                    <a:pt x="105" y="301"/>
                  </a:lnTo>
                  <a:lnTo>
                    <a:pt x="105" y="320"/>
                  </a:lnTo>
                  <a:lnTo>
                    <a:pt x="104" y="336"/>
                  </a:lnTo>
                  <a:lnTo>
                    <a:pt x="103" y="349"/>
                  </a:lnTo>
                  <a:lnTo>
                    <a:pt x="100" y="361"/>
                  </a:lnTo>
                  <a:lnTo>
                    <a:pt x="98" y="368"/>
                  </a:lnTo>
                  <a:lnTo>
                    <a:pt x="97" y="374"/>
                  </a:lnTo>
                  <a:lnTo>
                    <a:pt x="95" y="378"/>
                  </a:lnTo>
                  <a:lnTo>
                    <a:pt x="92" y="381"/>
                  </a:lnTo>
                  <a:lnTo>
                    <a:pt x="86" y="385"/>
                  </a:lnTo>
                  <a:lnTo>
                    <a:pt x="81" y="387"/>
                  </a:lnTo>
                  <a:lnTo>
                    <a:pt x="77" y="387"/>
                  </a:lnTo>
                  <a:lnTo>
                    <a:pt x="74" y="385"/>
                  </a:lnTo>
                  <a:lnTo>
                    <a:pt x="70" y="382"/>
                  </a:lnTo>
                  <a:lnTo>
                    <a:pt x="68" y="379"/>
                  </a:lnTo>
                  <a:lnTo>
                    <a:pt x="64" y="375"/>
                  </a:lnTo>
                  <a:lnTo>
                    <a:pt x="63" y="369"/>
                  </a:lnTo>
                  <a:lnTo>
                    <a:pt x="62" y="365"/>
                  </a:lnTo>
                  <a:lnTo>
                    <a:pt x="62" y="358"/>
                  </a:lnTo>
                  <a:lnTo>
                    <a:pt x="62" y="348"/>
                  </a:lnTo>
                  <a:lnTo>
                    <a:pt x="63" y="335"/>
                  </a:lnTo>
                  <a:lnTo>
                    <a:pt x="65" y="322"/>
                  </a:lnTo>
                  <a:lnTo>
                    <a:pt x="69" y="309"/>
                  </a:lnTo>
                  <a:lnTo>
                    <a:pt x="72" y="294"/>
                  </a:lnTo>
                  <a:lnTo>
                    <a:pt x="77" y="278"/>
                  </a:lnTo>
                  <a:lnTo>
                    <a:pt x="83" y="262"/>
                  </a:lnTo>
                  <a:lnTo>
                    <a:pt x="90" y="245"/>
                  </a:lnTo>
                  <a:lnTo>
                    <a:pt x="82" y="180"/>
                  </a:lnTo>
                  <a:lnTo>
                    <a:pt x="75" y="130"/>
                  </a:lnTo>
                  <a:lnTo>
                    <a:pt x="68" y="94"/>
                  </a:lnTo>
                  <a:lnTo>
                    <a:pt x="63" y="71"/>
                  </a:lnTo>
                  <a:lnTo>
                    <a:pt x="61" y="65"/>
                  </a:lnTo>
                  <a:lnTo>
                    <a:pt x="57" y="58"/>
                  </a:lnTo>
                  <a:lnTo>
                    <a:pt x="55" y="53"/>
                  </a:lnTo>
                  <a:lnTo>
                    <a:pt x="51" y="49"/>
                  </a:lnTo>
                  <a:lnTo>
                    <a:pt x="48" y="46"/>
                  </a:lnTo>
                  <a:lnTo>
                    <a:pt x="43" y="43"/>
                  </a:lnTo>
                  <a:lnTo>
                    <a:pt x="40" y="42"/>
                  </a:lnTo>
                  <a:lnTo>
                    <a:pt x="35" y="42"/>
                  </a:lnTo>
                  <a:lnTo>
                    <a:pt x="30" y="42"/>
                  </a:lnTo>
                  <a:lnTo>
                    <a:pt x="26" y="43"/>
                  </a:lnTo>
                  <a:lnTo>
                    <a:pt x="22" y="46"/>
                  </a:lnTo>
                  <a:lnTo>
                    <a:pt x="19" y="49"/>
                  </a:lnTo>
                  <a:lnTo>
                    <a:pt x="15" y="55"/>
                  </a:lnTo>
                  <a:lnTo>
                    <a:pt x="13" y="62"/>
                  </a:lnTo>
                  <a:lnTo>
                    <a:pt x="12" y="74"/>
                  </a:lnTo>
                  <a:lnTo>
                    <a:pt x="9" y="85"/>
                  </a:lnTo>
                  <a:lnTo>
                    <a:pt x="0" y="85"/>
                  </a:lnTo>
                  <a:lnTo>
                    <a:pt x="0" y="78"/>
                  </a:lnTo>
                  <a:lnTo>
                    <a:pt x="0" y="74"/>
                  </a:lnTo>
                  <a:lnTo>
                    <a:pt x="1" y="55"/>
                  </a:lnTo>
                  <a:lnTo>
                    <a:pt x="3" y="39"/>
                  </a:lnTo>
                  <a:lnTo>
                    <a:pt x="7" y="26"/>
                  </a:lnTo>
                  <a:lnTo>
                    <a:pt x="13" y="14"/>
                  </a:lnTo>
                  <a:lnTo>
                    <a:pt x="17" y="9"/>
                  </a:lnTo>
                  <a:lnTo>
                    <a:pt x="23" y="3"/>
                  </a:lnTo>
                  <a:lnTo>
                    <a:pt x="30" y="1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50" y="3"/>
                  </a:lnTo>
                  <a:lnTo>
                    <a:pt x="55" y="6"/>
                  </a:lnTo>
                  <a:lnTo>
                    <a:pt x="60" y="10"/>
                  </a:lnTo>
                  <a:lnTo>
                    <a:pt x="65" y="19"/>
                  </a:lnTo>
                  <a:lnTo>
                    <a:pt x="71" y="33"/>
                  </a:lnTo>
                  <a:lnTo>
                    <a:pt x="76" y="50"/>
                  </a:lnTo>
                  <a:lnTo>
                    <a:pt x="81" y="72"/>
                  </a:lnTo>
                  <a:lnTo>
                    <a:pt x="86" y="104"/>
                  </a:lnTo>
                  <a:lnTo>
                    <a:pt x="91" y="137"/>
                  </a:lnTo>
                  <a:lnTo>
                    <a:pt x="96" y="172"/>
                  </a:lnTo>
                  <a:lnTo>
                    <a:pt x="99" y="208"/>
                  </a:lnTo>
                  <a:lnTo>
                    <a:pt x="119" y="124"/>
                  </a:lnTo>
                  <a:lnTo>
                    <a:pt x="126" y="97"/>
                  </a:lnTo>
                  <a:lnTo>
                    <a:pt x="134" y="66"/>
                  </a:lnTo>
                  <a:lnTo>
                    <a:pt x="144" y="36"/>
                  </a:lnTo>
                  <a:lnTo>
                    <a:pt x="154" y="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5" name="Freeform 2483"/>
            <p:cNvSpPr>
              <a:spLocks noEditPoints="1"/>
            </p:cNvSpPr>
            <p:nvPr/>
          </p:nvSpPr>
          <p:spPr bwMode="auto">
            <a:xfrm>
              <a:off x="3315727" y="1610927"/>
              <a:ext cx="32091" cy="64208"/>
            </a:xfrm>
            <a:custGeom>
              <a:avLst/>
              <a:gdLst>
                <a:gd name="T0" fmla="*/ 0 w 114"/>
                <a:gd name="T1" fmla="*/ 97 h 225"/>
                <a:gd name="T2" fmla="*/ 5 w 114"/>
                <a:gd name="T3" fmla="*/ 64 h 225"/>
                <a:gd name="T4" fmla="*/ 14 w 114"/>
                <a:gd name="T5" fmla="*/ 38 h 225"/>
                <a:gd name="T6" fmla="*/ 26 w 114"/>
                <a:gd name="T7" fmla="*/ 18 h 225"/>
                <a:gd name="T8" fmla="*/ 39 w 114"/>
                <a:gd name="T9" fmla="*/ 6 h 225"/>
                <a:gd name="T10" fmla="*/ 52 w 114"/>
                <a:gd name="T11" fmla="*/ 0 h 225"/>
                <a:gd name="T12" fmla="*/ 62 w 114"/>
                <a:gd name="T13" fmla="*/ 0 h 225"/>
                <a:gd name="T14" fmla="*/ 72 w 114"/>
                <a:gd name="T15" fmla="*/ 3 h 225"/>
                <a:gd name="T16" fmla="*/ 86 w 114"/>
                <a:gd name="T17" fmla="*/ 15 h 225"/>
                <a:gd name="T18" fmla="*/ 99 w 114"/>
                <a:gd name="T19" fmla="*/ 34 h 225"/>
                <a:gd name="T20" fmla="*/ 107 w 114"/>
                <a:gd name="T21" fmla="*/ 52 h 225"/>
                <a:gd name="T22" fmla="*/ 111 w 114"/>
                <a:gd name="T23" fmla="*/ 74 h 225"/>
                <a:gd name="T24" fmla="*/ 114 w 114"/>
                <a:gd name="T25" fmla="*/ 98 h 225"/>
                <a:gd name="T26" fmla="*/ 114 w 114"/>
                <a:gd name="T27" fmla="*/ 130 h 225"/>
                <a:gd name="T28" fmla="*/ 109 w 114"/>
                <a:gd name="T29" fmla="*/ 162 h 225"/>
                <a:gd name="T30" fmla="*/ 101 w 114"/>
                <a:gd name="T31" fmla="*/ 188 h 225"/>
                <a:gd name="T32" fmla="*/ 89 w 114"/>
                <a:gd name="T33" fmla="*/ 207 h 225"/>
                <a:gd name="T34" fmla="*/ 76 w 114"/>
                <a:gd name="T35" fmla="*/ 220 h 225"/>
                <a:gd name="T36" fmla="*/ 62 w 114"/>
                <a:gd name="T37" fmla="*/ 225 h 225"/>
                <a:gd name="T38" fmla="*/ 51 w 114"/>
                <a:gd name="T39" fmla="*/ 225 h 225"/>
                <a:gd name="T40" fmla="*/ 39 w 114"/>
                <a:gd name="T41" fmla="*/ 221 h 225"/>
                <a:gd name="T42" fmla="*/ 28 w 114"/>
                <a:gd name="T43" fmla="*/ 212 h 225"/>
                <a:gd name="T44" fmla="*/ 19 w 114"/>
                <a:gd name="T45" fmla="*/ 198 h 225"/>
                <a:gd name="T46" fmla="*/ 8 w 114"/>
                <a:gd name="T47" fmla="*/ 173 h 225"/>
                <a:gd name="T48" fmla="*/ 0 w 114"/>
                <a:gd name="T49" fmla="*/ 136 h 225"/>
                <a:gd name="T50" fmla="*/ 26 w 114"/>
                <a:gd name="T51" fmla="*/ 119 h 225"/>
                <a:gd name="T52" fmla="*/ 27 w 114"/>
                <a:gd name="T53" fmla="*/ 159 h 225"/>
                <a:gd name="T54" fmla="*/ 34 w 114"/>
                <a:gd name="T55" fmla="*/ 192 h 225"/>
                <a:gd name="T56" fmla="*/ 44 w 114"/>
                <a:gd name="T57" fmla="*/ 209 h 225"/>
                <a:gd name="T58" fmla="*/ 49 w 114"/>
                <a:gd name="T59" fmla="*/ 214 h 225"/>
                <a:gd name="T60" fmla="*/ 56 w 114"/>
                <a:gd name="T61" fmla="*/ 215 h 225"/>
                <a:gd name="T62" fmla="*/ 63 w 114"/>
                <a:gd name="T63" fmla="*/ 214 h 225"/>
                <a:gd name="T64" fmla="*/ 72 w 114"/>
                <a:gd name="T65" fmla="*/ 208 h 225"/>
                <a:gd name="T66" fmla="*/ 78 w 114"/>
                <a:gd name="T67" fmla="*/ 198 h 225"/>
                <a:gd name="T68" fmla="*/ 82 w 114"/>
                <a:gd name="T69" fmla="*/ 182 h 225"/>
                <a:gd name="T70" fmla="*/ 87 w 114"/>
                <a:gd name="T71" fmla="*/ 149 h 225"/>
                <a:gd name="T72" fmla="*/ 89 w 114"/>
                <a:gd name="T73" fmla="*/ 104 h 225"/>
                <a:gd name="T74" fmla="*/ 87 w 114"/>
                <a:gd name="T75" fmla="*/ 70 h 225"/>
                <a:gd name="T76" fmla="*/ 82 w 114"/>
                <a:gd name="T77" fmla="*/ 42 h 225"/>
                <a:gd name="T78" fmla="*/ 78 w 114"/>
                <a:gd name="T79" fmla="*/ 26 h 225"/>
                <a:gd name="T80" fmla="*/ 71 w 114"/>
                <a:gd name="T81" fmla="*/ 16 h 225"/>
                <a:gd name="T82" fmla="*/ 65 w 114"/>
                <a:gd name="T83" fmla="*/ 12 h 225"/>
                <a:gd name="T84" fmla="*/ 58 w 114"/>
                <a:gd name="T85" fmla="*/ 10 h 225"/>
                <a:gd name="T86" fmla="*/ 49 w 114"/>
                <a:gd name="T87" fmla="*/ 13 h 225"/>
                <a:gd name="T88" fmla="*/ 41 w 114"/>
                <a:gd name="T89" fmla="*/ 21 h 225"/>
                <a:gd name="T90" fmla="*/ 34 w 114"/>
                <a:gd name="T91" fmla="*/ 38 h 225"/>
                <a:gd name="T92" fmla="*/ 28 w 114"/>
                <a:gd name="T93" fmla="*/ 62 h 225"/>
                <a:gd name="T94" fmla="*/ 26 w 114"/>
                <a:gd name="T95" fmla="*/ 91 h 225"/>
                <a:gd name="T96" fmla="*/ 26 w 114"/>
                <a:gd name="T97" fmla="*/ 11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4" h="225">
                  <a:moveTo>
                    <a:pt x="0" y="114"/>
                  </a:moveTo>
                  <a:lnTo>
                    <a:pt x="0" y="97"/>
                  </a:lnTo>
                  <a:lnTo>
                    <a:pt x="3" y="80"/>
                  </a:lnTo>
                  <a:lnTo>
                    <a:pt x="5" y="64"/>
                  </a:lnTo>
                  <a:lnTo>
                    <a:pt x="10" y="51"/>
                  </a:lnTo>
                  <a:lnTo>
                    <a:pt x="14" y="38"/>
                  </a:lnTo>
                  <a:lnTo>
                    <a:pt x="20" y="26"/>
                  </a:lnTo>
                  <a:lnTo>
                    <a:pt x="26" y="18"/>
                  </a:lnTo>
                  <a:lnTo>
                    <a:pt x="33" y="10"/>
                  </a:lnTo>
                  <a:lnTo>
                    <a:pt x="39" y="6"/>
                  </a:lnTo>
                  <a:lnTo>
                    <a:pt x="45" y="2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2"/>
                  </a:lnTo>
                  <a:lnTo>
                    <a:pt x="72" y="3"/>
                  </a:lnTo>
                  <a:lnTo>
                    <a:pt x="76" y="6"/>
                  </a:lnTo>
                  <a:lnTo>
                    <a:pt x="86" y="15"/>
                  </a:lnTo>
                  <a:lnTo>
                    <a:pt x="94" y="25"/>
                  </a:lnTo>
                  <a:lnTo>
                    <a:pt x="99" y="34"/>
                  </a:lnTo>
                  <a:lnTo>
                    <a:pt x="103" y="42"/>
                  </a:lnTo>
                  <a:lnTo>
                    <a:pt x="107" y="52"/>
                  </a:lnTo>
                  <a:lnTo>
                    <a:pt x="109" y="62"/>
                  </a:lnTo>
                  <a:lnTo>
                    <a:pt x="111" y="74"/>
                  </a:lnTo>
                  <a:lnTo>
                    <a:pt x="113" y="85"/>
                  </a:lnTo>
                  <a:lnTo>
                    <a:pt x="114" y="98"/>
                  </a:lnTo>
                  <a:lnTo>
                    <a:pt x="114" y="111"/>
                  </a:lnTo>
                  <a:lnTo>
                    <a:pt x="114" y="130"/>
                  </a:lnTo>
                  <a:lnTo>
                    <a:pt x="113" y="146"/>
                  </a:lnTo>
                  <a:lnTo>
                    <a:pt x="109" y="162"/>
                  </a:lnTo>
                  <a:lnTo>
                    <a:pt x="106" y="175"/>
                  </a:lnTo>
                  <a:lnTo>
                    <a:pt x="101" y="188"/>
                  </a:lnTo>
                  <a:lnTo>
                    <a:pt x="95" y="198"/>
                  </a:lnTo>
                  <a:lnTo>
                    <a:pt x="89" y="207"/>
                  </a:lnTo>
                  <a:lnTo>
                    <a:pt x="83" y="214"/>
                  </a:lnTo>
                  <a:lnTo>
                    <a:pt x="76" y="220"/>
                  </a:lnTo>
                  <a:lnTo>
                    <a:pt x="69" y="222"/>
                  </a:lnTo>
                  <a:lnTo>
                    <a:pt x="62" y="225"/>
                  </a:lnTo>
                  <a:lnTo>
                    <a:pt x="56" y="225"/>
                  </a:lnTo>
                  <a:lnTo>
                    <a:pt x="51" y="225"/>
                  </a:lnTo>
                  <a:lnTo>
                    <a:pt x="44" y="224"/>
                  </a:lnTo>
                  <a:lnTo>
                    <a:pt x="39" y="221"/>
                  </a:lnTo>
                  <a:lnTo>
                    <a:pt x="33" y="217"/>
                  </a:lnTo>
                  <a:lnTo>
                    <a:pt x="28" y="212"/>
                  </a:lnTo>
                  <a:lnTo>
                    <a:pt x="23" y="205"/>
                  </a:lnTo>
                  <a:lnTo>
                    <a:pt x="19" y="198"/>
                  </a:lnTo>
                  <a:lnTo>
                    <a:pt x="14" y="189"/>
                  </a:lnTo>
                  <a:lnTo>
                    <a:pt x="8" y="173"/>
                  </a:lnTo>
                  <a:lnTo>
                    <a:pt x="4" y="155"/>
                  </a:lnTo>
                  <a:lnTo>
                    <a:pt x="0" y="136"/>
                  </a:lnTo>
                  <a:lnTo>
                    <a:pt x="0" y="114"/>
                  </a:lnTo>
                  <a:close/>
                  <a:moveTo>
                    <a:pt x="26" y="119"/>
                  </a:moveTo>
                  <a:lnTo>
                    <a:pt x="26" y="140"/>
                  </a:lnTo>
                  <a:lnTo>
                    <a:pt x="27" y="159"/>
                  </a:lnTo>
                  <a:lnTo>
                    <a:pt x="31" y="176"/>
                  </a:lnTo>
                  <a:lnTo>
                    <a:pt x="34" y="192"/>
                  </a:lnTo>
                  <a:lnTo>
                    <a:pt x="39" y="202"/>
                  </a:lnTo>
                  <a:lnTo>
                    <a:pt x="44" y="209"/>
                  </a:lnTo>
                  <a:lnTo>
                    <a:pt x="47" y="212"/>
                  </a:lnTo>
                  <a:lnTo>
                    <a:pt x="49" y="214"/>
                  </a:lnTo>
                  <a:lnTo>
                    <a:pt x="53" y="215"/>
                  </a:lnTo>
                  <a:lnTo>
                    <a:pt x="56" y="215"/>
                  </a:lnTo>
                  <a:lnTo>
                    <a:pt x="60" y="215"/>
                  </a:lnTo>
                  <a:lnTo>
                    <a:pt x="63" y="214"/>
                  </a:lnTo>
                  <a:lnTo>
                    <a:pt x="67" y="211"/>
                  </a:lnTo>
                  <a:lnTo>
                    <a:pt x="72" y="208"/>
                  </a:lnTo>
                  <a:lnTo>
                    <a:pt x="75" y="204"/>
                  </a:lnTo>
                  <a:lnTo>
                    <a:pt x="78" y="198"/>
                  </a:lnTo>
                  <a:lnTo>
                    <a:pt x="81" y="191"/>
                  </a:lnTo>
                  <a:lnTo>
                    <a:pt x="82" y="182"/>
                  </a:lnTo>
                  <a:lnTo>
                    <a:pt x="86" y="166"/>
                  </a:lnTo>
                  <a:lnTo>
                    <a:pt x="87" y="149"/>
                  </a:lnTo>
                  <a:lnTo>
                    <a:pt x="88" y="127"/>
                  </a:lnTo>
                  <a:lnTo>
                    <a:pt x="89" y="104"/>
                  </a:lnTo>
                  <a:lnTo>
                    <a:pt x="88" y="87"/>
                  </a:lnTo>
                  <a:lnTo>
                    <a:pt x="87" y="70"/>
                  </a:lnTo>
                  <a:lnTo>
                    <a:pt x="86" y="55"/>
                  </a:lnTo>
                  <a:lnTo>
                    <a:pt x="82" y="42"/>
                  </a:lnTo>
                  <a:lnTo>
                    <a:pt x="80" y="34"/>
                  </a:lnTo>
                  <a:lnTo>
                    <a:pt x="78" y="26"/>
                  </a:lnTo>
                  <a:lnTo>
                    <a:pt x="74" y="21"/>
                  </a:lnTo>
                  <a:lnTo>
                    <a:pt x="71" y="16"/>
                  </a:lnTo>
                  <a:lnTo>
                    <a:pt x="67" y="13"/>
                  </a:lnTo>
                  <a:lnTo>
                    <a:pt x="65" y="12"/>
                  </a:lnTo>
                  <a:lnTo>
                    <a:pt x="61" y="10"/>
                  </a:lnTo>
                  <a:lnTo>
                    <a:pt x="58" y="10"/>
                  </a:lnTo>
                  <a:lnTo>
                    <a:pt x="53" y="10"/>
                  </a:lnTo>
                  <a:lnTo>
                    <a:pt x="49" y="13"/>
                  </a:lnTo>
                  <a:lnTo>
                    <a:pt x="45" y="16"/>
                  </a:lnTo>
                  <a:lnTo>
                    <a:pt x="41" y="21"/>
                  </a:lnTo>
                  <a:lnTo>
                    <a:pt x="38" y="28"/>
                  </a:lnTo>
                  <a:lnTo>
                    <a:pt x="34" y="38"/>
                  </a:lnTo>
                  <a:lnTo>
                    <a:pt x="31" y="49"/>
                  </a:lnTo>
                  <a:lnTo>
                    <a:pt x="28" y="62"/>
                  </a:lnTo>
                  <a:lnTo>
                    <a:pt x="27" y="77"/>
                  </a:lnTo>
                  <a:lnTo>
                    <a:pt x="26" y="91"/>
                  </a:lnTo>
                  <a:lnTo>
                    <a:pt x="26" y="104"/>
                  </a:lnTo>
                  <a:lnTo>
                    <a:pt x="26" y="11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6" name="Freeform 2484"/>
            <p:cNvSpPr>
              <a:spLocks/>
            </p:cNvSpPr>
            <p:nvPr/>
          </p:nvSpPr>
          <p:spPr bwMode="auto">
            <a:xfrm>
              <a:off x="3355268" y="1665389"/>
              <a:ext cx="10888" cy="24651"/>
            </a:xfrm>
            <a:custGeom>
              <a:avLst/>
              <a:gdLst>
                <a:gd name="T0" fmla="*/ 0 w 39"/>
                <a:gd name="T1" fmla="*/ 86 h 86"/>
                <a:gd name="T2" fmla="*/ 0 w 39"/>
                <a:gd name="T3" fmla="*/ 79 h 86"/>
                <a:gd name="T4" fmla="*/ 6 w 39"/>
                <a:gd name="T5" fmla="*/ 76 h 86"/>
                <a:gd name="T6" fmla="*/ 12 w 39"/>
                <a:gd name="T7" fmla="*/ 72 h 86"/>
                <a:gd name="T8" fmla="*/ 17 w 39"/>
                <a:gd name="T9" fmla="*/ 68 h 86"/>
                <a:gd name="T10" fmla="*/ 21 w 39"/>
                <a:gd name="T11" fmla="*/ 62 h 86"/>
                <a:gd name="T12" fmla="*/ 24 w 39"/>
                <a:gd name="T13" fmla="*/ 56 h 86"/>
                <a:gd name="T14" fmla="*/ 26 w 39"/>
                <a:gd name="T15" fmla="*/ 50 h 86"/>
                <a:gd name="T16" fmla="*/ 27 w 39"/>
                <a:gd name="T17" fmla="*/ 44 h 86"/>
                <a:gd name="T18" fmla="*/ 28 w 39"/>
                <a:gd name="T19" fmla="*/ 37 h 86"/>
                <a:gd name="T20" fmla="*/ 28 w 39"/>
                <a:gd name="T21" fmla="*/ 34 h 86"/>
                <a:gd name="T22" fmla="*/ 27 w 39"/>
                <a:gd name="T23" fmla="*/ 33 h 86"/>
                <a:gd name="T24" fmla="*/ 26 w 39"/>
                <a:gd name="T25" fmla="*/ 31 h 86"/>
                <a:gd name="T26" fmla="*/ 25 w 39"/>
                <a:gd name="T27" fmla="*/ 31 h 86"/>
                <a:gd name="T28" fmla="*/ 23 w 39"/>
                <a:gd name="T29" fmla="*/ 31 h 86"/>
                <a:gd name="T30" fmla="*/ 19 w 39"/>
                <a:gd name="T31" fmla="*/ 34 h 86"/>
                <a:gd name="T32" fmla="*/ 17 w 39"/>
                <a:gd name="T33" fmla="*/ 36 h 86"/>
                <a:gd name="T34" fmla="*/ 14 w 39"/>
                <a:gd name="T35" fmla="*/ 36 h 86"/>
                <a:gd name="T36" fmla="*/ 9 w 39"/>
                <a:gd name="T37" fmla="*/ 34 h 86"/>
                <a:gd name="T38" fmla="*/ 4 w 39"/>
                <a:gd name="T39" fmla="*/ 31 h 86"/>
                <a:gd name="T40" fmla="*/ 2 w 39"/>
                <a:gd name="T41" fmla="*/ 26 h 86"/>
                <a:gd name="T42" fmla="*/ 0 w 39"/>
                <a:gd name="T43" fmla="*/ 18 h 86"/>
                <a:gd name="T44" fmla="*/ 0 w 39"/>
                <a:gd name="T45" fmla="*/ 14 h 86"/>
                <a:gd name="T46" fmla="*/ 2 w 39"/>
                <a:gd name="T47" fmla="*/ 11 h 86"/>
                <a:gd name="T48" fmla="*/ 3 w 39"/>
                <a:gd name="T49" fmla="*/ 8 h 86"/>
                <a:gd name="T50" fmla="*/ 5 w 39"/>
                <a:gd name="T51" fmla="*/ 4 h 86"/>
                <a:gd name="T52" fmla="*/ 7 w 39"/>
                <a:gd name="T53" fmla="*/ 3 h 86"/>
                <a:gd name="T54" fmla="*/ 11 w 39"/>
                <a:gd name="T55" fmla="*/ 1 h 86"/>
                <a:gd name="T56" fmla="*/ 13 w 39"/>
                <a:gd name="T57" fmla="*/ 0 h 86"/>
                <a:gd name="T58" fmla="*/ 17 w 39"/>
                <a:gd name="T59" fmla="*/ 0 h 86"/>
                <a:gd name="T60" fmla="*/ 21 w 39"/>
                <a:gd name="T61" fmla="*/ 0 h 86"/>
                <a:gd name="T62" fmla="*/ 25 w 39"/>
                <a:gd name="T63" fmla="*/ 1 h 86"/>
                <a:gd name="T64" fmla="*/ 28 w 39"/>
                <a:gd name="T65" fmla="*/ 4 h 86"/>
                <a:gd name="T66" fmla="*/ 32 w 39"/>
                <a:gd name="T67" fmla="*/ 8 h 86"/>
                <a:gd name="T68" fmla="*/ 35 w 39"/>
                <a:gd name="T69" fmla="*/ 13 h 86"/>
                <a:gd name="T70" fmla="*/ 38 w 39"/>
                <a:gd name="T71" fmla="*/ 18 h 86"/>
                <a:gd name="T72" fmla="*/ 39 w 39"/>
                <a:gd name="T73" fmla="*/ 26 h 86"/>
                <a:gd name="T74" fmla="*/ 39 w 39"/>
                <a:gd name="T75" fmla="*/ 33 h 86"/>
                <a:gd name="T76" fmla="*/ 38 w 39"/>
                <a:gd name="T77" fmla="*/ 42 h 86"/>
                <a:gd name="T78" fmla="*/ 37 w 39"/>
                <a:gd name="T79" fmla="*/ 49 h 86"/>
                <a:gd name="T80" fmla="*/ 33 w 39"/>
                <a:gd name="T81" fmla="*/ 56 h 86"/>
                <a:gd name="T82" fmla="*/ 30 w 39"/>
                <a:gd name="T83" fmla="*/ 63 h 86"/>
                <a:gd name="T84" fmla="*/ 24 w 39"/>
                <a:gd name="T85" fmla="*/ 70 h 86"/>
                <a:gd name="T86" fmla="*/ 18 w 39"/>
                <a:gd name="T87" fmla="*/ 76 h 86"/>
                <a:gd name="T88" fmla="*/ 10 w 39"/>
                <a:gd name="T89" fmla="*/ 82 h 86"/>
                <a:gd name="T90" fmla="*/ 0 w 39"/>
                <a:gd name="T91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86">
                  <a:moveTo>
                    <a:pt x="0" y="86"/>
                  </a:moveTo>
                  <a:lnTo>
                    <a:pt x="0" y="79"/>
                  </a:lnTo>
                  <a:lnTo>
                    <a:pt x="6" y="76"/>
                  </a:lnTo>
                  <a:lnTo>
                    <a:pt x="12" y="72"/>
                  </a:lnTo>
                  <a:lnTo>
                    <a:pt x="17" y="68"/>
                  </a:lnTo>
                  <a:lnTo>
                    <a:pt x="21" y="62"/>
                  </a:lnTo>
                  <a:lnTo>
                    <a:pt x="24" y="56"/>
                  </a:lnTo>
                  <a:lnTo>
                    <a:pt x="26" y="50"/>
                  </a:lnTo>
                  <a:lnTo>
                    <a:pt x="27" y="44"/>
                  </a:lnTo>
                  <a:lnTo>
                    <a:pt x="28" y="37"/>
                  </a:lnTo>
                  <a:lnTo>
                    <a:pt x="28" y="34"/>
                  </a:lnTo>
                  <a:lnTo>
                    <a:pt x="27" y="33"/>
                  </a:lnTo>
                  <a:lnTo>
                    <a:pt x="26" y="31"/>
                  </a:lnTo>
                  <a:lnTo>
                    <a:pt x="25" y="31"/>
                  </a:lnTo>
                  <a:lnTo>
                    <a:pt x="23" y="31"/>
                  </a:lnTo>
                  <a:lnTo>
                    <a:pt x="19" y="34"/>
                  </a:lnTo>
                  <a:lnTo>
                    <a:pt x="17" y="36"/>
                  </a:lnTo>
                  <a:lnTo>
                    <a:pt x="14" y="36"/>
                  </a:lnTo>
                  <a:lnTo>
                    <a:pt x="9" y="34"/>
                  </a:lnTo>
                  <a:lnTo>
                    <a:pt x="4" y="31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1"/>
                  </a:lnTo>
                  <a:lnTo>
                    <a:pt x="3" y="8"/>
                  </a:lnTo>
                  <a:lnTo>
                    <a:pt x="5" y="4"/>
                  </a:lnTo>
                  <a:lnTo>
                    <a:pt x="7" y="3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32" y="8"/>
                  </a:lnTo>
                  <a:lnTo>
                    <a:pt x="35" y="13"/>
                  </a:lnTo>
                  <a:lnTo>
                    <a:pt x="38" y="18"/>
                  </a:lnTo>
                  <a:lnTo>
                    <a:pt x="39" y="26"/>
                  </a:lnTo>
                  <a:lnTo>
                    <a:pt x="39" y="33"/>
                  </a:lnTo>
                  <a:lnTo>
                    <a:pt x="38" y="42"/>
                  </a:lnTo>
                  <a:lnTo>
                    <a:pt x="37" y="49"/>
                  </a:lnTo>
                  <a:lnTo>
                    <a:pt x="33" y="56"/>
                  </a:lnTo>
                  <a:lnTo>
                    <a:pt x="30" y="63"/>
                  </a:lnTo>
                  <a:lnTo>
                    <a:pt x="24" y="70"/>
                  </a:lnTo>
                  <a:lnTo>
                    <a:pt x="18" y="76"/>
                  </a:lnTo>
                  <a:lnTo>
                    <a:pt x="10" y="82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7" name="Freeform 2485"/>
            <p:cNvSpPr>
              <a:spLocks noEditPoints="1"/>
            </p:cNvSpPr>
            <p:nvPr/>
          </p:nvSpPr>
          <p:spPr bwMode="auto">
            <a:xfrm>
              <a:off x="3461285" y="1610927"/>
              <a:ext cx="32664" cy="64208"/>
            </a:xfrm>
            <a:custGeom>
              <a:avLst/>
              <a:gdLst>
                <a:gd name="T0" fmla="*/ 0 w 114"/>
                <a:gd name="T1" fmla="*/ 97 h 225"/>
                <a:gd name="T2" fmla="*/ 5 w 114"/>
                <a:gd name="T3" fmla="*/ 64 h 225"/>
                <a:gd name="T4" fmla="*/ 14 w 114"/>
                <a:gd name="T5" fmla="*/ 38 h 225"/>
                <a:gd name="T6" fmla="*/ 26 w 114"/>
                <a:gd name="T7" fmla="*/ 18 h 225"/>
                <a:gd name="T8" fmla="*/ 39 w 114"/>
                <a:gd name="T9" fmla="*/ 6 h 225"/>
                <a:gd name="T10" fmla="*/ 52 w 114"/>
                <a:gd name="T11" fmla="*/ 0 h 225"/>
                <a:gd name="T12" fmla="*/ 62 w 114"/>
                <a:gd name="T13" fmla="*/ 0 h 225"/>
                <a:gd name="T14" fmla="*/ 73 w 114"/>
                <a:gd name="T15" fmla="*/ 3 h 225"/>
                <a:gd name="T16" fmla="*/ 86 w 114"/>
                <a:gd name="T17" fmla="*/ 15 h 225"/>
                <a:gd name="T18" fmla="*/ 99 w 114"/>
                <a:gd name="T19" fmla="*/ 34 h 225"/>
                <a:gd name="T20" fmla="*/ 107 w 114"/>
                <a:gd name="T21" fmla="*/ 52 h 225"/>
                <a:gd name="T22" fmla="*/ 111 w 114"/>
                <a:gd name="T23" fmla="*/ 74 h 225"/>
                <a:gd name="T24" fmla="*/ 114 w 114"/>
                <a:gd name="T25" fmla="*/ 98 h 225"/>
                <a:gd name="T26" fmla="*/ 114 w 114"/>
                <a:gd name="T27" fmla="*/ 130 h 225"/>
                <a:gd name="T28" fmla="*/ 109 w 114"/>
                <a:gd name="T29" fmla="*/ 162 h 225"/>
                <a:gd name="T30" fmla="*/ 101 w 114"/>
                <a:gd name="T31" fmla="*/ 188 h 225"/>
                <a:gd name="T32" fmla="*/ 89 w 114"/>
                <a:gd name="T33" fmla="*/ 207 h 225"/>
                <a:gd name="T34" fmla="*/ 76 w 114"/>
                <a:gd name="T35" fmla="*/ 220 h 225"/>
                <a:gd name="T36" fmla="*/ 62 w 114"/>
                <a:gd name="T37" fmla="*/ 225 h 225"/>
                <a:gd name="T38" fmla="*/ 51 w 114"/>
                <a:gd name="T39" fmla="*/ 225 h 225"/>
                <a:gd name="T40" fmla="*/ 39 w 114"/>
                <a:gd name="T41" fmla="*/ 221 h 225"/>
                <a:gd name="T42" fmla="*/ 28 w 114"/>
                <a:gd name="T43" fmla="*/ 212 h 225"/>
                <a:gd name="T44" fmla="*/ 19 w 114"/>
                <a:gd name="T45" fmla="*/ 198 h 225"/>
                <a:gd name="T46" fmla="*/ 8 w 114"/>
                <a:gd name="T47" fmla="*/ 173 h 225"/>
                <a:gd name="T48" fmla="*/ 1 w 114"/>
                <a:gd name="T49" fmla="*/ 136 h 225"/>
                <a:gd name="T50" fmla="*/ 26 w 114"/>
                <a:gd name="T51" fmla="*/ 119 h 225"/>
                <a:gd name="T52" fmla="*/ 28 w 114"/>
                <a:gd name="T53" fmla="*/ 159 h 225"/>
                <a:gd name="T54" fmla="*/ 34 w 114"/>
                <a:gd name="T55" fmla="*/ 192 h 225"/>
                <a:gd name="T56" fmla="*/ 44 w 114"/>
                <a:gd name="T57" fmla="*/ 209 h 225"/>
                <a:gd name="T58" fmla="*/ 49 w 114"/>
                <a:gd name="T59" fmla="*/ 214 h 225"/>
                <a:gd name="T60" fmla="*/ 56 w 114"/>
                <a:gd name="T61" fmla="*/ 215 h 225"/>
                <a:gd name="T62" fmla="*/ 63 w 114"/>
                <a:gd name="T63" fmla="*/ 214 h 225"/>
                <a:gd name="T64" fmla="*/ 72 w 114"/>
                <a:gd name="T65" fmla="*/ 208 h 225"/>
                <a:gd name="T66" fmla="*/ 77 w 114"/>
                <a:gd name="T67" fmla="*/ 198 h 225"/>
                <a:gd name="T68" fmla="*/ 82 w 114"/>
                <a:gd name="T69" fmla="*/ 182 h 225"/>
                <a:gd name="T70" fmla="*/ 87 w 114"/>
                <a:gd name="T71" fmla="*/ 149 h 225"/>
                <a:gd name="T72" fmla="*/ 89 w 114"/>
                <a:gd name="T73" fmla="*/ 104 h 225"/>
                <a:gd name="T74" fmla="*/ 87 w 114"/>
                <a:gd name="T75" fmla="*/ 70 h 225"/>
                <a:gd name="T76" fmla="*/ 82 w 114"/>
                <a:gd name="T77" fmla="*/ 42 h 225"/>
                <a:gd name="T78" fmla="*/ 77 w 114"/>
                <a:gd name="T79" fmla="*/ 26 h 225"/>
                <a:gd name="T80" fmla="*/ 70 w 114"/>
                <a:gd name="T81" fmla="*/ 16 h 225"/>
                <a:gd name="T82" fmla="*/ 65 w 114"/>
                <a:gd name="T83" fmla="*/ 12 h 225"/>
                <a:gd name="T84" fmla="*/ 58 w 114"/>
                <a:gd name="T85" fmla="*/ 10 h 225"/>
                <a:gd name="T86" fmla="*/ 49 w 114"/>
                <a:gd name="T87" fmla="*/ 13 h 225"/>
                <a:gd name="T88" fmla="*/ 41 w 114"/>
                <a:gd name="T89" fmla="*/ 21 h 225"/>
                <a:gd name="T90" fmla="*/ 34 w 114"/>
                <a:gd name="T91" fmla="*/ 38 h 225"/>
                <a:gd name="T92" fmla="*/ 28 w 114"/>
                <a:gd name="T93" fmla="*/ 62 h 225"/>
                <a:gd name="T94" fmla="*/ 26 w 114"/>
                <a:gd name="T95" fmla="*/ 91 h 225"/>
                <a:gd name="T96" fmla="*/ 26 w 114"/>
                <a:gd name="T97" fmla="*/ 11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4" h="225">
                  <a:moveTo>
                    <a:pt x="0" y="114"/>
                  </a:moveTo>
                  <a:lnTo>
                    <a:pt x="0" y="97"/>
                  </a:lnTo>
                  <a:lnTo>
                    <a:pt x="3" y="80"/>
                  </a:lnTo>
                  <a:lnTo>
                    <a:pt x="5" y="64"/>
                  </a:lnTo>
                  <a:lnTo>
                    <a:pt x="10" y="51"/>
                  </a:lnTo>
                  <a:lnTo>
                    <a:pt x="14" y="38"/>
                  </a:lnTo>
                  <a:lnTo>
                    <a:pt x="20" y="26"/>
                  </a:lnTo>
                  <a:lnTo>
                    <a:pt x="26" y="18"/>
                  </a:lnTo>
                  <a:lnTo>
                    <a:pt x="33" y="10"/>
                  </a:lnTo>
                  <a:lnTo>
                    <a:pt x="39" y="6"/>
                  </a:lnTo>
                  <a:lnTo>
                    <a:pt x="45" y="2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2"/>
                  </a:lnTo>
                  <a:lnTo>
                    <a:pt x="73" y="3"/>
                  </a:lnTo>
                  <a:lnTo>
                    <a:pt x="76" y="6"/>
                  </a:lnTo>
                  <a:lnTo>
                    <a:pt x="86" y="15"/>
                  </a:lnTo>
                  <a:lnTo>
                    <a:pt x="94" y="25"/>
                  </a:lnTo>
                  <a:lnTo>
                    <a:pt x="99" y="34"/>
                  </a:lnTo>
                  <a:lnTo>
                    <a:pt x="103" y="42"/>
                  </a:lnTo>
                  <a:lnTo>
                    <a:pt x="107" y="52"/>
                  </a:lnTo>
                  <a:lnTo>
                    <a:pt x="109" y="62"/>
                  </a:lnTo>
                  <a:lnTo>
                    <a:pt x="111" y="74"/>
                  </a:lnTo>
                  <a:lnTo>
                    <a:pt x="113" y="85"/>
                  </a:lnTo>
                  <a:lnTo>
                    <a:pt x="114" y="98"/>
                  </a:lnTo>
                  <a:lnTo>
                    <a:pt x="114" y="111"/>
                  </a:lnTo>
                  <a:lnTo>
                    <a:pt x="114" y="130"/>
                  </a:lnTo>
                  <a:lnTo>
                    <a:pt x="113" y="146"/>
                  </a:lnTo>
                  <a:lnTo>
                    <a:pt x="109" y="162"/>
                  </a:lnTo>
                  <a:lnTo>
                    <a:pt x="106" y="175"/>
                  </a:lnTo>
                  <a:lnTo>
                    <a:pt x="101" y="188"/>
                  </a:lnTo>
                  <a:lnTo>
                    <a:pt x="95" y="198"/>
                  </a:lnTo>
                  <a:lnTo>
                    <a:pt x="89" y="207"/>
                  </a:lnTo>
                  <a:lnTo>
                    <a:pt x="83" y="214"/>
                  </a:lnTo>
                  <a:lnTo>
                    <a:pt x="76" y="220"/>
                  </a:lnTo>
                  <a:lnTo>
                    <a:pt x="69" y="222"/>
                  </a:lnTo>
                  <a:lnTo>
                    <a:pt x="62" y="225"/>
                  </a:lnTo>
                  <a:lnTo>
                    <a:pt x="56" y="225"/>
                  </a:lnTo>
                  <a:lnTo>
                    <a:pt x="51" y="225"/>
                  </a:lnTo>
                  <a:lnTo>
                    <a:pt x="45" y="224"/>
                  </a:lnTo>
                  <a:lnTo>
                    <a:pt x="39" y="221"/>
                  </a:lnTo>
                  <a:lnTo>
                    <a:pt x="33" y="217"/>
                  </a:lnTo>
                  <a:lnTo>
                    <a:pt x="28" y="212"/>
                  </a:lnTo>
                  <a:lnTo>
                    <a:pt x="24" y="205"/>
                  </a:lnTo>
                  <a:lnTo>
                    <a:pt x="19" y="198"/>
                  </a:lnTo>
                  <a:lnTo>
                    <a:pt x="14" y="189"/>
                  </a:lnTo>
                  <a:lnTo>
                    <a:pt x="8" y="173"/>
                  </a:lnTo>
                  <a:lnTo>
                    <a:pt x="4" y="155"/>
                  </a:lnTo>
                  <a:lnTo>
                    <a:pt x="1" y="136"/>
                  </a:lnTo>
                  <a:lnTo>
                    <a:pt x="0" y="114"/>
                  </a:lnTo>
                  <a:close/>
                  <a:moveTo>
                    <a:pt x="26" y="119"/>
                  </a:moveTo>
                  <a:lnTo>
                    <a:pt x="26" y="140"/>
                  </a:lnTo>
                  <a:lnTo>
                    <a:pt x="28" y="159"/>
                  </a:lnTo>
                  <a:lnTo>
                    <a:pt x="31" y="176"/>
                  </a:lnTo>
                  <a:lnTo>
                    <a:pt x="34" y="192"/>
                  </a:lnTo>
                  <a:lnTo>
                    <a:pt x="39" y="202"/>
                  </a:lnTo>
                  <a:lnTo>
                    <a:pt x="44" y="209"/>
                  </a:lnTo>
                  <a:lnTo>
                    <a:pt x="47" y="212"/>
                  </a:lnTo>
                  <a:lnTo>
                    <a:pt x="49" y="214"/>
                  </a:lnTo>
                  <a:lnTo>
                    <a:pt x="53" y="215"/>
                  </a:lnTo>
                  <a:lnTo>
                    <a:pt x="56" y="215"/>
                  </a:lnTo>
                  <a:lnTo>
                    <a:pt x="60" y="215"/>
                  </a:lnTo>
                  <a:lnTo>
                    <a:pt x="63" y="214"/>
                  </a:lnTo>
                  <a:lnTo>
                    <a:pt x="67" y="211"/>
                  </a:lnTo>
                  <a:lnTo>
                    <a:pt x="72" y="208"/>
                  </a:lnTo>
                  <a:lnTo>
                    <a:pt x="75" y="204"/>
                  </a:lnTo>
                  <a:lnTo>
                    <a:pt x="77" y="198"/>
                  </a:lnTo>
                  <a:lnTo>
                    <a:pt x="81" y="191"/>
                  </a:lnTo>
                  <a:lnTo>
                    <a:pt x="82" y="182"/>
                  </a:lnTo>
                  <a:lnTo>
                    <a:pt x="86" y="166"/>
                  </a:lnTo>
                  <a:lnTo>
                    <a:pt x="87" y="149"/>
                  </a:lnTo>
                  <a:lnTo>
                    <a:pt x="88" y="127"/>
                  </a:lnTo>
                  <a:lnTo>
                    <a:pt x="89" y="104"/>
                  </a:lnTo>
                  <a:lnTo>
                    <a:pt x="88" y="87"/>
                  </a:lnTo>
                  <a:lnTo>
                    <a:pt x="87" y="70"/>
                  </a:lnTo>
                  <a:lnTo>
                    <a:pt x="86" y="55"/>
                  </a:lnTo>
                  <a:lnTo>
                    <a:pt x="82" y="42"/>
                  </a:lnTo>
                  <a:lnTo>
                    <a:pt x="80" y="34"/>
                  </a:lnTo>
                  <a:lnTo>
                    <a:pt x="77" y="26"/>
                  </a:lnTo>
                  <a:lnTo>
                    <a:pt x="74" y="21"/>
                  </a:lnTo>
                  <a:lnTo>
                    <a:pt x="70" y="16"/>
                  </a:lnTo>
                  <a:lnTo>
                    <a:pt x="68" y="13"/>
                  </a:lnTo>
                  <a:lnTo>
                    <a:pt x="65" y="12"/>
                  </a:lnTo>
                  <a:lnTo>
                    <a:pt x="61" y="10"/>
                  </a:lnTo>
                  <a:lnTo>
                    <a:pt x="58" y="10"/>
                  </a:lnTo>
                  <a:lnTo>
                    <a:pt x="53" y="10"/>
                  </a:lnTo>
                  <a:lnTo>
                    <a:pt x="49" y="13"/>
                  </a:lnTo>
                  <a:lnTo>
                    <a:pt x="45" y="16"/>
                  </a:lnTo>
                  <a:lnTo>
                    <a:pt x="41" y="21"/>
                  </a:lnTo>
                  <a:lnTo>
                    <a:pt x="38" y="28"/>
                  </a:lnTo>
                  <a:lnTo>
                    <a:pt x="34" y="38"/>
                  </a:lnTo>
                  <a:lnTo>
                    <a:pt x="31" y="49"/>
                  </a:lnTo>
                  <a:lnTo>
                    <a:pt x="28" y="62"/>
                  </a:lnTo>
                  <a:lnTo>
                    <a:pt x="27" y="77"/>
                  </a:lnTo>
                  <a:lnTo>
                    <a:pt x="26" y="91"/>
                  </a:lnTo>
                  <a:lnTo>
                    <a:pt x="26" y="104"/>
                  </a:lnTo>
                  <a:lnTo>
                    <a:pt x="26" y="11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8" name="Freeform 2486"/>
            <p:cNvSpPr>
              <a:spLocks/>
            </p:cNvSpPr>
            <p:nvPr/>
          </p:nvSpPr>
          <p:spPr bwMode="auto">
            <a:xfrm>
              <a:off x="3265871" y="1621247"/>
              <a:ext cx="4584" cy="50449"/>
            </a:xfrm>
            <a:custGeom>
              <a:avLst/>
              <a:gdLst>
                <a:gd name="T0" fmla="*/ 17 w 17"/>
                <a:gd name="T1" fmla="*/ 0 h 178"/>
                <a:gd name="T2" fmla="*/ 0 w 17"/>
                <a:gd name="T3" fmla="*/ 0 h 178"/>
                <a:gd name="T4" fmla="*/ 0 w 17"/>
                <a:gd name="T5" fmla="*/ 178 h 178"/>
                <a:gd name="T6" fmla="*/ 17 w 17"/>
                <a:gd name="T7" fmla="*/ 178 h 178"/>
                <a:gd name="T8" fmla="*/ 17 w 17"/>
                <a:gd name="T9" fmla="*/ 0 h 178"/>
                <a:gd name="T10" fmla="*/ 17 w 17"/>
                <a:gd name="T1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8">
                  <a:moveTo>
                    <a:pt x="17" y="0"/>
                  </a:moveTo>
                  <a:lnTo>
                    <a:pt x="0" y="0"/>
                  </a:lnTo>
                  <a:lnTo>
                    <a:pt x="0" y="178"/>
                  </a:lnTo>
                  <a:lnTo>
                    <a:pt x="17" y="17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9" name="Freeform 2487"/>
            <p:cNvSpPr>
              <a:spLocks/>
            </p:cNvSpPr>
            <p:nvPr/>
          </p:nvSpPr>
          <p:spPr bwMode="auto">
            <a:xfrm>
              <a:off x="3265871" y="1601755"/>
              <a:ext cx="8023" cy="19492"/>
            </a:xfrm>
            <a:custGeom>
              <a:avLst/>
              <a:gdLst>
                <a:gd name="T0" fmla="*/ 15 w 28"/>
                <a:gd name="T1" fmla="*/ 0 h 67"/>
                <a:gd name="T2" fmla="*/ 15 w 28"/>
                <a:gd name="T3" fmla="*/ 0 h 67"/>
                <a:gd name="T4" fmla="*/ 12 w 28"/>
                <a:gd name="T5" fmla="*/ 5 h 67"/>
                <a:gd name="T6" fmla="*/ 8 w 28"/>
                <a:gd name="T7" fmla="*/ 13 h 67"/>
                <a:gd name="T8" fmla="*/ 6 w 28"/>
                <a:gd name="T9" fmla="*/ 20 h 67"/>
                <a:gd name="T10" fmla="*/ 4 w 28"/>
                <a:gd name="T11" fmla="*/ 28 h 67"/>
                <a:gd name="T12" fmla="*/ 1 w 28"/>
                <a:gd name="T13" fmla="*/ 47 h 67"/>
                <a:gd name="T14" fmla="*/ 0 w 28"/>
                <a:gd name="T15" fmla="*/ 67 h 67"/>
                <a:gd name="T16" fmla="*/ 17 w 28"/>
                <a:gd name="T17" fmla="*/ 67 h 67"/>
                <a:gd name="T18" fmla="*/ 18 w 28"/>
                <a:gd name="T19" fmla="*/ 49 h 67"/>
                <a:gd name="T20" fmla="*/ 20 w 28"/>
                <a:gd name="T21" fmla="*/ 33 h 67"/>
                <a:gd name="T22" fmla="*/ 21 w 28"/>
                <a:gd name="T23" fmla="*/ 27 h 67"/>
                <a:gd name="T24" fmla="*/ 24 w 28"/>
                <a:gd name="T25" fmla="*/ 21 h 67"/>
                <a:gd name="T26" fmla="*/ 26 w 28"/>
                <a:gd name="T27" fmla="*/ 17 h 67"/>
                <a:gd name="T28" fmla="*/ 28 w 28"/>
                <a:gd name="T29" fmla="*/ 13 h 67"/>
                <a:gd name="T30" fmla="*/ 28 w 28"/>
                <a:gd name="T31" fmla="*/ 13 h 67"/>
                <a:gd name="T32" fmla="*/ 15 w 28"/>
                <a:gd name="T3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67">
                  <a:moveTo>
                    <a:pt x="15" y="0"/>
                  </a:moveTo>
                  <a:lnTo>
                    <a:pt x="15" y="0"/>
                  </a:lnTo>
                  <a:lnTo>
                    <a:pt x="12" y="5"/>
                  </a:lnTo>
                  <a:lnTo>
                    <a:pt x="8" y="13"/>
                  </a:lnTo>
                  <a:lnTo>
                    <a:pt x="6" y="20"/>
                  </a:lnTo>
                  <a:lnTo>
                    <a:pt x="4" y="28"/>
                  </a:lnTo>
                  <a:lnTo>
                    <a:pt x="1" y="47"/>
                  </a:lnTo>
                  <a:lnTo>
                    <a:pt x="0" y="67"/>
                  </a:lnTo>
                  <a:lnTo>
                    <a:pt x="17" y="67"/>
                  </a:lnTo>
                  <a:lnTo>
                    <a:pt x="18" y="49"/>
                  </a:lnTo>
                  <a:lnTo>
                    <a:pt x="20" y="33"/>
                  </a:lnTo>
                  <a:lnTo>
                    <a:pt x="21" y="27"/>
                  </a:lnTo>
                  <a:lnTo>
                    <a:pt x="24" y="21"/>
                  </a:lnTo>
                  <a:lnTo>
                    <a:pt x="26" y="17"/>
                  </a:lnTo>
                  <a:lnTo>
                    <a:pt x="28" y="1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20" name="Freeform 2488"/>
            <p:cNvSpPr>
              <a:spLocks/>
            </p:cNvSpPr>
            <p:nvPr/>
          </p:nvSpPr>
          <p:spPr bwMode="auto">
            <a:xfrm>
              <a:off x="3270455" y="1595449"/>
              <a:ext cx="12034" cy="9746"/>
            </a:xfrm>
            <a:custGeom>
              <a:avLst/>
              <a:gdLst>
                <a:gd name="T0" fmla="*/ 44 w 44"/>
                <a:gd name="T1" fmla="*/ 0 h 35"/>
                <a:gd name="T2" fmla="*/ 44 w 44"/>
                <a:gd name="T3" fmla="*/ 0 h 35"/>
                <a:gd name="T4" fmla="*/ 31 w 44"/>
                <a:gd name="T5" fmla="*/ 1 h 35"/>
                <a:gd name="T6" fmla="*/ 20 w 44"/>
                <a:gd name="T7" fmla="*/ 6 h 35"/>
                <a:gd name="T8" fmla="*/ 10 w 44"/>
                <a:gd name="T9" fmla="*/ 12 h 35"/>
                <a:gd name="T10" fmla="*/ 0 w 44"/>
                <a:gd name="T11" fmla="*/ 22 h 35"/>
                <a:gd name="T12" fmla="*/ 13 w 44"/>
                <a:gd name="T13" fmla="*/ 35 h 35"/>
                <a:gd name="T14" fmla="*/ 19 w 44"/>
                <a:gd name="T15" fmla="*/ 29 h 35"/>
                <a:gd name="T16" fmla="*/ 26 w 44"/>
                <a:gd name="T17" fmla="*/ 25 h 35"/>
                <a:gd name="T18" fmla="*/ 34 w 44"/>
                <a:gd name="T19" fmla="*/ 22 h 35"/>
                <a:gd name="T20" fmla="*/ 44 w 44"/>
                <a:gd name="T21" fmla="*/ 20 h 35"/>
                <a:gd name="T22" fmla="*/ 44 w 44"/>
                <a:gd name="T23" fmla="*/ 20 h 35"/>
                <a:gd name="T24" fmla="*/ 44 w 44"/>
                <a:gd name="T2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35">
                  <a:moveTo>
                    <a:pt x="44" y="0"/>
                  </a:moveTo>
                  <a:lnTo>
                    <a:pt x="44" y="0"/>
                  </a:lnTo>
                  <a:lnTo>
                    <a:pt x="31" y="1"/>
                  </a:lnTo>
                  <a:lnTo>
                    <a:pt x="20" y="6"/>
                  </a:lnTo>
                  <a:lnTo>
                    <a:pt x="10" y="12"/>
                  </a:lnTo>
                  <a:lnTo>
                    <a:pt x="0" y="22"/>
                  </a:lnTo>
                  <a:lnTo>
                    <a:pt x="13" y="35"/>
                  </a:lnTo>
                  <a:lnTo>
                    <a:pt x="19" y="29"/>
                  </a:lnTo>
                  <a:lnTo>
                    <a:pt x="26" y="25"/>
                  </a:lnTo>
                  <a:lnTo>
                    <a:pt x="34" y="22"/>
                  </a:lnTo>
                  <a:lnTo>
                    <a:pt x="44" y="2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21" name="Freeform 2489"/>
            <p:cNvSpPr>
              <a:spLocks/>
            </p:cNvSpPr>
            <p:nvPr/>
          </p:nvSpPr>
          <p:spPr bwMode="auto">
            <a:xfrm>
              <a:off x="3282490" y="1595449"/>
              <a:ext cx="19484" cy="15479"/>
            </a:xfrm>
            <a:custGeom>
              <a:avLst/>
              <a:gdLst>
                <a:gd name="T0" fmla="*/ 68 w 68"/>
                <a:gd name="T1" fmla="*/ 40 h 53"/>
                <a:gd name="T2" fmla="*/ 68 w 68"/>
                <a:gd name="T3" fmla="*/ 40 h 53"/>
                <a:gd name="T4" fmla="*/ 60 w 68"/>
                <a:gd name="T5" fmla="*/ 30 h 53"/>
                <a:gd name="T6" fmla="*/ 53 w 68"/>
                <a:gd name="T7" fmla="*/ 23 h 53"/>
                <a:gd name="T8" fmla="*/ 45 w 68"/>
                <a:gd name="T9" fmla="*/ 16 h 53"/>
                <a:gd name="T10" fmla="*/ 37 w 68"/>
                <a:gd name="T11" fmla="*/ 10 h 53"/>
                <a:gd name="T12" fmla="*/ 28 w 68"/>
                <a:gd name="T13" fmla="*/ 6 h 53"/>
                <a:gd name="T14" fmla="*/ 18 w 68"/>
                <a:gd name="T15" fmla="*/ 3 h 53"/>
                <a:gd name="T16" fmla="*/ 9 w 68"/>
                <a:gd name="T17" fmla="*/ 0 h 53"/>
                <a:gd name="T18" fmla="*/ 0 w 68"/>
                <a:gd name="T19" fmla="*/ 0 h 53"/>
                <a:gd name="T20" fmla="*/ 0 w 68"/>
                <a:gd name="T21" fmla="*/ 20 h 53"/>
                <a:gd name="T22" fmla="*/ 8 w 68"/>
                <a:gd name="T23" fmla="*/ 20 h 53"/>
                <a:gd name="T24" fmla="*/ 15 w 68"/>
                <a:gd name="T25" fmla="*/ 23 h 53"/>
                <a:gd name="T26" fmla="*/ 22 w 68"/>
                <a:gd name="T27" fmla="*/ 25 h 53"/>
                <a:gd name="T28" fmla="*/ 29 w 68"/>
                <a:gd name="T29" fmla="*/ 29 h 53"/>
                <a:gd name="T30" fmla="*/ 36 w 68"/>
                <a:gd name="T31" fmla="*/ 33 h 53"/>
                <a:gd name="T32" fmla="*/ 43 w 68"/>
                <a:gd name="T33" fmla="*/ 39 h 53"/>
                <a:gd name="T34" fmla="*/ 49 w 68"/>
                <a:gd name="T35" fmla="*/ 46 h 53"/>
                <a:gd name="T36" fmla="*/ 56 w 68"/>
                <a:gd name="T37" fmla="*/ 53 h 53"/>
                <a:gd name="T38" fmla="*/ 56 w 68"/>
                <a:gd name="T39" fmla="*/ 53 h 53"/>
                <a:gd name="T40" fmla="*/ 68 w 68"/>
                <a:gd name="T41" fmla="*/ 4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53">
                  <a:moveTo>
                    <a:pt x="68" y="40"/>
                  </a:moveTo>
                  <a:lnTo>
                    <a:pt x="68" y="40"/>
                  </a:lnTo>
                  <a:lnTo>
                    <a:pt x="60" y="30"/>
                  </a:lnTo>
                  <a:lnTo>
                    <a:pt x="53" y="23"/>
                  </a:lnTo>
                  <a:lnTo>
                    <a:pt x="45" y="16"/>
                  </a:lnTo>
                  <a:lnTo>
                    <a:pt x="37" y="10"/>
                  </a:lnTo>
                  <a:lnTo>
                    <a:pt x="28" y="6"/>
                  </a:lnTo>
                  <a:lnTo>
                    <a:pt x="18" y="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15" y="23"/>
                  </a:lnTo>
                  <a:lnTo>
                    <a:pt x="22" y="25"/>
                  </a:lnTo>
                  <a:lnTo>
                    <a:pt x="29" y="29"/>
                  </a:lnTo>
                  <a:lnTo>
                    <a:pt x="36" y="33"/>
                  </a:lnTo>
                  <a:lnTo>
                    <a:pt x="43" y="39"/>
                  </a:lnTo>
                  <a:lnTo>
                    <a:pt x="49" y="46"/>
                  </a:lnTo>
                  <a:lnTo>
                    <a:pt x="56" y="53"/>
                  </a:lnTo>
                  <a:lnTo>
                    <a:pt x="68" y="4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22" name="Freeform 2490"/>
            <p:cNvSpPr>
              <a:spLocks/>
            </p:cNvSpPr>
            <p:nvPr/>
          </p:nvSpPr>
          <p:spPr bwMode="auto">
            <a:xfrm>
              <a:off x="3298535" y="1606914"/>
              <a:ext cx="12034" cy="28091"/>
            </a:xfrm>
            <a:custGeom>
              <a:avLst/>
              <a:gdLst>
                <a:gd name="T0" fmla="*/ 41 w 41"/>
                <a:gd name="T1" fmla="*/ 98 h 98"/>
                <a:gd name="T2" fmla="*/ 41 w 41"/>
                <a:gd name="T3" fmla="*/ 98 h 98"/>
                <a:gd name="T4" fmla="*/ 41 w 41"/>
                <a:gd name="T5" fmla="*/ 85 h 98"/>
                <a:gd name="T6" fmla="*/ 40 w 41"/>
                <a:gd name="T7" fmla="*/ 71 h 98"/>
                <a:gd name="T8" fmla="*/ 37 w 41"/>
                <a:gd name="T9" fmla="*/ 58 h 98"/>
                <a:gd name="T10" fmla="*/ 34 w 41"/>
                <a:gd name="T11" fmla="*/ 45 h 98"/>
                <a:gd name="T12" fmla="*/ 30 w 41"/>
                <a:gd name="T13" fmla="*/ 34 h 98"/>
                <a:gd name="T14" fmla="*/ 24 w 41"/>
                <a:gd name="T15" fmla="*/ 22 h 98"/>
                <a:gd name="T16" fmla="*/ 19 w 41"/>
                <a:gd name="T17" fmla="*/ 10 h 98"/>
                <a:gd name="T18" fmla="*/ 12 w 41"/>
                <a:gd name="T19" fmla="*/ 0 h 98"/>
                <a:gd name="T20" fmla="*/ 0 w 41"/>
                <a:gd name="T21" fmla="*/ 13 h 98"/>
                <a:gd name="T22" fmla="*/ 6 w 41"/>
                <a:gd name="T23" fmla="*/ 22 h 98"/>
                <a:gd name="T24" fmla="*/ 10 w 41"/>
                <a:gd name="T25" fmla="*/ 32 h 98"/>
                <a:gd name="T26" fmla="*/ 15 w 41"/>
                <a:gd name="T27" fmla="*/ 42 h 98"/>
                <a:gd name="T28" fmla="*/ 19 w 41"/>
                <a:gd name="T29" fmla="*/ 52 h 98"/>
                <a:gd name="T30" fmla="*/ 21 w 41"/>
                <a:gd name="T31" fmla="*/ 62 h 98"/>
                <a:gd name="T32" fmla="*/ 23 w 41"/>
                <a:gd name="T33" fmla="*/ 74 h 98"/>
                <a:gd name="T34" fmla="*/ 24 w 41"/>
                <a:gd name="T35" fmla="*/ 87 h 98"/>
                <a:gd name="T36" fmla="*/ 24 w 41"/>
                <a:gd name="T37" fmla="*/ 98 h 98"/>
                <a:gd name="T38" fmla="*/ 24 w 41"/>
                <a:gd name="T39" fmla="*/ 98 h 98"/>
                <a:gd name="T40" fmla="*/ 41 w 41"/>
                <a:gd name="T4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98">
                  <a:moveTo>
                    <a:pt x="41" y="98"/>
                  </a:moveTo>
                  <a:lnTo>
                    <a:pt x="41" y="98"/>
                  </a:lnTo>
                  <a:lnTo>
                    <a:pt x="41" y="85"/>
                  </a:lnTo>
                  <a:lnTo>
                    <a:pt x="40" y="71"/>
                  </a:lnTo>
                  <a:lnTo>
                    <a:pt x="37" y="58"/>
                  </a:lnTo>
                  <a:lnTo>
                    <a:pt x="34" y="45"/>
                  </a:lnTo>
                  <a:lnTo>
                    <a:pt x="30" y="34"/>
                  </a:lnTo>
                  <a:lnTo>
                    <a:pt x="24" y="22"/>
                  </a:lnTo>
                  <a:lnTo>
                    <a:pt x="19" y="10"/>
                  </a:lnTo>
                  <a:lnTo>
                    <a:pt x="12" y="0"/>
                  </a:lnTo>
                  <a:lnTo>
                    <a:pt x="0" y="13"/>
                  </a:lnTo>
                  <a:lnTo>
                    <a:pt x="6" y="22"/>
                  </a:lnTo>
                  <a:lnTo>
                    <a:pt x="10" y="32"/>
                  </a:lnTo>
                  <a:lnTo>
                    <a:pt x="15" y="42"/>
                  </a:lnTo>
                  <a:lnTo>
                    <a:pt x="19" y="52"/>
                  </a:lnTo>
                  <a:lnTo>
                    <a:pt x="21" y="62"/>
                  </a:lnTo>
                  <a:lnTo>
                    <a:pt x="23" y="74"/>
                  </a:lnTo>
                  <a:lnTo>
                    <a:pt x="24" y="87"/>
                  </a:lnTo>
                  <a:lnTo>
                    <a:pt x="24" y="98"/>
                  </a:lnTo>
                  <a:lnTo>
                    <a:pt x="41" y="9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23" name="Freeform 2491"/>
            <p:cNvSpPr>
              <a:spLocks/>
            </p:cNvSpPr>
            <p:nvPr/>
          </p:nvSpPr>
          <p:spPr bwMode="auto">
            <a:xfrm>
              <a:off x="3301974" y="1635005"/>
              <a:ext cx="8596" cy="22358"/>
            </a:xfrm>
            <a:custGeom>
              <a:avLst/>
              <a:gdLst>
                <a:gd name="T0" fmla="*/ 16 w 31"/>
                <a:gd name="T1" fmla="*/ 78 h 78"/>
                <a:gd name="T2" fmla="*/ 16 w 31"/>
                <a:gd name="T3" fmla="*/ 78 h 78"/>
                <a:gd name="T4" fmla="*/ 23 w 31"/>
                <a:gd name="T5" fmla="*/ 60 h 78"/>
                <a:gd name="T6" fmla="*/ 27 w 31"/>
                <a:gd name="T7" fmla="*/ 39 h 78"/>
                <a:gd name="T8" fmla="*/ 31 w 31"/>
                <a:gd name="T9" fmla="*/ 21 h 78"/>
                <a:gd name="T10" fmla="*/ 31 w 31"/>
                <a:gd name="T11" fmla="*/ 0 h 78"/>
                <a:gd name="T12" fmla="*/ 14 w 31"/>
                <a:gd name="T13" fmla="*/ 0 h 78"/>
                <a:gd name="T14" fmla="*/ 13 w 31"/>
                <a:gd name="T15" fmla="*/ 18 h 78"/>
                <a:gd name="T16" fmla="*/ 11 w 31"/>
                <a:gd name="T17" fmla="*/ 35 h 78"/>
                <a:gd name="T18" fmla="*/ 6 w 31"/>
                <a:gd name="T19" fmla="*/ 52 h 78"/>
                <a:gd name="T20" fmla="*/ 0 w 31"/>
                <a:gd name="T21" fmla="*/ 68 h 78"/>
                <a:gd name="T22" fmla="*/ 0 w 31"/>
                <a:gd name="T23" fmla="*/ 68 h 78"/>
                <a:gd name="T24" fmla="*/ 16 w 31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78">
                  <a:moveTo>
                    <a:pt x="16" y="78"/>
                  </a:moveTo>
                  <a:lnTo>
                    <a:pt x="16" y="78"/>
                  </a:lnTo>
                  <a:lnTo>
                    <a:pt x="23" y="60"/>
                  </a:lnTo>
                  <a:lnTo>
                    <a:pt x="27" y="39"/>
                  </a:lnTo>
                  <a:lnTo>
                    <a:pt x="31" y="21"/>
                  </a:lnTo>
                  <a:lnTo>
                    <a:pt x="31" y="0"/>
                  </a:lnTo>
                  <a:lnTo>
                    <a:pt x="14" y="0"/>
                  </a:lnTo>
                  <a:lnTo>
                    <a:pt x="13" y="18"/>
                  </a:lnTo>
                  <a:lnTo>
                    <a:pt x="11" y="35"/>
                  </a:lnTo>
                  <a:lnTo>
                    <a:pt x="6" y="52"/>
                  </a:lnTo>
                  <a:lnTo>
                    <a:pt x="0" y="68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24" name="Freeform 2492"/>
            <p:cNvSpPr>
              <a:spLocks/>
            </p:cNvSpPr>
            <p:nvPr/>
          </p:nvSpPr>
          <p:spPr bwMode="auto">
            <a:xfrm>
              <a:off x="3291659" y="1654497"/>
              <a:ext cx="14327" cy="18918"/>
            </a:xfrm>
            <a:custGeom>
              <a:avLst/>
              <a:gdLst>
                <a:gd name="T0" fmla="*/ 10 w 51"/>
                <a:gd name="T1" fmla="*/ 65 h 65"/>
                <a:gd name="T2" fmla="*/ 10 w 51"/>
                <a:gd name="T3" fmla="*/ 65 h 65"/>
                <a:gd name="T4" fmla="*/ 21 w 51"/>
                <a:gd name="T5" fmla="*/ 55 h 65"/>
                <a:gd name="T6" fmla="*/ 32 w 51"/>
                <a:gd name="T7" fmla="*/ 42 h 65"/>
                <a:gd name="T8" fmla="*/ 42 w 51"/>
                <a:gd name="T9" fmla="*/ 28 h 65"/>
                <a:gd name="T10" fmla="*/ 51 w 51"/>
                <a:gd name="T11" fmla="*/ 10 h 65"/>
                <a:gd name="T12" fmla="*/ 35 w 51"/>
                <a:gd name="T13" fmla="*/ 0 h 65"/>
                <a:gd name="T14" fmla="*/ 28 w 51"/>
                <a:gd name="T15" fmla="*/ 16 h 65"/>
                <a:gd name="T16" fmla="*/ 20 w 51"/>
                <a:gd name="T17" fmla="*/ 29 h 65"/>
                <a:gd name="T18" fmla="*/ 11 w 51"/>
                <a:gd name="T19" fmla="*/ 39 h 65"/>
                <a:gd name="T20" fmla="*/ 0 w 51"/>
                <a:gd name="T21" fmla="*/ 48 h 65"/>
                <a:gd name="T22" fmla="*/ 0 w 51"/>
                <a:gd name="T23" fmla="*/ 48 h 65"/>
                <a:gd name="T24" fmla="*/ 10 w 51"/>
                <a:gd name="T2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65">
                  <a:moveTo>
                    <a:pt x="10" y="65"/>
                  </a:moveTo>
                  <a:lnTo>
                    <a:pt x="10" y="65"/>
                  </a:lnTo>
                  <a:lnTo>
                    <a:pt x="21" y="55"/>
                  </a:lnTo>
                  <a:lnTo>
                    <a:pt x="32" y="42"/>
                  </a:lnTo>
                  <a:lnTo>
                    <a:pt x="42" y="28"/>
                  </a:lnTo>
                  <a:lnTo>
                    <a:pt x="51" y="10"/>
                  </a:lnTo>
                  <a:lnTo>
                    <a:pt x="35" y="0"/>
                  </a:lnTo>
                  <a:lnTo>
                    <a:pt x="28" y="16"/>
                  </a:lnTo>
                  <a:lnTo>
                    <a:pt x="20" y="29"/>
                  </a:lnTo>
                  <a:lnTo>
                    <a:pt x="11" y="39"/>
                  </a:lnTo>
                  <a:lnTo>
                    <a:pt x="0" y="48"/>
                  </a:lnTo>
                  <a:lnTo>
                    <a:pt x="10" y="6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25" name="Freeform 2493"/>
            <p:cNvSpPr>
              <a:spLocks/>
            </p:cNvSpPr>
            <p:nvPr/>
          </p:nvSpPr>
          <p:spPr bwMode="auto">
            <a:xfrm>
              <a:off x="3272748" y="1668256"/>
              <a:ext cx="21776" cy="10892"/>
            </a:xfrm>
            <a:custGeom>
              <a:avLst/>
              <a:gdLst>
                <a:gd name="T0" fmla="*/ 16 w 75"/>
                <a:gd name="T1" fmla="*/ 29 h 39"/>
                <a:gd name="T2" fmla="*/ 9 w 75"/>
                <a:gd name="T3" fmla="*/ 39 h 39"/>
                <a:gd name="T4" fmla="*/ 28 w 75"/>
                <a:gd name="T5" fmla="*/ 36 h 39"/>
                <a:gd name="T6" fmla="*/ 45 w 75"/>
                <a:gd name="T7" fmla="*/ 32 h 39"/>
                <a:gd name="T8" fmla="*/ 61 w 75"/>
                <a:gd name="T9" fmla="*/ 26 h 39"/>
                <a:gd name="T10" fmla="*/ 75 w 75"/>
                <a:gd name="T11" fmla="*/ 17 h 39"/>
                <a:gd name="T12" fmla="*/ 65 w 75"/>
                <a:gd name="T13" fmla="*/ 0 h 39"/>
                <a:gd name="T14" fmla="*/ 55 w 75"/>
                <a:gd name="T15" fmla="*/ 7 h 39"/>
                <a:gd name="T16" fmla="*/ 41 w 75"/>
                <a:gd name="T17" fmla="*/ 13 h 39"/>
                <a:gd name="T18" fmla="*/ 25 w 75"/>
                <a:gd name="T19" fmla="*/ 16 h 39"/>
                <a:gd name="T20" fmla="*/ 8 w 75"/>
                <a:gd name="T21" fmla="*/ 19 h 39"/>
                <a:gd name="T22" fmla="*/ 0 w 75"/>
                <a:gd name="T23" fmla="*/ 29 h 39"/>
                <a:gd name="T24" fmla="*/ 8 w 75"/>
                <a:gd name="T25" fmla="*/ 19 h 39"/>
                <a:gd name="T26" fmla="*/ 0 w 75"/>
                <a:gd name="T27" fmla="*/ 20 h 39"/>
                <a:gd name="T28" fmla="*/ 0 w 75"/>
                <a:gd name="T29" fmla="*/ 29 h 39"/>
                <a:gd name="T30" fmla="*/ 16 w 75"/>
                <a:gd name="T31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39">
                  <a:moveTo>
                    <a:pt x="16" y="29"/>
                  </a:moveTo>
                  <a:lnTo>
                    <a:pt x="9" y="39"/>
                  </a:lnTo>
                  <a:lnTo>
                    <a:pt x="28" y="36"/>
                  </a:lnTo>
                  <a:lnTo>
                    <a:pt x="45" y="32"/>
                  </a:lnTo>
                  <a:lnTo>
                    <a:pt x="61" y="26"/>
                  </a:lnTo>
                  <a:lnTo>
                    <a:pt x="75" y="17"/>
                  </a:lnTo>
                  <a:lnTo>
                    <a:pt x="65" y="0"/>
                  </a:lnTo>
                  <a:lnTo>
                    <a:pt x="55" y="7"/>
                  </a:lnTo>
                  <a:lnTo>
                    <a:pt x="41" y="13"/>
                  </a:lnTo>
                  <a:lnTo>
                    <a:pt x="25" y="16"/>
                  </a:lnTo>
                  <a:lnTo>
                    <a:pt x="8" y="19"/>
                  </a:lnTo>
                  <a:lnTo>
                    <a:pt x="0" y="29"/>
                  </a:lnTo>
                  <a:lnTo>
                    <a:pt x="8" y="19"/>
                  </a:lnTo>
                  <a:lnTo>
                    <a:pt x="0" y="20"/>
                  </a:lnTo>
                  <a:lnTo>
                    <a:pt x="0" y="29"/>
                  </a:lnTo>
                  <a:lnTo>
                    <a:pt x="16" y="2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26" name="Freeform 2494"/>
            <p:cNvSpPr>
              <a:spLocks/>
            </p:cNvSpPr>
            <p:nvPr/>
          </p:nvSpPr>
          <p:spPr bwMode="auto">
            <a:xfrm>
              <a:off x="3272748" y="1676282"/>
              <a:ext cx="5158" cy="36690"/>
            </a:xfrm>
            <a:custGeom>
              <a:avLst/>
              <a:gdLst>
                <a:gd name="T0" fmla="*/ 8 w 16"/>
                <a:gd name="T1" fmla="*/ 127 h 127"/>
                <a:gd name="T2" fmla="*/ 16 w 16"/>
                <a:gd name="T3" fmla="*/ 117 h 127"/>
                <a:gd name="T4" fmla="*/ 16 w 16"/>
                <a:gd name="T5" fmla="*/ 0 h 127"/>
                <a:gd name="T6" fmla="*/ 0 w 16"/>
                <a:gd name="T7" fmla="*/ 0 h 127"/>
                <a:gd name="T8" fmla="*/ 0 w 16"/>
                <a:gd name="T9" fmla="*/ 117 h 127"/>
                <a:gd name="T10" fmla="*/ 8 w 16"/>
                <a:gd name="T11" fmla="*/ 127 h 127"/>
                <a:gd name="T12" fmla="*/ 8 w 16"/>
                <a:gd name="T13" fmla="*/ 127 h 127"/>
                <a:gd name="T14" fmla="*/ 16 w 16"/>
                <a:gd name="T15" fmla="*/ 127 h 127"/>
                <a:gd name="T16" fmla="*/ 16 w 16"/>
                <a:gd name="T17" fmla="*/ 117 h 127"/>
                <a:gd name="T18" fmla="*/ 8 w 16"/>
                <a:gd name="T1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27">
                  <a:moveTo>
                    <a:pt x="8" y="127"/>
                  </a:moveTo>
                  <a:lnTo>
                    <a:pt x="16" y="11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17"/>
                  </a:lnTo>
                  <a:lnTo>
                    <a:pt x="8" y="127"/>
                  </a:lnTo>
                  <a:lnTo>
                    <a:pt x="16" y="127"/>
                  </a:lnTo>
                  <a:lnTo>
                    <a:pt x="16" y="117"/>
                  </a:lnTo>
                  <a:lnTo>
                    <a:pt x="8" y="12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27" name="Freeform 2495"/>
            <p:cNvSpPr>
              <a:spLocks/>
            </p:cNvSpPr>
            <p:nvPr/>
          </p:nvSpPr>
          <p:spPr bwMode="auto">
            <a:xfrm>
              <a:off x="3265871" y="1707239"/>
              <a:ext cx="9169" cy="5733"/>
            </a:xfrm>
            <a:custGeom>
              <a:avLst/>
              <a:gdLst>
                <a:gd name="T0" fmla="*/ 0 w 33"/>
                <a:gd name="T1" fmla="*/ 11 h 21"/>
                <a:gd name="T2" fmla="*/ 8 w 33"/>
                <a:gd name="T3" fmla="*/ 21 h 21"/>
                <a:gd name="T4" fmla="*/ 33 w 33"/>
                <a:gd name="T5" fmla="*/ 21 h 21"/>
                <a:gd name="T6" fmla="*/ 33 w 33"/>
                <a:gd name="T7" fmla="*/ 0 h 21"/>
                <a:gd name="T8" fmla="*/ 8 w 33"/>
                <a:gd name="T9" fmla="*/ 0 h 21"/>
                <a:gd name="T10" fmla="*/ 0 w 33"/>
                <a:gd name="T11" fmla="*/ 11 h 21"/>
                <a:gd name="T12" fmla="*/ 0 w 33"/>
                <a:gd name="T13" fmla="*/ 11 h 21"/>
                <a:gd name="T14" fmla="*/ 0 w 33"/>
                <a:gd name="T15" fmla="*/ 21 h 21"/>
                <a:gd name="T16" fmla="*/ 8 w 33"/>
                <a:gd name="T17" fmla="*/ 21 h 21"/>
                <a:gd name="T18" fmla="*/ 0 w 33"/>
                <a:gd name="T1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1">
                  <a:moveTo>
                    <a:pt x="0" y="11"/>
                  </a:moveTo>
                  <a:lnTo>
                    <a:pt x="8" y="21"/>
                  </a:lnTo>
                  <a:lnTo>
                    <a:pt x="33" y="21"/>
                  </a:lnTo>
                  <a:lnTo>
                    <a:pt x="33" y="0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8" y="2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28" name="Freeform 2496"/>
            <p:cNvSpPr>
              <a:spLocks/>
            </p:cNvSpPr>
            <p:nvPr/>
          </p:nvSpPr>
          <p:spPr bwMode="auto">
            <a:xfrm>
              <a:off x="3265871" y="1673415"/>
              <a:ext cx="4584" cy="36690"/>
            </a:xfrm>
            <a:custGeom>
              <a:avLst/>
              <a:gdLst>
                <a:gd name="T0" fmla="*/ 10 w 17"/>
                <a:gd name="T1" fmla="*/ 0 h 127"/>
                <a:gd name="T2" fmla="*/ 0 w 17"/>
                <a:gd name="T3" fmla="*/ 10 h 127"/>
                <a:gd name="T4" fmla="*/ 0 w 17"/>
                <a:gd name="T5" fmla="*/ 127 h 127"/>
                <a:gd name="T6" fmla="*/ 17 w 17"/>
                <a:gd name="T7" fmla="*/ 127 h 127"/>
                <a:gd name="T8" fmla="*/ 17 w 17"/>
                <a:gd name="T9" fmla="*/ 10 h 127"/>
                <a:gd name="T10" fmla="*/ 10 w 17"/>
                <a:gd name="T11" fmla="*/ 0 h 127"/>
                <a:gd name="T12" fmla="*/ 17 w 17"/>
                <a:gd name="T13" fmla="*/ 10 h 127"/>
                <a:gd name="T14" fmla="*/ 17 w 17"/>
                <a:gd name="T15" fmla="*/ 1 h 127"/>
                <a:gd name="T16" fmla="*/ 10 w 17"/>
                <a:gd name="T1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27">
                  <a:moveTo>
                    <a:pt x="10" y="0"/>
                  </a:moveTo>
                  <a:lnTo>
                    <a:pt x="0" y="10"/>
                  </a:lnTo>
                  <a:lnTo>
                    <a:pt x="0" y="127"/>
                  </a:lnTo>
                  <a:lnTo>
                    <a:pt x="17" y="127"/>
                  </a:lnTo>
                  <a:lnTo>
                    <a:pt x="17" y="10"/>
                  </a:lnTo>
                  <a:lnTo>
                    <a:pt x="10" y="0"/>
                  </a:lnTo>
                  <a:lnTo>
                    <a:pt x="17" y="10"/>
                  </a:lnTo>
                  <a:lnTo>
                    <a:pt x="17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29" name="Freeform 2497"/>
            <p:cNvSpPr>
              <a:spLocks/>
            </p:cNvSpPr>
            <p:nvPr/>
          </p:nvSpPr>
          <p:spPr bwMode="auto">
            <a:xfrm>
              <a:off x="3250398" y="1668256"/>
              <a:ext cx="18338" cy="10892"/>
            </a:xfrm>
            <a:custGeom>
              <a:avLst/>
              <a:gdLst>
                <a:gd name="T0" fmla="*/ 0 w 64"/>
                <a:gd name="T1" fmla="*/ 17 h 39"/>
                <a:gd name="T2" fmla="*/ 0 w 64"/>
                <a:gd name="T3" fmla="*/ 17 h 39"/>
                <a:gd name="T4" fmla="*/ 13 w 64"/>
                <a:gd name="T5" fmla="*/ 26 h 39"/>
                <a:gd name="T6" fmla="*/ 28 w 64"/>
                <a:gd name="T7" fmla="*/ 32 h 39"/>
                <a:gd name="T8" fmla="*/ 45 w 64"/>
                <a:gd name="T9" fmla="*/ 36 h 39"/>
                <a:gd name="T10" fmla="*/ 62 w 64"/>
                <a:gd name="T11" fmla="*/ 39 h 39"/>
                <a:gd name="T12" fmla="*/ 64 w 64"/>
                <a:gd name="T13" fmla="*/ 19 h 39"/>
                <a:gd name="T14" fmla="*/ 47 w 64"/>
                <a:gd name="T15" fmla="*/ 16 h 39"/>
                <a:gd name="T16" fmla="*/ 33 w 64"/>
                <a:gd name="T17" fmla="*/ 13 h 39"/>
                <a:gd name="T18" fmla="*/ 20 w 64"/>
                <a:gd name="T19" fmla="*/ 7 h 39"/>
                <a:gd name="T20" fmla="*/ 9 w 64"/>
                <a:gd name="T21" fmla="*/ 0 h 39"/>
                <a:gd name="T22" fmla="*/ 9 w 64"/>
                <a:gd name="T23" fmla="*/ 0 h 39"/>
                <a:gd name="T24" fmla="*/ 0 w 64"/>
                <a:gd name="T25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39">
                  <a:moveTo>
                    <a:pt x="0" y="17"/>
                  </a:moveTo>
                  <a:lnTo>
                    <a:pt x="0" y="17"/>
                  </a:lnTo>
                  <a:lnTo>
                    <a:pt x="13" y="26"/>
                  </a:lnTo>
                  <a:lnTo>
                    <a:pt x="28" y="32"/>
                  </a:lnTo>
                  <a:lnTo>
                    <a:pt x="45" y="36"/>
                  </a:lnTo>
                  <a:lnTo>
                    <a:pt x="62" y="39"/>
                  </a:lnTo>
                  <a:lnTo>
                    <a:pt x="64" y="19"/>
                  </a:lnTo>
                  <a:lnTo>
                    <a:pt x="47" y="16"/>
                  </a:lnTo>
                  <a:lnTo>
                    <a:pt x="33" y="13"/>
                  </a:lnTo>
                  <a:lnTo>
                    <a:pt x="20" y="7"/>
                  </a:lnTo>
                  <a:lnTo>
                    <a:pt x="9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30" name="Freeform 2498"/>
            <p:cNvSpPr>
              <a:spLocks/>
            </p:cNvSpPr>
            <p:nvPr/>
          </p:nvSpPr>
          <p:spPr bwMode="auto">
            <a:xfrm>
              <a:off x="3238364" y="1654497"/>
              <a:ext cx="14327" cy="18918"/>
            </a:xfrm>
            <a:custGeom>
              <a:avLst/>
              <a:gdLst>
                <a:gd name="T0" fmla="*/ 0 w 51"/>
                <a:gd name="T1" fmla="*/ 10 h 65"/>
                <a:gd name="T2" fmla="*/ 0 w 51"/>
                <a:gd name="T3" fmla="*/ 10 h 65"/>
                <a:gd name="T4" fmla="*/ 10 w 51"/>
                <a:gd name="T5" fmla="*/ 28 h 65"/>
                <a:gd name="T6" fmla="*/ 19 w 51"/>
                <a:gd name="T7" fmla="*/ 42 h 65"/>
                <a:gd name="T8" fmla="*/ 29 w 51"/>
                <a:gd name="T9" fmla="*/ 55 h 65"/>
                <a:gd name="T10" fmla="*/ 42 w 51"/>
                <a:gd name="T11" fmla="*/ 65 h 65"/>
                <a:gd name="T12" fmla="*/ 51 w 51"/>
                <a:gd name="T13" fmla="*/ 48 h 65"/>
                <a:gd name="T14" fmla="*/ 40 w 51"/>
                <a:gd name="T15" fmla="*/ 39 h 65"/>
                <a:gd name="T16" fmla="*/ 31 w 51"/>
                <a:gd name="T17" fmla="*/ 28 h 65"/>
                <a:gd name="T18" fmla="*/ 22 w 51"/>
                <a:gd name="T19" fmla="*/ 16 h 65"/>
                <a:gd name="T20" fmla="*/ 15 w 51"/>
                <a:gd name="T21" fmla="*/ 0 h 65"/>
                <a:gd name="T22" fmla="*/ 15 w 51"/>
                <a:gd name="T23" fmla="*/ 0 h 65"/>
                <a:gd name="T24" fmla="*/ 0 w 51"/>
                <a:gd name="T25" fmla="*/ 1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65">
                  <a:moveTo>
                    <a:pt x="0" y="10"/>
                  </a:moveTo>
                  <a:lnTo>
                    <a:pt x="0" y="10"/>
                  </a:lnTo>
                  <a:lnTo>
                    <a:pt x="10" y="28"/>
                  </a:lnTo>
                  <a:lnTo>
                    <a:pt x="19" y="42"/>
                  </a:lnTo>
                  <a:lnTo>
                    <a:pt x="29" y="55"/>
                  </a:lnTo>
                  <a:lnTo>
                    <a:pt x="42" y="65"/>
                  </a:lnTo>
                  <a:lnTo>
                    <a:pt x="51" y="48"/>
                  </a:lnTo>
                  <a:lnTo>
                    <a:pt x="40" y="39"/>
                  </a:lnTo>
                  <a:lnTo>
                    <a:pt x="31" y="28"/>
                  </a:lnTo>
                  <a:lnTo>
                    <a:pt x="22" y="16"/>
                  </a:lnTo>
                  <a:lnTo>
                    <a:pt x="1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31" name="Freeform 2499"/>
            <p:cNvSpPr>
              <a:spLocks/>
            </p:cNvSpPr>
            <p:nvPr/>
          </p:nvSpPr>
          <p:spPr bwMode="auto">
            <a:xfrm>
              <a:off x="3233780" y="1635579"/>
              <a:ext cx="9169" cy="21785"/>
            </a:xfrm>
            <a:custGeom>
              <a:avLst/>
              <a:gdLst>
                <a:gd name="T0" fmla="*/ 0 w 30"/>
                <a:gd name="T1" fmla="*/ 0 h 76"/>
                <a:gd name="T2" fmla="*/ 0 w 30"/>
                <a:gd name="T3" fmla="*/ 0 h 76"/>
                <a:gd name="T4" fmla="*/ 1 w 30"/>
                <a:gd name="T5" fmla="*/ 19 h 76"/>
                <a:gd name="T6" fmla="*/ 4 w 30"/>
                <a:gd name="T7" fmla="*/ 39 h 76"/>
                <a:gd name="T8" fmla="*/ 9 w 30"/>
                <a:gd name="T9" fmla="*/ 58 h 76"/>
                <a:gd name="T10" fmla="*/ 15 w 30"/>
                <a:gd name="T11" fmla="*/ 76 h 76"/>
                <a:gd name="T12" fmla="*/ 30 w 30"/>
                <a:gd name="T13" fmla="*/ 66 h 76"/>
                <a:gd name="T14" fmla="*/ 25 w 30"/>
                <a:gd name="T15" fmla="*/ 50 h 76"/>
                <a:gd name="T16" fmla="*/ 20 w 30"/>
                <a:gd name="T17" fmla="*/ 33 h 76"/>
                <a:gd name="T18" fmla="*/ 18 w 30"/>
                <a:gd name="T19" fmla="*/ 17 h 76"/>
                <a:gd name="T20" fmla="*/ 16 w 30"/>
                <a:gd name="T21" fmla="*/ 0 h 76"/>
                <a:gd name="T22" fmla="*/ 16 w 30"/>
                <a:gd name="T23" fmla="*/ 0 h 76"/>
                <a:gd name="T24" fmla="*/ 0 w 30"/>
                <a:gd name="T2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76">
                  <a:moveTo>
                    <a:pt x="0" y="0"/>
                  </a:moveTo>
                  <a:lnTo>
                    <a:pt x="0" y="0"/>
                  </a:lnTo>
                  <a:lnTo>
                    <a:pt x="1" y="19"/>
                  </a:lnTo>
                  <a:lnTo>
                    <a:pt x="4" y="39"/>
                  </a:lnTo>
                  <a:lnTo>
                    <a:pt x="9" y="58"/>
                  </a:lnTo>
                  <a:lnTo>
                    <a:pt x="15" y="76"/>
                  </a:lnTo>
                  <a:lnTo>
                    <a:pt x="30" y="66"/>
                  </a:lnTo>
                  <a:lnTo>
                    <a:pt x="25" y="50"/>
                  </a:lnTo>
                  <a:lnTo>
                    <a:pt x="20" y="33"/>
                  </a:lnTo>
                  <a:lnTo>
                    <a:pt x="18" y="17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32" name="Freeform 2500"/>
            <p:cNvSpPr>
              <a:spLocks/>
            </p:cNvSpPr>
            <p:nvPr/>
          </p:nvSpPr>
          <p:spPr bwMode="auto">
            <a:xfrm>
              <a:off x="3233780" y="1617807"/>
              <a:ext cx="7450" cy="17772"/>
            </a:xfrm>
            <a:custGeom>
              <a:avLst/>
              <a:gdLst>
                <a:gd name="T0" fmla="*/ 11 w 26"/>
                <a:gd name="T1" fmla="*/ 0 h 62"/>
                <a:gd name="T2" fmla="*/ 11 w 26"/>
                <a:gd name="T3" fmla="*/ 0 h 62"/>
                <a:gd name="T4" fmla="*/ 6 w 26"/>
                <a:gd name="T5" fmla="*/ 14 h 62"/>
                <a:gd name="T6" fmla="*/ 2 w 26"/>
                <a:gd name="T7" fmla="*/ 30 h 62"/>
                <a:gd name="T8" fmla="*/ 1 w 26"/>
                <a:gd name="T9" fmla="*/ 46 h 62"/>
                <a:gd name="T10" fmla="*/ 0 w 26"/>
                <a:gd name="T11" fmla="*/ 62 h 62"/>
                <a:gd name="T12" fmla="*/ 16 w 26"/>
                <a:gd name="T13" fmla="*/ 62 h 62"/>
                <a:gd name="T14" fmla="*/ 18 w 26"/>
                <a:gd name="T15" fmla="*/ 47 h 62"/>
                <a:gd name="T16" fmla="*/ 19 w 26"/>
                <a:gd name="T17" fmla="*/ 33 h 62"/>
                <a:gd name="T18" fmla="*/ 22 w 26"/>
                <a:gd name="T19" fmla="*/ 20 h 62"/>
                <a:gd name="T20" fmla="*/ 26 w 26"/>
                <a:gd name="T21" fmla="*/ 9 h 62"/>
                <a:gd name="T22" fmla="*/ 26 w 26"/>
                <a:gd name="T23" fmla="*/ 9 h 62"/>
                <a:gd name="T24" fmla="*/ 11 w 26"/>
                <a:gd name="T2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62">
                  <a:moveTo>
                    <a:pt x="11" y="0"/>
                  </a:moveTo>
                  <a:lnTo>
                    <a:pt x="11" y="0"/>
                  </a:lnTo>
                  <a:lnTo>
                    <a:pt x="6" y="14"/>
                  </a:lnTo>
                  <a:lnTo>
                    <a:pt x="2" y="30"/>
                  </a:lnTo>
                  <a:lnTo>
                    <a:pt x="1" y="46"/>
                  </a:lnTo>
                  <a:lnTo>
                    <a:pt x="0" y="62"/>
                  </a:lnTo>
                  <a:lnTo>
                    <a:pt x="16" y="62"/>
                  </a:lnTo>
                  <a:lnTo>
                    <a:pt x="18" y="47"/>
                  </a:lnTo>
                  <a:lnTo>
                    <a:pt x="19" y="33"/>
                  </a:lnTo>
                  <a:lnTo>
                    <a:pt x="22" y="20"/>
                  </a:lnTo>
                  <a:lnTo>
                    <a:pt x="26" y="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33" name="Freeform 2501"/>
            <p:cNvSpPr>
              <a:spLocks/>
            </p:cNvSpPr>
            <p:nvPr/>
          </p:nvSpPr>
          <p:spPr bwMode="auto">
            <a:xfrm>
              <a:off x="3237218" y="1604621"/>
              <a:ext cx="10315" cy="15479"/>
            </a:xfrm>
            <a:custGeom>
              <a:avLst/>
              <a:gdLst>
                <a:gd name="T0" fmla="*/ 24 w 36"/>
                <a:gd name="T1" fmla="*/ 0 h 55"/>
                <a:gd name="T2" fmla="*/ 24 w 36"/>
                <a:gd name="T3" fmla="*/ 0 h 55"/>
                <a:gd name="T4" fmla="*/ 17 w 36"/>
                <a:gd name="T5" fmla="*/ 10 h 55"/>
                <a:gd name="T6" fmla="*/ 11 w 36"/>
                <a:gd name="T7" fmla="*/ 20 h 55"/>
                <a:gd name="T8" fmla="*/ 5 w 36"/>
                <a:gd name="T9" fmla="*/ 31 h 55"/>
                <a:gd name="T10" fmla="*/ 0 w 36"/>
                <a:gd name="T11" fmla="*/ 46 h 55"/>
                <a:gd name="T12" fmla="*/ 15 w 36"/>
                <a:gd name="T13" fmla="*/ 55 h 55"/>
                <a:gd name="T14" fmla="*/ 19 w 36"/>
                <a:gd name="T15" fmla="*/ 42 h 55"/>
                <a:gd name="T16" fmla="*/ 24 w 36"/>
                <a:gd name="T17" fmla="*/ 31 h 55"/>
                <a:gd name="T18" fmla="*/ 30 w 36"/>
                <a:gd name="T19" fmla="*/ 23 h 55"/>
                <a:gd name="T20" fmla="*/ 36 w 36"/>
                <a:gd name="T21" fmla="*/ 16 h 55"/>
                <a:gd name="T22" fmla="*/ 36 w 36"/>
                <a:gd name="T23" fmla="*/ 16 h 55"/>
                <a:gd name="T24" fmla="*/ 24 w 36"/>
                <a:gd name="T2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55">
                  <a:moveTo>
                    <a:pt x="24" y="0"/>
                  </a:moveTo>
                  <a:lnTo>
                    <a:pt x="24" y="0"/>
                  </a:lnTo>
                  <a:lnTo>
                    <a:pt x="17" y="10"/>
                  </a:lnTo>
                  <a:lnTo>
                    <a:pt x="11" y="20"/>
                  </a:lnTo>
                  <a:lnTo>
                    <a:pt x="5" y="31"/>
                  </a:lnTo>
                  <a:lnTo>
                    <a:pt x="0" y="46"/>
                  </a:lnTo>
                  <a:lnTo>
                    <a:pt x="15" y="55"/>
                  </a:lnTo>
                  <a:lnTo>
                    <a:pt x="19" y="42"/>
                  </a:lnTo>
                  <a:lnTo>
                    <a:pt x="24" y="31"/>
                  </a:lnTo>
                  <a:lnTo>
                    <a:pt x="30" y="23"/>
                  </a:lnTo>
                  <a:lnTo>
                    <a:pt x="36" y="1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34" name="Freeform 2502"/>
            <p:cNvSpPr>
              <a:spLocks/>
            </p:cNvSpPr>
            <p:nvPr/>
          </p:nvSpPr>
          <p:spPr bwMode="auto">
            <a:xfrm>
              <a:off x="3244095" y="1597742"/>
              <a:ext cx="10315" cy="11466"/>
            </a:xfrm>
            <a:custGeom>
              <a:avLst/>
              <a:gdLst>
                <a:gd name="T0" fmla="*/ 31 w 36"/>
                <a:gd name="T1" fmla="*/ 0 h 39"/>
                <a:gd name="T2" fmla="*/ 31 w 36"/>
                <a:gd name="T3" fmla="*/ 0 h 39"/>
                <a:gd name="T4" fmla="*/ 23 w 36"/>
                <a:gd name="T5" fmla="*/ 3 h 39"/>
                <a:gd name="T6" fmla="*/ 15 w 36"/>
                <a:gd name="T7" fmla="*/ 8 h 39"/>
                <a:gd name="T8" fmla="*/ 8 w 36"/>
                <a:gd name="T9" fmla="*/ 16 h 39"/>
                <a:gd name="T10" fmla="*/ 0 w 36"/>
                <a:gd name="T11" fmla="*/ 23 h 39"/>
                <a:gd name="T12" fmla="*/ 12 w 36"/>
                <a:gd name="T13" fmla="*/ 39 h 39"/>
                <a:gd name="T14" fmla="*/ 18 w 36"/>
                <a:gd name="T15" fmla="*/ 31 h 39"/>
                <a:gd name="T16" fmla="*/ 25 w 36"/>
                <a:gd name="T17" fmla="*/ 26 h 39"/>
                <a:gd name="T18" fmla="*/ 31 w 36"/>
                <a:gd name="T19" fmla="*/ 21 h 39"/>
                <a:gd name="T20" fmla="*/ 36 w 36"/>
                <a:gd name="T21" fmla="*/ 18 h 39"/>
                <a:gd name="T22" fmla="*/ 36 w 36"/>
                <a:gd name="T23" fmla="*/ 18 h 39"/>
                <a:gd name="T24" fmla="*/ 31 w 36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9">
                  <a:moveTo>
                    <a:pt x="31" y="0"/>
                  </a:moveTo>
                  <a:lnTo>
                    <a:pt x="31" y="0"/>
                  </a:lnTo>
                  <a:lnTo>
                    <a:pt x="23" y="3"/>
                  </a:lnTo>
                  <a:lnTo>
                    <a:pt x="15" y="8"/>
                  </a:lnTo>
                  <a:lnTo>
                    <a:pt x="8" y="16"/>
                  </a:lnTo>
                  <a:lnTo>
                    <a:pt x="0" y="23"/>
                  </a:lnTo>
                  <a:lnTo>
                    <a:pt x="12" y="39"/>
                  </a:lnTo>
                  <a:lnTo>
                    <a:pt x="18" y="31"/>
                  </a:lnTo>
                  <a:lnTo>
                    <a:pt x="25" y="26"/>
                  </a:lnTo>
                  <a:lnTo>
                    <a:pt x="31" y="21"/>
                  </a:lnTo>
                  <a:lnTo>
                    <a:pt x="36" y="18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35" name="Freeform 2503"/>
            <p:cNvSpPr>
              <a:spLocks/>
            </p:cNvSpPr>
            <p:nvPr/>
          </p:nvSpPr>
          <p:spPr bwMode="auto">
            <a:xfrm>
              <a:off x="3252691" y="1595449"/>
              <a:ext cx="13753" cy="8026"/>
            </a:xfrm>
            <a:custGeom>
              <a:avLst/>
              <a:gdLst>
                <a:gd name="T0" fmla="*/ 46 w 46"/>
                <a:gd name="T1" fmla="*/ 10 h 27"/>
                <a:gd name="T2" fmla="*/ 38 w 46"/>
                <a:gd name="T3" fmla="*/ 0 h 27"/>
                <a:gd name="T4" fmla="*/ 28 w 46"/>
                <a:gd name="T5" fmla="*/ 0 h 27"/>
                <a:gd name="T6" fmla="*/ 17 w 46"/>
                <a:gd name="T7" fmla="*/ 3 h 27"/>
                <a:gd name="T8" fmla="*/ 9 w 46"/>
                <a:gd name="T9" fmla="*/ 4 h 27"/>
                <a:gd name="T10" fmla="*/ 0 w 46"/>
                <a:gd name="T11" fmla="*/ 9 h 27"/>
                <a:gd name="T12" fmla="*/ 5 w 46"/>
                <a:gd name="T13" fmla="*/ 27 h 27"/>
                <a:gd name="T14" fmla="*/ 12 w 46"/>
                <a:gd name="T15" fmla="*/ 25 h 27"/>
                <a:gd name="T16" fmla="*/ 21 w 46"/>
                <a:gd name="T17" fmla="*/ 23 h 27"/>
                <a:gd name="T18" fmla="*/ 29 w 46"/>
                <a:gd name="T19" fmla="*/ 22 h 27"/>
                <a:gd name="T20" fmla="*/ 38 w 46"/>
                <a:gd name="T21" fmla="*/ 20 h 27"/>
                <a:gd name="T22" fmla="*/ 30 w 46"/>
                <a:gd name="T23" fmla="*/ 10 h 27"/>
                <a:gd name="T24" fmla="*/ 46 w 46"/>
                <a:gd name="T25" fmla="*/ 10 h 27"/>
                <a:gd name="T26" fmla="*/ 46 w 46"/>
                <a:gd name="T27" fmla="*/ 0 h 27"/>
                <a:gd name="T28" fmla="*/ 38 w 46"/>
                <a:gd name="T29" fmla="*/ 0 h 27"/>
                <a:gd name="T30" fmla="*/ 46 w 46"/>
                <a:gd name="T3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27">
                  <a:moveTo>
                    <a:pt x="46" y="10"/>
                  </a:moveTo>
                  <a:lnTo>
                    <a:pt x="38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9" y="4"/>
                  </a:lnTo>
                  <a:lnTo>
                    <a:pt x="0" y="9"/>
                  </a:lnTo>
                  <a:lnTo>
                    <a:pt x="5" y="27"/>
                  </a:lnTo>
                  <a:lnTo>
                    <a:pt x="12" y="25"/>
                  </a:lnTo>
                  <a:lnTo>
                    <a:pt x="21" y="23"/>
                  </a:lnTo>
                  <a:lnTo>
                    <a:pt x="29" y="22"/>
                  </a:lnTo>
                  <a:lnTo>
                    <a:pt x="38" y="20"/>
                  </a:lnTo>
                  <a:lnTo>
                    <a:pt x="30" y="10"/>
                  </a:lnTo>
                  <a:lnTo>
                    <a:pt x="46" y="1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46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36" name="Freeform 2504"/>
            <p:cNvSpPr>
              <a:spLocks/>
            </p:cNvSpPr>
            <p:nvPr/>
          </p:nvSpPr>
          <p:spPr bwMode="auto">
            <a:xfrm>
              <a:off x="3261287" y="1598315"/>
              <a:ext cx="5158" cy="6306"/>
            </a:xfrm>
            <a:custGeom>
              <a:avLst/>
              <a:gdLst>
                <a:gd name="T0" fmla="*/ 8 w 16"/>
                <a:gd name="T1" fmla="*/ 22 h 22"/>
                <a:gd name="T2" fmla="*/ 16 w 16"/>
                <a:gd name="T3" fmla="*/ 10 h 22"/>
                <a:gd name="T4" fmla="*/ 16 w 16"/>
                <a:gd name="T5" fmla="*/ 0 h 22"/>
                <a:gd name="T6" fmla="*/ 0 w 16"/>
                <a:gd name="T7" fmla="*/ 0 h 22"/>
                <a:gd name="T8" fmla="*/ 0 w 16"/>
                <a:gd name="T9" fmla="*/ 10 h 22"/>
                <a:gd name="T10" fmla="*/ 8 w 16"/>
                <a:gd name="T11" fmla="*/ 22 h 22"/>
                <a:gd name="T12" fmla="*/ 8 w 16"/>
                <a:gd name="T13" fmla="*/ 22 h 22"/>
                <a:gd name="T14" fmla="*/ 16 w 16"/>
                <a:gd name="T15" fmla="*/ 20 h 22"/>
                <a:gd name="T16" fmla="*/ 16 w 16"/>
                <a:gd name="T17" fmla="*/ 10 h 22"/>
                <a:gd name="T18" fmla="*/ 8 w 16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2">
                  <a:moveTo>
                    <a:pt x="8" y="22"/>
                  </a:moveTo>
                  <a:lnTo>
                    <a:pt x="16" y="1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22"/>
                  </a:lnTo>
                  <a:lnTo>
                    <a:pt x="16" y="20"/>
                  </a:lnTo>
                  <a:lnTo>
                    <a:pt x="16" y="10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37" name="Freeform 2505"/>
            <p:cNvSpPr>
              <a:spLocks/>
            </p:cNvSpPr>
            <p:nvPr/>
          </p:nvSpPr>
          <p:spPr bwMode="auto">
            <a:xfrm>
              <a:off x="3251545" y="1598315"/>
              <a:ext cx="12607" cy="12612"/>
            </a:xfrm>
            <a:custGeom>
              <a:avLst/>
              <a:gdLst>
                <a:gd name="T0" fmla="*/ 14 w 43"/>
                <a:gd name="T1" fmla="*/ 45 h 45"/>
                <a:gd name="T2" fmla="*/ 14 w 43"/>
                <a:gd name="T3" fmla="*/ 45 h 45"/>
                <a:gd name="T4" fmla="*/ 21 w 43"/>
                <a:gd name="T5" fmla="*/ 35 h 45"/>
                <a:gd name="T6" fmla="*/ 29 w 43"/>
                <a:gd name="T7" fmla="*/ 27 h 45"/>
                <a:gd name="T8" fmla="*/ 31 w 43"/>
                <a:gd name="T9" fmla="*/ 25 h 45"/>
                <a:gd name="T10" fmla="*/ 36 w 43"/>
                <a:gd name="T11" fmla="*/ 23 h 45"/>
                <a:gd name="T12" fmla="*/ 40 w 43"/>
                <a:gd name="T13" fmla="*/ 22 h 45"/>
                <a:gd name="T14" fmla="*/ 43 w 43"/>
                <a:gd name="T15" fmla="*/ 22 h 45"/>
                <a:gd name="T16" fmla="*/ 42 w 43"/>
                <a:gd name="T17" fmla="*/ 0 h 45"/>
                <a:gd name="T18" fmla="*/ 36 w 43"/>
                <a:gd name="T19" fmla="*/ 2 h 45"/>
                <a:gd name="T20" fmla="*/ 30 w 43"/>
                <a:gd name="T21" fmla="*/ 3 h 45"/>
                <a:gd name="T22" fmla="*/ 24 w 43"/>
                <a:gd name="T23" fmla="*/ 6 h 45"/>
                <a:gd name="T24" fmla="*/ 19 w 43"/>
                <a:gd name="T25" fmla="*/ 10 h 45"/>
                <a:gd name="T26" fmla="*/ 9 w 43"/>
                <a:gd name="T27" fmla="*/ 20 h 45"/>
                <a:gd name="T28" fmla="*/ 0 w 43"/>
                <a:gd name="T29" fmla="*/ 33 h 45"/>
                <a:gd name="T30" fmla="*/ 0 w 43"/>
                <a:gd name="T31" fmla="*/ 33 h 45"/>
                <a:gd name="T32" fmla="*/ 14 w 43"/>
                <a:gd name="T3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14" y="45"/>
                  </a:moveTo>
                  <a:lnTo>
                    <a:pt x="14" y="45"/>
                  </a:lnTo>
                  <a:lnTo>
                    <a:pt x="21" y="35"/>
                  </a:lnTo>
                  <a:lnTo>
                    <a:pt x="29" y="27"/>
                  </a:lnTo>
                  <a:lnTo>
                    <a:pt x="31" y="25"/>
                  </a:lnTo>
                  <a:lnTo>
                    <a:pt x="36" y="23"/>
                  </a:lnTo>
                  <a:lnTo>
                    <a:pt x="40" y="22"/>
                  </a:lnTo>
                  <a:lnTo>
                    <a:pt x="43" y="22"/>
                  </a:lnTo>
                  <a:lnTo>
                    <a:pt x="42" y="0"/>
                  </a:lnTo>
                  <a:lnTo>
                    <a:pt x="36" y="2"/>
                  </a:lnTo>
                  <a:lnTo>
                    <a:pt x="30" y="3"/>
                  </a:lnTo>
                  <a:lnTo>
                    <a:pt x="24" y="6"/>
                  </a:lnTo>
                  <a:lnTo>
                    <a:pt x="19" y="10"/>
                  </a:lnTo>
                  <a:lnTo>
                    <a:pt x="9" y="20"/>
                  </a:lnTo>
                  <a:lnTo>
                    <a:pt x="0" y="33"/>
                  </a:lnTo>
                  <a:lnTo>
                    <a:pt x="14" y="4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38" name="Freeform 2506"/>
            <p:cNvSpPr>
              <a:spLocks/>
            </p:cNvSpPr>
            <p:nvPr/>
          </p:nvSpPr>
          <p:spPr bwMode="auto">
            <a:xfrm>
              <a:off x="3246387" y="1608061"/>
              <a:ext cx="9169" cy="25798"/>
            </a:xfrm>
            <a:custGeom>
              <a:avLst/>
              <a:gdLst>
                <a:gd name="T0" fmla="*/ 18 w 32"/>
                <a:gd name="T1" fmla="*/ 91 h 91"/>
                <a:gd name="T2" fmla="*/ 18 w 32"/>
                <a:gd name="T3" fmla="*/ 91 h 91"/>
                <a:gd name="T4" fmla="*/ 18 w 32"/>
                <a:gd name="T5" fmla="*/ 65 h 91"/>
                <a:gd name="T6" fmla="*/ 21 w 32"/>
                <a:gd name="T7" fmla="*/ 44 h 91"/>
                <a:gd name="T8" fmla="*/ 23 w 32"/>
                <a:gd name="T9" fmla="*/ 33 h 91"/>
                <a:gd name="T10" fmla="*/ 26 w 32"/>
                <a:gd name="T11" fmla="*/ 26 h 91"/>
                <a:gd name="T12" fmla="*/ 28 w 32"/>
                <a:gd name="T13" fmla="*/ 19 h 91"/>
                <a:gd name="T14" fmla="*/ 32 w 32"/>
                <a:gd name="T15" fmla="*/ 12 h 91"/>
                <a:gd name="T16" fmla="*/ 18 w 32"/>
                <a:gd name="T17" fmla="*/ 0 h 91"/>
                <a:gd name="T18" fmla="*/ 13 w 32"/>
                <a:gd name="T19" fmla="*/ 9 h 91"/>
                <a:gd name="T20" fmla="*/ 10 w 32"/>
                <a:gd name="T21" fmla="*/ 18 h 91"/>
                <a:gd name="T22" fmla="*/ 7 w 32"/>
                <a:gd name="T23" fmla="*/ 28 h 91"/>
                <a:gd name="T24" fmla="*/ 5 w 32"/>
                <a:gd name="T25" fmla="*/ 39 h 91"/>
                <a:gd name="T26" fmla="*/ 1 w 32"/>
                <a:gd name="T27" fmla="*/ 64 h 91"/>
                <a:gd name="T28" fmla="*/ 0 w 32"/>
                <a:gd name="T29" fmla="*/ 91 h 91"/>
                <a:gd name="T30" fmla="*/ 0 w 32"/>
                <a:gd name="T31" fmla="*/ 91 h 91"/>
                <a:gd name="T32" fmla="*/ 18 w 32"/>
                <a:gd name="T3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91">
                  <a:moveTo>
                    <a:pt x="18" y="91"/>
                  </a:moveTo>
                  <a:lnTo>
                    <a:pt x="18" y="91"/>
                  </a:lnTo>
                  <a:lnTo>
                    <a:pt x="18" y="65"/>
                  </a:lnTo>
                  <a:lnTo>
                    <a:pt x="21" y="44"/>
                  </a:lnTo>
                  <a:lnTo>
                    <a:pt x="23" y="33"/>
                  </a:lnTo>
                  <a:lnTo>
                    <a:pt x="26" y="26"/>
                  </a:lnTo>
                  <a:lnTo>
                    <a:pt x="28" y="19"/>
                  </a:lnTo>
                  <a:lnTo>
                    <a:pt x="32" y="12"/>
                  </a:lnTo>
                  <a:lnTo>
                    <a:pt x="18" y="0"/>
                  </a:lnTo>
                  <a:lnTo>
                    <a:pt x="13" y="9"/>
                  </a:lnTo>
                  <a:lnTo>
                    <a:pt x="10" y="18"/>
                  </a:lnTo>
                  <a:lnTo>
                    <a:pt x="7" y="28"/>
                  </a:lnTo>
                  <a:lnTo>
                    <a:pt x="5" y="39"/>
                  </a:lnTo>
                  <a:lnTo>
                    <a:pt x="1" y="64"/>
                  </a:lnTo>
                  <a:lnTo>
                    <a:pt x="0" y="91"/>
                  </a:lnTo>
                  <a:lnTo>
                    <a:pt x="18" y="9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39" name="Freeform 2507"/>
            <p:cNvSpPr>
              <a:spLocks/>
            </p:cNvSpPr>
            <p:nvPr/>
          </p:nvSpPr>
          <p:spPr bwMode="auto">
            <a:xfrm>
              <a:off x="3246387" y="1633859"/>
              <a:ext cx="8023" cy="21785"/>
            </a:xfrm>
            <a:custGeom>
              <a:avLst/>
              <a:gdLst>
                <a:gd name="T0" fmla="*/ 27 w 27"/>
                <a:gd name="T1" fmla="*/ 69 h 77"/>
                <a:gd name="T2" fmla="*/ 27 w 27"/>
                <a:gd name="T3" fmla="*/ 69 h 77"/>
                <a:gd name="T4" fmla="*/ 23 w 27"/>
                <a:gd name="T5" fmla="*/ 55 h 77"/>
                <a:gd name="T6" fmla="*/ 20 w 27"/>
                <a:gd name="T7" fmla="*/ 38 h 77"/>
                <a:gd name="T8" fmla="*/ 18 w 27"/>
                <a:gd name="T9" fmla="*/ 20 h 77"/>
                <a:gd name="T10" fmla="*/ 18 w 27"/>
                <a:gd name="T11" fmla="*/ 0 h 77"/>
                <a:gd name="T12" fmla="*/ 0 w 27"/>
                <a:gd name="T13" fmla="*/ 0 h 77"/>
                <a:gd name="T14" fmla="*/ 1 w 27"/>
                <a:gd name="T15" fmla="*/ 22 h 77"/>
                <a:gd name="T16" fmla="*/ 4 w 27"/>
                <a:gd name="T17" fmla="*/ 42 h 77"/>
                <a:gd name="T18" fmla="*/ 7 w 27"/>
                <a:gd name="T19" fmla="*/ 61 h 77"/>
                <a:gd name="T20" fmla="*/ 12 w 27"/>
                <a:gd name="T21" fmla="*/ 77 h 77"/>
                <a:gd name="T22" fmla="*/ 12 w 27"/>
                <a:gd name="T23" fmla="*/ 77 h 77"/>
                <a:gd name="T24" fmla="*/ 27 w 27"/>
                <a:gd name="T25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77">
                  <a:moveTo>
                    <a:pt x="27" y="69"/>
                  </a:moveTo>
                  <a:lnTo>
                    <a:pt x="27" y="69"/>
                  </a:lnTo>
                  <a:lnTo>
                    <a:pt x="23" y="55"/>
                  </a:lnTo>
                  <a:lnTo>
                    <a:pt x="20" y="38"/>
                  </a:lnTo>
                  <a:lnTo>
                    <a:pt x="18" y="2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1" y="22"/>
                  </a:lnTo>
                  <a:lnTo>
                    <a:pt x="4" y="42"/>
                  </a:lnTo>
                  <a:lnTo>
                    <a:pt x="7" y="61"/>
                  </a:lnTo>
                  <a:lnTo>
                    <a:pt x="12" y="77"/>
                  </a:lnTo>
                  <a:lnTo>
                    <a:pt x="27" y="6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40" name="Freeform 2508"/>
            <p:cNvSpPr>
              <a:spLocks/>
            </p:cNvSpPr>
            <p:nvPr/>
          </p:nvSpPr>
          <p:spPr bwMode="auto">
            <a:xfrm>
              <a:off x="3249825" y="1653924"/>
              <a:ext cx="11461" cy="16052"/>
            </a:xfrm>
            <a:custGeom>
              <a:avLst/>
              <a:gdLst>
                <a:gd name="T0" fmla="*/ 40 w 40"/>
                <a:gd name="T1" fmla="*/ 41 h 57"/>
                <a:gd name="T2" fmla="*/ 40 w 40"/>
                <a:gd name="T3" fmla="*/ 41 h 57"/>
                <a:gd name="T4" fmla="*/ 33 w 40"/>
                <a:gd name="T5" fmla="*/ 34 h 57"/>
                <a:gd name="T6" fmla="*/ 27 w 40"/>
                <a:gd name="T7" fmla="*/ 23 h 57"/>
                <a:gd name="T8" fmla="*/ 21 w 40"/>
                <a:gd name="T9" fmla="*/ 13 h 57"/>
                <a:gd name="T10" fmla="*/ 15 w 40"/>
                <a:gd name="T11" fmla="*/ 0 h 57"/>
                <a:gd name="T12" fmla="*/ 0 w 40"/>
                <a:gd name="T13" fmla="*/ 8 h 57"/>
                <a:gd name="T14" fmla="*/ 6 w 40"/>
                <a:gd name="T15" fmla="*/ 23 h 57"/>
                <a:gd name="T16" fmla="*/ 13 w 40"/>
                <a:gd name="T17" fmla="*/ 36 h 57"/>
                <a:gd name="T18" fmla="*/ 21 w 40"/>
                <a:gd name="T19" fmla="*/ 48 h 57"/>
                <a:gd name="T20" fmla="*/ 29 w 40"/>
                <a:gd name="T21" fmla="*/ 57 h 57"/>
                <a:gd name="T22" fmla="*/ 29 w 40"/>
                <a:gd name="T23" fmla="*/ 57 h 57"/>
                <a:gd name="T24" fmla="*/ 40 w 40"/>
                <a:gd name="T25" fmla="*/ 4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57">
                  <a:moveTo>
                    <a:pt x="40" y="41"/>
                  </a:moveTo>
                  <a:lnTo>
                    <a:pt x="40" y="41"/>
                  </a:lnTo>
                  <a:lnTo>
                    <a:pt x="33" y="34"/>
                  </a:lnTo>
                  <a:lnTo>
                    <a:pt x="27" y="23"/>
                  </a:lnTo>
                  <a:lnTo>
                    <a:pt x="21" y="13"/>
                  </a:lnTo>
                  <a:lnTo>
                    <a:pt x="1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13" y="36"/>
                  </a:lnTo>
                  <a:lnTo>
                    <a:pt x="21" y="48"/>
                  </a:lnTo>
                  <a:lnTo>
                    <a:pt x="29" y="57"/>
                  </a:lnTo>
                  <a:lnTo>
                    <a:pt x="40" y="4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41" name="Freeform 2509"/>
            <p:cNvSpPr>
              <a:spLocks/>
            </p:cNvSpPr>
            <p:nvPr/>
          </p:nvSpPr>
          <p:spPr bwMode="auto">
            <a:xfrm>
              <a:off x="3258421" y="1665389"/>
              <a:ext cx="12034" cy="10319"/>
            </a:xfrm>
            <a:custGeom>
              <a:avLst/>
              <a:gdLst>
                <a:gd name="T0" fmla="*/ 27 w 44"/>
                <a:gd name="T1" fmla="*/ 23 h 36"/>
                <a:gd name="T2" fmla="*/ 38 w 44"/>
                <a:gd name="T3" fmla="*/ 13 h 36"/>
                <a:gd name="T4" fmla="*/ 28 w 44"/>
                <a:gd name="T5" fmla="*/ 10 h 36"/>
                <a:gd name="T6" fmla="*/ 21 w 44"/>
                <a:gd name="T7" fmla="*/ 7 h 36"/>
                <a:gd name="T8" fmla="*/ 15 w 44"/>
                <a:gd name="T9" fmla="*/ 4 h 36"/>
                <a:gd name="T10" fmla="*/ 11 w 44"/>
                <a:gd name="T11" fmla="*/ 0 h 36"/>
                <a:gd name="T12" fmla="*/ 0 w 44"/>
                <a:gd name="T13" fmla="*/ 16 h 36"/>
                <a:gd name="T14" fmla="*/ 7 w 44"/>
                <a:gd name="T15" fmla="*/ 21 h 36"/>
                <a:gd name="T16" fmla="*/ 15 w 44"/>
                <a:gd name="T17" fmla="*/ 26 h 36"/>
                <a:gd name="T18" fmla="*/ 24 w 44"/>
                <a:gd name="T19" fmla="*/ 30 h 36"/>
                <a:gd name="T20" fmla="*/ 33 w 44"/>
                <a:gd name="T21" fmla="*/ 33 h 36"/>
                <a:gd name="T22" fmla="*/ 44 w 44"/>
                <a:gd name="T23" fmla="*/ 23 h 36"/>
                <a:gd name="T24" fmla="*/ 33 w 44"/>
                <a:gd name="T25" fmla="*/ 33 h 36"/>
                <a:gd name="T26" fmla="*/ 44 w 44"/>
                <a:gd name="T27" fmla="*/ 36 h 36"/>
                <a:gd name="T28" fmla="*/ 44 w 44"/>
                <a:gd name="T29" fmla="*/ 23 h 36"/>
                <a:gd name="T30" fmla="*/ 27 w 44"/>
                <a:gd name="T31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" h="36">
                  <a:moveTo>
                    <a:pt x="27" y="23"/>
                  </a:moveTo>
                  <a:lnTo>
                    <a:pt x="38" y="13"/>
                  </a:lnTo>
                  <a:lnTo>
                    <a:pt x="28" y="10"/>
                  </a:lnTo>
                  <a:lnTo>
                    <a:pt x="21" y="7"/>
                  </a:lnTo>
                  <a:lnTo>
                    <a:pt x="15" y="4"/>
                  </a:lnTo>
                  <a:lnTo>
                    <a:pt x="11" y="0"/>
                  </a:lnTo>
                  <a:lnTo>
                    <a:pt x="0" y="16"/>
                  </a:lnTo>
                  <a:lnTo>
                    <a:pt x="7" y="21"/>
                  </a:lnTo>
                  <a:lnTo>
                    <a:pt x="15" y="26"/>
                  </a:lnTo>
                  <a:lnTo>
                    <a:pt x="24" y="30"/>
                  </a:lnTo>
                  <a:lnTo>
                    <a:pt x="33" y="33"/>
                  </a:lnTo>
                  <a:lnTo>
                    <a:pt x="44" y="23"/>
                  </a:lnTo>
                  <a:lnTo>
                    <a:pt x="33" y="33"/>
                  </a:lnTo>
                  <a:lnTo>
                    <a:pt x="44" y="36"/>
                  </a:lnTo>
                  <a:lnTo>
                    <a:pt x="44" y="23"/>
                  </a:lnTo>
                  <a:lnTo>
                    <a:pt x="27" y="2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42" name="Freeform 2510"/>
            <p:cNvSpPr>
              <a:spLocks/>
            </p:cNvSpPr>
            <p:nvPr/>
          </p:nvSpPr>
          <p:spPr bwMode="auto">
            <a:xfrm>
              <a:off x="3275040" y="1665963"/>
              <a:ext cx="12607" cy="8599"/>
            </a:xfrm>
            <a:custGeom>
              <a:avLst/>
              <a:gdLst>
                <a:gd name="T0" fmla="*/ 34 w 42"/>
                <a:gd name="T1" fmla="*/ 0 h 32"/>
                <a:gd name="T2" fmla="*/ 34 w 42"/>
                <a:gd name="T3" fmla="*/ 0 h 32"/>
                <a:gd name="T4" fmla="*/ 27 w 42"/>
                <a:gd name="T5" fmla="*/ 3 h 32"/>
                <a:gd name="T6" fmla="*/ 19 w 42"/>
                <a:gd name="T7" fmla="*/ 7 h 32"/>
                <a:gd name="T8" fmla="*/ 9 w 42"/>
                <a:gd name="T9" fmla="*/ 10 h 32"/>
                <a:gd name="T10" fmla="*/ 0 w 42"/>
                <a:gd name="T11" fmla="*/ 12 h 32"/>
                <a:gd name="T12" fmla="*/ 1 w 42"/>
                <a:gd name="T13" fmla="*/ 32 h 32"/>
                <a:gd name="T14" fmla="*/ 13 w 42"/>
                <a:gd name="T15" fmla="*/ 30 h 32"/>
                <a:gd name="T16" fmla="*/ 23 w 42"/>
                <a:gd name="T17" fmla="*/ 26 h 32"/>
                <a:gd name="T18" fmla="*/ 33 w 42"/>
                <a:gd name="T19" fmla="*/ 23 h 32"/>
                <a:gd name="T20" fmla="*/ 42 w 42"/>
                <a:gd name="T21" fmla="*/ 17 h 32"/>
                <a:gd name="T22" fmla="*/ 42 w 42"/>
                <a:gd name="T23" fmla="*/ 17 h 32"/>
                <a:gd name="T24" fmla="*/ 34 w 42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32">
                  <a:moveTo>
                    <a:pt x="34" y="0"/>
                  </a:moveTo>
                  <a:lnTo>
                    <a:pt x="34" y="0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9" y="10"/>
                  </a:lnTo>
                  <a:lnTo>
                    <a:pt x="0" y="12"/>
                  </a:lnTo>
                  <a:lnTo>
                    <a:pt x="1" y="32"/>
                  </a:lnTo>
                  <a:lnTo>
                    <a:pt x="13" y="30"/>
                  </a:lnTo>
                  <a:lnTo>
                    <a:pt x="23" y="26"/>
                  </a:lnTo>
                  <a:lnTo>
                    <a:pt x="33" y="23"/>
                  </a:lnTo>
                  <a:lnTo>
                    <a:pt x="42" y="17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43" name="Freeform 2511"/>
            <p:cNvSpPr>
              <a:spLocks/>
            </p:cNvSpPr>
            <p:nvPr/>
          </p:nvSpPr>
          <p:spPr bwMode="auto">
            <a:xfrm>
              <a:off x="3284782" y="1655644"/>
              <a:ext cx="12034" cy="14905"/>
            </a:xfrm>
            <a:custGeom>
              <a:avLst/>
              <a:gdLst>
                <a:gd name="T0" fmla="*/ 26 w 41"/>
                <a:gd name="T1" fmla="*/ 0 h 53"/>
                <a:gd name="T2" fmla="*/ 26 w 41"/>
                <a:gd name="T3" fmla="*/ 0 h 53"/>
                <a:gd name="T4" fmla="*/ 21 w 41"/>
                <a:gd name="T5" fmla="*/ 12 h 53"/>
                <a:gd name="T6" fmla="*/ 15 w 41"/>
                <a:gd name="T7" fmla="*/ 20 h 53"/>
                <a:gd name="T8" fmla="*/ 8 w 41"/>
                <a:gd name="T9" fmla="*/ 29 h 53"/>
                <a:gd name="T10" fmla="*/ 0 w 41"/>
                <a:gd name="T11" fmla="*/ 36 h 53"/>
                <a:gd name="T12" fmla="*/ 8 w 41"/>
                <a:gd name="T13" fmla="*/ 53 h 53"/>
                <a:gd name="T14" fmla="*/ 17 w 41"/>
                <a:gd name="T15" fmla="*/ 45 h 53"/>
                <a:gd name="T16" fmla="*/ 27 w 41"/>
                <a:gd name="T17" fmla="*/ 35 h 53"/>
                <a:gd name="T18" fmla="*/ 35 w 41"/>
                <a:gd name="T19" fmla="*/ 23 h 53"/>
                <a:gd name="T20" fmla="*/ 41 w 41"/>
                <a:gd name="T21" fmla="*/ 9 h 53"/>
                <a:gd name="T22" fmla="*/ 41 w 41"/>
                <a:gd name="T23" fmla="*/ 9 h 53"/>
                <a:gd name="T24" fmla="*/ 26 w 41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53">
                  <a:moveTo>
                    <a:pt x="26" y="0"/>
                  </a:moveTo>
                  <a:lnTo>
                    <a:pt x="26" y="0"/>
                  </a:lnTo>
                  <a:lnTo>
                    <a:pt x="21" y="12"/>
                  </a:lnTo>
                  <a:lnTo>
                    <a:pt x="15" y="20"/>
                  </a:lnTo>
                  <a:lnTo>
                    <a:pt x="8" y="29"/>
                  </a:lnTo>
                  <a:lnTo>
                    <a:pt x="0" y="36"/>
                  </a:lnTo>
                  <a:lnTo>
                    <a:pt x="8" y="53"/>
                  </a:lnTo>
                  <a:lnTo>
                    <a:pt x="17" y="45"/>
                  </a:lnTo>
                  <a:lnTo>
                    <a:pt x="27" y="35"/>
                  </a:lnTo>
                  <a:lnTo>
                    <a:pt x="35" y="23"/>
                  </a:lnTo>
                  <a:lnTo>
                    <a:pt x="41" y="9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44" name="Freeform 2512"/>
            <p:cNvSpPr>
              <a:spLocks/>
            </p:cNvSpPr>
            <p:nvPr/>
          </p:nvSpPr>
          <p:spPr bwMode="auto">
            <a:xfrm>
              <a:off x="3292232" y="1639018"/>
              <a:ext cx="8023" cy="18918"/>
            </a:xfrm>
            <a:custGeom>
              <a:avLst/>
              <a:gdLst>
                <a:gd name="T0" fmla="*/ 9 w 26"/>
                <a:gd name="T1" fmla="*/ 0 h 67"/>
                <a:gd name="T2" fmla="*/ 9 w 26"/>
                <a:gd name="T3" fmla="*/ 0 h 67"/>
                <a:gd name="T4" fmla="*/ 9 w 26"/>
                <a:gd name="T5" fmla="*/ 18 h 67"/>
                <a:gd name="T6" fmla="*/ 7 w 26"/>
                <a:gd name="T7" fmla="*/ 32 h 67"/>
                <a:gd name="T8" fmla="*/ 4 w 26"/>
                <a:gd name="T9" fmla="*/ 47 h 67"/>
                <a:gd name="T10" fmla="*/ 0 w 26"/>
                <a:gd name="T11" fmla="*/ 58 h 67"/>
                <a:gd name="T12" fmla="*/ 15 w 26"/>
                <a:gd name="T13" fmla="*/ 67 h 67"/>
                <a:gd name="T14" fmla="*/ 19 w 26"/>
                <a:gd name="T15" fmla="*/ 52 h 67"/>
                <a:gd name="T16" fmla="*/ 23 w 26"/>
                <a:gd name="T17" fmla="*/ 36 h 67"/>
                <a:gd name="T18" fmla="*/ 25 w 26"/>
                <a:gd name="T19" fmla="*/ 19 h 67"/>
                <a:gd name="T20" fmla="*/ 26 w 26"/>
                <a:gd name="T21" fmla="*/ 0 h 67"/>
                <a:gd name="T22" fmla="*/ 26 w 26"/>
                <a:gd name="T23" fmla="*/ 0 h 67"/>
                <a:gd name="T24" fmla="*/ 9 w 26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67">
                  <a:moveTo>
                    <a:pt x="9" y="0"/>
                  </a:moveTo>
                  <a:lnTo>
                    <a:pt x="9" y="0"/>
                  </a:lnTo>
                  <a:lnTo>
                    <a:pt x="9" y="18"/>
                  </a:lnTo>
                  <a:lnTo>
                    <a:pt x="7" y="32"/>
                  </a:lnTo>
                  <a:lnTo>
                    <a:pt x="4" y="47"/>
                  </a:lnTo>
                  <a:lnTo>
                    <a:pt x="0" y="58"/>
                  </a:lnTo>
                  <a:lnTo>
                    <a:pt x="15" y="67"/>
                  </a:lnTo>
                  <a:lnTo>
                    <a:pt x="19" y="52"/>
                  </a:lnTo>
                  <a:lnTo>
                    <a:pt x="23" y="36"/>
                  </a:lnTo>
                  <a:lnTo>
                    <a:pt x="25" y="19"/>
                  </a:lnTo>
                  <a:lnTo>
                    <a:pt x="26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45" name="Freeform 2513"/>
            <p:cNvSpPr>
              <a:spLocks/>
            </p:cNvSpPr>
            <p:nvPr/>
          </p:nvSpPr>
          <p:spPr bwMode="auto">
            <a:xfrm>
              <a:off x="3289940" y="1612647"/>
              <a:ext cx="10315" cy="26371"/>
            </a:xfrm>
            <a:custGeom>
              <a:avLst/>
              <a:gdLst>
                <a:gd name="T0" fmla="*/ 0 w 36"/>
                <a:gd name="T1" fmla="*/ 13 h 90"/>
                <a:gd name="T2" fmla="*/ 0 w 36"/>
                <a:gd name="T3" fmla="*/ 13 h 90"/>
                <a:gd name="T4" fmla="*/ 5 w 36"/>
                <a:gd name="T5" fmla="*/ 21 h 90"/>
                <a:gd name="T6" fmla="*/ 8 w 36"/>
                <a:gd name="T7" fmla="*/ 28 h 90"/>
                <a:gd name="T8" fmla="*/ 12 w 36"/>
                <a:gd name="T9" fmla="*/ 37 h 90"/>
                <a:gd name="T10" fmla="*/ 14 w 36"/>
                <a:gd name="T11" fmla="*/ 47 h 90"/>
                <a:gd name="T12" fmla="*/ 17 w 36"/>
                <a:gd name="T13" fmla="*/ 57 h 90"/>
                <a:gd name="T14" fmla="*/ 18 w 36"/>
                <a:gd name="T15" fmla="*/ 67 h 90"/>
                <a:gd name="T16" fmla="*/ 19 w 36"/>
                <a:gd name="T17" fmla="*/ 79 h 90"/>
                <a:gd name="T18" fmla="*/ 19 w 36"/>
                <a:gd name="T19" fmla="*/ 90 h 90"/>
                <a:gd name="T20" fmla="*/ 36 w 36"/>
                <a:gd name="T21" fmla="*/ 90 h 90"/>
                <a:gd name="T22" fmla="*/ 35 w 36"/>
                <a:gd name="T23" fmla="*/ 77 h 90"/>
                <a:gd name="T24" fmla="*/ 34 w 36"/>
                <a:gd name="T25" fmla="*/ 64 h 90"/>
                <a:gd name="T26" fmla="*/ 33 w 36"/>
                <a:gd name="T27" fmla="*/ 53 h 90"/>
                <a:gd name="T28" fmla="*/ 31 w 36"/>
                <a:gd name="T29" fmla="*/ 41 h 90"/>
                <a:gd name="T30" fmla="*/ 27 w 36"/>
                <a:gd name="T31" fmla="*/ 30 h 90"/>
                <a:gd name="T32" fmla="*/ 24 w 36"/>
                <a:gd name="T33" fmla="*/ 20 h 90"/>
                <a:gd name="T34" fmla="*/ 19 w 36"/>
                <a:gd name="T35" fmla="*/ 10 h 90"/>
                <a:gd name="T36" fmla="*/ 13 w 36"/>
                <a:gd name="T37" fmla="*/ 0 h 90"/>
                <a:gd name="T38" fmla="*/ 13 w 36"/>
                <a:gd name="T39" fmla="*/ 0 h 90"/>
                <a:gd name="T40" fmla="*/ 0 w 36"/>
                <a:gd name="T41" fmla="*/ 1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90">
                  <a:moveTo>
                    <a:pt x="0" y="13"/>
                  </a:moveTo>
                  <a:lnTo>
                    <a:pt x="0" y="13"/>
                  </a:lnTo>
                  <a:lnTo>
                    <a:pt x="5" y="21"/>
                  </a:lnTo>
                  <a:lnTo>
                    <a:pt x="8" y="28"/>
                  </a:lnTo>
                  <a:lnTo>
                    <a:pt x="12" y="37"/>
                  </a:lnTo>
                  <a:lnTo>
                    <a:pt x="14" y="47"/>
                  </a:lnTo>
                  <a:lnTo>
                    <a:pt x="17" y="57"/>
                  </a:lnTo>
                  <a:lnTo>
                    <a:pt x="18" y="67"/>
                  </a:lnTo>
                  <a:lnTo>
                    <a:pt x="19" y="79"/>
                  </a:lnTo>
                  <a:lnTo>
                    <a:pt x="19" y="90"/>
                  </a:lnTo>
                  <a:lnTo>
                    <a:pt x="36" y="90"/>
                  </a:lnTo>
                  <a:lnTo>
                    <a:pt x="35" y="77"/>
                  </a:lnTo>
                  <a:lnTo>
                    <a:pt x="34" y="64"/>
                  </a:lnTo>
                  <a:lnTo>
                    <a:pt x="33" y="53"/>
                  </a:lnTo>
                  <a:lnTo>
                    <a:pt x="31" y="41"/>
                  </a:lnTo>
                  <a:lnTo>
                    <a:pt x="27" y="30"/>
                  </a:lnTo>
                  <a:lnTo>
                    <a:pt x="24" y="20"/>
                  </a:lnTo>
                  <a:lnTo>
                    <a:pt x="19" y="10"/>
                  </a:lnTo>
                  <a:lnTo>
                    <a:pt x="13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46" name="Freeform 2514"/>
            <p:cNvSpPr>
              <a:spLocks/>
            </p:cNvSpPr>
            <p:nvPr/>
          </p:nvSpPr>
          <p:spPr bwMode="auto">
            <a:xfrm>
              <a:off x="3281917" y="1605195"/>
              <a:ext cx="11461" cy="11466"/>
            </a:xfrm>
            <a:custGeom>
              <a:avLst/>
              <a:gdLst>
                <a:gd name="T0" fmla="*/ 0 w 41"/>
                <a:gd name="T1" fmla="*/ 20 h 41"/>
                <a:gd name="T2" fmla="*/ 0 w 41"/>
                <a:gd name="T3" fmla="*/ 20 h 41"/>
                <a:gd name="T4" fmla="*/ 4 w 41"/>
                <a:gd name="T5" fmla="*/ 20 h 41"/>
                <a:gd name="T6" fmla="*/ 7 w 41"/>
                <a:gd name="T7" fmla="*/ 22 h 41"/>
                <a:gd name="T8" fmla="*/ 11 w 41"/>
                <a:gd name="T9" fmla="*/ 23 h 41"/>
                <a:gd name="T10" fmla="*/ 14 w 41"/>
                <a:gd name="T11" fmla="*/ 25 h 41"/>
                <a:gd name="T12" fmla="*/ 21 w 41"/>
                <a:gd name="T13" fmla="*/ 32 h 41"/>
                <a:gd name="T14" fmla="*/ 28 w 41"/>
                <a:gd name="T15" fmla="*/ 41 h 41"/>
                <a:gd name="T16" fmla="*/ 41 w 41"/>
                <a:gd name="T17" fmla="*/ 28 h 41"/>
                <a:gd name="T18" fmla="*/ 33 w 41"/>
                <a:gd name="T19" fmla="*/ 16 h 41"/>
                <a:gd name="T20" fmla="*/ 24 w 41"/>
                <a:gd name="T21" fmla="*/ 7 h 41"/>
                <a:gd name="T22" fmla="*/ 18 w 41"/>
                <a:gd name="T23" fmla="*/ 4 h 41"/>
                <a:gd name="T24" fmla="*/ 12 w 41"/>
                <a:gd name="T25" fmla="*/ 2 h 41"/>
                <a:gd name="T26" fmla="*/ 6 w 41"/>
                <a:gd name="T27" fmla="*/ 0 h 41"/>
                <a:gd name="T28" fmla="*/ 0 w 41"/>
                <a:gd name="T29" fmla="*/ 0 h 41"/>
                <a:gd name="T30" fmla="*/ 0 w 41"/>
                <a:gd name="T31" fmla="*/ 0 h 41"/>
                <a:gd name="T32" fmla="*/ 0 w 41"/>
                <a:gd name="T33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1">
                  <a:moveTo>
                    <a:pt x="0" y="2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7" y="22"/>
                  </a:lnTo>
                  <a:lnTo>
                    <a:pt x="11" y="23"/>
                  </a:lnTo>
                  <a:lnTo>
                    <a:pt x="14" y="25"/>
                  </a:lnTo>
                  <a:lnTo>
                    <a:pt x="21" y="32"/>
                  </a:lnTo>
                  <a:lnTo>
                    <a:pt x="28" y="41"/>
                  </a:lnTo>
                  <a:lnTo>
                    <a:pt x="41" y="28"/>
                  </a:lnTo>
                  <a:lnTo>
                    <a:pt x="33" y="16"/>
                  </a:lnTo>
                  <a:lnTo>
                    <a:pt x="24" y="7"/>
                  </a:lnTo>
                  <a:lnTo>
                    <a:pt x="18" y="4"/>
                  </a:lnTo>
                  <a:lnTo>
                    <a:pt x="12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47" name="Freeform 2515"/>
            <p:cNvSpPr>
              <a:spLocks/>
            </p:cNvSpPr>
            <p:nvPr/>
          </p:nvSpPr>
          <p:spPr bwMode="auto">
            <a:xfrm>
              <a:off x="3275040" y="1605195"/>
              <a:ext cx="6877" cy="7453"/>
            </a:xfrm>
            <a:custGeom>
              <a:avLst/>
              <a:gdLst>
                <a:gd name="T0" fmla="*/ 13 w 22"/>
                <a:gd name="T1" fmla="*/ 26 h 26"/>
                <a:gd name="T2" fmla="*/ 13 w 22"/>
                <a:gd name="T3" fmla="*/ 26 h 26"/>
                <a:gd name="T4" fmla="*/ 15 w 22"/>
                <a:gd name="T5" fmla="*/ 23 h 26"/>
                <a:gd name="T6" fmla="*/ 17 w 22"/>
                <a:gd name="T7" fmla="*/ 22 h 26"/>
                <a:gd name="T8" fmla="*/ 20 w 22"/>
                <a:gd name="T9" fmla="*/ 20 h 26"/>
                <a:gd name="T10" fmla="*/ 22 w 22"/>
                <a:gd name="T11" fmla="*/ 20 h 26"/>
                <a:gd name="T12" fmla="*/ 22 w 22"/>
                <a:gd name="T13" fmla="*/ 0 h 26"/>
                <a:gd name="T14" fmla="*/ 16 w 22"/>
                <a:gd name="T15" fmla="*/ 2 h 26"/>
                <a:gd name="T16" fmla="*/ 9 w 22"/>
                <a:gd name="T17" fmla="*/ 4 h 26"/>
                <a:gd name="T18" fmla="*/ 5 w 22"/>
                <a:gd name="T19" fmla="*/ 9 h 26"/>
                <a:gd name="T20" fmla="*/ 0 w 22"/>
                <a:gd name="T21" fmla="*/ 15 h 26"/>
                <a:gd name="T22" fmla="*/ 0 w 22"/>
                <a:gd name="T23" fmla="*/ 15 h 26"/>
                <a:gd name="T24" fmla="*/ 13 w 22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6">
                  <a:moveTo>
                    <a:pt x="13" y="26"/>
                  </a:moveTo>
                  <a:lnTo>
                    <a:pt x="13" y="26"/>
                  </a:lnTo>
                  <a:lnTo>
                    <a:pt x="15" y="23"/>
                  </a:lnTo>
                  <a:lnTo>
                    <a:pt x="17" y="22"/>
                  </a:lnTo>
                  <a:lnTo>
                    <a:pt x="20" y="20"/>
                  </a:lnTo>
                  <a:lnTo>
                    <a:pt x="22" y="2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9" y="4"/>
                  </a:lnTo>
                  <a:lnTo>
                    <a:pt x="5" y="9"/>
                  </a:lnTo>
                  <a:lnTo>
                    <a:pt x="0" y="15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48" name="Freeform 2516"/>
            <p:cNvSpPr>
              <a:spLocks/>
            </p:cNvSpPr>
            <p:nvPr/>
          </p:nvSpPr>
          <p:spPr bwMode="auto">
            <a:xfrm>
              <a:off x="3272748" y="1609208"/>
              <a:ext cx="6304" cy="14332"/>
            </a:xfrm>
            <a:custGeom>
              <a:avLst/>
              <a:gdLst>
                <a:gd name="T0" fmla="*/ 16 w 21"/>
                <a:gd name="T1" fmla="*/ 50 h 50"/>
                <a:gd name="T2" fmla="*/ 16 w 21"/>
                <a:gd name="T3" fmla="*/ 50 h 50"/>
                <a:gd name="T4" fmla="*/ 17 w 21"/>
                <a:gd name="T5" fmla="*/ 36 h 50"/>
                <a:gd name="T6" fmla="*/ 18 w 21"/>
                <a:gd name="T7" fmla="*/ 24 h 50"/>
                <a:gd name="T8" fmla="*/ 20 w 21"/>
                <a:gd name="T9" fmla="*/ 15 h 50"/>
                <a:gd name="T10" fmla="*/ 21 w 21"/>
                <a:gd name="T11" fmla="*/ 11 h 50"/>
                <a:gd name="T12" fmla="*/ 8 w 21"/>
                <a:gd name="T13" fmla="*/ 0 h 50"/>
                <a:gd name="T14" fmla="*/ 4 w 21"/>
                <a:gd name="T15" fmla="*/ 10 h 50"/>
                <a:gd name="T16" fmla="*/ 2 w 21"/>
                <a:gd name="T17" fmla="*/ 21 h 50"/>
                <a:gd name="T18" fmla="*/ 1 w 21"/>
                <a:gd name="T19" fmla="*/ 34 h 50"/>
                <a:gd name="T20" fmla="*/ 0 w 21"/>
                <a:gd name="T21" fmla="*/ 50 h 50"/>
                <a:gd name="T22" fmla="*/ 0 w 21"/>
                <a:gd name="T23" fmla="*/ 50 h 50"/>
                <a:gd name="T24" fmla="*/ 16 w 21"/>
                <a:gd name="T2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0">
                  <a:moveTo>
                    <a:pt x="16" y="50"/>
                  </a:moveTo>
                  <a:lnTo>
                    <a:pt x="16" y="50"/>
                  </a:lnTo>
                  <a:lnTo>
                    <a:pt x="17" y="36"/>
                  </a:lnTo>
                  <a:lnTo>
                    <a:pt x="18" y="24"/>
                  </a:lnTo>
                  <a:lnTo>
                    <a:pt x="20" y="15"/>
                  </a:lnTo>
                  <a:lnTo>
                    <a:pt x="21" y="11"/>
                  </a:lnTo>
                  <a:lnTo>
                    <a:pt x="8" y="0"/>
                  </a:lnTo>
                  <a:lnTo>
                    <a:pt x="4" y="10"/>
                  </a:lnTo>
                  <a:lnTo>
                    <a:pt x="2" y="21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49" name="Freeform 2517"/>
            <p:cNvSpPr>
              <a:spLocks/>
            </p:cNvSpPr>
            <p:nvPr/>
          </p:nvSpPr>
          <p:spPr bwMode="auto">
            <a:xfrm>
              <a:off x="3272748" y="1623540"/>
              <a:ext cx="5158" cy="51596"/>
            </a:xfrm>
            <a:custGeom>
              <a:avLst/>
              <a:gdLst>
                <a:gd name="T0" fmla="*/ 9 w 16"/>
                <a:gd name="T1" fmla="*/ 179 h 180"/>
                <a:gd name="T2" fmla="*/ 16 w 16"/>
                <a:gd name="T3" fmla="*/ 169 h 180"/>
                <a:gd name="T4" fmla="*/ 16 w 16"/>
                <a:gd name="T5" fmla="*/ 0 h 180"/>
                <a:gd name="T6" fmla="*/ 0 w 16"/>
                <a:gd name="T7" fmla="*/ 0 h 180"/>
                <a:gd name="T8" fmla="*/ 0 w 16"/>
                <a:gd name="T9" fmla="*/ 169 h 180"/>
                <a:gd name="T10" fmla="*/ 9 w 16"/>
                <a:gd name="T11" fmla="*/ 179 h 180"/>
                <a:gd name="T12" fmla="*/ 0 w 16"/>
                <a:gd name="T13" fmla="*/ 169 h 180"/>
                <a:gd name="T14" fmla="*/ 0 w 16"/>
                <a:gd name="T15" fmla="*/ 180 h 180"/>
                <a:gd name="T16" fmla="*/ 9 w 16"/>
                <a:gd name="T17" fmla="*/ 17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80">
                  <a:moveTo>
                    <a:pt x="9" y="179"/>
                  </a:moveTo>
                  <a:lnTo>
                    <a:pt x="16" y="169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69"/>
                  </a:lnTo>
                  <a:lnTo>
                    <a:pt x="9" y="179"/>
                  </a:lnTo>
                  <a:lnTo>
                    <a:pt x="0" y="169"/>
                  </a:lnTo>
                  <a:lnTo>
                    <a:pt x="0" y="180"/>
                  </a:lnTo>
                  <a:lnTo>
                    <a:pt x="9" y="17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50" name="Freeform 2518"/>
            <p:cNvSpPr>
              <a:spLocks/>
            </p:cNvSpPr>
            <p:nvPr/>
          </p:nvSpPr>
          <p:spPr bwMode="auto">
            <a:xfrm>
              <a:off x="3447531" y="1597742"/>
              <a:ext cx="14327" cy="5733"/>
            </a:xfrm>
            <a:custGeom>
              <a:avLst/>
              <a:gdLst>
                <a:gd name="T0" fmla="*/ 46 w 51"/>
                <a:gd name="T1" fmla="*/ 15 h 20"/>
                <a:gd name="T2" fmla="*/ 39 w 51"/>
                <a:gd name="T3" fmla="*/ 0 h 20"/>
                <a:gd name="T4" fmla="*/ 0 w 51"/>
                <a:gd name="T5" fmla="*/ 0 h 20"/>
                <a:gd name="T6" fmla="*/ 0 w 51"/>
                <a:gd name="T7" fmla="*/ 20 h 20"/>
                <a:gd name="T8" fmla="*/ 39 w 51"/>
                <a:gd name="T9" fmla="*/ 20 h 20"/>
                <a:gd name="T10" fmla="*/ 46 w 51"/>
                <a:gd name="T11" fmla="*/ 15 h 20"/>
                <a:gd name="T12" fmla="*/ 46 w 51"/>
                <a:gd name="T13" fmla="*/ 15 h 20"/>
                <a:gd name="T14" fmla="*/ 51 w 51"/>
                <a:gd name="T15" fmla="*/ 0 h 20"/>
                <a:gd name="T16" fmla="*/ 39 w 51"/>
                <a:gd name="T17" fmla="*/ 0 h 20"/>
                <a:gd name="T18" fmla="*/ 46 w 51"/>
                <a:gd name="T1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20">
                  <a:moveTo>
                    <a:pt x="46" y="15"/>
                  </a:moveTo>
                  <a:lnTo>
                    <a:pt x="39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9" y="20"/>
                  </a:lnTo>
                  <a:lnTo>
                    <a:pt x="46" y="15"/>
                  </a:lnTo>
                  <a:lnTo>
                    <a:pt x="51" y="0"/>
                  </a:lnTo>
                  <a:lnTo>
                    <a:pt x="39" y="0"/>
                  </a:lnTo>
                  <a:lnTo>
                    <a:pt x="46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51" name="Freeform 2519"/>
            <p:cNvSpPr>
              <a:spLocks/>
            </p:cNvSpPr>
            <p:nvPr/>
          </p:nvSpPr>
          <p:spPr bwMode="auto">
            <a:xfrm>
              <a:off x="3445812" y="1598888"/>
              <a:ext cx="14900" cy="30384"/>
            </a:xfrm>
            <a:custGeom>
              <a:avLst/>
              <a:gdLst>
                <a:gd name="T0" fmla="*/ 15 w 53"/>
                <a:gd name="T1" fmla="*/ 105 h 105"/>
                <a:gd name="T2" fmla="*/ 15 w 53"/>
                <a:gd name="T3" fmla="*/ 105 h 105"/>
                <a:gd name="T4" fmla="*/ 31 w 53"/>
                <a:gd name="T5" fmla="*/ 66 h 105"/>
                <a:gd name="T6" fmla="*/ 41 w 53"/>
                <a:gd name="T7" fmla="*/ 39 h 105"/>
                <a:gd name="T8" fmla="*/ 49 w 53"/>
                <a:gd name="T9" fmla="*/ 19 h 105"/>
                <a:gd name="T10" fmla="*/ 53 w 53"/>
                <a:gd name="T11" fmla="*/ 9 h 105"/>
                <a:gd name="T12" fmla="*/ 38 w 53"/>
                <a:gd name="T13" fmla="*/ 0 h 105"/>
                <a:gd name="T14" fmla="*/ 34 w 53"/>
                <a:gd name="T15" fmla="*/ 10 h 105"/>
                <a:gd name="T16" fmla="*/ 27 w 53"/>
                <a:gd name="T17" fmla="*/ 29 h 105"/>
                <a:gd name="T18" fmla="*/ 15 w 53"/>
                <a:gd name="T19" fmla="*/ 58 h 105"/>
                <a:gd name="T20" fmla="*/ 0 w 53"/>
                <a:gd name="T21" fmla="*/ 97 h 105"/>
                <a:gd name="T22" fmla="*/ 0 w 53"/>
                <a:gd name="T23" fmla="*/ 97 h 105"/>
                <a:gd name="T24" fmla="*/ 15 w 53"/>
                <a:gd name="T2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105">
                  <a:moveTo>
                    <a:pt x="15" y="105"/>
                  </a:moveTo>
                  <a:lnTo>
                    <a:pt x="15" y="105"/>
                  </a:lnTo>
                  <a:lnTo>
                    <a:pt x="31" y="66"/>
                  </a:lnTo>
                  <a:lnTo>
                    <a:pt x="41" y="39"/>
                  </a:lnTo>
                  <a:lnTo>
                    <a:pt x="49" y="19"/>
                  </a:lnTo>
                  <a:lnTo>
                    <a:pt x="53" y="9"/>
                  </a:lnTo>
                  <a:lnTo>
                    <a:pt x="38" y="0"/>
                  </a:lnTo>
                  <a:lnTo>
                    <a:pt x="34" y="10"/>
                  </a:lnTo>
                  <a:lnTo>
                    <a:pt x="27" y="29"/>
                  </a:lnTo>
                  <a:lnTo>
                    <a:pt x="15" y="58"/>
                  </a:lnTo>
                  <a:lnTo>
                    <a:pt x="0" y="97"/>
                  </a:lnTo>
                  <a:lnTo>
                    <a:pt x="15" y="10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52" name="Freeform 2520"/>
            <p:cNvSpPr>
              <a:spLocks/>
            </p:cNvSpPr>
            <p:nvPr/>
          </p:nvSpPr>
          <p:spPr bwMode="auto">
            <a:xfrm>
              <a:off x="3439508" y="1626979"/>
              <a:ext cx="10315" cy="18345"/>
            </a:xfrm>
            <a:custGeom>
              <a:avLst/>
              <a:gdLst>
                <a:gd name="T0" fmla="*/ 15 w 36"/>
                <a:gd name="T1" fmla="*/ 63 h 63"/>
                <a:gd name="T2" fmla="*/ 17 w 36"/>
                <a:gd name="T3" fmla="*/ 62 h 63"/>
                <a:gd name="T4" fmla="*/ 20 w 36"/>
                <a:gd name="T5" fmla="*/ 52 h 63"/>
                <a:gd name="T6" fmla="*/ 24 w 36"/>
                <a:gd name="T7" fmla="*/ 40 h 63"/>
                <a:gd name="T8" fmla="*/ 29 w 36"/>
                <a:gd name="T9" fmla="*/ 26 h 63"/>
                <a:gd name="T10" fmla="*/ 36 w 36"/>
                <a:gd name="T11" fmla="*/ 8 h 63"/>
                <a:gd name="T12" fmla="*/ 21 w 36"/>
                <a:gd name="T13" fmla="*/ 0 h 63"/>
                <a:gd name="T14" fmla="*/ 14 w 36"/>
                <a:gd name="T15" fmla="*/ 17 h 63"/>
                <a:gd name="T16" fmla="*/ 8 w 36"/>
                <a:gd name="T17" fmla="*/ 31 h 63"/>
                <a:gd name="T18" fmla="*/ 5 w 36"/>
                <a:gd name="T19" fmla="*/ 44 h 63"/>
                <a:gd name="T20" fmla="*/ 0 w 36"/>
                <a:gd name="T21" fmla="*/ 54 h 63"/>
                <a:gd name="T22" fmla="*/ 1 w 36"/>
                <a:gd name="T23" fmla="*/ 54 h 63"/>
                <a:gd name="T24" fmla="*/ 15 w 36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">
                  <a:moveTo>
                    <a:pt x="15" y="63"/>
                  </a:moveTo>
                  <a:lnTo>
                    <a:pt x="17" y="62"/>
                  </a:lnTo>
                  <a:lnTo>
                    <a:pt x="20" y="52"/>
                  </a:lnTo>
                  <a:lnTo>
                    <a:pt x="24" y="40"/>
                  </a:lnTo>
                  <a:lnTo>
                    <a:pt x="29" y="26"/>
                  </a:lnTo>
                  <a:lnTo>
                    <a:pt x="36" y="8"/>
                  </a:lnTo>
                  <a:lnTo>
                    <a:pt x="21" y="0"/>
                  </a:lnTo>
                  <a:lnTo>
                    <a:pt x="14" y="17"/>
                  </a:lnTo>
                  <a:lnTo>
                    <a:pt x="8" y="31"/>
                  </a:lnTo>
                  <a:lnTo>
                    <a:pt x="5" y="44"/>
                  </a:lnTo>
                  <a:lnTo>
                    <a:pt x="0" y="54"/>
                  </a:lnTo>
                  <a:lnTo>
                    <a:pt x="1" y="54"/>
                  </a:lnTo>
                  <a:lnTo>
                    <a:pt x="15" y="6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53" name="Freeform 2521"/>
            <p:cNvSpPr>
              <a:spLocks/>
            </p:cNvSpPr>
            <p:nvPr/>
          </p:nvSpPr>
          <p:spPr bwMode="auto">
            <a:xfrm>
              <a:off x="3437789" y="1642458"/>
              <a:ext cx="6304" cy="6879"/>
            </a:xfrm>
            <a:custGeom>
              <a:avLst/>
              <a:gdLst>
                <a:gd name="T0" fmla="*/ 16 w 21"/>
                <a:gd name="T1" fmla="*/ 25 h 25"/>
                <a:gd name="T2" fmla="*/ 16 w 21"/>
                <a:gd name="T3" fmla="*/ 25 h 25"/>
                <a:gd name="T4" fmla="*/ 19 w 21"/>
                <a:gd name="T5" fmla="*/ 16 h 25"/>
                <a:gd name="T6" fmla="*/ 21 w 21"/>
                <a:gd name="T7" fmla="*/ 9 h 25"/>
                <a:gd name="T8" fmla="*/ 7 w 21"/>
                <a:gd name="T9" fmla="*/ 0 h 25"/>
                <a:gd name="T10" fmla="*/ 4 w 21"/>
                <a:gd name="T11" fmla="*/ 8 h 25"/>
                <a:gd name="T12" fmla="*/ 0 w 21"/>
                <a:gd name="T13" fmla="*/ 16 h 25"/>
                <a:gd name="T14" fmla="*/ 0 w 21"/>
                <a:gd name="T15" fmla="*/ 16 h 25"/>
                <a:gd name="T16" fmla="*/ 16 w 21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5">
                  <a:moveTo>
                    <a:pt x="16" y="25"/>
                  </a:moveTo>
                  <a:lnTo>
                    <a:pt x="16" y="25"/>
                  </a:lnTo>
                  <a:lnTo>
                    <a:pt x="19" y="16"/>
                  </a:lnTo>
                  <a:lnTo>
                    <a:pt x="21" y="9"/>
                  </a:lnTo>
                  <a:lnTo>
                    <a:pt x="7" y="0"/>
                  </a:lnTo>
                  <a:lnTo>
                    <a:pt x="4" y="8"/>
                  </a:lnTo>
                  <a:lnTo>
                    <a:pt x="0" y="16"/>
                  </a:lnTo>
                  <a:lnTo>
                    <a:pt x="16" y="2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54" name="Freeform 2522"/>
            <p:cNvSpPr>
              <a:spLocks/>
            </p:cNvSpPr>
            <p:nvPr/>
          </p:nvSpPr>
          <p:spPr bwMode="auto">
            <a:xfrm>
              <a:off x="3430339" y="1647044"/>
              <a:ext cx="12034" cy="22358"/>
            </a:xfrm>
            <a:custGeom>
              <a:avLst/>
              <a:gdLst>
                <a:gd name="T0" fmla="*/ 0 w 43"/>
                <a:gd name="T1" fmla="*/ 75 h 78"/>
                <a:gd name="T2" fmla="*/ 17 w 43"/>
                <a:gd name="T3" fmla="*/ 78 h 78"/>
                <a:gd name="T4" fmla="*/ 43 w 43"/>
                <a:gd name="T5" fmla="*/ 9 h 78"/>
                <a:gd name="T6" fmla="*/ 27 w 43"/>
                <a:gd name="T7" fmla="*/ 0 h 78"/>
                <a:gd name="T8" fmla="*/ 2 w 43"/>
                <a:gd name="T9" fmla="*/ 70 h 78"/>
                <a:gd name="T10" fmla="*/ 0 w 43"/>
                <a:gd name="T11" fmla="*/ 75 h 78"/>
                <a:gd name="T12" fmla="*/ 2 w 43"/>
                <a:gd name="T13" fmla="*/ 70 h 78"/>
                <a:gd name="T14" fmla="*/ 0 w 43"/>
                <a:gd name="T15" fmla="*/ 72 h 78"/>
                <a:gd name="T16" fmla="*/ 0 w 43"/>
                <a:gd name="T17" fmla="*/ 7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8">
                  <a:moveTo>
                    <a:pt x="0" y="75"/>
                  </a:moveTo>
                  <a:lnTo>
                    <a:pt x="17" y="78"/>
                  </a:lnTo>
                  <a:lnTo>
                    <a:pt x="43" y="9"/>
                  </a:lnTo>
                  <a:lnTo>
                    <a:pt x="27" y="0"/>
                  </a:lnTo>
                  <a:lnTo>
                    <a:pt x="2" y="70"/>
                  </a:lnTo>
                  <a:lnTo>
                    <a:pt x="0" y="75"/>
                  </a:lnTo>
                  <a:lnTo>
                    <a:pt x="2" y="70"/>
                  </a:lnTo>
                  <a:lnTo>
                    <a:pt x="0" y="72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55" name="Freeform 2523"/>
            <p:cNvSpPr>
              <a:spLocks/>
            </p:cNvSpPr>
            <p:nvPr/>
          </p:nvSpPr>
          <p:spPr bwMode="auto">
            <a:xfrm>
              <a:off x="3430339" y="1667683"/>
              <a:ext cx="5158" cy="10319"/>
            </a:xfrm>
            <a:custGeom>
              <a:avLst/>
              <a:gdLst>
                <a:gd name="T0" fmla="*/ 19 w 19"/>
                <a:gd name="T1" fmla="*/ 35 h 36"/>
                <a:gd name="T2" fmla="*/ 19 w 19"/>
                <a:gd name="T3" fmla="*/ 35 h 36"/>
                <a:gd name="T4" fmla="*/ 19 w 19"/>
                <a:gd name="T5" fmla="*/ 19 h 36"/>
                <a:gd name="T6" fmla="*/ 17 w 19"/>
                <a:gd name="T7" fmla="*/ 0 h 36"/>
                <a:gd name="T8" fmla="*/ 0 w 19"/>
                <a:gd name="T9" fmla="*/ 3 h 36"/>
                <a:gd name="T10" fmla="*/ 2 w 19"/>
                <a:gd name="T11" fmla="*/ 21 h 36"/>
                <a:gd name="T12" fmla="*/ 3 w 19"/>
                <a:gd name="T13" fmla="*/ 36 h 36"/>
                <a:gd name="T14" fmla="*/ 3 w 19"/>
                <a:gd name="T15" fmla="*/ 36 h 36"/>
                <a:gd name="T16" fmla="*/ 19 w 19"/>
                <a:gd name="T17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6">
                  <a:moveTo>
                    <a:pt x="19" y="35"/>
                  </a:moveTo>
                  <a:lnTo>
                    <a:pt x="19" y="35"/>
                  </a:lnTo>
                  <a:lnTo>
                    <a:pt x="19" y="19"/>
                  </a:lnTo>
                  <a:lnTo>
                    <a:pt x="17" y="0"/>
                  </a:lnTo>
                  <a:lnTo>
                    <a:pt x="0" y="3"/>
                  </a:lnTo>
                  <a:lnTo>
                    <a:pt x="2" y="21"/>
                  </a:lnTo>
                  <a:lnTo>
                    <a:pt x="3" y="36"/>
                  </a:lnTo>
                  <a:lnTo>
                    <a:pt x="19" y="3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56" name="Freeform 2524"/>
            <p:cNvSpPr>
              <a:spLocks/>
            </p:cNvSpPr>
            <p:nvPr/>
          </p:nvSpPr>
          <p:spPr bwMode="auto">
            <a:xfrm>
              <a:off x="3430912" y="1678002"/>
              <a:ext cx="5158" cy="7453"/>
            </a:xfrm>
            <a:custGeom>
              <a:avLst/>
              <a:gdLst>
                <a:gd name="T0" fmla="*/ 17 w 17"/>
                <a:gd name="T1" fmla="*/ 27 h 27"/>
                <a:gd name="T2" fmla="*/ 17 w 17"/>
                <a:gd name="T3" fmla="*/ 27 h 27"/>
                <a:gd name="T4" fmla="*/ 17 w 17"/>
                <a:gd name="T5" fmla="*/ 14 h 27"/>
                <a:gd name="T6" fmla="*/ 16 w 17"/>
                <a:gd name="T7" fmla="*/ 0 h 27"/>
                <a:gd name="T8" fmla="*/ 0 w 17"/>
                <a:gd name="T9" fmla="*/ 1 h 27"/>
                <a:gd name="T10" fmla="*/ 1 w 17"/>
                <a:gd name="T11" fmla="*/ 14 h 27"/>
                <a:gd name="T12" fmla="*/ 1 w 17"/>
                <a:gd name="T13" fmla="*/ 27 h 27"/>
                <a:gd name="T14" fmla="*/ 1 w 17"/>
                <a:gd name="T15" fmla="*/ 27 h 27"/>
                <a:gd name="T16" fmla="*/ 17 w 17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7">
                  <a:moveTo>
                    <a:pt x="17" y="27"/>
                  </a:moveTo>
                  <a:lnTo>
                    <a:pt x="17" y="27"/>
                  </a:lnTo>
                  <a:lnTo>
                    <a:pt x="17" y="14"/>
                  </a:lnTo>
                  <a:lnTo>
                    <a:pt x="16" y="0"/>
                  </a:lnTo>
                  <a:lnTo>
                    <a:pt x="0" y="1"/>
                  </a:lnTo>
                  <a:lnTo>
                    <a:pt x="1" y="14"/>
                  </a:lnTo>
                  <a:lnTo>
                    <a:pt x="1" y="27"/>
                  </a:lnTo>
                  <a:lnTo>
                    <a:pt x="17" y="2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57" name="Freeform 2525"/>
            <p:cNvSpPr>
              <a:spLocks/>
            </p:cNvSpPr>
            <p:nvPr/>
          </p:nvSpPr>
          <p:spPr bwMode="auto">
            <a:xfrm>
              <a:off x="3429766" y="1685454"/>
              <a:ext cx="6304" cy="17772"/>
            </a:xfrm>
            <a:custGeom>
              <a:avLst/>
              <a:gdLst>
                <a:gd name="T0" fmla="*/ 17 w 21"/>
                <a:gd name="T1" fmla="*/ 62 h 62"/>
                <a:gd name="T2" fmla="*/ 17 w 21"/>
                <a:gd name="T3" fmla="*/ 62 h 62"/>
                <a:gd name="T4" fmla="*/ 19 w 21"/>
                <a:gd name="T5" fmla="*/ 49 h 62"/>
                <a:gd name="T6" fmla="*/ 20 w 21"/>
                <a:gd name="T7" fmla="*/ 35 h 62"/>
                <a:gd name="T8" fmla="*/ 21 w 21"/>
                <a:gd name="T9" fmla="*/ 19 h 62"/>
                <a:gd name="T10" fmla="*/ 21 w 21"/>
                <a:gd name="T11" fmla="*/ 0 h 62"/>
                <a:gd name="T12" fmla="*/ 5 w 21"/>
                <a:gd name="T13" fmla="*/ 0 h 62"/>
                <a:gd name="T14" fmla="*/ 5 w 21"/>
                <a:gd name="T15" fmla="*/ 19 h 62"/>
                <a:gd name="T16" fmla="*/ 4 w 21"/>
                <a:gd name="T17" fmla="*/ 34 h 62"/>
                <a:gd name="T18" fmla="*/ 3 w 21"/>
                <a:gd name="T19" fmla="*/ 47 h 62"/>
                <a:gd name="T20" fmla="*/ 0 w 21"/>
                <a:gd name="T21" fmla="*/ 57 h 62"/>
                <a:gd name="T22" fmla="*/ 0 w 21"/>
                <a:gd name="T23" fmla="*/ 57 h 62"/>
                <a:gd name="T24" fmla="*/ 17 w 21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62">
                  <a:moveTo>
                    <a:pt x="17" y="62"/>
                  </a:moveTo>
                  <a:lnTo>
                    <a:pt x="17" y="62"/>
                  </a:lnTo>
                  <a:lnTo>
                    <a:pt x="19" y="49"/>
                  </a:lnTo>
                  <a:lnTo>
                    <a:pt x="20" y="35"/>
                  </a:lnTo>
                  <a:lnTo>
                    <a:pt x="21" y="19"/>
                  </a:lnTo>
                  <a:lnTo>
                    <a:pt x="21" y="0"/>
                  </a:lnTo>
                  <a:lnTo>
                    <a:pt x="5" y="0"/>
                  </a:lnTo>
                  <a:lnTo>
                    <a:pt x="5" y="19"/>
                  </a:lnTo>
                  <a:lnTo>
                    <a:pt x="4" y="34"/>
                  </a:lnTo>
                  <a:lnTo>
                    <a:pt x="3" y="47"/>
                  </a:lnTo>
                  <a:lnTo>
                    <a:pt x="0" y="57"/>
                  </a:lnTo>
                  <a:lnTo>
                    <a:pt x="17" y="6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58" name="Freeform 2526"/>
            <p:cNvSpPr>
              <a:spLocks/>
            </p:cNvSpPr>
            <p:nvPr/>
          </p:nvSpPr>
          <p:spPr bwMode="auto">
            <a:xfrm>
              <a:off x="3428047" y="1701506"/>
              <a:ext cx="6304" cy="9173"/>
            </a:xfrm>
            <a:custGeom>
              <a:avLst/>
              <a:gdLst>
                <a:gd name="T0" fmla="*/ 11 w 23"/>
                <a:gd name="T1" fmla="*/ 31 h 31"/>
                <a:gd name="T2" fmla="*/ 11 w 23"/>
                <a:gd name="T3" fmla="*/ 31 h 31"/>
                <a:gd name="T4" fmla="*/ 16 w 23"/>
                <a:gd name="T5" fmla="*/ 26 h 31"/>
                <a:gd name="T6" fmla="*/ 18 w 23"/>
                <a:gd name="T7" fmla="*/ 20 h 31"/>
                <a:gd name="T8" fmla="*/ 20 w 23"/>
                <a:gd name="T9" fmla="*/ 13 h 31"/>
                <a:gd name="T10" fmla="*/ 23 w 23"/>
                <a:gd name="T11" fmla="*/ 5 h 31"/>
                <a:gd name="T12" fmla="*/ 6 w 23"/>
                <a:gd name="T13" fmla="*/ 0 h 31"/>
                <a:gd name="T14" fmla="*/ 5 w 23"/>
                <a:gd name="T15" fmla="*/ 5 h 31"/>
                <a:gd name="T16" fmla="*/ 3 w 23"/>
                <a:gd name="T17" fmla="*/ 11 h 31"/>
                <a:gd name="T18" fmla="*/ 2 w 23"/>
                <a:gd name="T19" fmla="*/ 14 h 31"/>
                <a:gd name="T20" fmla="*/ 0 w 23"/>
                <a:gd name="T21" fmla="*/ 16 h 31"/>
                <a:gd name="T22" fmla="*/ 0 w 23"/>
                <a:gd name="T23" fmla="*/ 16 h 31"/>
                <a:gd name="T24" fmla="*/ 11 w 23"/>
                <a:gd name="T2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1">
                  <a:moveTo>
                    <a:pt x="11" y="31"/>
                  </a:moveTo>
                  <a:lnTo>
                    <a:pt x="11" y="31"/>
                  </a:lnTo>
                  <a:lnTo>
                    <a:pt x="16" y="26"/>
                  </a:lnTo>
                  <a:lnTo>
                    <a:pt x="18" y="20"/>
                  </a:lnTo>
                  <a:lnTo>
                    <a:pt x="20" y="13"/>
                  </a:lnTo>
                  <a:lnTo>
                    <a:pt x="23" y="5"/>
                  </a:lnTo>
                  <a:lnTo>
                    <a:pt x="6" y="0"/>
                  </a:lnTo>
                  <a:lnTo>
                    <a:pt x="5" y="5"/>
                  </a:lnTo>
                  <a:lnTo>
                    <a:pt x="3" y="11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1" y="3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59" name="Freeform 2527"/>
            <p:cNvSpPr>
              <a:spLocks/>
            </p:cNvSpPr>
            <p:nvPr/>
          </p:nvSpPr>
          <p:spPr bwMode="auto">
            <a:xfrm>
              <a:off x="3426328" y="1706093"/>
              <a:ext cx="4584" cy="6879"/>
            </a:xfrm>
            <a:custGeom>
              <a:avLst/>
              <a:gdLst>
                <a:gd name="T0" fmla="*/ 0 w 16"/>
                <a:gd name="T1" fmla="*/ 23 h 23"/>
                <a:gd name="T2" fmla="*/ 0 w 16"/>
                <a:gd name="T3" fmla="*/ 23 h 23"/>
                <a:gd name="T4" fmla="*/ 9 w 16"/>
                <a:gd name="T5" fmla="*/ 21 h 23"/>
                <a:gd name="T6" fmla="*/ 16 w 16"/>
                <a:gd name="T7" fmla="*/ 15 h 23"/>
                <a:gd name="T8" fmla="*/ 5 w 16"/>
                <a:gd name="T9" fmla="*/ 0 h 23"/>
                <a:gd name="T10" fmla="*/ 2 w 16"/>
                <a:gd name="T11" fmla="*/ 1 h 23"/>
                <a:gd name="T12" fmla="*/ 0 w 16"/>
                <a:gd name="T13" fmla="*/ 2 h 23"/>
                <a:gd name="T14" fmla="*/ 0 w 16"/>
                <a:gd name="T15" fmla="*/ 2 h 23"/>
                <a:gd name="T16" fmla="*/ 0 w 16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0" y="23"/>
                  </a:moveTo>
                  <a:lnTo>
                    <a:pt x="0" y="23"/>
                  </a:lnTo>
                  <a:lnTo>
                    <a:pt x="9" y="21"/>
                  </a:lnTo>
                  <a:lnTo>
                    <a:pt x="16" y="15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60" name="Freeform 2528"/>
            <p:cNvSpPr>
              <a:spLocks/>
            </p:cNvSpPr>
            <p:nvPr/>
          </p:nvSpPr>
          <p:spPr bwMode="auto">
            <a:xfrm>
              <a:off x="3420597" y="1706093"/>
              <a:ext cx="5731" cy="6879"/>
            </a:xfrm>
            <a:custGeom>
              <a:avLst/>
              <a:gdLst>
                <a:gd name="T0" fmla="*/ 0 w 20"/>
                <a:gd name="T1" fmla="*/ 13 h 25"/>
                <a:gd name="T2" fmla="*/ 0 w 20"/>
                <a:gd name="T3" fmla="*/ 13 h 25"/>
                <a:gd name="T4" fmla="*/ 4 w 20"/>
                <a:gd name="T5" fmla="*/ 19 h 25"/>
                <a:gd name="T6" fmla="*/ 9 w 20"/>
                <a:gd name="T7" fmla="*/ 22 h 25"/>
                <a:gd name="T8" fmla="*/ 14 w 20"/>
                <a:gd name="T9" fmla="*/ 25 h 25"/>
                <a:gd name="T10" fmla="*/ 20 w 20"/>
                <a:gd name="T11" fmla="*/ 25 h 25"/>
                <a:gd name="T12" fmla="*/ 20 w 20"/>
                <a:gd name="T13" fmla="*/ 4 h 25"/>
                <a:gd name="T14" fmla="*/ 17 w 20"/>
                <a:gd name="T15" fmla="*/ 4 h 25"/>
                <a:gd name="T16" fmla="*/ 16 w 20"/>
                <a:gd name="T17" fmla="*/ 3 h 25"/>
                <a:gd name="T18" fmla="*/ 15 w 20"/>
                <a:gd name="T19" fmla="*/ 2 h 25"/>
                <a:gd name="T20" fmla="*/ 13 w 20"/>
                <a:gd name="T21" fmla="*/ 0 h 25"/>
                <a:gd name="T22" fmla="*/ 13 w 20"/>
                <a:gd name="T23" fmla="*/ 0 h 25"/>
                <a:gd name="T24" fmla="*/ 0 w 20"/>
                <a:gd name="T2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5">
                  <a:moveTo>
                    <a:pt x="0" y="13"/>
                  </a:moveTo>
                  <a:lnTo>
                    <a:pt x="0" y="13"/>
                  </a:lnTo>
                  <a:lnTo>
                    <a:pt x="4" y="19"/>
                  </a:lnTo>
                  <a:lnTo>
                    <a:pt x="9" y="22"/>
                  </a:lnTo>
                  <a:lnTo>
                    <a:pt x="14" y="25"/>
                  </a:lnTo>
                  <a:lnTo>
                    <a:pt x="20" y="25"/>
                  </a:lnTo>
                  <a:lnTo>
                    <a:pt x="20" y="4"/>
                  </a:lnTo>
                  <a:lnTo>
                    <a:pt x="17" y="4"/>
                  </a:lnTo>
                  <a:lnTo>
                    <a:pt x="16" y="3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61" name="Freeform 2529"/>
            <p:cNvSpPr>
              <a:spLocks/>
            </p:cNvSpPr>
            <p:nvPr/>
          </p:nvSpPr>
          <p:spPr bwMode="auto">
            <a:xfrm>
              <a:off x="3418305" y="1701506"/>
              <a:ext cx="6304" cy="8026"/>
            </a:xfrm>
            <a:custGeom>
              <a:avLst/>
              <a:gdLst>
                <a:gd name="T0" fmla="*/ 0 w 22"/>
                <a:gd name="T1" fmla="*/ 0 h 27"/>
                <a:gd name="T2" fmla="*/ 0 w 22"/>
                <a:gd name="T3" fmla="*/ 0 h 27"/>
                <a:gd name="T4" fmla="*/ 2 w 22"/>
                <a:gd name="T5" fmla="*/ 8 h 27"/>
                <a:gd name="T6" fmla="*/ 3 w 22"/>
                <a:gd name="T7" fmla="*/ 16 h 27"/>
                <a:gd name="T8" fmla="*/ 5 w 22"/>
                <a:gd name="T9" fmla="*/ 21 h 27"/>
                <a:gd name="T10" fmla="*/ 9 w 22"/>
                <a:gd name="T11" fmla="*/ 27 h 27"/>
                <a:gd name="T12" fmla="*/ 22 w 22"/>
                <a:gd name="T13" fmla="*/ 14 h 27"/>
                <a:gd name="T14" fmla="*/ 20 w 22"/>
                <a:gd name="T15" fmla="*/ 11 h 27"/>
                <a:gd name="T16" fmla="*/ 19 w 22"/>
                <a:gd name="T17" fmla="*/ 8 h 27"/>
                <a:gd name="T18" fmla="*/ 18 w 22"/>
                <a:gd name="T19" fmla="*/ 4 h 27"/>
                <a:gd name="T20" fmla="*/ 18 w 22"/>
                <a:gd name="T21" fmla="*/ 0 h 27"/>
                <a:gd name="T22" fmla="*/ 18 w 22"/>
                <a:gd name="T23" fmla="*/ 0 h 27"/>
                <a:gd name="T24" fmla="*/ 0 w 22"/>
                <a:gd name="T2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7">
                  <a:moveTo>
                    <a:pt x="0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3" y="16"/>
                  </a:lnTo>
                  <a:lnTo>
                    <a:pt x="5" y="21"/>
                  </a:lnTo>
                  <a:lnTo>
                    <a:pt x="9" y="27"/>
                  </a:lnTo>
                  <a:lnTo>
                    <a:pt x="22" y="14"/>
                  </a:lnTo>
                  <a:lnTo>
                    <a:pt x="20" y="11"/>
                  </a:lnTo>
                  <a:lnTo>
                    <a:pt x="19" y="8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62" name="Freeform 2530"/>
            <p:cNvSpPr>
              <a:spLocks/>
            </p:cNvSpPr>
            <p:nvPr/>
          </p:nvSpPr>
          <p:spPr bwMode="auto">
            <a:xfrm>
              <a:off x="3418305" y="1686601"/>
              <a:ext cx="6877" cy="14905"/>
            </a:xfrm>
            <a:custGeom>
              <a:avLst/>
              <a:gdLst>
                <a:gd name="T0" fmla="*/ 9 w 24"/>
                <a:gd name="T1" fmla="*/ 0 h 52"/>
                <a:gd name="T2" fmla="*/ 9 w 24"/>
                <a:gd name="T3" fmla="*/ 0 h 52"/>
                <a:gd name="T4" fmla="*/ 5 w 24"/>
                <a:gd name="T5" fmla="*/ 14 h 52"/>
                <a:gd name="T6" fmla="*/ 3 w 24"/>
                <a:gd name="T7" fmla="*/ 27 h 52"/>
                <a:gd name="T8" fmla="*/ 2 w 24"/>
                <a:gd name="T9" fmla="*/ 40 h 52"/>
                <a:gd name="T10" fmla="*/ 0 w 24"/>
                <a:gd name="T11" fmla="*/ 52 h 52"/>
                <a:gd name="T12" fmla="*/ 18 w 24"/>
                <a:gd name="T13" fmla="*/ 52 h 52"/>
                <a:gd name="T14" fmla="*/ 18 w 24"/>
                <a:gd name="T15" fmla="*/ 42 h 52"/>
                <a:gd name="T16" fmla="*/ 19 w 24"/>
                <a:gd name="T17" fmla="*/ 31 h 52"/>
                <a:gd name="T18" fmla="*/ 22 w 24"/>
                <a:gd name="T19" fmla="*/ 18 h 52"/>
                <a:gd name="T20" fmla="*/ 24 w 24"/>
                <a:gd name="T21" fmla="*/ 6 h 52"/>
                <a:gd name="T22" fmla="*/ 24 w 24"/>
                <a:gd name="T23" fmla="*/ 6 h 52"/>
                <a:gd name="T24" fmla="*/ 9 w 24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52">
                  <a:moveTo>
                    <a:pt x="9" y="0"/>
                  </a:moveTo>
                  <a:lnTo>
                    <a:pt x="9" y="0"/>
                  </a:lnTo>
                  <a:lnTo>
                    <a:pt x="5" y="14"/>
                  </a:lnTo>
                  <a:lnTo>
                    <a:pt x="3" y="27"/>
                  </a:lnTo>
                  <a:lnTo>
                    <a:pt x="2" y="40"/>
                  </a:lnTo>
                  <a:lnTo>
                    <a:pt x="0" y="52"/>
                  </a:lnTo>
                  <a:lnTo>
                    <a:pt x="18" y="52"/>
                  </a:lnTo>
                  <a:lnTo>
                    <a:pt x="18" y="42"/>
                  </a:lnTo>
                  <a:lnTo>
                    <a:pt x="19" y="31"/>
                  </a:lnTo>
                  <a:lnTo>
                    <a:pt x="22" y="18"/>
                  </a:lnTo>
                  <a:lnTo>
                    <a:pt x="24" y="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63" name="Freeform 2531"/>
            <p:cNvSpPr>
              <a:spLocks/>
            </p:cNvSpPr>
            <p:nvPr/>
          </p:nvSpPr>
          <p:spPr bwMode="auto">
            <a:xfrm>
              <a:off x="3420597" y="1668256"/>
              <a:ext cx="10888" cy="20065"/>
            </a:xfrm>
            <a:custGeom>
              <a:avLst/>
              <a:gdLst>
                <a:gd name="T0" fmla="*/ 21 w 37"/>
                <a:gd name="T1" fmla="*/ 6 h 71"/>
                <a:gd name="T2" fmla="*/ 21 w 37"/>
                <a:gd name="T3" fmla="*/ 0 h 71"/>
                <a:gd name="T4" fmla="*/ 15 w 37"/>
                <a:gd name="T5" fmla="*/ 17 h 71"/>
                <a:gd name="T6" fmla="*/ 9 w 37"/>
                <a:gd name="T7" fmla="*/ 33 h 71"/>
                <a:gd name="T8" fmla="*/ 3 w 37"/>
                <a:gd name="T9" fmla="*/ 49 h 71"/>
                <a:gd name="T10" fmla="*/ 0 w 37"/>
                <a:gd name="T11" fmla="*/ 65 h 71"/>
                <a:gd name="T12" fmla="*/ 15 w 37"/>
                <a:gd name="T13" fmla="*/ 71 h 71"/>
                <a:gd name="T14" fmla="*/ 20 w 37"/>
                <a:gd name="T15" fmla="*/ 56 h 71"/>
                <a:gd name="T16" fmla="*/ 24 w 37"/>
                <a:gd name="T17" fmla="*/ 42 h 71"/>
                <a:gd name="T18" fmla="*/ 30 w 37"/>
                <a:gd name="T19" fmla="*/ 26 h 71"/>
                <a:gd name="T20" fmla="*/ 36 w 37"/>
                <a:gd name="T21" fmla="*/ 8 h 71"/>
                <a:gd name="T22" fmla="*/ 37 w 37"/>
                <a:gd name="T23" fmla="*/ 3 h 71"/>
                <a:gd name="T24" fmla="*/ 36 w 37"/>
                <a:gd name="T25" fmla="*/ 8 h 71"/>
                <a:gd name="T26" fmla="*/ 37 w 37"/>
                <a:gd name="T27" fmla="*/ 6 h 71"/>
                <a:gd name="T28" fmla="*/ 37 w 37"/>
                <a:gd name="T29" fmla="*/ 3 h 71"/>
                <a:gd name="T30" fmla="*/ 21 w 37"/>
                <a:gd name="T31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71">
                  <a:moveTo>
                    <a:pt x="21" y="6"/>
                  </a:moveTo>
                  <a:lnTo>
                    <a:pt x="21" y="0"/>
                  </a:lnTo>
                  <a:lnTo>
                    <a:pt x="15" y="17"/>
                  </a:lnTo>
                  <a:lnTo>
                    <a:pt x="9" y="33"/>
                  </a:lnTo>
                  <a:lnTo>
                    <a:pt x="3" y="49"/>
                  </a:lnTo>
                  <a:lnTo>
                    <a:pt x="0" y="65"/>
                  </a:lnTo>
                  <a:lnTo>
                    <a:pt x="15" y="71"/>
                  </a:lnTo>
                  <a:lnTo>
                    <a:pt x="20" y="56"/>
                  </a:lnTo>
                  <a:lnTo>
                    <a:pt x="24" y="42"/>
                  </a:lnTo>
                  <a:lnTo>
                    <a:pt x="30" y="26"/>
                  </a:lnTo>
                  <a:lnTo>
                    <a:pt x="36" y="8"/>
                  </a:lnTo>
                  <a:lnTo>
                    <a:pt x="37" y="3"/>
                  </a:lnTo>
                  <a:lnTo>
                    <a:pt x="36" y="8"/>
                  </a:lnTo>
                  <a:lnTo>
                    <a:pt x="37" y="6"/>
                  </a:lnTo>
                  <a:lnTo>
                    <a:pt x="37" y="3"/>
                  </a:lnTo>
                  <a:lnTo>
                    <a:pt x="21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64" name="Freeform 2532"/>
            <p:cNvSpPr>
              <a:spLocks/>
            </p:cNvSpPr>
            <p:nvPr/>
          </p:nvSpPr>
          <p:spPr bwMode="auto">
            <a:xfrm>
              <a:off x="3418878" y="1618380"/>
              <a:ext cx="12607" cy="51596"/>
            </a:xfrm>
            <a:custGeom>
              <a:avLst/>
              <a:gdLst>
                <a:gd name="T0" fmla="*/ 0 w 43"/>
                <a:gd name="T1" fmla="*/ 7 h 179"/>
                <a:gd name="T2" fmla="*/ 0 w 43"/>
                <a:gd name="T3" fmla="*/ 7 h 179"/>
                <a:gd name="T4" fmla="*/ 6 w 43"/>
                <a:gd name="T5" fmla="*/ 27 h 179"/>
                <a:gd name="T6" fmla="*/ 12 w 43"/>
                <a:gd name="T7" fmla="*/ 63 h 179"/>
                <a:gd name="T8" fmla="*/ 19 w 43"/>
                <a:gd name="T9" fmla="*/ 114 h 179"/>
                <a:gd name="T10" fmla="*/ 27 w 43"/>
                <a:gd name="T11" fmla="*/ 179 h 179"/>
                <a:gd name="T12" fmla="*/ 43 w 43"/>
                <a:gd name="T13" fmla="*/ 176 h 179"/>
                <a:gd name="T14" fmla="*/ 35 w 43"/>
                <a:gd name="T15" fmla="*/ 111 h 179"/>
                <a:gd name="T16" fmla="*/ 28 w 43"/>
                <a:gd name="T17" fmla="*/ 60 h 179"/>
                <a:gd name="T18" fmla="*/ 21 w 43"/>
                <a:gd name="T19" fmla="*/ 23 h 179"/>
                <a:gd name="T20" fmla="*/ 15 w 43"/>
                <a:gd name="T21" fmla="*/ 0 h 179"/>
                <a:gd name="T22" fmla="*/ 15 w 43"/>
                <a:gd name="T23" fmla="*/ 0 h 179"/>
                <a:gd name="T24" fmla="*/ 0 w 43"/>
                <a:gd name="T25" fmla="*/ 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79">
                  <a:moveTo>
                    <a:pt x="0" y="7"/>
                  </a:moveTo>
                  <a:lnTo>
                    <a:pt x="0" y="7"/>
                  </a:lnTo>
                  <a:lnTo>
                    <a:pt x="6" y="27"/>
                  </a:lnTo>
                  <a:lnTo>
                    <a:pt x="12" y="63"/>
                  </a:lnTo>
                  <a:lnTo>
                    <a:pt x="19" y="114"/>
                  </a:lnTo>
                  <a:lnTo>
                    <a:pt x="27" y="179"/>
                  </a:lnTo>
                  <a:lnTo>
                    <a:pt x="43" y="176"/>
                  </a:lnTo>
                  <a:lnTo>
                    <a:pt x="35" y="111"/>
                  </a:lnTo>
                  <a:lnTo>
                    <a:pt x="28" y="60"/>
                  </a:lnTo>
                  <a:lnTo>
                    <a:pt x="21" y="23"/>
                  </a:lnTo>
                  <a:lnTo>
                    <a:pt x="15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65" name="Freeform 2533"/>
            <p:cNvSpPr>
              <a:spLocks/>
            </p:cNvSpPr>
            <p:nvPr/>
          </p:nvSpPr>
          <p:spPr bwMode="auto">
            <a:xfrm>
              <a:off x="3413148" y="1608061"/>
              <a:ext cx="10315" cy="12612"/>
            </a:xfrm>
            <a:custGeom>
              <a:avLst/>
              <a:gdLst>
                <a:gd name="T0" fmla="*/ 0 w 35"/>
                <a:gd name="T1" fmla="*/ 20 h 43"/>
                <a:gd name="T2" fmla="*/ 0 w 35"/>
                <a:gd name="T3" fmla="*/ 20 h 43"/>
                <a:gd name="T4" fmla="*/ 3 w 35"/>
                <a:gd name="T5" fmla="*/ 20 h 43"/>
                <a:gd name="T6" fmla="*/ 6 w 35"/>
                <a:gd name="T7" fmla="*/ 21 h 43"/>
                <a:gd name="T8" fmla="*/ 8 w 35"/>
                <a:gd name="T9" fmla="*/ 23 h 43"/>
                <a:gd name="T10" fmla="*/ 10 w 35"/>
                <a:gd name="T11" fmla="*/ 24 h 43"/>
                <a:gd name="T12" fmla="*/ 13 w 35"/>
                <a:gd name="T13" fmla="*/ 27 h 43"/>
                <a:gd name="T14" fmla="*/ 15 w 35"/>
                <a:gd name="T15" fmla="*/ 31 h 43"/>
                <a:gd name="T16" fmla="*/ 17 w 35"/>
                <a:gd name="T17" fmla="*/ 37 h 43"/>
                <a:gd name="T18" fmla="*/ 20 w 35"/>
                <a:gd name="T19" fmla="*/ 43 h 43"/>
                <a:gd name="T20" fmla="*/ 35 w 35"/>
                <a:gd name="T21" fmla="*/ 36 h 43"/>
                <a:gd name="T22" fmla="*/ 33 w 35"/>
                <a:gd name="T23" fmla="*/ 27 h 43"/>
                <a:gd name="T24" fmla="*/ 29 w 35"/>
                <a:gd name="T25" fmla="*/ 21 h 43"/>
                <a:gd name="T26" fmla="*/ 26 w 35"/>
                <a:gd name="T27" fmla="*/ 14 h 43"/>
                <a:gd name="T28" fmla="*/ 21 w 35"/>
                <a:gd name="T29" fmla="*/ 10 h 43"/>
                <a:gd name="T30" fmla="*/ 16 w 35"/>
                <a:gd name="T31" fmla="*/ 5 h 43"/>
                <a:gd name="T32" fmla="*/ 12 w 35"/>
                <a:gd name="T33" fmla="*/ 1 h 43"/>
                <a:gd name="T34" fmla="*/ 6 w 35"/>
                <a:gd name="T35" fmla="*/ 0 h 43"/>
                <a:gd name="T36" fmla="*/ 0 w 35"/>
                <a:gd name="T37" fmla="*/ 0 h 43"/>
                <a:gd name="T38" fmla="*/ 0 w 35"/>
                <a:gd name="T39" fmla="*/ 0 h 43"/>
                <a:gd name="T40" fmla="*/ 0 w 35"/>
                <a:gd name="T41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43">
                  <a:moveTo>
                    <a:pt x="0" y="20"/>
                  </a:moveTo>
                  <a:lnTo>
                    <a:pt x="0" y="20"/>
                  </a:lnTo>
                  <a:lnTo>
                    <a:pt x="3" y="20"/>
                  </a:lnTo>
                  <a:lnTo>
                    <a:pt x="6" y="21"/>
                  </a:lnTo>
                  <a:lnTo>
                    <a:pt x="8" y="23"/>
                  </a:lnTo>
                  <a:lnTo>
                    <a:pt x="10" y="24"/>
                  </a:lnTo>
                  <a:lnTo>
                    <a:pt x="13" y="27"/>
                  </a:lnTo>
                  <a:lnTo>
                    <a:pt x="15" y="31"/>
                  </a:lnTo>
                  <a:lnTo>
                    <a:pt x="17" y="37"/>
                  </a:lnTo>
                  <a:lnTo>
                    <a:pt x="20" y="43"/>
                  </a:lnTo>
                  <a:lnTo>
                    <a:pt x="35" y="36"/>
                  </a:lnTo>
                  <a:lnTo>
                    <a:pt x="33" y="27"/>
                  </a:lnTo>
                  <a:lnTo>
                    <a:pt x="29" y="21"/>
                  </a:lnTo>
                  <a:lnTo>
                    <a:pt x="26" y="14"/>
                  </a:lnTo>
                  <a:lnTo>
                    <a:pt x="21" y="10"/>
                  </a:lnTo>
                  <a:lnTo>
                    <a:pt x="16" y="5"/>
                  </a:lnTo>
                  <a:lnTo>
                    <a:pt x="12" y="1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66" name="Freeform 2534"/>
            <p:cNvSpPr>
              <a:spLocks/>
            </p:cNvSpPr>
            <p:nvPr/>
          </p:nvSpPr>
          <p:spPr bwMode="auto">
            <a:xfrm>
              <a:off x="3406844" y="1608061"/>
              <a:ext cx="6304" cy="7453"/>
            </a:xfrm>
            <a:custGeom>
              <a:avLst/>
              <a:gdLst>
                <a:gd name="T0" fmla="*/ 11 w 22"/>
                <a:gd name="T1" fmla="*/ 24 h 24"/>
                <a:gd name="T2" fmla="*/ 11 w 22"/>
                <a:gd name="T3" fmla="*/ 24 h 24"/>
                <a:gd name="T4" fmla="*/ 14 w 22"/>
                <a:gd name="T5" fmla="*/ 23 h 24"/>
                <a:gd name="T6" fmla="*/ 16 w 22"/>
                <a:gd name="T7" fmla="*/ 21 h 24"/>
                <a:gd name="T8" fmla="*/ 18 w 22"/>
                <a:gd name="T9" fmla="*/ 20 h 24"/>
                <a:gd name="T10" fmla="*/ 22 w 22"/>
                <a:gd name="T11" fmla="*/ 20 h 24"/>
                <a:gd name="T12" fmla="*/ 22 w 22"/>
                <a:gd name="T13" fmla="*/ 0 h 24"/>
                <a:gd name="T14" fmla="*/ 16 w 22"/>
                <a:gd name="T15" fmla="*/ 0 h 24"/>
                <a:gd name="T16" fmla="*/ 10 w 22"/>
                <a:gd name="T17" fmla="*/ 3 h 24"/>
                <a:gd name="T18" fmla="*/ 4 w 22"/>
                <a:gd name="T19" fmla="*/ 5 h 24"/>
                <a:gd name="T20" fmla="*/ 0 w 22"/>
                <a:gd name="T21" fmla="*/ 10 h 24"/>
                <a:gd name="T22" fmla="*/ 0 w 22"/>
                <a:gd name="T23" fmla="*/ 10 h 24"/>
                <a:gd name="T24" fmla="*/ 11 w 22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4">
                  <a:moveTo>
                    <a:pt x="11" y="24"/>
                  </a:moveTo>
                  <a:lnTo>
                    <a:pt x="11" y="24"/>
                  </a:lnTo>
                  <a:lnTo>
                    <a:pt x="14" y="23"/>
                  </a:lnTo>
                  <a:lnTo>
                    <a:pt x="16" y="21"/>
                  </a:lnTo>
                  <a:lnTo>
                    <a:pt x="18" y="20"/>
                  </a:lnTo>
                  <a:lnTo>
                    <a:pt x="22" y="2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0" y="3"/>
                  </a:lnTo>
                  <a:lnTo>
                    <a:pt x="4" y="5"/>
                  </a:lnTo>
                  <a:lnTo>
                    <a:pt x="0" y="10"/>
                  </a:lnTo>
                  <a:lnTo>
                    <a:pt x="11" y="2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67" name="Freeform 2535"/>
            <p:cNvSpPr>
              <a:spLocks/>
            </p:cNvSpPr>
            <p:nvPr/>
          </p:nvSpPr>
          <p:spPr bwMode="auto">
            <a:xfrm>
              <a:off x="3403979" y="1610927"/>
              <a:ext cx="6304" cy="16052"/>
            </a:xfrm>
            <a:custGeom>
              <a:avLst/>
              <a:gdLst>
                <a:gd name="T0" fmla="*/ 8 w 23"/>
                <a:gd name="T1" fmla="*/ 55 h 55"/>
                <a:gd name="T2" fmla="*/ 16 w 23"/>
                <a:gd name="T3" fmla="*/ 45 h 55"/>
                <a:gd name="T4" fmla="*/ 18 w 23"/>
                <a:gd name="T5" fmla="*/ 33 h 55"/>
                <a:gd name="T6" fmla="*/ 20 w 23"/>
                <a:gd name="T7" fmla="*/ 24 h 55"/>
                <a:gd name="T8" fmla="*/ 22 w 23"/>
                <a:gd name="T9" fmla="*/ 17 h 55"/>
                <a:gd name="T10" fmla="*/ 23 w 23"/>
                <a:gd name="T11" fmla="*/ 14 h 55"/>
                <a:gd name="T12" fmla="*/ 12 w 23"/>
                <a:gd name="T13" fmla="*/ 0 h 55"/>
                <a:gd name="T14" fmla="*/ 7 w 23"/>
                <a:gd name="T15" fmla="*/ 8 h 55"/>
                <a:gd name="T16" fmla="*/ 5 w 23"/>
                <a:gd name="T17" fmla="*/ 17 h 55"/>
                <a:gd name="T18" fmla="*/ 2 w 23"/>
                <a:gd name="T19" fmla="*/ 29 h 55"/>
                <a:gd name="T20" fmla="*/ 0 w 23"/>
                <a:gd name="T21" fmla="*/ 42 h 55"/>
                <a:gd name="T22" fmla="*/ 8 w 23"/>
                <a:gd name="T23" fmla="*/ 33 h 55"/>
                <a:gd name="T24" fmla="*/ 8 w 23"/>
                <a:gd name="T25" fmla="*/ 55 h 55"/>
                <a:gd name="T26" fmla="*/ 15 w 23"/>
                <a:gd name="T27" fmla="*/ 55 h 55"/>
                <a:gd name="T28" fmla="*/ 16 w 23"/>
                <a:gd name="T29" fmla="*/ 45 h 55"/>
                <a:gd name="T30" fmla="*/ 8 w 23"/>
                <a:gd name="T3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55">
                  <a:moveTo>
                    <a:pt x="8" y="55"/>
                  </a:moveTo>
                  <a:lnTo>
                    <a:pt x="16" y="45"/>
                  </a:lnTo>
                  <a:lnTo>
                    <a:pt x="18" y="33"/>
                  </a:lnTo>
                  <a:lnTo>
                    <a:pt x="20" y="24"/>
                  </a:lnTo>
                  <a:lnTo>
                    <a:pt x="22" y="17"/>
                  </a:lnTo>
                  <a:lnTo>
                    <a:pt x="23" y="14"/>
                  </a:lnTo>
                  <a:lnTo>
                    <a:pt x="12" y="0"/>
                  </a:lnTo>
                  <a:lnTo>
                    <a:pt x="7" y="8"/>
                  </a:lnTo>
                  <a:lnTo>
                    <a:pt x="5" y="17"/>
                  </a:lnTo>
                  <a:lnTo>
                    <a:pt x="2" y="29"/>
                  </a:lnTo>
                  <a:lnTo>
                    <a:pt x="0" y="42"/>
                  </a:lnTo>
                  <a:lnTo>
                    <a:pt x="8" y="33"/>
                  </a:lnTo>
                  <a:lnTo>
                    <a:pt x="8" y="55"/>
                  </a:lnTo>
                  <a:lnTo>
                    <a:pt x="15" y="55"/>
                  </a:lnTo>
                  <a:lnTo>
                    <a:pt x="16" y="45"/>
                  </a:lnTo>
                  <a:lnTo>
                    <a:pt x="8" y="5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68" name="Freeform 2536"/>
            <p:cNvSpPr>
              <a:spLocks/>
            </p:cNvSpPr>
            <p:nvPr/>
          </p:nvSpPr>
          <p:spPr bwMode="auto">
            <a:xfrm>
              <a:off x="3401113" y="1620673"/>
              <a:ext cx="5158" cy="6306"/>
            </a:xfrm>
            <a:custGeom>
              <a:avLst/>
              <a:gdLst>
                <a:gd name="T0" fmla="*/ 0 w 17"/>
                <a:gd name="T1" fmla="*/ 12 h 22"/>
                <a:gd name="T2" fmla="*/ 8 w 17"/>
                <a:gd name="T3" fmla="*/ 22 h 22"/>
                <a:gd name="T4" fmla="*/ 17 w 17"/>
                <a:gd name="T5" fmla="*/ 22 h 22"/>
                <a:gd name="T6" fmla="*/ 17 w 17"/>
                <a:gd name="T7" fmla="*/ 0 h 22"/>
                <a:gd name="T8" fmla="*/ 8 w 17"/>
                <a:gd name="T9" fmla="*/ 0 h 22"/>
                <a:gd name="T10" fmla="*/ 0 w 17"/>
                <a:gd name="T11" fmla="*/ 12 h 22"/>
                <a:gd name="T12" fmla="*/ 0 w 17"/>
                <a:gd name="T13" fmla="*/ 12 h 22"/>
                <a:gd name="T14" fmla="*/ 0 w 17"/>
                <a:gd name="T15" fmla="*/ 22 h 22"/>
                <a:gd name="T16" fmla="*/ 8 w 17"/>
                <a:gd name="T17" fmla="*/ 22 h 22"/>
                <a:gd name="T18" fmla="*/ 0 w 17"/>
                <a:gd name="T1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2">
                  <a:moveTo>
                    <a:pt x="0" y="12"/>
                  </a:moveTo>
                  <a:lnTo>
                    <a:pt x="8" y="22"/>
                  </a:lnTo>
                  <a:lnTo>
                    <a:pt x="17" y="22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8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69" name="Freeform 2537"/>
            <p:cNvSpPr>
              <a:spLocks/>
            </p:cNvSpPr>
            <p:nvPr/>
          </p:nvSpPr>
          <p:spPr bwMode="auto">
            <a:xfrm>
              <a:off x="3401113" y="1620100"/>
              <a:ext cx="5158" cy="4013"/>
            </a:xfrm>
            <a:custGeom>
              <a:avLst/>
              <a:gdLst>
                <a:gd name="T0" fmla="*/ 0 w 17"/>
                <a:gd name="T1" fmla="*/ 0 h 13"/>
                <a:gd name="T2" fmla="*/ 0 w 17"/>
                <a:gd name="T3" fmla="*/ 0 h 13"/>
                <a:gd name="T4" fmla="*/ 0 w 17"/>
                <a:gd name="T5" fmla="*/ 4 h 13"/>
                <a:gd name="T6" fmla="*/ 0 w 17"/>
                <a:gd name="T7" fmla="*/ 13 h 13"/>
                <a:gd name="T8" fmla="*/ 17 w 17"/>
                <a:gd name="T9" fmla="*/ 11 h 13"/>
                <a:gd name="T10" fmla="*/ 16 w 17"/>
                <a:gd name="T11" fmla="*/ 4 h 13"/>
                <a:gd name="T12" fmla="*/ 16 w 17"/>
                <a:gd name="T13" fmla="*/ 0 h 13"/>
                <a:gd name="T14" fmla="*/ 16 w 17"/>
                <a:gd name="T15" fmla="*/ 0 h 13"/>
                <a:gd name="T16" fmla="*/ 0 w 17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13"/>
                  </a:lnTo>
                  <a:lnTo>
                    <a:pt x="17" y="11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70" name="Freeform 2538"/>
            <p:cNvSpPr>
              <a:spLocks/>
            </p:cNvSpPr>
            <p:nvPr/>
          </p:nvSpPr>
          <p:spPr bwMode="auto">
            <a:xfrm>
              <a:off x="3401113" y="1601755"/>
              <a:ext cx="7450" cy="18345"/>
            </a:xfrm>
            <a:custGeom>
              <a:avLst/>
              <a:gdLst>
                <a:gd name="T0" fmla="*/ 14 w 27"/>
                <a:gd name="T1" fmla="*/ 0 h 65"/>
                <a:gd name="T2" fmla="*/ 14 w 27"/>
                <a:gd name="T3" fmla="*/ 0 h 65"/>
                <a:gd name="T4" fmla="*/ 8 w 27"/>
                <a:gd name="T5" fmla="*/ 13 h 65"/>
                <a:gd name="T6" fmla="*/ 3 w 27"/>
                <a:gd name="T7" fmla="*/ 27 h 65"/>
                <a:gd name="T8" fmla="*/ 1 w 27"/>
                <a:gd name="T9" fmla="*/ 44 h 65"/>
                <a:gd name="T10" fmla="*/ 0 w 27"/>
                <a:gd name="T11" fmla="*/ 65 h 65"/>
                <a:gd name="T12" fmla="*/ 16 w 27"/>
                <a:gd name="T13" fmla="*/ 65 h 65"/>
                <a:gd name="T14" fmla="*/ 17 w 27"/>
                <a:gd name="T15" fmla="*/ 47 h 65"/>
                <a:gd name="T16" fmla="*/ 20 w 27"/>
                <a:gd name="T17" fmla="*/ 33 h 65"/>
                <a:gd name="T18" fmla="*/ 23 w 27"/>
                <a:gd name="T19" fmla="*/ 21 h 65"/>
                <a:gd name="T20" fmla="*/ 27 w 27"/>
                <a:gd name="T21" fmla="*/ 11 h 65"/>
                <a:gd name="T22" fmla="*/ 27 w 27"/>
                <a:gd name="T23" fmla="*/ 11 h 65"/>
                <a:gd name="T24" fmla="*/ 14 w 27"/>
                <a:gd name="T2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65">
                  <a:moveTo>
                    <a:pt x="14" y="0"/>
                  </a:moveTo>
                  <a:lnTo>
                    <a:pt x="14" y="0"/>
                  </a:lnTo>
                  <a:lnTo>
                    <a:pt x="8" y="13"/>
                  </a:lnTo>
                  <a:lnTo>
                    <a:pt x="3" y="27"/>
                  </a:lnTo>
                  <a:lnTo>
                    <a:pt x="1" y="44"/>
                  </a:lnTo>
                  <a:lnTo>
                    <a:pt x="0" y="65"/>
                  </a:lnTo>
                  <a:lnTo>
                    <a:pt x="16" y="65"/>
                  </a:lnTo>
                  <a:lnTo>
                    <a:pt x="17" y="47"/>
                  </a:lnTo>
                  <a:lnTo>
                    <a:pt x="20" y="33"/>
                  </a:lnTo>
                  <a:lnTo>
                    <a:pt x="23" y="21"/>
                  </a:lnTo>
                  <a:lnTo>
                    <a:pt x="27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71" name="Freeform 2539"/>
            <p:cNvSpPr>
              <a:spLocks/>
            </p:cNvSpPr>
            <p:nvPr/>
          </p:nvSpPr>
          <p:spPr bwMode="auto">
            <a:xfrm>
              <a:off x="3405125" y="1596022"/>
              <a:ext cx="9169" cy="9173"/>
            </a:xfrm>
            <a:custGeom>
              <a:avLst/>
              <a:gdLst>
                <a:gd name="T0" fmla="*/ 31 w 31"/>
                <a:gd name="T1" fmla="*/ 0 h 30"/>
                <a:gd name="T2" fmla="*/ 31 w 31"/>
                <a:gd name="T3" fmla="*/ 0 h 30"/>
                <a:gd name="T4" fmla="*/ 22 w 31"/>
                <a:gd name="T5" fmla="*/ 1 h 30"/>
                <a:gd name="T6" fmla="*/ 14 w 31"/>
                <a:gd name="T7" fmla="*/ 4 h 30"/>
                <a:gd name="T8" fmla="*/ 7 w 31"/>
                <a:gd name="T9" fmla="*/ 10 h 30"/>
                <a:gd name="T10" fmla="*/ 0 w 31"/>
                <a:gd name="T11" fmla="*/ 19 h 30"/>
                <a:gd name="T12" fmla="*/ 13 w 31"/>
                <a:gd name="T13" fmla="*/ 30 h 30"/>
                <a:gd name="T14" fmla="*/ 17 w 31"/>
                <a:gd name="T15" fmla="*/ 26 h 30"/>
                <a:gd name="T16" fmla="*/ 21 w 31"/>
                <a:gd name="T17" fmla="*/ 23 h 30"/>
                <a:gd name="T18" fmla="*/ 25 w 31"/>
                <a:gd name="T19" fmla="*/ 22 h 30"/>
                <a:gd name="T20" fmla="*/ 31 w 31"/>
                <a:gd name="T21" fmla="*/ 20 h 30"/>
                <a:gd name="T22" fmla="*/ 31 w 31"/>
                <a:gd name="T23" fmla="*/ 20 h 30"/>
                <a:gd name="T24" fmla="*/ 31 w 31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0">
                  <a:moveTo>
                    <a:pt x="31" y="0"/>
                  </a:moveTo>
                  <a:lnTo>
                    <a:pt x="31" y="0"/>
                  </a:lnTo>
                  <a:lnTo>
                    <a:pt x="22" y="1"/>
                  </a:lnTo>
                  <a:lnTo>
                    <a:pt x="14" y="4"/>
                  </a:lnTo>
                  <a:lnTo>
                    <a:pt x="7" y="10"/>
                  </a:lnTo>
                  <a:lnTo>
                    <a:pt x="0" y="19"/>
                  </a:lnTo>
                  <a:lnTo>
                    <a:pt x="13" y="30"/>
                  </a:lnTo>
                  <a:lnTo>
                    <a:pt x="17" y="26"/>
                  </a:lnTo>
                  <a:lnTo>
                    <a:pt x="21" y="23"/>
                  </a:lnTo>
                  <a:lnTo>
                    <a:pt x="25" y="22"/>
                  </a:lnTo>
                  <a:lnTo>
                    <a:pt x="31" y="2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72" name="Freeform 2540"/>
            <p:cNvSpPr>
              <a:spLocks/>
            </p:cNvSpPr>
            <p:nvPr/>
          </p:nvSpPr>
          <p:spPr bwMode="auto">
            <a:xfrm>
              <a:off x="3414294" y="1596022"/>
              <a:ext cx="8023" cy="8026"/>
            </a:xfrm>
            <a:custGeom>
              <a:avLst/>
              <a:gdLst>
                <a:gd name="T0" fmla="*/ 28 w 28"/>
                <a:gd name="T1" fmla="*/ 13 h 27"/>
                <a:gd name="T2" fmla="*/ 28 w 28"/>
                <a:gd name="T3" fmla="*/ 13 h 27"/>
                <a:gd name="T4" fmla="*/ 23 w 28"/>
                <a:gd name="T5" fmla="*/ 7 h 27"/>
                <a:gd name="T6" fmla="*/ 15 w 28"/>
                <a:gd name="T7" fmla="*/ 3 h 27"/>
                <a:gd name="T8" fmla="*/ 8 w 28"/>
                <a:gd name="T9" fmla="*/ 0 h 27"/>
                <a:gd name="T10" fmla="*/ 0 w 28"/>
                <a:gd name="T11" fmla="*/ 0 h 27"/>
                <a:gd name="T12" fmla="*/ 0 w 28"/>
                <a:gd name="T13" fmla="*/ 20 h 27"/>
                <a:gd name="T14" fmla="*/ 6 w 28"/>
                <a:gd name="T15" fmla="*/ 20 h 27"/>
                <a:gd name="T16" fmla="*/ 10 w 28"/>
                <a:gd name="T17" fmla="*/ 22 h 27"/>
                <a:gd name="T18" fmla="*/ 14 w 28"/>
                <a:gd name="T19" fmla="*/ 24 h 27"/>
                <a:gd name="T20" fmla="*/ 17 w 28"/>
                <a:gd name="T21" fmla="*/ 27 h 27"/>
                <a:gd name="T22" fmla="*/ 17 w 28"/>
                <a:gd name="T23" fmla="*/ 27 h 27"/>
                <a:gd name="T24" fmla="*/ 28 w 28"/>
                <a:gd name="T25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7">
                  <a:moveTo>
                    <a:pt x="28" y="13"/>
                  </a:moveTo>
                  <a:lnTo>
                    <a:pt x="28" y="13"/>
                  </a:lnTo>
                  <a:lnTo>
                    <a:pt x="23" y="7"/>
                  </a:lnTo>
                  <a:lnTo>
                    <a:pt x="15" y="3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6" y="20"/>
                  </a:lnTo>
                  <a:lnTo>
                    <a:pt x="10" y="22"/>
                  </a:lnTo>
                  <a:lnTo>
                    <a:pt x="14" y="24"/>
                  </a:lnTo>
                  <a:lnTo>
                    <a:pt x="17" y="27"/>
                  </a:lnTo>
                  <a:lnTo>
                    <a:pt x="28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73" name="Freeform 2541"/>
            <p:cNvSpPr>
              <a:spLocks/>
            </p:cNvSpPr>
            <p:nvPr/>
          </p:nvSpPr>
          <p:spPr bwMode="auto">
            <a:xfrm>
              <a:off x="3418878" y="1600035"/>
              <a:ext cx="9742" cy="20638"/>
            </a:xfrm>
            <a:custGeom>
              <a:avLst/>
              <a:gdLst>
                <a:gd name="T0" fmla="*/ 35 w 35"/>
                <a:gd name="T1" fmla="*/ 68 h 72"/>
                <a:gd name="T2" fmla="*/ 35 w 35"/>
                <a:gd name="T3" fmla="*/ 68 h 72"/>
                <a:gd name="T4" fmla="*/ 30 w 35"/>
                <a:gd name="T5" fmla="*/ 45 h 72"/>
                <a:gd name="T6" fmla="*/ 24 w 35"/>
                <a:gd name="T7" fmla="*/ 26 h 72"/>
                <a:gd name="T8" fmla="*/ 18 w 35"/>
                <a:gd name="T9" fmla="*/ 11 h 72"/>
                <a:gd name="T10" fmla="*/ 11 w 35"/>
                <a:gd name="T11" fmla="*/ 0 h 72"/>
                <a:gd name="T12" fmla="*/ 0 w 35"/>
                <a:gd name="T13" fmla="*/ 14 h 72"/>
                <a:gd name="T14" fmla="*/ 4 w 35"/>
                <a:gd name="T15" fmla="*/ 21 h 72"/>
                <a:gd name="T16" fmla="*/ 9 w 35"/>
                <a:gd name="T17" fmla="*/ 33 h 72"/>
                <a:gd name="T18" fmla="*/ 14 w 35"/>
                <a:gd name="T19" fmla="*/ 50 h 72"/>
                <a:gd name="T20" fmla="*/ 18 w 35"/>
                <a:gd name="T21" fmla="*/ 72 h 72"/>
                <a:gd name="T22" fmla="*/ 18 w 35"/>
                <a:gd name="T23" fmla="*/ 72 h 72"/>
                <a:gd name="T24" fmla="*/ 35 w 35"/>
                <a:gd name="T25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72">
                  <a:moveTo>
                    <a:pt x="35" y="68"/>
                  </a:moveTo>
                  <a:lnTo>
                    <a:pt x="35" y="68"/>
                  </a:lnTo>
                  <a:lnTo>
                    <a:pt x="30" y="45"/>
                  </a:lnTo>
                  <a:lnTo>
                    <a:pt x="24" y="26"/>
                  </a:lnTo>
                  <a:lnTo>
                    <a:pt x="18" y="11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4" y="21"/>
                  </a:lnTo>
                  <a:lnTo>
                    <a:pt x="9" y="33"/>
                  </a:lnTo>
                  <a:lnTo>
                    <a:pt x="14" y="50"/>
                  </a:lnTo>
                  <a:lnTo>
                    <a:pt x="18" y="72"/>
                  </a:lnTo>
                  <a:lnTo>
                    <a:pt x="35" y="6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74" name="Freeform 2542"/>
            <p:cNvSpPr>
              <a:spLocks/>
            </p:cNvSpPr>
            <p:nvPr/>
          </p:nvSpPr>
          <p:spPr bwMode="auto">
            <a:xfrm>
              <a:off x="3424036" y="1619527"/>
              <a:ext cx="10315" cy="53889"/>
            </a:xfrm>
            <a:custGeom>
              <a:avLst/>
              <a:gdLst>
                <a:gd name="T0" fmla="*/ 19 w 35"/>
                <a:gd name="T1" fmla="*/ 134 h 187"/>
                <a:gd name="T2" fmla="*/ 35 w 35"/>
                <a:gd name="T3" fmla="*/ 137 h 187"/>
                <a:gd name="T4" fmla="*/ 32 w 35"/>
                <a:gd name="T5" fmla="*/ 99 h 187"/>
                <a:gd name="T6" fmla="*/ 27 w 35"/>
                <a:gd name="T7" fmla="*/ 65 h 187"/>
                <a:gd name="T8" fmla="*/ 23 w 35"/>
                <a:gd name="T9" fmla="*/ 31 h 187"/>
                <a:gd name="T10" fmla="*/ 17 w 35"/>
                <a:gd name="T11" fmla="*/ 0 h 187"/>
                <a:gd name="T12" fmla="*/ 0 w 35"/>
                <a:gd name="T13" fmla="*/ 4 h 187"/>
                <a:gd name="T14" fmla="*/ 6 w 35"/>
                <a:gd name="T15" fmla="*/ 36 h 187"/>
                <a:gd name="T16" fmla="*/ 11 w 35"/>
                <a:gd name="T17" fmla="*/ 69 h 187"/>
                <a:gd name="T18" fmla="*/ 16 w 35"/>
                <a:gd name="T19" fmla="*/ 102 h 187"/>
                <a:gd name="T20" fmla="*/ 19 w 35"/>
                <a:gd name="T21" fmla="*/ 138 h 187"/>
                <a:gd name="T22" fmla="*/ 35 w 35"/>
                <a:gd name="T23" fmla="*/ 140 h 187"/>
                <a:gd name="T24" fmla="*/ 19 w 35"/>
                <a:gd name="T25" fmla="*/ 138 h 187"/>
                <a:gd name="T26" fmla="*/ 24 w 35"/>
                <a:gd name="T27" fmla="*/ 187 h 187"/>
                <a:gd name="T28" fmla="*/ 35 w 35"/>
                <a:gd name="T29" fmla="*/ 140 h 187"/>
                <a:gd name="T30" fmla="*/ 19 w 35"/>
                <a:gd name="T31" fmla="*/ 13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87">
                  <a:moveTo>
                    <a:pt x="19" y="134"/>
                  </a:moveTo>
                  <a:lnTo>
                    <a:pt x="35" y="137"/>
                  </a:lnTo>
                  <a:lnTo>
                    <a:pt x="32" y="99"/>
                  </a:lnTo>
                  <a:lnTo>
                    <a:pt x="27" y="65"/>
                  </a:lnTo>
                  <a:lnTo>
                    <a:pt x="23" y="31"/>
                  </a:lnTo>
                  <a:lnTo>
                    <a:pt x="17" y="0"/>
                  </a:lnTo>
                  <a:lnTo>
                    <a:pt x="0" y="4"/>
                  </a:lnTo>
                  <a:lnTo>
                    <a:pt x="6" y="36"/>
                  </a:lnTo>
                  <a:lnTo>
                    <a:pt x="11" y="69"/>
                  </a:lnTo>
                  <a:lnTo>
                    <a:pt x="16" y="102"/>
                  </a:lnTo>
                  <a:lnTo>
                    <a:pt x="19" y="138"/>
                  </a:lnTo>
                  <a:lnTo>
                    <a:pt x="35" y="140"/>
                  </a:lnTo>
                  <a:lnTo>
                    <a:pt x="19" y="138"/>
                  </a:lnTo>
                  <a:lnTo>
                    <a:pt x="24" y="187"/>
                  </a:lnTo>
                  <a:lnTo>
                    <a:pt x="35" y="140"/>
                  </a:lnTo>
                  <a:lnTo>
                    <a:pt x="19" y="13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75" name="Freeform 2543"/>
            <p:cNvSpPr>
              <a:spLocks/>
            </p:cNvSpPr>
            <p:nvPr/>
          </p:nvSpPr>
          <p:spPr bwMode="auto">
            <a:xfrm>
              <a:off x="3429766" y="1633859"/>
              <a:ext cx="10315" cy="25798"/>
            </a:xfrm>
            <a:custGeom>
              <a:avLst/>
              <a:gdLst>
                <a:gd name="T0" fmla="*/ 36 w 36"/>
                <a:gd name="T1" fmla="*/ 6 h 90"/>
                <a:gd name="T2" fmla="*/ 20 w 36"/>
                <a:gd name="T3" fmla="*/ 0 h 90"/>
                <a:gd name="T4" fmla="*/ 0 w 36"/>
                <a:gd name="T5" fmla="*/ 84 h 90"/>
                <a:gd name="T6" fmla="*/ 16 w 36"/>
                <a:gd name="T7" fmla="*/ 90 h 90"/>
                <a:gd name="T8" fmla="*/ 36 w 36"/>
                <a:gd name="T9" fmla="*/ 6 h 90"/>
                <a:gd name="T10" fmla="*/ 36 w 36"/>
                <a:gd name="T11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90">
                  <a:moveTo>
                    <a:pt x="36" y="6"/>
                  </a:moveTo>
                  <a:lnTo>
                    <a:pt x="20" y="0"/>
                  </a:lnTo>
                  <a:lnTo>
                    <a:pt x="0" y="84"/>
                  </a:lnTo>
                  <a:lnTo>
                    <a:pt x="16" y="90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76" name="Freeform 2544"/>
            <p:cNvSpPr>
              <a:spLocks/>
            </p:cNvSpPr>
            <p:nvPr/>
          </p:nvSpPr>
          <p:spPr bwMode="auto">
            <a:xfrm>
              <a:off x="3434924" y="1597742"/>
              <a:ext cx="14900" cy="37837"/>
            </a:xfrm>
            <a:custGeom>
              <a:avLst/>
              <a:gdLst>
                <a:gd name="T0" fmla="*/ 43 w 51"/>
                <a:gd name="T1" fmla="*/ 0 h 133"/>
                <a:gd name="T2" fmla="*/ 35 w 51"/>
                <a:gd name="T3" fmla="*/ 7 h 133"/>
                <a:gd name="T4" fmla="*/ 26 w 51"/>
                <a:gd name="T5" fmla="*/ 39 h 133"/>
                <a:gd name="T6" fmla="*/ 16 w 51"/>
                <a:gd name="T7" fmla="*/ 69 h 133"/>
                <a:gd name="T8" fmla="*/ 8 w 51"/>
                <a:gd name="T9" fmla="*/ 98 h 133"/>
                <a:gd name="T10" fmla="*/ 0 w 51"/>
                <a:gd name="T11" fmla="*/ 127 h 133"/>
                <a:gd name="T12" fmla="*/ 16 w 51"/>
                <a:gd name="T13" fmla="*/ 133 h 133"/>
                <a:gd name="T14" fmla="*/ 23 w 51"/>
                <a:gd name="T15" fmla="*/ 105 h 133"/>
                <a:gd name="T16" fmla="*/ 32 w 51"/>
                <a:gd name="T17" fmla="*/ 77 h 133"/>
                <a:gd name="T18" fmla="*/ 41 w 51"/>
                <a:gd name="T19" fmla="*/ 46 h 133"/>
                <a:gd name="T20" fmla="*/ 51 w 51"/>
                <a:gd name="T21" fmla="*/ 15 h 133"/>
                <a:gd name="T22" fmla="*/ 43 w 51"/>
                <a:gd name="T23" fmla="*/ 20 h 133"/>
                <a:gd name="T24" fmla="*/ 43 w 51"/>
                <a:gd name="T25" fmla="*/ 0 h 133"/>
                <a:gd name="T26" fmla="*/ 37 w 51"/>
                <a:gd name="T27" fmla="*/ 0 h 133"/>
                <a:gd name="T28" fmla="*/ 35 w 51"/>
                <a:gd name="T29" fmla="*/ 7 h 133"/>
                <a:gd name="T30" fmla="*/ 43 w 51"/>
                <a:gd name="T3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133">
                  <a:moveTo>
                    <a:pt x="43" y="0"/>
                  </a:moveTo>
                  <a:lnTo>
                    <a:pt x="35" y="7"/>
                  </a:lnTo>
                  <a:lnTo>
                    <a:pt x="26" y="39"/>
                  </a:lnTo>
                  <a:lnTo>
                    <a:pt x="16" y="69"/>
                  </a:lnTo>
                  <a:lnTo>
                    <a:pt x="8" y="98"/>
                  </a:lnTo>
                  <a:lnTo>
                    <a:pt x="0" y="127"/>
                  </a:lnTo>
                  <a:lnTo>
                    <a:pt x="16" y="133"/>
                  </a:lnTo>
                  <a:lnTo>
                    <a:pt x="23" y="105"/>
                  </a:lnTo>
                  <a:lnTo>
                    <a:pt x="32" y="77"/>
                  </a:lnTo>
                  <a:lnTo>
                    <a:pt x="41" y="46"/>
                  </a:lnTo>
                  <a:lnTo>
                    <a:pt x="51" y="15"/>
                  </a:lnTo>
                  <a:lnTo>
                    <a:pt x="43" y="20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35" y="7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77" name="Freeform 2545"/>
            <p:cNvSpPr>
              <a:spLocks/>
            </p:cNvSpPr>
            <p:nvPr/>
          </p:nvSpPr>
          <p:spPr bwMode="auto">
            <a:xfrm>
              <a:off x="3313435" y="1624113"/>
              <a:ext cx="6877" cy="19492"/>
            </a:xfrm>
            <a:custGeom>
              <a:avLst/>
              <a:gdLst>
                <a:gd name="T0" fmla="*/ 9 w 25"/>
                <a:gd name="T1" fmla="*/ 0 h 67"/>
                <a:gd name="T2" fmla="*/ 9 w 25"/>
                <a:gd name="T3" fmla="*/ 0 h 67"/>
                <a:gd name="T4" fmla="*/ 5 w 25"/>
                <a:gd name="T5" fmla="*/ 15 h 67"/>
                <a:gd name="T6" fmla="*/ 2 w 25"/>
                <a:gd name="T7" fmla="*/ 31 h 67"/>
                <a:gd name="T8" fmla="*/ 0 w 25"/>
                <a:gd name="T9" fmla="*/ 49 h 67"/>
                <a:gd name="T10" fmla="*/ 0 w 25"/>
                <a:gd name="T11" fmla="*/ 67 h 67"/>
                <a:gd name="T12" fmla="*/ 16 w 25"/>
                <a:gd name="T13" fmla="*/ 67 h 67"/>
                <a:gd name="T14" fmla="*/ 16 w 25"/>
                <a:gd name="T15" fmla="*/ 50 h 67"/>
                <a:gd name="T16" fmla="*/ 19 w 25"/>
                <a:gd name="T17" fmla="*/ 34 h 67"/>
                <a:gd name="T18" fmla="*/ 21 w 25"/>
                <a:gd name="T19" fmla="*/ 20 h 67"/>
                <a:gd name="T20" fmla="*/ 25 w 25"/>
                <a:gd name="T21" fmla="*/ 7 h 67"/>
                <a:gd name="T22" fmla="*/ 25 w 25"/>
                <a:gd name="T23" fmla="*/ 7 h 67"/>
                <a:gd name="T24" fmla="*/ 9 w 25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67">
                  <a:moveTo>
                    <a:pt x="9" y="0"/>
                  </a:moveTo>
                  <a:lnTo>
                    <a:pt x="9" y="0"/>
                  </a:lnTo>
                  <a:lnTo>
                    <a:pt x="5" y="15"/>
                  </a:lnTo>
                  <a:lnTo>
                    <a:pt x="2" y="31"/>
                  </a:lnTo>
                  <a:lnTo>
                    <a:pt x="0" y="49"/>
                  </a:lnTo>
                  <a:lnTo>
                    <a:pt x="0" y="67"/>
                  </a:lnTo>
                  <a:lnTo>
                    <a:pt x="16" y="67"/>
                  </a:lnTo>
                  <a:lnTo>
                    <a:pt x="16" y="50"/>
                  </a:lnTo>
                  <a:lnTo>
                    <a:pt x="19" y="34"/>
                  </a:lnTo>
                  <a:lnTo>
                    <a:pt x="21" y="20"/>
                  </a:lnTo>
                  <a:lnTo>
                    <a:pt x="25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78" name="Freeform 2546"/>
            <p:cNvSpPr>
              <a:spLocks/>
            </p:cNvSpPr>
            <p:nvPr/>
          </p:nvSpPr>
          <p:spPr bwMode="auto">
            <a:xfrm>
              <a:off x="3315727" y="1610927"/>
              <a:ext cx="10315" cy="14905"/>
            </a:xfrm>
            <a:custGeom>
              <a:avLst/>
              <a:gdLst>
                <a:gd name="T0" fmla="*/ 27 w 37"/>
                <a:gd name="T1" fmla="*/ 0 h 52"/>
                <a:gd name="T2" fmla="*/ 27 w 37"/>
                <a:gd name="T3" fmla="*/ 0 h 52"/>
                <a:gd name="T4" fmla="*/ 19 w 37"/>
                <a:gd name="T5" fmla="*/ 8 h 52"/>
                <a:gd name="T6" fmla="*/ 12 w 37"/>
                <a:gd name="T7" fmla="*/ 19 h 52"/>
                <a:gd name="T8" fmla="*/ 6 w 37"/>
                <a:gd name="T9" fmla="*/ 32 h 52"/>
                <a:gd name="T10" fmla="*/ 0 w 37"/>
                <a:gd name="T11" fmla="*/ 45 h 52"/>
                <a:gd name="T12" fmla="*/ 16 w 37"/>
                <a:gd name="T13" fmla="*/ 52 h 52"/>
                <a:gd name="T14" fmla="*/ 20 w 37"/>
                <a:gd name="T15" fmla="*/ 40 h 52"/>
                <a:gd name="T16" fmla="*/ 25 w 37"/>
                <a:gd name="T17" fmla="*/ 32 h 52"/>
                <a:gd name="T18" fmla="*/ 31 w 37"/>
                <a:gd name="T19" fmla="*/ 23 h 52"/>
                <a:gd name="T20" fmla="*/ 37 w 37"/>
                <a:gd name="T21" fmla="*/ 17 h 52"/>
                <a:gd name="T22" fmla="*/ 37 w 37"/>
                <a:gd name="T23" fmla="*/ 17 h 52"/>
                <a:gd name="T24" fmla="*/ 27 w 37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52">
                  <a:moveTo>
                    <a:pt x="27" y="0"/>
                  </a:moveTo>
                  <a:lnTo>
                    <a:pt x="27" y="0"/>
                  </a:lnTo>
                  <a:lnTo>
                    <a:pt x="19" y="8"/>
                  </a:lnTo>
                  <a:lnTo>
                    <a:pt x="12" y="19"/>
                  </a:lnTo>
                  <a:lnTo>
                    <a:pt x="6" y="32"/>
                  </a:lnTo>
                  <a:lnTo>
                    <a:pt x="0" y="45"/>
                  </a:lnTo>
                  <a:lnTo>
                    <a:pt x="16" y="52"/>
                  </a:lnTo>
                  <a:lnTo>
                    <a:pt x="20" y="40"/>
                  </a:lnTo>
                  <a:lnTo>
                    <a:pt x="25" y="32"/>
                  </a:lnTo>
                  <a:lnTo>
                    <a:pt x="31" y="23"/>
                  </a:lnTo>
                  <a:lnTo>
                    <a:pt x="37" y="1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79" name="Freeform 2547"/>
            <p:cNvSpPr>
              <a:spLocks/>
            </p:cNvSpPr>
            <p:nvPr/>
          </p:nvSpPr>
          <p:spPr bwMode="auto">
            <a:xfrm>
              <a:off x="3323750" y="1608061"/>
              <a:ext cx="8023" cy="8026"/>
            </a:xfrm>
            <a:custGeom>
              <a:avLst/>
              <a:gdLst>
                <a:gd name="T0" fmla="*/ 30 w 30"/>
                <a:gd name="T1" fmla="*/ 0 h 29"/>
                <a:gd name="T2" fmla="*/ 30 w 30"/>
                <a:gd name="T3" fmla="*/ 0 h 29"/>
                <a:gd name="T4" fmla="*/ 21 w 30"/>
                <a:gd name="T5" fmla="*/ 0 h 29"/>
                <a:gd name="T6" fmla="*/ 14 w 30"/>
                <a:gd name="T7" fmla="*/ 3 h 29"/>
                <a:gd name="T8" fmla="*/ 7 w 30"/>
                <a:gd name="T9" fmla="*/ 6 h 29"/>
                <a:gd name="T10" fmla="*/ 0 w 30"/>
                <a:gd name="T11" fmla="*/ 12 h 29"/>
                <a:gd name="T12" fmla="*/ 10 w 30"/>
                <a:gd name="T13" fmla="*/ 29 h 29"/>
                <a:gd name="T14" fmla="*/ 16 w 30"/>
                <a:gd name="T15" fmla="*/ 25 h 29"/>
                <a:gd name="T16" fmla="*/ 20 w 30"/>
                <a:gd name="T17" fmla="*/ 22 h 29"/>
                <a:gd name="T18" fmla="*/ 25 w 30"/>
                <a:gd name="T19" fmla="*/ 20 h 29"/>
                <a:gd name="T20" fmla="*/ 30 w 30"/>
                <a:gd name="T21" fmla="*/ 20 h 29"/>
                <a:gd name="T22" fmla="*/ 30 w 30"/>
                <a:gd name="T23" fmla="*/ 20 h 29"/>
                <a:gd name="T24" fmla="*/ 30 w 30"/>
                <a:gd name="T2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9">
                  <a:moveTo>
                    <a:pt x="30" y="0"/>
                  </a:moveTo>
                  <a:lnTo>
                    <a:pt x="30" y="0"/>
                  </a:lnTo>
                  <a:lnTo>
                    <a:pt x="21" y="0"/>
                  </a:lnTo>
                  <a:lnTo>
                    <a:pt x="14" y="3"/>
                  </a:lnTo>
                  <a:lnTo>
                    <a:pt x="7" y="6"/>
                  </a:lnTo>
                  <a:lnTo>
                    <a:pt x="0" y="12"/>
                  </a:lnTo>
                  <a:lnTo>
                    <a:pt x="10" y="29"/>
                  </a:lnTo>
                  <a:lnTo>
                    <a:pt x="16" y="25"/>
                  </a:lnTo>
                  <a:lnTo>
                    <a:pt x="20" y="22"/>
                  </a:lnTo>
                  <a:lnTo>
                    <a:pt x="25" y="20"/>
                  </a:lnTo>
                  <a:lnTo>
                    <a:pt x="30" y="2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80" name="Freeform 2548"/>
            <p:cNvSpPr>
              <a:spLocks/>
            </p:cNvSpPr>
            <p:nvPr/>
          </p:nvSpPr>
          <p:spPr bwMode="auto">
            <a:xfrm>
              <a:off x="3331773" y="1608061"/>
              <a:ext cx="12607" cy="12039"/>
            </a:xfrm>
            <a:custGeom>
              <a:avLst/>
              <a:gdLst>
                <a:gd name="T0" fmla="*/ 43 w 43"/>
                <a:gd name="T1" fmla="*/ 29 h 42"/>
                <a:gd name="T2" fmla="*/ 43 w 43"/>
                <a:gd name="T3" fmla="*/ 29 h 42"/>
                <a:gd name="T4" fmla="*/ 34 w 43"/>
                <a:gd name="T5" fmla="*/ 16 h 42"/>
                <a:gd name="T6" fmla="*/ 23 w 43"/>
                <a:gd name="T7" fmla="*/ 7 h 42"/>
                <a:gd name="T8" fmla="*/ 17 w 43"/>
                <a:gd name="T9" fmla="*/ 5 h 42"/>
                <a:gd name="T10" fmla="*/ 11 w 43"/>
                <a:gd name="T11" fmla="*/ 2 h 42"/>
                <a:gd name="T12" fmla="*/ 5 w 43"/>
                <a:gd name="T13" fmla="*/ 0 h 42"/>
                <a:gd name="T14" fmla="*/ 0 w 43"/>
                <a:gd name="T15" fmla="*/ 0 h 42"/>
                <a:gd name="T16" fmla="*/ 0 w 43"/>
                <a:gd name="T17" fmla="*/ 20 h 42"/>
                <a:gd name="T18" fmla="*/ 3 w 43"/>
                <a:gd name="T19" fmla="*/ 20 h 42"/>
                <a:gd name="T20" fmla="*/ 8 w 43"/>
                <a:gd name="T21" fmla="*/ 22 h 42"/>
                <a:gd name="T22" fmla="*/ 11 w 43"/>
                <a:gd name="T23" fmla="*/ 23 h 42"/>
                <a:gd name="T24" fmla="*/ 15 w 43"/>
                <a:gd name="T25" fmla="*/ 25 h 42"/>
                <a:gd name="T26" fmla="*/ 22 w 43"/>
                <a:gd name="T27" fmla="*/ 32 h 42"/>
                <a:gd name="T28" fmla="*/ 30 w 43"/>
                <a:gd name="T29" fmla="*/ 42 h 42"/>
                <a:gd name="T30" fmla="*/ 30 w 43"/>
                <a:gd name="T31" fmla="*/ 42 h 42"/>
                <a:gd name="T32" fmla="*/ 43 w 43"/>
                <a:gd name="T3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2">
                  <a:moveTo>
                    <a:pt x="43" y="29"/>
                  </a:moveTo>
                  <a:lnTo>
                    <a:pt x="43" y="29"/>
                  </a:lnTo>
                  <a:lnTo>
                    <a:pt x="34" y="16"/>
                  </a:lnTo>
                  <a:lnTo>
                    <a:pt x="23" y="7"/>
                  </a:lnTo>
                  <a:lnTo>
                    <a:pt x="17" y="5"/>
                  </a:lnTo>
                  <a:lnTo>
                    <a:pt x="11" y="2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8" y="22"/>
                  </a:lnTo>
                  <a:lnTo>
                    <a:pt x="11" y="23"/>
                  </a:lnTo>
                  <a:lnTo>
                    <a:pt x="15" y="25"/>
                  </a:lnTo>
                  <a:lnTo>
                    <a:pt x="22" y="32"/>
                  </a:lnTo>
                  <a:lnTo>
                    <a:pt x="30" y="42"/>
                  </a:lnTo>
                  <a:lnTo>
                    <a:pt x="43" y="2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81" name="Freeform 2549"/>
            <p:cNvSpPr>
              <a:spLocks/>
            </p:cNvSpPr>
            <p:nvPr/>
          </p:nvSpPr>
          <p:spPr bwMode="auto">
            <a:xfrm>
              <a:off x="3340942" y="1616087"/>
              <a:ext cx="9742" cy="26371"/>
            </a:xfrm>
            <a:custGeom>
              <a:avLst/>
              <a:gdLst>
                <a:gd name="T0" fmla="*/ 35 w 35"/>
                <a:gd name="T1" fmla="*/ 92 h 92"/>
                <a:gd name="T2" fmla="*/ 35 w 35"/>
                <a:gd name="T3" fmla="*/ 92 h 92"/>
                <a:gd name="T4" fmla="*/ 34 w 35"/>
                <a:gd name="T5" fmla="*/ 78 h 92"/>
                <a:gd name="T6" fmla="*/ 33 w 35"/>
                <a:gd name="T7" fmla="*/ 65 h 92"/>
                <a:gd name="T8" fmla="*/ 32 w 35"/>
                <a:gd name="T9" fmla="*/ 52 h 92"/>
                <a:gd name="T10" fmla="*/ 29 w 35"/>
                <a:gd name="T11" fmla="*/ 40 h 92"/>
                <a:gd name="T12" fmla="*/ 26 w 35"/>
                <a:gd name="T13" fmla="*/ 29 h 92"/>
                <a:gd name="T14" fmla="*/ 22 w 35"/>
                <a:gd name="T15" fmla="*/ 19 h 92"/>
                <a:gd name="T16" fmla="*/ 18 w 35"/>
                <a:gd name="T17" fmla="*/ 9 h 92"/>
                <a:gd name="T18" fmla="*/ 13 w 35"/>
                <a:gd name="T19" fmla="*/ 0 h 92"/>
                <a:gd name="T20" fmla="*/ 0 w 35"/>
                <a:gd name="T21" fmla="*/ 13 h 92"/>
                <a:gd name="T22" fmla="*/ 4 w 35"/>
                <a:gd name="T23" fmla="*/ 20 h 92"/>
                <a:gd name="T24" fmla="*/ 7 w 35"/>
                <a:gd name="T25" fmla="*/ 28 h 92"/>
                <a:gd name="T26" fmla="*/ 11 w 35"/>
                <a:gd name="T27" fmla="*/ 38 h 92"/>
                <a:gd name="T28" fmla="*/ 13 w 35"/>
                <a:gd name="T29" fmla="*/ 46 h 92"/>
                <a:gd name="T30" fmla="*/ 15 w 35"/>
                <a:gd name="T31" fmla="*/ 56 h 92"/>
                <a:gd name="T32" fmla="*/ 16 w 35"/>
                <a:gd name="T33" fmla="*/ 68 h 92"/>
                <a:gd name="T34" fmla="*/ 18 w 35"/>
                <a:gd name="T35" fmla="*/ 79 h 92"/>
                <a:gd name="T36" fmla="*/ 18 w 35"/>
                <a:gd name="T37" fmla="*/ 92 h 92"/>
                <a:gd name="T38" fmla="*/ 18 w 35"/>
                <a:gd name="T39" fmla="*/ 92 h 92"/>
                <a:gd name="T40" fmla="*/ 35 w 35"/>
                <a:gd name="T4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92">
                  <a:moveTo>
                    <a:pt x="35" y="92"/>
                  </a:moveTo>
                  <a:lnTo>
                    <a:pt x="35" y="92"/>
                  </a:lnTo>
                  <a:lnTo>
                    <a:pt x="34" y="78"/>
                  </a:lnTo>
                  <a:lnTo>
                    <a:pt x="33" y="65"/>
                  </a:lnTo>
                  <a:lnTo>
                    <a:pt x="32" y="52"/>
                  </a:lnTo>
                  <a:lnTo>
                    <a:pt x="29" y="40"/>
                  </a:lnTo>
                  <a:lnTo>
                    <a:pt x="26" y="29"/>
                  </a:lnTo>
                  <a:lnTo>
                    <a:pt x="22" y="19"/>
                  </a:lnTo>
                  <a:lnTo>
                    <a:pt x="18" y="9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4" y="20"/>
                  </a:lnTo>
                  <a:lnTo>
                    <a:pt x="7" y="28"/>
                  </a:lnTo>
                  <a:lnTo>
                    <a:pt x="11" y="38"/>
                  </a:lnTo>
                  <a:lnTo>
                    <a:pt x="13" y="46"/>
                  </a:lnTo>
                  <a:lnTo>
                    <a:pt x="15" y="56"/>
                  </a:lnTo>
                  <a:lnTo>
                    <a:pt x="16" y="68"/>
                  </a:lnTo>
                  <a:lnTo>
                    <a:pt x="18" y="79"/>
                  </a:lnTo>
                  <a:lnTo>
                    <a:pt x="18" y="92"/>
                  </a:lnTo>
                  <a:lnTo>
                    <a:pt x="35" y="9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82" name="Freeform 2550"/>
            <p:cNvSpPr>
              <a:spLocks/>
            </p:cNvSpPr>
            <p:nvPr/>
          </p:nvSpPr>
          <p:spPr bwMode="auto">
            <a:xfrm>
              <a:off x="3343234" y="1642458"/>
              <a:ext cx="7450" cy="19492"/>
            </a:xfrm>
            <a:custGeom>
              <a:avLst/>
              <a:gdLst>
                <a:gd name="T0" fmla="*/ 16 w 26"/>
                <a:gd name="T1" fmla="*/ 68 h 68"/>
                <a:gd name="T2" fmla="*/ 16 w 26"/>
                <a:gd name="T3" fmla="*/ 68 h 68"/>
                <a:gd name="T4" fmla="*/ 20 w 26"/>
                <a:gd name="T5" fmla="*/ 54 h 68"/>
                <a:gd name="T6" fmla="*/ 24 w 26"/>
                <a:gd name="T7" fmla="*/ 36 h 68"/>
                <a:gd name="T8" fmla="*/ 25 w 26"/>
                <a:gd name="T9" fmla="*/ 19 h 68"/>
                <a:gd name="T10" fmla="*/ 26 w 26"/>
                <a:gd name="T11" fmla="*/ 0 h 68"/>
                <a:gd name="T12" fmla="*/ 9 w 26"/>
                <a:gd name="T13" fmla="*/ 0 h 68"/>
                <a:gd name="T14" fmla="*/ 9 w 26"/>
                <a:gd name="T15" fmla="*/ 18 h 68"/>
                <a:gd name="T16" fmla="*/ 6 w 26"/>
                <a:gd name="T17" fmla="*/ 34 h 68"/>
                <a:gd name="T18" fmla="*/ 4 w 26"/>
                <a:gd name="T19" fmla="*/ 48 h 68"/>
                <a:gd name="T20" fmla="*/ 0 w 26"/>
                <a:gd name="T21" fmla="*/ 61 h 68"/>
                <a:gd name="T22" fmla="*/ 0 w 26"/>
                <a:gd name="T23" fmla="*/ 61 h 68"/>
                <a:gd name="T24" fmla="*/ 16 w 26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68">
                  <a:moveTo>
                    <a:pt x="16" y="68"/>
                  </a:moveTo>
                  <a:lnTo>
                    <a:pt x="16" y="68"/>
                  </a:lnTo>
                  <a:lnTo>
                    <a:pt x="20" y="54"/>
                  </a:lnTo>
                  <a:lnTo>
                    <a:pt x="24" y="36"/>
                  </a:lnTo>
                  <a:lnTo>
                    <a:pt x="25" y="19"/>
                  </a:lnTo>
                  <a:lnTo>
                    <a:pt x="26" y="0"/>
                  </a:lnTo>
                  <a:lnTo>
                    <a:pt x="9" y="0"/>
                  </a:lnTo>
                  <a:lnTo>
                    <a:pt x="9" y="18"/>
                  </a:lnTo>
                  <a:lnTo>
                    <a:pt x="6" y="34"/>
                  </a:lnTo>
                  <a:lnTo>
                    <a:pt x="4" y="48"/>
                  </a:lnTo>
                  <a:lnTo>
                    <a:pt x="0" y="61"/>
                  </a:lnTo>
                  <a:lnTo>
                    <a:pt x="16" y="6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83" name="Freeform 2551"/>
            <p:cNvSpPr>
              <a:spLocks/>
            </p:cNvSpPr>
            <p:nvPr/>
          </p:nvSpPr>
          <p:spPr bwMode="auto">
            <a:xfrm>
              <a:off x="3337504" y="1659657"/>
              <a:ext cx="10315" cy="14905"/>
            </a:xfrm>
            <a:custGeom>
              <a:avLst/>
              <a:gdLst>
                <a:gd name="T0" fmla="*/ 10 w 35"/>
                <a:gd name="T1" fmla="*/ 50 h 50"/>
                <a:gd name="T2" fmla="*/ 10 w 35"/>
                <a:gd name="T3" fmla="*/ 50 h 50"/>
                <a:gd name="T4" fmla="*/ 17 w 35"/>
                <a:gd name="T5" fmla="*/ 42 h 50"/>
                <a:gd name="T6" fmla="*/ 24 w 35"/>
                <a:gd name="T7" fmla="*/ 33 h 50"/>
                <a:gd name="T8" fmla="*/ 30 w 35"/>
                <a:gd name="T9" fmla="*/ 20 h 50"/>
                <a:gd name="T10" fmla="*/ 35 w 35"/>
                <a:gd name="T11" fmla="*/ 7 h 50"/>
                <a:gd name="T12" fmla="*/ 19 w 35"/>
                <a:gd name="T13" fmla="*/ 0 h 50"/>
                <a:gd name="T14" fmla="*/ 16 w 35"/>
                <a:gd name="T15" fmla="*/ 12 h 50"/>
                <a:gd name="T16" fmla="*/ 10 w 35"/>
                <a:gd name="T17" fmla="*/ 20 h 50"/>
                <a:gd name="T18" fmla="*/ 5 w 35"/>
                <a:gd name="T19" fmla="*/ 27 h 50"/>
                <a:gd name="T20" fmla="*/ 0 w 35"/>
                <a:gd name="T21" fmla="*/ 33 h 50"/>
                <a:gd name="T22" fmla="*/ 0 w 35"/>
                <a:gd name="T23" fmla="*/ 33 h 50"/>
                <a:gd name="T24" fmla="*/ 10 w 35"/>
                <a:gd name="T2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50">
                  <a:moveTo>
                    <a:pt x="10" y="50"/>
                  </a:moveTo>
                  <a:lnTo>
                    <a:pt x="10" y="50"/>
                  </a:lnTo>
                  <a:lnTo>
                    <a:pt x="17" y="42"/>
                  </a:lnTo>
                  <a:lnTo>
                    <a:pt x="24" y="33"/>
                  </a:lnTo>
                  <a:lnTo>
                    <a:pt x="30" y="2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16" y="12"/>
                  </a:lnTo>
                  <a:lnTo>
                    <a:pt x="10" y="20"/>
                  </a:lnTo>
                  <a:lnTo>
                    <a:pt x="5" y="27"/>
                  </a:lnTo>
                  <a:lnTo>
                    <a:pt x="0" y="33"/>
                  </a:lnTo>
                  <a:lnTo>
                    <a:pt x="10" y="5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84" name="Freeform 2552"/>
            <p:cNvSpPr>
              <a:spLocks/>
            </p:cNvSpPr>
            <p:nvPr/>
          </p:nvSpPr>
          <p:spPr bwMode="auto">
            <a:xfrm>
              <a:off x="3331773" y="1669402"/>
              <a:ext cx="9169" cy="9173"/>
            </a:xfrm>
            <a:custGeom>
              <a:avLst/>
              <a:gdLst>
                <a:gd name="T0" fmla="*/ 0 w 32"/>
                <a:gd name="T1" fmla="*/ 32 h 32"/>
                <a:gd name="T2" fmla="*/ 0 w 32"/>
                <a:gd name="T3" fmla="*/ 32 h 32"/>
                <a:gd name="T4" fmla="*/ 9 w 32"/>
                <a:gd name="T5" fmla="*/ 30 h 32"/>
                <a:gd name="T6" fmla="*/ 16 w 32"/>
                <a:gd name="T7" fmla="*/ 28 h 32"/>
                <a:gd name="T8" fmla="*/ 24 w 32"/>
                <a:gd name="T9" fmla="*/ 23 h 32"/>
                <a:gd name="T10" fmla="*/ 32 w 32"/>
                <a:gd name="T11" fmla="*/ 17 h 32"/>
                <a:gd name="T12" fmla="*/ 22 w 32"/>
                <a:gd name="T13" fmla="*/ 0 h 32"/>
                <a:gd name="T14" fmla="*/ 16 w 32"/>
                <a:gd name="T15" fmla="*/ 6 h 32"/>
                <a:gd name="T16" fmla="*/ 11 w 32"/>
                <a:gd name="T17" fmla="*/ 9 h 32"/>
                <a:gd name="T18" fmla="*/ 5 w 32"/>
                <a:gd name="T19" fmla="*/ 10 h 32"/>
                <a:gd name="T20" fmla="*/ 0 w 32"/>
                <a:gd name="T21" fmla="*/ 10 h 32"/>
                <a:gd name="T22" fmla="*/ 0 w 32"/>
                <a:gd name="T23" fmla="*/ 10 h 32"/>
                <a:gd name="T24" fmla="*/ 0 w 32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lnTo>
                    <a:pt x="0" y="32"/>
                  </a:lnTo>
                  <a:lnTo>
                    <a:pt x="9" y="30"/>
                  </a:lnTo>
                  <a:lnTo>
                    <a:pt x="16" y="28"/>
                  </a:lnTo>
                  <a:lnTo>
                    <a:pt x="24" y="23"/>
                  </a:lnTo>
                  <a:lnTo>
                    <a:pt x="32" y="17"/>
                  </a:lnTo>
                  <a:lnTo>
                    <a:pt x="22" y="0"/>
                  </a:lnTo>
                  <a:lnTo>
                    <a:pt x="16" y="6"/>
                  </a:lnTo>
                  <a:lnTo>
                    <a:pt x="11" y="9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85" name="Freeform 2553"/>
            <p:cNvSpPr>
              <a:spLocks/>
            </p:cNvSpPr>
            <p:nvPr/>
          </p:nvSpPr>
          <p:spPr bwMode="auto">
            <a:xfrm>
              <a:off x="3317446" y="1663096"/>
              <a:ext cx="14327" cy="15479"/>
            </a:xfrm>
            <a:custGeom>
              <a:avLst/>
              <a:gdLst>
                <a:gd name="T0" fmla="*/ 0 w 49"/>
                <a:gd name="T1" fmla="*/ 10 h 53"/>
                <a:gd name="T2" fmla="*/ 0 w 49"/>
                <a:gd name="T3" fmla="*/ 10 h 53"/>
                <a:gd name="T4" fmla="*/ 5 w 49"/>
                <a:gd name="T5" fmla="*/ 20 h 53"/>
                <a:gd name="T6" fmla="*/ 10 w 49"/>
                <a:gd name="T7" fmla="*/ 28 h 53"/>
                <a:gd name="T8" fmla="*/ 16 w 49"/>
                <a:gd name="T9" fmla="*/ 36 h 53"/>
                <a:gd name="T10" fmla="*/ 21 w 49"/>
                <a:gd name="T11" fmla="*/ 41 h 53"/>
                <a:gd name="T12" fmla="*/ 27 w 49"/>
                <a:gd name="T13" fmla="*/ 46 h 53"/>
                <a:gd name="T14" fmla="*/ 34 w 49"/>
                <a:gd name="T15" fmla="*/ 50 h 53"/>
                <a:gd name="T16" fmla="*/ 41 w 49"/>
                <a:gd name="T17" fmla="*/ 51 h 53"/>
                <a:gd name="T18" fmla="*/ 49 w 49"/>
                <a:gd name="T19" fmla="*/ 53 h 53"/>
                <a:gd name="T20" fmla="*/ 49 w 49"/>
                <a:gd name="T21" fmla="*/ 31 h 53"/>
                <a:gd name="T22" fmla="*/ 45 w 49"/>
                <a:gd name="T23" fmla="*/ 31 h 53"/>
                <a:gd name="T24" fmla="*/ 40 w 49"/>
                <a:gd name="T25" fmla="*/ 30 h 53"/>
                <a:gd name="T26" fmla="*/ 35 w 49"/>
                <a:gd name="T27" fmla="*/ 28 h 53"/>
                <a:gd name="T28" fmla="*/ 31 w 49"/>
                <a:gd name="T29" fmla="*/ 24 h 53"/>
                <a:gd name="T30" fmla="*/ 26 w 49"/>
                <a:gd name="T31" fmla="*/ 20 h 53"/>
                <a:gd name="T32" fmla="*/ 23 w 49"/>
                <a:gd name="T33" fmla="*/ 15 h 53"/>
                <a:gd name="T34" fmla="*/ 18 w 49"/>
                <a:gd name="T35" fmla="*/ 8 h 53"/>
                <a:gd name="T36" fmla="*/ 14 w 49"/>
                <a:gd name="T37" fmla="*/ 0 h 53"/>
                <a:gd name="T38" fmla="*/ 14 w 49"/>
                <a:gd name="T39" fmla="*/ 0 h 53"/>
                <a:gd name="T40" fmla="*/ 0 w 49"/>
                <a:gd name="T41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53">
                  <a:moveTo>
                    <a:pt x="0" y="10"/>
                  </a:moveTo>
                  <a:lnTo>
                    <a:pt x="0" y="10"/>
                  </a:lnTo>
                  <a:lnTo>
                    <a:pt x="5" y="20"/>
                  </a:lnTo>
                  <a:lnTo>
                    <a:pt x="10" y="28"/>
                  </a:lnTo>
                  <a:lnTo>
                    <a:pt x="16" y="36"/>
                  </a:lnTo>
                  <a:lnTo>
                    <a:pt x="21" y="41"/>
                  </a:lnTo>
                  <a:lnTo>
                    <a:pt x="27" y="46"/>
                  </a:lnTo>
                  <a:lnTo>
                    <a:pt x="34" y="50"/>
                  </a:lnTo>
                  <a:lnTo>
                    <a:pt x="41" y="51"/>
                  </a:lnTo>
                  <a:lnTo>
                    <a:pt x="49" y="53"/>
                  </a:lnTo>
                  <a:lnTo>
                    <a:pt x="49" y="31"/>
                  </a:lnTo>
                  <a:lnTo>
                    <a:pt x="45" y="31"/>
                  </a:lnTo>
                  <a:lnTo>
                    <a:pt x="40" y="30"/>
                  </a:lnTo>
                  <a:lnTo>
                    <a:pt x="35" y="28"/>
                  </a:lnTo>
                  <a:lnTo>
                    <a:pt x="31" y="24"/>
                  </a:lnTo>
                  <a:lnTo>
                    <a:pt x="26" y="20"/>
                  </a:lnTo>
                  <a:lnTo>
                    <a:pt x="23" y="15"/>
                  </a:lnTo>
                  <a:lnTo>
                    <a:pt x="18" y="8"/>
                  </a:lnTo>
                  <a:lnTo>
                    <a:pt x="1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86" name="Freeform 2554"/>
            <p:cNvSpPr>
              <a:spLocks/>
            </p:cNvSpPr>
            <p:nvPr/>
          </p:nvSpPr>
          <p:spPr bwMode="auto">
            <a:xfrm>
              <a:off x="3313435" y="1643605"/>
              <a:ext cx="8023" cy="22358"/>
            </a:xfrm>
            <a:custGeom>
              <a:avLst/>
              <a:gdLst>
                <a:gd name="T0" fmla="*/ 0 w 29"/>
                <a:gd name="T1" fmla="*/ 0 h 80"/>
                <a:gd name="T2" fmla="*/ 0 w 29"/>
                <a:gd name="T3" fmla="*/ 0 h 80"/>
                <a:gd name="T4" fmla="*/ 0 w 29"/>
                <a:gd name="T5" fmla="*/ 23 h 80"/>
                <a:gd name="T6" fmla="*/ 4 w 29"/>
                <a:gd name="T7" fmla="*/ 44 h 80"/>
                <a:gd name="T8" fmla="*/ 8 w 29"/>
                <a:gd name="T9" fmla="*/ 62 h 80"/>
                <a:gd name="T10" fmla="*/ 15 w 29"/>
                <a:gd name="T11" fmla="*/ 80 h 80"/>
                <a:gd name="T12" fmla="*/ 29 w 29"/>
                <a:gd name="T13" fmla="*/ 70 h 80"/>
                <a:gd name="T14" fmla="*/ 24 w 29"/>
                <a:gd name="T15" fmla="*/ 55 h 80"/>
                <a:gd name="T16" fmla="*/ 20 w 29"/>
                <a:gd name="T17" fmla="*/ 39 h 80"/>
                <a:gd name="T18" fmla="*/ 18 w 29"/>
                <a:gd name="T19" fmla="*/ 20 h 80"/>
                <a:gd name="T20" fmla="*/ 16 w 29"/>
                <a:gd name="T21" fmla="*/ 0 h 80"/>
                <a:gd name="T22" fmla="*/ 16 w 29"/>
                <a:gd name="T23" fmla="*/ 0 h 80"/>
                <a:gd name="T24" fmla="*/ 0 w 29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80">
                  <a:moveTo>
                    <a:pt x="0" y="0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4" y="44"/>
                  </a:lnTo>
                  <a:lnTo>
                    <a:pt x="8" y="62"/>
                  </a:lnTo>
                  <a:lnTo>
                    <a:pt x="15" y="80"/>
                  </a:lnTo>
                  <a:lnTo>
                    <a:pt x="29" y="70"/>
                  </a:lnTo>
                  <a:lnTo>
                    <a:pt x="24" y="55"/>
                  </a:lnTo>
                  <a:lnTo>
                    <a:pt x="20" y="39"/>
                  </a:lnTo>
                  <a:lnTo>
                    <a:pt x="18" y="20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87" name="Freeform 2555"/>
            <p:cNvSpPr>
              <a:spLocks/>
            </p:cNvSpPr>
            <p:nvPr/>
          </p:nvSpPr>
          <p:spPr bwMode="auto">
            <a:xfrm>
              <a:off x="3320312" y="1644751"/>
              <a:ext cx="7450" cy="21785"/>
            </a:xfrm>
            <a:custGeom>
              <a:avLst/>
              <a:gdLst>
                <a:gd name="T0" fmla="*/ 25 w 25"/>
                <a:gd name="T1" fmla="*/ 69 h 76"/>
                <a:gd name="T2" fmla="*/ 25 w 25"/>
                <a:gd name="T3" fmla="*/ 69 h 76"/>
                <a:gd name="T4" fmla="*/ 22 w 25"/>
                <a:gd name="T5" fmla="*/ 56 h 76"/>
                <a:gd name="T6" fmla="*/ 20 w 25"/>
                <a:gd name="T7" fmla="*/ 39 h 76"/>
                <a:gd name="T8" fmla="*/ 17 w 25"/>
                <a:gd name="T9" fmla="*/ 20 h 76"/>
                <a:gd name="T10" fmla="*/ 17 w 25"/>
                <a:gd name="T11" fmla="*/ 0 h 76"/>
                <a:gd name="T12" fmla="*/ 0 w 25"/>
                <a:gd name="T13" fmla="*/ 0 h 76"/>
                <a:gd name="T14" fmla="*/ 1 w 25"/>
                <a:gd name="T15" fmla="*/ 21 h 76"/>
                <a:gd name="T16" fmla="*/ 2 w 25"/>
                <a:gd name="T17" fmla="*/ 41 h 76"/>
                <a:gd name="T18" fmla="*/ 6 w 25"/>
                <a:gd name="T19" fmla="*/ 60 h 76"/>
                <a:gd name="T20" fmla="*/ 10 w 25"/>
                <a:gd name="T21" fmla="*/ 76 h 76"/>
                <a:gd name="T22" fmla="*/ 10 w 25"/>
                <a:gd name="T23" fmla="*/ 76 h 76"/>
                <a:gd name="T24" fmla="*/ 25 w 25"/>
                <a:gd name="T2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76">
                  <a:moveTo>
                    <a:pt x="25" y="69"/>
                  </a:moveTo>
                  <a:lnTo>
                    <a:pt x="25" y="69"/>
                  </a:lnTo>
                  <a:lnTo>
                    <a:pt x="22" y="56"/>
                  </a:lnTo>
                  <a:lnTo>
                    <a:pt x="20" y="39"/>
                  </a:lnTo>
                  <a:lnTo>
                    <a:pt x="17" y="2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1" y="21"/>
                  </a:lnTo>
                  <a:lnTo>
                    <a:pt x="2" y="41"/>
                  </a:lnTo>
                  <a:lnTo>
                    <a:pt x="6" y="60"/>
                  </a:lnTo>
                  <a:lnTo>
                    <a:pt x="10" y="76"/>
                  </a:lnTo>
                  <a:lnTo>
                    <a:pt x="25" y="6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88" name="Freeform 2556"/>
            <p:cNvSpPr>
              <a:spLocks/>
            </p:cNvSpPr>
            <p:nvPr/>
          </p:nvSpPr>
          <p:spPr bwMode="auto">
            <a:xfrm>
              <a:off x="3323177" y="1664243"/>
              <a:ext cx="8596" cy="11466"/>
            </a:xfrm>
            <a:custGeom>
              <a:avLst/>
              <a:gdLst>
                <a:gd name="T0" fmla="*/ 29 w 29"/>
                <a:gd name="T1" fmla="*/ 17 h 39"/>
                <a:gd name="T2" fmla="*/ 29 w 29"/>
                <a:gd name="T3" fmla="*/ 17 h 39"/>
                <a:gd name="T4" fmla="*/ 27 w 29"/>
                <a:gd name="T5" fmla="*/ 17 h 39"/>
                <a:gd name="T6" fmla="*/ 26 w 29"/>
                <a:gd name="T7" fmla="*/ 17 h 39"/>
                <a:gd name="T8" fmla="*/ 24 w 29"/>
                <a:gd name="T9" fmla="*/ 16 h 39"/>
                <a:gd name="T10" fmla="*/ 22 w 29"/>
                <a:gd name="T11" fmla="*/ 14 h 39"/>
                <a:gd name="T12" fmla="*/ 19 w 29"/>
                <a:gd name="T13" fmla="*/ 9 h 39"/>
                <a:gd name="T14" fmla="*/ 15 w 29"/>
                <a:gd name="T15" fmla="*/ 0 h 39"/>
                <a:gd name="T16" fmla="*/ 0 w 29"/>
                <a:gd name="T17" fmla="*/ 7 h 39"/>
                <a:gd name="T18" fmla="*/ 5 w 29"/>
                <a:gd name="T19" fmla="*/ 20 h 39"/>
                <a:gd name="T20" fmla="*/ 11 w 29"/>
                <a:gd name="T21" fmla="*/ 29 h 39"/>
                <a:gd name="T22" fmla="*/ 15 w 29"/>
                <a:gd name="T23" fmla="*/ 33 h 39"/>
                <a:gd name="T24" fmla="*/ 20 w 29"/>
                <a:gd name="T25" fmla="*/ 36 h 39"/>
                <a:gd name="T26" fmla="*/ 25 w 29"/>
                <a:gd name="T27" fmla="*/ 37 h 39"/>
                <a:gd name="T28" fmla="*/ 29 w 29"/>
                <a:gd name="T29" fmla="*/ 39 h 39"/>
                <a:gd name="T30" fmla="*/ 29 w 29"/>
                <a:gd name="T31" fmla="*/ 39 h 39"/>
                <a:gd name="T32" fmla="*/ 29 w 29"/>
                <a:gd name="T33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9">
                  <a:moveTo>
                    <a:pt x="29" y="17"/>
                  </a:moveTo>
                  <a:lnTo>
                    <a:pt x="29" y="17"/>
                  </a:lnTo>
                  <a:lnTo>
                    <a:pt x="27" y="17"/>
                  </a:lnTo>
                  <a:lnTo>
                    <a:pt x="26" y="17"/>
                  </a:lnTo>
                  <a:lnTo>
                    <a:pt x="24" y="16"/>
                  </a:lnTo>
                  <a:lnTo>
                    <a:pt x="22" y="14"/>
                  </a:lnTo>
                  <a:lnTo>
                    <a:pt x="19" y="9"/>
                  </a:lnTo>
                  <a:lnTo>
                    <a:pt x="15" y="0"/>
                  </a:lnTo>
                  <a:lnTo>
                    <a:pt x="0" y="7"/>
                  </a:lnTo>
                  <a:lnTo>
                    <a:pt x="5" y="20"/>
                  </a:lnTo>
                  <a:lnTo>
                    <a:pt x="11" y="29"/>
                  </a:lnTo>
                  <a:lnTo>
                    <a:pt x="15" y="33"/>
                  </a:lnTo>
                  <a:lnTo>
                    <a:pt x="20" y="36"/>
                  </a:lnTo>
                  <a:lnTo>
                    <a:pt x="25" y="37"/>
                  </a:lnTo>
                  <a:lnTo>
                    <a:pt x="29" y="39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89" name="Freeform 2557"/>
            <p:cNvSpPr>
              <a:spLocks/>
            </p:cNvSpPr>
            <p:nvPr/>
          </p:nvSpPr>
          <p:spPr bwMode="auto">
            <a:xfrm>
              <a:off x="3331773" y="1668256"/>
              <a:ext cx="5731" cy="7453"/>
            </a:xfrm>
            <a:custGeom>
              <a:avLst/>
              <a:gdLst>
                <a:gd name="T0" fmla="*/ 10 w 20"/>
                <a:gd name="T1" fmla="*/ 0 h 26"/>
                <a:gd name="T2" fmla="*/ 10 w 20"/>
                <a:gd name="T3" fmla="*/ 0 h 26"/>
                <a:gd name="T4" fmla="*/ 7 w 20"/>
                <a:gd name="T5" fmla="*/ 1 h 26"/>
                <a:gd name="T6" fmla="*/ 4 w 20"/>
                <a:gd name="T7" fmla="*/ 4 h 26"/>
                <a:gd name="T8" fmla="*/ 3 w 20"/>
                <a:gd name="T9" fmla="*/ 4 h 26"/>
                <a:gd name="T10" fmla="*/ 0 w 20"/>
                <a:gd name="T11" fmla="*/ 4 h 26"/>
                <a:gd name="T12" fmla="*/ 0 w 20"/>
                <a:gd name="T13" fmla="*/ 26 h 26"/>
                <a:gd name="T14" fmla="*/ 6 w 20"/>
                <a:gd name="T15" fmla="*/ 24 h 26"/>
                <a:gd name="T16" fmla="*/ 11 w 20"/>
                <a:gd name="T17" fmla="*/ 23 h 26"/>
                <a:gd name="T18" fmla="*/ 16 w 20"/>
                <a:gd name="T19" fmla="*/ 19 h 26"/>
                <a:gd name="T20" fmla="*/ 20 w 20"/>
                <a:gd name="T21" fmla="*/ 16 h 26"/>
                <a:gd name="T22" fmla="*/ 20 w 20"/>
                <a:gd name="T23" fmla="*/ 16 h 26"/>
                <a:gd name="T24" fmla="*/ 10 w 20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6">
                  <a:moveTo>
                    <a:pt x="10" y="0"/>
                  </a:moveTo>
                  <a:lnTo>
                    <a:pt x="10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11" y="23"/>
                  </a:lnTo>
                  <a:lnTo>
                    <a:pt x="16" y="19"/>
                  </a:lnTo>
                  <a:lnTo>
                    <a:pt x="20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90" name="Freeform 2558"/>
            <p:cNvSpPr>
              <a:spLocks/>
            </p:cNvSpPr>
            <p:nvPr/>
          </p:nvSpPr>
          <p:spPr bwMode="auto">
            <a:xfrm>
              <a:off x="3334065" y="1661950"/>
              <a:ext cx="7450" cy="10892"/>
            </a:xfrm>
            <a:custGeom>
              <a:avLst/>
              <a:gdLst>
                <a:gd name="T0" fmla="*/ 9 w 24"/>
                <a:gd name="T1" fmla="*/ 0 h 38"/>
                <a:gd name="T2" fmla="*/ 9 w 24"/>
                <a:gd name="T3" fmla="*/ 0 h 38"/>
                <a:gd name="T4" fmla="*/ 7 w 24"/>
                <a:gd name="T5" fmla="*/ 7 h 38"/>
                <a:gd name="T6" fmla="*/ 5 w 24"/>
                <a:gd name="T7" fmla="*/ 13 h 38"/>
                <a:gd name="T8" fmla="*/ 2 w 24"/>
                <a:gd name="T9" fmla="*/ 19 h 38"/>
                <a:gd name="T10" fmla="*/ 0 w 24"/>
                <a:gd name="T11" fmla="*/ 22 h 38"/>
                <a:gd name="T12" fmla="*/ 10 w 24"/>
                <a:gd name="T13" fmla="*/ 38 h 38"/>
                <a:gd name="T14" fmla="*/ 15 w 24"/>
                <a:gd name="T15" fmla="*/ 30 h 38"/>
                <a:gd name="T16" fmla="*/ 20 w 24"/>
                <a:gd name="T17" fmla="*/ 23 h 38"/>
                <a:gd name="T18" fmla="*/ 22 w 24"/>
                <a:gd name="T19" fmla="*/ 15 h 38"/>
                <a:gd name="T20" fmla="*/ 24 w 24"/>
                <a:gd name="T21" fmla="*/ 6 h 38"/>
                <a:gd name="T22" fmla="*/ 24 w 24"/>
                <a:gd name="T23" fmla="*/ 6 h 38"/>
                <a:gd name="T24" fmla="*/ 9 w 24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8">
                  <a:moveTo>
                    <a:pt x="9" y="0"/>
                  </a:moveTo>
                  <a:lnTo>
                    <a:pt x="9" y="0"/>
                  </a:lnTo>
                  <a:lnTo>
                    <a:pt x="7" y="7"/>
                  </a:lnTo>
                  <a:lnTo>
                    <a:pt x="5" y="13"/>
                  </a:lnTo>
                  <a:lnTo>
                    <a:pt x="2" y="19"/>
                  </a:lnTo>
                  <a:lnTo>
                    <a:pt x="0" y="22"/>
                  </a:lnTo>
                  <a:lnTo>
                    <a:pt x="10" y="38"/>
                  </a:lnTo>
                  <a:lnTo>
                    <a:pt x="15" y="30"/>
                  </a:lnTo>
                  <a:lnTo>
                    <a:pt x="20" y="23"/>
                  </a:lnTo>
                  <a:lnTo>
                    <a:pt x="22" y="15"/>
                  </a:lnTo>
                  <a:lnTo>
                    <a:pt x="24" y="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91" name="Freeform 2559"/>
            <p:cNvSpPr>
              <a:spLocks/>
            </p:cNvSpPr>
            <p:nvPr/>
          </p:nvSpPr>
          <p:spPr bwMode="auto">
            <a:xfrm>
              <a:off x="3336930" y="1640738"/>
              <a:ext cx="6304" cy="22931"/>
            </a:xfrm>
            <a:custGeom>
              <a:avLst/>
              <a:gdLst>
                <a:gd name="T0" fmla="*/ 5 w 22"/>
                <a:gd name="T1" fmla="*/ 0 h 81"/>
                <a:gd name="T2" fmla="*/ 5 w 22"/>
                <a:gd name="T3" fmla="*/ 0 h 81"/>
                <a:gd name="T4" fmla="*/ 5 w 22"/>
                <a:gd name="T5" fmla="*/ 23 h 81"/>
                <a:gd name="T6" fmla="*/ 4 w 22"/>
                <a:gd name="T7" fmla="*/ 43 h 81"/>
                <a:gd name="T8" fmla="*/ 3 w 22"/>
                <a:gd name="T9" fmla="*/ 61 h 81"/>
                <a:gd name="T10" fmla="*/ 0 w 22"/>
                <a:gd name="T11" fmla="*/ 75 h 81"/>
                <a:gd name="T12" fmla="*/ 15 w 22"/>
                <a:gd name="T13" fmla="*/ 81 h 81"/>
                <a:gd name="T14" fmla="*/ 19 w 22"/>
                <a:gd name="T15" fmla="*/ 65 h 81"/>
                <a:gd name="T16" fmla="*/ 20 w 22"/>
                <a:gd name="T17" fmla="*/ 46 h 81"/>
                <a:gd name="T18" fmla="*/ 21 w 22"/>
                <a:gd name="T19" fmla="*/ 25 h 81"/>
                <a:gd name="T20" fmla="*/ 22 w 22"/>
                <a:gd name="T21" fmla="*/ 0 h 81"/>
                <a:gd name="T22" fmla="*/ 22 w 22"/>
                <a:gd name="T23" fmla="*/ 0 h 81"/>
                <a:gd name="T24" fmla="*/ 5 w 22"/>
                <a:gd name="T2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81">
                  <a:moveTo>
                    <a:pt x="5" y="0"/>
                  </a:moveTo>
                  <a:lnTo>
                    <a:pt x="5" y="0"/>
                  </a:lnTo>
                  <a:lnTo>
                    <a:pt x="5" y="23"/>
                  </a:lnTo>
                  <a:lnTo>
                    <a:pt x="4" y="43"/>
                  </a:lnTo>
                  <a:lnTo>
                    <a:pt x="3" y="61"/>
                  </a:lnTo>
                  <a:lnTo>
                    <a:pt x="0" y="75"/>
                  </a:lnTo>
                  <a:lnTo>
                    <a:pt x="15" y="81"/>
                  </a:lnTo>
                  <a:lnTo>
                    <a:pt x="19" y="65"/>
                  </a:lnTo>
                  <a:lnTo>
                    <a:pt x="20" y="46"/>
                  </a:lnTo>
                  <a:lnTo>
                    <a:pt x="21" y="25"/>
                  </a:lnTo>
                  <a:lnTo>
                    <a:pt x="2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92" name="Freeform 2560"/>
            <p:cNvSpPr>
              <a:spLocks/>
            </p:cNvSpPr>
            <p:nvPr/>
          </p:nvSpPr>
          <p:spPr bwMode="auto">
            <a:xfrm>
              <a:off x="3336930" y="1621820"/>
              <a:ext cx="6304" cy="18918"/>
            </a:xfrm>
            <a:custGeom>
              <a:avLst/>
              <a:gdLst>
                <a:gd name="T0" fmla="*/ 0 w 23"/>
                <a:gd name="T1" fmla="*/ 6 h 65"/>
                <a:gd name="T2" fmla="*/ 0 w 23"/>
                <a:gd name="T3" fmla="*/ 6 h 65"/>
                <a:gd name="T4" fmla="*/ 4 w 23"/>
                <a:gd name="T5" fmla="*/ 18 h 65"/>
                <a:gd name="T6" fmla="*/ 5 w 23"/>
                <a:gd name="T7" fmla="*/ 32 h 65"/>
                <a:gd name="T8" fmla="*/ 6 w 23"/>
                <a:gd name="T9" fmla="*/ 48 h 65"/>
                <a:gd name="T10" fmla="*/ 6 w 23"/>
                <a:gd name="T11" fmla="*/ 65 h 65"/>
                <a:gd name="T12" fmla="*/ 23 w 23"/>
                <a:gd name="T13" fmla="*/ 65 h 65"/>
                <a:gd name="T14" fmla="*/ 22 w 23"/>
                <a:gd name="T15" fmla="*/ 46 h 65"/>
                <a:gd name="T16" fmla="*/ 21 w 23"/>
                <a:gd name="T17" fmla="*/ 29 h 65"/>
                <a:gd name="T18" fmla="*/ 20 w 23"/>
                <a:gd name="T19" fmla="*/ 15 h 65"/>
                <a:gd name="T20" fmla="*/ 16 w 23"/>
                <a:gd name="T21" fmla="*/ 0 h 65"/>
                <a:gd name="T22" fmla="*/ 16 w 23"/>
                <a:gd name="T23" fmla="*/ 0 h 65"/>
                <a:gd name="T24" fmla="*/ 0 w 23"/>
                <a:gd name="T25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65">
                  <a:moveTo>
                    <a:pt x="0" y="6"/>
                  </a:moveTo>
                  <a:lnTo>
                    <a:pt x="0" y="6"/>
                  </a:lnTo>
                  <a:lnTo>
                    <a:pt x="4" y="18"/>
                  </a:lnTo>
                  <a:lnTo>
                    <a:pt x="5" y="32"/>
                  </a:lnTo>
                  <a:lnTo>
                    <a:pt x="6" y="48"/>
                  </a:lnTo>
                  <a:lnTo>
                    <a:pt x="6" y="65"/>
                  </a:lnTo>
                  <a:lnTo>
                    <a:pt x="23" y="65"/>
                  </a:lnTo>
                  <a:lnTo>
                    <a:pt x="22" y="46"/>
                  </a:lnTo>
                  <a:lnTo>
                    <a:pt x="21" y="29"/>
                  </a:lnTo>
                  <a:lnTo>
                    <a:pt x="20" y="15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93" name="Freeform 2561"/>
            <p:cNvSpPr>
              <a:spLocks/>
            </p:cNvSpPr>
            <p:nvPr/>
          </p:nvSpPr>
          <p:spPr bwMode="auto">
            <a:xfrm>
              <a:off x="3334065" y="1612647"/>
              <a:ext cx="7450" cy="10892"/>
            </a:xfrm>
            <a:custGeom>
              <a:avLst/>
              <a:gdLst>
                <a:gd name="T0" fmla="*/ 0 w 25"/>
                <a:gd name="T1" fmla="*/ 15 h 37"/>
                <a:gd name="T2" fmla="*/ 0 w 25"/>
                <a:gd name="T3" fmla="*/ 15 h 37"/>
                <a:gd name="T4" fmla="*/ 2 w 25"/>
                <a:gd name="T5" fmla="*/ 18 h 37"/>
                <a:gd name="T6" fmla="*/ 4 w 25"/>
                <a:gd name="T7" fmla="*/ 23 h 37"/>
                <a:gd name="T8" fmla="*/ 7 w 25"/>
                <a:gd name="T9" fmla="*/ 30 h 37"/>
                <a:gd name="T10" fmla="*/ 9 w 25"/>
                <a:gd name="T11" fmla="*/ 37 h 37"/>
                <a:gd name="T12" fmla="*/ 25 w 25"/>
                <a:gd name="T13" fmla="*/ 31 h 37"/>
                <a:gd name="T14" fmla="*/ 23 w 25"/>
                <a:gd name="T15" fmla="*/ 21 h 37"/>
                <a:gd name="T16" fmla="*/ 20 w 25"/>
                <a:gd name="T17" fmla="*/ 13 h 37"/>
                <a:gd name="T18" fmla="*/ 15 w 25"/>
                <a:gd name="T19" fmla="*/ 5 h 37"/>
                <a:gd name="T20" fmla="*/ 10 w 25"/>
                <a:gd name="T21" fmla="*/ 0 h 37"/>
                <a:gd name="T22" fmla="*/ 10 w 25"/>
                <a:gd name="T23" fmla="*/ 0 h 37"/>
                <a:gd name="T24" fmla="*/ 0 w 25"/>
                <a:gd name="T25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7">
                  <a:moveTo>
                    <a:pt x="0" y="15"/>
                  </a:moveTo>
                  <a:lnTo>
                    <a:pt x="0" y="15"/>
                  </a:lnTo>
                  <a:lnTo>
                    <a:pt x="2" y="18"/>
                  </a:lnTo>
                  <a:lnTo>
                    <a:pt x="4" y="23"/>
                  </a:lnTo>
                  <a:lnTo>
                    <a:pt x="7" y="30"/>
                  </a:lnTo>
                  <a:lnTo>
                    <a:pt x="9" y="37"/>
                  </a:lnTo>
                  <a:lnTo>
                    <a:pt x="25" y="31"/>
                  </a:lnTo>
                  <a:lnTo>
                    <a:pt x="23" y="21"/>
                  </a:lnTo>
                  <a:lnTo>
                    <a:pt x="20" y="13"/>
                  </a:lnTo>
                  <a:lnTo>
                    <a:pt x="15" y="5"/>
                  </a:lnTo>
                  <a:lnTo>
                    <a:pt x="1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94" name="Freeform 2562"/>
            <p:cNvSpPr>
              <a:spLocks/>
            </p:cNvSpPr>
            <p:nvPr/>
          </p:nvSpPr>
          <p:spPr bwMode="auto">
            <a:xfrm>
              <a:off x="3331773" y="1610927"/>
              <a:ext cx="5158" cy="6306"/>
            </a:xfrm>
            <a:custGeom>
              <a:avLst/>
              <a:gdLst>
                <a:gd name="T0" fmla="*/ 0 w 17"/>
                <a:gd name="T1" fmla="*/ 21 h 23"/>
                <a:gd name="T2" fmla="*/ 0 w 17"/>
                <a:gd name="T3" fmla="*/ 21 h 23"/>
                <a:gd name="T4" fmla="*/ 2 w 17"/>
                <a:gd name="T5" fmla="*/ 21 h 23"/>
                <a:gd name="T6" fmla="*/ 4 w 17"/>
                <a:gd name="T7" fmla="*/ 22 h 23"/>
                <a:gd name="T8" fmla="*/ 5 w 17"/>
                <a:gd name="T9" fmla="*/ 22 h 23"/>
                <a:gd name="T10" fmla="*/ 7 w 17"/>
                <a:gd name="T11" fmla="*/ 23 h 23"/>
                <a:gd name="T12" fmla="*/ 17 w 17"/>
                <a:gd name="T13" fmla="*/ 8 h 23"/>
                <a:gd name="T14" fmla="*/ 14 w 17"/>
                <a:gd name="T15" fmla="*/ 5 h 23"/>
                <a:gd name="T16" fmla="*/ 9 w 17"/>
                <a:gd name="T17" fmla="*/ 2 h 23"/>
                <a:gd name="T18" fmla="*/ 4 w 17"/>
                <a:gd name="T19" fmla="*/ 0 h 23"/>
                <a:gd name="T20" fmla="*/ 0 w 17"/>
                <a:gd name="T21" fmla="*/ 0 h 23"/>
                <a:gd name="T22" fmla="*/ 0 w 17"/>
                <a:gd name="T23" fmla="*/ 0 h 23"/>
                <a:gd name="T24" fmla="*/ 0 w 17"/>
                <a:gd name="T25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3">
                  <a:moveTo>
                    <a:pt x="0" y="21"/>
                  </a:moveTo>
                  <a:lnTo>
                    <a:pt x="0" y="21"/>
                  </a:lnTo>
                  <a:lnTo>
                    <a:pt x="2" y="21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7" y="23"/>
                  </a:lnTo>
                  <a:lnTo>
                    <a:pt x="17" y="8"/>
                  </a:lnTo>
                  <a:lnTo>
                    <a:pt x="14" y="5"/>
                  </a:lnTo>
                  <a:lnTo>
                    <a:pt x="9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95" name="Freeform 2563"/>
            <p:cNvSpPr>
              <a:spLocks/>
            </p:cNvSpPr>
            <p:nvPr/>
          </p:nvSpPr>
          <p:spPr bwMode="auto">
            <a:xfrm>
              <a:off x="3325469" y="1610927"/>
              <a:ext cx="6304" cy="7453"/>
            </a:xfrm>
            <a:custGeom>
              <a:avLst/>
              <a:gdLst>
                <a:gd name="T0" fmla="*/ 13 w 23"/>
                <a:gd name="T1" fmla="*/ 26 h 26"/>
                <a:gd name="T2" fmla="*/ 13 w 23"/>
                <a:gd name="T3" fmla="*/ 26 h 26"/>
                <a:gd name="T4" fmla="*/ 16 w 23"/>
                <a:gd name="T5" fmla="*/ 23 h 26"/>
                <a:gd name="T6" fmla="*/ 18 w 23"/>
                <a:gd name="T7" fmla="*/ 22 h 26"/>
                <a:gd name="T8" fmla="*/ 20 w 23"/>
                <a:gd name="T9" fmla="*/ 21 h 26"/>
                <a:gd name="T10" fmla="*/ 23 w 23"/>
                <a:gd name="T11" fmla="*/ 21 h 26"/>
                <a:gd name="T12" fmla="*/ 23 w 23"/>
                <a:gd name="T13" fmla="*/ 0 h 26"/>
                <a:gd name="T14" fmla="*/ 17 w 23"/>
                <a:gd name="T15" fmla="*/ 2 h 26"/>
                <a:gd name="T16" fmla="*/ 11 w 23"/>
                <a:gd name="T17" fmla="*/ 3 h 26"/>
                <a:gd name="T18" fmla="*/ 5 w 23"/>
                <a:gd name="T19" fmla="*/ 8 h 26"/>
                <a:gd name="T20" fmla="*/ 0 w 23"/>
                <a:gd name="T21" fmla="*/ 13 h 26"/>
                <a:gd name="T22" fmla="*/ 0 w 23"/>
                <a:gd name="T23" fmla="*/ 13 h 26"/>
                <a:gd name="T24" fmla="*/ 13 w 23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6">
                  <a:moveTo>
                    <a:pt x="13" y="26"/>
                  </a:moveTo>
                  <a:lnTo>
                    <a:pt x="13" y="26"/>
                  </a:lnTo>
                  <a:lnTo>
                    <a:pt x="16" y="23"/>
                  </a:lnTo>
                  <a:lnTo>
                    <a:pt x="18" y="22"/>
                  </a:lnTo>
                  <a:lnTo>
                    <a:pt x="20" y="21"/>
                  </a:lnTo>
                  <a:lnTo>
                    <a:pt x="23" y="21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1" y="3"/>
                  </a:lnTo>
                  <a:lnTo>
                    <a:pt x="5" y="8"/>
                  </a:lnTo>
                  <a:lnTo>
                    <a:pt x="0" y="13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96" name="Freeform 2564"/>
            <p:cNvSpPr>
              <a:spLocks/>
            </p:cNvSpPr>
            <p:nvPr/>
          </p:nvSpPr>
          <p:spPr bwMode="auto">
            <a:xfrm>
              <a:off x="3321458" y="1614367"/>
              <a:ext cx="8023" cy="14332"/>
            </a:xfrm>
            <a:custGeom>
              <a:avLst/>
              <a:gdLst>
                <a:gd name="T0" fmla="*/ 17 w 28"/>
                <a:gd name="T1" fmla="*/ 51 h 51"/>
                <a:gd name="T2" fmla="*/ 17 w 28"/>
                <a:gd name="T3" fmla="*/ 51 h 51"/>
                <a:gd name="T4" fmla="*/ 19 w 28"/>
                <a:gd name="T5" fmla="*/ 38 h 51"/>
                <a:gd name="T6" fmla="*/ 21 w 28"/>
                <a:gd name="T7" fmla="*/ 28 h 51"/>
                <a:gd name="T8" fmla="*/ 25 w 28"/>
                <a:gd name="T9" fmla="*/ 21 h 51"/>
                <a:gd name="T10" fmla="*/ 28 w 28"/>
                <a:gd name="T11" fmla="*/ 13 h 51"/>
                <a:gd name="T12" fmla="*/ 15 w 28"/>
                <a:gd name="T13" fmla="*/ 0 h 51"/>
                <a:gd name="T14" fmla="*/ 10 w 28"/>
                <a:gd name="T15" fmla="*/ 10 h 51"/>
                <a:gd name="T16" fmla="*/ 6 w 28"/>
                <a:gd name="T17" fmla="*/ 21 h 51"/>
                <a:gd name="T18" fmla="*/ 3 w 28"/>
                <a:gd name="T19" fmla="*/ 34 h 51"/>
                <a:gd name="T20" fmla="*/ 0 w 28"/>
                <a:gd name="T21" fmla="*/ 48 h 51"/>
                <a:gd name="T22" fmla="*/ 0 w 28"/>
                <a:gd name="T23" fmla="*/ 48 h 51"/>
                <a:gd name="T24" fmla="*/ 17 w 28"/>
                <a:gd name="T2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51">
                  <a:moveTo>
                    <a:pt x="17" y="51"/>
                  </a:moveTo>
                  <a:lnTo>
                    <a:pt x="17" y="51"/>
                  </a:lnTo>
                  <a:lnTo>
                    <a:pt x="19" y="38"/>
                  </a:lnTo>
                  <a:lnTo>
                    <a:pt x="21" y="28"/>
                  </a:lnTo>
                  <a:lnTo>
                    <a:pt x="25" y="21"/>
                  </a:lnTo>
                  <a:lnTo>
                    <a:pt x="28" y="13"/>
                  </a:lnTo>
                  <a:lnTo>
                    <a:pt x="15" y="0"/>
                  </a:lnTo>
                  <a:lnTo>
                    <a:pt x="10" y="10"/>
                  </a:lnTo>
                  <a:lnTo>
                    <a:pt x="6" y="21"/>
                  </a:lnTo>
                  <a:lnTo>
                    <a:pt x="3" y="34"/>
                  </a:lnTo>
                  <a:lnTo>
                    <a:pt x="0" y="48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97" name="Freeform 2565"/>
            <p:cNvSpPr>
              <a:spLocks/>
            </p:cNvSpPr>
            <p:nvPr/>
          </p:nvSpPr>
          <p:spPr bwMode="auto">
            <a:xfrm>
              <a:off x="3320312" y="1628126"/>
              <a:ext cx="5731" cy="16625"/>
            </a:xfrm>
            <a:custGeom>
              <a:avLst/>
              <a:gdLst>
                <a:gd name="T0" fmla="*/ 17 w 20"/>
                <a:gd name="T1" fmla="*/ 58 h 58"/>
                <a:gd name="T2" fmla="*/ 17 w 20"/>
                <a:gd name="T3" fmla="*/ 58 h 58"/>
                <a:gd name="T4" fmla="*/ 17 w 20"/>
                <a:gd name="T5" fmla="*/ 45 h 58"/>
                <a:gd name="T6" fmla="*/ 17 w 20"/>
                <a:gd name="T7" fmla="*/ 30 h 58"/>
                <a:gd name="T8" fmla="*/ 18 w 20"/>
                <a:gd name="T9" fmla="*/ 17 h 58"/>
                <a:gd name="T10" fmla="*/ 20 w 20"/>
                <a:gd name="T11" fmla="*/ 3 h 58"/>
                <a:gd name="T12" fmla="*/ 3 w 20"/>
                <a:gd name="T13" fmla="*/ 0 h 58"/>
                <a:gd name="T14" fmla="*/ 2 w 20"/>
                <a:gd name="T15" fmla="*/ 14 h 58"/>
                <a:gd name="T16" fmla="*/ 1 w 20"/>
                <a:gd name="T17" fmla="*/ 29 h 58"/>
                <a:gd name="T18" fmla="*/ 1 w 20"/>
                <a:gd name="T19" fmla="*/ 43 h 58"/>
                <a:gd name="T20" fmla="*/ 0 w 20"/>
                <a:gd name="T21" fmla="*/ 58 h 58"/>
                <a:gd name="T22" fmla="*/ 0 w 20"/>
                <a:gd name="T23" fmla="*/ 58 h 58"/>
                <a:gd name="T24" fmla="*/ 17 w 20"/>
                <a:gd name="T2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8">
                  <a:moveTo>
                    <a:pt x="17" y="58"/>
                  </a:moveTo>
                  <a:lnTo>
                    <a:pt x="17" y="58"/>
                  </a:lnTo>
                  <a:lnTo>
                    <a:pt x="17" y="45"/>
                  </a:lnTo>
                  <a:lnTo>
                    <a:pt x="17" y="30"/>
                  </a:lnTo>
                  <a:lnTo>
                    <a:pt x="18" y="17"/>
                  </a:lnTo>
                  <a:lnTo>
                    <a:pt x="20" y="3"/>
                  </a:lnTo>
                  <a:lnTo>
                    <a:pt x="3" y="0"/>
                  </a:lnTo>
                  <a:lnTo>
                    <a:pt x="2" y="14"/>
                  </a:lnTo>
                  <a:lnTo>
                    <a:pt x="1" y="29"/>
                  </a:lnTo>
                  <a:lnTo>
                    <a:pt x="1" y="43"/>
                  </a:lnTo>
                  <a:lnTo>
                    <a:pt x="0" y="58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98" name="Freeform 2566"/>
            <p:cNvSpPr>
              <a:spLocks/>
            </p:cNvSpPr>
            <p:nvPr/>
          </p:nvSpPr>
          <p:spPr bwMode="auto">
            <a:xfrm>
              <a:off x="3352976" y="1684881"/>
              <a:ext cx="4584" cy="5160"/>
            </a:xfrm>
            <a:custGeom>
              <a:avLst/>
              <a:gdLst>
                <a:gd name="T0" fmla="*/ 6 w 17"/>
                <a:gd name="T1" fmla="*/ 0 h 17"/>
                <a:gd name="T2" fmla="*/ 0 w 17"/>
                <a:gd name="T3" fmla="*/ 10 h 17"/>
                <a:gd name="T4" fmla="*/ 0 w 17"/>
                <a:gd name="T5" fmla="*/ 17 h 17"/>
                <a:gd name="T6" fmla="*/ 17 w 17"/>
                <a:gd name="T7" fmla="*/ 17 h 17"/>
                <a:gd name="T8" fmla="*/ 17 w 17"/>
                <a:gd name="T9" fmla="*/ 10 h 17"/>
                <a:gd name="T10" fmla="*/ 6 w 17"/>
                <a:gd name="T11" fmla="*/ 0 h 17"/>
                <a:gd name="T12" fmla="*/ 6 w 17"/>
                <a:gd name="T13" fmla="*/ 0 h 17"/>
                <a:gd name="T14" fmla="*/ 0 w 17"/>
                <a:gd name="T15" fmla="*/ 3 h 17"/>
                <a:gd name="T16" fmla="*/ 0 w 17"/>
                <a:gd name="T17" fmla="*/ 10 h 17"/>
                <a:gd name="T18" fmla="*/ 6 w 17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6" y="0"/>
                  </a:moveTo>
                  <a:lnTo>
                    <a:pt x="0" y="10"/>
                  </a:lnTo>
                  <a:lnTo>
                    <a:pt x="0" y="17"/>
                  </a:lnTo>
                  <a:lnTo>
                    <a:pt x="17" y="17"/>
                  </a:lnTo>
                  <a:lnTo>
                    <a:pt x="17" y="10"/>
                  </a:lnTo>
                  <a:lnTo>
                    <a:pt x="6" y="0"/>
                  </a:lnTo>
                  <a:lnTo>
                    <a:pt x="0" y="3"/>
                  </a:lnTo>
                  <a:lnTo>
                    <a:pt x="0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99" name="Freeform 2567"/>
            <p:cNvSpPr>
              <a:spLocks/>
            </p:cNvSpPr>
            <p:nvPr/>
          </p:nvSpPr>
          <p:spPr bwMode="auto">
            <a:xfrm>
              <a:off x="3354695" y="1681441"/>
              <a:ext cx="8023" cy="9746"/>
            </a:xfrm>
            <a:custGeom>
              <a:avLst/>
              <a:gdLst>
                <a:gd name="T0" fmla="*/ 16 w 29"/>
                <a:gd name="T1" fmla="*/ 0 h 33"/>
                <a:gd name="T2" fmla="*/ 16 w 29"/>
                <a:gd name="T3" fmla="*/ 0 h 33"/>
                <a:gd name="T4" fmla="*/ 13 w 29"/>
                <a:gd name="T5" fmla="*/ 4 h 33"/>
                <a:gd name="T6" fmla="*/ 9 w 29"/>
                <a:gd name="T7" fmla="*/ 7 h 33"/>
                <a:gd name="T8" fmla="*/ 5 w 29"/>
                <a:gd name="T9" fmla="*/ 10 h 33"/>
                <a:gd name="T10" fmla="*/ 0 w 29"/>
                <a:gd name="T11" fmla="*/ 13 h 33"/>
                <a:gd name="T12" fmla="*/ 5 w 29"/>
                <a:gd name="T13" fmla="*/ 33 h 33"/>
                <a:gd name="T14" fmla="*/ 12 w 29"/>
                <a:gd name="T15" fmla="*/ 29 h 33"/>
                <a:gd name="T16" fmla="*/ 19 w 29"/>
                <a:gd name="T17" fmla="*/ 25 h 33"/>
                <a:gd name="T18" fmla="*/ 25 w 29"/>
                <a:gd name="T19" fmla="*/ 19 h 33"/>
                <a:gd name="T20" fmla="*/ 29 w 29"/>
                <a:gd name="T21" fmla="*/ 13 h 33"/>
                <a:gd name="T22" fmla="*/ 29 w 29"/>
                <a:gd name="T23" fmla="*/ 13 h 33"/>
                <a:gd name="T24" fmla="*/ 16 w 29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33">
                  <a:moveTo>
                    <a:pt x="16" y="0"/>
                  </a:moveTo>
                  <a:lnTo>
                    <a:pt x="16" y="0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0"/>
                  </a:lnTo>
                  <a:lnTo>
                    <a:pt x="0" y="13"/>
                  </a:lnTo>
                  <a:lnTo>
                    <a:pt x="5" y="33"/>
                  </a:lnTo>
                  <a:lnTo>
                    <a:pt x="12" y="29"/>
                  </a:lnTo>
                  <a:lnTo>
                    <a:pt x="19" y="25"/>
                  </a:lnTo>
                  <a:lnTo>
                    <a:pt x="25" y="19"/>
                  </a:lnTo>
                  <a:lnTo>
                    <a:pt x="29" y="1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00" name="Freeform 2568"/>
            <p:cNvSpPr>
              <a:spLocks/>
            </p:cNvSpPr>
            <p:nvPr/>
          </p:nvSpPr>
          <p:spPr bwMode="auto">
            <a:xfrm>
              <a:off x="3359280" y="1676282"/>
              <a:ext cx="6304" cy="8599"/>
            </a:xfrm>
            <a:custGeom>
              <a:avLst/>
              <a:gdLst>
                <a:gd name="T0" fmla="*/ 6 w 23"/>
                <a:gd name="T1" fmla="*/ 0 h 32"/>
                <a:gd name="T2" fmla="*/ 6 w 23"/>
                <a:gd name="T3" fmla="*/ 0 h 32"/>
                <a:gd name="T4" fmla="*/ 5 w 23"/>
                <a:gd name="T5" fmla="*/ 5 h 32"/>
                <a:gd name="T6" fmla="*/ 5 w 23"/>
                <a:gd name="T7" fmla="*/ 9 h 32"/>
                <a:gd name="T8" fmla="*/ 3 w 23"/>
                <a:gd name="T9" fmla="*/ 15 h 32"/>
                <a:gd name="T10" fmla="*/ 0 w 23"/>
                <a:gd name="T11" fmla="*/ 19 h 32"/>
                <a:gd name="T12" fmla="*/ 13 w 23"/>
                <a:gd name="T13" fmla="*/ 32 h 32"/>
                <a:gd name="T14" fmla="*/ 17 w 23"/>
                <a:gd name="T15" fmla="*/ 25 h 32"/>
                <a:gd name="T16" fmla="*/ 20 w 23"/>
                <a:gd name="T17" fmla="*/ 16 h 32"/>
                <a:gd name="T18" fmla="*/ 21 w 23"/>
                <a:gd name="T19" fmla="*/ 9 h 32"/>
                <a:gd name="T20" fmla="*/ 23 w 23"/>
                <a:gd name="T21" fmla="*/ 0 h 32"/>
                <a:gd name="T22" fmla="*/ 23 w 23"/>
                <a:gd name="T23" fmla="*/ 0 h 32"/>
                <a:gd name="T24" fmla="*/ 6 w 23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2">
                  <a:moveTo>
                    <a:pt x="6" y="0"/>
                  </a:moveTo>
                  <a:lnTo>
                    <a:pt x="6" y="0"/>
                  </a:lnTo>
                  <a:lnTo>
                    <a:pt x="5" y="5"/>
                  </a:lnTo>
                  <a:lnTo>
                    <a:pt x="5" y="9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13" y="32"/>
                  </a:lnTo>
                  <a:lnTo>
                    <a:pt x="17" y="25"/>
                  </a:lnTo>
                  <a:lnTo>
                    <a:pt x="20" y="16"/>
                  </a:lnTo>
                  <a:lnTo>
                    <a:pt x="21" y="9"/>
                  </a:lnTo>
                  <a:lnTo>
                    <a:pt x="2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01" name="Freeform 2569"/>
            <p:cNvSpPr>
              <a:spLocks/>
            </p:cNvSpPr>
            <p:nvPr/>
          </p:nvSpPr>
          <p:spPr bwMode="auto">
            <a:xfrm>
              <a:off x="3360999" y="1672842"/>
              <a:ext cx="4584" cy="3440"/>
            </a:xfrm>
            <a:custGeom>
              <a:avLst/>
              <a:gdLst>
                <a:gd name="T0" fmla="*/ 0 w 17"/>
                <a:gd name="T1" fmla="*/ 13 h 13"/>
                <a:gd name="T2" fmla="*/ 0 w 17"/>
                <a:gd name="T3" fmla="*/ 13 h 13"/>
                <a:gd name="T4" fmla="*/ 0 w 17"/>
                <a:gd name="T5" fmla="*/ 11 h 13"/>
                <a:gd name="T6" fmla="*/ 0 w 17"/>
                <a:gd name="T7" fmla="*/ 11 h 13"/>
                <a:gd name="T8" fmla="*/ 17 w 17"/>
                <a:gd name="T9" fmla="*/ 11 h 13"/>
                <a:gd name="T10" fmla="*/ 15 w 17"/>
                <a:gd name="T11" fmla="*/ 5 h 13"/>
                <a:gd name="T12" fmla="*/ 14 w 17"/>
                <a:gd name="T13" fmla="*/ 1 h 13"/>
                <a:gd name="T14" fmla="*/ 13 w 17"/>
                <a:gd name="T15" fmla="*/ 0 h 13"/>
                <a:gd name="T16" fmla="*/ 0 w 17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3">
                  <a:moveTo>
                    <a:pt x="0" y="13"/>
                  </a:moveTo>
                  <a:lnTo>
                    <a:pt x="0" y="13"/>
                  </a:lnTo>
                  <a:lnTo>
                    <a:pt x="0" y="11"/>
                  </a:lnTo>
                  <a:lnTo>
                    <a:pt x="17" y="11"/>
                  </a:lnTo>
                  <a:lnTo>
                    <a:pt x="15" y="5"/>
                  </a:lnTo>
                  <a:lnTo>
                    <a:pt x="14" y="1"/>
                  </a:lnTo>
                  <a:lnTo>
                    <a:pt x="13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02" name="Freeform 2570"/>
            <p:cNvSpPr>
              <a:spLocks/>
            </p:cNvSpPr>
            <p:nvPr/>
          </p:nvSpPr>
          <p:spPr bwMode="auto">
            <a:xfrm>
              <a:off x="3360999" y="1671696"/>
              <a:ext cx="3438" cy="5733"/>
            </a:xfrm>
            <a:custGeom>
              <a:avLst/>
              <a:gdLst>
                <a:gd name="T0" fmla="*/ 5 w 13"/>
                <a:gd name="T1" fmla="*/ 21 h 21"/>
                <a:gd name="T2" fmla="*/ 5 w 13"/>
                <a:gd name="T3" fmla="*/ 21 h 21"/>
                <a:gd name="T4" fmla="*/ 1 w 13"/>
                <a:gd name="T5" fmla="*/ 19 h 21"/>
                <a:gd name="T6" fmla="*/ 0 w 13"/>
                <a:gd name="T7" fmla="*/ 18 h 21"/>
                <a:gd name="T8" fmla="*/ 13 w 13"/>
                <a:gd name="T9" fmla="*/ 5 h 21"/>
                <a:gd name="T10" fmla="*/ 11 w 13"/>
                <a:gd name="T11" fmla="*/ 2 h 21"/>
                <a:gd name="T12" fmla="*/ 5 w 13"/>
                <a:gd name="T13" fmla="*/ 0 h 21"/>
                <a:gd name="T14" fmla="*/ 5 w 13"/>
                <a:gd name="T15" fmla="*/ 0 h 21"/>
                <a:gd name="T16" fmla="*/ 5 w 13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1">
                  <a:moveTo>
                    <a:pt x="5" y="21"/>
                  </a:moveTo>
                  <a:lnTo>
                    <a:pt x="5" y="21"/>
                  </a:lnTo>
                  <a:lnTo>
                    <a:pt x="1" y="19"/>
                  </a:lnTo>
                  <a:lnTo>
                    <a:pt x="0" y="18"/>
                  </a:lnTo>
                  <a:lnTo>
                    <a:pt x="13" y="5"/>
                  </a:lnTo>
                  <a:lnTo>
                    <a:pt x="11" y="2"/>
                  </a:lnTo>
                  <a:lnTo>
                    <a:pt x="5" y="0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03" name="Freeform 2571"/>
            <p:cNvSpPr>
              <a:spLocks/>
            </p:cNvSpPr>
            <p:nvPr/>
          </p:nvSpPr>
          <p:spPr bwMode="auto">
            <a:xfrm>
              <a:off x="3359280" y="1671696"/>
              <a:ext cx="3438" cy="6306"/>
            </a:xfrm>
            <a:custGeom>
              <a:avLst/>
              <a:gdLst>
                <a:gd name="T0" fmla="*/ 7 w 10"/>
                <a:gd name="T1" fmla="*/ 22 h 22"/>
                <a:gd name="T2" fmla="*/ 7 w 10"/>
                <a:gd name="T3" fmla="*/ 22 h 22"/>
                <a:gd name="T4" fmla="*/ 10 w 10"/>
                <a:gd name="T5" fmla="*/ 21 h 22"/>
                <a:gd name="T6" fmla="*/ 9 w 10"/>
                <a:gd name="T7" fmla="*/ 21 h 22"/>
                <a:gd name="T8" fmla="*/ 9 w 10"/>
                <a:gd name="T9" fmla="*/ 0 h 22"/>
                <a:gd name="T10" fmla="*/ 4 w 10"/>
                <a:gd name="T11" fmla="*/ 2 h 22"/>
                <a:gd name="T12" fmla="*/ 0 w 10"/>
                <a:gd name="T13" fmla="*/ 5 h 22"/>
                <a:gd name="T14" fmla="*/ 0 w 10"/>
                <a:gd name="T15" fmla="*/ 5 h 22"/>
                <a:gd name="T16" fmla="*/ 7 w 10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7" y="22"/>
                  </a:moveTo>
                  <a:lnTo>
                    <a:pt x="7" y="22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7" y="2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04" name="Freeform 2572"/>
            <p:cNvSpPr>
              <a:spLocks/>
            </p:cNvSpPr>
            <p:nvPr/>
          </p:nvSpPr>
          <p:spPr bwMode="auto">
            <a:xfrm>
              <a:off x="3359280" y="1672842"/>
              <a:ext cx="2292" cy="5733"/>
            </a:xfrm>
            <a:custGeom>
              <a:avLst/>
              <a:gdLst>
                <a:gd name="T0" fmla="*/ 0 w 9"/>
                <a:gd name="T1" fmla="*/ 20 h 20"/>
                <a:gd name="T2" fmla="*/ 0 w 9"/>
                <a:gd name="T3" fmla="*/ 20 h 20"/>
                <a:gd name="T4" fmla="*/ 5 w 9"/>
                <a:gd name="T5" fmla="*/ 20 h 20"/>
                <a:gd name="T6" fmla="*/ 9 w 9"/>
                <a:gd name="T7" fmla="*/ 17 h 20"/>
                <a:gd name="T8" fmla="*/ 2 w 9"/>
                <a:gd name="T9" fmla="*/ 0 h 20"/>
                <a:gd name="T10" fmla="*/ 0 w 9"/>
                <a:gd name="T11" fmla="*/ 0 h 20"/>
                <a:gd name="T12" fmla="*/ 0 w 9"/>
                <a:gd name="T13" fmla="*/ 0 h 20"/>
                <a:gd name="T14" fmla="*/ 0 w 9"/>
                <a:gd name="T15" fmla="*/ 0 h 20"/>
                <a:gd name="T16" fmla="*/ 0 w 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0">
                  <a:moveTo>
                    <a:pt x="0" y="20"/>
                  </a:moveTo>
                  <a:lnTo>
                    <a:pt x="0" y="20"/>
                  </a:lnTo>
                  <a:lnTo>
                    <a:pt x="5" y="20"/>
                  </a:lnTo>
                  <a:lnTo>
                    <a:pt x="9" y="17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05" name="Freeform 2573"/>
            <p:cNvSpPr>
              <a:spLocks/>
            </p:cNvSpPr>
            <p:nvPr/>
          </p:nvSpPr>
          <p:spPr bwMode="auto">
            <a:xfrm>
              <a:off x="3354695" y="1672269"/>
              <a:ext cx="4584" cy="6306"/>
            </a:xfrm>
            <a:custGeom>
              <a:avLst/>
              <a:gdLst>
                <a:gd name="T0" fmla="*/ 0 w 16"/>
                <a:gd name="T1" fmla="*/ 15 h 22"/>
                <a:gd name="T2" fmla="*/ 0 w 16"/>
                <a:gd name="T3" fmla="*/ 15 h 22"/>
                <a:gd name="T4" fmla="*/ 7 w 16"/>
                <a:gd name="T5" fmla="*/ 20 h 22"/>
                <a:gd name="T6" fmla="*/ 16 w 16"/>
                <a:gd name="T7" fmla="*/ 22 h 22"/>
                <a:gd name="T8" fmla="*/ 16 w 16"/>
                <a:gd name="T9" fmla="*/ 2 h 22"/>
                <a:gd name="T10" fmla="*/ 13 w 16"/>
                <a:gd name="T11" fmla="*/ 0 h 22"/>
                <a:gd name="T12" fmla="*/ 12 w 16"/>
                <a:gd name="T13" fmla="*/ 0 h 22"/>
                <a:gd name="T14" fmla="*/ 12 w 16"/>
                <a:gd name="T15" fmla="*/ 0 h 22"/>
                <a:gd name="T16" fmla="*/ 0 w 16"/>
                <a:gd name="T17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2">
                  <a:moveTo>
                    <a:pt x="0" y="15"/>
                  </a:moveTo>
                  <a:lnTo>
                    <a:pt x="0" y="15"/>
                  </a:lnTo>
                  <a:lnTo>
                    <a:pt x="7" y="20"/>
                  </a:lnTo>
                  <a:lnTo>
                    <a:pt x="16" y="22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06" name="Freeform 2574"/>
            <p:cNvSpPr>
              <a:spLocks/>
            </p:cNvSpPr>
            <p:nvPr/>
          </p:nvSpPr>
          <p:spPr bwMode="auto">
            <a:xfrm>
              <a:off x="3352976" y="1670549"/>
              <a:ext cx="4584" cy="5733"/>
            </a:xfrm>
            <a:custGeom>
              <a:avLst/>
              <a:gdLst>
                <a:gd name="T0" fmla="*/ 0 w 18"/>
                <a:gd name="T1" fmla="*/ 0 h 21"/>
                <a:gd name="T2" fmla="*/ 0 w 18"/>
                <a:gd name="T3" fmla="*/ 0 h 21"/>
                <a:gd name="T4" fmla="*/ 1 w 18"/>
                <a:gd name="T5" fmla="*/ 11 h 21"/>
                <a:gd name="T6" fmla="*/ 6 w 18"/>
                <a:gd name="T7" fmla="*/ 21 h 21"/>
                <a:gd name="T8" fmla="*/ 18 w 18"/>
                <a:gd name="T9" fmla="*/ 6 h 21"/>
                <a:gd name="T10" fmla="*/ 17 w 18"/>
                <a:gd name="T11" fmla="*/ 3 h 21"/>
                <a:gd name="T12" fmla="*/ 17 w 18"/>
                <a:gd name="T13" fmla="*/ 0 h 21"/>
                <a:gd name="T14" fmla="*/ 17 w 18"/>
                <a:gd name="T15" fmla="*/ 0 h 21"/>
                <a:gd name="T16" fmla="*/ 0 w 18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1">
                  <a:moveTo>
                    <a:pt x="0" y="0"/>
                  </a:moveTo>
                  <a:lnTo>
                    <a:pt x="0" y="0"/>
                  </a:lnTo>
                  <a:lnTo>
                    <a:pt x="1" y="11"/>
                  </a:lnTo>
                  <a:lnTo>
                    <a:pt x="6" y="21"/>
                  </a:lnTo>
                  <a:lnTo>
                    <a:pt x="18" y="6"/>
                  </a:lnTo>
                  <a:lnTo>
                    <a:pt x="17" y="3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07" name="Freeform 2575"/>
            <p:cNvSpPr>
              <a:spLocks/>
            </p:cNvSpPr>
            <p:nvPr/>
          </p:nvSpPr>
          <p:spPr bwMode="auto">
            <a:xfrm>
              <a:off x="3352976" y="1664243"/>
              <a:ext cx="5158" cy="6306"/>
            </a:xfrm>
            <a:custGeom>
              <a:avLst/>
              <a:gdLst>
                <a:gd name="T0" fmla="*/ 7 w 19"/>
                <a:gd name="T1" fmla="*/ 0 h 21"/>
                <a:gd name="T2" fmla="*/ 7 w 19"/>
                <a:gd name="T3" fmla="*/ 0 h 21"/>
                <a:gd name="T4" fmla="*/ 4 w 19"/>
                <a:gd name="T5" fmla="*/ 4 h 21"/>
                <a:gd name="T6" fmla="*/ 1 w 19"/>
                <a:gd name="T7" fmla="*/ 10 h 21"/>
                <a:gd name="T8" fmla="*/ 0 w 19"/>
                <a:gd name="T9" fmla="*/ 16 h 21"/>
                <a:gd name="T10" fmla="*/ 0 w 19"/>
                <a:gd name="T11" fmla="*/ 21 h 21"/>
                <a:gd name="T12" fmla="*/ 17 w 19"/>
                <a:gd name="T13" fmla="*/ 21 h 21"/>
                <a:gd name="T14" fmla="*/ 17 w 19"/>
                <a:gd name="T15" fmla="*/ 20 h 21"/>
                <a:gd name="T16" fmla="*/ 17 w 19"/>
                <a:gd name="T17" fmla="*/ 19 h 21"/>
                <a:gd name="T18" fmla="*/ 18 w 19"/>
                <a:gd name="T19" fmla="*/ 17 h 21"/>
                <a:gd name="T20" fmla="*/ 19 w 19"/>
                <a:gd name="T21" fmla="*/ 16 h 21"/>
                <a:gd name="T22" fmla="*/ 19 w 19"/>
                <a:gd name="T23" fmla="*/ 16 h 21"/>
                <a:gd name="T24" fmla="*/ 7 w 19"/>
                <a:gd name="T2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1">
                  <a:moveTo>
                    <a:pt x="7" y="0"/>
                  </a:moveTo>
                  <a:lnTo>
                    <a:pt x="7" y="0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17" y="21"/>
                  </a:lnTo>
                  <a:lnTo>
                    <a:pt x="17" y="20"/>
                  </a:lnTo>
                  <a:lnTo>
                    <a:pt x="17" y="19"/>
                  </a:lnTo>
                  <a:lnTo>
                    <a:pt x="18" y="17"/>
                  </a:lnTo>
                  <a:lnTo>
                    <a:pt x="19" y="1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08" name="Freeform 2576"/>
            <p:cNvSpPr>
              <a:spLocks/>
            </p:cNvSpPr>
            <p:nvPr/>
          </p:nvSpPr>
          <p:spPr bwMode="auto">
            <a:xfrm>
              <a:off x="3354695" y="1661950"/>
              <a:ext cx="5158" cy="6879"/>
            </a:xfrm>
            <a:custGeom>
              <a:avLst/>
              <a:gdLst>
                <a:gd name="T0" fmla="*/ 18 w 18"/>
                <a:gd name="T1" fmla="*/ 0 h 25"/>
                <a:gd name="T2" fmla="*/ 18 w 18"/>
                <a:gd name="T3" fmla="*/ 0 h 25"/>
                <a:gd name="T4" fmla="*/ 13 w 18"/>
                <a:gd name="T5" fmla="*/ 2 h 25"/>
                <a:gd name="T6" fmla="*/ 8 w 18"/>
                <a:gd name="T7" fmla="*/ 3 h 25"/>
                <a:gd name="T8" fmla="*/ 4 w 18"/>
                <a:gd name="T9" fmla="*/ 6 h 25"/>
                <a:gd name="T10" fmla="*/ 0 w 18"/>
                <a:gd name="T11" fmla="*/ 9 h 25"/>
                <a:gd name="T12" fmla="*/ 12 w 18"/>
                <a:gd name="T13" fmla="*/ 25 h 25"/>
                <a:gd name="T14" fmla="*/ 13 w 18"/>
                <a:gd name="T15" fmla="*/ 23 h 25"/>
                <a:gd name="T16" fmla="*/ 14 w 18"/>
                <a:gd name="T17" fmla="*/ 22 h 25"/>
                <a:gd name="T18" fmla="*/ 15 w 18"/>
                <a:gd name="T19" fmla="*/ 22 h 25"/>
                <a:gd name="T20" fmla="*/ 18 w 18"/>
                <a:gd name="T21" fmla="*/ 22 h 25"/>
                <a:gd name="T22" fmla="*/ 18 w 18"/>
                <a:gd name="T23" fmla="*/ 22 h 25"/>
                <a:gd name="T24" fmla="*/ 18 w 18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lnTo>
                    <a:pt x="18" y="0"/>
                  </a:lnTo>
                  <a:lnTo>
                    <a:pt x="13" y="2"/>
                  </a:lnTo>
                  <a:lnTo>
                    <a:pt x="8" y="3"/>
                  </a:lnTo>
                  <a:lnTo>
                    <a:pt x="4" y="6"/>
                  </a:lnTo>
                  <a:lnTo>
                    <a:pt x="0" y="9"/>
                  </a:lnTo>
                  <a:lnTo>
                    <a:pt x="12" y="25"/>
                  </a:lnTo>
                  <a:lnTo>
                    <a:pt x="13" y="23"/>
                  </a:lnTo>
                  <a:lnTo>
                    <a:pt x="14" y="22"/>
                  </a:lnTo>
                  <a:lnTo>
                    <a:pt x="15" y="22"/>
                  </a:lnTo>
                  <a:lnTo>
                    <a:pt x="18" y="2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09" name="Freeform 2577"/>
            <p:cNvSpPr>
              <a:spLocks/>
            </p:cNvSpPr>
            <p:nvPr/>
          </p:nvSpPr>
          <p:spPr bwMode="auto">
            <a:xfrm>
              <a:off x="3359853" y="1661950"/>
              <a:ext cx="6304" cy="8026"/>
            </a:xfrm>
            <a:custGeom>
              <a:avLst/>
              <a:gdLst>
                <a:gd name="T0" fmla="*/ 22 w 22"/>
                <a:gd name="T1" fmla="*/ 13 h 28"/>
                <a:gd name="T2" fmla="*/ 22 w 22"/>
                <a:gd name="T3" fmla="*/ 13 h 28"/>
                <a:gd name="T4" fmla="*/ 17 w 22"/>
                <a:gd name="T5" fmla="*/ 9 h 28"/>
                <a:gd name="T6" fmla="*/ 11 w 22"/>
                <a:gd name="T7" fmla="*/ 5 h 28"/>
                <a:gd name="T8" fmla="*/ 6 w 22"/>
                <a:gd name="T9" fmla="*/ 2 h 28"/>
                <a:gd name="T10" fmla="*/ 0 w 22"/>
                <a:gd name="T11" fmla="*/ 0 h 28"/>
                <a:gd name="T12" fmla="*/ 0 w 22"/>
                <a:gd name="T13" fmla="*/ 22 h 28"/>
                <a:gd name="T14" fmla="*/ 2 w 22"/>
                <a:gd name="T15" fmla="*/ 22 h 28"/>
                <a:gd name="T16" fmla="*/ 4 w 22"/>
                <a:gd name="T17" fmla="*/ 23 h 28"/>
                <a:gd name="T18" fmla="*/ 7 w 22"/>
                <a:gd name="T19" fmla="*/ 25 h 28"/>
                <a:gd name="T20" fmla="*/ 9 w 22"/>
                <a:gd name="T21" fmla="*/ 28 h 28"/>
                <a:gd name="T22" fmla="*/ 9 w 22"/>
                <a:gd name="T23" fmla="*/ 28 h 28"/>
                <a:gd name="T24" fmla="*/ 22 w 22"/>
                <a:gd name="T25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8">
                  <a:moveTo>
                    <a:pt x="22" y="13"/>
                  </a:moveTo>
                  <a:lnTo>
                    <a:pt x="22" y="13"/>
                  </a:lnTo>
                  <a:lnTo>
                    <a:pt x="17" y="9"/>
                  </a:lnTo>
                  <a:lnTo>
                    <a:pt x="11" y="5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4" y="23"/>
                  </a:lnTo>
                  <a:lnTo>
                    <a:pt x="7" y="25"/>
                  </a:lnTo>
                  <a:lnTo>
                    <a:pt x="9" y="28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10" name="Freeform 2578"/>
            <p:cNvSpPr>
              <a:spLocks/>
            </p:cNvSpPr>
            <p:nvPr/>
          </p:nvSpPr>
          <p:spPr bwMode="auto">
            <a:xfrm>
              <a:off x="3362718" y="1665963"/>
              <a:ext cx="5731" cy="8599"/>
            </a:xfrm>
            <a:custGeom>
              <a:avLst/>
              <a:gdLst>
                <a:gd name="T0" fmla="*/ 21 w 21"/>
                <a:gd name="T1" fmla="*/ 32 h 32"/>
                <a:gd name="T2" fmla="*/ 21 w 21"/>
                <a:gd name="T3" fmla="*/ 32 h 32"/>
                <a:gd name="T4" fmla="*/ 21 w 21"/>
                <a:gd name="T5" fmla="*/ 23 h 32"/>
                <a:gd name="T6" fmla="*/ 19 w 21"/>
                <a:gd name="T7" fmla="*/ 15 h 32"/>
                <a:gd name="T8" fmla="*/ 16 w 21"/>
                <a:gd name="T9" fmla="*/ 7 h 32"/>
                <a:gd name="T10" fmla="*/ 13 w 21"/>
                <a:gd name="T11" fmla="*/ 0 h 32"/>
                <a:gd name="T12" fmla="*/ 0 w 21"/>
                <a:gd name="T13" fmla="*/ 15 h 32"/>
                <a:gd name="T14" fmla="*/ 2 w 21"/>
                <a:gd name="T15" fmla="*/ 17 h 32"/>
                <a:gd name="T16" fmla="*/ 4 w 21"/>
                <a:gd name="T17" fmla="*/ 22 h 32"/>
                <a:gd name="T18" fmla="*/ 5 w 21"/>
                <a:gd name="T19" fmla="*/ 26 h 32"/>
                <a:gd name="T20" fmla="*/ 5 w 21"/>
                <a:gd name="T21" fmla="*/ 32 h 32"/>
                <a:gd name="T22" fmla="*/ 5 w 21"/>
                <a:gd name="T23" fmla="*/ 32 h 32"/>
                <a:gd name="T24" fmla="*/ 21 w 21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32">
                  <a:moveTo>
                    <a:pt x="21" y="32"/>
                  </a:moveTo>
                  <a:lnTo>
                    <a:pt x="21" y="32"/>
                  </a:lnTo>
                  <a:lnTo>
                    <a:pt x="21" y="23"/>
                  </a:lnTo>
                  <a:lnTo>
                    <a:pt x="19" y="15"/>
                  </a:lnTo>
                  <a:lnTo>
                    <a:pt x="16" y="7"/>
                  </a:lnTo>
                  <a:lnTo>
                    <a:pt x="13" y="0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4" y="22"/>
                  </a:lnTo>
                  <a:lnTo>
                    <a:pt x="5" y="26"/>
                  </a:lnTo>
                  <a:lnTo>
                    <a:pt x="5" y="32"/>
                  </a:lnTo>
                  <a:lnTo>
                    <a:pt x="21" y="3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11" name="Freeform 2579"/>
            <p:cNvSpPr>
              <a:spLocks/>
            </p:cNvSpPr>
            <p:nvPr/>
          </p:nvSpPr>
          <p:spPr bwMode="auto">
            <a:xfrm>
              <a:off x="3361572" y="1674562"/>
              <a:ext cx="6877" cy="10892"/>
            </a:xfrm>
            <a:custGeom>
              <a:avLst/>
              <a:gdLst>
                <a:gd name="T0" fmla="*/ 14 w 24"/>
                <a:gd name="T1" fmla="*/ 37 h 37"/>
                <a:gd name="T2" fmla="*/ 14 w 24"/>
                <a:gd name="T3" fmla="*/ 37 h 37"/>
                <a:gd name="T4" fmla="*/ 18 w 24"/>
                <a:gd name="T5" fmla="*/ 29 h 37"/>
                <a:gd name="T6" fmla="*/ 22 w 24"/>
                <a:gd name="T7" fmla="*/ 19 h 37"/>
                <a:gd name="T8" fmla="*/ 23 w 24"/>
                <a:gd name="T9" fmla="*/ 10 h 37"/>
                <a:gd name="T10" fmla="*/ 24 w 24"/>
                <a:gd name="T11" fmla="*/ 0 h 37"/>
                <a:gd name="T12" fmla="*/ 8 w 24"/>
                <a:gd name="T13" fmla="*/ 0 h 37"/>
                <a:gd name="T14" fmla="*/ 7 w 24"/>
                <a:gd name="T15" fmla="*/ 6 h 37"/>
                <a:gd name="T16" fmla="*/ 5 w 24"/>
                <a:gd name="T17" fmla="*/ 13 h 37"/>
                <a:gd name="T18" fmla="*/ 3 w 24"/>
                <a:gd name="T19" fmla="*/ 19 h 37"/>
                <a:gd name="T20" fmla="*/ 0 w 24"/>
                <a:gd name="T21" fmla="*/ 24 h 37"/>
                <a:gd name="T22" fmla="*/ 0 w 24"/>
                <a:gd name="T23" fmla="*/ 24 h 37"/>
                <a:gd name="T24" fmla="*/ 14 w 24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7">
                  <a:moveTo>
                    <a:pt x="14" y="37"/>
                  </a:moveTo>
                  <a:lnTo>
                    <a:pt x="14" y="37"/>
                  </a:lnTo>
                  <a:lnTo>
                    <a:pt x="18" y="29"/>
                  </a:lnTo>
                  <a:lnTo>
                    <a:pt x="22" y="19"/>
                  </a:lnTo>
                  <a:lnTo>
                    <a:pt x="23" y="1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7" y="6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14" y="3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12" name="Freeform 2580"/>
            <p:cNvSpPr>
              <a:spLocks/>
            </p:cNvSpPr>
            <p:nvPr/>
          </p:nvSpPr>
          <p:spPr bwMode="auto">
            <a:xfrm>
              <a:off x="3352976" y="1682015"/>
              <a:ext cx="12607" cy="12039"/>
            </a:xfrm>
            <a:custGeom>
              <a:avLst/>
              <a:gdLst>
                <a:gd name="T0" fmla="*/ 0 w 45"/>
                <a:gd name="T1" fmla="*/ 29 h 44"/>
                <a:gd name="T2" fmla="*/ 11 w 45"/>
                <a:gd name="T3" fmla="*/ 39 h 44"/>
                <a:gd name="T4" fmla="*/ 21 w 45"/>
                <a:gd name="T5" fmla="*/ 34 h 44"/>
                <a:gd name="T6" fmla="*/ 29 w 45"/>
                <a:gd name="T7" fmla="*/ 28 h 44"/>
                <a:gd name="T8" fmla="*/ 38 w 45"/>
                <a:gd name="T9" fmla="*/ 21 h 44"/>
                <a:gd name="T10" fmla="*/ 45 w 45"/>
                <a:gd name="T11" fmla="*/ 13 h 44"/>
                <a:gd name="T12" fmla="*/ 31 w 45"/>
                <a:gd name="T13" fmla="*/ 0 h 44"/>
                <a:gd name="T14" fmla="*/ 27 w 45"/>
                <a:gd name="T15" fmla="*/ 6 h 44"/>
                <a:gd name="T16" fmla="*/ 21 w 45"/>
                <a:gd name="T17" fmla="*/ 11 h 44"/>
                <a:gd name="T18" fmla="*/ 14 w 45"/>
                <a:gd name="T19" fmla="*/ 15 h 44"/>
                <a:gd name="T20" fmla="*/ 6 w 45"/>
                <a:gd name="T21" fmla="*/ 19 h 44"/>
                <a:gd name="T22" fmla="*/ 17 w 45"/>
                <a:gd name="T23" fmla="*/ 29 h 44"/>
                <a:gd name="T24" fmla="*/ 0 w 45"/>
                <a:gd name="T25" fmla="*/ 29 h 44"/>
                <a:gd name="T26" fmla="*/ 0 w 45"/>
                <a:gd name="T27" fmla="*/ 44 h 44"/>
                <a:gd name="T28" fmla="*/ 11 w 45"/>
                <a:gd name="T29" fmla="*/ 39 h 44"/>
                <a:gd name="T30" fmla="*/ 0 w 45"/>
                <a:gd name="T31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44">
                  <a:moveTo>
                    <a:pt x="0" y="29"/>
                  </a:moveTo>
                  <a:lnTo>
                    <a:pt x="11" y="39"/>
                  </a:lnTo>
                  <a:lnTo>
                    <a:pt x="21" y="34"/>
                  </a:lnTo>
                  <a:lnTo>
                    <a:pt x="29" y="28"/>
                  </a:lnTo>
                  <a:lnTo>
                    <a:pt x="38" y="21"/>
                  </a:lnTo>
                  <a:lnTo>
                    <a:pt x="45" y="13"/>
                  </a:lnTo>
                  <a:lnTo>
                    <a:pt x="31" y="0"/>
                  </a:lnTo>
                  <a:lnTo>
                    <a:pt x="27" y="6"/>
                  </a:lnTo>
                  <a:lnTo>
                    <a:pt x="21" y="11"/>
                  </a:lnTo>
                  <a:lnTo>
                    <a:pt x="14" y="15"/>
                  </a:lnTo>
                  <a:lnTo>
                    <a:pt x="6" y="19"/>
                  </a:lnTo>
                  <a:lnTo>
                    <a:pt x="17" y="29"/>
                  </a:lnTo>
                  <a:lnTo>
                    <a:pt x="0" y="29"/>
                  </a:lnTo>
                  <a:lnTo>
                    <a:pt x="0" y="44"/>
                  </a:lnTo>
                  <a:lnTo>
                    <a:pt x="11" y="3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13" name="Freeform 2581"/>
            <p:cNvSpPr>
              <a:spLocks/>
            </p:cNvSpPr>
            <p:nvPr/>
          </p:nvSpPr>
          <p:spPr bwMode="auto">
            <a:xfrm>
              <a:off x="3458992" y="1624113"/>
              <a:ext cx="6877" cy="19492"/>
            </a:xfrm>
            <a:custGeom>
              <a:avLst/>
              <a:gdLst>
                <a:gd name="T0" fmla="*/ 9 w 25"/>
                <a:gd name="T1" fmla="*/ 0 h 67"/>
                <a:gd name="T2" fmla="*/ 9 w 25"/>
                <a:gd name="T3" fmla="*/ 0 h 67"/>
                <a:gd name="T4" fmla="*/ 5 w 25"/>
                <a:gd name="T5" fmla="*/ 15 h 67"/>
                <a:gd name="T6" fmla="*/ 2 w 25"/>
                <a:gd name="T7" fmla="*/ 31 h 67"/>
                <a:gd name="T8" fmla="*/ 0 w 25"/>
                <a:gd name="T9" fmla="*/ 49 h 67"/>
                <a:gd name="T10" fmla="*/ 0 w 25"/>
                <a:gd name="T11" fmla="*/ 67 h 67"/>
                <a:gd name="T12" fmla="*/ 16 w 25"/>
                <a:gd name="T13" fmla="*/ 67 h 67"/>
                <a:gd name="T14" fmla="*/ 16 w 25"/>
                <a:gd name="T15" fmla="*/ 50 h 67"/>
                <a:gd name="T16" fmla="*/ 19 w 25"/>
                <a:gd name="T17" fmla="*/ 34 h 67"/>
                <a:gd name="T18" fmla="*/ 21 w 25"/>
                <a:gd name="T19" fmla="*/ 20 h 67"/>
                <a:gd name="T20" fmla="*/ 25 w 25"/>
                <a:gd name="T21" fmla="*/ 7 h 67"/>
                <a:gd name="T22" fmla="*/ 25 w 25"/>
                <a:gd name="T23" fmla="*/ 7 h 67"/>
                <a:gd name="T24" fmla="*/ 9 w 25"/>
                <a:gd name="T2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67">
                  <a:moveTo>
                    <a:pt x="9" y="0"/>
                  </a:moveTo>
                  <a:lnTo>
                    <a:pt x="9" y="0"/>
                  </a:lnTo>
                  <a:lnTo>
                    <a:pt x="5" y="15"/>
                  </a:lnTo>
                  <a:lnTo>
                    <a:pt x="2" y="31"/>
                  </a:lnTo>
                  <a:lnTo>
                    <a:pt x="0" y="49"/>
                  </a:lnTo>
                  <a:lnTo>
                    <a:pt x="0" y="67"/>
                  </a:lnTo>
                  <a:lnTo>
                    <a:pt x="16" y="67"/>
                  </a:lnTo>
                  <a:lnTo>
                    <a:pt x="16" y="50"/>
                  </a:lnTo>
                  <a:lnTo>
                    <a:pt x="19" y="34"/>
                  </a:lnTo>
                  <a:lnTo>
                    <a:pt x="21" y="20"/>
                  </a:lnTo>
                  <a:lnTo>
                    <a:pt x="25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14" name="Freeform 2582"/>
            <p:cNvSpPr>
              <a:spLocks/>
            </p:cNvSpPr>
            <p:nvPr/>
          </p:nvSpPr>
          <p:spPr bwMode="auto">
            <a:xfrm>
              <a:off x="3461858" y="1610927"/>
              <a:ext cx="10315" cy="14905"/>
            </a:xfrm>
            <a:custGeom>
              <a:avLst/>
              <a:gdLst>
                <a:gd name="T0" fmla="*/ 27 w 37"/>
                <a:gd name="T1" fmla="*/ 0 h 52"/>
                <a:gd name="T2" fmla="*/ 27 w 37"/>
                <a:gd name="T3" fmla="*/ 0 h 52"/>
                <a:gd name="T4" fmla="*/ 19 w 37"/>
                <a:gd name="T5" fmla="*/ 8 h 52"/>
                <a:gd name="T6" fmla="*/ 12 w 37"/>
                <a:gd name="T7" fmla="*/ 19 h 52"/>
                <a:gd name="T8" fmla="*/ 6 w 37"/>
                <a:gd name="T9" fmla="*/ 32 h 52"/>
                <a:gd name="T10" fmla="*/ 0 w 37"/>
                <a:gd name="T11" fmla="*/ 45 h 52"/>
                <a:gd name="T12" fmla="*/ 16 w 37"/>
                <a:gd name="T13" fmla="*/ 52 h 52"/>
                <a:gd name="T14" fmla="*/ 20 w 37"/>
                <a:gd name="T15" fmla="*/ 40 h 52"/>
                <a:gd name="T16" fmla="*/ 25 w 37"/>
                <a:gd name="T17" fmla="*/ 32 h 52"/>
                <a:gd name="T18" fmla="*/ 31 w 37"/>
                <a:gd name="T19" fmla="*/ 23 h 52"/>
                <a:gd name="T20" fmla="*/ 37 w 37"/>
                <a:gd name="T21" fmla="*/ 17 h 52"/>
                <a:gd name="T22" fmla="*/ 37 w 37"/>
                <a:gd name="T23" fmla="*/ 17 h 52"/>
                <a:gd name="T24" fmla="*/ 27 w 37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52">
                  <a:moveTo>
                    <a:pt x="27" y="0"/>
                  </a:moveTo>
                  <a:lnTo>
                    <a:pt x="27" y="0"/>
                  </a:lnTo>
                  <a:lnTo>
                    <a:pt x="19" y="8"/>
                  </a:lnTo>
                  <a:lnTo>
                    <a:pt x="12" y="19"/>
                  </a:lnTo>
                  <a:lnTo>
                    <a:pt x="6" y="32"/>
                  </a:lnTo>
                  <a:lnTo>
                    <a:pt x="0" y="45"/>
                  </a:lnTo>
                  <a:lnTo>
                    <a:pt x="16" y="52"/>
                  </a:lnTo>
                  <a:lnTo>
                    <a:pt x="20" y="40"/>
                  </a:lnTo>
                  <a:lnTo>
                    <a:pt x="25" y="32"/>
                  </a:lnTo>
                  <a:lnTo>
                    <a:pt x="31" y="23"/>
                  </a:lnTo>
                  <a:lnTo>
                    <a:pt x="37" y="1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15" name="Freeform 2583"/>
            <p:cNvSpPr>
              <a:spLocks/>
            </p:cNvSpPr>
            <p:nvPr/>
          </p:nvSpPr>
          <p:spPr bwMode="auto">
            <a:xfrm>
              <a:off x="3469307" y="1608061"/>
              <a:ext cx="8596" cy="8026"/>
            </a:xfrm>
            <a:custGeom>
              <a:avLst/>
              <a:gdLst>
                <a:gd name="T0" fmla="*/ 30 w 30"/>
                <a:gd name="T1" fmla="*/ 0 h 29"/>
                <a:gd name="T2" fmla="*/ 30 w 30"/>
                <a:gd name="T3" fmla="*/ 0 h 29"/>
                <a:gd name="T4" fmla="*/ 21 w 30"/>
                <a:gd name="T5" fmla="*/ 0 h 29"/>
                <a:gd name="T6" fmla="*/ 14 w 30"/>
                <a:gd name="T7" fmla="*/ 3 h 29"/>
                <a:gd name="T8" fmla="*/ 7 w 30"/>
                <a:gd name="T9" fmla="*/ 6 h 29"/>
                <a:gd name="T10" fmla="*/ 0 w 30"/>
                <a:gd name="T11" fmla="*/ 12 h 29"/>
                <a:gd name="T12" fmla="*/ 10 w 30"/>
                <a:gd name="T13" fmla="*/ 29 h 29"/>
                <a:gd name="T14" fmla="*/ 16 w 30"/>
                <a:gd name="T15" fmla="*/ 25 h 29"/>
                <a:gd name="T16" fmla="*/ 20 w 30"/>
                <a:gd name="T17" fmla="*/ 22 h 29"/>
                <a:gd name="T18" fmla="*/ 25 w 30"/>
                <a:gd name="T19" fmla="*/ 20 h 29"/>
                <a:gd name="T20" fmla="*/ 30 w 30"/>
                <a:gd name="T21" fmla="*/ 20 h 29"/>
                <a:gd name="T22" fmla="*/ 30 w 30"/>
                <a:gd name="T23" fmla="*/ 20 h 29"/>
                <a:gd name="T24" fmla="*/ 30 w 30"/>
                <a:gd name="T2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9">
                  <a:moveTo>
                    <a:pt x="30" y="0"/>
                  </a:moveTo>
                  <a:lnTo>
                    <a:pt x="30" y="0"/>
                  </a:lnTo>
                  <a:lnTo>
                    <a:pt x="21" y="0"/>
                  </a:lnTo>
                  <a:lnTo>
                    <a:pt x="14" y="3"/>
                  </a:lnTo>
                  <a:lnTo>
                    <a:pt x="7" y="6"/>
                  </a:lnTo>
                  <a:lnTo>
                    <a:pt x="0" y="12"/>
                  </a:lnTo>
                  <a:lnTo>
                    <a:pt x="10" y="29"/>
                  </a:lnTo>
                  <a:lnTo>
                    <a:pt x="16" y="25"/>
                  </a:lnTo>
                  <a:lnTo>
                    <a:pt x="20" y="22"/>
                  </a:lnTo>
                  <a:lnTo>
                    <a:pt x="25" y="20"/>
                  </a:lnTo>
                  <a:lnTo>
                    <a:pt x="30" y="2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16" name="Freeform 2584"/>
            <p:cNvSpPr>
              <a:spLocks/>
            </p:cNvSpPr>
            <p:nvPr/>
          </p:nvSpPr>
          <p:spPr bwMode="auto">
            <a:xfrm>
              <a:off x="3477903" y="1608061"/>
              <a:ext cx="12034" cy="12039"/>
            </a:xfrm>
            <a:custGeom>
              <a:avLst/>
              <a:gdLst>
                <a:gd name="T0" fmla="*/ 43 w 43"/>
                <a:gd name="T1" fmla="*/ 29 h 42"/>
                <a:gd name="T2" fmla="*/ 43 w 43"/>
                <a:gd name="T3" fmla="*/ 29 h 42"/>
                <a:gd name="T4" fmla="*/ 34 w 43"/>
                <a:gd name="T5" fmla="*/ 16 h 42"/>
                <a:gd name="T6" fmla="*/ 23 w 43"/>
                <a:gd name="T7" fmla="*/ 7 h 42"/>
                <a:gd name="T8" fmla="*/ 17 w 43"/>
                <a:gd name="T9" fmla="*/ 5 h 42"/>
                <a:gd name="T10" fmla="*/ 11 w 43"/>
                <a:gd name="T11" fmla="*/ 2 h 42"/>
                <a:gd name="T12" fmla="*/ 5 w 43"/>
                <a:gd name="T13" fmla="*/ 0 h 42"/>
                <a:gd name="T14" fmla="*/ 0 w 43"/>
                <a:gd name="T15" fmla="*/ 0 h 42"/>
                <a:gd name="T16" fmla="*/ 0 w 43"/>
                <a:gd name="T17" fmla="*/ 20 h 42"/>
                <a:gd name="T18" fmla="*/ 3 w 43"/>
                <a:gd name="T19" fmla="*/ 20 h 42"/>
                <a:gd name="T20" fmla="*/ 8 w 43"/>
                <a:gd name="T21" fmla="*/ 22 h 42"/>
                <a:gd name="T22" fmla="*/ 11 w 43"/>
                <a:gd name="T23" fmla="*/ 23 h 42"/>
                <a:gd name="T24" fmla="*/ 15 w 43"/>
                <a:gd name="T25" fmla="*/ 25 h 42"/>
                <a:gd name="T26" fmla="*/ 22 w 43"/>
                <a:gd name="T27" fmla="*/ 32 h 42"/>
                <a:gd name="T28" fmla="*/ 30 w 43"/>
                <a:gd name="T29" fmla="*/ 42 h 42"/>
                <a:gd name="T30" fmla="*/ 30 w 43"/>
                <a:gd name="T31" fmla="*/ 42 h 42"/>
                <a:gd name="T32" fmla="*/ 43 w 43"/>
                <a:gd name="T3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2">
                  <a:moveTo>
                    <a:pt x="43" y="29"/>
                  </a:moveTo>
                  <a:lnTo>
                    <a:pt x="43" y="29"/>
                  </a:lnTo>
                  <a:lnTo>
                    <a:pt x="34" y="16"/>
                  </a:lnTo>
                  <a:lnTo>
                    <a:pt x="23" y="7"/>
                  </a:lnTo>
                  <a:lnTo>
                    <a:pt x="17" y="5"/>
                  </a:lnTo>
                  <a:lnTo>
                    <a:pt x="11" y="2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8" y="22"/>
                  </a:lnTo>
                  <a:lnTo>
                    <a:pt x="11" y="23"/>
                  </a:lnTo>
                  <a:lnTo>
                    <a:pt x="15" y="25"/>
                  </a:lnTo>
                  <a:lnTo>
                    <a:pt x="22" y="32"/>
                  </a:lnTo>
                  <a:lnTo>
                    <a:pt x="30" y="42"/>
                  </a:lnTo>
                  <a:lnTo>
                    <a:pt x="43" y="2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17" name="Freeform 2585"/>
            <p:cNvSpPr>
              <a:spLocks/>
            </p:cNvSpPr>
            <p:nvPr/>
          </p:nvSpPr>
          <p:spPr bwMode="auto">
            <a:xfrm>
              <a:off x="3486499" y="1616087"/>
              <a:ext cx="10315" cy="26371"/>
            </a:xfrm>
            <a:custGeom>
              <a:avLst/>
              <a:gdLst>
                <a:gd name="T0" fmla="*/ 35 w 35"/>
                <a:gd name="T1" fmla="*/ 92 h 92"/>
                <a:gd name="T2" fmla="*/ 35 w 35"/>
                <a:gd name="T3" fmla="*/ 92 h 92"/>
                <a:gd name="T4" fmla="*/ 34 w 35"/>
                <a:gd name="T5" fmla="*/ 78 h 92"/>
                <a:gd name="T6" fmla="*/ 33 w 35"/>
                <a:gd name="T7" fmla="*/ 65 h 92"/>
                <a:gd name="T8" fmla="*/ 32 w 35"/>
                <a:gd name="T9" fmla="*/ 52 h 92"/>
                <a:gd name="T10" fmla="*/ 29 w 35"/>
                <a:gd name="T11" fmla="*/ 40 h 92"/>
                <a:gd name="T12" fmla="*/ 26 w 35"/>
                <a:gd name="T13" fmla="*/ 29 h 92"/>
                <a:gd name="T14" fmla="*/ 22 w 35"/>
                <a:gd name="T15" fmla="*/ 19 h 92"/>
                <a:gd name="T16" fmla="*/ 18 w 35"/>
                <a:gd name="T17" fmla="*/ 9 h 92"/>
                <a:gd name="T18" fmla="*/ 13 w 35"/>
                <a:gd name="T19" fmla="*/ 0 h 92"/>
                <a:gd name="T20" fmla="*/ 0 w 35"/>
                <a:gd name="T21" fmla="*/ 13 h 92"/>
                <a:gd name="T22" fmla="*/ 4 w 35"/>
                <a:gd name="T23" fmla="*/ 20 h 92"/>
                <a:gd name="T24" fmla="*/ 7 w 35"/>
                <a:gd name="T25" fmla="*/ 28 h 92"/>
                <a:gd name="T26" fmla="*/ 11 w 35"/>
                <a:gd name="T27" fmla="*/ 38 h 92"/>
                <a:gd name="T28" fmla="*/ 13 w 35"/>
                <a:gd name="T29" fmla="*/ 46 h 92"/>
                <a:gd name="T30" fmla="*/ 15 w 35"/>
                <a:gd name="T31" fmla="*/ 56 h 92"/>
                <a:gd name="T32" fmla="*/ 16 w 35"/>
                <a:gd name="T33" fmla="*/ 68 h 92"/>
                <a:gd name="T34" fmla="*/ 18 w 35"/>
                <a:gd name="T35" fmla="*/ 79 h 92"/>
                <a:gd name="T36" fmla="*/ 18 w 35"/>
                <a:gd name="T37" fmla="*/ 92 h 92"/>
                <a:gd name="T38" fmla="*/ 18 w 35"/>
                <a:gd name="T39" fmla="*/ 92 h 92"/>
                <a:gd name="T40" fmla="*/ 35 w 35"/>
                <a:gd name="T4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92">
                  <a:moveTo>
                    <a:pt x="35" y="92"/>
                  </a:moveTo>
                  <a:lnTo>
                    <a:pt x="35" y="92"/>
                  </a:lnTo>
                  <a:lnTo>
                    <a:pt x="34" y="78"/>
                  </a:lnTo>
                  <a:lnTo>
                    <a:pt x="33" y="65"/>
                  </a:lnTo>
                  <a:lnTo>
                    <a:pt x="32" y="52"/>
                  </a:lnTo>
                  <a:lnTo>
                    <a:pt x="29" y="40"/>
                  </a:lnTo>
                  <a:lnTo>
                    <a:pt x="26" y="29"/>
                  </a:lnTo>
                  <a:lnTo>
                    <a:pt x="22" y="19"/>
                  </a:lnTo>
                  <a:lnTo>
                    <a:pt x="18" y="9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4" y="20"/>
                  </a:lnTo>
                  <a:lnTo>
                    <a:pt x="7" y="28"/>
                  </a:lnTo>
                  <a:lnTo>
                    <a:pt x="11" y="38"/>
                  </a:lnTo>
                  <a:lnTo>
                    <a:pt x="13" y="46"/>
                  </a:lnTo>
                  <a:lnTo>
                    <a:pt x="15" y="56"/>
                  </a:lnTo>
                  <a:lnTo>
                    <a:pt x="16" y="68"/>
                  </a:lnTo>
                  <a:lnTo>
                    <a:pt x="18" y="79"/>
                  </a:lnTo>
                  <a:lnTo>
                    <a:pt x="18" y="92"/>
                  </a:lnTo>
                  <a:lnTo>
                    <a:pt x="35" y="9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18" name="Freeform 2586"/>
            <p:cNvSpPr>
              <a:spLocks/>
            </p:cNvSpPr>
            <p:nvPr/>
          </p:nvSpPr>
          <p:spPr bwMode="auto">
            <a:xfrm>
              <a:off x="3489365" y="1642458"/>
              <a:ext cx="7450" cy="19492"/>
            </a:xfrm>
            <a:custGeom>
              <a:avLst/>
              <a:gdLst>
                <a:gd name="T0" fmla="*/ 16 w 26"/>
                <a:gd name="T1" fmla="*/ 68 h 68"/>
                <a:gd name="T2" fmla="*/ 16 w 26"/>
                <a:gd name="T3" fmla="*/ 68 h 68"/>
                <a:gd name="T4" fmla="*/ 20 w 26"/>
                <a:gd name="T5" fmla="*/ 54 h 68"/>
                <a:gd name="T6" fmla="*/ 24 w 26"/>
                <a:gd name="T7" fmla="*/ 36 h 68"/>
                <a:gd name="T8" fmla="*/ 25 w 26"/>
                <a:gd name="T9" fmla="*/ 19 h 68"/>
                <a:gd name="T10" fmla="*/ 26 w 26"/>
                <a:gd name="T11" fmla="*/ 0 h 68"/>
                <a:gd name="T12" fmla="*/ 9 w 26"/>
                <a:gd name="T13" fmla="*/ 0 h 68"/>
                <a:gd name="T14" fmla="*/ 9 w 26"/>
                <a:gd name="T15" fmla="*/ 18 h 68"/>
                <a:gd name="T16" fmla="*/ 7 w 26"/>
                <a:gd name="T17" fmla="*/ 34 h 68"/>
                <a:gd name="T18" fmla="*/ 4 w 26"/>
                <a:gd name="T19" fmla="*/ 48 h 68"/>
                <a:gd name="T20" fmla="*/ 0 w 26"/>
                <a:gd name="T21" fmla="*/ 61 h 68"/>
                <a:gd name="T22" fmla="*/ 0 w 26"/>
                <a:gd name="T23" fmla="*/ 61 h 68"/>
                <a:gd name="T24" fmla="*/ 16 w 26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68">
                  <a:moveTo>
                    <a:pt x="16" y="68"/>
                  </a:moveTo>
                  <a:lnTo>
                    <a:pt x="16" y="68"/>
                  </a:lnTo>
                  <a:lnTo>
                    <a:pt x="20" y="54"/>
                  </a:lnTo>
                  <a:lnTo>
                    <a:pt x="24" y="36"/>
                  </a:lnTo>
                  <a:lnTo>
                    <a:pt x="25" y="19"/>
                  </a:lnTo>
                  <a:lnTo>
                    <a:pt x="26" y="0"/>
                  </a:lnTo>
                  <a:lnTo>
                    <a:pt x="9" y="0"/>
                  </a:lnTo>
                  <a:lnTo>
                    <a:pt x="9" y="18"/>
                  </a:lnTo>
                  <a:lnTo>
                    <a:pt x="7" y="34"/>
                  </a:lnTo>
                  <a:lnTo>
                    <a:pt x="4" y="48"/>
                  </a:lnTo>
                  <a:lnTo>
                    <a:pt x="0" y="61"/>
                  </a:lnTo>
                  <a:lnTo>
                    <a:pt x="16" y="6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19" name="Freeform 2587"/>
            <p:cNvSpPr>
              <a:spLocks/>
            </p:cNvSpPr>
            <p:nvPr/>
          </p:nvSpPr>
          <p:spPr bwMode="auto">
            <a:xfrm>
              <a:off x="3483634" y="1659657"/>
              <a:ext cx="9742" cy="14905"/>
            </a:xfrm>
            <a:custGeom>
              <a:avLst/>
              <a:gdLst>
                <a:gd name="T0" fmla="*/ 11 w 36"/>
                <a:gd name="T1" fmla="*/ 50 h 50"/>
                <a:gd name="T2" fmla="*/ 11 w 36"/>
                <a:gd name="T3" fmla="*/ 50 h 50"/>
                <a:gd name="T4" fmla="*/ 18 w 36"/>
                <a:gd name="T5" fmla="*/ 42 h 50"/>
                <a:gd name="T6" fmla="*/ 25 w 36"/>
                <a:gd name="T7" fmla="*/ 33 h 50"/>
                <a:gd name="T8" fmla="*/ 31 w 36"/>
                <a:gd name="T9" fmla="*/ 20 h 50"/>
                <a:gd name="T10" fmla="*/ 36 w 36"/>
                <a:gd name="T11" fmla="*/ 7 h 50"/>
                <a:gd name="T12" fmla="*/ 20 w 36"/>
                <a:gd name="T13" fmla="*/ 0 h 50"/>
                <a:gd name="T14" fmla="*/ 17 w 36"/>
                <a:gd name="T15" fmla="*/ 12 h 50"/>
                <a:gd name="T16" fmla="*/ 11 w 36"/>
                <a:gd name="T17" fmla="*/ 20 h 50"/>
                <a:gd name="T18" fmla="*/ 6 w 36"/>
                <a:gd name="T19" fmla="*/ 27 h 50"/>
                <a:gd name="T20" fmla="*/ 0 w 36"/>
                <a:gd name="T21" fmla="*/ 33 h 50"/>
                <a:gd name="T22" fmla="*/ 0 w 36"/>
                <a:gd name="T23" fmla="*/ 33 h 50"/>
                <a:gd name="T24" fmla="*/ 11 w 36"/>
                <a:gd name="T2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50">
                  <a:moveTo>
                    <a:pt x="11" y="50"/>
                  </a:moveTo>
                  <a:lnTo>
                    <a:pt x="11" y="50"/>
                  </a:lnTo>
                  <a:lnTo>
                    <a:pt x="18" y="42"/>
                  </a:lnTo>
                  <a:lnTo>
                    <a:pt x="25" y="33"/>
                  </a:lnTo>
                  <a:lnTo>
                    <a:pt x="31" y="20"/>
                  </a:lnTo>
                  <a:lnTo>
                    <a:pt x="36" y="7"/>
                  </a:lnTo>
                  <a:lnTo>
                    <a:pt x="20" y="0"/>
                  </a:lnTo>
                  <a:lnTo>
                    <a:pt x="17" y="12"/>
                  </a:lnTo>
                  <a:lnTo>
                    <a:pt x="11" y="20"/>
                  </a:lnTo>
                  <a:lnTo>
                    <a:pt x="6" y="27"/>
                  </a:lnTo>
                  <a:lnTo>
                    <a:pt x="0" y="33"/>
                  </a:lnTo>
                  <a:lnTo>
                    <a:pt x="11" y="5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20" name="Freeform 2588"/>
            <p:cNvSpPr>
              <a:spLocks/>
            </p:cNvSpPr>
            <p:nvPr/>
          </p:nvSpPr>
          <p:spPr bwMode="auto">
            <a:xfrm>
              <a:off x="3477330" y="1669402"/>
              <a:ext cx="9169" cy="9173"/>
            </a:xfrm>
            <a:custGeom>
              <a:avLst/>
              <a:gdLst>
                <a:gd name="T0" fmla="*/ 0 w 32"/>
                <a:gd name="T1" fmla="*/ 32 h 32"/>
                <a:gd name="T2" fmla="*/ 0 w 32"/>
                <a:gd name="T3" fmla="*/ 32 h 32"/>
                <a:gd name="T4" fmla="*/ 9 w 32"/>
                <a:gd name="T5" fmla="*/ 30 h 32"/>
                <a:gd name="T6" fmla="*/ 16 w 32"/>
                <a:gd name="T7" fmla="*/ 28 h 32"/>
                <a:gd name="T8" fmla="*/ 24 w 32"/>
                <a:gd name="T9" fmla="*/ 23 h 32"/>
                <a:gd name="T10" fmla="*/ 32 w 32"/>
                <a:gd name="T11" fmla="*/ 17 h 32"/>
                <a:gd name="T12" fmla="*/ 21 w 32"/>
                <a:gd name="T13" fmla="*/ 0 h 32"/>
                <a:gd name="T14" fmla="*/ 16 w 32"/>
                <a:gd name="T15" fmla="*/ 6 h 32"/>
                <a:gd name="T16" fmla="*/ 11 w 32"/>
                <a:gd name="T17" fmla="*/ 9 h 32"/>
                <a:gd name="T18" fmla="*/ 5 w 32"/>
                <a:gd name="T19" fmla="*/ 10 h 32"/>
                <a:gd name="T20" fmla="*/ 0 w 32"/>
                <a:gd name="T21" fmla="*/ 10 h 32"/>
                <a:gd name="T22" fmla="*/ 0 w 32"/>
                <a:gd name="T23" fmla="*/ 10 h 32"/>
                <a:gd name="T24" fmla="*/ 0 w 32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lnTo>
                    <a:pt x="0" y="32"/>
                  </a:lnTo>
                  <a:lnTo>
                    <a:pt x="9" y="30"/>
                  </a:lnTo>
                  <a:lnTo>
                    <a:pt x="16" y="28"/>
                  </a:lnTo>
                  <a:lnTo>
                    <a:pt x="24" y="23"/>
                  </a:lnTo>
                  <a:lnTo>
                    <a:pt x="32" y="17"/>
                  </a:lnTo>
                  <a:lnTo>
                    <a:pt x="21" y="0"/>
                  </a:lnTo>
                  <a:lnTo>
                    <a:pt x="16" y="6"/>
                  </a:lnTo>
                  <a:lnTo>
                    <a:pt x="11" y="9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21" name="Freeform 2589"/>
            <p:cNvSpPr>
              <a:spLocks/>
            </p:cNvSpPr>
            <p:nvPr/>
          </p:nvSpPr>
          <p:spPr bwMode="auto">
            <a:xfrm>
              <a:off x="3463577" y="1663096"/>
              <a:ext cx="13753" cy="15479"/>
            </a:xfrm>
            <a:custGeom>
              <a:avLst/>
              <a:gdLst>
                <a:gd name="T0" fmla="*/ 0 w 49"/>
                <a:gd name="T1" fmla="*/ 10 h 53"/>
                <a:gd name="T2" fmla="*/ 0 w 49"/>
                <a:gd name="T3" fmla="*/ 10 h 53"/>
                <a:gd name="T4" fmla="*/ 5 w 49"/>
                <a:gd name="T5" fmla="*/ 20 h 53"/>
                <a:gd name="T6" fmla="*/ 10 w 49"/>
                <a:gd name="T7" fmla="*/ 28 h 53"/>
                <a:gd name="T8" fmla="*/ 15 w 49"/>
                <a:gd name="T9" fmla="*/ 36 h 53"/>
                <a:gd name="T10" fmla="*/ 21 w 49"/>
                <a:gd name="T11" fmla="*/ 41 h 53"/>
                <a:gd name="T12" fmla="*/ 27 w 49"/>
                <a:gd name="T13" fmla="*/ 46 h 53"/>
                <a:gd name="T14" fmla="*/ 34 w 49"/>
                <a:gd name="T15" fmla="*/ 50 h 53"/>
                <a:gd name="T16" fmla="*/ 42 w 49"/>
                <a:gd name="T17" fmla="*/ 51 h 53"/>
                <a:gd name="T18" fmla="*/ 49 w 49"/>
                <a:gd name="T19" fmla="*/ 53 h 53"/>
                <a:gd name="T20" fmla="*/ 49 w 49"/>
                <a:gd name="T21" fmla="*/ 31 h 53"/>
                <a:gd name="T22" fmla="*/ 45 w 49"/>
                <a:gd name="T23" fmla="*/ 31 h 53"/>
                <a:gd name="T24" fmla="*/ 40 w 49"/>
                <a:gd name="T25" fmla="*/ 30 h 53"/>
                <a:gd name="T26" fmla="*/ 35 w 49"/>
                <a:gd name="T27" fmla="*/ 28 h 53"/>
                <a:gd name="T28" fmla="*/ 31 w 49"/>
                <a:gd name="T29" fmla="*/ 24 h 53"/>
                <a:gd name="T30" fmla="*/ 27 w 49"/>
                <a:gd name="T31" fmla="*/ 20 h 53"/>
                <a:gd name="T32" fmla="*/ 23 w 49"/>
                <a:gd name="T33" fmla="*/ 15 h 53"/>
                <a:gd name="T34" fmla="*/ 18 w 49"/>
                <a:gd name="T35" fmla="*/ 8 h 53"/>
                <a:gd name="T36" fmla="*/ 14 w 49"/>
                <a:gd name="T37" fmla="*/ 0 h 53"/>
                <a:gd name="T38" fmla="*/ 14 w 49"/>
                <a:gd name="T39" fmla="*/ 0 h 53"/>
                <a:gd name="T40" fmla="*/ 0 w 49"/>
                <a:gd name="T41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53">
                  <a:moveTo>
                    <a:pt x="0" y="10"/>
                  </a:moveTo>
                  <a:lnTo>
                    <a:pt x="0" y="10"/>
                  </a:lnTo>
                  <a:lnTo>
                    <a:pt x="5" y="20"/>
                  </a:lnTo>
                  <a:lnTo>
                    <a:pt x="10" y="28"/>
                  </a:lnTo>
                  <a:lnTo>
                    <a:pt x="15" y="36"/>
                  </a:lnTo>
                  <a:lnTo>
                    <a:pt x="21" y="41"/>
                  </a:lnTo>
                  <a:lnTo>
                    <a:pt x="27" y="46"/>
                  </a:lnTo>
                  <a:lnTo>
                    <a:pt x="34" y="50"/>
                  </a:lnTo>
                  <a:lnTo>
                    <a:pt x="42" y="51"/>
                  </a:lnTo>
                  <a:lnTo>
                    <a:pt x="49" y="53"/>
                  </a:lnTo>
                  <a:lnTo>
                    <a:pt x="49" y="31"/>
                  </a:lnTo>
                  <a:lnTo>
                    <a:pt x="45" y="31"/>
                  </a:lnTo>
                  <a:lnTo>
                    <a:pt x="40" y="30"/>
                  </a:lnTo>
                  <a:lnTo>
                    <a:pt x="35" y="28"/>
                  </a:lnTo>
                  <a:lnTo>
                    <a:pt x="31" y="24"/>
                  </a:lnTo>
                  <a:lnTo>
                    <a:pt x="27" y="20"/>
                  </a:lnTo>
                  <a:lnTo>
                    <a:pt x="23" y="15"/>
                  </a:lnTo>
                  <a:lnTo>
                    <a:pt x="18" y="8"/>
                  </a:lnTo>
                  <a:lnTo>
                    <a:pt x="1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22" name="Freeform 2590"/>
            <p:cNvSpPr>
              <a:spLocks/>
            </p:cNvSpPr>
            <p:nvPr/>
          </p:nvSpPr>
          <p:spPr bwMode="auto">
            <a:xfrm>
              <a:off x="3458992" y="1643605"/>
              <a:ext cx="8596" cy="22358"/>
            </a:xfrm>
            <a:custGeom>
              <a:avLst/>
              <a:gdLst>
                <a:gd name="T0" fmla="*/ 0 w 29"/>
                <a:gd name="T1" fmla="*/ 0 h 80"/>
                <a:gd name="T2" fmla="*/ 0 w 29"/>
                <a:gd name="T3" fmla="*/ 0 h 80"/>
                <a:gd name="T4" fmla="*/ 0 w 29"/>
                <a:gd name="T5" fmla="*/ 23 h 80"/>
                <a:gd name="T6" fmla="*/ 4 w 29"/>
                <a:gd name="T7" fmla="*/ 44 h 80"/>
                <a:gd name="T8" fmla="*/ 8 w 29"/>
                <a:gd name="T9" fmla="*/ 62 h 80"/>
                <a:gd name="T10" fmla="*/ 15 w 29"/>
                <a:gd name="T11" fmla="*/ 80 h 80"/>
                <a:gd name="T12" fmla="*/ 29 w 29"/>
                <a:gd name="T13" fmla="*/ 70 h 80"/>
                <a:gd name="T14" fmla="*/ 23 w 29"/>
                <a:gd name="T15" fmla="*/ 55 h 80"/>
                <a:gd name="T16" fmla="*/ 20 w 29"/>
                <a:gd name="T17" fmla="*/ 39 h 80"/>
                <a:gd name="T18" fmla="*/ 18 w 29"/>
                <a:gd name="T19" fmla="*/ 20 h 80"/>
                <a:gd name="T20" fmla="*/ 16 w 29"/>
                <a:gd name="T21" fmla="*/ 0 h 80"/>
                <a:gd name="T22" fmla="*/ 16 w 29"/>
                <a:gd name="T23" fmla="*/ 0 h 80"/>
                <a:gd name="T24" fmla="*/ 0 w 29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80">
                  <a:moveTo>
                    <a:pt x="0" y="0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4" y="44"/>
                  </a:lnTo>
                  <a:lnTo>
                    <a:pt x="8" y="62"/>
                  </a:lnTo>
                  <a:lnTo>
                    <a:pt x="15" y="80"/>
                  </a:lnTo>
                  <a:lnTo>
                    <a:pt x="29" y="70"/>
                  </a:lnTo>
                  <a:lnTo>
                    <a:pt x="23" y="55"/>
                  </a:lnTo>
                  <a:lnTo>
                    <a:pt x="20" y="39"/>
                  </a:lnTo>
                  <a:lnTo>
                    <a:pt x="18" y="20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23" name="Freeform 2591"/>
            <p:cNvSpPr>
              <a:spLocks/>
            </p:cNvSpPr>
            <p:nvPr/>
          </p:nvSpPr>
          <p:spPr bwMode="auto">
            <a:xfrm>
              <a:off x="3465869" y="1644751"/>
              <a:ext cx="7450" cy="21785"/>
            </a:xfrm>
            <a:custGeom>
              <a:avLst/>
              <a:gdLst>
                <a:gd name="T0" fmla="*/ 25 w 25"/>
                <a:gd name="T1" fmla="*/ 69 h 76"/>
                <a:gd name="T2" fmla="*/ 25 w 25"/>
                <a:gd name="T3" fmla="*/ 69 h 76"/>
                <a:gd name="T4" fmla="*/ 22 w 25"/>
                <a:gd name="T5" fmla="*/ 56 h 76"/>
                <a:gd name="T6" fmla="*/ 20 w 25"/>
                <a:gd name="T7" fmla="*/ 39 h 76"/>
                <a:gd name="T8" fmla="*/ 17 w 25"/>
                <a:gd name="T9" fmla="*/ 20 h 76"/>
                <a:gd name="T10" fmla="*/ 17 w 25"/>
                <a:gd name="T11" fmla="*/ 0 h 76"/>
                <a:gd name="T12" fmla="*/ 0 w 25"/>
                <a:gd name="T13" fmla="*/ 0 h 76"/>
                <a:gd name="T14" fmla="*/ 1 w 25"/>
                <a:gd name="T15" fmla="*/ 21 h 76"/>
                <a:gd name="T16" fmla="*/ 2 w 25"/>
                <a:gd name="T17" fmla="*/ 41 h 76"/>
                <a:gd name="T18" fmla="*/ 5 w 25"/>
                <a:gd name="T19" fmla="*/ 60 h 76"/>
                <a:gd name="T20" fmla="*/ 10 w 25"/>
                <a:gd name="T21" fmla="*/ 76 h 76"/>
                <a:gd name="T22" fmla="*/ 10 w 25"/>
                <a:gd name="T23" fmla="*/ 76 h 76"/>
                <a:gd name="T24" fmla="*/ 25 w 25"/>
                <a:gd name="T2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76">
                  <a:moveTo>
                    <a:pt x="25" y="69"/>
                  </a:moveTo>
                  <a:lnTo>
                    <a:pt x="25" y="69"/>
                  </a:lnTo>
                  <a:lnTo>
                    <a:pt x="22" y="56"/>
                  </a:lnTo>
                  <a:lnTo>
                    <a:pt x="20" y="39"/>
                  </a:lnTo>
                  <a:lnTo>
                    <a:pt x="17" y="2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1" y="21"/>
                  </a:lnTo>
                  <a:lnTo>
                    <a:pt x="2" y="41"/>
                  </a:lnTo>
                  <a:lnTo>
                    <a:pt x="5" y="60"/>
                  </a:lnTo>
                  <a:lnTo>
                    <a:pt x="10" y="76"/>
                  </a:lnTo>
                  <a:lnTo>
                    <a:pt x="25" y="6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24" name="Freeform 2592"/>
            <p:cNvSpPr>
              <a:spLocks/>
            </p:cNvSpPr>
            <p:nvPr/>
          </p:nvSpPr>
          <p:spPr bwMode="auto">
            <a:xfrm>
              <a:off x="3469307" y="1664243"/>
              <a:ext cx="8023" cy="11466"/>
            </a:xfrm>
            <a:custGeom>
              <a:avLst/>
              <a:gdLst>
                <a:gd name="T0" fmla="*/ 29 w 29"/>
                <a:gd name="T1" fmla="*/ 17 h 39"/>
                <a:gd name="T2" fmla="*/ 29 w 29"/>
                <a:gd name="T3" fmla="*/ 17 h 39"/>
                <a:gd name="T4" fmla="*/ 27 w 29"/>
                <a:gd name="T5" fmla="*/ 17 h 39"/>
                <a:gd name="T6" fmla="*/ 26 w 29"/>
                <a:gd name="T7" fmla="*/ 17 h 39"/>
                <a:gd name="T8" fmla="*/ 24 w 29"/>
                <a:gd name="T9" fmla="*/ 16 h 39"/>
                <a:gd name="T10" fmla="*/ 22 w 29"/>
                <a:gd name="T11" fmla="*/ 14 h 39"/>
                <a:gd name="T12" fmla="*/ 19 w 29"/>
                <a:gd name="T13" fmla="*/ 9 h 39"/>
                <a:gd name="T14" fmla="*/ 15 w 29"/>
                <a:gd name="T15" fmla="*/ 0 h 39"/>
                <a:gd name="T16" fmla="*/ 0 w 29"/>
                <a:gd name="T17" fmla="*/ 7 h 39"/>
                <a:gd name="T18" fmla="*/ 5 w 29"/>
                <a:gd name="T19" fmla="*/ 20 h 39"/>
                <a:gd name="T20" fmla="*/ 11 w 29"/>
                <a:gd name="T21" fmla="*/ 29 h 39"/>
                <a:gd name="T22" fmla="*/ 15 w 29"/>
                <a:gd name="T23" fmla="*/ 33 h 39"/>
                <a:gd name="T24" fmla="*/ 20 w 29"/>
                <a:gd name="T25" fmla="*/ 36 h 39"/>
                <a:gd name="T26" fmla="*/ 25 w 29"/>
                <a:gd name="T27" fmla="*/ 37 h 39"/>
                <a:gd name="T28" fmla="*/ 29 w 29"/>
                <a:gd name="T29" fmla="*/ 39 h 39"/>
                <a:gd name="T30" fmla="*/ 29 w 29"/>
                <a:gd name="T31" fmla="*/ 39 h 39"/>
                <a:gd name="T32" fmla="*/ 29 w 29"/>
                <a:gd name="T33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9">
                  <a:moveTo>
                    <a:pt x="29" y="17"/>
                  </a:moveTo>
                  <a:lnTo>
                    <a:pt x="29" y="17"/>
                  </a:lnTo>
                  <a:lnTo>
                    <a:pt x="27" y="17"/>
                  </a:lnTo>
                  <a:lnTo>
                    <a:pt x="26" y="17"/>
                  </a:lnTo>
                  <a:lnTo>
                    <a:pt x="24" y="16"/>
                  </a:lnTo>
                  <a:lnTo>
                    <a:pt x="22" y="14"/>
                  </a:lnTo>
                  <a:lnTo>
                    <a:pt x="19" y="9"/>
                  </a:lnTo>
                  <a:lnTo>
                    <a:pt x="15" y="0"/>
                  </a:lnTo>
                  <a:lnTo>
                    <a:pt x="0" y="7"/>
                  </a:lnTo>
                  <a:lnTo>
                    <a:pt x="5" y="20"/>
                  </a:lnTo>
                  <a:lnTo>
                    <a:pt x="11" y="29"/>
                  </a:lnTo>
                  <a:lnTo>
                    <a:pt x="15" y="33"/>
                  </a:lnTo>
                  <a:lnTo>
                    <a:pt x="20" y="36"/>
                  </a:lnTo>
                  <a:lnTo>
                    <a:pt x="25" y="37"/>
                  </a:lnTo>
                  <a:lnTo>
                    <a:pt x="29" y="39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25" name="Freeform 2593"/>
            <p:cNvSpPr>
              <a:spLocks/>
            </p:cNvSpPr>
            <p:nvPr/>
          </p:nvSpPr>
          <p:spPr bwMode="auto">
            <a:xfrm>
              <a:off x="3477330" y="1668256"/>
              <a:ext cx="5731" cy="7453"/>
            </a:xfrm>
            <a:custGeom>
              <a:avLst/>
              <a:gdLst>
                <a:gd name="T0" fmla="*/ 10 w 20"/>
                <a:gd name="T1" fmla="*/ 0 h 26"/>
                <a:gd name="T2" fmla="*/ 10 w 20"/>
                <a:gd name="T3" fmla="*/ 0 h 26"/>
                <a:gd name="T4" fmla="*/ 7 w 20"/>
                <a:gd name="T5" fmla="*/ 1 h 26"/>
                <a:gd name="T6" fmla="*/ 5 w 20"/>
                <a:gd name="T7" fmla="*/ 4 h 26"/>
                <a:gd name="T8" fmla="*/ 3 w 20"/>
                <a:gd name="T9" fmla="*/ 4 h 26"/>
                <a:gd name="T10" fmla="*/ 0 w 20"/>
                <a:gd name="T11" fmla="*/ 4 h 26"/>
                <a:gd name="T12" fmla="*/ 0 w 20"/>
                <a:gd name="T13" fmla="*/ 26 h 26"/>
                <a:gd name="T14" fmla="*/ 6 w 20"/>
                <a:gd name="T15" fmla="*/ 24 h 26"/>
                <a:gd name="T16" fmla="*/ 11 w 20"/>
                <a:gd name="T17" fmla="*/ 23 h 26"/>
                <a:gd name="T18" fmla="*/ 16 w 20"/>
                <a:gd name="T19" fmla="*/ 19 h 26"/>
                <a:gd name="T20" fmla="*/ 20 w 20"/>
                <a:gd name="T21" fmla="*/ 16 h 26"/>
                <a:gd name="T22" fmla="*/ 20 w 20"/>
                <a:gd name="T23" fmla="*/ 16 h 26"/>
                <a:gd name="T24" fmla="*/ 10 w 20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6">
                  <a:moveTo>
                    <a:pt x="10" y="0"/>
                  </a:moveTo>
                  <a:lnTo>
                    <a:pt x="10" y="0"/>
                  </a:lnTo>
                  <a:lnTo>
                    <a:pt x="7" y="1"/>
                  </a:lnTo>
                  <a:lnTo>
                    <a:pt x="5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11" y="23"/>
                  </a:lnTo>
                  <a:lnTo>
                    <a:pt x="16" y="19"/>
                  </a:lnTo>
                  <a:lnTo>
                    <a:pt x="20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26" name="Freeform 2594"/>
            <p:cNvSpPr>
              <a:spLocks/>
            </p:cNvSpPr>
            <p:nvPr/>
          </p:nvSpPr>
          <p:spPr bwMode="auto">
            <a:xfrm>
              <a:off x="3480196" y="1661950"/>
              <a:ext cx="6877" cy="10892"/>
            </a:xfrm>
            <a:custGeom>
              <a:avLst/>
              <a:gdLst>
                <a:gd name="T0" fmla="*/ 9 w 24"/>
                <a:gd name="T1" fmla="*/ 0 h 38"/>
                <a:gd name="T2" fmla="*/ 9 w 24"/>
                <a:gd name="T3" fmla="*/ 0 h 38"/>
                <a:gd name="T4" fmla="*/ 7 w 24"/>
                <a:gd name="T5" fmla="*/ 7 h 38"/>
                <a:gd name="T6" fmla="*/ 4 w 24"/>
                <a:gd name="T7" fmla="*/ 13 h 38"/>
                <a:gd name="T8" fmla="*/ 2 w 24"/>
                <a:gd name="T9" fmla="*/ 19 h 38"/>
                <a:gd name="T10" fmla="*/ 0 w 24"/>
                <a:gd name="T11" fmla="*/ 22 h 38"/>
                <a:gd name="T12" fmla="*/ 10 w 24"/>
                <a:gd name="T13" fmla="*/ 38 h 38"/>
                <a:gd name="T14" fmla="*/ 15 w 24"/>
                <a:gd name="T15" fmla="*/ 30 h 38"/>
                <a:gd name="T16" fmla="*/ 20 w 24"/>
                <a:gd name="T17" fmla="*/ 23 h 38"/>
                <a:gd name="T18" fmla="*/ 22 w 24"/>
                <a:gd name="T19" fmla="*/ 15 h 38"/>
                <a:gd name="T20" fmla="*/ 24 w 24"/>
                <a:gd name="T21" fmla="*/ 6 h 38"/>
                <a:gd name="T22" fmla="*/ 24 w 24"/>
                <a:gd name="T23" fmla="*/ 6 h 38"/>
                <a:gd name="T24" fmla="*/ 9 w 24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8">
                  <a:moveTo>
                    <a:pt x="9" y="0"/>
                  </a:moveTo>
                  <a:lnTo>
                    <a:pt x="9" y="0"/>
                  </a:lnTo>
                  <a:lnTo>
                    <a:pt x="7" y="7"/>
                  </a:lnTo>
                  <a:lnTo>
                    <a:pt x="4" y="13"/>
                  </a:lnTo>
                  <a:lnTo>
                    <a:pt x="2" y="19"/>
                  </a:lnTo>
                  <a:lnTo>
                    <a:pt x="0" y="22"/>
                  </a:lnTo>
                  <a:lnTo>
                    <a:pt x="10" y="38"/>
                  </a:lnTo>
                  <a:lnTo>
                    <a:pt x="15" y="30"/>
                  </a:lnTo>
                  <a:lnTo>
                    <a:pt x="20" y="23"/>
                  </a:lnTo>
                  <a:lnTo>
                    <a:pt x="22" y="15"/>
                  </a:lnTo>
                  <a:lnTo>
                    <a:pt x="24" y="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27" name="Freeform 2595"/>
            <p:cNvSpPr>
              <a:spLocks/>
            </p:cNvSpPr>
            <p:nvPr/>
          </p:nvSpPr>
          <p:spPr bwMode="auto">
            <a:xfrm>
              <a:off x="3483061" y="1640738"/>
              <a:ext cx="6304" cy="22931"/>
            </a:xfrm>
            <a:custGeom>
              <a:avLst/>
              <a:gdLst>
                <a:gd name="T0" fmla="*/ 5 w 22"/>
                <a:gd name="T1" fmla="*/ 0 h 81"/>
                <a:gd name="T2" fmla="*/ 5 w 22"/>
                <a:gd name="T3" fmla="*/ 0 h 81"/>
                <a:gd name="T4" fmla="*/ 5 w 22"/>
                <a:gd name="T5" fmla="*/ 23 h 81"/>
                <a:gd name="T6" fmla="*/ 4 w 22"/>
                <a:gd name="T7" fmla="*/ 43 h 81"/>
                <a:gd name="T8" fmla="*/ 2 w 22"/>
                <a:gd name="T9" fmla="*/ 61 h 81"/>
                <a:gd name="T10" fmla="*/ 0 w 22"/>
                <a:gd name="T11" fmla="*/ 75 h 81"/>
                <a:gd name="T12" fmla="*/ 15 w 22"/>
                <a:gd name="T13" fmla="*/ 81 h 81"/>
                <a:gd name="T14" fmla="*/ 19 w 22"/>
                <a:gd name="T15" fmla="*/ 65 h 81"/>
                <a:gd name="T16" fmla="*/ 20 w 22"/>
                <a:gd name="T17" fmla="*/ 46 h 81"/>
                <a:gd name="T18" fmla="*/ 21 w 22"/>
                <a:gd name="T19" fmla="*/ 25 h 81"/>
                <a:gd name="T20" fmla="*/ 22 w 22"/>
                <a:gd name="T21" fmla="*/ 0 h 81"/>
                <a:gd name="T22" fmla="*/ 22 w 22"/>
                <a:gd name="T23" fmla="*/ 0 h 81"/>
                <a:gd name="T24" fmla="*/ 5 w 22"/>
                <a:gd name="T2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81">
                  <a:moveTo>
                    <a:pt x="5" y="0"/>
                  </a:moveTo>
                  <a:lnTo>
                    <a:pt x="5" y="0"/>
                  </a:lnTo>
                  <a:lnTo>
                    <a:pt x="5" y="23"/>
                  </a:lnTo>
                  <a:lnTo>
                    <a:pt x="4" y="43"/>
                  </a:lnTo>
                  <a:lnTo>
                    <a:pt x="2" y="61"/>
                  </a:lnTo>
                  <a:lnTo>
                    <a:pt x="0" y="75"/>
                  </a:lnTo>
                  <a:lnTo>
                    <a:pt x="15" y="81"/>
                  </a:lnTo>
                  <a:lnTo>
                    <a:pt x="19" y="65"/>
                  </a:lnTo>
                  <a:lnTo>
                    <a:pt x="20" y="46"/>
                  </a:lnTo>
                  <a:lnTo>
                    <a:pt x="21" y="25"/>
                  </a:lnTo>
                  <a:lnTo>
                    <a:pt x="2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28" name="Freeform 2596"/>
            <p:cNvSpPr>
              <a:spLocks/>
            </p:cNvSpPr>
            <p:nvPr/>
          </p:nvSpPr>
          <p:spPr bwMode="auto">
            <a:xfrm>
              <a:off x="3482488" y="1621820"/>
              <a:ext cx="6877" cy="18918"/>
            </a:xfrm>
            <a:custGeom>
              <a:avLst/>
              <a:gdLst>
                <a:gd name="T0" fmla="*/ 0 w 23"/>
                <a:gd name="T1" fmla="*/ 6 h 65"/>
                <a:gd name="T2" fmla="*/ 0 w 23"/>
                <a:gd name="T3" fmla="*/ 6 h 65"/>
                <a:gd name="T4" fmla="*/ 3 w 23"/>
                <a:gd name="T5" fmla="*/ 18 h 65"/>
                <a:gd name="T6" fmla="*/ 5 w 23"/>
                <a:gd name="T7" fmla="*/ 32 h 65"/>
                <a:gd name="T8" fmla="*/ 6 w 23"/>
                <a:gd name="T9" fmla="*/ 48 h 65"/>
                <a:gd name="T10" fmla="*/ 6 w 23"/>
                <a:gd name="T11" fmla="*/ 65 h 65"/>
                <a:gd name="T12" fmla="*/ 23 w 23"/>
                <a:gd name="T13" fmla="*/ 65 h 65"/>
                <a:gd name="T14" fmla="*/ 22 w 23"/>
                <a:gd name="T15" fmla="*/ 46 h 65"/>
                <a:gd name="T16" fmla="*/ 21 w 23"/>
                <a:gd name="T17" fmla="*/ 29 h 65"/>
                <a:gd name="T18" fmla="*/ 20 w 23"/>
                <a:gd name="T19" fmla="*/ 15 h 65"/>
                <a:gd name="T20" fmla="*/ 16 w 23"/>
                <a:gd name="T21" fmla="*/ 0 h 65"/>
                <a:gd name="T22" fmla="*/ 16 w 23"/>
                <a:gd name="T23" fmla="*/ 0 h 65"/>
                <a:gd name="T24" fmla="*/ 0 w 23"/>
                <a:gd name="T25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65">
                  <a:moveTo>
                    <a:pt x="0" y="6"/>
                  </a:moveTo>
                  <a:lnTo>
                    <a:pt x="0" y="6"/>
                  </a:lnTo>
                  <a:lnTo>
                    <a:pt x="3" y="18"/>
                  </a:lnTo>
                  <a:lnTo>
                    <a:pt x="5" y="32"/>
                  </a:lnTo>
                  <a:lnTo>
                    <a:pt x="6" y="48"/>
                  </a:lnTo>
                  <a:lnTo>
                    <a:pt x="6" y="65"/>
                  </a:lnTo>
                  <a:lnTo>
                    <a:pt x="23" y="65"/>
                  </a:lnTo>
                  <a:lnTo>
                    <a:pt x="22" y="46"/>
                  </a:lnTo>
                  <a:lnTo>
                    <a:pt x="21" y="29"/>
                  </a:lnTo>
                  <a:lnTo>
                    <a:pt x="20" y="15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29" name="Freeform 2597"/>
            <p:cNvSpPr>
              <a:spLocks/>
            </p:cNvSpPr>
            <p:nvPr/>
          </p:nvSpPr>
          <p:spPr bwMode="auto">
            <a:xfrm>
              <a:off x="3479623" y="1612647"/>
              <a:ext cx="7450" cy="10892"/>
            </a:xfrm>
            <a:custGeom>
              <a:avLst/>
              <a:gdLst>
                <a:gd name="T0" fmla="*/ 0 w 25"/>
                <a:gd name="T1" fmla="*/ 15 h 37"/>
                <a:gd name="T2" fmla="*/ 0 w 25"/>
                <a:gd name="T3" fmla="*/ 15 h 37"/>
                <a:gd name="T4" fmla="*/ 2 w 25"/>
                <a:gd name="T5" fmla="*/ 18 h 37"/>
                <a:gd name="T6" fmla="*/ 4 w 25"/>
                <a:gd name="T7" fmla="*/ 23 h 37"/>
                <a:gd name="T8" fmla="*/ 8 w 25"/>
                <a:gd name="T9" fmla="*/ 30 h 37"/>
                <a:gd name="T10" fmla="*/ 9 w 25"/>
                <a:gd name="T11" fmla="*/ 37 h 37"/>
                <a:gd name="T12" fmla="*/ 25 w 25"/>
                <a:gd name="T13" fmla="*/ 31 h 37"/>
                <a:gd name="T14" fmla="*/ 23 w 25"/>
                <a:gd name="T15" fmla="*/ 21 h 37"/>
                <a:gd name="T16" fmla="*/ 19 w 25"/>
                <a:gd name="T17" fmla="*/ 13 h 37"/>
                <a:gd name="T18" fmla="*/ 15 w 25"/>
                <a:gd name="T19" fmla="*/ 5 h 37"/>
                <a:gd name="T20" fmla="*/ 11 w 25"/>
                <a:gd name="T21" fmla="*/ 0 h 37"/>
                <a:gd name="T22" fmla="*/ 10 w 25"/>
                <a:gd name="T23" fmla="*/ 0 h 37"/>
                <a:gd name="T24" fmla="*/ 0 w 25"/>
                <a:gd name="T25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7">
                  <a:moveTo>
                    <a:pt x="0" y="15"/>
                  </a:moveTo>
                  <a:lnTo>
                    <a:pt x="0" y="15"/>
                  </a:lnTo>
                  <a:lnTo>
                    <a:pt x="2" y="18"/>
                  </a:lnTo>
                  <a:lnTo>
                    <a:pt x="4" y="23"/>
                  </a:lnTo>
                  <a:lnTo>
                    <a:pt x="8" y="30"/>
                  </a:lnTo>
                  <a:lnTo>
                    <a:pt x="9" y="37"/>
                  </a:lnTo>
                  <a:lnTo>
                    <a:pt x="25" y="31"/>
                  </a:lnTo>
                  <a:lnTo>
                    <a:pt x="23" y="21"/>
                  </a:lnTo>
                  <a:lnTo>
                    <a:pt x="19" y="13"/>
                  </a:lnTo>
                  <a:lnTo>
                    <a:pt x="15" y="5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30" name="Freeform 2598"/>
            <p:cNvSpPr>
              <a:spLocks/>
            </p:cNvSpPr>
            <p:nvPr/>
          </p:nvSpPr>
          <p:spPr bwMode="auto">
            <a:xfrm>
              <a:off x="3477903" y="1610927"/>
              <a:ext cx="5158" cy="6306"/>
            </a:xfrm>
            <a:custGeom>
              <a:avLst/>
              <a:gdLst>
                <a:gd name="T0" fmla="*/ 0 w 17"/>
                <a:gd name="T1" fmla="*/ 21 h 23"/>
                <a:gd name="T2" fmla="*/ 0 w 17"/>
                <a:gd name="T3" fmla="*/ 21 h 23"/>
                <a:gd name="T4" fmla="*/ 2 w 17"/>
                <a:gd name="T5" fmla="*/ 21 h 23"/>
                <a:gd name="T6" fmla="*/ 4 w 17"/>
                <a:gd name="T7" fmla="*/ 22 h 23"/>
                <a:gd name="T8" fmla="*/ 5 w 17"/>
                <a:gd name="T9" fmla="*/ 22 h 23"/>
                <a:gd name="T10" fmla="*/ 7 w 17"/>
                <a:gd name="T11" fmla="*/ 23 h 23"/>
                <a:gd name="T12" fmla="*/ 17 w 17"/>
                <a:gd name="T13" fmla="*/ 8 h 23"/>
                <a:gd name="T14" fmla="*/ 14 w 17"/>
                <a:gd name="T15" fmla="*/ 5 h 23"/>
                <a:gd name="T16" fmla="*/ 9 w 17"/>
                <a:gd name="T17" fmla="*/ 2 h 23"/>
                <a:gd name="T18" fmla="*/ 4 w 17"/>
                <a:gd name="T19" fmla="*/ 0 h 23"/>
                <a:gd name="T20" fmla="*/ 0 w 17"/>
                <a:gd name="T21" fmla="*/ 0 h 23"/>
                <a:gd name="T22" fmla="*/ 0 w 17"/>
                <a:gd name="T23" fmla="*/ 0 h 23"/>
                <a:gd name="T24" fmla="*/ 0 w 17"/>
                <a:gd name="T25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3">
                  <a:moveTo>
                    <a:pt x="0" y="21"/>
                  </a:moveTo>
                  <a:lnTo>
                    <a:pt x="0" y="21"/>
                  </a:lnTo>
                  <a:lnTo>
                    <a:pt x="2" y="21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7" y="23"/>
                  </a:lnTo>
                  <a:lnTo>
                    <a:pt x="17" y="8"/>
                  </a:lnTo>
                  <a:lnTo>
                    <a:pt x="14" y="5"/>
                  </a:lnTo>
                  <a:lnTo>
                    <a:pt x="9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31" name="Freeform 2599"/>
            <p:cNvSpPr>
              <a:spLocks/>
            </p:cNvSpPr>
            <p:nvPr/>
          </p:nvSpPr>
          <p:spPr bwMode="auto">
            <a:xfrm>
              <a:off x="3471600" y="1610927"/>
              <a:ext cx="6304" cy="7453"/>
            </a:xfrm>
            <a:custGeom>
              <a:avLst/>
              <a:gdLst>
                <a:gd name="T0" fmla="*/ 13 w 23"/>
                <a:gd name="T1" fmla="*/ 26 h 26"/>
                <a:gd name="T2" fmla="*/ 13 w 23"/>
                <a:gd name="T3" fmla="*/ 26 h 26"/>
                <a:gd name="T4" fmla="*/ 16 w 23"/>
                <a:gd name="T5" fmla="*/ 23 h 26"/>
                <a:gd name="T6" fmla="*/ 18 w 23"/>
                <a:gd name="T7" fmla="*/ 22 h 26"/>
                <a:gd name="T8" fmla="*/ 20 w 23"/>
                <a:gd name="T9" fmla="*/ 21 h 26"/>
                <a:gd name="T10" fmla="*/ 23 w 23"/>
                <a:gd name="T11" fmla="*/ 21 h 26"/>
                <a:gd name="T12" fmla="*/ 23 w 23"/>
                <a:gd name="T13" fmla="*/ 0 h 26"/>
                <a:gd name="T14" fmla="*/ 17 w 23"/>
                <a:gd name="T15" fmla="*/ 2 h 26"/>
                <a:gd name="T16" fmla="*/ 11 w 23"/>
                <a:gd name="T17" fmla="*/ 3 h 26"/>
                <a:gd name="T18" fmla="*/ 5 w 23"/>
                <a:gd name="T19" fmla="*/ 8 h 26"/>
                <a:gd name="T20" fmla="*/ 0 w 23"/>
                <a:gd name="T21" fmla="*/ 13 h 26"/>
                <a:gd name="T22" fmla="*/ 0 w 23"/>
                <a:gd name="T23" fmla="*/ 13 h 26"/>
                <a:gd name="T24" fmla="*/ 13 w 23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6">
                  <a:moveTo>
                    <a:pt x="13" y="26"/>
                  </a:moveTo>
                  <a:lnTo>
                    <a:pt x="13" y="26"/>
                  </a:lnTo>
                  <a:lnTo>
                    <a:pt x="16" y="23"/>
                  </a:lnTo>
                  <a:lnTo>
                    <a:pt x="18" y="22"/>
                  </a:lnTo>
                  <a:lnTo>
                    <a:pt x="20" y="21"/>
                  </a:lnTo>
                  <a:lnTo>
                    <a:pt x="23" y="21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1" y="3"/>
                  </a:lnTo>
                  <a:lnTo>
                    <a:pt x="5" y="8"/>
                  </a:lnTo>
                  <a:lnTo>
                    <a:pt x="0" y="13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32" name="Freeform 2600"/>
            <p:cNvSpPr>
              <a:spLocks/>
            </p:cNvSpPr>
            <p:nvPr/>
          </p:nvSpPr>
          <p:spPr bwMode="auto">
            <a:xfrm>
              <a:off x="3467015" y="1614367"/>
              <a:ext cx="8023" cy="14332"/>
            </a:xfrm>
            <a:custGeom>
              <a:avLst/>
              <a:gdLst>
                <a:gd name="T0" fmla="*/ 18 w 28"/>
                <a:gd name="T1" fmla="*/ 51 h 51"/>
                <a:gd name="T2" fmla="*/ 18 w 28"/>
                <a:gd name="T3" fmla="*/ 51 h 51"/>
                <a:gd name="T4" fmla="*/ 19 w 28"/>
                <a:gd name="T5" fmla="*/ 38 h 51"/>
                <a:gd name="T6" fmla="*/ 21 w 28"/>
                <a:gd name="T7" fmla="*/ 28 h 51"/>
                <a:gd name="T8" fmla="*/ 25 w 28"/>
                <a:gd name="T9" fmla="*/ 21 h 51"/>
                <a:gd name="T10" fmla="*/ 28 w 28"/>
                <a:gd name="T11" fmla="*/ 13 h 51"/>
                <a:gd name="T12" fmla="*/ 15 w 28"/>
                <a:gd name="T13" fmla="*/ 0 h 51"/>
                <a:gd name="T14" fmla="*/ 11 w 28"/>
                <a:gd name="T15" fmla="*/ 10 h 51"/>
                <a:gd name="T16" fmla="*/ 6 w 28"/>
                <a:gd name="T17" fmla="*/ 21 h 51"/>
                <a:gd name="T18" fmla="*/ 2 w 28"/>
                <a:gd name="T19" fmla="*/ 34 h 51"/>
                <a:gd name="T20" fmla="*/ 0 w 28"/>
                <a:gd name="T21" fmla="*/ 48 h 51"/>
                <a:gd name="T22" fmla="*/ 0 w 28"/>
                <a:gd name="T23" fmla="*/ 48 h 51"/>
                <a:gd name="T24" fmla="*/ 18 w 28"/>
                <a:gd name="T2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51">
                  <a:moveTo>
                    <a:pt x="18" y="51"/>
                  </a:moveTo>
                  <a:lnTo>
                    <a:pt x="18" y="51"/>
                  </a:lnTo>
                  <a:lnTo>
                    <a:pt x="19" y="38"/>
                  </a:lnTo>
                  <a:lnTo>
                    <a:pt x="21" y="28"/>
                  </a:lnTo>
                  <a:lnTo>
                    <a:pt x="25" y="21"/>
                  </a:lnTo>
                  <a:lnTo>
                    <a:pt x="28" y="13"/>
                  </a:lnTo>
                  <a:lnTo>
                    <a:pt x="15" y="0"/>
                  </a:lnTo>
                  <a:lnTo>
                    <a:pt x="11" y="10"/>
                  </a:lnTo>
                  <a:lnTo>
                    <a:pt x="6" y="21"/>
                  </a:lnTo>
                  <a:lnTo>
                    <a:pt x="2" y="34"/>
                  </a:lnTo>
                  <a:lnTo>
                    <a:pt x="0" y="48"/>
                  </a:lnTo>
                  <a:lnTo>
                    <a:pt x="18" y="5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33" name="Freeform 2601"/>
            <p:cNvSpPr>
              <a:spLocks/>
            </p:cNvSpPr>
            <p:nvPr/>
          </p:nvSpPr>
          <p:spPr bwMode="auto">
            <a:xfrm>
              <a:off x="3465869" y="1628126"/>
              <a:ext cx="6304" cy="16625"/>
            </a:xfrm>
            <a:custGeom>
              <a:avLst/>
              <a:gdLst>
                <a:gd name="T0" fmla="*/ 17 w 21"/>
                <a:gd name="T1" fmla="*/ 58 h 58"/>
                <a:gd name="T2" fmla="*/ 17 w 21"/>
                <a:gd name="T3" fmla="*/ 58 h 58"/>
                <a:gd name="T4" fmla="*/ 17 w 21"/>
                <a:gd name="T5" fmla="*/ 45 h 58"/>
                <a:gd name="T6" fmla="*/ 17 w 21"/>
                <a:gd name="T7" fmla="*/ 30 h 58"/>
                <a:gd name="T8" fmla="*/ 18 w 21"/>
                <a:gd name="T9" fmla="*/ 17 h 58"/>
                <a:gd name="T10" fmla="*/ 21 w 21"/>
                <a:gd name="T11" fmla="*/ 3 h 58"/>
                <a:gd name="T12" fmla="*/ 3 w 21"/>
                <a:gd name="T13" fmla="*/ 0 h 58"/>
                <a:gd name="T14" fmla="*/ 2 w 21"/>
                <a:gd name="T15" fmla="*/ 14 h 58"/>
                <a:gd name="T16" fmla="*/ 1 w 21"/>
                <a:gd name="T17" fmla="*/ 29 h 58"/>
                <a:gd name="T18" fmla="*/ 1 w 21"/>
                <a:gd name="T19" fmla="*/ 43 h 58"/>
                <a:gd name="T20" fmla="*/ 0 w 21"/>
                <a:gd name="T21" fmla="*/ 58 h 58"/>
                <a:gd name="T22" fmla="*/ 0 w 21"/>
                <a:gd name="T23" fmla="*/ 58 h 58"/>
                <a:gd name="T24" fmla="*/ 17 w 21"/>
                <a:gd name="T2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8">
                  <a:moveTo>
                    <a:pt x="17" y="58"/>
                  </a:moveTo>
                  <a:lnTo>
                    <a:pt x="17" y="58"/>
                  </a:lnTo>
                  <a:lnTo>
                    <a:pt x="17" y="45"/>
                  </a:lnTo>
                  <a:lnTo>
                    <a:pt x="17" y="30"/>
                  </a:lnTo>
                  <a:lnTo>
                    <a:pt x="18" y="17"/>
                  </a:lnTo>
                  <a:lnTo>
                    <a:pt x="21" y="3"/>
                  </a:lnTo>
                  <a:lnTo>
                    <a:pt x="3" y="0"/>
                  </a:lnTo>
                  <a:lnTo>
                    <a:pt x="2" y="14"/>
                  </a:lnTo>
                  <a:lnTo>
                    <a:pt x="1" y="29"/>
                  </a:lnTo>
                  <a:lnTo>
                    <a:pt x="1" y="43"/>
                  </a:lnTo>
                  <a:lnTo>
                    <a:pt x="0" y="58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34" name="Freeform 2602"/>
            <p:cNvSpPr>
              <a:spLocks/>
            </p:cNvSpPr>
            <p:nvPr/>
          </p:nvSpPr>
          <p:spPr bwMode="auto">
            <a:xfrm>
              <a:off x="1676775" y="30384"/>
              <a:ext cx="2759286" cy="1012419"/>
            </a:xfrm>
            <a:custGeom>
              <a:avLst/>
              <a:gdLst>
                <a:gd name="T0" fmla="*/ 0 w 9632"/>
                <a:gd name="T1" fmla="*/ 3466 h 3533"/>
                <a:gd name="T2" fmla="*/ 9616 w 9632"/>
                <a:gd name="T3" fmla="*/ 0 h 3533"/>
                <a:gd name="T4" fmla="*/ 9632 w 9632"/>
                <a:gd name="T5" fmla="*/ 65 h 3533"/>
                <a:gd name="T6" fmla="*/ 17 w 9632"/>
                <a:gd name="T7" fmla="*/ 3533 h 3533"/>
                <a:gd name="T8" fmla="*/ 0 w 9632"/>
                <a:gd name="T9" fmla="*/ 3466 h 3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32" h="3533">
                  <a:moveTo>
                    <a:pt x="0" y="3466"/>
                  </a:moveTo>
                  <a:lnTo>
                    <a:pt x="9616" y="0"/>
                  </a:lnTo>
                  <a:lnTo>
                    <a:pt x="9632" y="65"/>
                  </a:lnTo>
                  <a:lnTo>
                    <a:pt x="17" y="3533"/>
                  </a:lnTo>
                  <a:lnTo>
                    <a:pt x="0" y="346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35" name="Freeform 2603"/>
            <p:cNvSpPr>
              <a:spLocks/>
            </p:cNvSpPr>
            <p:nvPr/>
          </p:nvSpPr>
          <p:spPr bwMode="auto">
            <a:xfrm>
              <a:off x="3122606" y="1776606"/>
              <a:ext cx="83094" cy="276323"/>
            </a:xfrm>
            <a:custGeom>
              <a:avLst/>
              <a:gdLst>
                <a:gd name="T0" fmla="*/ 290 w 290"/>
                <a:gd name="T1" fmla="*/ 13 h 963"/>
                <a:gd name="T2" fmla="*/ 31 w 290"/>
                <a:gd name="T3" fmla="*/ 963 h 963"/>
                <a:gd name="T4" fmla="*/ 0 w 290"/>
                <a:gd name="T5" fmla="*/ 950 h 963"/>
                <a:gd name="T6" fmla="*/ 258 w 290"/>
                <a:gd name="T7" fmla="*/ 0 h 963"/>
                <a:gd name="T8" fmla="*/ 290 w 290"/>
                <a:gd name="T9" fmla="*/ 1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963">
                  <a:moveTo>
                    <a:pt x="290" y="13"/>
                  </a:moveTo>
                  <a:lnTo>
                    <a:pt x="31" y="963"/>
                  </a:lnTo>
                  <a:lnTo>
                    <a:pt x="0" y="950"/>
                  </a:lnTo>
                  <a:lnTo>
                    <a:pt x="258" y="0"/>
                  </a:lnTo>
                  <a:lnTo>
                    <a:pt x="290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36" name="Rectangle 2604"/>
            <p:cNvSpPr>
              <a:spLocks noChangeArrowheads="1"/>
            </p:cNvSpPr>
            <p:nvPr/>
          </p:nvSpPr>
          <p:spPr bwMode="auto">
            <a:xfrm>
              <a:off x="3131202" y="2045477"/>
              <a:ext cx="210313" cy="11466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37" name="Freeform 2605"/>
            <p:cNvSpPr>
              <a:spLocks/>
            </p:cNvSpPr>
            <p:nvPr/>
          </p:nvSpPr>
          <p:spPr bwMode="auto">
            <a:xfrm>
              <a:off x="1893391" y="1220521"/>
              <a:ext cx="199425" cy="162239"/>
            </a:xfrm>
            <a:custGeom>
              <a:avLst/>
              <a:gdLst>
                <a:gd name="T0" fmla="*/ 695 w 695"/>
                <a:gd name="T1" fmla="*/ 34 h 567"/>
                <a:gd name="T2" fmla="*/ 18 w 695"/>
                <a:gd name="T3" fmla="*/ 567 h 567"/>
                <a:gd name="T4" fmla="*/ 0 w 695"/>
                <a:gd name="T5" fmla="*/ 532 h 567"/>
                <a:gd name="T6" fmla="*/ 678 w 695"/>
                <a:gd name="T7" fmla="*/ 0 h 567"/>
                <a:gd name="T8" fmla="*/ 695 w 695"/>
                <a:gd name="T9" fmla="*/ 3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5" h="567">
                  <a:moveTo>
                    <a:pt x="695" y="34"/>
                  </a:moveTo>
                  <a:lnTo>
                    <a:pt x="18" y="567"/>
                  </a:lnTo>
                  <a:lnTo>
                    <a:pt x="0" y="532"/>
                  </a:lnTo>
                  <a:lnTo>
                    <a:pt x="678" y="0"/>
                  </a:lnTo>
                  <a:lnTo>
                    <a:pt x="695" y="3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38" name="Rectangle 2606"/>
            <p:cNvSpPr>
              <a:spLocks noChangeArrowheads="1"/>
            </p:cNvSpPr>
            <p:nvPr/>
          </p:nvSpPr>
          <p:spPr bwMode="auto">
            <a:xfrm>
              <a:off x="1772476" y="1371868"/>
              <a:ext cx="127219" cy="12039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39" name="Freeform 2607"/>
            <p:cNvSpPr>
              <a:spLocks/>
            </p:cNvSpPr>
            <p:nvPr/>
          </p:nvSpPr>
          <p:spPr bwMode="auto">
            <a:xfrm>
              <a:off x="3575324" y="486718"/>
              <a:ext cx="303149" cy="126696"/>
            </a:xfrm>
            <a:custGeom>
              <a:avLst/>
              <a:gdLst>
                <a:gd name="T0" fmla="*/ 1039 w 1039"/>
                <a:gd name="T1" fmla="*/ 39 h 431"/>
                <a:gd name="T2" fmla="*/ 10 w 1039"/>
                <a:gd name="T3" fmla="*/ 431 h 431"/>
                <a:gd name="T4" fmla="*/ 0 w 1039"/>
                <a:gd name="T5" fmla="*/ 391 h 431"/>
                <a:gd name="T6" fmla="*/ 1029 w 1039"/>
                <a:gd name="T7" fmla="*/ 0 h 431"/>
                <a:gd name="T8" fmla="*/ 1039 w 1039"/>
                <a:gd name="T9" fmla="*/ 3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431">
                  <a:moveTo>
                    <a:pt x="1039" y="39"/>
                  </a:moveTo>
                  <a:lnTo>
                    <a:pt x="10" y="431"/>
                  </a:lnTo>
                  <a:lnTo>
                    <a:pt x="0" y="391"/>
                  </a:lnTo>
                  <a:lnTo>
                    <a:pt x="1029" y="0"/>
                  </a:lnTo>
                  <a:lnTo>
                    <a:pt x="1039" y="3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40" name="Rectangle 2608"/>
            <p:cNvSpPr>
              <a:spLocks noChangeArrowheads="1"/>
            </p:cNvSpPr>
            <p:nvPr/>
          </p:nvSpPr>
          <p:spPr bwMode="auto">
            <a:xfrm>
              <a:off x="3455554" y="602521"/>
              <a:ext cx="127219" cy="12039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41" name="Freeform 2609"/>
            <p:cNvSpPr>
              <a:spLocks/>
            </p:cNvSpPr>
            <p:nvPr/>
          </p:nvSpPr>
          <p:spPr bwMode="auto">
            <a:xfrm>
              <a:off x="1422336" y="991781"/>
              <a:ext cx="113466" cy="108924"/>
            </a:xfrm>
            <a:custGeom>
              <a:avLst/>
              <a:gdLst>
                <a:gd name="T0" fmla="*/ 63 w 398"/>
                <a:gd name="T1" fmla="*/ 61 h 381"/>
                <a:gd name="T2" fmla="*/ 64 w 398"/>
                <a:gd name="T3" fmla="*/ 330 h 381"/>
                <a:gd name="T4" fmla="*/ 67 w 398"/>
                <a:gd name="T5" fmla="*/ 354 h 381"/>
                <a:gd name="T6" fmla="*/ 75 w 398"/>
                <a:gd name="T7" fmla="*/ 364 h 381"/>
                <a:gd name="T8" fmla="*/ 88 w 398"/>
                <a:gd name="T9" fmla="*/ 369 h 381"/>
                <a:gd name="T10" fmla="*/ 108 w 398"/>
                <a:gd name="T11" fmla="*/ 371 h 381"/>
                <a:gd name="T12" fmla="*/ 0 w 398"/>
                <a:gd name="T13" fmla="*/ 381 h 381"/>
                <a:gd name="T14" fmla="*/ 11 w 398"/>
                <a:gd name="T15" fmla="*/ 371 h 381"/>
                <a:gd name="T16" fmla="*/ 27 w 398"/>
                <a:gd name="T17" fmla="*/ 367 h 381"/>
                <a:gd name="T18" fmla="*/ 39 w 398"/>
                <a:gd name="T19" fmla="*/ 356 h 381"/>
                <a:gd name="T20" fmla="*/ 42 w 398"/>
                <a:gd name="T21" fmla="*/ 342 h 381"/>
                <a:gd name="T22" fmla="*/ 43 w 398"/>
                <a:gd name="T23" fmla="*/ 315 h 381"/>
                <a:gd name="T24" fmla="*/ 43 w 398"/>
                <a:gd name="T25" fmla="*/ 54 h 381"/>
                <a:gd name="T26" fmla="*/ 41 w 398"/>
                <a:gd name="T27" fmla="*/ 36 h 381"/>
                <a:gd name="T28" fmla="*/ 38 w 398"/>
                <a:gd name="T29" fmla="*/ 26 h 381"/>
                <a:gd name="T30" fmla="*/ 32 w 398"/>
                <a:gd name="T31" fmla="*/ 19 h 381"/>
                <a:gd name="T32" fmla="*/ 22 w 398"/>
                <a:gd name="T33" fmla="*/ 13 h 381"/>
                <a:gd name="T34" fmla="*/ 8 w 398"/>
                <a:gd name="T35" fmla="*/ 10 h 381"/>
                <a:gd name="T36" fmla="*/ 0 w 398"/>
                <a:gd name="T37" fmla="*/ 0 h 381"/>
                <a:gd name="T38" fmla="*/ 199 w 398"/>
                <a:gd name="T39" fmla="*/ 299 h 381"/>
                <a:gd name="T40" fmla="*/ 398 w 398"/>
                <a:gd name="T41" fmla="*/ 0 h 381"/>
                <a:gd name="T42" fmla="*/ 386 w 398"/>
                <a:gd name="T43" fmla="*/ 10 h 381"/>
                <a:gd name="T44" fmla="*/ 370 w 398"/>
                <a:gd name="T45" fmla="*/ 15 h 381"/>
                <a:gd name="T46" fmla="*/ 358 w 398"/>
                <a:gd name="T47" fmla="*/ 25 h 381"/>
                <a:gd name="T48" fmla="*/ 355 w 398"/>
                <a:gd name="T49" fmla="*/ 39 h 381"/>
                <a:gd name="T50" fmla="*/ 353 w 398"/>
                <a:gd name="T51" fmla="*/ 67 h 381"/>
                <a:gd name="T52" fmla="*/ 355 w 398"/>
                <a:gd name="T53" fmla="*/ 330 h 381"/>
                <a:gd name="T54" fmla="*/ 357 w 398"/>
                <a:gd name="T55" fmla="*/ 354 h 381"/>
                <a:gd name="T56" fmla="*/ 365 w 398"/>
                <a:gd name="T57" fmla="*/ 364 h 381"/>
                <a:gd name="T58" fmla="*/ 378 w 398"/>
                <a:gd name="T59" fmla="*/ 369 h 381"/>
                <a:gd name="T60" fmla="*/ 398 w 398"/>
                <a:gd name="T61" fmla="*/ 371 h 381"/>
                <a:gd name="T62" fmla="*/ 266 w 398"/>
                <a:gd name="T63" fmla="*/ 381 h 381"/>
                <a:gd name="T64" fmla="*/ 277 w 398"/>
                <a:gd name="T65" fmla="*/ 371 h 381"/>
                <a:gd name="T66" fmla="*/ 294 w 398"/>
                <a:gd name="T67" fmla="*/ 367 h 381"/>
                <a:gd name="T68" fmla="*/ 306 w 398"/>
                <a:gd name="T69" fmla="*/ 356 h 381"/>
                <a:gd name="T70" fmla="*/ 309 w 398"/>
                <a:gd name="T71" fmla="*/ 342 h 381"/>
                <a:gd name="T72" fmla="*/ 310 w 398"/>
                <a:gd name="T73" fmla="*/ 315 h 381"/>
                <a:gd name="T74" fmla="*/ 191 w 398"/>
                <a:gd name="T75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8" h="381">
                  <a:moveTo>
                    <a:pt x="183" y="381"/>
                  </a:moveTo>
                  <a:lnTo>
                    <a:pt x="63" y="61"/>
                  </a:lnTo>
                  <a:lnTo>
                    <a:pt x="63" y="315"/>
                  </a:lnTo>
                  <a:lnTo>
                    <a:pt x="64" y="330"/>
                  </a:lnTo>
                  <a:lnTo>
                    <a:pt x="66" y="343"/>
                  </a:lnTo>
                  <a:lnTo>
                    <a:pt x="67" y="354"/>
                  </a:lnTo>
                  <a:lnTo>
                    <a:pt x="70" y="359"/>
                  </a:lnTo>
                  <a:lnTo>
                    <a:pt x="75" y="364"/>
                  </a:lnTo>
                  <a:lnTo>
                    <a:pt x="81" y="368"/>
                  </a:lnTo>
                  <a:lnTo>
                    <a:pt x="88" y="369"/>
                  </a:lnTo>
                  <a:lnTo>
                    <a:pt x="96" y="371"/>
                  </a:lnTo>
                  <a:lnTo>
                    <a:pt x="108" y="371"/>
                  </a:lnTo>
                  <a:lnTo>
                    <a:pt x="108" y="381"/>
                  </a:lnTo>
                  <a:lnTo>
                    <a:pt x="0" y="381"/>
                  </a:lnTo>
                  <a:lnTo>
                    <a:pt x="0" y="371"/>
                  </a:lnTo>
                  <a:lnTo>
                    <a:pt x="11" y="371"/>
                  </a:lnTo>
                  <a:lnTo>
                    <a:pt x="20" y="369"/>
                  </a:lnTo>
                  <a:lnTo>
                    <a:pt x="27" y="367"/>
                  </a:lnTo>
                  <a:lnTo>
                    <a:pt x="34" y="362"/>
                  </a:lnTo>
                  <a:lnTo>
                    <a:pt x="39" y="356"/>
                  </a:lnTo>
                  <a:lnTo>
                    <a:pt x="41" y="351"/>
                  </a:lnTo>
                  <a:lnTo>
                    <a:pt x="42" y="342"/>
                  </a:lnTo>
                  <a:lnTo>
                    <a:pt x="43" y="329"/>
                  </a:lnTo>
                  <a:lnTo>
                    <a:pt x="43" y="315"/>
                  </a:lnTo>
                  <a:lnTo>
                    <a:pt x="43" y="67"/>
                  </a:lnTo>
                  <a:lnTo>
                    <a:pt x="43" y="54"/>
                  </a:lnTo>
                  <a:lnTo>
                    <a:pt x="42" y="45"/>
                  </a:lnTo>
                  <a:lnTo>
                    <a:pt x="41" y="36"/>
                  </a:lnTo>
                  <a:lnTo>
                    <a:pt x="39" y="29"/>
                  </a:lnTo>
                  <a:lnTo>
                    <a:pt x="38" y="26"/>
                  </a:lnTo>
                  <a:lnTo>
                    <a:pt x="34" y="22"/>
                  </a:lnTo>
                  <a:lnTo>
                    <a:pt x="32" y="19"/>
                  </a:lnTo>
                  <a:lnTo>
                    <a:pt x="27" y="16"/>
                  </a:lnTo>
                  <a:lnTo>
                    <a:pt x="22" y="13"/>
                  </a:lnTo>
                  <a:lnTo>
                    <a:pt x="17" y="12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88" y="0"/>
                  </a:lnTo>
                  <a:lnTo>
                    <a:pt x="199" y="299"/>
                  </a:lnTo>
                  <a:lnTo>
                    <a:pt x="310" y="0"/>
                  </a:lnTo>
                  <a:lnTo>
                    <a:pt x="398" y="0"/>
                  </a:lnTo>
                  <a:lnTo>
                    <a:pt x="398" y="10"/>
                  </a:lnTo>
                  <a:lnTo>
                    <a:pt x="386" y="10"/>
                  </a:lnTo>
                  <a:lnTo>
                    <a:pt x="378" y="12"/>
                  </a:lnTo>
                  <a:lnTo>
                    <a:pt x="370" y="15"/>
                  </a:lnTo>
                  <a:lnTo>
                    <a:pt x="364" y="19"/>
                  </a:lnTo>
                  <a:lnTo>
                    <a:pt x="358" y="25"/>
                  </a:lnTo>
                  <a:lnTo>
                    <a:pt x="357" y="30"/>
                  </a:lnTo>
                  <a:lnTo>
                    <a:pt x="355" y="39"/>
                  </a:lnTo>
                  <a:lnTo>
                    <a:pt x="353" y="52"/>
                  </a:lnTo>
                  <a:lnTo>
                    <a:pt x="353" y="67"/>
                  </a:lnTo>
                  <a:lnTo>
                    <a:pt x="353" y="315"/>
                  </a:lnTo>
                  <a:lnTo>
                    <a:pt x="355" y="330"/>
                  </a:lnTo>
                  <a:lnTo>
                    <a:pt x="356" y="343"/>
                  </a:lnTo>
                  <a:lnTo>
                    <a:pt x="357" y="354"/>
                  </a:lnTo>
                  <a:lnTo>
                    <a:pt x="361" y="359"/>
                  </a:lnTo>
                  <a:lnTo>
                    <a:pt x="365" y="364"/>
                  </a:lnTo>
                  <a:lnTo>
                    <a:pt x="371" y="368"/>
                  </a:lnTo>
                  <a:lnTo>
                    <a:pt x="378" y="369"/>
                  </a:lnTo>
                  <a:lnTo>
                    <a:pt x="386" y="371"/>
                  </a:lnTo>
                  <a:lnTo>
                    <a:pt x="398" y="371"/>
                  </a:lnTo>
                  <a:lnTo>
                    <a:pt x="398" y="381"/>
                  </a:lnTo>
                  <a:lnTo>
                    <a:pt x="266" y="381"/>
                  </a:lnTo>
                  <a:lnTo>
                    <a:pt x="266" y="371"/>
                  </a:lnTo>
                  <a:lnTo>
                    <a:pt x="277" y="371"/>
                  </a:lnTo>
                  <a:lnTo>
                    <a:pt x="287" y="369"/>
                  </a:lnTo>
                  <a:lnTo>
                    <a:pt x="294" y="367"/>
                  </a:lnTo>
                  <a:lnTo>
                    <a:pt x="300" y="362"/>
                  </a:lnTo>
                  <a:lnTo>
                    <a:pt x="306" y="356"/>
                  </a:lnTo>
                  <a:lnTo>
                    <a:pt x="307" y="351"/>
                  </a:lnTo>
                  <a:lnTo>
                    <a:pt x="309" y="342"/>
                  </a:lnTo>
                  <a:lnTo>
                    <a:pt x="310" y="329"/>
                  </a:lnTo>
                  <a:lnTo>
                    <a:pt x="310" y="315"/>
                  </a:lnTo>
                  <a:lnTo>
                    <a:pt x="310" y="61"/>
                  </a:lnTo>
                  <a:lnTo>
                    <a:pt x="191" y="381"/>
                  </a:lnTo>
                  <a:lnTo>
                    <a:pt x="183" y="38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42" name="Freeform 2610"/>
            <p:cNvSpPr>
              <a:spLocks/>
            </p:cNvSpPr>
            <p:nvPr/>
          </p:nvSpPr>
          <p:spPr bwMode="auto">
            <a:xfrm>
              <a:off x="1540386" y="1058855"/>
              <a:ext cx="37822" cy="41850"/>
            </a:xfrm>
            <a:custGeom>
              <a:avLst/>
              <a:gdLst>
                <a:gd name="T0" fmla="*/ 91 w 131"/>
                <a:gd name="T1" fmla="*/ 10 h 147"/>
                <a:gd name="T2" fmla="*/ 40 w 131"/>
                <a:gd name="T3" fmla="*/ 10 h 147"/>
                <a:gd name="T4" fmla="*/ 40 w 131"/>
                <a:gd name="T5" fmla="*/ 112 h 147"/>
                <a:gd name="T6" fmla="*/ 40 w 131"/>
                <a:gd name="T7" fmla="*/ 127 h 147"/>
                <a:gd name="T8" fmla="*/ 41 w 131"/>
                <a:gd name="T9" fmla="*/ 133 h 147"/>
                <a:gd name="T10" fmla="*/ 43 w 131"/>
                <a:gd name="T11" fmla="*/ 135 h 147"/>
                <a:gd name="T12" fmla="*/ 46 w 131"/>
                <a:gd name="T13" fmla="*/ 138 h 147"/>
                <a:gd name="T14" fmla="*/ 50 w 131"/>
                <a:gd name="T15" fmla="*/ 141 h 147"/>
                <a:gd name="T16" fmla="*/ 57 w 131"/>
                <a:gd name="T17" fmla="*/ 141 h 147"/>
                <a:gd name="T18" fmla="*/ 57 w 131"/>
                <a:gd name="T19" fmla="*/ 147 h 147"/>
                <a:gd name="T20" fmla="*/ 0 w 131"/>
                <a:gd name="T21" fmla="*/ 147 h 147"/>
                <a:gd name="T22" fmla="*/ 0 w 131"/>
                <a:gd name="T23" fmla="*/ 141 h 147"/>
                <a:gd name="T24" fmla="*/ 6 w 131"/>
                <a:gd name="T25" fmla="*/ 141 h 147"/>
                <a:gd name="T26" fmla="*/ 10 w 131"/>
                <a:gd name="T27" fmla="*/ 140 h 147"/>
                <a:gd name="T28" fmla="*/ 13 w 131"/>
                <a:gd name="T29" fmla="*/ 138 h 147"/>
                <a:gd name="T30" fmla="*/ 15 w 131"/>
                <a:gd name="T31" fmla="*/ 135 h 147"/>
                <a:gd name="T32" fmla="*/ 17 w 131"/>
                <a:gd name="T33" fmla="*/ 133 h 147"/>
                <a:gd name="T34" fmla="*/ 18 w 131"/>
                <a:gd name="T35" fmla="*/ 128 h 147"/>
                <a:gd name="T36" fmla="*/ 18 w 131"/>
                <a:gd name="T37" fmla="*/ 121 h 147"/>
                <a:gd name="T38" fmla="*/ 19 w 131"/>
                <a:gd name="T39" fmla="*/ 112 h 147"/>
                <a:gd name="T40" fmla="*/ 19 w 131"/>
                <a:gd name="T41" fmla="*/ 34 h 147"/>
                <a:gd name="T42" fmla="*/ 18 w 131"/>
                <a:gd name="T43" fmla="*/ 21 h 147"/>
                <a:gd name="T44" fmla="*/ 17 w 131"/>
                <a:gd name="T45" fmla="*/ 14 h 147"/>
                <a:gd name="T46" fmla="*/ 15 w 131"/>
                <a:gd name="T47" fmla="*/ 11 h 147"/>
                <a:gd name="T48" fmla="*/ 13 w 131"/>
                <a:gd name="T49" fmla="*/ 8 h 147"/>
                <a:gd name="T50" fmla="*/ 8 w 131"/>
                <a:gd name="T51" fmla="*/ 7 h 147"/>
                <a:gd name="T52" fmla="*/ 0 w 131"/>
                <a:gd name="T53" fmla="*/ 6 h 147"/>
                <a:gd name="T54" fmla="*/ 0 w 131"/>
                <a:gd name="T55" fmla="*/ 0 h 147"/>
                <a:gd name="T56" fmla="*/ 131 w 131"/>
                <a:gd name="T57" fmla="*/ 0 h 147"/>
                <a:gd name="T58" fmla="*/ 131 w 131"/>
                <a:gd name="T59" fmla="*/ 6 h 147"/>
                <a:gd name="T60" fmla="*/ 124 w 131"/>
                <a:gd name="T61" fmla="*/ 7 h 147"/>
                <a:gd name="T62" fmla="*/ 119 w 131"/>
                <a:gd name="T63" fmla="*/ 8 h 147"/>
                <a:gd name="T64" fmla="*/ 117 w 131"/>
                <a:gd name="T65" fmla="*/ 11 h 147"/>
                <a:gd name="T66" fmla="*/ 115 w 131"/>
                <a:gd name="T67" fmla="*/ 14 h 147"/>
                <a:gd name="T68" fmla="*/ 114 w 131"/>
                <a:gd name="T69" fmla="*/ 20 h 147"/>
                <a:gd name="T70" fmla="*/ 112 w 131"/>
                <a:gd name="T71" fmla="*/ 34 h 147"/>
                <a:gd name="T72" fmla="*/ 112 w 131"/>
                <a:gd name="T73" fmla="*/ 112 h 147"/>
                <a:gd name="T74" fmla="*/ 114 w 131"/>
                <a:gd name="T75" fmla="*/ 127 h 147"/>
                <a:gd name="T76" fmla="*/ 115 w 131"/>
                <a:gd name="T77" fmla="*/ 133 h 147"/>
                <a:gd name="T78" fmla="*/ 116 w 131"/>
                <a:gd name="T79" fmla="*/ 135 h 147"/>
                <a:gd name="T80" fmla="*/ 119 w 131"/>
                <a:gd name="T81" fmla="*/ 138 h 147"/>
                <a:gd name="T82" fmla="*/ 123 w 131"/>
                <a:gd name="T83" fmla="*/ 141 h 147"/>
                <a:gd name="T84" fmla="*/ 131 w 131"/>
                <a:gd name="T85" fmla="*/ 141 h 147"/>
                <a:gd name="T86" fmla="*/ 131 w 131"/>
                <a:gd name="T87" fmla="*/ 147 h 147"/>
                <a:gd name="T88" fmla="*/ 74 w 131"/>
                <a:gd name="T89" fmla="*/ 147 h 147"/>
                <a:gd name="T90" fmla="*/ 74 w 131"/>
                <a:gd name="T91" fmla="*/ 141 h 147"/>
                <a:gd name="T92" fmla="*/ 79 w 131"/>
                <a:gd name="T93" fmla="*/ 141 h 147"/>
                <a:gd name="T94" fmla="*/ 82 w 131"/>
                <a:gd name="T95" fmla="*/ 140 h 147"/>
                <a:gd name="T96" fmla="*/ 86 w 131"/>
                <a:gd name="T97" fmla="*/ 138 h 147"/>
                <a:gd name="T98" fmla="*/ 88 w 131"/>
                <a:gd name="T99" fmla="*/ 137 h 147"/>
                <a:gd name="T100" fmla="*/ 89 w 131"/>
                <a:gd name="T101" fmla="*/ 133 h 147"/>
                <a:gd name="T102" fmla="*/ 90 w 131"/>
                <a:gd name="T103" fmla="*/ 128 h 147"/>
                <a:gd name="T104" fmla="*/ 91 w 131"/>
                <a:gd name="T105" fmla="*/ 121 h 147"/>
                <a:gd name="T106" fmla="*/ 91 w 131"/>
                <a:gd name="T107" fmla="*/ 112 h 147"/>
                <a:gd name="T108" fmla="*/ 91 w 131"/>
                <a:gd name="T109" fmla="*/ 1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1" h="147">
                  <a:moveTo>
                    <a:pt x="91" y="10"/>
                  </a:moveTo>
                  <a:lnTo>
                    <a:pt x="40" y="10"/>
                  </a:lnTo>
                  <a:lnTo>
                    <a:pt x="40" y="112"/>
                  </a:lnTo>
                  <a:lnTo>
                    <a:pt x="40" y="127"/>
                  </a:lnTo>
                  <a:lnTo>
                    <a:pt x="41" y="133"/>
                  </a:lnTo>
                  <a:lnTo>
                    <a:pt x="43" y="135"/>
                  </a:lnTo>
                  <a:lnTo>
                    <a:pt x="46" y="138"/>
                  </a:lnTo>
                  <a:lnTo>
                    <a:pt x="50" y="141"/>
                  </a:lnTo>
                  <a:lnTo>
                    <a:pt x="57" y="141"/>
                  </a:lnTo>
                  <a:lnTo>
                    <a:pt x="57" y="147"/>
                  </a:lnTo>
                  <a:lnTo>
                    <a:pt x="0" y="147"/>
                  </a:lnTo>
                  <a:lnTo>
                    <a:pt x="0" y="141"/>
                  </a:lnTo>
                  <a:lnTo>
                    <a:pt x="6" y="141"/>
                  </a:lnTo>
                  <a:lnTo>
                    <a:pt x="10" y="140"/>
                  </a:lnTo>
                  <a:lnTo>
                    <a:pt x="13" y="138"/>
                  </a:lnTo>
                  <a:lnTo>
                    <a:pt x="15" y="135"/>
                  </a:lnTo>
                  <a:lnTo>
                    <a:pt x="17" y="133"/>
                  </a:lnTo>
                  <a:lnTo>
                    <a:pt x="18" y="128"/>
                  </a:lnTo>
                  <a:lnTo>
                    <a:pt x="18" y="121"/>
                  </a:lnTo>
                  <a:lnTo>
                    <a:pt x="19" y="112"/>
                  </a:lnTo>
                  <a:lnTo>
                    <a:pt x="19" y="34"/>
                  </a:lnTo>
                  <a:lnTo>
                    <a:pt x="18" y="21"/>
                  </a:lnTo>
                  <a:lnTo>
                    <a:pt x="17" y="14"/>
                  </a:lnTo>
                  <a:lnTo>
                    <a:pt x="15" y="11"/>
                  </a:lnTo>
                  <a:lnTo>
                    <a:pt x="13" y="8"/>
                  </a:lnTo>
                  <a:lnTo>
                    <a:pt x="8" y="7"/>
                  </a:lnTo>
                  <a:lnTo>
                    <a:pt x="0" y="6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6"/>
                  </a:lnTo>
                  <a:lnTo>
                    <a:pt x="124" y="7"/>
                  </a:lnTo>
                  <a:lnTo>
                    <a:pt x="119" y="8"/>
                  </a:lnTo>
                  <a:lnTo>
                    <a:pt x="117" y="11"/>
                  </a:lnTo>
                  <a:lnTo>
                    <a:pt x="115" y="14"/>
                  </a:lnTo>
                  <a:lnTo>
                    <a:pt x="114" y="20"/>
                  </a:lnTo>
                  <a:lnTo>
                    <a:pt x="112" y="34"/>
                  </a:lnTo>
                  <a:lnTo>
                    <a:pt x="112" y="112"/>
                  </a:lnTo>
                  <a:lnTo>
                    <a:pt x="114" y="127"/>
                  </a:lnTo>
                  <a:lnTo>
                    <a:pt x="115" y="133"/>
                  </a:lnTo>
                  <a:lnTo>
                    <a:pt x="116" y="135"/>
                  </a:lnTo>
                  <a:lnTo>
                    <a:pt x="119" y="138"/>
                  </a:lnTo>
                  <a:lnTo>
                    <a:pt x="123" y="141"/>
                  </a:lnTo>
                  <a:lnTo>
                    <a:pt x="131" y="141"/>
                  </a:lnTo>
                  <a:lnTo>
                    <a:pt x="131" y="147"/>
                  </a:lnTo>
                  <a:lnTo>
                    <a:pt x="74" y="147"/>
                  </a:lnTo>
                  <a:lnTo>
                    <a:pt x="74" y="141"/>
                  </a:lnTo>
                  <a:lnTo>
                    <a:pt x="79" y="141"/>
                  </a:lnTo>
                  <a:lnTo>
                    <a:pt x="82" y="140"/>
                  </a:lnTo>
                  <a:lnTo>
                    <a:pt x="86" y="138"/>
                  </a:lnTo>
                  <a:lnTo>
                    <a:pt x="88" y="137"/>
                  </a:lnTo>
                  <a:lnTo>
                    <a:pt x="89" y="133"/>
                  </a:lnTo>
                  <a:lnTo>
                    <a:pt x="90" y="128"/>
                  </a:lnTo>
                  <a:lnTo>
                    <a:pt x="91" y="121"/>
                  </a:lnTo>
                  <a:lnTo>
                    <a:pt x="91" y="112"/>
                  </a:lnTo>
                  <a:lnTo>
                    <a:pt x="91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43" name="Freeform 2611"/>
            <p:cNvSpPr>
              <a:spLocks noEditPoints="1"/>
            </p:cNvSpPr>
            <p:nvPr/>
          </p:nvSpPr>
          <p:spPr bwMode="auto">
            <a:xfrm>
              <a:off x="1579354" y="1057709"/>
              <a:ext cx="36103" cy="63634"/>
            </a:xfrm>
            <a:custGeom>
              <a:avLst/>
              <a:gdLst>
                <a:gd name="T0" fmla="*/ 37 w 125"/>
                <a:gd name="T1" fmla="*/ 2 h 223"/>
                <a:gd name="T2" fmla="*/ 43 w 125"/>
                <a:gd name="T3" fmla="*/ 35 h 223"/>
                <a:gd name="T4" fmla="*/ 51 w 125"/>
                <a:gd name="T5" fmla="*/ 19 h 223"/>
                <a:gd name="T6" fmla="*/ 61 w 125"/>
                <a:gd name="T7" fmla="*/ 8 h 223"/>
                <a:gd name="T8" fmla="*/ 71 w 125"/>
                <a:gd name="T9" fmla="*/ 2 h 223"/>
                <a:gd name="T10" fmla="*/ 81 w 125"/>
                <a:gd name="T11" fmla="*/ 0 h 223"/>
                <a:gd name="T12" fmla="*/ 97 w 125"/>
                <a:gd name="T13" fmla="*/ 5 h 223"/>
                <a:gd name="T14" fmla="*/ 111 w 125"/>
                <a:gd name="T15" fmla="*/ 18 h 223"/>
                <a:gd name="T16" fmla="*/ 122 w 125"/>
                <a:gd name="T17" fmla="*/ 42 h 223"/>
                <a:gd name="T18" fmla="*/ 125 w 125"/>
                <a:gd name="T19" fmla="*/ 73 h 223"/>
                <a:gd name="T20" fmla="*/ 124 w 125"/>
                <a:gd name="T21" fmla="*/ 91 h 223"/>
                <a:gd name="T22" fmla="*/ 122 w 125"/>
                <a:gd name="T23" fmla="*/ 109 h 223"/>
                <a:gd name="T24" fmla="*/ 116 w 125"/>
                <a:gd name="T25" fmla="*/ 123 h 223"/>
                <a:gd name="T26" fmla="*/ 108 w 125"/>
                <a:gd name="T27" fmla="*/ 136 h 223"/>
                <a:gd name="T28" fmla="*/ 91 w 125"/>
                <a:gd name="T29" fmla="*/ 152 h 223"/>
                <a:gd name="T30" fmla="*/ 71 w 125"/>
                <a:gd name="T31" fmla="*/ 156 h 223"/>
                <a:gd name="T32" fmla="*/ 55 w 125"/>
                <a:gd name="T33" fmla="*/ 153 h 223"/>
                <a:gd name="T34" fmla="*/ 43 w 125"/>
                <a:gd name="T35" fmla="*/ 143 h 223"/>
                <a:gd name="T36" fmla="*/ 43 w 125"/>
                <a:gd name="T37" fmla="*/ 201 h 223"/>
                <a:gd name="T38" fmla="*/ 47 w 125"/>
                <a:gd name="T39" fmla="*/ 211 h 223"/>
                <a:gd name="T40" fmla="*/ 55 w 125"/>
                <a:gd name="T41" fmla="*/ 215 h 223"/>
                <a:gd name="T42" fmla="*/ 63 w 125"/>
                <a:gd name="T43" fmla="*/ 223 h 223"/>
                <a:gd name="T44" fmla="*/ 0 w 125"/>
                <a:gd name="T45" fmla="*/ 217 h 223"/>
                <a:gd name="T46" fmla="*/ 10 w 125"/>
                <a:gd name="T47" fmla="*/ 215 h 223"/>
                <a:gd name="T48" fmla="*/ 17 w 125"/>
                <a:gd name="T49" fmla="*/ 211 h 223"/>
                <a:gd name="T50" fmla="*/ 21 w 125"/>
                <a:gd name="T51" fmla="*/ 201 h 223"/>
                <a:gd name="T52" fmla="*/ 21 w 125"/>
                <a:gd name="T53" fmla="*/ 48 h 223"/>
                <a:gd name="T54" fmla="*/ 20 w 125"/>
                <a:gd name="T55" fmla="*/ 31 h 223"/>
                <a:gd name="T56" fmla="*/ 16 w 125"/>
                <a:gd name="T57" fmla="*/ 25 h 223"/>
                <a:gd name="T58" fmla="*/ 10 w 125"/>
                <a:gd name="T59" fmla="*/ 22 h 223"/>
                <a:gd name="T60" fmla="*/ 2 w 125"/>
                <a:gd name="T61" fmla="*/ 25 h 223"/>
                <a:gd name="T62" fmla="*/ 43 w 125"/>
                <a:gd name="T63" fmla="*/ 45 h 223"/>
                <a:gd name="T64" fmla="*/ 43 w 125"/>
                <a:gd name="T65" fmla="*/ 114 h 223"/>
                <a:gd name="T66" fmla="*/ 46 w 125"/>
                <a:gd name="T67" fmla="*/ 127 h 223"/>
                <a:gd name="T68" fmla="*/ 49 w 125"/>
                <a:gd name="T69" fmla="*/ 136 h 223"/>
                <a:gd name="T70" fmla="*/ 56 w 125"/>
                <a:gd name="T71" fmla="*/ 143 h 223"/>
                <a:gd name="T72" fmla="*/ 65 w 125"/>
                <a:gd name="T73" fmla="*/ 146 h 223"/>
                <a:gd name="T74" fmla="*/ 77 w 125"/>
                <a:gd name="T75" fmla="*/ 146 h 223"/>
                <a:gd name="T76" fmla="*/ 88 w 125"/>
                <a:gd name="T77" fmla="*/ 140 h 223"/>
                <a:gd name="T78" fmla="*/ 96 w 125"/>
                <a:gd name="T79" fmla="*/ 126 h 223"/>
                <a:gd name="T80" fmla="*/ 102 w 125"/>
                <a:gd name="T81" fmla="*/ 103 h 223"/>
                <a:gd name="T82" fmla="*/ 102 w 125"/>
                <a:gd name="T83" fmla="*/ 73 h 223"/>
                <a:gd name="T84" fmla="*/ 96 w 125"/>
                <a:gd name="T85" fmla="*/ 47 h 223"/>
                <a:gd name="T86" fmla="*/ 86 w 125"/>
                <a:gd name="T87" fmla="*/ 31 h 223"/>
                <a:gd name="T88" fmla="*/ 76 w 125"/>
                <a:gd name="T89" fmla="*/ 25 h 223"/>
                <a:gd name="T90" fmla="*/ 64 w 125"/>
                <a:gd name="T91" fmla="*/ 25 h 223"/>
                <a:gd name="T92" fmla="*/ 51 w 125"/>
                <a:gd name="T93" fmla="*/ 3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" h="223">
                  <a:moveTo>
                    <a:pt x="1" y="19"/>
                  </a:moveTo>
                  <a:lnTo>
                    <a:pt x="37" y="2"/>
                  </a:lnTo>
                  <a:lnTo>
                    <a:pt x="43" y="2"/>
                  </a:lnTo>
                  <a:lnTo>
                    <a:pt x="43" y="35"/>
                  </a:lnTo>
                  <a:lnTo>
                    <a:pt x="47" y="26"/>
                  </a:lnTo>
                  <a:lnTo>
                    <a:pt x="51" y="19"/>
                  </a:lnTo>
                  <a:lnTo>
                    <a:pt x="56" y="13"/>
                  </a:lnTo>
                  <a:lnTo>
                    <a:pt x="61" y="8"/>
                  </a:lnTo>
                  <a:lnTo>
                    <a:pt x="65" y="5"/>
                  </a:lnTo>
                  <a:lnTo>
                    <a:pt x="71" y="2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90" y="2"/>
                  </a:lnTo>
                  <a:lnTo>
                    <a:pt x="97" y="5"/>
                  </a:lnTo>
                  <a:lnTo>
                    <a:pt x="104" y="11"/>
                  </a:lnTo>
                  <a:lnTo>
                    <a:pt x="111" y="18"/>
                  </a:lnTo>
                  <a:lnTo>
                    <a:pt x="117" y="29"/>
                  </a:lnTo>
                  <a:lnTo>
                    <a:pt x="122" y="42"/>
                  </a:lnTo>
                  <a:lnTo>
                    <a:pt x="125" y="57"/>
                  </a:lnTo>
                  <a:lnTo>
                    <a:pt x="125" y="73"/>
                  </a:lnTo>
                  <a:lnTo>
                    <a:pt x="125" y="83"/>
                  </a:lnTo>
                  <a:lnTo>
                    <a:pt x="124" y="91"/>
                  </a:lnTo>
                  <a:lnTo>
                    <a:pt x="123" y="100"/>
                  </a:lnTo>
                  <a:lnTo>
                    <a:pt x="122" y="109"/>
                  </a:lnTo>
                  <a:lnTo>
                    <a:pt x="118" y="116"/>
                  </a:lnTo>
                  <a:lnTo>
                    <a:pt x="116" y="123"/>
                  </a:lnTo>
                  <a:lnTo>
                    <a:pt x="112" y="130"/>
                  </a:lnTo>
                  <a:lnTo>
                    <a:pt x="108" y="136"/>
                  </a:lnTo>
                  <a:lnTo>
                    <a:pt x="100" y="145"/>
                  </a:lnTo>
                  <a:lnTo>
                    <a:pt x="91" y="152"/>
                  </a:lnTo>
                  <a:lnTo>
                    <a:pt x="82" y="155"/>
                  </a:lnTo>
                  <a:lnTo>
                    <a:pt x="71" y="156"/>
                  </a:lnTo>
                  <a:lnTo>
                    <a:pt x="62" y="156"/>
                  </a:lnTo>
                  <a:lnTo>
                    <a:pt x="55" y="153"/>
                  </a:lnTo>
                  <a:lnTo>
                    <a:pt x="49" y="149"/>
                  </a:lnTo>
                  <a:lnTo>
                    <a:pt x="43" y="143"/>
                  </a:lnTo>
                  <a:lnTo>
                    <a:pt x="43" y="188"/>
                  </a:lnTo>
                  <a:lnTo>
                    <a:pt x="43" y="201"/>
                  </a:lnTo>
                  <a:lnTo>
                    <a:pt x="44" y="208"/>
                  </a:lnTo>
                  <a:lnTo>
                    <a:pt x="47" y="211"/>
                  </a:lnTo>
                  <a:lnTo>
                    <a:pt x="49" y="214"/>
                  </a:lnTo>
                  <a:lnTo>
                    <a:pt x="55" y="215"/>
                  </a:lnTo>
                  <a:lnTo>
                    <a:pt x="63" y="217"/>
                  </a:lnTo>
                  <a:lnTo>
                    <a:pt x="63" y="223"/>
                  </a:lnTo>
                  <a:lnTo>
                    <a:pt x="0" y="223"/>
                  </a:lnTo>
                  <a:lnTo>
                    <a:pt x="0" y="217"/>
                  </a:lnTo>
                  <a:lnTo>
                    <a:pt x="3" y="217"/>
                  </a:lnTo>
                  <a:lnTo>
                    <a:pt x="10" y="215"/>
                  </a:lnTo>
                  <a:lnTo>
                    <a:pt x="16" y="213"/>
                  </a:lnTo>
                  <a:lnTo>
                    <a:pt x="17" y="211"/>
                  </a:lnTo>
                  <a:lnTo>
                    <a:pt x="20" y="207"/>
                  </a:lnTo>
                  <a:lnTo>
                    <a:pt x="21" y="201"/>
                  </a:lnTo>
                  <a:lnTo>
                    <a:pt x="21" y="188"/>
                  </a:lnTo>
                  <a:lnTo>
                    <a:pt x="21" y="48"/>
                  </a:lnTo>
                  <a:lnTo>
                    <a:pt x="21" y="37"/>
                  </a:lnTo>
                  <a:lnTo>
                    <a:pt x="20" y="31"/>
                  </a:lnTo>
                  <a:lnTo>
                    <a:pt x="19" y="26"/>
                  </a:lnTo>
                  <a:lnTo>
                    <a:pt x="16" y="25"/>
                  </a:lnTo>
                  <a:lnTo>
                    <a:pt x="14" y="24"/>
                  </a:lnTo>
                  <a:lnTo>
                    <a:pt x="10" y="22"/>
                  </a:lnTo>
                  <a:lnTo>
                    <a:pt x="7" y="24"/>
                  </a:lnTo>
                  <a:lnTo>
                    <a:pt x="2" y="25"/>
                  </a:lnTo>
                  <a:lnTo>
                    <a:pt x="1" y="19"/>
                  </a:lnTo>
                  <a:close/>
                  <a:moveTo>
                    <a:pt x="43" y="45"/>
                  </a:moveTo>
                  <a:lnTo>
                    <a:pt x="43" y="100"/>
                  </a:lnTo>
                  <a:lnTo>
                    <a:pt x="43" y="114"/>
                  </a:lnTo>
                  <a:lnTo>
                    <a:pt x="44" y="123"/>
                  </a:lnTo>
                  <a:lnTo>
                    <a:pt x="46" y="127"/>
                  </a:lnTo>
                  <a:lnTo>
                    <a:pt x="47" y="132"/>
                  </a:lnTo>
                  <a:lnTo>
                    <a:pt x="49" y="136"/>
                  </a:lnTo>
                  <a:lnTo>
                    <a:pt x="53" y="140"/>
                  </a:lnTo>
                  <a:lnTo>
                    <a:pt x="56" y="143"/>
                  </a:lnTo>
                  <a:lnTo>
                    <a:pt x="61" y="145"/>
                  </a:lnTo>
                  <a:lnTo>
                    <a:pt x="65" y="146"/>
                  </a:lnTo>
                  <a:lnTo>
                    <a:pt x="70" y="148"/>
                  </a:lnTo>
                  <a:lnTo>
                    <a:pt x="77" y="146"/>
                  </a:lnTo>
                  <a:lnTo>
                    <a:pt x="83" y="143"/>
                  </a:lnTo>
                  <a:lnTo>
                    <a:pt x="88" y="140"/>
                  </a:lnTo>
                  <a:lnTo>
                    <a:pt x="92" y="135"/>
                  </a:lnTo>
                  <a:lnTo>
                    <a:pt x="96" y="126"/>
                  </a:lnTo>
                  <a:lnTo>
                    <a:pt x="99" y="114"/>
                  </a:lnTo>
                  <a:lnTo>
                    <a:pt x="102" y="103"/>
                  </a:lnTo>
                  <a:lnTo>
                    <a:pt x="103" y="88"/>
                  </a:lnTo>
                  <a:lnTo>
                    <a:pt x="102" y="73"/>
                  </a:lnTo>
                  <a:lnTo>
                    <a:pt x="99" y="58"/>
                  </a:lnTo>
                  <a:lnTo>
                    <a:pt x="96" y="47"/>
                  </a:lnTo>
                  <a:lnTo>
                    <a:pt x="90" y="37"/>
                  </a:lnTo>
                  <a:lnTo>
                    <a:pt x="86" y="31"/>
                  </a:lnTo>
                  <a:lnTo>
                    <a:pt x="81" y="26"/>
                  </a:lnTo>
                  <a:lnTo>
                    <a:pt x="76" y="25"/>
                  </a:lnTo>
                  <a:lnTo>
                    <a:pt x="70" y="24"/>
                  </a:lnTo>
                  <a:lnTo>
                    <a:pt x="64" y="25"/>
                  </a:lnTo>
                  <a:lnTo>
                    <a:pt x="58" y="28"/>
                  </a:lnTo>
                  <a:lnTo>
                    <a:pt x="51" y="34"/>
                  </a:lnTo>
                  <a:lnTo>
                    <a:pt x="43" y="4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44" name="Freeform 2612"/>
            <p:cNvSpPr>
              <a:spLocks/>
            </p:cNvSpPr>
            <p:nvPr/>
          </p:nvSpPr>
          <p:spPr bwMode="auto">
            <a:xfrm>
              <a:off x="1437808" y="995794"/>
              <a:ext cx="38968" cy="106631"/>
            </a:xfrm>
            <a:custGeom>
              <a:avLst/>
              <a:gdLst>
                <a:gd name="T0" fmla="*/ 0 w 136"/>
                <a:gd name="T1" fmla="*/ 46 h 370"/>
                <a:gd name="T2" fmla="*/ 1 w 136"/>
                <a:gd name="T3" fmla="*/ 50 h 370"/>
                <a:gd name="T4" fmla="*/ 121 w 136"/>
                <a:gd name="T5" fmla="*/ 370 h 370"/>
                <a:gd name="T6" fmla="*/ 136 w 136"/>
                <a:gd name="T7" fmla="*/ 362 h 370"/>
                <a:gd name="T8" fmla="*/ 17 w 136"/>
                <a:gd name="T9" fmla="*/ 41 h 370"/>
                <a:gd name="T10" fmla="*/ 0 w 136"/>
                <a:gd name="T11" fmla="*/ 46 h 370"/>
                <a:gd name="T12" fmla="*/ 17 w 136"/>
                <a:gd name="T13" fmla="*/ 41 h 370"/>
                <a:gd name="T14" fmla="*/ 0 w 136"/>
                <a:gd name="T15" fmla="*/ 0 h 370"/>
                <a:gd name="T16" fmla="*/ 0 w 136"/>
                <a:gd name="T17" fmla="*/ 4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370">
                  <a:moveTo>
                    <a:pt x="0" y="46"/>
                  </a:moveTo>
                  <a:lnTo>
                    <a:pt x="1" y="50"/>
                  </a:lnTo>
                  <a:lnTo>
                    <a:pt x="121" y="370"/>
                  </a:lnTo>
                  <a:lnTo>
                    <a:pt x="136" y="362"/>
                  </a:lnTo>
                  <a:lnTo>
                    <a:pt x="17" y="41"/>
                  </a:lnTo>
                  <a:lnTo>
                    <a:pt x="0" y="46"/>
                  </a:lnTo>
                  <a:lnTo>
                    <a:pt x="17" y="41"/>
                  </a:lnTo>
                  <a:lnTo>
                    <a:pt x="0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45" name="Freeform 2613"/>
            <p:cNvSpPr>
              <a:spLocks/>
            </p:cNvSpPr>
            <p:nvPr/>
          </p:nvSpPr>
          <p:spPr bwMode="auto">
            <a:xfrm>
              <a:off x="1437808" y="1008979"/>
              <a:ext cx="4584" cy="72807"/>
            </a:xfrm>
            <a:custGeom>
              <a:avLst/>
              <a:gdLst>
                <a:gd name="T0" fmla="*/ 0 w 17"/>
                <a:gd name="T1" fmla="*/ 254 h 254"/>
                <a:gd name="T2" fmla="*/ 17 w 17"/>
                <a:gd name="T3" fmla="*/ 254 h 254"/>
                <a:gd name="T4" fmla="*/ 17 w 17"/>
                <a:gd name="T5" fmla="*/ 0 h 254"/>
                <a:gd name="T6" fmla="*/ 0 w 17"/>
                <a:gd name="T7" fmla="*/ 0 h 254"/>
                <a:gd name="T8" fmla="*/ 0 w 17"/>
                <a:gd name="T9" fmla="*/ 254 h 254"/>
                <a:gd name="T10" fmla="*/ 0 w 17"/>
                <a:gd name="T11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54">
                  <a:moveTo>
                    <a:pt x="0" y="254"/>
                  </a:moveTo>
                  <a:lnTo>
                    <a:pt x="17" y="254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25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46" name="Freeform 2614"/>
            <p:cNvSpPr>
              <a:spLocks/>
            </p:cNvSpPr>
            <p:nvPr/>
          </p:nvSpPr>
          <p:spPr bwMode="auto">
            <a:xfrm>
              <a:off x="1437808" y="1081786"/>
              <a:ext cx="6304" cy="14905"/>
            </a:xfrm>
            <a:custGeom>
              <a:avLst/>
              <a:gdLst>
                <a:gd name="T0" fmla="*/ 21 w 21"/>
                <a:gd name="T1" fmla="*/ 37 h 50"/>
                <a:gd name="T2" fmla="*/ 21 w 21"/>
                <a:gd name="T3" fmla="*/ 37 h 50"/>
                <a:gd name="T4" fmla="*/ 20 w 21"/>
                <a:gd name="T5" fmla="*/ 34 h 50"/>
                <a:gd name="T6" fmla="*/ 19 w 21"/>
                <a:gd name="T7" fmla="*/ 27 h 50"/>
                <a:gd name="T8" fmla="*/ 18 w 21"/>
                <a:gd name="T9" fmla="*/ 15 h 50"/>
                <a:gd name="T10" fmla="*/ 17 w 21"/>
                <a:gd name="T11" fmla="*/ 0 h 50"/>
                <a:gd name="T12" fmla="*/ 0 w 21"/>
                <a:gd name="T13" fmla="*/ 0 h 50"/>
                <a:gd name="T14" fmla="*/ 0 w 21"/>
                <a:gd name="T15" fmla="*/ 17 h 50"/>
                <a:gd name="T16" fmla="*/ 2 w 21"/>
                <a:gd name="T17" fmla="*/ 30 h 50"/>
                <a:gd name="T18" fmla="*/ 5 w 21"/>
                <a:gd name="T19" fmla="*/ 41 h 50"/>
                <a:gd name="T20" fmla="*/ 8 w 21"/>
                <a:gd name="T21" fmla="*/ 50 h 50"/>
                <a:gd name="T22" fmla="*/ 8 w 21"/>
                <a:gd name="T23" fmla="*/ 50 h 50"/>
                <a:gd name="T24" fmla="*/ 21 w 21"/>
                <a:gd name="T25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0">
                  <a:moveTo>
                    <a:pt x="21" y="37"/>
                  </a:moveTo>
                  <a:lnTo>
                    <a:pt x="21" y="37"/>
                  </a:lnTo>
                  <a:lnTo>
                    <a:pt x="20" y="34"/>
                  </a:lnTo>
                  <a:lnTo>
                    <a:pt x="19" y="27"/>
                  </a:lnTo>
                  <a:lnTo>
                    <a:pt x="18" y="1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2" y="30"/>
                  </a:lnTo>
                  <a:lnTo>
                    <a:pt x="5" y="41"/>
                  </a:lnTo>
                  <a:lnTo>
                    <a:pt x="8" y="50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47" name="Freeform 2615"/>
            <p:cNvSpPr>
              <a:spLocks/>
            </p:cNvSpPr>
            <p:nvPr/>
          </p:nvSpPr>
          <p:spPr bwMode="auto">
            <a:xfrm>
              <a:off x="1440101" y="1092679"/>
              <a:ext cx="9742" cy="8026"/>
            </a:xfrm>
            <a:custGeom>
              <a:avLst/>
              <a:gdLst>
                <a:gd name="T0" fmla="*/ 33 w 33"/>
                <a:gd name="T1" fmla="*/ 9 h 29"/>
                <a:gd name="T2" fmla="*/ 33 w 33"/>
                <a:gd name="T3" fmla="*/ 9 h 29"/>
                <a:gd name="T4" fmla="*/ 26 w 33"/>
                <a:gd name="T5" fmla="*/ 7 h 29"/>
                <a:gd name="T6" fmla="*/ 20 w 33"/>
                <a:gd name="T7" fmla="*/ 6 h 29"/>
                <a:gd name="T8" fmla="*/ 17 w 33"/>
                <a:gd name="T9" fmla="*/ 3 h 29"/>
                <a:gd name="T10" fmla="*/ 13 w 33"/>
                <a:gd name="T11" fmla="*/ 0 h 29"/>
                <a:gd name="T12" fmla="*/ 0 w 33"/>
                <a:gd name="T13" fmla="*/ 13 h 29"/>
                <a:gd name="T14" fmla="*/ 7 w 33"/>
                <a:gd name="T15" fmla="*/ 20 h 29"/>
                <a:gd name="T16" fmla="*/ 14 w 33"/>
                <a:gd name="T17" fmla="*/ 26 h 29"/>
                <a:gd name="T18" fmla="*/ 24 w 33"/>
                <a:gd name="T19" fmla="*/ 28 h 29"/>
                <a:gd name="T20" fmla="*/ 33 w 33"/>
                <a:gd name="T21" fmla="*/ 29 h 29"/>
                <a:gd name="T22" fmla="*/ 33 w 33"/>
                <a:gd name="T23" fmla="*/ 29 h 29"/>
                <a:gd name="T24" fmla="*/ 33 w 33"/>
                <a:gd name="T25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29">
                  <a:moveTo>
                    <a:pt x="33" y="9"/>
                  </a:moveTo>
                  <a:lnTo>
                    <a:pt x="33" y="9"/>
                  </a:lnTo>
                  <a:lnTo>
                    <a:pt x="26" y="7"/>
                  </a:lnTo>
                  <a:lnTo>
                    <a:pt x="20" y="6"/>
                  </a:lnTo>
                  <a:lnTo>
                    <a:pt x="17" y="3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7" y="20"/>
                  </a:lnTo>
                  <a:lnTo>
                    <a:pt x="14" y="26"/>
                  </a:lnTo>
                  <a:lnTo>
                    <a:pt x="24" y="28"/>
                  </a:lnTo>
                  <a:lnTo>
                    <a:pt x="33" y="29"/>
                  </a:lnTo>
                  <a:lnTo>
                    <a:pt x="33" y="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48" name="Freeform 2616"/>
            <p:cNvSpPr>
              <a:spLocks/>
            </p:cNvSpPr>
            <p:nvPr/>
          </p:nvSpPr>
          <p:spPr bwMode="auto">
            <a:xfrm>
              <a:off x="1449843" y="1094972"/>
              <a:ext cx="5158" cy="5733"/>
            </a:xfrm>
            <a:custGeom>
              <a:avLst/>
              <a:gdLst>
                <a:gd name="T0" fmla="*/ 20 w 20"/>
                <a:gd name="T1" fmla="*/ 10 h 20"/>
                <a:gd name="T2" fmla="*/ 12 w 20"/>
                <a:gd name="T3" fmla="*/ 0 h 20"/>
                <a:gd name="T4" fmla="*/ 0 w 20"/>
                <a:gd name="T5" fmla="*/ 0 h 20"/>
                <a:gd name="T6" fmla="*/ 0 w 20"/>
                <a:gd name="T7" fmla="*/ 20 h 20"/>
                <a:gd name="T8" fmla="*/ 12 w 20"/>
                <a:gd name="T9" fmla="*/ 20 h 20"/>
                <a:gd name="T10" fmla="*/ 20 w 20"/>
                <a:gd name="T11" fmla="*/ 10 h 20"/>
                <a:gd name="T12" fmla="*/ 20 w 20"/>
                <a:gd name="T13" fmla="*/ 10 h 20"/>
                <a:gd name="T14" fmla="*/ 20 w 20"/>
                <a:gd name="T15" fmla="*/ 0 h 20"/>
                <a:gd name="T16" fmla="*/ 12 w 20"/>
                <a:gd name="T17" fmla="*/ 0 h 20"/>
                <a:gd name="T18" fmla="*/ 20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2" y="20"/>
                  </a:lnTo>
                  <a:lnTo>
                    <a:pt x="20" y="10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49" name="Freeform 2617"/>
            <p:cNvSpPr>
              <a:spLocks/>
            </p:cNvSpPr>
            <p:nvPr/>
          </p:nvSpPr>
          <p:spPr bwMode="auto">
            <a:xfrm>
              <a:off x="1450416" y="1097838"/>
              <a:ext cx="4584" cy="6306"/>
            </a:xfrm>
            <a:custGeom>
              <a:avLst/>
              <a:gdLst>
                <a:gd name="T0" fmla="*/ 8 w 16"/>
                <a:gd name="T1" fmla="*/ 20 h 20"/>
                <a:gd name="T2" fmla="*/ 16 w 16"/>
                <a:gd name="T3" fmla="*/ 10 h 20"/>
                <a:gd name="T4" fmla="*/ 16 w 16"/>
                <a:gd name="T5" fmla="*/ 0 h 20"/>
                <a:gd name="T6" fmla="*/ 0 w 16"/>
                <a:gd name="T7" fmla="*/ 0 h 20"/>
                <a:gd name="T8" fmla="*/ 0 w 16"/>
                <a:gd name="T9" fmla="*/ 10 h 20"/>
                <a:gd name="T10" fmla="*/ 8 w 16"/>
                <a:gd name="T11" fmla="*/ 20 h 20"/>
                <a:gd name="T12" fmla="*/ 8 w 16"/>
                <a:gd name="T13" fmla="*/ 20 h 20"/>
                <a:gd name="T14" fmla="*/ 16 w 16"/>
                <a:gd name="T15" fmla="*/ 20 h 20"/>
                <a:gd name="T16" fmla="*/ 16 w 16"/>
                <a:gd name="T17" fmla="*/ 10 h 20"/>
                <a:gd name="T18" fmla="*/ 8 w 16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0">
                  <a:moveTo>
                    <a:pt x="8" y="20"/>
                  </a:moveTo>
                  <a:lnTo>
                    <a:pt x="16" y="1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20"/>
                  </a:lnTo>
                  <a:lnTo>
                    <a:pt x="16" y="20"/>
                  </a:lnTo>
                  <a:lnTo>
                    <a:pt x="16" y="10"/>
                  </a:lnTo>
                  <a:lnTo>
                    <a:pt x="8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50" name="Freeform 2618"/>
            <p:cNvSpPr>
              <a:spLocks/>
            </p:cNvSpPr>
            <p:nvPr/>
          </p:nvSpPr>
          <p:spPr bwMode="auto">
            <a:xfrm>
              <a:off x="1419471" y="1097838"/>
              <a:ext cx="33238" cy="6306"/>
            </a:xfrm>
            <a:custGeom>
              <a:avLst/>
              <a:gdLst>
                <a:gd name="T0" fmla="*/ 0 w 116"/>
                <a:gd name="T1" fmla="*/ 10 h 20"/>
                <a:gd name="T2" fmla="*/ 8 w 116"/>
                <a:gd name="T3" fmla="*/ 20 h 20"/>
                <a:gd name="T4" fmla="*/ 116 w 116"/>
                <a:gd name="T5" fmla="*/ 20 h 20"/>
                <a:gd name="T6" fmla="*/ 116 w 116"/>
                <a:gd name="T7" fmla="*/ 0 h 20"/>
                <a:gd name="T8" fmla="*/ 8 w 116"/>
                <a:gd name="T9" fmla="*/ 0 h 20"/>
                <a:gd name="T10" fmla="*/ 0 w 116"/>
                <a:gd name="T11" fmla="*/ 10 h 20"/>
                <a:gd name="T12" fmla="*/ 0 w 116"/>
                <a:gd name="T13" fmla="*/ 10 h 20"/>
                <a:gd name="T14" fmla="*/ 0 w 116"/>
                <a:gd name="T15" fmla="*/ 20 h 20"/>
                <a:gd name="T16" fmla="*/ 8 w 116"/>
                <a:gd name="T17" fmla="*/ 20 h 20"/>
                <a:gd name="T18" fmla="*/ 0 w 116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20">
                  <a:moveTo>
                    <a:pt x="0" y="10"/>
                  </a:moveTo>
                  <a:lnTo>
                    <a:pt x="8" y="20"/>
                  </a:lnTo>
                  <a:lnTo>
                    <a:pt x="116" y="20"/>
                  </a:lnTo>
                  <a:lnTo>
                    <a:pt x="116" y="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51" name="Freeform 2619"/>
            <p:cNvSpPr>
              <a:spLocks/>
            </p:cNvSpPr>
            <p:nvPr/>
          </p:nvSpPr>
          <p:spPr bwMode="auto">
            <a:xfrm>
              <a:off x="1419471" y="1094972"/>
              <a:ext cx="5158" cy="5733"/>
            </a:xfrm>
            <a:custGeom>
              <a:avLst/>
              <a:gdLst>
                <a:gd name="T0" fmla="*/ 8 w 16"/>
                <a:gd name="T1" fmla="*/ 0 h 20"/>
                <a:gd name="T2" fmla="*/ 0 w 16"/>
                <a:gd name="T3" fmla="*/ 10 h 20"/>
                <a:gd name="T4" fmla="*/ 0 w 16"/>
                <a:gd name="T5" fmla="*/ 20 h 20"/>
                <a:gd name="T6" fmla="*/ 16 w 16"/>
                <a:gd name="T7" fmla="*/ 20 h 20"/>
                <a:gd name="T8" fmla="*/ 16 w 16"/>
                <a:gd name="T9" fmla="*/ 10 h 20"/>
                <a:gd name="T10" fmla="*/ 8 w 16"/>
                <a:gd name="T11" fmla="*/ 0 h 20"/>
                <a:gd name="T12" fmla="*/ 8 w 16"/>
                <a:gd name="T13" fmla="*/ 0 h 20"/>
                <a:gd name="T14" fmla="*/ 0 w 16"/>
                <a:gd name="T15" fmla="*/ 0 h 20"/>
                <a:gd name="T16" fmla="*/ 0 w 16"/>
                <a:gd name="T17" fmla="*/ 10 h 20"/>
                <a:gd name="T18" fmla="*/ 8 w 1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0">
                  <a:moveTo>
                    <a:pt x="8" y="0"/>
                  </a:moveTo>
                  <a:lnTo>
                    <a:pt x="0" y="10"/>
                  </a:lnTo>
                  <a:lnTo>
                    <a:pt x="0" y="20"/>
                  </a:lnTo>
                  <a:lnTo>
                    <a:pt x="16" y="20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52" name="Freeform 2620"/>
            <p:cNvSpPr>
              <a:spLocks/>
            </p:cNvSpPr>
            <p:nvPr/>
          </p:nvSpPr>
          <p:spPr bwMode="auto">
            <a:xfrm>
              <a:off x="1422336" y="1094972"/>
              <a:ext cx="2865" cy="5733"/>
            </a:xfrm>
            <a:custGeom>
              <a:avLst/>
              <a:gdLst>
                <a:gd name="T0" fmla="*/ 11 w 11"/>
                <a:gd name="T1" fmla="*/ 20 h 20"/>
                <a:gd name="T2" fmla="*/ 11 w 11"/>
                <a:gd name="T3" fmla="*/ 0 h 20"/>
                <a:gd name="T4" fmla="*/ 0 w 11"/>
                <a:gd name="T5" fmla="*/ 0 h 20"/>
                <a:gd name="T6" fmla="*/ 0 w 11"/>
                <a:gd name="T7" fmla="*/ 20 h 20"/>
                <a:gd name="T8" fmla="*/ 11 w 11"/>
                <a:gd name="T9" fmla="*/ 20 h 20"/>
                <a:gd name="T10" fmla="*/ 11 w 11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0">
                  <a:moveTo>
                    <a:pt x="11" y="2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53" name="Freeform 2621"/>
            <p:cNvSpPr>
              <a:spLocks/>
            </p:cNvSpPr>
            <p:nvPr/>
          </p:nvSpPr>
          <p:spPr bwMode="auto">
            <a:xfrm>
              <a:off x="1425201" y="1092106"/>
              <a:ext cx="9742" cy="8599"/>
            </a:xfrm>
            <a:custGeom>
              <a:avLst/>
              <a:gdLst>
                <a:gd name="T0" fmla="*/ 21 w 35"/>
                <a:gd name="T1" fmla="*/ 0 h 30"/>
                <a:gd name="T2" fmla="*/ 21 w 35"/>
                <a:gd name="T3" fmla="*/ 0 h 30"/>
                <a:gd name="T4" fmla="*/ 17 w 35"/>
                <a:gd name="T5" fmla="*/ 4 h 30"/>
                <a:gd name="T6" fmla="*/ 14 w 35"/>
                <a:gd name="T7" fmla="*/ 7 h 30"/>
                <a:gd name="T8" fmla="*/ 8 w 35"/>
                <a:gd name="T9" fmla="*/ 8 h 30"/>
                <a:gd name="T10" fmla="*/ 0 w 35"/>
                <a:gd name="T11" fmla="*/ 10 h 30"/>
                <a:gd name="T12" fmla="*/ 0 w 35"/>
                <a:gd name="T13" fmla="*/ 30 h 30"/>
                <a:gd name="T14" fmla="*/ 10 w 35"/>
                <a:gd name="T15" fmla="*/ 29 h 30"/>
                <a:gd name="T16" fmla="*/ 20 w 35"/>
                <a:gd name="T17" fmla="*/ 26 h 30"/>
                <a:gd name="T18" fmla="*/ 28 w 35"/>
                <a:gd name="T19" fmla="*/ 20 h 30"/>
                <a:gd name="T20" fmla="*/ 35 w 35"/>
                <a:gd name="T21" fmla="*/ 11 h 30"/>
                <a:gd name="T22" fmla="*/ 35 w 35"/>
                <a:gd name="T23" fmla="*/ 11 h 30"/>
                <a:gd name="T24" fmla="*/ 21 w 35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0">
                  <a:moveTo>
                    <a:pt x="21" y="0"/>
                  </a:moveTo>
                  <a:lnTo>
                    <a:pt x="21" y="0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8" y="8"/>
                  </a:lnTo>
                  <a:lnTo>
                    <a:pt x="0" y="10"/>
                  </a:lnTo>
                  <a:lnTo>
                    <a:pt x="0" y="30"/>
                  </a:lnTo>
                  <a:lnTo>
                    <a:pt x="10" y="29"/>
                  </a:lnTo>
                  <a:lnTo>
                    <a:pt x="20" y="26"/>
                  </a:lnTo>
                  <a:lnTo>
                    <a:pt x="28" y="20"/>
                  </a:lnTo>
                  <a:lnTo>
                    <a:pt x="35" y="1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54" name="Freeform 2622"/>
            <p:cNvSpPr>
              <a:spLocks/>
            </p:cNvSpPr>
            <p:nvPr/>
          </p:nvSpPr>
          <p:spPr bwMode="auto">
            <a:xfrm>
              <a:off x="1430932" y="1081786"/>
              <a:ext cx="5731" cy="13759"/>
            </a:xfrm>
            <a:custGeom>
              <a:avLst/>
              <a:gdLst>
                <a:gd name="T0" fmla="*/ 3 w 20"/>
                <a:gd name="T1" fmla="*/ 0 h 47"/>
                <a:gd name="T2" fmla="*/ 3 w 20"/>
                <a:gd name="T3" fmla="*/ 0 h 47"/>
                <a:gd name="T4" fmla="*/ 3 w 20"/>
                <a:gd name="T5" fmla="*/ 14 h 47"/>
                <a:gd name="T6" fmla="*/ 2 w 20"/>
                <a:gd name="T7" fmla="*/ 26 h 47"/>
                <a:gd name="T8" fmla="*/ 1 w 20"/>
                <a:gd name="T9" fmla="*/ 33 h 47"/>
                <a:gd name="T10" fmla="*/ 0 w 20"/>
                <a:gd name="T11" fmla="*/ 36 h 47"/>
                <a:gd name="T12" fmla="*/ 14 w 20"/>
                <a:gd name="T13" fmla="*/ 47 h 47"/>
                <a:gd name="T14" fmla="*/ 16 w 20"/>
                <a:gd name="T15" fmla="*/ 39 h 47"/>
                <a:gd name="T16" fmla="*/ 18 w 20"/>
                <a:gd name="T17" fmla="*/ 28 h 47"/>
                <a:gd name="T18" fmla="*/ 20 w 20"/>
                <a:gd name="T19" fmla="*/ 15 h 47"/>
                <a:gd name="T20" fmla="*/ 20 w 20"/>
                <a:gd name="T21" fmla="*/ 0 h 47"/>
                <a:gd name="T22" fmla="*/ 20 w 20"/>
                <a:gd name="T23" fmla="*/ 0 h 47"/>
                <a:gd name="T24" fmla="*/ 3 w 20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47">
                  <a:moveTo>
                    <a:pt x="3" y="0"/>
                  </a:moveTo>
                  <a:lnTo>
                    <a:pt x="3" y="0"/>
                  </a:lnTo>
                  <a:lnTo>
                    <a:pt x="3" y="14"/>
                  </a:lnTo>
                  <a:lnTo>
                    <a:pt x="2" y="26"/>
                  </a:lnTo>
                  <a:lnTo>
                    <a:pt x="1" y="33"/>
                  </a:lnTo>
                  <a:lnTo>
                    <a:pt x="0" y="36"/>
                  </a:lnTo>
                  <a:lnTo>
                    <a:pt x="14" y="47"/>
                  </a:lnTo>
                  <a:lnTo>
                    <a:pt x="16" y="39"/>
                  </a:lnTo>
                  <a:lnTo>
                    <a:pt x="18" y="28"/>
                  </a:lnTo>
                  <a:lnTo>
                    <a:pt x="20" y="15"/>
                  </a:lnTo>
                  <a:lnTo>
                    <a:pt x="2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55" name="Freeform 2623"/>
            <p:cNvSpPr>
              <a:spLocks/>
            </p:cNvSpPr>
            <p:nvPr/>
          </p:nvSpPr>
          <p:spPr bwMode="auto">
            <a:xfrm>
              <a:off x="1432078" y="1010699"/>
              <a:ext cx="4584" cy="71087"/>
            </a:xfrm>
            <a:custGeom>
              <a:avLst/>
              <a:gdLst>
                <a:gd name="T0" fmla="*/ 17 w 17"/>
                <a:gd name="T1" fmla="*/ 0 h 248"/>
                <a:gd name="T2" fmla="*/ 0 w 17"/>
                <a:gd name="T3" fmla="*/ 0 h 248"/>
                <a:gd name="T4" fmla="*/ 0 w 17"/>
                <a:gd name="T5" fmla="*/ 248 h 248"/>
                <a:gd name="T6" fmla="*/ 17 w 17"/>
                <a:gd name="T7" fmla="*/ 248 h 248"/>
                <a:gd name="T8" fmla="*/ 17 w 17"/>
                <a:gd name="T9" fmla="*/ 0 h 248"/>
                <a:gd name="T10" fmla="*/ 17 w 17"/>
                <a:gd name="T11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48">
                  <a:moveTo>
                    <a:pt x="17" y="0"/>
                  </a:moveTo>
                  <a:lnTo>
                    <a:pt x="0" y="0"/>
                  </a:lnTo>
                  <a:lnTo>
                    <a:pt x="0" y="248"/>
                  </a:lnTo>
                  <a:lnTo>
                    <a:pt x="17" y="24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56" name="Freeform 2624"/>
            <p:cNvSpPr>
              <a:spLocks/>
            </p:cNvSpPr>
            <p:nvPr/>
          </p:nvSpPr>
          <p:spPr bwMode="auto">
            <a:xfrm>
              <a:off x="1430932" y="998660"/>
              <a:ext cx="5731" cy="12039"/>
            </a:xfrm>
            <a:custGeom>
              <a:avLst/>
              <a:gdLst>
                <a:gd name="T0" fmla="*/ 0 w 20"/>
                <a:gd name="T1" fmla="*/ 8 h 42"/>
                <a:gd name="T2" fmla="*/ 0 w 20"/>
                <a:gd name="T3" fmla="*/ 8 h 42"/>
                <a:gd name="T4" fmla="*/ 1 w 20"/>
                <a:gd name="T5" fmla="*/ 14 h 42"/>
                <a:gd name="T6" fmla="*/ 2 w 20"/>
                <a:gd name="T7" fmla="*/ 21 h 42"/>
                <a:gd name="T8" fmla="*/ 3 w 20"/>
                <a:gd name="T9" fmla="*/ 30 h 42"/>
                <a:gd name="T10" fmla="*/ 3 w 20"/>
                <a:gd name="T11" fmla="*/ 42 h 42"/>
                <a:gd name="T12" fmla="*/ 20 w 20"/>
                <a:gd name="T13" fmla="*/ 42 h 42"/>
                <a:gd name="T14" fmla="*/ 20 w 20"/>
                <a:gd name="T15" fmla="*/ 29 h 42"/>
                <a:gd name="T16" fmla="*/ 18 w 20"/>
                <a:gd name="T17" fmla="*/ 17 h 42"/>
                <a:gd name="T18" fmla="*/ 17 w 20"/>
                <a:gd name="T19" fmla="*/ 8 h 42"/>
                <a:gd name="T20" fmla="*/ 15 w 20"/>
                <a:gd name="T21" fmla="*/ 0 h 42"/>
                <a:gd name="T22" fmla="*/ 15 w 20"/>
                <a:gd name="T23" fmla="*/ 0 h 42"/>
                <a:gd name="T24" fmla="*/ 0 w 20"/>
                <a:gd name="T25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42">
                  <a:moveTo>
                    <a:pt x="0" y="8"/>
                  </a:moveTo>
                  <a:lnTo>
                    <a:pt x="0" y="8"/>
                  </a:lnTo>
                  <a:lnTo>
                    <a:pt x="1" y="14"/>
                  </a:lnTo>
                  <a:lnTo>
                    <a:pt x="2" y="21"/>
                  </a:lnTo>
                  <a:lnTo>
                    <a:pt x="3" y="30"/>
                  </a:lnTo>
                  <a:lnTo>
                    <a:pt x="3" y="42"/>
                  </a:lnTo>
                  <a:lnTo>
                    <a:pt x="20" y="42"/>
                  </a:lnTo>
                  <a:lnTo>
                    <a:pt x="20" y="29"/>
                  </a:lnTo>
                  <a:lnTo>
                    <a:pt x="18" y="17"/>
                  </a:lnTo>
                  <a:lnTo>
                    <a:pt x="17" y="8"/>
                  </a:lnTo>
                  <a:lnTo>
                    <a:pt x="15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57" name="Freeform 2625"/>
            <p:cNvSpPr>
              <a:spLocks/>
            </p:cNvSpPr>
            <p:nvPr/>
          </p:nvSpPr>
          <p:spPr bwMode="auto">
            <a:xfrm>
              <a:off x="1428639" y="994074"/>
              <a:ext cx="6877" cy="7453"/>
            </a:xfrm>
            <a:custGeom>
              <a:avLst/>
              <a:gdLst>
                <a:gd name="T0" fmla="*/ 0 w 23"/>
                <a:gd name="T1" fmla="*/ 18 h 26"/>
                <a:gd name="T2" fmla="*/ 0 w 23"/>
                <a:gd name="T3" fmla="*/ 18 h 26"/>
                <a:gd name="T4" fmla="*/ 2 w 23"/>
                <a:gd name="T5" fmla="*/ 21 h 26"/>
                <a:gd name="T6" fmla="*/ 4 w 23"/>
                <a:gd name="T7" fmla="*/ 22 h 26"/>
                <a:gd name="T8" fmla="*/ 7 w 23"/>
                <a:gd name="T9" fmla="*/ 25 h 26"/>
                <a:gd name="T10" fmla="*/ 8 w 23"/>
                <a:gd name="T11" fmla="*/ 26 h 26"/>
                <a:gd name="T12" fmla="*/ 23 w 23"/>
                <a:gd name="T13" fmla="*/ 18 h 26"/>
                <a:gd name="T14" fmla="*/ 19 w 23"/>
                <a:gd name="T15" fmla="*/ 12 h 26"/>
                <a:gd name="T16" fmla="*/ 16 w 23"/>
                <a:gd name="T17" fmla="*/ 8 h 26"/>
                <a:gd name="T18" fmla="*/ 12 w 23"/>
                <a:gd name="T19" fmla="*/ 3 h 26"/>
                <a:gd name="T20" fmla="*/ 7 w 23"/>
                <a:gd name="T21" fmla="*/ 0 h 26"/>
                <a:gd name="T22" fmla="*/ 7 w 23"/>
                <a:gd name="T23" fmla="*/ 0 h 26"/>
                <a:gd name="T24" fmla="*/ 0 w 23"/>
                <a:gd name="T25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6">
                  <a:moveTo>
                    <a:pt x="0" y="18"/>
                  </a:moveTo>
                  <a:lnTo>
                    <a:pt x="0" y="18"/>
                  </a:lnTo>
                  <a:lnTo>
                    <a:pt x="2" y="21"/>
                  </a:lnTo>
                  <a:lnTo>
                    <a:pt x="4" y="22"/>
                  </a:lnTo>
                  <a:lnTo>
                    <a:pt x="7" y="25"/>
                  </a:lnTo>
                  <a:lnTo>
                    <a:pt x="8" y="26"/>
                  </a:lnTo>
                  <a:lnTo>
                    <a:pt x="23" y="18"/>
                  </a:lnTo>
                  <a:lnTo>
                    <a:pt x="19" y="12"/>
                  </a:lnTo>
                  <a:lnTo>
                    <a:pt x="16" y="8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58" name="Freeform 2626"/>
            <p:cNvSpPr>
              <a:spLocks/>
            </p:cNvSpPr>
            <p:nvPr/>
          </p:nvSpPr>
          <p:spPr bwMode="auto">
            <a:xfrm>
              <a:off x="1419471" y="991781"/>
              <a:ext cx="11461" cy="6879"/>
            </a:xfrm>
            <a:custGeom>
              <a:avLst/>
              <a:gdLst>
                <a:gd name="T0" fmla="*/ 0 w 39"/>
                <a:gd name="T1" fmla="*/ 10 h 25"/>
                <a:gd name="T2" fmla="*/ 8 w 39"/>
                <a:gd name="T3" fmla="*/ 20 h 25"/>
                <a:gd name="T4" fmla="*/ 16 w 39"/>
                <a:gd name="T5" fmla="*/ 20 h 25"/>
                <a:gd name="T6" fmla="*/ 22 w 39"/>
                <a:gd name="T7" fmla="*/ 22 h 25"/>
                <a:gd name="T8" fmla="*/ 28 w 39"/>
                <a:gd name="T9" fmla="*/ 23 h 25"/>
                <a:gd name="T10" fmla="*/ 32 w 39"/>
                <a:gd name="T11" fmla="*/ 25 h 25"/>
                <a:gd name="T12" fmla="*/ 39 w 39"/>
                <a:gd name="T13" fmla="*/ 7 h 25"/>
                <a:gd name="T14" fmla="*/ 33 w 39"/>
                <a:gd name="T15" fmla="*/ 3 h 25"/>
                <a:gd name="T16" fmla="*/ 26 w 39"/>
                <a:gd name="T17" fmla="*/ 2 h 25"/>
                <a:gd name="T18" fmla="*/ 18 w 39"/>
                <a:gd name="T19" fmla="*/ 0 h 25"/>
                <a:gd name="T20" fmla="*/ 8 w 39"/>
                <a:gd name="T21" fmla="*/ 0 h 25"/>
                <a:gd name="T22" fmla="*/ 16 w 39"/>
                <a:gd name="T23" fmla="*/ 10 h 25"/>
                <a:gd name="T24" fmla="*/ 0 w 39"/>
                <a:gd name="T25" fmla="*/ 10 h 25"/>
                <a:gd name="T26" fmla="*/ 0 w 39"/>
                <a:gd name="T27" fmla="*/ 20 h 25"/>
                <a:gd name="T28" fmla="*/ 8 w 39"/>
                <a:gd name="T29" fmla="*/ 20 h 25"/>
                <a:gd name="T30" fmla="*/ 0 w 39"/>
                <a:gd name="T31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25">
                  <a:moveTo>
                    <a:pt x="0" y="10"/>
                  </a:moveTo>
                  <a:lnTo>
                    <a:pt x="8" y="20"/>
                  </a:lnTo>
                  <a:lnTo>
                    <a:pt x="16" y="20"/>
                  </a:lnTo>
                  <a:lnTo>
                    <a:pt x="22" y="22"/>
                  </a:lnTo>
                  <a:lnTo>
                    <a:pt x="28" y="23"/>
                  </a:lnTo>
                  <a:lnTo>
                    <a:pt x="32" y="25"/>
                  </a:lnTo>
                  <a:lnTo>
                    <a:pt x="39" y="7"/>
                  </a:lnTo>
                  <a:lnTo>
                    <a:pt x="33" y="3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8" y="0"/>
                  </a:lnTo>
                  <a:lnTo>
                    <a:pt x="16" y="1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59" name="Freeform 2627"/>
            <p:cNvSpPr>
              <a:spLocks/>
            </p:cNvSpPr>
            <p:nvPr/>
          </p:nvSpPr>
          <p:spPr bwMode="auto">
            <a:xfrm>
              <a:off x="1419471" y="988915"/>
              <a:ext cx="5158" cy="5733"/>
            </a:xfrm>
            <a:custGeom>
              <a:avLst/>
              <a:gdLst>
                <a:gd name="T0" fmla="*/ 8 w 16"/>
                <a:gd name="T1" fmla="*/ 0 h 20"/>
                <a:gd name="T2" fmla="*/ 0 w 16"/>
                <a:gd name="T3" fmla="*/ 10 h 20"/>
                <a:gd name="T4" fmla="*/ 0 w 16"/>
                <a:gd name="T5" fmla="*/ 20 h 20"/>
                <a:gd name="T6" fmla="*/ 16 w 16"/>
                <a:gd name="T7" fmla="*/ 20 h 20"/>
                <a:gd name="T8" fmla="*/ 16 w 16"/>
                <a:gd name="T9" fmla="*/ 10 h 20"/>
                <a:gd name="T10" fmla="*/ 8 w 16"/>
                <a:gd name="T11" fmla="*/ 0 h 20"/>
                <a:gd name="T12" fmla="*/ 8 w 16"/>
                <a:gd name="T13" fmla="*/ 0 h 20"/>
                <a:gd name="T14" fmla="*/ 0 w 16"/>
                <a:gd name="T15" fmla="*/ 0 h 20"/>
                <a:gd name="T16" fmla="*/ 0 w 16"/>
                <a:gd name="T17" fmla="*/ 10 h 20"/>
                <a:gd name="T18" fmla="*/ 8 w 1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0">
                  <a:moveTo>
                    <a:pt x="8" y="0"/>
                  </a:moveTo>
                  <a:lnTo>
                    <a:pt x="0" y="10"/>
                  </a:lnTo>
                  <a:lnTo>
                    <a:pt x="0" y="20"/>
                  </a:lnTo>
                  <a:lnTo>
                    <a:pt x="16" y="20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60" name="Freeform 2628"/>
            <p:cNvSpPr>
              <a:spLocks/>
            </p:cNvSpPr>
            <p:nvPr/>
          </p:nvSpPr>
          <p:spPr bwMode="auto">
            <a:xfrm>
              <a:off x="1422336" y="988915"/>
              <a:ext cx="26934" cy="5733"/>
            </a:xfrm>
            <a:custGeom>
              <a:avLst/>
              <a:gdLst>
                <a:gd name="T0" fmla="*/ 95 w 95"/>
                <a:gd name="T1" fmla="*/ 6 h 20"/>
                <a:gd name="T2" fmla="*/ 88 w 95"/>
                <a:gd name="T3" fmla="*/ 0 h 20"/>
                <a:gd name="T4" fmla="*/ 0 w 95"/>
                <a:gd name="T5" fmla="*/ 0 h 20"/>
                <a:gd name="T6" fmla="*/ 0 w 95"/>
                <a:gd name="T7" fmla="*/ 20 h 20"/>
                <a:gd name="T8" fmla="*/ 88 w 95"/>
                <a:gd name="T9" fmla="*/ 20 h 20"/>
                <a:gd name="T10" fmla="*/ 95 w 95"/>
                <a:gd name="T11" fmla="*/ 6 h 20"/>
                <a:gd name="T12" fmla="*/ 95 w 95"/>
                <a:gd name="T13" fmla="*/ 6 h 20"/>
                <a:gd name="T14" fmla="*/ 93 w 95"/>
                <a:gd name="T15" fmla="*/ 0 h 20"/>
                <a:gd name="T16" fmla="*/ 88 w 95"/>
                <a:gd name="T17" fmla="*/ 0 h 20"/>
                <a:gd name="T18" fmla="*/ 95 w 95"/>
                <a:gd name="T1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20">
                  <a:moveTo>
                    <a:pt x="95" y="6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88" y="20"/>
                  </a:lnTo>
                  <a:lnTo>
                    <a:pt x="95" y="6"/>
                  </a:lnTo>
                  <a:lnTo>
                    <a:pt x="93" y="0"/>
                  </a:lnTo>
                  <a:lnTo>
                    <a:pt x="88" y="0"/>
                  </a:lnTo>
                  <a:lnTo>
                    <a:pt x="95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61" name="Freeform 2629"/>
            <p:cNvSpPr>
              <a:spLocks/>
            </p:cNvSpPr>
            <p:nvPr/>
          </p:nvSpPr>
          <p:spPr bwMode="auto">
            <a:xfrm>
              <a:off x="1444685" y="990634"/>
              <a:ext cx="36676" cy="93445"/>
            </a:xfrm>
            <a:custGeom>
              <a:avLst/>
              <a:gdLst>
                <a:gd name="T0" fmla="*/ 127 w 127"/>
                <a:gd name="T1" fmla="*/ 307 h 326"/>
                <a:gd name="T2" fmla="*/ 127 w 127"/>
                <a:gd name="T3" fmla="*/ 298 h 326"/>
                <a:gd name="T4" fmla="*/ 15 w 127"/>
                <a:gd name="T5" fmla="*/ 0 h 326"/>
                <a:gd name="T6" fmla="*/ 0 w 127"/>
                <a:gd name="T7" fmla="*/ 8 h 326"/>
                <a:gd name="T8" fmla="*/ 112 w 127"/>
                <a:gd name="T9" fmla="*/ 307 h 326"/>
                <a:gd name="T10" fmla="*/ 127 w 127"/>
                <a:gd name="T11" fmla="*/ 307 h 326"/>
                <a:gd name="T12" fmla="*/ 112 w 127"/>
                <a:gd name="T13" fmla="*/ 307 h 326"/>
                <a:gd name="T14" fmla="*/ 119 w 127"/>
                <a:gd name="T15" fmla="*/ 326 h 326"/>
                <a:gd name="T16" fmla="*/ 127 w 127"/>
                <a:gd name="T17" fmla="*/ 307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326">
                  <a:moveTo>
                    <a:pt x="127" y="307"/>
                  </a:moveTo>
                  <a:lnTo>
                    <a:pt x="127" y="298"/>
                  </a:lnTo>
                  <a:lnTo>
                    <a:pt x="15" y="0"/>
                  </a:lnTo>
                  <a:lnTo>
                    <a:pt x="0" y="8"/>
                  </a:lnTo>
                  <a:lnTo>
                    <a:pt x="112" y="307"/>
                  </a:lnTo>
                  <a:lnTo>
                    <a:pt x="127" y="307"/>
                  </a:lnTo>
                  <a:lnTo>
                    <a:pt x="112" y="307"/>
                  </a:lnTo>
                  <a:lnTo>
                    <a:pt x="119" y="326"/>
                  </a:lnTo>
                  <a:lnTo>
                    <a:pt x="127" y="30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62" name="Freeform 2630"/>
            <p:cNvSpPr>
              <a:spLocks/>
            </p:cNvSpPr>
            <p:nvPr/>
          </p:nvSpPr>
          <p:spPr bwMode="auto">
            <a:xfrm>
              <a:off x="1477350" y="988915"/>
              <a:ext cx="35530" cy="90006"/>
            </a:xfrm>
            <a:custGeom>
              <a:avLst/>
              <a:gdLst>
                <a:gd name="T0" fmla="*/ 118 w 125"/>
                <a:gd name="T1" fmla="*/ 0 h 313"/>
                <a:gd name="T2" fmla="*/ 110 w 125"/>
                <a:gd name="T3" fmla="*/ 6 h 313"/>
                <a:gd name="T4" fmla="*/ 0 w 125"/>
                <a:gd name="T5" fmla="*/ 304 h 313"/>
                <a:gd name="T6" fmla="*/ 15 w 125"/>
                <a:gd name="T7" fmla="*/ 313 h 313"/>
                <a:gd name="T8" fmla="*/ 125 w 125"/>
                <a:gd name="T9" fmla="*/ 14 h 313"/>
                <a:gd name="T10" fmla="*/ 118 w 125"/>
                <a:gd name="T11" fmla="*/ 0 h 313"/>
                <a:gd name="T12" fmla="*/ 118 w 125"/>
                <a:gd name="T13" fmla="*/ 0 h 313"/>
                <a:gd name="T14" fmla="*/ 112 w 125"/>
                <a:gd name="T15" fmla="*/ 0 h 313"/>
                <a:gd name="T16" fmla="*/ 110 w 125"/>
                <a:gd name="T17" fmla="*/ 6 h 313"/>
                <a:gd name="T18" fmla="*/ 118 w 125"/>
                <a:gd name="T1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313">
                  <a:moveTo>
                    <a:pt x="118" y="0"/>
                  </a:moveTo>
                  <a:lnTo>
                    <a:pt x="110" y="6"/>
                  </a:lnTo>
                  <a:lnTo>
                    <a:pt x="0" y="304"/>
                  </a:lnTo>
                  <a:lnTo>
                    <a:pt x="15" y="313"/>
                  </a:lnTo>
                  <a:lnTo>
                    <a:pt x="125" y="14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10" y="6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63" name="Freeform 2631"/>
            <p:cNvSpPr>
              <a:spLocks/>
            </p:cNvSpPr>
            <p:nvPr/>
          </p:nvSpPr>
          <p:spPr bwMode="auto">
            <a:xfrm>
              <a:off x="1511160" y="988915"/>
              <a:ext cx="27507" cy="5733"/>
            </a:xfrm>
            <a:custGeom>
              <a:avLst/>
              <a:gdLst>
                <a:gd name="T0" fmla="*/ 96 w 96"/>
                <a:gd name="T1" fmla="*/ 10 h 20"/>
                <a:gd name="T2" fmla="*/ 88 w 96"/>
                <a:gd name="T3" fmla="*/ 0 h 20"/>
                <a:gd name="T4" fmla="*/ 0 w 96"/>
                <a:gd name="T5" fmla="*/ 0 h 20"/>
                <a:gd name="T6" fmla="*/ 0 w 96"/>
                <a:gd name="T7" fmla="*/ 20 h 20"/>
                <a:gd name="T8" fmla="*/ 88 w 96"/>
                <a:gd name="T9" fmla="*/ 20 h 20"/>
                <a:gd name="T10" fmla="*/ 96 w 96"/>
                <a:gd name="T11" fmla="*/ 10 h 20"/>
                <a:gd name="T12" fmla="*/ 96 w 96"/>
                <a:gd name="T13" fmla="*/ 10 h 20"/>
                <a:gd name="T14" fmla="*/ 96 w 96"/>
                <a:gd name="T15" fmla="*/ 0 h 20"/>
                <a:gd name="T16" fmla="*/ 88 w 96"/>
                <a:gd name="T17" fmla="*/ 0 h 20"/>
                <a:gd name="T18" fmla="*/ 96 w 96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20">
                  <a:moveTo>
                    <a:pt x="96" y="10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88" y="20"/>
                  </a:lnTo>
                  <a:lnTo>
                    <a:pt x="96" y="10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96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64" name="Freeform 2632"/>
            <p:cNvSpPr>
              <a:spLocks/>
            </p:cNvSpPr>
            <p:nvPr/>
          </p:nvSpPr>
          <p:spPr bwMode="auto">
            <a:xfrm>
              <a:off x="1533510" y="991781"/>
              <a:ext cx="5158" cy="5733"/>
            </a:xfrm>
            <a:custGeom>
              <a:avLst/>
              <a:gdLst>
                <a:gd name="T0" fmla="*/ 9 w 17"/>
                <a:gd name="T1" fmla="*/ 20 h 20"/>
                <a:gd name="T2" fmla="*/ 17 w 17"/>
                <a:gd name="T3" fmla="*/ 10 h 20"/>
                <a:gd name="T4" fmla="*/ 17 w 17"/>
                <a:gd name="T5" fmla="*/ 0 h 20"/>
                <a:gd name="T6" fmla="*/ 0 w 17"/>
                <a:gd name="T7" fmla="*/ 0 h 20"/>
                <a:gd name="T8" fmla="*/ 0 w 17"/>
                <a:gd name="T9" fmla="*/ 10 h 20"/>
                <a:gd name="T10" fmla="*/ 9 w 17"/>
                <a:gd name="T11" fmla="*/ 20 h 20"/>
                <a:gd name="T12" fmla="*/ 9 w 17"/>
                <a:gd name="T13" fmla="*/ 20 h 20"/>
                <a:gd name="T14" fmla="*/ 17 w 17"/>
                <a:gd name="T15" fmla="*/ 20 h 20"/>
                <a:gd name="T16" fmla="*/ 17 w 17"/>
                <a:gd name="T17" fmla="*/ 10 h 20"/>
                <a:gd name="T18" fmla="*/ 9 w 17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0">
                  <a:moveTo>
                    <a:pt x="9" y="20"/>
                  </a:moveTo>
                  <a:lnTo>
                    <a:pt x="17" y="1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9" y="20"/>
                  </a:lnTo>
                  <a:lnTo>
                    <a:pt x="17" y="20"/>
                  </a:lnTo>
                  <a:lnTo>
                    <a:pt x="17" y="10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65" name="Freeform 2633"/>
            <p:cNvSpPr>
              <a:spLocks/>
            </p:cNvSpPr>
            <p:nvPr/>
          </p:nvSpPr>
          <p:spPr bwMode="auto">
            <a:xfrm>
              <a:off x="1532936" y="991781"/>
              <a:ext cx="2865" cy="5733"/>
            </a:xfrm>
            <a:custGeom>
              <a:avLst/>
              <a:gdLst>
                <a:gd name="T0" fmla="*/ 0 w 12"/>
                <a:gd name="T1" fmla="*/ 0 h 20"/>
                <a:gd name="T2" fmla="*/ 0 w 12"/>
                <a:gd name="T3" fmla="*/ 20 h 20"/>
                <a:gd name="T4" fmla="*/ 12 w 12"/>
                <a:gd name="T5" fmla="*/ 20 h 20"/>
                <a:gd name="T6" fmla="*/ 12 w 12"/>
                <a:gd name="T7" fmla="*/ 0 h 20"/>
                <a:gd name="T8" fmla="*/ 0 w 12"/>
                <a:gd name="T9" fmla="*/ 0 h 20"/>
                <a:gd name="T10" fmla="*/ 0 w 12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0">
                  <a:moveTo>
                    <a:pt x="0" y="0"/>
                  </a:moveTo>
                  <a:lnTo>
                    <a:pt x="0" y="20"/>
                  </a:lnTo>
                  <a:lnTo>
                    <a:pt x="12" y="20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66" name="Freeform 2634"/>
            <p:cNvSpPr>
              <a:spLocks/>
            </p:cNvSpPr>
            <p:nvPr/>
          </p:nvSpPr>
          <p:spPr bwMode="auto">
            <a:xfrm>
              <a:off x="1523194" y="991781"/>
              <a:ext cx="9742" cy="8599"/>
            </a:xfrm>
            <a:custGeom>
              <a:avLst/>
              <a:gdLst>
                <a:gd name="T0" fmla="*/ 13 w 34"/>
                <a:gd name="T1" fmla="*/ 30 h 30"/>
                <a:gd name="T2" fmla="*/ 13 w 34"/>
                <a:gd name="T3" fmla="*/ 30 h 30"/>
                <a:gd name="T4" fmla="*/ 17 w 34"/>
                <a:gd name="T5" fmla="*/ 26 h 30"/>
                <a:gd name="T6" fmla="*/ 21 w 34"/>
                <a:gd name="T7" fmla="*/ 23 h 30"/>
                <a:gd name="T8" fmla="*/ 27 w 34"/>
                <a:gd name="T9" fmla="*/ 22 h 30"/>
                <a:gd name="T10" fmla="*/ 34 w 34"/>
                <a:gd name="T11" fmla="*/ 20 h 30"/>
                <a:gd name="T12" fmla="*/ 34 w 34"/>
                <a:gd name="T13" fmla="*/ 0 h 30"/>
                <a:gd name="T14" fmla="*/ 24 w 34"/>
                <a:gd name="T15" fmla="*/ 2 h 30"/>
                <a:gd name="T16" fmla="*/ 14 w 34"/>
                <a:gd name="T17" fmla="*/ 4 h 30"/>
                <a:gd name="T18" fmla="*/ 6 w 34"/>
                <a:gd name="T19" fmla="*/ 10 h 30"/>
                <a:gd name="T20" fmla="*/ 0 w 34"/>
                <a:gd name="T21" fmla="*/ 19 h 30"/>
                <a:gd name="T22" fmla="*/ 0 w 34"/>
                <a:gd name="T23" fmla="*/ 19 h 30"/>
                <a:gd name="T24" fmla="*/ 13 w 34"/>
                <a:gd name="T2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0">
                  <a:moveTo>
                    <a:pt x="13" y="30"/>
                  </a:moveTo>
                  <a:lnTo>
                    <a:pt x="13" y="30"/>
                  </a:lnTo>
                  <a:lnTo>
                    <a:pt x="17" y="26"/>
                  </a:lnTo>
                  <a:lnTo>
                    <a:pt x="21" y="23"/>
                  </a:lnTo>
                  <a:lnTo>
                    <a:pt x="27" y="22"/>
                  </a:lnTo>
                  <a:lnTo>
                    <a:pt x="34" y="20"/>
                  </a:lnTo>
                  <a:lnTo>
                    <a:pt x="34" y="0"/>
                  </a:lnTo>
                  <a:lnTo>
                    <a:pt x="24" y="2"/>
                  </a:lnTo>
                  <a:lnTo>
                    <a:pt x="14" y="4"/>
                  </a:lnTo>
                  <a:lnTo>
                    <a:pt x="6" y="10"/>
                  </a:lnTo>
                  <a:lnTo>
                    <a:pt x="0" y="19"/>
                  </a:lnTo>
                  <a:lnTo>
                    <a:pt x="13" y="3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67" name="Freeform 2635"/>
            <p:cNvSpPr>
              <a:spLocks/>
            </p:cNvSpPr>
            <p:nvPr/>
          </p:nvSpPr>
          <p:spPr bwMode="auto">
            <a:xfrm>
              <a:off x="1520902" y="996940"/>
              <a:ext cx="5731" cy="13759"/>
            </a:xfrm>
            <a:custGeom>
              <a:avLst/>
              <a:gdLst>
                <a:gd name="T0" fmla="*/ 17 w 20"/>
                <a:gd name="T1" fmla="*/ 48 h 48"/>
                <a:gd name="T2" fmla="*/ 17 w 20"/>
                <a:gd name="T3" fmla="*/ 48 h 48"/>
                <a:gd name="T4" fmla="*/ 18 w 20"/>
                <a:gd name="T5" fmla="*/ 33 h 48"/>
                <a:gd name="T6" fmla="*/ 18 w 20"/>
                <a:gd name="T7" fmla="*/ 22 h 48"/>
                <a:gd name="T8" fmla="*/ 19 w 20"/>
                <a:gd name="T9" fmla="*/ 14 h 48"/>
                <a:gd name="T10" fmla="*/ 20 w 20"/>
                <a:gd name="T11" fmla="*/ 11 h 48"/>
                <a:gd name="T12" fmla="*/ 7 w 20"/>
                <a:gd name="T13" fmla="*/ 0 h 48"/>
                <a:gd name="T14" fmla="*/ 4 w 20"/>
                <a:gd name="T15" fmla="*/ 9 h 48"/>
                <a:gd name="T16" fmla="*/ 1 w 20"/>
                <a:gd name="T17" fmla="*/ 19 h 48"/>
                <a:gd name="T18" fmla="*/ 0 w 20"/>
                <a:gd name="T19" fmla="*/ 32 h 48"/>
                <a:gd name="T20" fmla="*/ 0 w 20"/>
                <a:gd name="T21" fmla="*/ 48 h 48"/>
                <a:gd name="T22" fmla="*/ 0 w 20"/>
                <a:gd name="T23" fmla="*/ 48 h 48"/>
                <a:gd name="T24" fmla="*/ 17 w 20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48">
                  <a:moveTo>
                    <a:pt x="17" y="48"/>
                  </a:moveTo>
                  <a:lnTo>
                    <a:pt x="17" y="48"/>
                  </a:lnTo>
                  <a:lnTo>
                    <a:pt x="18" y="33"/>
                  </a:lnTo>
                  <a:lnTo>
                    <a:pt x="18" y="22"/>
                  </a:lnTo>
                  <a:lnTo>
                    <a:pt x="19" y="14"/>
                  </a:lnTo>
                  <a:lnTo>
                    <a:pt x="20" y="11"/>
                  </a:lnTo>
                  <a:lnTo>
                    <a:pt x="7" y="0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32"/>
                  </a:lnTo>
                  <a:lnTo>
                    <a:pt x="0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68" name="Freeform 2636"/>
            <p:cNvSpPr>
              <a:spLocks/>
            </p:cNvSpPr>
            <p:nvPr/>
          </p:nvSpPr>
          <p:spPr bwMode="auto">
            <a:xfrm>
              <a:off x="1520902" y="1010699"/>
              <a:ext cx="4584" cy="71087"/>
            </a:xfrm>
            <a:custGeom>
              <a:avLst/>
              <a:gdLst>
                <a:gd name="T0" fmla="*/ 0 w 17"/>
                <a:gd name="T1" fmla="*/ 248 h 248"/>
                <a:gd name="T2" fmla="*/ 17 w 17"/>
                <a:gd name="T3" fmla="*/ 248 h 248"/>
                <a:gd name="T4" fmla="*/ 17 w 17"/>
                <a:gd name="T5" fmla="*/ 0 h 248"/>
                <a:gd name="T6" fmla="*/ 0 w 17"/>
                <a:gd name="T7" fmla="*/ 0 h 248"/>
                <a:gd name="T8" fmla="*/ 0 w 17"/>
                <a:gd name="T9" fmla="*/ 248 h 248"/>
                <a:gd name="T10" fmla="*/ 0 w 17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48">
                  <a:moveTo>
                    <a:pt x="0" y="248"/>
                  </a:moveTo>
                  <a:lnTo>
                    <a:pt x="17" y="248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69" name="Freeform 2637"/>
            <p:cNvSpPr>
              <a:spLocks/>
            </p:cNvSpPr>
            <p:nvPr/>
          </p:nvSpPr>
          <p:spPr bwMode="auto">
            <a:xfrm>
              <a:off x="1520902" y="1081786"/>
              <a:ext cx="6304" cy="14905"/>
            </a:xfrm>
            <a:custGeom>
              <a:avLst/>
              <a:gdLst>
                <a:gd name="T0" fmla="*/ 21 w 21"/>
                <a:gd name="T1" fmla="*/ 37 h 52"/>
                <a:gd name="T2" fmla="*/ 21 w 21"/>
                <a:gd name="T3" fmla="*/ 37 h 52"/>
                <a:gd name="T4" fmla="*/ 20 w 21"/>
                <a:gd name="T5" fmla="*/ 34 h 52"/>
                <a:gd name="T6" fmla="*/ 19 w 21"/>
                <a:gd name="T7" fmla="*/ 27 h 52"/>
                <a:gd name="T8" fmla="*/ 18 w 21"/>
                <a:gd name="T9" fmla="*/ 15 h 52"/>
                <a:gd name="T10" fmla="*/ 17 w 21"/>
                <a:gd name="T11" fmla="*/ 0 h 52"/>
                <a:gd name="T12" fmla="*/ 0 w 21"/>
                <a:gd name="T13" fmla="*/ 0 h 52"/>
                <a:gd name="T14" fmla="*/ 0 w 21"/>
                <a:gd name="T15" fmla="*/ 17 h 52"/>
                <a:gd name="T16" fmla="*/ 3 w 21"/>
                <a:gd name="T17" fmla="*/ 30 h 52"/>
                <a:gd name="T18" fmla="*/ 5 w 21"/>
                <a:gd name="T19" fmla="*/ 41 h 52"/>
                <a:gd name="T20" fmla="*/ 8 w 21"/>
                <a:gd name="T21" fmla="*/ 52 h 52"/>
                <a:gd name="T22" fmla="*/ 8 w 21"/>
                <a:gd name="T23" fmla="*/ 50 h 52"/>
                <a:gd name="T24" fmla="*/ 21 w 21"/>
                <a:gd name="T25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2">
                  <a:moveTo>
                    <a:pt x="21" y="37"/>
                  </a:moveTo>
                  <a:lnTo>
                    <a:pt x="21" y="37"/>
                  </a:lnTo>
                  <a:lnTo>
                    <a:pt x="20" y="34"/>
                  </a:lnTo>
                  <a:lnTo>
                    <a:pt x="19" y="27"/>
                  </a:lnTo>
                  <a:lnTo>
                    <a:pt x="18" y="1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" y="30"/>
                  </a:lnTo>
                  <a:lnTo>
                    <a:pt x="5" y="41"/>
                  </a:lnTo>
                  <a:lnTo>
                    <a:pt x="8" y="52"/>
                  </a:lnTo>
                  <a:lnTo>
                    <a:pt x="8" y="50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70" name="Freeform 2638"/>
            <p:cNvSpPr>
              <a:spLocks/>
            </p:cNvSpPr>
            <p:nvPr/>
          </p:nvSpPr>
          <p:spPr bwMode="auto">
            <a:xfrm>
              <a:off x="1523194" y="1092679"/>
              <a:ext cx="9742" cy="8026"/>
            </a:xfrm>
            <a:custGeom>
              <a:avLst/>
              <a:gdLst>
                <a:gd name="T0" fmla="*/ 33 w 33"/>
                <a:gd name="T1" fmla="*/ 9 h 29"/>
                <a:gd name="T2" fmla="*/ 33 w 33"/>
                <a:gd name="T3" fmla="*/ 9 h 29"/>
                <a:gd name="T4" fmla="*/ 26 w 33"/>
                <a:gd name="T5" fmla="*/ 7 h 29"/>
                <a:gd name="T6" fmla="*/ 20 w 33"/>
                <a:gd name="T7" fmla="*/ 6 h 29"/>
                <a:gd name="T8" fmla="*/ 17 w 33"/>
                <a:gd name="T9" fmla="*/ 3 h 29"/>
                <a:gd name="T10" fmla="*/ 13 w 33"/>
                <a:gd name="T11" fmla="*/ 0 h 29"/>
                <a:gd name="T12" fmla="*/ 0 w 33"/>
                <a:gd name="T13" fmla="*/ 13 h 29"/>
                <a:gd name="T14" fmla="*/ 8 w 33"/>
                <a:gd name="T15" fmla="*/ 20 h 29"/>
                <a:gd name="T16" fmla="*/ 16 w 33"/>
                <a:gd name="T17" fmla="*/ 26 h 29"/>
                <a:gd name="T18" fmla="*/ 24 w 33"/>
                <a:gd name="T19" fmla="*/ 28 h 29"/>
                <a:gd name="T20" fmla="*/ 33 w 33"/>
                <a:gd name="T21" fmla="*/ 29 h 29"/>
                <a:gd name="T22" fmla="*/ 33 w 33"/>
                <a:gd name="T23" fmla="*/ 29 h 29"/>
                <a:gd name="T24" fmla="*/ 33 w 33"/>
                <a:gd name="T25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29">
                  <a:moveTo>
                    <a:pt x="33" y="9"/>
                  </a:moveTo>
                  <a:lnTo>
                    <a:pt x="33" y="9"/>
                  </a:lnTo>
                  <a:lnTo>
                    <a:pt x="26" y="7"/>
                  </a:lnTo>
                  <a:lnTo>
                    <a:pt x="20" y="6"/>
                  </a:lnTo>
                  <a:lnTo>
                    <a:pt x="17" y="3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8" y="20"/>
                  </a:lnTo>
                  <a:lnTo>
                    <a:pt x="16" y="26"/>
                  </a:lnTo>
                  <a:lnTo>
                    <a:pt x="24" y="28"/>
                  </a:lnTo>
                  <a:lnTo>
                    <a:pt x="33" y="29"/>
                  </a:lnTo>
                  <a:lnTo>
                    <a:pt x="33" y="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71" name="Freeform 2639"/>
            <p:cNvSpPr>
              <a:spLocks/>
            </p:cNvSpPr>
            <p:nvPr/>
          </p:nvSpPr>
          <p:spPr bwMode="auto">
            <a:xfrm>
              <a:off x="1532936" y="1094972"/>
              <a:ext cx="5731" cy="5733"/>
            </a:xfrm>
            <a:custGeom>
              <a:avLst/>
              <a:gdLst>
                <a:gd name="T0" fmla="*/ 20 w 20"/>
                <a:gd name="T1" fmla="*/ 10 h 20"/>
                <a:gd name="T2" fmla="*/ 12 w 20"/>
                <a:gd name="T3" fmla="*/ 0 h 20"/>
                <a:gd name="T4" fmla="*/ 0 w 20"/>
                <a:gd name="T5" fmla="*/ 0 h 20"/>
                <a:gd name="T6" fmla="*/ 0 w 20"/>
                <a:gd name="T7" fmla="*/ 20 h 20"/>
                <a:gd name="T8" fmla="*/ 12 w 20"/>
                <a:gd name="T9" fmla="*/ 20 h 20"/>
                <a:gd name="T10" fmla="*/ 20 w 20"/>
                <a:gd name="T11" fmla="*/ 10 h 20"/>
                <a:gd name="T12" fmla="*/ 20 w 20"/>
                <a:gd name="T13" fmla="*/ 10 h 20"/>
                <a:gd name="T14" fmla="*/ 20 w 20"/>
                <a:gd name="T15" fmla="*/ 0 h 20"/>
                <a:gd name="T16" fmla="*/ 12 w 20"/>
                <a:gd name="T17" fmla="*/ 0 h 20"/>
                <a:gd name="T18" fmla="*/ 20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2" y="20"/>
                  </a:lnTo>
                  <a:lnTo>
                    <a:pt x="20" y="10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72" name="Freeform 2640"/>
            <p:cNvSpPr>
              <a:spLocks/>
            </p:cNvSpPr>
            <p:nvPr/>
          </p:nvSpPr>
          <p:spPr bwMode="auto">
            <a:xfrm>
              <a:off x="1533510" y="1097838"/>
              <a:ext cx="5158" cy="6306"/>
            </a:xfrm>
            <a:custGeom>
              <a:avLst/>
              <a:gdLst>
                <a:gd name="T0" fmla="*/ 9 w 17"/>
                <a:gd name="T1" fmla="*/ 20 h 20"/>
                <a:gd name="T2" fmla="*/ 17 w 17"/>
                <a:gd name="T3" fmla="*/ 10 h 20"/>
                <a:gd name="T4" fmla="*/ 17 w 17"/>
                <a:gd name="T5" fmla="*/ 0 h 20"/>
                <a:gd name="T6" fmla="*/ 0 w 17"/>
                <a:gd name="T7" fmla="*/ 0 h 20"/>
                <a:gd name="T8" fmla="*/ 0 w 17"/>
                <a:gd name="T9" fmla="*/ 10 h 20"/>
                <a:gd name="T10" fmla="*/ 9 w 17"/>
                <a:gd name="T11" fmla="*/ 20 h 20"/>
                <a:gd name="T12" fmla="*/ 9 w 17"/>
                <a:gd name="T13" fmla="*/ 20 h 20"/>
                <a:gd name="T14" fmla="*/ 17 w 17"/>
                <a:gd name="T15" fmla="*/ 20 h 20"/>
                <a:gd name="T16" fmla="*/ 17 w 17"/>
                <a:gd name="T17" fmla="*/ 10 h 20"/>
                <a:gd name="T18" fmla="*/ 9 w 17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0">
                  <a:moveTo>
                    <a:pt x="9" y="20"/>
                  </a:moveTo>
                  <a:lnTo>
                    <a:pt x="17" y="1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9" y="20"/>
                  </a:lnTo>
                  <a:lnTo>
                    <a:pt x="17" y="20"/>
                  </a:lnTo>
                  <a:lnTo>
                    <a:pt x="17" y="10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73" name="Freeform 2641"/>
            <p:cNvSpPr>
              <a:spLocks/>
            </p:cNvSpPr>
            <p:nvPr/>
          </p:nvSpPr>
          <p:spPr bwMode="auto">
            <a:xfrm>
              <a:off x="1495688" y="1097838"/>
              <a:ext cx="40114" cy="6306"/>
            </a:xfrm>
            <a:custGeom>
              <a:avLst/>
              <a:gdLst>
                <a:gd name="T0" fmla="*/ 0 w 140"/>
                <a:gd name="T1" fmla="*/ 10 h 20"/>
                <a:gd name="T2" fmla="*/ 8 w 140"/>
                <a:gd name="T3" fmla="*/ 20 h 20"/>
                <a:gd name="T4" fmla="*/ 140 w 140"/>
                <a:gd name="T5" fmla="*/ 20 h 20"/>
                <a:gd name="T6" fmla="*/ 140 w 140"/>
                <a:gd name="T7" fmla="*/ 0 h 20"/>
                <a:gd name="T8" fmla="*/ 8 w 140"/>
                <a:gd name="T9" fmla="*/ 0 h 20"/>
                <a:gd name="T10" fmla="*/ 0 w 140"/>
                <a:gd name="T11" fmla="*/ 10 h 20"/>
                <a:gd name="T12" fmla="*/ 0 w 140"/>
                <a:gd name="T13" fmla="*/ 10 h 20"/>
                <a:gd name="T14" fmla="*/ 0 w 140"/>
                <a:gd name="T15" fmla="*/ 20 h 20"/>
                <a:gd name="T16" fmla="*/ 8 w 140"/>
                <a:gd name="T17" fmla="*/ 20 h 20"/>
                <a:gd name="T18" fmla="*/ 0 w 14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20">
                  <a:moveTo>
                    <a:pt x="0" y="10"/>
                  </a:moveTo>
                  <a:lnTo>
                    <a:pt x="8" y="20"/>
                  </a:lnTo>
                  <a:lnTo>
                    <a:pt x="140" y="20"/>
                  </a:lnTo>
                  <a:lnTo>
                    <a:pt x="140" y="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74" name="Freeform 2642"/>
            <p:cNvSpPr>
              <a:spLocks/>
            </p:cNvSpPr>
            <p:nvPr/>
          </p:nvSpPr>
          <p:spPr bwMode="auto">
            <a:xfrm>
              <a:off x="1495688" y="1094972"/>
              <a:ext cx="4584" cy="5733"/>
            </a:xfrm>
            <a:custGeom>
              <a:avLst/>
              <a:gdLst>
                <a:gd name="T0" fmla="*/ 8 w 16"/>
                <a:gd name="T1" fmla="*/ 0 h 20"/>
                <a:gd name="T2" fmla="*/ 0 w 16"/>
                <a:gd name="T3" fmla="*/ 10 h 20"/>
                <a:gd name="T4" fmla="*/ 0 w 16"/>
                <a:gd name="T5" fmla="*/ 20 h 20"/>
                <a:gd name="T6" fmla="*/ 16 w 16"/>
                <a:gd name="T7" fmla="*/ 20 h 20"/>
                <a:gd name="T8" fmla="*/ 16 w 16"/>
                <a:gd name="T9" fmla="*/ 10 h 20"/>
                <a:gd name="T10" fmla="*/ 8 w 16"/>
                <a:gd name="T11" fmla="*/ 0 h 20"/>
                <a:gd name="T12" fmla="*/ 8 w 16"/>
                <a:gd name="T13" fmla="*/ 0 h 20"/>
                <a:gd name="T14" fmla="*/ 0 w 16"/>
                <a:gd name="T15" fmla="*/ 0 h 20"/>
                <a:gd name="T16" fmla="*/ 0 w 16"/>
                <a:gd name="T17" fmla="*/ 10 h 20"/>
                <a:gd name="T18" fmla="*/ 8 w 1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0">
                  <a:moveTo>
                    <a:pt x="8" y="0"/>
                  </a:moveTo>
                  <a:lnTo>
                    <a:pt x="0" y="10"/>
                  </a:lnTo>
                  <a:lnTo>
                    <a:pt x="0" y="20"/>
                  </a:lnTo>
                  <a:lnTo>
                    <a:pt x="16" y="20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75" name="Freeform 2643"/>
            <p:cNvSpPr>
              <a:spLocks/>
            </p:cNvSpPr>
            <p:nvPr/>
          </p:nvSpPr>
          <p:spPr bwMode="auto">
            <a:xfrm>
              <a:off x="1497980" y="1094972"/>
              <a:ext cx="3438" cy="5733"/>
            </a:xfrm>
            <a:custGeom>
              <a:avLst/>
              <a:gdLst>
                <a:gd name="T0" fmla="*/ 11 w 11"/>
                <a:gd name="T1" fmla="*/ 20 h 20"/>
                <a:gd name="T2" fmla="*/ 11 w 11"/>
                <a:gd name="T3" fmla="*/ 0 h 20"/>
                <a:gd name="T4" fmla="*/ 0 w 11"/>
                <a:gd name="T5" fmla="*/ 0 h 20"/>
                <a:gd name="T6" fmla="*/ 0 w 11"/>
                <a:gd name="T7" fmla="*/ 20 h 20"/>
                <a:gd name="T8" fmla="*/ 11 w 11"/>
                <a:gd name="T9" fmla="*/ 20 h 20"/>
                <a:gd name="T10" fmla="*/ 11 w 11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0">
                  <a:moveTo>
                    <a:pt x="11" y="2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76" name="Freeform 2644"/>
            <p:cNvSpPr>
              <a:spLocks/>
            </p:cNvSpPr>
            <p:nvPr/>
          </p:nvSpPr>
          <p:spPr bwMode="auto">
            <a:xfrm>
              <a:off x="1501418" y="1092106"/>
              <a:ext cx="9742" cy="8599"/>
            </a:xfrm>
            <a:custGeom>
              <a:avLst/>
              <a:gdLst>
                <a:gd name="T0" fmla="*/ 21 w 34"/>
                <a:gd name="T1" fmla="*/ 0 h 30"/>
                <a:gd name="T2" fmla="*/ 21 w 34"/>
                <a:gd name="T3" fmla="*/ 0 h 30"/>
                <a:gd name="T4" fmla="*/ 18 w 34"/>
                <a:gd name="T5" fmla="*/ 4 h 30"/>
                <a:gd name="T6" fmla="*/ 13 w 34"/>
                <a:gd name="T7" fmla="*/ 7 h 30"/>
                <a:gd name="T8" fmla="*/ 7 w 34"/>
                <a:gd name="T9" fmla="*/ 8 h 30"/>
                <a:gd name="T10" fmla="*/ 0 w 34"/>
                <a:gd name="T11" fmla="*/ 10 h 30"/>
                <a:gd name="T12" fmla="*/ 0 w 34"/>
                <a:gd name="T13" fmla="*/ 30 h 30"/>
                <a:gd name="T14" fmla="*/ 11 w 34"/>
                <a:gd name="T15" fmla="*/ 29 h 30"/>
                <a:gd name="T16" fmla="*/ 20 w 34"/>
                <a:gd name="T17" fmla="*/ 26 h 30"/>
                <a:gd name="T18" fmla="*/ 29 w 34"/>
                <a:gd name="T19" fmla="*/ 20 h 30"/>
                <a:gd name="T20" fmla="*/ 34 w 34"/>
                <a:gd name="T21" fmla="*/ 11 h 30"/>
                <a:gd name="T22" fmla="*/ 34 w 34"/>
                <a:gd name="T23" fmla="*/ 11 h 30"/>
                <a:gd name="T24" fmla="*/ 21 w 34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0">
                  <a:moveTo>
                    <a:pt x="21" y="0"/>
                  </a:moveTo>
                  <a:lnTo>
                    <a:pt x="21" y="0"/>
                  </a:lnTo>
                  <a:lnTo>
                    <a:pt x="18" y="4"/>
                  </a:lnTo>
                  <a:lnTo>
                    <a:pt x="13" y="7"/>
                  </a:lnTo>
                  <a:lnTo>
                    <a:pt x="7" y="8"/>
                  </a:lnTo>
                  <a:lnTo>
                    <a:pt x="0" y="10"/>
                  </a:lnTo>
                  <a:lnTo>
                    <a:pt x="0" y="30"/>
                  </a:lnTo>
                  <a:lnTo>
                    <a:pt x="11" y="29"/>
                  </a:lnTo>
                  <a:lnTo>
                    <a:pt x="20" y="26"/>
                  </a:lnTo>
                  <a:lnTo>
                    <a:pt x="29" y="20"/>
                  </a:lnTo>
                  <a:lnTo>
                    <a:pt x="34" y="1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77" name="Freeform 2645"/>
            <p:cNvSpPr>
              <a:spLocks/>
            </p:cNvSpPr>
            <p:nvPr/>
          </p:nvSpPr>
          <p:spPr bwMode="auto">
            <a:xfrm>
              <a:off x="1507722" y="1081786"/>
              <a:ext cx="5731" cy="13759"/>
            </a:xfrm>
            <a:custGeom>
              <a:avLst/>
              <a:gdLst>
                <a:gd name="T0" fmla="*/ 4 w 20"/>
                <a:gd name="T1" fmla="*/ 0 h 47"/>
                <a:gd name="T2" fmla="*/ 4 w 20"/>
                <a:gd name="T3" fmla="*/ 0 h 47"/>
                <a:gd name="T4" fmla="*/ 3 w 20"/>
                <a:gd name="T5" fmla="*/ 14 h 47"/>
                <a:gd name="T6" fmla="*/ 3 w 20"/>
                <a:gd name="T7" fmla="*/ 26 h 47"/>
                <a:gd name="T8" fmla="*/ 2 w 20"/>
                <a:gd name="T9" fmla="*/ 33 h 47"/>
                <a:gd name="T10" fmla="*/ 0 w 20"/>
                <a:gd name="T11" fmla="*/ 36 h 47"/>
                <a:gd name="T12" fmla="*/ 13 w 20"/>
                <a:gd name="T13" fmla="*/ 47 h 47"/>
                <a:gd name="T14" fmla="*/ 17 w 20"/>
                <a:gd name="T15" fmla="*/ 39 h 47"/>
                <a:gd name="T16" fmla="*/ 19 w 20"/>
                <a:gd name="T17" fmla="*/ 28 h 47"/>
                <a:gd name="T18" fmla="*/ 20 w 20"/>
                <a:gd name="T19" fmla="*/ 15 h 47"/>
                <a:gd name="T20" fmla="*/ 20 w 20"/>
                <a:gd name="T21" fmla="*/ 0 h 47"/>
                <a:gd name="T22" fmla="*/ 20 w 20"/>
                <a:gd name="T23" fmla="*/ 0 h 47"/>
                <a:gd name="T24" fmla="*/ 4 w 20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47">
                  <a:moveTo>
                    <a:pt x="4" y="0"/>
                  </a:moveTo>
                  <a:lnTo>
                    <a:pt x="4" y="0"/>
                  </a:lnTo>
                  <a:lnTo>
                    <a:pt x="3" y="14"/>
                  </a:lnTo>
                  <a:lnTo>
                    <a:pt x="3" y="26"/>
                  </a:lnTo>
                  <a:lnTo>
                    <a:pt x="2" y="33"/>
                  </a:lnTo>
                  <a:lnTo>
                    <a:pt x="0" y="36"/>
                  </a:lnTo>
                  <a:lnTo>
                    <a:pt x="13" y="47"/>
                  </a:lnTo>
                  <a:lnTo>
                    <a:pt x="17" y="39"/>
                  </a:lnTo>
                  <a:lnTo>
                    <a:pt x="19" y="28"/>
                  </a:lnTo>
                  <a:lnTo>
                    <a:pt x="20" y="15"/>
                  </a:lnTo>
                  <a:lnTo>
                    <a:pt x="2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78" name="Freeform 2646"/>
            <p:cNvSpPr>
              <a:spLocks/>
            </p:cNvSpPr>
            <p:nvPr/>
          </p:nvSpPr>
          <p:spPr bwMode="auto">
            <a:xfrm>
              <a:off x="1508868" y="995794"/>
              <a:ext cx="4584" cy="85993"/>
            </a:xfrm>
            <a:custGeom>
              <a:avLst/>
              <a:gdLst>
                <a:gd name="T0" fmla="*/ 0 w 16"/>
                <a:gd name="T1" fmla="*/ 41 h 300"/>
                <a:gd name="T2" fmla="*/ 0 w 16"/>
                <a:gd name="T3" fmla="*/ 46 h 300"/>
                <a:gd name="T4" fmla="*/ 0 w 16"/>
                <a:gd name="T5" fmla="*/ 300 h 300"/>
                <a:gd name="T6" fmla="*/ 16 w 16"/>
                <a:gd name="T7" fmla="*/ 300 h 300"/>
                <a:gd name="T8" fmla="*/ 16 w 16"/>
                <a:gd name="T9" fmla="*/ 46 h 300"/>
                <a:gd name="T10" fmla="*/ 0 w 16"/>
                <a:gd name="T11" fmla="*/ 41 h 300"/>
                <a:gd name="T12" fmla="*/ 16 w 16"/>
                <a:gd name="T13" fmla="*/ 46 h 300"/>
                <a:gd name="T14" fmla="*/ 16 w 16"/>
                <a:gd name="T15" fmla="*/ 0 h 300"/>
                <a:gd name="T16" fmla="*/ 0 w 16"/>
                <a:gd name="T17" fmla="*/ 4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00">
                  <a:moveTo>
                    <a:pt x="0" y="41"/>
                  </a:moveTo>
                  <a:lnTo>
                    <a:pt x="0" y="46"/>
                  </a:lnTo>
                  <a:lnTo>
                    <a:pt x="0" y="300"/>
                  </a:lnTo>
                  <a:lnTo>
                    <a:pt x="16" y="300"/>
                  </a:lnTo>
                  <a:lnTo>
                    <a:pt x="16" y="46"/>
                  </a:lnTo>
                  <a:lnTo>
                    <a:pt x="0" y="41"/>
                  </a:lnTo>
                  <a:lnTo>
                    <a:pt x="16" y="46"/>
                  </a:lnTo>
                  <a:lnTo>
                    <a:pt x="16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79" name="Freeform 2647"/>
            <p:cNvSpPr>
              <a:spLocks/>
            </p:cNvSpPr>
            <p:nvPr/>
          </p:nvSpPr>
          <p:spPr bwMode="auto">
            <a:xfrm>
              <a:off x="1474484" y="1007833"/>
              <a:ext cx="38395" cy="96312"/>
            </a:xfrm>
            <a:custGeom>
              <a:avLst/>
              <a:gdLst>
                <a:gd name="T0" fmla="*/ 8 w 134"/>
                <a:gd name="T1" fmla="*/ 335 h 335"/>
                <a:gd name="T2" fmla="*/ 15 w 134"/>
                <a:gd name="T3" fmla="*/ 329 h 335"/>
                <a:gd name="T4" fmla="*/ 134 w 134"/>
                <a:gd name="T5" fmla="*/ 9 h 335"/>
                <a:gd name="T6" fmla="*/ 119 w 134"/>
                <a:gd name="T7" fmla="*/ 0 h 335"/>
                <a:gd name="T8" fmla="*/ 0 w 134"/>
                <a:gd name="T9" fmla="*/ 321 h 335"/>
                <a:gd name="T10" fmla="*/ 8 w 134"/>
                <a:gd name="T11" fmla="*/ 335 h 335"/>
                <a:gd name="T12" fmla="*/ 8 w 134"/>
                <a:gd name="T13" fmla="*/ 335 h 335"/>
                <a:gd name="T14" fmla="*/ 13 w 134"/>
                <a:gd name="T15" fmla="*/ 335 h 335"/>
                <a:gd name="T16" fmla="*/ 15 w 134"/>
                <a:gd name="T17" fmla="*/ 329 h 335"/>
                <a:gd name="T18" fmla="*/ 8 w 134"/>
                <a:gd name="T19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335">
                  <a:moveTo>
                    <a:pt x="8" y="335"/>
                  </a:moveTo>
                  <a:lnTo>
                    <a:pt x="15" y="329"/>
                  </a:lnTo>
                  <a:lnTo>
                    <a:pt x="134" y="9"/>
                  </a:lnTo>
                  <a:lnTo>
                    <a:pt x="119" y="0"/>
                  </a:lnTo>
                  <a:lnTo>
                    <a:pt x="0" y="321"/>
                  </a:lnTo>
                  <a:lnTo>
                    <a:pt x="8" y="335"/>
                  </a:lnTo>
                  <a:lnTo>
                    <a:pt x="13" y="335"/>
                  </a:lnTo>
                  <a:lnTo>
                    <a:pt x="15" y="329"/>
                  </a:lnTo>
                  <a:lnTo>
                    <a:pt x="8" y="33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80" name="Freeform 2648"/>
            <p:cNvSpPr>
              <a:spLocks/>
            </p:cNvSpPr>
            <p:nvPr/>
          </p:nvSpPr>
          <p:spPr bwMode="auto">
            <a:xfrm>
              <a:off x="1472192" y="1097838"/>
              <a:ext cx="4584" cy="6306"/>
            </a:xfrm>
            <a:custGeom>
              <a:avLst/>
              <a:gdLst>
                <a:gd name="T0" fmla="*/ 0 w 15"/>
                <a:gd name="T1" fmla="*/ 14 h 20"/>
                <a:gd name="T2" fmla="*/ 7 w 15"/>
                <a:gd name="T3" fmla="*/ 20 h 20"/>
                <a:gd name="T4" fmla="*/ 15 w 15"/>
                <a:gd name="T5" fmla="*/ 20 h 20"/>
                <a:gd name="T6" fmla="*/ 15 w 15"/>
                <a:gd name="T7" fmla="*/ 0 h 20"/>
                <a:gd name="T8" fmla="*/ 7 w 15"/>
                <a:gd name="T9" fmla="*/ 0 h 20"/>
                <a:gd name="T10" fmla="*/ 0 w 15"/>
                <a:gd name="T11" fmla="*/ 14 h 20"/>
                <a:gd name="T12" fmla="*/ 0 w 15"/>
                <a:gd name="T13" fmla="*/ 14 h 20"/>
                <a:gd name="T14" fmla="*/ 2 w 15"/>
                <a:gd name="T15" fmla="*/ 20 h 20"/>
                <a:gd name="T16" fmla="*/ 7 w 15"/>
                <a:gd name="T17" fmla="*/ 20 h 20"/>
                <a:gd name="T18" fmla="*/ 0 w 15"/>
                <a:gd name="T1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20">
                  <a:moveTo>
                    <a:pt x="0" y="14"/>
                  </a:moveTo>
                  <a:lnTo>
                    <a:pt x="7" y="20"/>
                  </a:lnTo>
                  <a:lnTo>
                    <a:pt x="15" y="20"/>
                  </a:lnTo>
                  <a:lnTo>
                    <a:pt x="15" y="0"/>
                  </a:lnTo>
                  <a:lnTo>
                    <a:pt x="7" y="0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7" y="2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81" name="Freeform 2649"/>
            <p:cNvSpPr>
              <a:spLocks/>
            </p:cNvSpPr>
            <p:nvPr/>
          </p:nvSpPr>
          <p:spPr bwMode="auto">
            <a:xfrm>
              <a:off x="1549555" y="1058855"/>
              <a:ext cx="17192" cy="5733"/>
            </a:xfrm>
            <a:custGeom>
              <a:avLst/>
              <a:gdLst>
                <a:gd name="T0" fmla="*/ 0 w 59"/>
                <a:gd name="T1" fmla="*/ 10 h 20"/>
                <a:gd name="T2" fmla="*/ 8 w 59"/>
                <a:gd name="T3" fmla="*/ 20 h 20"/>
                <a:gd name="T4" fmla="*/ 59 w 59"/>
                <a:gd name="T5" fmla="*/ 20 h 20"/>
                <a:gd name="T6" fmla="*/ 59 w 59"/>
                <a:gd name="T7" fmla="*/ 0 h 20"/>
                <a:gd name="T8" fmla="*/ 8 w 59"/>
                <a:gd name="T9" fmla="*/ 0 h 20"/>
                <a:gd name="T10" fmla="*/ 0 w 59"/>
                <a:gd name="T11" fmla="*/ 10 h 20"/>
                <a:gd name="T12" fmla="*/ 8 w 59"/>
                <a:gd name="T13" fmla="*/ 0 h 20"/>
                <a:gd name="T14" fmla="*/ 0 w 59"/>
                <a:gd name="T15" fmla="*/ 0 h 20"/>
                <a:gd name="T16" fmla="*/ 0 w 59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0">
                  <a:moveTo>
                    <a:pt x="0" y="10"/>
                  </a:moveTo>
                  <a:lnTo>
                    <a:pt x="8" y="20"/>
                  </a:lnTo>
                  <a:lnTo>
                    <a:pt x="59" y="20"/>
                  </a:lnTo>
                  <a:lnTo>
                    <a:pt x="59" y="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82" name="Freeform 2650"/>
            <p:cNvSpPr>
              <a:spLocks/>
            </p:cNvSpPr>
            <p:nvPr/>
          </p:nvSpPr>
          <p:spPr bwMode="auto">
            <a:xfrm>
              <a:off x="1549555" y="1061722"/>
              <a:ext cx="4584" cy="29237"/>
            </a:xfrm>
            <a:custGeom>
              <a:avLst/>
              <a:gdLst>
                <a:gd name="T0" fmla="*/ 0 w 16"/>
                <a:gd name="T1" fmla="*/ 102 h 102"/>
                <a:gd name="T2" fmla="*/ 16 w 16"/>
                <a:gd name="T3" fmla="*/ 102 h 102"/>
                <a:gd name="T4" fmla="*/ 16 w 16"/>
                <a:gd name="T5" fmla="*/ 0 h 102"/>
                <a:gd name="T6" fmla="*/ 0 w 16"/>
                <a:gd name="T7" fmla="*/ 0 h 102"/>
                <a:gd name="T8" fmla="*/ 0 w 16"/>
                <a:gd name="T9" fmla="*/ 102 h 102"/>
                <a:gd name="T10" fmla="*/ 0 w 16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02">
                  <a:moveTo>
                    <a:pt x="0" y="102"/>
                  </a:moveTo>
                  <a:lnTo>
                    <a:pt x="16" y="10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83" name="Freeform 2651"/>
            <p:cNvSpPr>
              <a:spLocks/>
            </p:cNvSpPr>
            <p:nvPr/>
          </p:nvSpPr>
          <p:spPr bwMode="auto">
            <a:xfrm>
              <a:off x="1549555" y="1090959"/>
              <a:ext cx="5158" cy="7453"/>
            </a:xfrm>
            <a:custGeom>
              <a:avLst/>
              <a:gdLst>
                <a:gd name="T0" fmla="*/ 17 w 17"/>
                <a:gd name="T1" fmla="*/ 16 h 26"/>
                <a:gd name="T2" fmla="*/ 16 w 17"/>
                <a:gd name="T3" fmla="*/ 16 h 26"/>
                <a:gd name="T4" fmla="*/ 16 w 17"/>
                <a:gd name="T5" fmla="*/ 13 h 26"/>
                <a:gd name="T6" fmla="*/ 16 w 17"/>
                <a:gd name="T7" fmla="*/ 0 h 26"/>
                <a:gd name="T8" fmla="*/ 0 w 17"/>
                <a:gd name="T9" fmla="*/ 0 h 26"/>
                <a:gd name="T10" fmla="*/ 0 w 17"/>
                <a:gd name="T11" fmla="*/ 15 h 26"/>
                <a:gd name="T12" fmla="*/ 2 w 17"/>
                <a:gd name="T13" fmla="*/ 26 h 26"/>
                <a:gd name="T14" fmla="*/ 2 w 17"/>
                <a:gd name="T15" fmla="*/ 26 h 26"/>
                <a:gd name="T16" fmla="*/ 17 w 17"/>
                <a:gd name="T17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6">
                  <a:moveTo>
                    <a:pt x="17" y="16"/>
                  </a:moveTo>
                  <a:lnTo>
                    <a:pt x="16" y="16"/>
                  </a:lnTo>
                  <a:lnTo>
                    <a:pt x="16" y="13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2" y="26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84" name="Freeform 2652"/>
            <p:cNvSpPr>
              <a:spLocks/>
            </p:cNvSpPr>
            <p:nvPr/>
          </p:nvSpPr>
          <p:spPr bwMode="auto">
            <a:xfrm>
              <a:off x="1550128" y="1095545"/>
              <a:ext cx="4584" cy="5160"/>
            </a:xfrm>
            <a:custGeom>
              <a:avLst/>
              <a:gdLst>
                <a:gd name="T0" fmla="*/ 16 w 16"/>
                <a:gd name="T1" fmla="*/ 2 h 19"/>
                <a:gd name="T2" fmla="*/ 16 w 16"/>
                <a:gd name="T3" fmla="*/ 2 h 19"/>
                <a:gd name="T4" fmla="*/ 15 w 16"/>
                <a:gd name="T5" fmla="*/ 2 h 19"/>
                <a:gd name="T6" fmla="*/ 15 w 16"/>
                <a:gd name="T7" fmla="*/ 0 h 19"/>
                <a:gd name="T8" fmla="*/ 0 w 16"/>
                <a:gd name="T9" fmla="*/ 10 h 19"/>
                <a:gd name="T10" fmla="*/ 4 w 16"/>
                <a:gd name="T11" fmla="*/ 15 h 19"/>
                <a:gd name="T12" fmla="*/ 7 w 16"/>
                <a:gd name="T13" fmla="*/ 19 h 19"/>
                <a:gd name="T14" fmla="*/ 7 w 16"/>
                <a:gd name="T15" fmla="*/ 19 h 19"/>
                <a:gd name="T16" fmla="*/ 16 w 16"/>
                <a:gd name="T17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9">
                  <a:moveTo>
                    <a:pt x="16" y="2"/>
                  </a:moveTo>
                  <a:lnTo>
                    <a:pt x="16" y="2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10"/>
                  </a:lnTo>
                  <a:lnTo>
                    <a:pt x="4" y="15"/>
                  </a:lnTo>
                  <a:lnTo>
                    <a:pt x="7" y="19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85" name="Freeform 2653"/>
            <p:cNvSpPr>
              <a:spLocks/>
            </p:cNvSpPr>
            <p:nvPr/>
          </p:nvSpPr>
          <p:spPr bwMode="auto">
            <a:xfrm>
              <a:off x="1552421" y="1096119"/>
              <a:ext cx="6877" cy="6306"/>
            </a:xfrm>
            <a:custGeom>
              <a:avLst/>
              <a:gdLst>
                <a:gd name="T0" fmla="*/ 26 w 26"/>
                <a:gd name="T1" fmla="*/ 11 h 21"/>
                <a:gd name="T2" fmla="*/ 16 w 26"/>
                <a:gd name="T3" fmla="*/ 1 h 21"/>
                <a:gd name="T4" fmla="*/ 11 w 26"/>
                <a:gd name="T5" fmla="*/ 1 h 21"/>
                <a:gd name="T6" fmla="*/ 9 w 26"/>
                <a:gd name="T7" fmla="*/ 0 h 21"/>
                <a:gd name="T8" fmla="*/ 0 w 26"/>
                <a:gd name="T9" fmla="*/ 17 h 21"/>
                <a:gd name="T10" fmla="*/ 8 w 26"/>
                <a:gd name="T11" fmla="*/ 21 h 21"/>
                <a:gd name="T12" fmla="*/ 16 w 26"/>
                <a:gd name="T13" fmla="*/ 21 h 21"/>
                <a:gd name="T14" fmla="*/ 8 w 26"/>
                <a:gd name="T15" fmla="*/ 11 h 21"/>
                <a:gd name="T16" fmla="*/ 26 w 26"/>
                <a:gd name="T17" fmla="*/ 11 h 21"/>
                <a:gd name="T18" fmla="*/ 26 w 26"/>
                <a:gd name="T19" fmla="*/ 1 h 21"/>
                <a:gd name="T20" fmla="*/ 16 w 26"/>
                <a:gd name="T21" fmla="*/ 1 h 21"/>
                <a:gd name="T22" fmla="*/ 26 w 26"/>
                <a:gd name="T23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1">
                  <a:moveTo>
                    <a:pt x="26" y="11"/>
                  </a:moveTo>
                  <a:lnTo>
                    <a:pt x="16" y="1"/>
                  </a:lnTo>
                  <a:lnTo>
                    <a:pt x="11" y="1"/>
                  </a:lnTo>
                  <a:lnTo>
                    <a:pt x="9" y="0"/>
                  </a:lnTo>
                  <a:lnTo>
                    <a:pt x="0" y="17"/>
                  </a:lnTo>
                  <a:lnTo>
                    <a:pt x="8" y="21"/>
                  </a:lnTo>
                  <a:lnTo>
                    <a:pt x="16" y="21"/>
                  </a:lnTo>
                  <a:lnTo>
                    <a:pt x="8" y="11"/>
                  </a:lnTo>
                  <a:lnTo>
                    <a:pt x="26" y="11"/>
                  </a:lnTo>
                  <a:lnTo>
                    <a:pt x="26" y="1"/>
                  </a:lnTo>
                  <a:lnTo>
                    <a:pt x="16" y="1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86" name="Freeform 2654"/>
            <p:cNvSpPr>
              <a:spLocks/>
            </p:cNvSpPr>
            <p:nvPr/>
          </p:nvSpPr>
          <p:spPr bwMode="auto">
            <a:xfrm>
              <a:off x="1554713" y="1099558"/>
              <a:ext cx="4584" cy="4586"/>
            </a:xfrm>
            <a:custGeom>
              <a:avLst/>
              <a:gdLst>
                <a:gd name="T0" fmla="*/ 8 w 18"/>
                <a:gd name="T1" fmla="*/ 16 h 16"/>
                <a:gd name="T2" fmla="*/ 18 w 18"/>
                <a:gd name="T3" fmla="*/ 6 h 16"/>
                <a:gd name="T4" fmla="*/ 18 w 18"/>
                <a:gd name="T5" fmla="*/ 0 h 16"/>
                <a:gd name="T6" fmla="*/ 0 w 18"/>
                <a:gd name="T7" fmla="*/ 0 h 16"/>
                <a:gd name="T8" fmla="*/ 0 w 18"/>
                <a:gd name="T9" fmla="*/ 6 h 16"/>
                <a:gd name="T10" fmla="*/ 8 w 18"/>
                <a:gd name="T11" fmla="*/ 16 h 16"/>
                <a:gd name="T12" fmla="*/ 8 w 18"/>
                <a:gd name="T13" fmla="*/ 16 h 16"/>
                <a:gd name="T14" fmla="*/ 18 w 18"/>
                <a:gd name="T15" fmla="*/ 16 h 16"/>
                <a:gd name="T16" fmla="*/ 18 w 18"/>
                <a:gd name="T17" fmla="*/ 6 h 16"/>
                <a:gd name="T18" fmla="*/ 8 w 18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6">
                  <a:moveTo>
                    <a:pt x="8" y="16"/>
                  </a:moveTo>
                  <a:lnTo>
                    <a:pt x="18" y="6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8" y="16"/>
                  </a:lnTo>
                  <a:lnTo>
                    <a:pt x="18" y="16"/>
                  </a:lnTo>
                  <a:lnTo>
                    <a:pt x="18" y="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87" name="Freeform 2655"/>
            <p:cNvSpPr>
              <a:spLocks/>
            </p:cNvSpPr>
            <p:nvPr/>
          </p:nvSpPr>
          <p:spPr bwMode="auto">
            <a:xfrm>
              <a:off x="1538094" y="1097838"/>
              <a:ext cx="18911" cy="6306"/>
            </a:xfrm>
            <a:custGeom>
              <a:avLst/>
              <a:gdLst>
                <a:gd name="T0" fmla="*/ 0 w 65"/>
                <a:gd name="T1" fmla="*/ 10 h 20"/>
                <a:gd name="T2" fmla="*/ 8 w 65"/>
                <a:gd name="T3" fmla="*/ 20 h 20"/>
                <a:gd name="T4" fmla="*/ 65 w 65"/>
                <a:gd name="T5" fmla="*/ 20 h 20"/>
                <a:gd name="T6" fmla="*/ 65 w 65"/>
                <a:gd name="T7" fmla="*/ 0 h 20"/>
                <a:gd name="T8" fmla="*/ 8 w 65"/>
                <a:gd name="T9" fmla="*/ 0 h 20"/>
                <a:gd name="T10" fmla="*/ 0 w 65"/>
                <a:gd name="T11" fmla="*/ 10 h 20"/>
                <a:gd name="T12" fmla="*/ 0 w 65"/>
                <a:gd name="T13" fmla="*/ 10 h 20"/>
                <a:gd name="T14" fmla="*/ 0 w 65"/>
                <a:gd name="T15" fmla="*/ 20 h 20"/>
                <a:gd name="T16" fmla="*/ 8 w 65"/>
                <a:gd name="T17" fmla="*/ 20 h 20"/>
                <a:gd name="T18" fmla="*/ 0 w 65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20">
                  <a:moveTo>
                    <a:pt x="0" y="10"/>
                  </a:moveTo>
                  <a:lnTo>
                    <a:pt x="8" y="20"/>
                  </a:lnTo>
                  <a:lnTo>
                    <a:pt x="65" y="20"/>
                  </a:lnTo>
                  <a:lnTo>
                    <a:pt x="65" y="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88" name="Freeform 2656"/>
            <p:cNvSpPr>
              <a:spLocks/>
            </p:cNvSpPr>
            <p:nvPr/>
          </p:nvSpPr>
          <p:spPr bwMode="auto">
            <a:xfrm>
              <a:off x="1538094" y="1096692"/>
              <a:ext cx="4584" cy="4013"/>
            </a:xfrm>
            <a:custGeom>
              <a:avLst/>
              <a:gdLst>
                <a:gd name="T0" fmla="*/ 8 w 16"/>
                <a:gd name="T1" fmla="*/ 0 h 16"/>
                <a:gd name="T2" fmla="*/ 0 w 16"/>
                <a:gd name="T3" fmla="*/ 1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10 h 16"/>
                <a:gd name="T10" fmla="*/ 8 w 16"/>
                <a:gd name="T11" fmla="*/ 0 h 16"/>
                <a:gd name="T12" fmla="*/ 8 w 16"/>
                <a:gd name="T13" fmla="*/ 0 h 16"/>
                <a:gd name="T14" fmla="*/ 0 w 16"/>
                <a:gd name="T15" fmla="*/ 0 h 16"/>
                <a:gd name="T16" fmla="*/ 0 w 16"/>
                <a:gd name="T17" fmla="*/ 10 h 16"/>
                <a:gd name="T18" fmla="*/ 8 w 16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0" y="1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89" name="Freeform 2657"/>
            <p:cNvSpPr>
              <a:spLocks/>
            </p:cNvSpPr>
            <p:nvPr/>
          </p:nvSpPr>
          <p:spPr bwMode="auto">
            <a:xfrm>
              <a:off x="1540386" y="1096119"/>
              <a:ext cx="6304" cy="6306"/>
            </a:xfrm>
            <a:custGeom>
              <a:avLst/>
              <a:gdLst>
                <a:gd name="T0" fmla="*/ 8 w 21"/>
                <a:gd name="T1" fmla="*/ 0 h 21"/>
                <a:gd name="T2" fmla="*/ 8 w 21"/>
                <a:gd name="T3" fmla="*/ 0 h 21"/>
                <a:gd name="T4" fmla="*/ 8 w 21"/>
                <a:gd name="T5" fmla="*/ 0 h 21"/>
                <a:gd name="T6" fmla="*/ 7 w 21"/>
                <a:gd name="T7" fmla="*/ 0 h 21"/>
                <a:gd name="T8" fmla="*/ 5 w 21"/>
                <a:gd name="T9" fmla="*/ 1 h 21"/>
                <a:gd name="T10" fmla="*/ 0 w 21"/>
                <a:gd name="T11" fmla="*/ 1 h 21"/>
                <a:gd name="T12" fmla="*/ 0 w 21"/>
                <a:gd name="T13" fmla="*/ 21 h 21"/>
                <a:gd name="T14" fmla="*/ 6 w 21"/>
                <a:gd name="T15" fmla="*/ 21 h 21"/>
                <a:gd name="T16" fmla="*/ 12 w 21"/>
                <a:gd name="T17" fmla="*/ 20 h 21"/>
                <a:gd name="T18" fmla="*/ 18 w 21"/>
                <a:gd name="T19" fmla="*/ 17 h 21"/>
                <a:gd name="T20" fmla="*/ 21 w 21"/>
                <a:gd name="T21" fmla="*/ 13 h 21"/>
                <a:gd name="T22" fmla="*/ 21 w 21"/>
                <a:gd name="T23" fmla="*/ 13 h 21"/>
                <a:gd name="T24" fmla="*/ 8 w 21"/>
                <a:gd name="T2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1">
                  <a:moveTo>
                    <a:pt x="8" y="0"/>
                  </a:moveTo>
                  <a:lnTo>
                    <a:pt x="8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0" y="1"/>
                  </a:lnTo>
                  <a:lnTo>
                    <a:pt x="0" y="21"/>
                  </a:lnTo>
                  <a:lnTo>
                    <a:pt x="6" y="21"/>
                  </a:lnTo>
                  <a:lnTo>
                    <a:pt x="12" y="20"/>
                  </a:lnTo>
                  <a:lnTo>
                    <a:pt x="18" y="17"/>
                  </a:lnTo>
                  <a:lnTo>
                    <a:pt x="21" y="1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90" name="Freeform 2658"/>
            <p:cNvSpPr>
              <a:spLocks/>
            </p:cNvSpPr>
            <p:nvPr/>
          </p:nvSpPr>
          <p:spPr bwMode="auto">
            <a:xfrm>
              <a:off x="1542678" y="1090959"/>
              <a:ext cx="5731" cy="8599"/>
            </a:xfrm>
            <a:custGeom>
              <a:avLst/>
              <a:gdLst>
                <a:gd name="T0" fmla="*/ 2 w 19"/>
                <a:gd name="T1" fmla="*/ 0 h 31"/>
                <a:gd name="T2" fmla="*/ 2 w 19"/>
                <a:gd name="T3" fmla="*/ 0 h 31"/>
                <a:gd name="T4" fmla="*/ 2 w 19"/>
                <a:gd name="T5" fmla="*/ 8 h 31"/>
                <a:gd name="T6" fmla="*/ 2 w 19"/>
                <a:gd name="T7" fmla="*/ 13 h 31"/>
                <a:gd name="T8" fmla="*/ 0 w 19"/>
                <a:gd name="T9" fmla="*/ 18 h 31"/>
                <a:gd name="T10" fmla="*/ 0 w 19"/>
                <a:gd name="T11" fmla="*/ 18 h 31"/>
                <a:gd name="T12" fmla="*/ 13 w 19"/>
                <a:gd name="T13" fmla="*/ 31 h 31"/>
                <a:gd name="T14" fmla="*/ 17 w 19"/>
                <a:gd name="T15" fmla="*/ 23 h 31"/>
                <a:gd name="T16" fmla="*/ 18 w 19"/>
                <a:gd name="T17" fmla="*/ 18 h 31"/>
                <a:gd name="T18" fmla="*/ 19 w 19"/>
                <a:gd name="T19" fmla="*/ 9 h 31"/>
                <a:gd name="T20" fmla="*/ 19 w 19"/>
                <a:gd name="T21" fmla="*/ 0 h 31"/>
                <a:gd name="T22" fmla="*/ 19 w 19"/>
                <a:gd name="T23" fmla="*/ 0 h 31"/>
                <a:gd name="T24" fmla="*/ 2 w 19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31">
                  <a:moveTo>
                    <a:pt x="2" y="0"/>
                  </a:moveTo>
                  <a:lnTo>
                    <a:pt x="2" y="0"/>
                  </a:lnTo>
                  <a:lnTo>
                    <a:pt x="2" y="8"/>
                  </a:lnTo>
                  <a:lnTo>
                    <a:pt x="2" y="13"/>
                  </a:lnTo>
                  <a:lnTo>
                    <a:pt x="0" y="18"/>
                  </a:lnTo>
                  <a:lnTo>
                    <a:pt x="13" y="31"/>
                  </a:lnTo>
                  <a:lnTo>
                    <a:pt x="17" y="23"/>
                  </a:lnTo>
                  <a:lnTo>
                    <a:pt x="18" y="18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91" name="Freeform 2659"/>
            <p:cNvSpPr>
              <a:spLocks/>
            </p:cNvSpPr>
            <p:nvPr/>
          </p:nvSpPr>
          <p:spPr bwMode="auto">
            <a:xfrm>
              <a:off x="1543252" y="1068601"/>
              <a:ext cx="5158" cy="22358"/>
            </a:xfrm>
            <a:custGeom>
              <a:avLst/>
              <a:gdLst>
                <a:gd name="T0" fmla="*/ 17 w 17"/>
                <a:gd name="T1" fmla="*/ 0 h 78"/>
                <a:gd name="T2" fmla="*/ 0 w 17"/>
                <a:gd name="T3" fmla="*/ 0 h 78"/>
                <a:gd name="T4" fmla="*/ 0 w 17"/>
                <a:gd name="T5" fmla="*/ 78 h 78"/>
                <a:gd name="T6" fmla="*/ 17 w 17"/>
                <a:gd name="T7" fmla="*/ 78 h 78"/>
                <a:gd name="T8" fmla="*/ 17 w 17"/>
                <a:gd name="T9" fmla="*/ 0 h 78"/>
                <a:gd name="T10" fmla="*/ 17 w 1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8">
                  <a:moveTo>
                    <a:pt x="17" y="0"/>
                  </a:moveTo>
                  <a:lnTo>
                    <a:pt x="0" y="0"/>
                  </a:lnTo>
                  <a:lnTo>
                    <a:pt x="0" y="78"/>
                  </a:lnTo>
                  <a:lnTo>
                    <a:pt x="17" y="7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92" name="Freeform 2660"/>
            <p:cNvSpPr>
              <a:spLocks/>
            </p:cNvSpPr>
            <p:nvPr/>
          </p:nvSpPr>
          <p:spPr bwMode="auto">
            <a:xfrm>
              <a:off x="1543252" y="1061148"/>
              <a:ext cx="5158" cy="7453"/>
            </a:xfrm>
            <a:custGeom>
              <a:avLst/>
              <a:gdLst>
                <a:gd name="T0" fmla="*/ 0 w 17"/>
                <a:gd name="T1" fmla="*/ 12 h 26"/>
                <a:gd name="T2" fmla="*/ 0 w 17"/>
                <a:gd name="T3" fmla="*/ 11 h 26"/>
                <a:gd name="T4" fmla="*/ 0 w 17"/>
                <a:gd name="T5" fmla="*/ 13 h 26"/>
                <a:gd name="T6" fmla="*/ 0 w 17"/>
                <a:gd name="T7" fmla="*/ 26 h 26"/>
                <a:gd name="T8" fmla="*/ 17 w 17"/>
                <a:gd name="T9" fmla="*/ 26 h 26"/>
                <a:gd name="T10" fmla="*/ 16 w 17"/>
                <a:gd name="T11" fmla="*/ 12 h 26"/>
                <a:gd name="T12" fmla="*/ 15 w 17"/>
                <a:gd name="T13" fmla="*/ 2 h 26"/>
                <a:gd name="T14" fmla="*/ 15 w 17"/>
                <a:gd name="T15" fmla="*/ 0 h 26"/>
                <a:gd name="T16" fmla="*/ 0 w 17"/>
                <a:gd name="T17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6">
                  <a:moveTo>
                    <a:pt x="0" y="12"/>
                  </a:moveTo>
                  <a:lnTo>
                    <a:pt x="0" y="11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7" y="26"/>
                  </a:lnTo>
                  <a:lnTo>
                    <a:pt x="16" y="12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93" name="Freeform 2661"/>
            <p:cNvSpPr>
              <a:spLocks/>
            </p:cNvSpPr>
            <p:nvPr/>
          </p:nvSpPr>
          <p:spPr bwMode="auto">
            <a:xfrm>
              <a:off x="1542678" y="1058855"/>
              <a:ext cx="4584" cy="5733"/>
            </a:xfrm>
            <a:custGeom>
              <a:avLst/>
              <a:gdLst>
                <a:gd name="T0" fmla="*/ 0 w 17"/>
                <a:gd name="T1" fmla="*/ 17 h 20"/>
                <a:gd name="T2" fmla="*/ 0 w 17"/>
                <a:gd name="T3" fmla="*/ 17 h 20"/>
                <a:gd name="T4" fmla="*/ 2 w 17"/>
                <a:gd name="T5" fmla="*/ 19 h 20"/>
                <a:gd name="T6" fmla="*/ 2 w 17"/>
                <a:gd name="T7" fmla="*/ 20 h 20"/>
                <a:gd name="T8" fmla="*/ 17 w 17"/>
                <a:gd name="T9" fmla="*/ 8 h 20"/>
                <a:gd name="T10" fmla="*/ 13 w 17"/>
                <a:gd name="T11" fmla="*/ 4 h 20"/>
                <a:gd name="T12" fmla="*/ 10 w 17"/>
                <a:gd name="T13" fmla="*/ 0 h 20"/>
                <a:gd name="T14" fmla="*/ 10 w 17"/>
                <a:gd name="T15" fmla="*/ 0 h 20"/>
                <a:gd name="T16" fmla="*/ 0 w 17"/>
                <a:gd name="T1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0" y="17"/>
                  </a:moveTo>
                  <a:lnTo>
                    <a:pt x="0" y="17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17" y="8"/>
                  </a:lnTo>
                  <a:lnTo>
                    <a:pt x="13" y="4"/>
                  </a:lnTo>
                  <a:lnTo>
                    <a:pt x="1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94" name="Freeform 2662"/>
            <p:cNvSpPr>
              <a:spLocks/>
            </p:cNvSpPr>
            <p:nvPr/>
          </p:nvSpPr>
          <p:spPr bwMode="auto">
            <a:xfrm>
              <a:off x="1538094" y="1057709"/>
              <a:ext cx="7450" cy="6306"/>
            </a:xfrm>
            <a:custGeom>
              <a:avLst/>
              <a:gdLst>
                <a:gd name="T0" fmla="*/ 0 w 26"/>
                <a:gd name="T1" fmla="*/ 11 h 22"/>
                <a:gd name="T2" fmla="*/ 8 w 26"/>
                <a:gd name="T3" fmla="*/ 21 h 22"/>
                <a:gd name="T4" fmla="*/ 15 w 26"/>
                <a:gd name="T5" fmla="*/ 22 h 22"/>
                <a:gd name="T6" fmla="*/ 16 w 26"/>
                <a:gd name="T7" fmla="*/ 22 h 22"/>
                <a:gd name="T8" fmla="*/ 26 w 26"/>
                <a:gd name="T9" fmla="*/ 5 h 22"/>
                <a:gd name="T10" fmla="*/ 18 w 26"/>
                <a:gd name="T11" fmla="*/ 2 h 22"/>
                <a:gd name="T12" fmla="*/ 8 w 26"/>
                <a:gd name="T13" fmla="*/ 0 h 22"/>
                <a:gd name="T14" fmla="*/ 16 w 26"/>
                <a:gd name="T15" fmla="*/ 11 h 22"/>
                <a:gd name="T16" fmla="*/ 0 w 26"/>
                <a:gd name="T17" fmla="*/ 11 h 22"/>
                <a:gd name="T18" fmla="*/ 0 w 26"/>
                <a:gd name="T19" fmla="*/ 21 h 22"/>
                <a:gd name="T20" fmla="*/ 8 w 26"/>
                <a:gd name="T21" fmla="*/ 21 h 22"/>
                <a:gd name="T22" fmla="*/ 0 w 26"/>
                <a:gd name="T2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2">
                  <a:moveTo>
                    <a:pt x="0" y="11"/>
                  </a:moveTo>
                  <a:lnTo>
                    <a:pt x="8" y="21"/>
                  </a:lnTo>
                  <a:lnTo>
                    <a:pt x="15" y="22"/>
                  </a:lnTo>
                  <a:lnTo>
                    <a:pt x="16" y="22"/>
                  </a:lnTo>
                  <a:lnTo>
                    <a:pt x="26" y="5"/>
                  </a:lnTo>
                  <a:lnTo>
                    <a:pt x="18" y="2"/>
                  </a:lnTo>
                  <a:lnTo>
                    <a:pt x="8" y="0"/>
                  </a:lnTo>
                  <a:lnTo>
                    <a:pt x="16" y="11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8" y="2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95" name="Freeform 2663"/>
            <p:cNvSpPr>
              <a:spLocks/>
            </p:cNvSpPr>
            <p:nvPr/>
          </p:nvSpPr>
          <p:spPr bwMode="auto">
            <a:xfrm>
              <a:off x="1538094" y="1055989"/>
              <a:ext cx="4584" cy="4586"/>
            </a:xfrm>
            <a:custGeom>
              <a:avLst/>
              <a:gdLst>
                <a:gd name="T0" fmla="*/ 8 w 16"/>
                <a:gd name="T1" fmla="*/ 0 h 16"/>
                <a:gd name="T2" fmla="*/ 0 w 16"/>
                <a:gd name="T3" fmla="*/ 1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10 h 16"/>
                <a:gd name="T10" fmla="*/ 8 w 16"/>
                <a:gd name="T11" fmla="*/ 0 h 16"/>
                <a:gd name="T12" fmla="*/ 8 w 16"/>
                <a:gd name="T13" fmla="*/ 0 h 16"/>
                <a:gd name="T14" fmla="*/ 0 w 16"/>
                <a:gd name="T15" fmla="*/ 0 h 16"/>
                <a:gd name="T16" fmla="*/ 0 w 16"/>
                <a:gd name="T17" fmla="*/ 10 h 16"/>
                <a:gd name="T18" fmla="*/ 8 w 16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0" y="1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96" name="Freeform 2664"/>
            <p:cNvSpPr>
              <a:spLocks/>
            </p:cNvSpPr>
            <p:nvPr/>
          </p:nvSpPr>
          <p:spPr bwMode="auto">
            <a:xfrm>
              <a:off x="1540386" y="1055989"/>
              <a:ext cx="40114" cy="5733"/>
            </a:xfrm>
            <a:custGeom>
              <a:avLst/>
              <a:gdLst>
                <a:gd name="T0" fmla="*/ 139 w 139"/>
                <a:gd name="T1" fmla="*/ 10 h 20"/>
                <a:gd name="T2" fmla="*/ 131 w 139"/>
                <a:gd name="T3" fmla="*/ 0 h 20"/>
                <a:gd name="T4" fmla="*/ 0 w 139"/>
                <a:gd name="T5" fmla="*/ 0 h 20"/>
                <a:gd name="T6" fmla="*/ 0 w 139"/>
                <a:gd name="T7" fmla="*/ 20 h 20"/>
                <a:gd name="T8" fmla="*/ 131 w 139"/>
                <a:gd name="T9" fmla="*/ 20 h 20"/>
                <a:gd name="T10" fmla="*/ 139 w 139"/>
                <a:gd name="T11" fmla="*/ 10 h 20"/>
                <a:gd name="T12" fmla="*/ 139 w 139"/>
                <a:gd name="T13" fmla="*/ 10 h 20"/>
                <a:gd name="T14" fmla="*/ 139 w 139"/>
                <a:gd name="T15" fmla="*/ 0 h 20"/>
                <a:gd name="T16" fmla="*/ 131 w 139"/>
                <a:gd name="T17" fmla="*/ 0 h 20"/>
                <a:gd name="T18" fmla="*/ 139 w 139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20">
                  <a:moveTo>
                    <a:pt x="139" y="10"/>
                  </a:moveTo>
                  <a:lnTo>
                    <a:pt x="131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31" y="20"/>
                  </a:lnTo>
                  <a:lnTo>
                    <a:pt x="139" y="10"/>
                  </a:lnTo>
                  <a:lnTo>
                    <a:pt x="139" y="0"/>
                  </a:lnTo>
                  <a:lnTo>
                    <a:pt x="131" y="0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97" name="Freeform 2665"/>
            <p:cNvSpPr>
              <a:spLocks/>
            </p:cNvSpPr>
            <p:nvPr/>
          </p:nvSpPr>
          <p:spPr bwMode="auto">
            <a:xfrm>
              <a:off x="1575916" y="1058855"/>
              <a:ext cx="4584" cy="4586"/>
            </a:xfrm>
            <a:custGeom>
              <a:avLst/>
              <a:gdLst>
                <a:gd name="T0" fmla="*/ 8 w 16"/>
                <a:gd name="T1" fmla="*/ 16 h 16"/>
                <a:gd name="T2" fmla="*/ 16 w 16"/>
                <a:gd name="T3" fmla="*/ 6 h 16"/>
                <a:gd name="T4" fmla="*/ 16 w 16"/>
                <a:gd name="T5" fmla="*/ 0 h 16"/>
                <a:gd name="T6" fmla="*/ 0 w 16"/>
                <a:gd name="T7" fmla="*/ 0 h 16"/>
                <a:gd name="T8" fmla="*/ 0 w 16"/>
                <a:gd name="T9" fmla="*/ 6 h 16"/>
                <a:gd name="T10" fmla="*/ 8 w 16"/>
                <a:gd name="T11" fmla="*/ 16 h 16"/>
                <a:gd name="T12" fmla="*/ 8 w 16"/>
                <a:gd name="T13" fmla="*/ 16 h 16"/>
                <a:gd name="T14" fmla="*/ 16 w 16"/>
                <a:gd name="T15" fmla="*/ 16 h 16"/>
                <a:gd name="T16" fmla="*/ 16 w 16"/>
                <a:gd name="T17" fmla="*/ 6 h 16"/>
                <a:gd name="T18" fmla="*/ 8 w 1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16" y="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98" name="Freeform 2666"/>
            <p:cNvSpPr>
              <a:spLocks/>
            </p:cNvSpPr>
            <p:nvPr/>
          </p:nvSpPr>
          <p:spPr bwMode="auto">
            <a:xfrm>
              <a:off x="1573051" y="1057709"/>
              <a:ext cx="5158" cy="6306"/>
            </a:xfrm>
            <a:custGeom>
              <a:avLst/>
              <a:gdLst>
                <a:gd name="T0" fmla="*/ 9 w 16"/>
                <a:gd name="T1" fmla="*/ 22 h 22"/>
                <a:gd name="T2" fmla="*/ 9 w 16"/>
                <a:gd name="T3" fmla="*/ 22 h 22"/>
                <a:gd name="T4" fmla="*/ 10 w 16"/>
                <a:gd name="T5" fmla="*/ 22 h 22"/>
                <a:gd name="T6" fmla="*/ 16 w 16"/>
                <a:gd name="T7" fmla="*/ 21 h 22"/>
                <a:gd name="T8" fmla="*/ 16 w 16"/>
                <a:gd name="T9" fmla="*/ 0 h 22"/>
                <a:gd name="T10" fmla="*/ 8 w 16"/>
                <a:gd name="T11" fmla="*/ 2 h 22"/>
                <a:gd name="T12" fmla="*/ 0 w 16"/>
                <a:gd name="T13" fmla="*/ 5 h 22"/>
                <a:gd name="T14" fmla="*/ 0 w 16"/>
                <a:gd name="T15" fmla="*/ 5 h 22"/>
                <a:gd name="T16" fmla="*/ 9 w 16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2">
                  <a:moveTo>
                    <a:pt x="9" y="22"/>
                  </a:moveTo>
                  <a:lnTo>
                    <a:pt x="9" y="22"/>
                  </a:lnTo>
                  <a:lnTo>
                    <a:pt x="10" y="22"/>
                  </a:lnTo>
                  <a:lnTo>
                    <a:pt x="16" y="21"/>
                  </a:lnTo>
                  <a:lnTo>
                    <a:pt x="16" y="0"/>
                  </a:lnTo>
                  <a:lnTo>
                    <a:pt x="8" y="2"/>
                  </a:lnTo>
                  <a:lnTo>
                    <a:pt x="0" y="5"/>
                  </a:lnTo>
                  <a:lnTo>
                    <a:pt x="9" y="2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299" name="Freeform 2667"/>
            <p:cNvSpPr>
              <a:spLocks/>
            </p:cNvSpPr>
            <p:nvPr/>
          </p:nvSpPr>
          <p:spPr bwMode="auto">
            <a:xfrm>
              <a:off x="1571332" y="1058855"/>
              <a:ext cx="4584" cy="5160"/>
            </a:xfrm>
            <a:custGeom>
              <a:avLst/>
              <a:gdLst>
                <a:gd name="T0" fmla="*/ 14 w 16"/>
                <a:gd name="T1" fmla="*/ 19 h 19"/>
                <a:gd name="T2" fmla="*/ 14 w 16"/>
                <a:gd name="T3" fmla="*/ 19 h 19"/>
                <a:gd name="T4" fmla="*/ 14 w 16"/>
                <a:gd name="T5" fmla="*/ 19 h 19"/>
                <a:gd name="T6" fmla="*/ 16 w 16"/>
                <a:gd name="T7" fmla="*/ 17 h 19"/>
                <a:gd name="T8" fmla="*/ 7 w 16"/>
                <a:gd name="T9" fmla="*/ 0 h 19"/>
                <a:gd name="T10" fmla="*/ 3 w 16"/>
                <a:gd name="T11" fmla="*/ 3 h 19"/>
                <a:gd name="T12" fmla="*/ 0 w 16"/>
                <a:gd name="T13" fmla="*/ 8 h 19"/>
                <a:gd name="T14" fmla="*/ 0 w 16"/>
                <a:gd name="T15" fmla="*/ 8 h 19"/>
                <a:gd name="T16" fmla="*/ 14 w 16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9">
                  <a:moveTo>
                    <a:pt x="14" y="19"/>
                  </a:moveTo>
                  <a:lnTo>
                    <a:pt x="14" y="19"/>
                  </a:lnTo>
                  <a:lnTo>
                    <a:pt x="16" y="17"/>
                  </a:lnTo>
                  <a:lnTo>
                    <a:pt x="7" y="0"/>
                  </a:lnTo>
                  <a:lnTo>
                    <a:pt x="3" y="3"/>
                  </a:lnTo>
                  <a:lnTo>
                    <a:pt x="0" y="8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00" name="Freeform 2668"/>
            <p:cNvSpPr>
              <a:spLocks/>
            </p:cNvSpPr>
            <p:nvPr/>
          </p:nvSpPr>
          <p:spPr bwMode="auto">
            <a:xfrm>
              <a:off x="1570185" y="1061148"/>
              <a:ext cx="5158" cy="7453"/>
            </a:xfrm>
            <a:custGeom>
              <a:avLst/>
              <a:gdLst>
                <a:gd name="T0" fmla="*/ 18 w 18"/>
                <a:gd name="T1" fmla="*/ 26 h 26"/>
                <a:gd name="T2" fmla="*/ 18 w 18"/>
                <a:gd name="T3" fmla="*/ 26 h 26"/>
                <a:gd name="T4" fmla="*/ 18 w 18"/>
                <a:gd name="T5" fmla="*/ 13 h 26"/>
                <a:gd name="T6" fmla="*/ 18 w 18"/>
                <a:gd name="T7" fmla="*/ 11 h 26"/>
                <a:gd name="T8" fmla="*/ 4 w 18"/>
                <a:gd name="T9" fmla="*/ 0 h 26"/>
                <a:gd name="T10" fmla="*/ 1 w 18"/>
                <a:gd name="T11" fmla="*/ 12 h 26"/>
                <a:gd name="T12" fmla="*/ 0 w 18"/>
                <a:gd name="T13" fmla="*/ 26 h 26"/>
                <a:gd name="T14" fmla="*/ 0 w 18"/>
                <a:gd name="T15" fmla="*/ 26 h 26"/>
                <a:gd name="T16" fmla="*/ 18 w 18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6">
                  <a:moveTo>
                    <a:pt x="18" y="26"/>
                  </a:moveTo>
                  <a:lnTo>
                    <a:pt x="18" y="26"/>
                  </a:lnTo>
                  <a:lnTo>
                    <a:pt x="18" y="13"/>
                  </a:lnTo>
                  <a:lnTo>
                    <a:pt x="18" y="11"/>
                  </a:lnTo>
                  <a:lnTo>
                    <a:pt x="4" y="0"/>
                  </a:lnTo>
                  <a:lnTo>
                    <a:pt x="1" y="12"/>
                  </a:lnTo>
                  <a:lnTo>
                    <a:pt x="0" y="26"/>
                  </a:lnTo>
                  <a:lnTo>
                    <a:pt x="18" y="2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01" name="Freeform 2669"/>
            <p:cNvSpPr>
              <a:spLocks/>
            </p:cNvSpPr>
            <p:nvPr/>
          </p:nvSpPr>
          <p:spPr bwMode="auto">
            <a:xfrm>
              <a:off x="1570185" y="1068601"/>
              <a:ext cx="5158" cy="22358"/>
            </a:xfrm>
            <a:custGeom>
              <a:avLst/>
              <a:gdLst>
                <a:gd name="T0" fmla="*/ 0 w 18"/>
                <a:gd name="T1" fmla="*/ 78 h 78"/>
                <a:gd name="T2" fmla="*/ 18 w 18"/>
                <a:gd name="T3" fmla="*/ 78 h 78"/>
                <a:gd name="T4" fmla="*/ 18 w 18"/>
                <a:gd name="T5" fmla="*/ 0 h 78"/>
                <a:gd name="T6" fmla="*/ 0 w 18"/>
                <a:gd name="T7" fmla="*/ 0 h 78"/>
                <a:gd name="T8" fmla="*/ 0 w 18"/>
                <a:gd name="T9" fmla="*/ 78 h 78"/>
                <a:gd name="T10" fmla="*/ 0 w 18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78">
                  <a:moveTo>
                    <a:pt x="0" y="78"/>
                  </a:moveTo>
                  <a:lnTo>
                    <a:pt x="18" y="7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02" name="Freeform 2670"/>
            <p:cNvSpPr>
              <a:spLocks/>
            </p:cNvSpPr>
            <p:nvPr/>
          </p:nvSpPr>
          <p:spPr bwMode="auto">
            <a:xfrm>
              <a:off x="1570185" y="1090959"/>
              <a:ext cx="5158" cy="7453"/>
            </a:xfrm>
            <a:custGeom>
              <a:avLst/>
              <a:gdLst>
                <a:gd name="T0" fmla="*/ 18 w 18"/>
                <a:gd name="T1" fmla="*/ 16 h 26"/>
                <a:gd name="T2" fmla="*/ 18 w 18"/>
                <a:gd name="T3" fmla="*/ 16 h 26"/>
                <a:gd name="T4" fmla="*/ 18 w 18"/>
                <a:gd name="T5" fmla="*/ 13 h 26"/>
                <a:gd name="T6" fmla="*/ 18 w 18"/>
                <a:gd name="T7" fmla="*/ 0 h 26"/>
                <a:gd name="T8" fmla="*/ 0 w 18"/>
                <a:gd name="T9" fmla="*/ 0 h 26"/>
                <a:gd name="T10" fmla="*/ 1 w 18"/>
                <a:gd name="T11" fmla="*/ 15 h 26"/>
                <a:gd name="T12" fmla="*/ 3 w 18"/>
                <a:gd name="T13" fmla="*/ 26 h 26"/>
                <a:gd name="T14" fmla="*/ 3 w 18"/>
                <a:gd name="T15" fmla="*/ 26 h 26"/>
                <a:gd name="T16" fmla="*/ 18 w 18"/>
                <a:gd name="T17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6">
                  <a:moveTo>
                    <a:pt x="18" y="16"/>
                  </a:moveTo>
                  <a:lnTo>
                    <a:pt x="18" y="16"/>
                  </a:lnTo>
                  <a:lnTo>
                    <a:pt x="18" y="1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1" y="15"/>
                  </a:lnTo>
                  <a:lnTo>
                    <a:pt x="3" y="26"/>
                  </a:lnTo>
                  <a:lnTo>
                    <a:pt x="18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03" name="Freeform 2671"/>
            <p:cNvSpPr>
              <a:spLocks/>
            </p:cNvSpPr>
            <p:nvPr/>
          </p:nvSpPr>
          <p:spPr bwMode="auto">
            <a:xfrm>
              <a:off x="1570758" y="1095545"/>
              <a:ext cx="5158" cy="5160"/>
            </a:xfrm>
            <a:custGeom>
              <a:avLst/>
              <a:gdLst>
                <a:gd name="T0" fmla="*/ 16 w 16"/>
                <a:gd name="T1" fmla="*/ 2 h 19"/>
                <a:gd name="T2" fmla="*/ 16 w 16"/>
                <a:gd name="T3" fmla="*/ 2 h 19"/>
                <a:gd name="T4" fmla="*/ 15 w 16"/>
                <a:gd name="T5" fmla="*/ 2 h 19"/>
                <a:gd name="T6" fmla="*/ 15 w 16"/>
                <a:gd name="T7" fmla="*/ 0 h 19"/>
                <a:gd name="T8" fmla="*/ 0 w 16"/>
                <a:gd name="T9" fmla="*/ 10 h 19"/>
                <a:gd name="T10" fmla="*/ 3 w 16"/>
                <a:gd name="T11" fmla="*/ 15 h 19"/>
                <a:gd name="T12" fmla="*/ 8 w 16"/>
                <a:gd name="T13" fmla="*/ 19 h 19"/>
                <a:gd name="T14" fmla="*/ 8 w 16"/>
                <a:gd name="T15" fmla="*/ 19 h 19"/>
                <a:gd name="T16" fmla="*/ 16 w 16"/>
                <a:gd name="T17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9">
                  <a:moveTo>
                    <a:pt x="16" y="2"/>
                  </a:moveTo>
                  <a:lnTo>
                    <a:pt x="16" y="2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8" y="19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04" name="Freeform 2672"/>
            <p:cNvSpPr>
              <a:spLocks/>
            </p:cNvSpPr>
            <p:nvPr/>
          </p:nvSpPr>
          <p:spPr bwMode="auto">
            <a:xfrm>
              <a:off x="1573051" y="1096119"/>
              <a:ext cx="7450" cy="6306"/>
            </a:xfrm>
            <a:custGeom>
              <a:avLst/>
              <a:gdLst>
                <a:gd name="T0" fmla="*/ 24 w 24"/>
                <a:gd name="T1" fmla="*/ 11 h 21"/>
                <a:gd name="T2" fmla="*/ 16 w 24"/>
                <a:gd name="T3" fmla="*/ 1 h 21"/>
                <a:gd name="T4" fmla="*/ 10 w 24"/>
                <a:gd name="T5" fmla="*/ 1 h 21"/>
                <a:gd name="T6" fmla="*/ 8 w 24"/>
                <a:gd name="T7" fmla="*/ 0 h 21"/>
                <a:gd name="T8" fmla="*/ 0 w 24"/>
                <a:gd name="T9" fmla="*/ 17 h 21"/>
                <a:gd name="T10" fmla="*/ 7 w 24"/>
                <a:gd name="T11" fmla="*/ 21 h 21"/>
                <a:gd name="T12" fmla="*/ 16 w 24"/>
                <a:gd name="T13" fmla="*/ 21 h 21"/>
                <a:gd name="T14" fmla="*/ 8 w 24"/>
                <a:gd name="T15" fmla="*/ 11 h 21"/>
                <a:gd name="T16" fmla="*/ 24 w 24"/>
                <a:gd name="T17" fmla="*/ 11 h 21"/>
                <a:gd name="T18" fmla="*/ 24 w 24"/>
                <a:gd name="T19" fmla="*/ 1 h 21"/>
                <a:gd name="T20" fmla="*/ 16 w 24"/>
                <a:gd name="T21" fmla="*/ 1 h 21"/>
                <a:gd name="T22" fmla="*/ 24 w 24"/>
                <a:gd name="T23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21">
                  <a:moveTo>
                    <a:pt x="24" y="11"/>
                  </a:moveTo>
                  <a:lnTo>
                    <a:pt x="16" y="1"/>
                  </a:lnTo>
                  <a:lnTo>
                    <a:pt x="10" y="1"/>
                  </a:lnTo>
                  <a:lnTo>
                    <a:pt x="8" y="0"/>
                  </a:lnTo>
                  <a:lnTo>
                    <a:pt x="0" y="17"/>
                  </a:lnTo>
                  <a:lnTo>
                    <a:pt x="7" y="21"/>
                  </a:lnTo>
                  <a:lnTo>
                    <a:pt x="16" y="21"/>
                  </a:lnTo>
                  <a:lnTo>
                    <a:pt x="8" y="11"/>
                  </a:lnTo>
                  <a:lnTo>
                    <a:pt x="24" y="11"/>
                  </a:lnTo>
                  <a:lnTo>
                    <a:pt x="24" y="1"/>
                  </a:lnTo>
                  <a:lnTo>
                    <a:pt x="16" y="1"/>
                  </a:lnTo>
                  <a:lnTo>
                    <a:pt x="24" y="1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05" name="Freeform 2673"/>
            <p:cNvSpPr>
              <a:spLocks/>
            </p:cNvSpPr>
            <p:nvPr/>
          </p:nvSpPr>
          <p:spPr bwMode="auto">
            <a:xfrm>
              <a:off x="1575916" y="1099558"/>
              <a:ext cx="4584" cy="4586"/>
            </a:xfrm>
            <a:custGeom>
              <a:avLst/>
              <a:gdLst>
                <a:gd name="T0" fmla="*/ 8 w 16"/>
                <a:gd name="T1" fmla="*/ 16 h 16"/>
                <a:gd name="T2" fmla="*/ 16 w 16"/>
                <a:gd name="T3" fmla="*/ 6 h 16"/>
                <a:gd name="T4" fmla="*/ 16 w 16"/>
                <a:gd name="T5" fmla="*/ 0 h 16"/>
                <a:gd name="T6" fmla="*/ 0 w 16"/>
                <a:gd name="T7" fmla="*/ 0 h 16"/>
                <a:gd name="T8" fmla="*/ 0 w 16"/>
                <a:gd name="T9" fmla="*/ 6 h 16"/>
                <a:gd name="T10" fmla="*/ 8 w 16"/>
                <a:gd name="T11" fmla="*/ 16 h 16"/>
                <a:gd name="T12" fmla="*/ 8 w 16"/>
                <a:gd name="T13" fmla="*/ 16 h 16"/>
                <a:gd name="T14" fmla="*/ 16 w 16"/>
                <a:gd name="T15" fmla="*/ 16 h 16"/>
                <a:gd name="T16" fmla="*/ 16 w 16"/>
                <a:gd name="T17" fmla="*/ 6 h 16"/>
                <a:gd name="T18" fmla="*/ 8 w 1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16" y="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06" name="Freeform 2674"/>
            <p:cNvSpPr>
              <a:spLocks/>
            </p:cNvSpPr>
            <p:nvPr/>
          </p:nvSpPr>
          <p:spPr bwMode="auto">
            <a:xfrm>
              <a:off x="1558724" y="1097838"/>
              <a:ext cx="19484" cy="6306"/>
            </a:xfrm>
            <a:custGeom>
              <a:avLst/>
              <a:gdLst>
                <a:gd name="T0" fmla="*/ 0 w 66"/>
                <a:gd name="T1" fmla="*/ 10 h 20"/>
                <a:gd name="T2" fmla="*/ 9 w 66"/>
                <a:gd name="T3" fmla="*/ 20 h 20"/>
                <a:gd name="T4" fmla="*/ 66 w 66"/>
                <a:gd name="T5" fmla="*/ 20 h 20"/>
                <a:gd name="T6" fmla="*/ 66 w 66"/>
                <a:gd name="T7" fmla="*/ 0 h 20"/>
                <a:gd name="T8" fmla="*/ 9 w 66"/>
                <a:gd name="T9" fmla="*/ 0 h 20"/>
                <a:gd name="T10" fmla="*/ 0 w 66"/>
                <a:gd name="T11" fmla="*/ 10 h 20"/>
                <a:gd name="T12" fmla="*/ 0 w 66"/>
                <a:gd name="T13" fmla="*/ 10 h 20"/>
                <a:gd name="T14" fmla="*/ 0 w 66"/>
                <a:gd name="T15" fmla="*/ 20 h 20"/>
                <a:gd name="T16" fmla="*/ 9 w 66"/>
                <a:gd name="T17" fmla="*/ 20 h 20"/>
                <a:gd name="T18" fmla="*/ 0 w 66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20">
                  <a:moveTo>
                    <a:pt x="0" y="10"/>
                  </a:moveTo>
                  <a:lnTo>
                    <a:pt x="9" y="20"/>
                  </a:lnTo>
                  <a:lnTo>
                    <a:pt x="66" y="20"/>
                  </a:lnTo>
                  <a:lnTo>
                    <a:pt x="66" y="0"/>
                  </a:lnTo>
                  <a:lnTo>
                    <a:pt x="9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9" y="2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07" name="Freeform 2675"/>
            <p:cNvSpPr>
              <a:spLocks/>
            </p:cNvSpPr>
            <p:nvPr/>
          </p:nvSpPr>
          <p:spPr bwMode="auto">
            <a:xfrm>
              <a:off x="1558724" y="1096692"/>
              <a:ext cx="5158" cy="4013"/>
            </a:xfrm>
            <a:custGeom>
              <a:avLst/>
              <a:gdLst>
                <a:gd name="T0" fmla="*/ 9 w 17"/>
                <a:gd name="T1" fmla="*/ 0 h 16"/>
                <a:gd name="T2" fmla="*/ 0 w 17"/>
                <a:gd name="T3" fmla="*/ 10 h 16"/>
                <a:gd name="T4" fmla="*/ 0 w 17"/>
                <a:gd name="T5" fmla="*/ 16 h 16"/>
                <a:gd name="T6" fmla="*/ 17 w 17"/>
                <a:gd name="T7" fmla="*/ 16 h 16"/>
                <a:gd name="T8" fmla="*/ 17 w 17"/>
                <a:gd name="T9" fmla="*/ 10 h 16"/>
                <a:gd name="T10" fmla="*/ 9 w 17"/>
                <a:gd name="T11" fmla="*/ 0 h 16"/>
                <a:gd name="T12" fmla="*/ 9 w 17"/>
                <a:gd name="T13" fmla="*/ 0 h 16"/>
                <a:gd name="T14" fmla="*/ 0 w 17"/>
                <a:gd name="T15" fmla="*/ 0 h 16"/>
                <a:gd name="T16" fmla="*/ 0 w 17"/>
                <a:gd name="T17" fmla="*/ 10 h 16"/>
                <a:gd name="T18" fmla="*/ 9 w 17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lnTo>
                    <a:pt x="0" y="10"/>
                  </a:lnTo>
                  <a:lnTo>
                    <a:pt x="0" y="16"/>
                  </a:lnTo>
                  <a:lnTo>
                    <a:pt x="17" y="16"/>
                  </a:lnTo>
                  <a:lnTo>
                    <a:pt x="17" y="1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08" name="Freeform 2676"/>
            <p:cNvSpPr>
              <a:spLocks/>
            </p:cNvSpPr>
            <p:nvPr/>
          </p:nvSpPr>
          <p:spPr bwMode="auto">
            <a:xfrm>
              <a:off x="1561589" y="1096119"/>
              <a:ext cx="5731" cy="6306"/>
            </a:xfrm>
            <a:custGeom>
              <a:avLst/>
              <a:gdLst>
                <a:gd name="T0" fmla="*/ 8 w 20"/>
                <a:gd name="T1" fmla="*/ 0 h 21"/>
                <a:gd name="T2" fmla="*/ 8 w 20"/>
                <a:gd name="T3" fmla="*/ 0 h 21"/>
                <a:gd name="T4" fmla="*/ 8 w 20"/>
                <a:gd name="T5" fmla="*/ 0 h 21"/>
                <a:gd name="T6" fmla="*/ 6 w 20"/>
                <a:gd name="T7" fmla="*/ 0 h 21"/>
                <a:gd name="T8" fmla="*/ 3 w 20"/>
                <a:gd name="T9" fmla="*/ 1 h 21"/>
                <a:gd name="T10" fmla="*/ 0 w 20"/>
                <a:gd name="T11" fmla="*/ 1 h 21"/>
                <a:gd name="T12" fmla="*/ 0 w 20"/>
                <a:gd name="T13" fmla="*/ 21 h 21"/>
                <a:gd name="T14" fmla="*/ 6 w 20"/>
                <a:gd name="T15" fmla="*/ 21 h 21"/>
                <a:gd name="T16" fmla="*/ 10 w 20"/>
                <a:gd name="T17" fmla="*/ 20 h 21"/>
                <a:gd name="T18" fmla="*/ 15 w 20"/>
                <a:gd name="T19" fmla="*/ 17 h 21"/>
                <a:gd name="T20" fmla="*/ 20 w 20"/>
                <a:gd name="T21" fmla="*/ 13 h 21"/>
                <a:gd name="T22" fmla="*/ 20 w 20"/>
                <a:gd name="T23" fmla="*/ 13 h 21"/>
                <a:gd name="T24" fmla="*/ 8 w 20"/>
                <a:gd name="T2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1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0" y="1"/>
                  </a:lnTo>
                  <a:lnTo>
                    <a:pt x="0" y="21"/>
                  </a:lnTo>
                  <a:lnTo>
                    <a:pt x="6" y="21"/>
                  </a:lnTo>
                  <a:lnTo>
                    <a:pt x="10" y="20"/>
                  </a:lnTo>
                  <a:lnTo>
                    <a:pt x="15" y="17"/>
                  </a:lnTo>
                  <a:lnTo>
                    <a:pt x="20" y="1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09" name="Freeform 2677"/>
            <p:cNvSpPr>
              <a:spLocks/>
            </p:cNvSpPr>
            <p:nvPr/>
          </p:nvSpPr>
          <p:spPr bwMode="auto">
            <a:xfrm>
              <a:off x="1563882" y="1090959"/>
              <a:ext cx="5158" cy="8599"/>
            </a:xfrm>
            <a:custGeom>
              <a:avLst/>
              <a:gdLst>
                <a:gd name="T0" fmla="*/ 1 w 18"/>
                <a:gd name="T1" fmla="*/ 0 h 31"/>
                <a:gd name="T2" fmla="*/ 1 w 18"/>
                <a:gd name="T3" fmla="*/ 0 h 31"/>
                <a:gd name="T4" fmla="*/ 1 w 18"/>
                <a:gd name="T5" fmla="*/ 9 h 31"/>
                <a:gd name="T6" fmla="*/ 0 w 18"/>
                <a:gd name="T7" fmla="*/ 15 h 31"/>
                <a:gd name="T8" fmla="*/ 0 w 18"/>
                <a:gd name="T9" fmla="*/ 18 h 31"/>
                <a:gd name="T10" fmla="*/ 0 w 18"/>
                <a:gd name="T11" fmla="*/ 18 h 31"/>
                <a:gd name="T12" fmla="*/ 12 w 18"/>
                <a:gd name="T13" fmla="*/ 31 h 31"/>
                <a:gd name="T14" fmla="*/ 15 w 18"/>
                <a:gd name="T15" fmla="*/ 25 h 31"/>
                <a:gd name="T16" fmla="*/ 16 w 18"/>
                <a:gd name="T17" fmla="*/ 18 h 31"/>
                <a:gd name="T18" fmla="*/ 18 w 18"/>
                <a:gd name="T19" fmla="*/ 10 h 31"/>
                <a:gd name="T20" fmla="*/ 18 w 18"/>
                <a:gd name="T21" fmla="*/ 0 h 31"/>
                <a:gd name="T22" fmla="*/ 18 w 18"/>
                <a:gd name="T23" fmla="*/ 0 h 31"/>
                <a:gd name="T24" fmla="*/ 1 w 18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31">
                  <a:moveTo>
                    <a:pt x="1" y="0"/>
                  </a:moveTo>
                  <a:lnTo>
                    <a:pt x="1" y="0"/>
                  </a:lnTo>
                  <a:lnTo>
                    <a:pt x="1" y="9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2" y="31"/>
                  </a:lnTo>
                  <a:lnTo>
                    <a:pt x="15" y="25"/>
                  </a:lnTo>
                  <a:lnTo>
                    <a:pt x="16" y="18"/>
                  </a:lnTo>
                  <a:lnTo>
                    <a:pt x="18" y="10"/>
                  </a:lnTo>
                  <a:lnTo>
                    <a:pt x="18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10" name="Freeform 2678"/>
            <p:cNvSpPr>
              <a:spLocks/>
            </p:cNvSpPr>
            <p:nvPr/>
          </p:nvSpPr>
          <p:spPr bwMode="auto">
            <a:xfrm>
              <a:off x="1564455" y="1058855"/>
              <a:ext cx="4584" cy="32104"/>
            </a:xfrm>
            <a:custGeom>
              <a:avLst/>
              <a:gdLst>
                <a:gd name="T0" fmla="*/ 8 w 17"/>
                <a:gd name="T1" fmla="*/ 0 h 112"/>
                <a:gd name="T2" fmla="*/ 0 w 17"/>
                <a:gd name="T3" fmla="*/ 10 h 112"/>
                <a:gd name="T4" fmla="*/ 0 w 17"/>
                <a:gd name="T5" fmla="*/ 112 h 112"/>
                <a:gd name="T6" fmla="*/ 17 w 17"/>
                <a:gd name="T7" fmla="*/ 112 h 112"/>
                <a:gd name="T8" fmla="*/ 17 w 17"/>
                <a:gd name="T9" fmla="*/ 10 h 112"/>
                <a:gd name="T10" fmla="*/ 8 w 17"/>
                <a:gd name="T11" fmla="*/ 0 h 112"/>
                <a:gd name="T12" fmla="*/ 17 w 17"/>
                <a:gd name="T13" fmla="*/ 10 h 112"/>
                <a:gd name="T14" fmla="*/ 17 w 17"/>
                <a:gd name="T15" fmla="*/ 0 h 112"/>
                <a:gd name="T16" fmla="*/ 8 w 17"/>
                <a:gd name="T1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2">
                  <a:moveTo>
                    <a:pt x="8" y="0"/>
                  </a:moveTo>
                  <a:lnTo>
                    <a:pt x="0" y="10"/>
                  </a:lnTo>
                  <a:lnTo>
                    <a:pt x="0" y="112"/>
                  </a:lnTo>
                  <a:lnTo>
                    <a:pt x="17" y="112"/>
                  </a:lnTo>
                  <a:lnTo>
                    <a:pt x="17" y="10"/>
                  </a:lnTo>
                  <a:lnTo>
                    <a:pt x="8" y="0"/>
                  </a:lnTo>
                  <a:lnTo>
                    <a:pt x="17" y="10"/>
                  </a:lnTo>
                  <a:lnTo>
                    <a:pt x="17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11" name="Freeform 2679"/>
            <p:cNvSpPr>
              <a:spLocks/>
            </p:cNvSpPr>
            <p:nvPr/>
          </p:nvSpPr>
          <p:spPr bwMode="auto">
            <a:xfrm>
              <a:off x="1578781" y="1054842"/>
              <a:ext cx="12034" cy="10892"/>
            </a:xfrm>
            <a:custGeom>
              <a:avLst/>
              <a:gdLst>
                <a:gd name="T0" fmla="*/ 39 w 43"/>
                <a:gd name="T1" fmla="*/ 0 h 39"/>
                <a:gd name="T2" fmla="*/ 37 w 43"/>
                <a:gd name="T3" fmla="*/ 2 h 39"/>
                <a:gd name="T4" fmla="*/ 0 w 43"/>
                <a:gd name="T5" fmla="*/ 21 h 39"/>
                <a:gd name="T6" fmla="*/ 7 w 43"/>
                <a:gd name="T7" fmla="*/ 39 h 39"/>
                <a:gd name="T8" fmla="*/ 43 w 43"/>
                <a:gd name="T9" fmla="*/ 21 h 39"/>
                <a:gd name="T10" fmla="*/ 39 w 43"/>
                <a:gd name="T11" fmla="*/ 0 h 39"/>
                <a:gd name="T12" fmla="*/ 39 w 43"/>
                <a:gd name="T13" fmla="*/ 0 h 39"/>
                <a:gd name="T14" fmla="*/ 38 w 43"/>
                <a:gd name="T15" fmla="*/ 0 h 39"/>
                <a:gd name="T16" fmla="*/ 37 w 43"/>
                <a:gd name="T17" fmla="*/ 2 h 39"/>
                <a:gd name="T18" fmla="*/ 39 w 43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9">
                  <a:moveTo>
                    <a:pt x="39" y="0"/>
                  </a:moveTo>
                  <a:lnTo>
                    <a:pt x="37" y="2"/>
                  </a:lnTo>
                  <a:lnTo>
                    <a:pt x="0" y="21"/>
                  </a:lnTo>
                  <a:lnTo>
                    <a:pt x="7" y="39"/>
                  </a:lnTo>
                  <a:lnTo>
                    <a:pt x="43" y="2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7" y="2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12" name="Freeform 2680"/>
            <p:cNvSpPr>
              <a:spLocks/>
            </p:cNvSpPr>
            <p:nvPr/>
          </p:nvSpPr>
          <p:spPr bwMode="auto">
            <a:xfrm>
              <a:off x="1590243" y="1054842"/>
              <a:ext cx="4011" cy="6306"/>
            </a:xfrm>
            <a:custGeom>
              <a:avLst/>
              <a:gdLst>
                <a:gd name="T0" fmla="*/ 14 w 14"/>
                <a:gd name="T1" fmla="*/ 12 h 22"/>
                <a:gd name="T2" fmla="*/ 6 w 14"/>
                <a:gd name="T3" fmla="*/ 0 h 22"/>
                <a:gd name="T4" fmla="*/ 0 w 14"/>
                <a:gd name="T5" fmla="*/ 0 h 22"/>
                <a:gd name="T6" fmla="*/ 0 w 14"/>
                <a:gd name="T7" fmla="*/ 22 h 22"/>
                <a:gd name="T8" fmla="*/ 6 w 14"/>
                <a:gd name="T9" fmla="*/ 22 h 22"/>
                <a:gd name="T10" fmla="*/ 14 w 14"/>
                <a:gd name="T11" fmla="*/ 12 h 22"/>
                <a:gd name="T12" fmla="*/ 14 w 14"/>
                <a:gd name="T13" fmla="*/ 12 h 22"/>
                <a:gd name="T14" fmla="*/ 14 w 14"/>
                <a:gd name="T15" fmla="*/ 0 h 22"/>
                <a:gd name="T16" fmla="*/ 6 w 14"/>
                <a:gd name="T17" fmla="*/ 0 h 22"/>
                <a:gd name="T18" fmla="*/ 14 w 14"/>
                <a:gd name="T1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2">
                  <a:moveTo>
                    <a:pt x="14" y="12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22"/>
                  </a:lnTo>
                  <a:lnTo>
                    <a:pt x="6" y="22"/>
                  </a:lnTo>
                  <a:lnTo>
                    <a:pt x="14" y="12"/>
                  </a:lnTo>
                  <a:lnTo>
                    <a:pt x="14" y="0"/>
                  </a:lnTo>
                  <a:lnTo>
                    <a:pt x="6" y="0"/>
                  </a:lnTo>
                  <a:lnTo>
                    <a:pt x="14" y="1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13" name="Freeform 2681"/>
            <p:cNvSpPr>
              <a:spLocks/>
            </p:cNvSpPr>
            <p:nvPr/>
          </p:nvSpPr>
          <p:spPr bwMode="auto">
            <a:xfrm>
              <a:off x="1589096" y="1057709"/>
              <a:ext cx="5158" cy="21211"/>
            </a:xfrm>
            <a:custGeom>
              <a:avLst/>
              <a:gdLst>
                <a:gd name="T0" fmla="*/ 16 w 17"/>
                <a:gd name="T1" fmla="*/ 39 h 72"/>
                <a:gd name="T2" fmla="*/ 17 w 17"/>
                <a:gd name="T3" fmla="*/ 33 h 72"/>
                <a:gd name="T4" fmla="*/ 17 w 17"/>
                <a:gd name="T5" fmla="*/ 0 h 72"/>
                <a:gd name="T6" fmla="*/ 0 w 17"/>
                <a:gd name="T7" fmla="*/ 0 h 72"/>
                <a:gd name="T8" fmla="*/ 0 w 17"/>
                <a:gd name="T9" fmla="*/ 33 h 72"/>
                <a:gd name="T10" fmla="*/ 16 w 17"/>
                <a:gd name="T11" fmla="*/ 39 h 72"/>
                <a:gd name="T12" fmla="*/ 0 w 17"/>
                <a:gd name="T13" fmla="*/ 33 h 72"/>
                <a:gd name="T14" fmla="*/ 0 w 17"/>
                <a:gd name="T15" fmla="*/ 72 h 72"/>
                <a:gd name="T16" fmla="*/ 16 w 17"/>
                <a:gd name="T17" fmla="*/ 3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72">
                  <a:moveTo>
                    <a:pt x="16" y="39"/>
                  </a:moveTo>
                  <a:lnTo>
                    <a:pt x="17" y="3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33"/>
                  </a:lnTo>
                  <a:lnTo>
                    <a:pt x="16" y="39"/>
                  </a:lnTo>
                  <a:lnTo>
                    <a:pt x="0" y="33"/>
                  </a:lnTo>
                  <a:lnTo>
                    <a:pt x="0" y="72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14" name="Freeform 2682"/>
            <p:cNvSpPr>
              <a:spLocks/>
            </p:cNvSpPr>
            <p:nvPr/>
          </p:nvSpPr>
          <p:spPr bwMode="auto">
            <a:xfrm>
              <a:off x="1589096" y="1057709"/>
              <a:ext cx="9169" cy="11466"/>
            </a:xfrm>
            <a:custGeom>
              <a:avLst/>
              <a:gdLst>
                <a:gd name="T0" fmla="*/ 21 w 30"/>
                <a:gd name="T1" fmla="*/ 0 h 41"/>
                <a:gd name="T2" fmla="*/ 21 w 30"/>
                <a:gd name="T3" fmla="*/ 0 h 41"/>
                <a:gd name="T4" fmla="*/ 16 w 30"/>
                <a:gd name="T5" fmla="*/ 6 h 41"/>
                <a:gd name="T6" fmla="*/ 11 w 30"/>
                <a:gd name="T7" fmla="*/ 12 h 41"/>
                <a:gd name="T8" fmla="*/ 6 w 30"/>
                <a:gd name="T9" fmla="*/ 21 h 41"/>
                <a:gd name="T10" fmla="*/ 0 w 30"/>
                <a:gd name="T11" fmla="*/ 31 h 41"/>
                <a:gd name="T12" fmla="*/ 15 w 30"/>
                <a:gd name="T13" fmla="*/ 41 h 41"/>
                <a:gd name="T14" fmla="*/ 19 w 30"/>
                <a:gd name="T15" fmla="*/ 32 h 41"/>
                <a:gd name="T16" fmla="*/ 23 w 30"/>
                <a:gd name="T17" fmla="*/ 25 h 41"/>
                <a:gd name="T18" fmla="*/ 27 w 30"/>
                <a:gd name="T19" fmla="*/ 21 h 41"/>
                <a:gd name="T20" fmla="*/ 30 w 30"/>
                <a:gd name="T21" fmla="*/ 16 h 41"/>
                <a:gd name="T22" fmla="*/ 30 w 30"/>
                <a:gd name="T23" fmla="*/ 16 h 41"/>
                <a:gd name="T24" fmla="*/ 21 w 30"/>
                <a:gd name="T2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41">
                  <a:moveTo>
                    <a:pt x="21" y="0"/>
                  </a:moveTo>
                  <a:lnTo>
                    <a:pt x="21" y="0"/>
                  </a:lnTo>
                  <a:lnTo>
                    <a:pt x="16" y="6"/>
                  </a:lnTo>
                  <a:lnTo>
                    <a:pt x="11" y="12"/>
                  </a:lnTo>
                  <a:lnTo>
                    <a:pt x="6" y="21"/>
                  </a:lnTo>
                  <a:lnTo>
                    <a:pt x="0" y="31"/>
                  </a:lnTo>
                  <a:lnTo>
                    <a:pt x="15" y="41"/>
                  </a:lnTo>
                  <a:lnTo>
                    <a:pt x="19" y="32"/>
                  </a:lnTo>
                  <a:lnTo>
                    <a:pt x="23" y="25"/>
                  </a:lnTo>
                  <a:lnTo>
                    <a:pt x="27" y="21"/>
                  </a:lnTo>
                  <a:lnTo>
                    <a:pt x="30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15" name="Freeform 2683"/>
            <p:cNvSpPr>
              <a:spLocks/>
            </p:cNvSpPr>
            <p:nvPr/>
          </p:nvSpPr>
          <p:spPr bwMode="auto">
            <a:xfrm>
              <a:off x="1595400" y="1054842"/>
              <a:ext cx="6877" cy="7453"/>
            </a:xfrm>
            <a:custGeom>
              <a:avLst/>
              <a:gdLst>
                <a:gd name="T0" fmla="*/ 25 w 25"/>
                <a:gd name="T1" fmla="*/ 0 h 26"/>
                <a:gd name="T2" fmla="*/ 25 w 25"/>
                <a:gd name="T3" fmla="*/ 0 h 26"/>
                <a:gd name="T4" fmla="*/ 19 w 25"/>
                <a:gd name="T5" fmla="*/ 0 h 26"/>
                <a:gd name="T6" fmla="*/ 12 w 25"/>
                <a:gd name="T7" fmla="*/ 3 h 26"/>
                <a:gd name="T8" fmla="*/ 6 w 25"/>
                <a:gd name="T9" fmla="*/ 6 h 26"/>
                <a:gd name="T10" fmla="*/ 0 w 25"/>
                <a:gd name="T11" fmla="*/ 10 h 26"/>
                <a:gd name="T12" fmla="*/ 9 w 25"/>
                <a:gd name="T13" fmla="*/ 26 h 26"/>
                <a:gd name="T14" fmla="*/ 14 w 25"/>
                <a:gd name="T15" fmla="*/ 25 h 26"/>
                <a:gd name="T16" fmla="*/ 18 w 25"/>
                <a:gd name="T17" fmla="*/ 22 h 26"/>
                <a:gd name="T18" fmla="*/ 21 w 25"/>
                <a:gd name="T19" fmla="*/ 21 h 26"/>
                <a:gd name="T20" fmla="*/ 25 w 25"/>
                <a:gd name="T21" fmla="*/ 21 h 26"/>
                <a:gd name="T22" fmla="*/ 25 w 25"/>
                <a:gd name="T23" fmla="*/ 21 h 26"/>
                <a:gd name="T24" fmla="*/ 25 w 25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25" y="0"/>
                  </a:moveTo>
                  <a:lnTo>
                    <a:pt x="25" y="0"/>
                  </a:lnTo>
                  <a:lnTo>
                    <a:pt x="19" y="0"/>
                  </a:lnTo>
                  <a:lnTo>
                    <a:pt x="12" y="3"/>
                  </a:lnTo>
                  <a:lnTo>
                    <a:pt x="6" y="6"/>
                  </a:lnTo>
                  <a:lnTo>
                    <a:pt x="0" y="10"/>
                  </a:lnTo>
                  <a:lnTo>
                    <a:pt x="9" y="26"/>
                  </a:lnTo>
                  <a:lnTo>
                    <a:pt x="14" y="25"/>
                  </a:lnTo>
                  <a:lnTo>
                    <a:pt x="18" y="22"/>
                  </a:lnTo>
                  <a:lnTo>
                    <a:pt x="21" y="21"/>
                  </a:lnTo>
                  <a:lnTo>
                    <a:pt x="25" y="2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16" name="Freeform 2684"/>
            <p:cNvSpPr>
              <a:spLocks/>
            </p:cNvSpPr>
            <p:nvPr/>
          </p:nvSpPr>
          <p:spPr bwMode="auto">
            <a:xfrm>
              <a:off x="1602277" y="1054842"/>
              <a:ext cx="10315" cy="9746"/>
            </a:xfrm>
            <a:custGeom>
              <a:avLst/>
              <a:gdLst>
                <a:gd name="T0" fmla="*/ 36 w 36"/>
                <a:gd name="T1" fmla="*/ 22 h 35"/>
                <a:gd name="T2" fmla="*/ 36 w 36"/>
                <a:gd name="T3" fmla="*/ 22 h 35"/>
                <a:gd name="T4" fmla="*/ 29 w 36"/>
                <a:gd name="T5" fmla="*/ 12 h 35"/>
                <a:gd name="T6" fmla="*/ 19 w 36"/>
                <a:gd name="T7" fmla="*/ 6 h 35"/>
                <a:gd name="T8" fmla="*/ 10 w 36"/>
                <a:gd name="T9" fmla="*/ 2 h 35"/>
                <a:gd name="T10" fmla="*/ 0 w 36"/>
                <a:gd name="T11" fmla="*/ 0 h 35"/>
                <a:gd name="T12" fmla="*/ 0 w 36"/>
                <a:gd name="T13" fmla="*/ 21 h 35"/>
                <a:gd name="T14" fmla="*/ 7 w 36"/>
                <a:gd name="T15" fmla="*/ 22 h 35"/>
                <a:gd name="T16" fmla="*/ 12 w 36"/>
                <a:gd name="T17" fmla="*/ 25 h 35"/>
                <a:gd name="T18" fmla="*/ 18 w 36"/>
                <a:gd name="T19" fmla="*/ 28 h 35"/>
                <a:gd name="T20" fmla="*/ 23 w 36"/>
                <a:gd name="T21" fmla="*/ 35 h 35"/>
                <a:gd name="T22" fmla="*/ 23 w 36"/>
                <a:gd name="T23" fmla="*/ 35 h 35"/>
                <a:gd name="T24" fmla="*/ 36 w 36"/>
                <a:gd name="T2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36" y="22"/>
                  </a:moveTo>
                  <a:lnTo>
                    <a:pt x="36" y="22"/>
                  </a:lnTo>
                  <a:lnTo>
                    <a:pt x="29" y="12"/>
                  </a:lnTo>
                  <a:lnTo>
                    <a:pt x="19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21"/>
                  </a:lnTo>
                  <a:lnTo>
                    <a:pt x="7" y="22"/>
                  </a:lnTo>
                  <a:lnTo>
                    <a:pt x="12" y="25"/>
                  </a:lnTo>
                  <a:lnTo>
                    <a:pt x="18" y="28"/>
                  </a:lnTo>
                  <a:lnTo>
                    <a:pt x="23" y="35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17" name="Freeform 2685"/>
            <p:cNvSpPr>
              <a:spLocks/>
            </p:cNvSpPr>
            <p:nvPr/>
          </p:nvSpPr>
          <p:spPr bwMode="auto">
            <a:xfrm>
              <a:off x="1609154" y="1061148"/>
              <a:ext cx="8596" cy="17199"/>
            </a:xfrm>
            <a:custGeom>
              <a:avLst/>
              <a:gdLst>
                <a:gd name="T0" fmla="*/ 29 w 29"/>
                <a:gd name="T1" fmla="*/ 61 h 61"/>
                <a:gd name="T2" fmla="*/ 29 w 29"/>
                <a:gd name="T3" fmla="*/ 61 h 61"/>
                <a:gd name="T4" fmla="*/ 29 w 29"/>
                <a:gd name="T5" fmla="*/ 43 h 61"/>
                <a:gd name="T6" fmla="*/ 26 w 29"/>
                <a:gd name="T7" fmla="*/ 27 h 61"/>
                <a:gd name="T8" fmla="*/ 20 w 29"/>
                <a:gd name="T9" fmla="*/ 13 h 61"/>
                <a:gd name="T10" fmla="*/ 13 w 29"/>
                <a:gd name="T11" fmla="*/ 0 h 61"/>
                <a:gd name="T12" fmla="*/ 0 w 29"/>
                <a:gd name="T13" fmla="*/ 13 h 61"/>
                <a:gd name="T14" fmla="*/ 6 w 29"/>
                <a:gd name="T15" fmla="*/ 22 h 61"/>
                <a:gd name="T16" fmla="*/ 9 w 29"/>
                <a:gd name="T17" fmla="*/ 33 h 61"/>
                <a:gd name="T18" fmla="*/ 13 w 29"/>
                <a:gd name="T19" fmla="*/ 46 h 61"/>
                <a:gd name="T20" fmla="*/ 13 w 29"/>
                <a:gd name="T21" fmla="*/ 61 h 61"/>
                <a:gd name="T22" fmla="*/ 13 w 29"/>
                <a:gd name="T23" fmla="*/ 61 h 61"/>
                <a:gd name="T24" fmla="*/ 29 w 29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61">
                  <a:moveTo>
                    <a:pt x="29" y="61"/>
                  </a:moveTo>
                  <a:lnTo>
                    <a:pt x="29" y="61"/>
                  </a:lnTo>
                  <a:lnTo>
                    <a:pt x="29" y="43"/>
                  </a:lnTo>
                  <a:lnTo>
                    <a:pt x="26" y="27"/>
                  </a:lnTo>
                  <a:lnTo>
                    <a:pt x="20" y="13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6" y="22"/>
                  </a:lnTo>
                  <a:lnTo>
                    <a:pt x="9" y="33"/>
                  </a:lnTo>
                  <a:lnTo>
                    <a:pt x="13" y="46"/>
                  </a:lnTo>
                  <a:lnTo>
                    <a:pt x="13" y="61"/>
                  </a:lnTo>
                  <a:lnTo>
                    <a:pt x="29" y="6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18" name="Freeform 2686"/>
            <p:cNvSpPr>
              <a:spLocks/>
            </p:cNvSpPr>
            <p:nvPr/>
          </p:nvSpPr>
          <p:spPr bwMode="auto">
            <a:xfrm>
              <a:off x="1608580" y="1078347"/>
              <a:ext cx="9169" cy="20065"/>
            </a:xfrm>
            <a:custGeom>
              <a:avLst/>
              <a:gdLst>
                <a:gd name="T0" fmla="*/ 13 w 31"/>
                <a:gd name="T1" fmla="*/ 70 h 70"/>
                <a:gd name="T2" fmla="*/ 13 w 31"/>
                <a:gd name="T3" fmla="*/ 70 h 70"/>
                <a:gd name="T4" fmla="*/ 16 w 31"/>
                <a:gd name="T5" fmla="*/ 63 h 70"/>
                <a:gd name="T6" fmla="*/ 21 w 31"/>
                <a:gd name="T7" fmla="*/ 54 h 70"/>
                <a:gd name="T8" fmla="*/ 24 w 31"/>
                <a:gd name="T9" fmla="*/ 47 h 70"/>
                <a:gd name="T10" fmla="*/ 27 w 31"/>
                <a:gd name="T11" fmla="*/ 39 h 70"/>
                <a:gd name="T12" fmla="*/ 29 w 31"/>
                <a:gd name="T13" fmla="*/ 30 h 70"/>
                <a:gd name="T14" fmla="*/ 30 w 31"/>
                <a:gd name="T15" fmla="*/ 20 h 70"/>
                <a:gd name="T16" fmla="*/ 31 w 31"/>
                <a:gd name="T17" fmla="*/ 10 h 70"/>
                <a:gd name="T18" fmla="*/ 31 w 31"/>
                <a:gd name="T19" fmla="*/ 0 h 70"/>
                <a:gd name="T20" fmla="*/ 15 w 31"/>
                <a:gd name="T21" fmla="*/ 0 h 70"/>
                <a:gd name="T22" fmla="*/ 15 w 31"/>
                <a:gd name="T23" fmla="*/ 8 h 70"/>
                <a:gd name="T24" fmla="*/ 14 w 31"/>
                <a:gd name="T25" fmla="*/ 17 h 70"/>
                <a:gd name="T26" fmla="*/ 13 w 31"/>
                <a:gd name="T27" fmla="*/ 24 h 70"/>
                <a:gd name="T28" fmla="*/ 11 w 31"/>
                <a:gd name="T29" fmla="*/ 31 h 70"/>
                <a:gd name="T30" fmla="*/ 9 w 31"/>
                <a:gd name="T31" fmla="*/ 39 h 70"/>
                <a:gd name="T32" fmla="*/ 7 w 31"/>
                <a:gd name="T33" fmla="*/ 44 h 70"/>
                <a:gd name="T34" fmla="*/ 3 w 31"/>
                <a:gd name="T35" fmla="*/ 52 h 70"/>
                <a:gd name="T36" fmla="*/ 0 w 31"/>
                <a:gd name="T37" fmla="*/ 56 h 70"/>
                <a:gd name="T38" fmla="*/ 0 w 31"/>
                <a:gd name="T39" fmla="*/ 56 h 70"/>
                <a:gd name="T40" fmla="*/ 13 w 31"/>
                <a:gd name="T4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70">
                  <a:moveTo>
                    <a:pt x="13" y="70"/>
                  </a:moveTo>
                  <a:lnTo>
                    <a:pt x="13" y="70"/>
                  </a:lnTo>
                  <a:lnTo>
                    <a:pt x="16" y="63"/>
                  </a:lnTo>
                  <a:lnTo>
                    <a:pt x="21" y="54"/>
                  </a:lnTo>
                  <a:lnTo>
                    <a:pt x="24" y="47"/>
                  </a:lnTo>
                  <a:lnTo>
                    <a:pt x="27" y="39"/>
                  </a:lnTo>
                  <a:lnTo>
                    <a:pt x="29" y="30"/>
                  </a:lnTo>
                  <a:lnTo>
                    <a:pt x="30" y="20"/>
                  </a:lnTo>
                  <a:lnTo>
                    <a:pt x="31" y="10"/>
                  </a:lnTo>
                  <a:lnTo>
                    <a:pt x="31" y="0"/>
                  </a:lnTo>
                  <a:lnTo>
                    <a:pt x="15" y="0"/>
                  </a:lnTo>
                  <a:lnTo>
                    <a:pt x="15" y="8"/>
                  </a:lnTo>
                  <a:lnTo>
                    <a:pt x="14" y="17"/>
                  </a:lnTo>
                  <a:lnTo>
                    <a:pt x="13" y="24"/>
                  </a:lnTo>
                  <a:lnTo>
                    <a:pt x="11" y="31"/>
                  </a:lnTo>
                  <a:lnTo>
                    <a:pt x="9" y="39"/>
                  </a:lnTo>
                  <a:lnTo>
                    <a:pt x="7" y="44"/>
                  </a:lnTo>
                  <a:lnTo>
                    <a:pt x="3" y="52"/>
                  </a:lnTo>
                  <a:lnTo>
                    <a:pt x="0" y="56"/>
                  </a:lnTo>
                  <a:lnTo>
                    <a:pt x="13" y="7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19" name="Freeform 2687"/>
            <p:cNvSpPr>
              <a:spLocks/>
            </p:cNvSpPr>
            <p:nvPr/>
          </p:nvSpPr>
          <p:spPr bwMode="auto">
            <a:xfrm>
              <a:off x="1599985" y="1094399"/>
              <a:ext cx="12034" cy="10892"/>
            </a:xfrm>
            <a:custGeom>
              <a:avLst/>
              <a:gdLst>
                <a:gd name="T0" fmla="*/ 0 w 44"/>
                <a:gd name="T1" fmla="*/ 37 h 37"/>
                <a:gd name="T2" fmla="*/ 0 w 44"/>
                <a:gd name="T3" fmla="*/ 37 h 37"/>
                <a:gd name="T4" fmla="*/ 12 w 44"/>
                <a:gd name="T5" fmla="*/ 36 h 37"/>
                <a:gd name="T6" fmla="*/ 24 w 44"/>
                <a:gd name="T7" fmla="*/ 32 h 37"/>
                <a:gd name="T8" fmla="*/ 34 w 44"/>
                <a:gd name="T9" fmla="*/ 24 h 37"/>
                <a:gd name="T10" fmla="*/ 44 w 44"/>
                <a:gd name="T11" fmla="*/ 14 h 37"/>
                <a:gd name="T12" fmla="*/ 31 w 44"/>
                <a:gd name="T13" fmla="*/ 0 h 37"/>
                <a:gd name="T14" fmla="*/ 24 w 44"/>
                <a:gd name="T15" fmla="*/ 9 h 37"/>
                <a:gd name="T16" fmla="*/ 17 w 44"/>
                <a:gd name="T17" fmla="*/ 13 h 37"/>
                <a:gd name="T18" fmla="*/ 8 w 44"/>
                <a:gd name="T19" fmla="*/ 16 h 37"/>
                <a:gd name="T20" fmla="*/ 0 w 44"/>
                <a:gd name="T21" fmla="*/ 17 h 37"/>
                <a:gd name="T22" fmla="*/ 0 w 44"/>
                <a:gd name="T23" fmla="*/ 17 h 37"/>
                <a:gd name="T24" fmla="*/ 0 w 44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37">
                  <a:moveTo>
                    <a:pt x="0" y="37"/>
                  </a:moveTo>
                  <a:lnTo>
                    <a:pt x="0" y="37"/>
                  </a:lnTo>
                  <a:lnTo>
                    <a:pt x="12" y="36"/>
                  </a:lnTo>
                  <a:lnTo>
                    <a:pt x="24" y="32"/>
                  </a:lnTo>
                  <a:lnTo>
                    <a:pt x="34" y="24"/>
                  </a:lnTo>
                  <a:lnTo>
                    <a:pt x="44" y="14"/>
                  </a:lnTo>
                  <a:lnTo>
                    <a:pt x="31" y="0"/>
                  </a:lnTo>
                  <a:lnTo>
                    <a:pt x="24" y="9"/>
                  </a:lnTo>
                  <a:lnTo>
                    <a:pt x="17" y="13"/>
                  </a:lnTo>
                  <a:lnTo>
                    <a:pt x="8" y="16"/>
                  </a:lnTo>
                  <a:lnTo>
                    <a:pt x="0" y="1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20" name="Freeform 2688"/>
            <p:cNvSpPr>
              <a:spLocks/>
            </p:cNvSpPr>
            <p:nvPr/>
          </p:nvSpPr>
          <p:spPr bwMode="auto">
            <a:xfrm>
              <a:off x="1594254" y="1098412"/>
              <a:ext cx="5731" cy="6879"/>
            </a:xfrm>
            <a:custGeom>
              <a:avLst/>
              <a:gdLst>
                <a:gd name="T0" fmla="*/ 0 w 20"/>
                <a:gd name="T1" fmla="*/ 20 h 23"/>
                <a:gd name="T2" fmla="*/ 0 w 20"/>
                <a:gd name="T3" fmla="*/ 20 h 23"/>
                <a:gd name="T4" fmla="*/ 10 w 20"/>
                <a:gd name="T5" fmla="*/ 23 h 23"/>
                <a:gd name="T6" fmla="*/ 20 w 20"/>
                <a:gd name="T7" fmla="*/ 23 h 23"/>
                <a:gd name="T8" fmla="*/ 20 w 20"/>
                <a:gd name="T9" fmla="*/ 3 h 23"/>
                <a:gd name="T10" fmla="*/ 12 w 20"/>
                <a:gd name="T11" fmla="*/ 3 h 23"/>
                <a:gd name="T12" fmla="*/ 6 w 20"/>
                <a:gd name="T13" fmla="*/ 0 h 23"/>
                <a:gd name="T14" fmla="*/ 6 w 20"/>
                <a:gd name="T15" fmla="*/ 0 h 23"/>
                <a:gd name="T16" fmla="*/ 0 w 20"/>
                <a:gd name="T17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3">
                  <a:moveTo>
                    <a:pt x="0" y="20"/>
                  </a:moveTo>
                  <a:lnTo>
                    <a:pt x="0" y="20"/>
                  </a:lnTo>
                  <a:lnTo>
                    <a:pt x="10" y="23"/>
                  </a:lnTo>
                  <a:lnTo>
                    <a:pt x="20" y="23"/>
                  </a:lnTo>
                  <a:lnTo>
                    <a:pt x="20" y="3"/>
                  </a:lnTo>
                  <a:lnTo>
                    <a:pt x="12" y="3"/>
                  </a:lnTo>
                  <a:lnTo>
                    <a:pt x="6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21" name="Freeform 2689"/>
            <p:cNvSpPr>
              <a:spLocks/>
            </p:cNvSpPr>
            <p:nvPr/>
          </p:nvSpPr>
          <p:spPr bwMode="auto">
            <a:xfrm>
              <a:off x="1589096" y="1092106"/>
              <a:ext cx="6877" cy="12039"/>
            </a:xfrm>
            <a:custGeom>
              <a:avLst/>
              <a:gdLst>
                <a:gd name="T0" fmla="*/ 17 w 23"/>
                <a:gd name="T1" fmla="*/ 23 h 43"/>
                <a:gd name="T2" fmla="*/ 3 w 23"/>
                <a:gd name="T3" fmla="*/ 32 h 43"/>
                <a:gd name="T4" fmla="*/ 10 w 23"/>
                <a:gd name="T5" fmla="*/ 38 h 43"/>
                <a:gd name="T6" fmla="*/ 17 w 23"/>
                <a:gd name="T7" fmla="*/ 43 h 43"/>
                <a:gd name="T8" fmla="*/ 23 w 23"/>
                <a:gd name="T9" fmla="*/ 23 h 43"/>
                <a:gd name="T10" fmla="*/ 20 w 23"/>
                <a:gd name="T11" fmla="*/ 20 h 43"/>
                <a:gd name="T12" fmla="*/ 14 w 23"/>
                <a:gd name="T13" fmla="*/ 16 h 43"/>
                <a:gd name="T14" fmla="*/ 0 w 23"/>
                <a:gd name="T15" fmla="*/ 23 h 43"/>
                <a:gd name="T16" fmla="*/ 14 w 23"/>
                <a:gd name="T17" fmla="*/ 16 h 43"/>
                <a:gd name="T18" fmla="*/ 0 w 23"/>
                <a:gd name="T19" fmla="*/ 0 h 43"/>
                <a:gd name="T20" fmla="*/ 0 w 23"/>
                <a:gd name="T21" fmla="*/ 23 h 43"/>
                <a:gd name="T22" fmla="*/ 17 w 23"/>
                <a:gd name="T23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17" y="23"/>
                  </a:moveTo>
                  <a:lnTo>
                    <a:pt x="3" y="32"/>
                  </a:lnTo>
                  <a:lnTo>
                    <a:pt x="10" y="38"/>
                  </a:lnTo>
                  <a:lnTo>
                    <a:pt x="17" y="43"/>
                  </a:lnTo>
                  <a:lnTo>
                    <a:pt x="23" y="23"/>
                  </a:lnTo>
                  <a:lnTo>
                    <a:pt x="20" y="20"/>
                  </a:lnTo>
                  <a:lnTo>
                    <a:pt x="14" y="16"/>
                  </a:lnTo>
                  <a:lnTo>
                    <a:pt x="0" y="23"/>
                  </a:lnTo>
                  <a:lnTo>
                    <a:pt x="14" y="16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7" y="2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22" name="Freeform 2690"/>
            <p:cNvSpPr>
              <a:spLocks/>
            </p:cNvSpPr>
            <p:nvPr/>
          </p:nvSpPr>
          <p:spPr bwMode="auto">
            <a:xfrm>
              <a:off x="1589096" y="1098412"/>
              <a:ext cx="5158" cy="13186"/>
            </a:xfrm>
            <a:custGeom>
              <a:avLst/>
              <a:gdLst>
                <a:gd name="T0" fmla="*/ 0 w 17"/>
                <a:gd name="T1" fmla="*/ 45 h 45"/>
                <a:gd name="T2" fmla="*/ 17 w 17"/>
                <a:gd name="T3" fmla="*/ 45 h 45"/>
                <a:gd name="T4" fmla="*/ 17 w 17"/>
                <a:gd name="T5" fmla="*/ 0 h 45"/>
                <a:gd name="T6" fmla="*/ 0 w 17"/>
                <a:gd name="T7" fmla="*/ 0 h 45"/>
                <a:gd name="T8" fmla="*/ 0 w 17"/>
                <a:gd name="T9" fmla="*/ 45 h 45"/>
                <a:gd name="T10" fmla="*/ 0 w 17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5">
                  <a:moveTo>
                    <a:pt x="0" y="45"/>
                  </a:moveTo>
                  <a:lnTo>
                    <a:pt x="17" y="4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23" name="Freeform 2691"/>
            <p:cNvSpPr>
              <a:spLocks/>
            </p:cNvSpPr>
            <p:nvPr/>
          </p:nvSpPr>
          <p:spPr bwMode="auto">
            <a:xfrm>
              <a:off x="1589096" y="1111597"/>
              <a:ext cx="5158" cy="6879"/>
            </a:xfrm>
            <a:custGeom>
              <a:avLst/>
              <a:gdLst>
                <a:gd name="T0" fmla="*/ 17 w 17"/>
                <a:gd name="T1" fmla="*/ 16 h 25"/>
                <a:gd name="T2" fmla="*/ 17 w 17"/>
                <a:gd name="T3" fmla="*/ 16 h 25"/>
                <a:gd name="T4" fmla="*/ 17 w 17"/>
                <a:gd name="T5" fmla="*/ 12 h 25"/>
                <a:gd name="T6" fmla="*/ 17 w 17"/>
                <a:gd name="T7" fmla="*/ 0 h 25"/>
                <a:gd name="T8" fmla="*/ 0 w 17"/>
                <a:gd name="T9" fmla="*/ 0 h 25"/>
                <a:gd name="T10" fmla="*/ 1 w 17"/>
                <a:gd name="T11" fmla="*/ 14 h 25"/>
                <a:gd name="T12" fmla="*/ 2 w 17"/>
                <a:gd name="T13" fmla="*/ 23 h 25"/>
                <a:gd name="T14" fmla="*/ 2 w 17"/>
                <a:gd name="T15" fmla="*/ 25 h 25"/>
                <a:gd name="T16" fmla="*/ 17 w 17"/>
                <a:gd name="T1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5">
                  <a:moveTo>
                    <a:pt x="17" y="16"/>
                  </a:moveTo>
                  <a:lnTo>
                    <a:pt x="17" y="16"/>
                  </a:lnTo>
                  <a:lnTo>
                    <a:pt x="17" y="1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1" y="14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24" name="Freeform 2692"/>
            <p:cNvSpPr>
              <a:spLocks/>
            </p:cNvSpPr>
            <p:nvPr/>
          </p:nvSpPr>
          <p:spPr bwMode="auto">
            <a:xfrm>
              <a:off x="1589669" y="1115610"/>
              <a:ext cx="5158" cy="5733"/>
            </a:xfrm>
            <a:custGeom>
              <a:avLst/>
              <a:gdLst>
                <a:gd name="T0" fmla="*/ 18 w 18"/>
                <a:gd name="T1" fmla="*/ 1 h 19"/>
                <a:gd name="T2" fmla="*/ 18 w 18"/>
                <a:gd name="T3" fmla="*/ 1 h 19"/>
                <a:gd name="T4" fmla="*/ 17 w 18"/>
                <a:gd name="T5" fmla="*/ 0 h 19"/>
                <a:gd name="T6" fmla="*/ 15 w 18"/>
                <a:gd name="T7" fmla="*/ 0 h 19"/>
                <a:gd name="T8" fmla="*/ 0 w 18"/>
                <a:gd name="T9" fmla="*/ 9 h 19"/>
                <a:gd name="T10" fmla="*/ 5 w 18"/>
                <a:gd name="T11" fmla="*/ 14 h 19"/>
                <a:gd name="T12" fmla="*/ 10 w 18"/>
                <a:gd name="T13" fmla="*/ 19 h 19"/>
                <a:gd name="T14" fmla="*/ 10 w 18"/>
                <a:gd name="T15" fmla="*/ 19 h 19"/>
                <a:gd name="T16" fmla="*/ 18 w 18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9">
                  <a:moveTo>
                    <a:pt x="18" y="1"/>
                  </a:moveTo>
                  <a:lnTo>
                    <a:pt x="18" y="1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0" y="9"/>
                  </a:lnTo>
                  <a:lnTo>
                    <a:pt x="5" y="14"/>
                  </a:lnTo>
                  <a:lnTo>
                    <a:pt x="10" y="19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25" name="Freeform 2693"/>
            <p:cNvSpPr>
              <a:spLocks/>
            </p:cNvSpPr>
            <p:nvPr/>
          </p:nvSpPr>
          <p:spPr bwMode="auto">
            <a:xfrm>
              <a:off x="1592535" y="1116184"/>
              <a:ext cx="7450" cy="6306"/>
            </a:xfrm>
            <a:custGeom>
              <a:avLst/>
              <a:gdLst>
                <a:gd name="T0" fmla="*/ 25 w 25"/>
                <a:gd name="T1" fmla="*/ 12 h 22"/>
                <a:gd name="T2" fmla="*/ 17 w 25"/>
                <a:gd name="T3" fmla="*/ 2 h 22"/>
                <a:gd name="T4" fmla="*/ 10 w 25"/>
                <a:gd name="T5" fmla="*/ 0 h 22"/>
                <a:gd name="T6" fmla="*/ 8 w 25"/>
                <a:gd name="T7" fmla="*/ 0 h 22"/>
                <a:gd name="T8" fmla="*/ 0 w 25"/>
                <a:gd name="T9" fmla="*/ 18 h 22"/>
                <a:gd name="T10" fmla="*/ 8 w 25"/>
                <a:gd name="T11" fmla="*/ 21 h 22"/>
                <a:gd name="T12" fmla="*/ 17 w 25"/>
                <a:gd name="T13" fmla="*/ 22 h 22"/>
                <a:gd name="T14" fmla="*/ 9 w 25"/>
                <a:gd name="T15" fmla="*/ 12 h 22"/>
                <a:gd name="T16" fmla="*/ 25 w 25"/>
                <a:gd name="T17" fmla="*/ 12 h 22"/>
                <a:gd name="T18" fmla="*/ 25 w 25"/>
                <a:gd name="T19" fmla="*/ 2 h 22"/>
                <a:gd name="T20" fmla="*/ 17 w 25"/>
                <a:gd name="T21" fmla="*/ 2 h 22"/>
                <a:gd name="T22" fmla="*/ 25 w 25"/>
                <a:gd name="T2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22">
                  <a:moveTo>
                    <a:pt x="25" y="12"/>
                  </a:moveTo>
                  <a:lnTo>
                    <a:pt x="17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0" y="18"/>
                  </a:lnTo>
                  <a:lnTo>
                    <a:pt x="8" y="21"/>
                  </a:lnTo>
                  <a:lnTo>
                    <a:pt x="17" y="22"/>
                  </a:lnTo>
                  <a:lnTo>
                    <a:pt x="9" y="12"/>
                  </a:lnTo>
                  <a:lnTo>
                    <a:pt x="25" y="12"/>
                  </a:lnTo>
                  <a:lnTo>
                    <a:pt x="25" y="2"/>
                  </a:lnTo>
                  <a:lnTo>
                    <a:pt x="17" y="2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26" name="Freeform 2694"/>
            <p:cNvSpPr>
              <a:spLocks/>
            </p:cNvSpPr>
            <p:nvPr/>
          </p:nvSpPr>
          <p:spPr bwMode="auto">
            <a:xfrm>
              <a:off x="1594827" y="1119623"/>
              <a:ext cx="5158" cy="4586"/>
            </a:xfrm>
            <a:custGeom>
              <a:avLst/>
              <a:gdLst>
                <a:gd name="T0" fmla="*/ 8 w 16"/>
                <a:gd name="T1" fmla="*/ 16 h 16"/>
                <a:gd name="T2" fmla="*/ 16 w 16"/>
                <a:gd name="T3" fmla="*/ 6 h 16"/>
                <a:gd name="T4" fmla="*/ 16 w 16"/>
                <a:gd name="T5" fmla="*/ 0 h 16"/>
                <a:gd name="T6" fmla="*/ 0 w 16"/>
                <a:gd name="T7" fmla="*/ 0 h 16"/>
                <a:gd name="T8" fmla="*/ 0 w 16"/>
                <a:gd name="T9" fmla="*/ 6 h 16"/>
                <a:gd name="T10" fmla="*/ 8 w 16"/>
                <a:gd name="T11" fmla="*/ 16 h 16"/>
                <a:gd name="T12" fmla="*/ 8 w 16"/>
                <a:gd name="T13" fmla="*/ 16 h 16"/>
                <a:gd name="T14" fmla="*/ 16 w 16"/>
                <a:gd name="T15" fmla="*/ 16 h 16"/>
                <a:gd name="T16" fmla="*/ 16 w 16"/>
                <a:gd name="T17" fmla="*/ 6 h 16"/>
                <a:gd name="T18" fmla="*/ 8 w 16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16" y="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27" name="Freeform 2695"/>
            <p:cNvSpPr>
              <a:spLocks/>
            </p:cNvSpPr>
            <p:nvPr/>
          </p:nvSpPr>
          <p:spPr bwMode="auto">
            <a:xfrm>
              <a:off x="1577062" y="1118477"/>
              <a:ext cx="20630" cy="5733"/>
            </a:xfrm>
            <a:custGeom>
              <a:avLst/>
              <a:gdLst>
                <a:gd name="T0" fmla="*/ 0 w 71"/>
                <a:gd name="T1" fmla="*/ 10 h 20"/>
                <a:gd name="T2" fmla="*/ 8 w 71"/>
                <a:gd name="T3" fmla="*/ 20 h 20"/>
                <a:gd name="T4" fmla="*/ 71 w 71"/>
                <a:gd name="T5" fmla="*/ 20 h 20"/>
                <a:gd name="T6" fmla="*/ 71 w 71"/>
                <a:gd name="T7" fmla="*/ 0 h 20"/>
                <a:gd name="T8" fmla="*/ 8 w 71"/>
                <a:gd name="T9" fmla="*/ 0 h 20"/>
                <a:gd name="T10" fmla="*/ 0 w 71"/>
                <a:gd name="T11" fmla="*/ 10 h 20"/>
                <a:gd name="T12" fmla="*/ 0 w 71"/>
                <a:gd name="T13" fmla="*/ 10 h 20"/>
                <a:gd name="T14" fmla="*/ 0 w 71"/>
                <a:gd name="T15" fmla="*/ 20 h 20"/>
                <a:gd name="T16" fmla="*/ 8 w 71"/>
                <a:gd name="T17" fmla="*/ 20 h 20"/>
                <a:gd name="T18" fmla="*/ 0 w 71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20">
                  <a:moveTo>
                    <a:pt x="0" y="10"/>
                  </a:moveTo>
                  <a:lnTo>
                    <a:pt x="8" y="20"/>
                  </a:lnTo>
                  <a:lnTo>
                    <a:pt x="71" y="20"/>
                  </a:lnTo>
                  <a:lnTo>
                    <a:pt x="71" y="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28" name="Freeform 2696"/>
            <p:cNvSpPr>
              <a:spLocks/>
            </p:cNvSpPr>
            <p:nvPr/>
          </p:nvSpPr>
          <p:spPr bwMode="auto">
            <a:xfrm>
              <a:off x="1577062" y="1116757"/>
              <a:ext cx="4584" cy="4586"/>
            </a:xfrm>
            <a:custGeom>
              <a:avLst/>
              <a:gdLst>
                <a:gd name="T0" fmla="*/ 8 w 16"/>
                <a:gd name="T1" fmla="*/ 0 h 16"/>
                <a:gd name="T2" fmla="*/ 0 w 16"/>
                <a:gd name="T3" fmla="*/ 1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10 h 16"/>
                <a:gd name="T10" fmla="*/ 8 w 16"/>
                <a:gd name="T11" fmla="*/ 0 h 16"/>
                <a:gd name="T12" fmla="*/ 8 w 16"/>
                <a:gd name="T13" fmla="*/ 0 h 16"/>
                <a:gd name="T14" fmla="*/ 0 w 16"/>
                <a:gd name="T15" fmla="*/ 0 h 16"/>
                <a:gd name="T16" fmla="*/ 0 w 16"/>
                <a:gd name="T17" fmla="*/ 10 h 16"/>
                <a:gd name="T18" fmla="*/ 8 w 16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0" y="1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29" name="Freeform 2697"/>
            <p:cNvSpPr>
              <a:spLocks/>
            </p:cNvSpPr>
            <p:nvPr/>
          </p:nvSpPr>
          <p:spPr bwMode="auto">
            <a:xfrm>
              <a:off x="1579354" y="1116757"/>
              <a:ext cx="1146" cy="5733"/>
            </a:xfrm>
            <a:custGeom>
              <a:avLst/>
              <a:gdLst>
                <a:gd name="T0" fmla="*/ 3 w 3"/>
                <a:gd name="T1" fmla="*/ 0 h 20"/>
                <a:gd name="T2" fmla="*/ 3 w 3"/>
                <a:gd name="T3" fmla="*/ 0 h 20"/>
                <a:gd name="T4" fmla="*/ 0 w 3"/>
                <a:gd name="T5" fmla="*/ 0 h 20"/>
                <a:gd name="T6" fmla="*/ 0 w 3"/>
                <a:gd name="T7" fmla="*/ 20 h 20"/>
                <a:gd name="T8" fmla="*/ 3 w 3"/>
                <a:gd name="T9" fmla="*/ 20 h 20"/>
                <a:gd name="T10" fmla="*/ 3 w 3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0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30" name="Freeform 2698"/>
            <p:cNvSpPr>
              <a:spLocks/>
            </p:cNvSpPr>
            <p:nvPr/>
          </p:nvSpPr>
          <p:spPr bwMode="auto">
            <a:xfrm>
              <a:off x="1580500" y="1115610"/>
              <a:ext cx="4584" cy="6879"/>
            </a:xfrm>
            <a:custGeom>
              <a:avLst/>
              <a:gdLst>
                <a:gd name="T0" fmla="*/ 9 w 17"/>
                <a:gd name="T1" fmla="*/ 0 h 23"/>
                <a:gd name="T2" fmla="*/ 9 w 17"/>
                <a:gd name="T3" fmla="*/ 0 h 23"/>
                <a:gd name="T4" fmla="*/ 5 w 17"/>
                <a:gd name="T5" fmla="*/ 1 h 23"/>
                <a:gd name="T6" fmla="*/ 0 w 17"/>
                <a:gd name="T7" fmla="*/ 3 h 23"/>
                <a:gd name="T8" fmla="*/ 0 w 17"/>
                <a:gd name="T9" fmla="*/ 23 h 23"/>
                <a:gd name="T10" fmla="*/ 9 w 17"/>
                <a:gd name="T11" fmla="*/ 22 h 23"/>
                <a:gd name="T12" fmla="*/ 17 w 17"/>
                <a:gd name="T13" fmla="*/ 19 h 23"/>
                <a:gd name="T14" fmla="*/ 17 w 17"/>
                <a:gd name="T15" fmla="*/ 19 h 23"/>
                <a:gd name="T16" fmla="*/ 9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9" y="0"/>
                  </a:moveTo>
                  <a:lnTo>
                    <a:pt x="9" y="0"/>
                  </a:lnTo>
                  <a:lnTo>
                    <a:pt x="5" y="1"/>
                  </a:lnTo>
                  <a:lnTo>
                    <a:pt x="0" y="3"/>
                  </a:lnTo>
                  <a:lnTo>
                    <a:pt x="0" y="23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31" name="Freeform 2699"/>
            <p:cNvSpPr>
              <a:spLocks/>
            </p:cNvSpPr>
            <p:nvPr/>
          </p:nvSpPr>
          <p:spPr bwMode="auto">
            <a:xfrm>
              <a:off x="1582793" y="1115610"/>
              <a:ext cx="4011" cy="5733"/>
            </a:xfrm>
            <a:custGeom>
              <a:avLst/>
              <a:gdLst>
                <a:gd name="T0" fmla="*/ 0 w 15"/>
                <a:gd name="T1" fmla="*/ 0 h 19"/>
                <a:gd name="T2" fmla="*/ 0 w 15"/>
                <a:gd name="T3" fmla="*/ 0 h 19"/>
                <a:gd name="T4" fmla="*/ 0 w 15"/>
                <a:gd name="T5" fmla="*/ 0 h 19"/>
                <a:gd name="T6" fmla="*/ 0 w 15"/>
                <a:gd name="T7" fmla="*/ 0 h 19"/>
                <a:gd name="T8" fmla="*/ 8 w 15"/>
                <a:gd name="T9" fmla="*/ 19 h 19"/>
                <a:gd name="T10" fmla="*/ 12 w 15"/>
                <a:gd name="T11" fmla="*/ 13 h 19"/>
                <a:gd name="T12" fmla="*/ 15 w 15"/>
                <a:gd name="T13" fmla="*/ 7 h 19"/>
                <a:gd name="T14" fmla="*/ 15 w 15"/>
                <a:gd name="T15" fmla="*/ 7 h 19"/>
                <a:gd name="T16" fmla="*/ 0 w 15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9">
                  <a:moveTo>
                    <a:pt x="0" y="0"/>
                  </a:moveTo>
                  <a:lnTo>
                    <a:pt x="0" y="0"/>
                  </a:lnTo>
                  <a:lnTo>
                    <a:pt x="8" y="19"/>
                  </a:lnTo>
                  <a:lnTo>
                    <a:pt x="12" y="13"/>
                  </a:lnTo>
                  <a:lnTo>
                    <a:pt x="1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32" name="Freeform 2700"/>
            <p:cNvSpPr>
              <a:spLocks/>
            </p:cNvSpPr>
            <p:nvPr/>
          </p:nvSpPr>
          <p:spPr bwMode="auto">
            <a:xfrm>
              <a:off x="1582793" y="1111597"/>
              <a:ext cx="5158" cy="6306"/>
            </a:xfrm>
            <a:custGeom>
              <a:avLst/>
              <a:gdLst>
                <a:gd name="T0" fmla="*/ 1 w 17"/>
                <a:gd name="T1" fmla="*/ 0 h 23"/>
                <a:gd name="T2" fmla="*/ 1 w 17"/>
                <a:gd name="T3" fmla="*/ 0 h 23"/>
                <a:gd name="T4" fmla="*/ 1 w 17"/>
                <a:gd name="T5" fmla="*/ 12 h 23"/>
                <a:gd name="T6" fmla="*/ 0 w 17"/>
                <a:gd name="T7" fmla="*/ 16 h 23"/>
                <a:gd name="T8" fmla="*/ 15 w 17"/>
                <a:gd name="T9" fmla="*/ 23 h 23"/>
                <a:gd name="T10" fmla="*/ 17 w 17"/>
                <a:gd name="T11" fmla="*/ 13 h 23"/>
                <a:gd name="T12" fmla="*/ 17 w 17"/>
                <a:gd name="T13" fmla="*/ 0 h 23"/>
                <a:gd name="T14" fmla="*/ 17 w 17"/>
                <a:gd name="T15" fmla="*/ 0 h 23"/>
                <a:gd name="T16" fmla="*/ 1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1" y="0"/>
                  </a:moveTo>
                  <a:lnTo>
                    <a:pt x="1" y="0"/>
                  </a:lnTo>
                  <a:lnTo>
                    <a:pt x="1" y="12"/>
                  </a:lnTo>
                  <a:lnTo>
                    <a:pt x="0" y="16"/>
                  </a:lnTo>
                  <a:lnTo>
                    <a:pt x="15" y="23"/>
                  </a:lnTo>
                  <a:lnTo>
                    <a:pt x="17" y="13"/>
                  </a:lnTo>
                  <a:lnTo>
                    <a:pt x="17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33" name="Freeform 2701"/>
            <p:cNvSpPr>
              <a:spLocks/>
            </p:cNvSpPr>
            <p:nvPr/>
          </p:nvSpPr>
          <p:spPr bwMode="auto">
            <a:xfrm>
              <a:off x="1582793" y="1071467"/>
              <a:ext cx="5158" cy="40130"/>
            </a:xfrm>
            <a:custGeom>
              <a:avLst/>
              <a:gdLst>
                <a:gd name="T0" fmla="*/ 16 w 16"/>
                <a:gd name="T1" fmla="*/ 0 h 140"/>
                <a:gd name="T2" fmla="*/ 0 w 16"/>
                <a:gd name="T3" fmla="*/ 0 h 140"/>
                <a:gd name="T4" fmla="*/ 0 w 16"/>
                <a:gd name="T5" fmla="*/ 140 h 140"/>
                <a:gd name="T6" fmla="*/ 16 w 16"/>
                <a:gd name="T7" fmla="*/ 140 h 140"/>
                <a:gd name="T8" fmla="*/ 16 w 16"/>
                <a:gd name="T9" fmla="*/ 0 h 140"/>
                <a:gd name="T10" fmla="*/ 16 w 16"/>
                <a:gd name="T1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40">
                  <a:moveTo>
                    <a:pt x="16" y="0"/>
                  </a:moveTo>
                  <a:lnTo>
                    <a:pt x="0" y="0"/>
                  </a:lnTo>
                  <a:lnTo>
                    <a:pt x="0" y="140"/>
                  </a:lnTo>
                  <a:lnTo>
                    <a:pt x="16" y="14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34" name="Freeform 2702"/>
            <p:cNvSpPr>
              <a:spLocks/>
            </p:cNvSpPr>
            <p:nvPr/>
          </p:nvSpPr>
          <p:spPr bwMode="auto">
            <a:xfrm>
              <a:off x="1582793" y="1065161"/>
              <a:ext cx="5158" cy="6306"/>
            </a:xfrm>
            <a:custGeom>
              <a:avLst/>
              <a:gdLst>
                <a:gd name="T0" fmla="*/ 0 w 17"/>
                <a:gd name="T1" fmla="*/ 8 h 22"/>
                <a:gd name="T2" fmla="*/ 0 w 17"/>
                <a:gd name="T3" fmla="*/ 8 h 22"/>
                <a:gd name="T4" fmla="*/ 1 w 17"/>
                <a:gd name="T5" fmla="*/ 12 h 22"/>
                <a:gd name="T6" fmla="*/ 1 w 17"/>
                <a:gd name="T7" fmla="*/ 22 h 22"/>
                <a:gd name="T8" fmla="*/ 17 w 17"/>
                <a:gd name="T9" fmla="*/ 22 h 22"/>
                <a:gd name="T10" fmla="*/ 17 w 17"/>
                <a:gd name="T11" fmla="*/ 11 h 22"/>
                <a:gd name="T12" fmla="*/ 16 w 17"/>
                <a:gd name="T13" fmla="*/ 0 h 22"/>
                <a:gd name="T14" fmla="*/ 16 w 17"/>
                <a:gd name="T15" fmla="*/ 0 h 22"/>
                <a:gd name="T16" fmla="*/ 0 w 17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0" y="8"/>
                  </a:moveTo>
                  <a:lnTo>
                    <a:pt x="0" y="8"/>
                  </a:lnTo>
                  <a:lnTo>
                    <a:pt x="1" y="12"/>
                  </a:lnTo>
                  <a:lnTo>
                    <a:pt x="1" y="22"/>
                  </a:lnTo>
                  <a:lnTo>
                    <a:pt x="17" y="22"/>
                  </a:lnTo>
                  <a:lnTo>
                    <a:pt x="17" y="11"/>
                  </a:lnTo>
                  <a:lnTo>
                    <a:pt x="1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35" name="Freeform 2703"/>
            <p:cNvSpPr>
              <a:spLocks/>
            </p:cNvSpPr>
            <p:nvPr/>
          </p:nvSpPr>
          <p:spPr bwMode="auto">
            <a:xfrm>
              <a:off x="1582793" y="1062295"/>
              <a:ext cx="4584" cy="4586"/>
            </a:xfrm>
            <a:custGeom>
              <a:avLst/>
              <a:gdLst>
                <a:gd name="T0" fmla="*/ 0 w 16"/>
                <a:gd name="T1" fmla="*/ 16 h 18"/>
                <a:gd name="T2" fmla="*/ 0 w 16"/>
                <a:gd name="T3" fmla="*/ 16 h 18"/>
                <a:gd name="T4" fmla="*/ 0 w 16"/>
                <a:gd name="T5" fmla="*/ 16 h 18"/>
                <a:gd name="T6" fmla="*/ 0 w 16"/>
                <a:gd name="T7" fmla="*/ 18 h 18"/>
                <a:gd name="T8" fmla="*/ 16 w 16"/>
                <a:gd name="T9" fmla="*/ 10 h 18"/>
                <a:gd name="T10" fmla="*/ 14 w 16"/>
                <a:gd name="T11" fmla="*/ 5 h 18"/>
                <a:gd name="T12" fmla="*/ 9 w 16"/>
                <a:gd name="T13" fmla="*/ 0 h 18"/>
                <a:gd name="T14" fmla="*/ 9 w 16"/>
                <a:gd name="T15" fmla="*/ 0 h 18"/>
                <a:gd name="T16" fmla="*/ 0 w 16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8">
                  <a:moveTo>
                    <a:pt x="0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16" y="10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36" name="Freeform 2704"/>
            <p:cNvSpPr>
              <a:spLocks/>
            </p:cNvSpPr>
            <p:nvPr/>
          </p:nvSpPr>
          <p:spPr bwMode="auto">
            <a:xfrm>
              <a:off x="1582220" y="1061148"/>
              <a:ext cx="2865" cy="5733"/>
            </a:xfrm>
            <a:custGeom>
              <a:avLst/>
              <a:gdLst>
                <a:gd name="T0" fmla="*/ 0 w 11"/>
                <a:gd name="T1" fmla="*/ 20 h 20"/>
                <a:gd name="T2" fmla="*/ 0 w 11"/>
                <a:gd name="T3" fmla="*/ 20 h 20"/>
                <a:gd name="T4" fmla="*/ 2 w 11"/>
                <a:gd name="T5" fmla="*/ 20 h 20"/>
                <a:gd name="T6" fmla="*/ 2 w 11"/>
                <a:gd name="T7" fmla="*/ 20 h 20"/>
                <a:gd name="T8" fmla="*/ 11 w 11"/>
                <a:gd name="T9" fmla="*/ 4 h 20"/>
                <a:gd name="T10" fmla="*/ 6 w 11"/>
                <a:gd name="T11" fmla="*/ 1 h 20"/>
                <a:gd name="T12" fmla="*/ 0 w 11"/>
                <a:gd name="T13" fmla="*/ 0 h 20"/>
                <a:gd name="T14" fmla="*/ 0 w 11"/>
                <a:gd name="T15" fmla="*/ 0 h 20"/>
                <a:gd name="T16" fmla="*/ 0 w 11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0" y="20"/>
                  </a:moveTo>
                  <a:lnTo>
                    <a:pt x="0" y="20"/>
                  </a:lnTo>
                  <a:lnTo>
                    <a:pt x="2" y="20"/>
                  </a:lnTo>
                  <a:lnTo>
                    <a:pt x="11" y="4"/>
                  </a:lnTo>
                  <a:lnTo>
                    <a:pt x="6" y="1"/>
                  </a:lnTo>
                  <a:lnTo>
                    <a:pt x="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37" name="Freeform 2705"/>
            <p:cNvSpPr>
              <a:spLocks/>
            </p:cNvSpPr>
            <p:nvPr/>
          </p:nvSpPr>
          <p:spPr bwMode="auto">
            <a:xfrm>
              <a:off x="1578208" y="1061148"/>
              <a:ext cx="4011" cy="7453"/>
            </a:xfrm>
            <a:custGeom>
              <a:avLst/>
              <a:gdLst>
                <a:gd name="T0" fmla="*/ 0 w 15"/>
                <a:gd name="T1" fmla="*/ 16 h 26"/>
                <a:gd name="T2" fmla="*/ 11 w 15"/>
                <a:gd name="T3" fmla="*/ 22 h 26"/>
                <a:gd name="T4" fmla="*/ 14 w 15"/>
                <a:gd name="T5" fmla="*/ 22 h 26"/>
                <a:gd name="T6" fmla="*/ 15 w 15"/>
                <a:gd name="T7" fmla="*/ 20 h 26"/>
                <a:gd name="T8" fmla="*/ 15 w 15"/>
                <a:gd name="T9" fmla="*/ 0 h 26"/>
                <a:gd name="T10" fmla="*/ 10 w 15"/>
                <a:gd name="T11" fmla="*/ 1 h 26"/>
                <a:gd name="T12" fmla="*/ 5 w 15"/>
                <a:gd name="T13" fmla="*/ 3 h 26"/>
                <a:gd name="T14" fmla="*/ 15 w 15"/>
                <a:gd name="T15" fmla="*/ 9 h 26"/>
                <a:gd name="T16" fmla="*/ 0 w 15"/>
                <a:gd name="T17" fmla="*/ 16 h 26"/>
                <a:gd name="T18" fmla="*/ 3 w 15"/>
                <a:gd name="T19" fmla="*/ 26 h 26"/>
                <a:gd name="T20" fmla="*/ 11 w 15"/>
                <a:gd name="T21" fmla="*/ 22 h 26"/>
                <a:gd name="T22" fmla="*/ 0 w 15"/>
                <a:gd name="T2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0" y="16"/>
                  </a:moveTo>
                  <a:lnTo>
                    <a:pt x="11" y="22"/>
                  </a:lnTo>
                  <a:lnTo>
                    <a:pt x="14" y="22"/>
                  </a:lnTo>
                  <a:lnTo>
                    <a:pt x="15" y="20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5" y="3"/>
                  </a:lnTo>
                  <a:lnTo>
                    <a:pt x="15" y="9"/>
                  </a:lnTo>
                  <a:lnTo>
                    <a:pt x="0" y="16"/>
                  </a:lnTo>
                  <a:lnTo>
                    <a:pt x="3" y="26"/>
                  </a:lnTo>
                  <a:lnTo>
                    <a:pt x="11" y="2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38" name="Freeform 2706"/>
            <p:cNvSpPr>
              <a:spLocks/>
            </p:cNvSpPr>
            <p:nvPr/>
          </p:nvSpPr>
          <p:spPr bwMode="auto">
            <a:xfrm>
              <a:off x="1576489" y="1060575"/>
              <a:ext cx="5731" cy="4586"/>
            </a:xfrm>
            <a:custGeom>
              <a:avLst/>
              <a:gdLst>
                <a:gd name="T0" fmla="*/ 7 w 19"/>
                <a:gd name="T1" fmla="*/ 0 h 17"/>
                <a:gd name="T2" fmla="*/ 2 w 19"/>
                <a:gd name="T3" fmla="*/ 13 h 17"/>
                <a:gd name="T4" fmla="*/ 4 w 19"/>
                <a:gd name="T5" fmla="*/ 17 h 17"/>
                <a:gd name="T6" fmla="*/ 19 w 19"/>
                <a:gd name="T7" fmla="*/ 10 h 17"/>
                <a:gd name="T8" fmla="*/ 18 w 19"/>
                <a:gd name="T9" fmla="*/ 5 h 17"/>
                <a:gd name="T10" fmla="*/ 7 w 19"/>
                <a:gd name="T11" fmla="*/ 0 h 17"/>
                <a:gd name="T12" fmla="*/ 7 w 19"/>
                <a:gd name="T13" fmla="*/ 0 h 17"/>
                <a:gd name="T14" fmla="*/ 0 w 19"/>
                <a:gd name="T15" fmla="*/ 2 h 17"/>
                <a:gd name="T16" fmla="*/ 2 w 19"/>
                <a:gd name="T17" fmla="*/ 13 h 17"/>
                <a:gd name="T18" fmla="*/ 7 w 19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7">
                  <a:moveTo>
                    <a:pt x="7" y="0"/>
                  </a:moveTo>
                  <a:lnTo>
                    <a:pt x="2" y="13"/>
                  </a:lnTo>
                  <a:lnTo>
                    <a:pt x="4" y="17"/>
                  </a:lnTo>
                  <a:lnTo>
                    <a:pt x="19" y="10"/>
                  </a:lnTo>
                  <a:lnTo>
                    <a:pt x="18" y="5"/>
                  </a:lnTo>
                  <a:lnTo>
                    <a:pt x="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39" name="Freeform 2707"/>
            <p:cNvSpPr>
              <a:spLocks/>
            </p:cNvSpPr>
            <p:nvPr/>
          </p:nvSpPr>
          <p:spPr bwMode="auto">
            <a:xfrm>
              <a:off x="1589096" y="1070321"/>
              <a:ext cx="5158" cy="16052"/>
            </a:xfrm>
            <a:custGeom>
              <a:avLst/>
              <a:gdLst>
                <a:gd name="T0" fmla="*/ 0 w 17"/>
                <a:gd name="T1" fmla="*/ 55 h 55"/>
                <a:gd name="T2" fmla="*/ 17 w 17"/>
                <a:gd name="T3" fmla="*/ 55 h 55"/>
                <a:gd name="T4" fmla="*/ 17 w 17"/>
                <a:gd name="T5" fmla="*/ 0 h 55"/>
                <a:gd name="T6" fmla="*/ 0 w 17"/>
                <a:gd name="T7" fmla="*/ 0 h 55"/>
                <a:gd name="T8" fmla="*/ 0 w 17"/>
                <a:gd name="T9" fmla="*/ 55 h 55"/>
                <a:gd name="T10" fmla="*/ 0 w 17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55">
                  <a:moveTo>
                    <a:pt x="0" y="55"/>
                  </a:moveTo>
                  <a:lnTo>
                    <a:pt x="17" y="5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40" name="Freeform 2708"/>
            <p:cNvSpPr>
              <a:spLocks/>
            </p:cNvSpPr>
            <p:nvPr/>
          </p:nvSpPr>
          <p:spPr bwMode="auto">
            <a:xfrm>
              <a:off x="1589096" y="1086373"/>
              <a:ext cx="5158" cy="6879"/>
            </a:xfrm>
            <a:custGeom>
              <a:avLst/>
              <a:gdLst>
                <a:gd name="T0" fmla="*/ 17 w 17"/>
                <a:gd name="T1" fmla="*/ 22 h 26"/>
                <a:gd name="T2" fmla="*/ 17 w 17"/>
                <a:gd name="T3" fmla="*/ 22 h 26"/>
                <a:gd name="T4" fmla="*/ 17 w 17"/>
                <a:gd name="T5" fmla="*/ 14 h 26"/>
                <a:gd name="T6" fmla="*/ 17 w 17"/>
                <a:gd name="T7" fmla="*/ 0 h 26"/>
                <a:gd name="T8" fmla="*/ 0 w 17"/>
                <a:gd name="T9" fmla="*/ 0 h 26"/>
                <a:gd name="T10" fmla="*/ 1 w 17"/>
                <a:gd name="T11" fmla="*/ 16 h 26"/>
                <a:gd name="T12" fmla="*/ 2 w 17"/>
                <a:gd name="T13" fmla="*/ 26 h 26"/>
                <a:gd name="T14" fmla="*/ 2 w 17"/>
                <a:gd name="T15" fmla="*/ 26 h 26"/>
                <a:gd name="T16" fmla="*/ 17 w 17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6">
                  <a:moveTo>
                    <a:pt x="17" y="22"/>
                  </a:moveTo>
                  <a:lnTo>
                    <a:pt x="17" y="22"/>
                  </a:lnTo>
                  <a:lnTo>
                    <a:pt x="17" y="14"/>
                  </a:lnTo>
                  <a:lnTo>
                    <a:pt x="17" y="0"/>
                  </a:lnTo>
                  <a:lnTo>
                    <a:pt x="0" y="0"/>
                  </a:lnTo>
                  <a:lnTo>
                    <a:pt x="1" y="16"/>
                  </a:lnTo>
                  <a:lnTo>
                    <a:pt x="2" y="26"/>
                  </a:lnTo>
                  <a:lnTo>
                    <a:pt x="17" y="2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41" name="Freeform 2709"/>
            <p:cNvSpPr>
              <a:spLocks/>
            </p:cNvSpPr>
            <p:nvPr/>
          </p:nvSpPr>
          <p:spPr bwMode="auto">
            <a:xfrm>
              <a:off x="1589669" y="1092106"/>
              <a:ext cx="6304" cy="7453"/>
            </a:xfrm>
            <a:custGeom>
              <a:avLst/>
              <a:gdLst>
                <a:gd name="T0" fmla="*/ 22 w 22"/>
                <a:gd name="T1" fmla="*/ 10 h 26"/>
                <a:gd name="T2" fmla="*/ 22 w 22"/>
                <a:gd name="T3" fmla="*/ 10 h 26"/>
                <a:gd name="T4" fmla="*/ 20 w 22"/>
                <a:gd name="T5" fmla="*/ 7 h 26"/>
                <a:gd name="T6" fmla="*/ 18 w 22"/>
                <a:gd name="T7" fmla="*/ 4 h 26"/>
                <a:gd name="T8" fmla="*/ 17 w 22"/>
                <a:gd name="T9" fmla="*/ 3 h 26"/>
                <a:gd name="T10" fmla="*/ 15 w 22"/>
                <a:gd name="T11" fmla="*/ 0 h 26"/>
                <a:gd name="T12" fmla="*/ 0 w 22"/>
                <a:gd name="T13" fmla="*/ 4 h 26"/>
                <a:gd name="T14" fmla="*/ 1 w 22"/>
                <a:gd name="T15" fmla="*/ 10 h 26"/>
                <a:gd name="T16" fmla="*/ 4 w 22"/>
                <a:gd name="T17" fmla="*/ 16 h 26"/>
                <a:gd name="T18" fmla="*/ 7 w 22"/>
                <a:gd name="T19" fmla="*/ 21 h 26"/>
                <a:gd name="T20" fmla="*/ 12 w 22"/>
                <a:gd name="T21" fmla="*/ 26 h 26"/>
                <a:gd name="T22" fmla="*/ 12 w 22"/>
                <a:gd name="T23" fmla="*/ 26 h 26"/>
                <a:gd name="T24" fmla="*/ 22 w 22"/>
                <a:gd name="T2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6">
                  <a:moveTo>
                    <a:pt x="22" y="10"/>
                  </a:moveTo>
                  <a:lnTo>
                    <a:pt x="22" y="10"/>
                  </a:lnTo>
                  <a:lnTo>
                    <a:pt x="20" y="7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5" y="0"/>
                  </a:lnTo>
                  <a:lnTo>
                    <a:pt x="0" y="4"/>
                  </a:lnTo>
                  <a:lnTo>
                    <a:pt x="1" y="10"/>
                  </a:lnTo>
                  <a:lnTo>
                    <a:pt x="4" y="16"/>
                  </a:lnTo>
                  <a:lnTo>
                    <a:pt x="7" y="21"/>
                  </a:lnTo>
                  <a:lnTo>
                    <a:pt x="12" y="26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42" name="Freeform 2710"/>
            <p:cNvSpPr>
              <a:spLocks/>
            </p:cNvSpPr>
            <p:nvPr/>
          </p:nvSpPr>
          <p:spPr bwMode="auto">
            <a:xfrm>
              <a:off x="1593108" y="1094972"/>
              <a:ext cx="6304" cy="7453"/>
            </a:xfrm>
            <a:custGeom>
              <a:avLst/>
              <a:gdLst>
                <a:gd name="T0" fmla="*/ 22 w 22"/>
                <a:gd name="T1" fmla="*/ 4 h 26"/>
                <a:gd name="T2" fmla="*/ 22 w 22"/>
                <a:gd name="T3" fmla="*/ 4 h 26"/>
                <a:gd name="T4" fmla="*/ 19 w 22"/>
                <a:gd name="T5" fmla="*/ 4 h 26"/>
                <a:gd name="T6" fmla="*/ 15 w 22"/>
                <a:gd name="T7" fmla="*/ 4 h 26"/>
                <a:gd name="T8" fmla="*/ 13 w 22"/>
                <a:gd name="T9" fmla="*/ 3 h 26"/>
                <a:gd name="T10" fmla="*/ 10 w 22"/>
                <a:gd name="T11" fmla="*/ 0 h 26"/>
                <a:gd name="T12" fmla="*/ 0 w 22"/>
                <a:gd name="T13" fmla="*/ 16 h 26"/>
                <a:gd name="T14" fmla="*/ 5 w 22"/>
                <a:gd name="T15" fmla="*/ 20 h 26"/>
                <a:gd name="T16" fmla="*/ 10 w 22"/>
                <a:gd name="T17" fmla="*/ 23 h 26"/>
                <a:gd name="T18" fmla="*/ 16 w 22"/>
                <a:gd name="T19" fmla="*/ 24 h 26"/>
                <a:gd name="T20" fmla="*/ 22 w 22"/>
                <a:gd name="T21" fmla="*/ 26 h 26"/>
                <a:gd name="T22" fmla="*/ 22 w 22"/>
                <a:gd name="T23" fmla="*/ 26 h 26"/>
                <a:gd name="T24" fmla="*/ 22 w 22"/>
                <a:gd name="T25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6">
                  <a:moveTo>
                    <a:pt x="22" y="4"/>
                  </a:moveTo>
                  <a:lnTo>
                    <a:pt x="22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0" y="16"/>
                  </a:lnTo>
                  <a:lnTo>
                    <a:pt x="5" y="20"/>
                  </a:lnTo>
                  <a:lnTo>
                    <a:pt x="10" y="23"/>
                  </a:lnTo>
                  <a:lnTo>
                    <a:pt x="16" y="24"/>
                  </a:lnTo>
                  <a:lnTo>
                    <a:pt x="22" y="26"/>
                  </a:lnTo>
                  <a:lnTo>
                    <a:pt x="22" y="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43" name="Freeform 2711"/>
            <p:cNvSpPr>
              <a:spLocks/>
            </p:cNvSpPr>
            <p:nvPr/>
          </p:nvSpPr>
          <p:spPr bwMode="auto">
            <a:xfrm>
              <a:off x="1599411" y="1093825"/>
              <a:ext cx="8023" cy="8599"/>
            </a:xfrm>
            <a:custGeom>
              <a:avLst/>
              <a:gdLst>
                <a:gd name="T0" fmla="*/ 15 w 28"/>
                <a:gd name="T1" fmla="*/ 0 h 31"/>
                <a:gd name="T2" fmla="*/ 15 w 28"/>
                <a:gd name="T3" fmla="*/ 0 h 31"/>
                <a:gd name="T4" fmla="*/ 12 w 28"/>
                <a:gd name="T5" fmla="*/ 5 h 31"/>
                <a:gd name="T6" fmla="*/ 8 w 28"/>
                <a:gd name="T7" fmla="*/ 8 h 31"/>
                <a:gd name="T8" fmla="*/ 5 w 28"/>
                <a:gd name="T9" fmla="*/ 9 h 31"/>
                <a:gd name="T10" fmla="*/ 0 w 28"/>
                <a:gd name="T11" fmla="*/ 9 h 31"/>
                <a:gd name="T12" fmla="*/ 0 w 28"/>
                <a:gd name="T13" fmla="*/ 31 h 31"/>
                <a:gd name="T14" fmla="*/ 8 w 28"/>
                <a:gd name="T15" fmla="*/ 29 h 31"/>
                <a:gd name="T16" fmla="*/ 16 w 28"/>
                <a:gd name="T17" fmla="*/ 26 h 31"/>
                <a:gd name="T18" fmla="*/ 22 w 28"/>
                <a:gd name="T19" fmla="*/ 21 h 31"/>
                <a:gd name="T20" fmla="*/ 28 w 28"/>
                <a:gd name="T21" fmla="*/ 13 h 31"/>
                <a:gd name="T22" fmla="*/ 28 w 28"/>
                <a:gd name="T23" fmla="*/ 13 h 31"/>
                <a:gd name="T24" fmla="*/ 15 w 28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1">
                  <a:moveTo>
                    <a:pt x="15" y="0"/>
                  </a:moveTo>
                  <a:lnTo>
                    <a:pt x="15" y="0"/>
                  </a:lnTo>
                  <a:lnTo>
                    <a:pt x="12" y="5"/>
                  </a:lnTo>
                  <a:lnTo>
                    <a:pt x="8" y="8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31"/>
                  </a:lnTo>
                  <a:lnTo>
                    <a:pt x="8" y="29"/>
                  </a:lnTo>
                  <a:lnTo>
                    <a:pt x="16" y="26"/>
                  </a:lnTo>
                  <a:lnTo>
                    <a:pt x="22" y="21"/>
                  </a:lnTo>
                  <a:lnTo>
                    <a:pt x="28" y="1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44" name="Freeform 2712"/>
            <p:cNvSpPr>
              <a:spLocks/>
            </p:cNvSpPr>
            <p:nvPr/>
          </p:nvSpPr>
          <p:spPr bwMode="auto">
            <a:xfrm>
              <a:off x="1603996" y="1082933"/>
              <a:ext cx="7450" cy="14905"/>
            </a:xfrm>
            <a:custGeom>
              <a:avLst/>
              <a:gdLst>
                <a:gd name="T0" fmla="*/ 8 w 26"/>
                <a:gd name="T1" fmla="*/ 0 h 52"/>
                <a:gd name="T2" fmla="*/ 8 w 26"/>
                <a:gd name="T3" fmla="*/ 0 h 52"/>
                <a:gd name="T4" fmla="*/ 8 w 26"/>
                <a:gd name="T5" fmla="*/ 13 h 52"/>
                <a:gd name="T6" fmla="*/ 6 w 26"/>
                <a:gd name="T7" fmla="*/ 24 h 52"/>
                <a:gd name="T8" fmla="*/ 4 w 26"/>
                <a:gd name="T9" fmla="*/ 32 h 52"/>
                <a:gd name="T10" fmla="*/ 0 w 26"/>
                <a:gd name="T11" fmla="*/ 39 h 52"/>
                <a:gd name="T12" fmla="*/ 13 w 26"/>
                <a:gd name="T13" fmla="*/ 52 h 52"/>
                <a:gd name="T14" fmla="*/ 19 w 26"/>
                <a:gd name="T15" fmla="*/ 42 h 52"/>
                <a:gd name="T16" fmla="*/ 23 w 26"/>
                <a:gd name="T17" fmla="*/ 29 h 52"/>
                <a:gd name="T18" fmla="*/ 25 w 26"/>
                <a:gd name="T19" fmla="*/ 16 h 52"/>
                <a:gd name="T20" fmla="*/ 26 w 26"/>
                <a:gd name="T21" fmla="*/ 0 h 52"/>
                <a:gd name="T22" fmla="*/ 26 w 26"/>
                <a:gd name="T23" fmla="*/ 0 h 52"/>
                <a:gd name="T24" fmla="*/ 8 w 26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52">
                  <a:moveTo>
                    <a:pt x="8" y="0"/>
                  </a:moveTo>
                  <a:lnTo>
                    <a:pt x="8" y="0"/>
                  </a:lnTo>
                  <a:lnTo>
                    <a:pt x="8" y="13"/>
                  </a:lnTo>
                  <a:lnTo>
                    <a:pt x="6" y="24"/>
                  </a:lnTo>
                  <a:lnTo>
                    <a:pt x="4" y="32"/>
                  </a:lnTo>
                  <a:lnTo>
                    <a:pt x="0" y="39"/>
                  </a:lnTo>
                  <a:lnTo>
                    <a:pt x="13" y="52"/>
                  </a:lnTo>
                  <a:lnTo>
                    <a:pt x="19" y="42"/>
                  </a:lnTo>
                  <a:lnTo>
                    <a:pt x="23" y="29"/>
                  </a:lnTo>
                  <a:lnTo>
                    <a:pt x="25" y="16"/>
                  </a:lnTo>
                  <a:lnTo>
                    <a:pt x="2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45" name="Freeform 2713"/>
            <p:cNvSpPr>
              <a:spLocks/>
            </p:cNvSpPr>
            <p:nvPr/>
          </p:nvSpPr>
          <p:spPr bwMode="auto">
            <a:xfrm>
              <a:off x="1603423" y="1065735"/>
              <a:ext cx="8023" cy="17199"/>
            </a:xfrm>
            <a:custGeom>
              <a:avLst/>
              <a:gdLst>
                <a:gd name="T0" fmla="*/ 0 w 27"/>
                <a:gd name="T1" fmla="*/ 13 h 59"/>
                <a:gd name="T2" fmla="*/ 0 w 27"/>
                <a:gd name="T3" fmla="*/ 13 h 59"/>
                <a:gd name="T4" fmla="*/ 4 w 27"/>
                <a:gd name="T5" fmla="*/ 22 h 59"/>
                <a:gd name="T6" fmla="*/ 7 w 27"/>
                <a:gd name="T7" fmla="*/ 32 h 59"/>
                <a:gd name="T8" fmla="*/ 9 w 27"/>
                <a:gd name="T9" fmla="*/ 45 h 59"/>
                <a:gd name="T10" fmla="*/ 9 w 27"/>
                <a:gd name="T11" fmla="*/ 59 h 59"/>
                <a:gd name="T12" fmla="*/ 27 w 27"/>
                <a:gd name="T13" fmla="*/ 59 h 59"/>
                <a:gd name="T14" fmla="*/ 26 w 27"/>
                <a:gd name="T15" fmla="*/ 42 h 59"/>
                <a:gd name="T16" fmla="*/ 24 w 27"/>
                <a:gd name="T17" fmla="*/ 26 h 59"/>
                <a:gd name="T18" fmla="*/ 19 w 27"/>
                <a:gd name="T19" fmla="*/ 13 h 59"/>
                <a:gd name="T20" fmla="*/ 13 w 27"/>
                <a:gd name="T21" fmla="*/ 0 h 59"/>
                <a:gd name="T22" fmla="*/ 13 w 27"/>
                <a:gd name="T23" fmla="*/ 0 h 59"/>
                <a:gd name="T24" fmla="*/ 0 w 27"/>
                <a:gd name="T25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59">
                  <a:moveTo>
                    <a:pt x="0" y="13"/>
                  </a:moveTo>
                  <a:lnTo>
                    <a:pt x="0" y="13"/>
                  </a:lnTo>
                  <a:lnTo>
                    <a:pt x="4" y="22"/>
                  </a:lnTo>
                  <a:lnTo>
                    <a:pt x="7" y="32"/>
                  </a:lnTo>
                  <a:lnTo>
                    <a:pt x="9" y="45"/>
                  </a:lnTo>
                  <a:lnTo>
                    <a:pt x="9" y="59"/>
                  </a:lnTo>
                  <a:lnTo>
                    <a:pt x="27" y="59"/>
                  </a:lnTo>
                  <a:lnTo>
                    <a:pt x="26" y="42"/>
                  </a:lnTo>
                  <a:lnTo>
                    <a:pt x="24" y="26"/>
                  </a:lnTo>
                  <a:lnTo>
                    <a:pt x="19" y="13"/>
                  </a:lnTo>
                  <a:lnTo>
                    <a:pt x="13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46" name="Freeform 2714"/>
            <p:cNvSpPr>
              <a:spLocks/>
            </p:cNvSpPr>
            <p:nvPr/>
          </p:nvSpPr>
          <p:spPr bwMode="auto">
            <a:xfrm>
              <a:off x="1599411" y="1061148"/>
              <a:ext cx="7450" cy="8599"/>
            </a:xfrm>
            <a:custGeom>
              <a:avLst/>
              <a:gdLst>
                <a:gd name="T0" fmla="*/ 0 w 27"/>
                <a:gd name="T1" fmla="*/ 21 h 29"/>
                <a:gd name="T2" fmla="*/ 0 w 27"/>
                <a:gd name="T3" fmla="*/ 21 h 29"/>
                <a:gd name="T4" fmla="*/ 4 w 27"/>
                <a:gd name="T5" fmla="*/ 22 h 29"/>
                <a:gd name="T6" fmla="*/ 7 w 27"/>
                <a:gd name="T7" fmla="*/ 24 h 29"/>
                <a:gd name="T8" fmla="*/ 11 w 27"/>
                <a:gd name="T9" fmla="*/ 26 h 29"/>
                <a:gd name="T10" fmla="*/ 14 w 27"/>
                <a:gd name="T11" fmla="*/ 29 h 29"/>
                <a:gd name="T12" fmla="*/ 27 w 27"/>
                <a:gd name="T13" fmla="*/ 16 h 29"/>
                <a:gd name="T14" fmla="*/ 21 w 27"/>
                <a:gd name="T15" fmla="*/ 11 h 29"/>
                <a:gd name="T16" fmla="*/ 15 w 27"/>
                <a:gd name="T17" fmla="*/ 5 h 29"/>
                <a:gd name="T18" fmla="*/ 8 w 27"/>
                <a:gd name="T19" fmla="*/ 2 h 29"/>
                <a:gd name="T20" fmla="*/ 0 w 27"/>
                <a:gd name="T21" fmla="*/ 0 h 29"/>
                <a:gd name="T22" fmla="*/ 0 w 27"/>
                <a:gd name="T23" fmla="*/ 0 h 29"/>
                <a:gd name="T24" fmla="*/ 0 w 27"/>
                <a:gd name="T25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9">
                  <a:moveTo>
                    <a:pt x="0" y="21"/>
                  </a:moveTo>
                  <a:lnTo>
                    <a:pt x="0" y="21"/>
                  </a:lnTo>
                  <a:lnTo>
                    <a:pt x="4" y="22"/>
                  </a:lnTo>
                  <a:lnTo>
                    <a:pt x="7" y="24"/>
                  </a:lnTo>
                  <a:lnTo>
                    <a:pt x="11" y="26"/>
                  </a:lnTo>
                  <a:lnTo>
                    <a:pt x="14" y="29"/>
                  </a:lnTo>
                  <a:lnTo>
                    <a:pt x="27" y="16"/>
                  </a:lnTo>
                  <a:lnTo>
                    <a:pt x="21" y="11"/>
                  </a:lnTo>
                  <a:lnTo>
                    <a:pt x="15" y="5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47" name="Freeform 2715"/>
            <p:cNvSpPr>
              <a:spLocks/>
            </p:cNvSpPr>
            <p:nvPr/>
          </p:nvSpPr>
          <p:spPr bwMode="auto">
            <a:xfrm>
              <a:off x="1594827" y="1061148"/>
              <a:ext cx="4584" cy="6879"/>
            </a:xfrm>
            <a:custGeom>
              <a:avLst/>
              <a:gdLst>
                <a:gd name="T0" fmla="*/ 7 w 15"/>
                <a:gd name="T1" fmla="*/ 24 h 24"/>
                <a:gd name="T2" fmla="*/ 7 w 15"/>
                <a:gd name="T3" fmla="*/ 24 h 24"/>
                <a:gd name="T4" fmla="*/ 12 w 15"/>
                <a:gd name="T5" fmla="*/ 22 h 24"/>
                <a:gd name="T6" fmla="*/ 15 w 15"/>
                <a:gd name="T7" fmla="*/ 21 h 24"/>
                <a:gd name="T8" fmla="*/ 15 w 15"/>
                <a:gd name="T9" fmla="*/ 0 h 24"/>
                <a:gd name="T10" fmla="*/ 7 w 15"/>
                <a:gd name="T11" fmla="*/ 2 h 24"/>
                <a:gd name="T12" fmla="*/ 0 w 15"/>
                <a:gd name="T13" fmla="*/ 6 h 24"/>
                <a:gd name="T14" fmla="*/ 0 w 15"/>
                <a:gd name="T15" fmla="*/ 6 h 24"/>
                <a:gd name="T16" fmla="*/ 7 w 15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4">
                  <a:moveTo>
                    <a:pt x="7" y="24"/>
                  </a:moveTo>
                  <a:lnTo>
                    <a:pt x="7" y="24"/>
                  </a:lnTo>
                  <a:lnTo>
                    <a:pt x="12" y="22"/>
                  </a:lnTo>
                  <a:lnTo>
                    <a:pt x="15" y="21"/>
                  </a:lnTo>
                  <a:lnTo>
                    <a:pt x="15" y="0"/>
                  </a:lnTo>
                  <a:lnTo>
                    <a:pt x="7" y="2"/>
                  </a:lnTo>
                  <a:lnTo>
                    <a:pt x="0" y="6"/>
                  </a:lnTo>
                  <a:lnTo>
                    <a:pt x="7" y="2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48" name="Freeform 2716"/>
            <p:cNvSpPr>
              <a:spLocks/>
            </p:cNvSpPr>
            <p:nvPr/>
          </p:nvSpPr>
          <p:spPr bwMode="auto">
            <a:xfrm>
              <a:off x="1589096" y="1062868"/>
              <a:ext cx="8023" cy="9746"/>
            </a:xfrm>
            <a:custGeom>
              <a:avLst/>
              <a:gdLst>
                <a:gd name="T0" fmla="*/ 17 w 28"/>
                <a:gd name="T1" fmla="*/ 26 h 33"/>
                <a:gd name="T2" fmla="*/ 15 w 28"/>
                <a:gd name="T3" fmla="*/ 33 h 33"/>
                <a:gd name="T4" fmla="*/ 23 w 28"/>
                <a:gd name="T5" fmla="*/ 22 h 33"/>
                <a:gd name="T6" fmla="*/ 28 w 28"/>
                <a:gd name="T7" fmla="*/ 18 h 33"/>
                <a:gd name="T8" fmla="*/ 21 w 28"/>
                <a:gd name="T9" fmla="*/ 0 h 33"/>
                <a:gd name="T10" fmla="*/ 13 w 28"/>
                <a:gd name="T11" fmla="*/ 7 h 33"/>
                <a:gd name="T12" fmla="*/ 2 w 28"/>
                <a:gd name="T13" fmla="*/ 19 h 33"/>
                <a:gd name="T14" fmla="*/ 0 w 28"/>
                <a:gd name="T15" fmla="*/ 26 h 33"/>
                <a:gd name="T16" fmla="*/ 2 w 28"/>
                <a:gd name="T17" fmla="*/ 19 h 33"/>
                <a:gd name="T18" fmla="*/ 0 w 28"/>
                <a:gd name="T19" fmla="*/ 22 h 33"/>
                <a:gd name="T20" fmla="*/ 0 w 28"/>
                <a:gd name="T21" fmla="*/ 26 h 33"/>
                <a:gd name="T22" fmla="*/ 17 w 28"/>
                <a:gd name="T23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3">
                  <a:moveTo>
                    <a:pt x="17" y="26"/>
                  </a:moveTo>
                  <a:lnTo>
                    <a:pt x="15" y="33"/>
                  </a:lnTo>
                  <a:lnTo>
                    <a:pt x="23" y="22"/>
                  </a:lnTo>
                  <a:lnTo>
                    <a:pt x="28" y="18"/>
                  </a:lnTo>
                  <a:lnTo>
                    <a:pt x="21" y="0"/>
                  </a:lnTo>
                  <a:lnTo>
                    <a:pt x="13" y="7"/>
                  </a:lnTo>
                  <a:lnTo>
                    <a:pt x="2" y="19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17" y="2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49" name="Freeform 2717"/>
            <p:cNvSpPr>
              <a:spLocks/>
            </p:cNvSpPr>
            <p:nvPr/>
          </p:nvSpPr>
          <p:spPr bwMode="auto">
            <a:xfrm>
              <a:off x="3581627" y="1909035"/>
              <a:ext cx="114039" cy="109497"/>
            </a:xfrm>
            <a:custGeom>
              <a:avLst/>
              <a:gdLst>
                <a:gd name="T0" fmla="*/ 65 w 398"/>
                <a:gd name="T1" fmla="*/ 60 h 380"/>
                <a:gd name="T2" fmla="*/ 65 w 398"/>
                <a:gd name="T3" fmla="*/ 331 h 380"/>
                <a:gd name="T4" fmla="*/ 68 w 398"/>
                <a:gd name="T5" fmla="*/ 353 h 380"/>
                <a:gd name="T6" fmla="*/ 75 w 398"/>
                <a:gd name="T7" fmla="*/ 363 h 380"/>
                <a:gd name="T8" fmla="*/ 89 w 398"/>
                <a:gd name="T9" fmla="*/ 370 h 380"/>
                <a:gd name="T10" fmla="*/ 108 w 398"/>
                <a:gd name="T11" fmla="*/ 370 h 380"/>
                <a:gd name="T12" fmla="*/ 0 w 398"/>
                <a:gd name="T13" fmla="*/ 380 h 380"/>
                <a:gd name="T14" fmla="*/ 12 w 398"/>
                <a:gd name="T15" fmla="*/ 370 h 380"/>
                <a:gd name="T16" fmla="*/ 28 w 398"/>
                <a:gd name="T17" fmla="*/ 368 h 380"/>
                <a:gd name="T18" fmla="*/ 39 w 398"/>
                <a:gd name="T19" fmla="*/ 356 h 380"/>
                <a:gd name="T20" fmla="*/ 44 w 398"/>
                <a:gd name="T21" fmla="*/ 342 h 380"/>
                <a:gd name="T22" fmla="*/ 45 w 398"/>
                <a:gd name="T23" fmla="*/ 314 h 380"/>
                <a:gd name="T24" fmla="*/ 44 w 398"/>
                <a:gd name="T25" fmla="*/ 55 h 380"/>
                <a:gd name="T26" fmla="*/ 41 w 398"/>
                <a:gd name="T27" fmla="*/ 36 h 380"/>
                <a:gd name="T28" fmla="*/ 38 w 398"/>
                <a:gd name="T29" fmla="*/ 26 h 380"/>
                <a:gd name="T30" fmla="*/ 32 w 398"/>
                <a:gd name="T31" fmla="*/ 18 h 380"/>
                <a:gd name="T32" fmla="*/ 24 w 398"/>
                <a:gd name="T33" fmla="*/ 13 h 380"/>
                <a:gd name="T34" fmla="*/ 10 w 398"/>
                <a:gd name="T35" fmla="*/ 10 h 380"/>
                <a:gd name="T36" fmla="*/ 0 w 398"/>
                <a:gd name="T37" fmla="*/ 0 h 380"/>
                <a:gd name="T38" fmla="*/ 200 w 398"/>
                <a:gd name="T39" fmla="*/ 298 h 380"/>
                <a:gd name="T40" fmla="*/ 398 w 398"/>
                <a:gd name="T41" fmla="*/ 0 h 380"/>
                <a:gd name="T42" fmla="*/ 388 w 398"/>
                <a:gd name="T43" fmla="*/ 10 h 380"/>
                <a:gd name="T44" fmla="*/ 371 w 398"/>
                <a:gd name="T45" fmla="*/ 14 h 380"/>
                <a:gd name="T46" fmla="*/ 359 w 398"/>
                <a:gd name="T47" fmla="*/ 24 h 380"/>
                <a:gd name="T48" fmla="*/ 356 w 398"/>
                <a:gd name="T49" fmla="*/ 40 h 380"/>
                <a:gd name="T50" fmla="*/ 355 w 398"/>
                <a:gd name="T51" fmla="*/ 66 h 380"/>
                <a:gd name="T52" fmla="*/ 355 w 398"/>
                <a:gd name="T53" fmla="*/ 331 h 380"/>
                <a:gd name="T54" fmla="*/ 358 w 398"/>
                <a:gd name="T55" fmla="*/ 353 h 380"/>
                <a:gd name="T56" fmla="*/ 365 w 398"/>
                <a:gd name="T57" fmla="*/ 363 h 380"/>
                <a:gd name="T58" fmla="*/ 379 w 398"/>
                <a:gd name="T59" fmla="*/ 370 h 380"/>
                <a:gd name="T60" fmla="*/ 398 w 398"/>
                <a:gd name="T61" fmla="*/ 370 h 380"/>
                <a:gd name="T62" fmla="*/ 267 w 398"/>
                <a:gd name="T63" fmla="*/ 380 h 380"/>
                <a:gd name="T64" fmla="*/ 278 w 398"/>
                <a:gd name="T65" fmla="*/ 370 h 380"/>
                <a:gd name="T66" fmla="*/ 295 w 398"/>
                <a:gd name="T67" fmla="*/ 368 h 380"/>
                <a:gd name="T68" fmla="*/ 306 w 398"/>
                <a:gd name="T69" fmla="*/ 356 h 380"/>
                <a:gd name="T70" fmla="*/ 309 w 398"/>
                <a:gd name="T71" fmla="*/ 342 h 380"/>
                <a:gd name="T72" fmla="*/ 310 w 398"/>
                <a:gd name="T73" fmla="*/ 314 h 380"/>
                <a:gd name="T74" fmla="*/ 191 w 398"/>
                <a:gd name="T75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8" h="380">
                  <a:moveTo>
                    <a:pt x="184" y="380"/>
                  </a:moveTo>
                  <a:lnTo>
                    <a:pt x="65" y="60"/>
                  </a:lnTo>
                  <a:lnTo>
                    <a:pt x="65" y="314"/>
                  </a:lnTo>
                  <a:lnTo>
                    <a:pt x="65" y="331"/>
                  </a:lnTo>
                  <a:lnTo>
                    <a:pt x="66" y="343"/>
                  </a:lnTo>
                  <a:lnTo>
                    <a:pt x="68" y="353"/>
                  </a:lnTo>
                  <a:lnTo>
                    <a:pt x="70" y="359"/>
                  </a:lnTo>
                  <a:lnTo>
                    <a:pt x="75" y="363"/>
                  </a:lnTo>
                  <a:lnTo>
                    <a:pt x="81" y="368"/>
                  </a:lnTo>
                  <a:lnTo>
                    <a:pt x="89" y="370"/>
                  </a:lnTo>
                  <a:lnTo>
                    <a:pt x="97" y="370"/>
                  </a:lnTo>
                  <a:lnTo>
                    <a:pt x="108" y="370"/>
                  </a:lnTo>
                  <a:lnTo>
                    <a:pt x="108" y="380"/>
                  </a:lnTo>
                  <a:lnTo>
                    <a:pt x="0" y="380"/>
                  </a:lnTo>
                  <a:lnTo>
                    <a:pt x="0" y="370"/>
                  </a:lnTo>
                  <a:lnTo>
                    <a:pt x="12" y="370"/>
                  </a:lnTo>
                  <a:lnTo>
                    <a:pt x="20" y="369"/>
                  </a:lnTo>
                  <a:lnTo>
                    <a:pt x="28" y="368"/>
                  </a:lnTo>
                  <a:lnTo>
                    <a:pt x="34" y="362"/>
                  </a:lnTo>
                  <a:lnTo>
                    <a:pt x="39" y="356"/>
                  </a:lnTo>
                  <a:lnTo>
                    <a:pt x="41" y="350"/>
                  </a:lnTo>
                  <a:lnTo>
                    <a:pt x="44" y="342"/>
                  </a:lnTo>
                  <a:lnTo>
                    <a:pt x="44" y="330"/>
                  </a:lnTo>
                  <a:lnTo>
                    <a:pt x="45" y="314"/>
                  </a:lnTo>
                  <a:lnTo>
                    <a:pt x="45" y="66"/>
                  </a:lnTo>
                  <a:lnTo>
                    <a:pt x="44" y="55"/>
                  </a:lnTo>
                  <a:lnTo>
                    <a:pt x="44" y="44"/>
                  </a:lnTo>
                  <a:lnTo>
                    <a:pt x="41" y="36"/>
                  </a:lnTo>
                  <a:lnTo>
                    <a:pt x="40" y="29"/>
                  </a:lnTo>
                  <a:lnTo>
                    <a:pt x="38" y="26"/>
                  </a:lnTo>
                  <a:lnTo>
                    <a:pt x="35" y="21"/>
                  </a:lnTo>
                  <a:lnTo>
                    <a:pt x="32" y="18"/>
                  </a:lnTo>
                  <a:lnTo>
                    <a:pt x="28" y="16"/>
                  </a:lnTo>
                  <a:lnTo>
                    <a:pt x="24" y="13"/>
                  </a:lnTo>
                  <a:lnTo>
                    <a:pt x="17" y="11"/>
                  </a:lnTo>
                  <a:lnTo>
                    <a:pt x="10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88" y="0"/>
                  </a:lnTo>
                  <a:lnTo>
                    <a:pt x="200" y="298"/>
                  </a:lnTo>
                  <a:lnTo>
                    <a:pt x="310" y="0"/>
                  </a:lnTo>
                  <a:lnTo>
                    <a:pt x="398" y="0"/>
                  </a:lnTo>
                  <a:lnTo>
                    <a:pt x="398" y="10"/>
                  </a:lnTo>
                  <a:lnTo>
                    <a:pt x="388" y="10"/>
                  </a:lnTo>
                  <a:lnTo>
                    <a:pt x="378" y="11"/>
                  </a:lnTo>
                  <a:lnTo>
                    <a:pt x="371" y="14"/>
                  </a:lnTo>
                  <a:lnTo>
                    <a:pt x="364" y="18"/>
                  </a:lnTo>
                  <a:lnTo>
                    <a:pt x="359" y="24"/>
                  </a:lnTo>
                  <a:lnTo>
                    <a:pt x="357" y="30"/>
                  </a:lnTo>
                  <a:lnTo>
                    <a:pt x="356" y="40"/>
                  </a:lnTo>
                  <a:lnTo>
                    <a:pt x="355" y="52"/>
                  </a:lnTo>
                  <a:lnTo>
                    <a:pt x="355" y="66"/>
                  </a:lnTo>
                  <a:lnTo>
                    <a:pt x="355" y="314"/>
                  </a:lnTo>
                  <a:lnTo>
                    <a:pt x="355" y="331"/>
                  </a:lnTo>
                  <a:lnTo>
                    <a:pt x="356" y="343"/>
                  </a:lnTo>
                  <a:lnTo>
                    <a:pt x="358" y="353"/>
                  </a:lnTo>
                  <a:lnTo>
                    <a:pt x="361" y="359"/>
                  </a:lnTo>
                  <a:lnTo>
                    <a:pt x="365" y="363"/>
                  </a:lnTo>
                  <a:lnTo>
                    <a:pt x="372" y="368"/>
                  </a:lnTo>
                  <a:lnTo>
                    <a:pt x="379" y="370"/>
                  </a:lnTo>
                  <a:lnTo>
                    <a:pt x="388" y="370"/>
                  </a:lnTo>
                  <a:lnTo>
                    <a:pt x="398" y="370"/>
                  </a:lnTo>
                  <a:lnTo>
                    <a:pt x="398" y="380"/>
                  </a:lnTo>
                  <a:lnTo>
                    <a:pt x="267" y="380"/>
                  </a:lnTo>
                  <a:lnTo>
                    <a:pt x="267" y="370"/>
                  </a:lnTo>
                  <a:lnTo>
                    <a:pt x="278" y="370"/>
                  </a:lnTo>
                  <a:lnTo>
                    <a:pt x="287" y="369"/>
                  </a:lnTo>
                  <a:lnTo>
                    <a:pt x="295" y="368"/>
                  </a:lnTo>
                  <a:lnTo>
                    <a:pt x="301" y="362"/>
                  </a:lnTo>
                  <a:lnTo>
                    <a:pt x="306" y="356"/>
                  </a:lnTo>
                  <a:lnTo>
                    <a:pt x="308" y="350"/>
                  </a:lnTo>
                  <a:lnTo>
                    <a:pt x="309" y="342"/>
                  </a:lnTo>
                  <a:lnTo>
                    <a:pt x="310" y="330"/>
                  </a:lnTo>
                  <a:lnTo>
                    <a:pt x="310" y="314"/>
                  </a:lnTo>
                  <a:lnTo>
                    <a:pt x="310" y="60"/>
                  </a:lnTo>
                  <a:lnTo>
                    <a:pt x="191" y="380"/>
                  </a:lnTo>
                  <a:lnTo>
                    <a:pt x="184" y="38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50" name="Freeform 2718"/>
            <p:cNvSpPr>
              <a:spLocks noEditPoints="1"/>
            </p:cNvSpPr>
            <p:nvPr/>
          </p:nvSpPr>
          <p:spPr bwMode="auto">
            <a:xfrm>
              <a:off x="3701397" y="1954898"/>
              <a:ext cx="32664" cy="64781"/>
            </a:xfrm>
            <a:custGeom>
              <a:avLst/>
              <a:gdLst>
                <a:gd name="T0" fmla="*/ 0 w 113"/>
                <a:gd name="T1" fmla="*/ 97 h 227"/>
                <a:gd name="T2" fmla="*/ 5 w 113"/>
                <a:gd name="T3" fmla="*/ 65 h 227"/>
                <a:gd name="T4" fmla="*/ 14 w 113"/>
                <a:gd name="T5" fmla="*/ 38 h 227"/>
                <a:gd name="T6" fmla="*/ 26 w 113"/>
                <a:gd name="T7" fmla="*/ 19 h 227"/>
                <a:gd name="T8" fmla="*/ 39 w 113"/>
                <a:gd name="T9" fmla="*/ 6 h 227"/>
                <a:gd name="T10" fmla="*/ 51 w 113"/>
                <a:gd name="T11" fmla="*/ 2 h 227"/>
                <a:gd name="T12" fmla="*/ 62 w 113"/>
                <a:gd name="T13" fmla="*/ 0 h 227"/>
                <a:gd name="T14" fmla="*/ 73 w 113"/>
                <a:gd name="T15" fmla="*/ 5 h 227"/>
                <a:gd name="T16" fmla="*/ 85 w 113"/>
                <a:gd name="T17" fmla="*/ 15 h 227"/>
                <a:gd name="T18" fmla="*/ 98 w 113"/>
                <a:gd name="T19" fmla="*/ 35 h 227"/>
                <a:gd name="T20" fmla="*/ 106 w 113"/>
                <a:gd name="T21" fmla="*/ 52 h 227"/>
                <a:gd name="T22" fmla="*/ 111 w 113"/>
                <a:gd name="T23" fmla="*/ 74 h 227"/>
                <a:gd name="T24" fmla="*/ 113 w 113"/>
                <a:gd name="T25" fmla="*/ 98 h 227"/>
                <a:gd name="T26" fmla="*/ 113 w 113"/>
                <a:gd name="T27" fmla="*/ 130 h 227"/>
                <a:gd name="T28" fmla="*/ 109 w 113"/>
                <a:gd name="T29" fmla="*/ 162 h 227"/>
                <a:gd name="T30" fmla="*/ 101 w 113"/>
                <a:gd name="T31" fmla="*/ 189 h 227"/>
                <a:gd name="T32" fmla="*/ 89 w 113"/>
                <a:gd name="T33" fmla="*/ 208 h 227"/>
                <a:gd name="T34" fmla="*/ 76 w 113"/>
                <a:gd name="T35" fmla="*/ 220 h 227"/>
                <a:gd name="T36" fmla="*/ 62 w 113"/>
                <a:gd name="T37" fmla="*/ 225 h 227"/>
                <a:gd name="T38" fmla="*/ 50 w 113"/>
                <a:gd name="T39" fmla="*/ 227 h 227"/>
                <a:gd name="T40" fmla="*/ 39 w 113"/>
                <a:gd name="T41" fmla="*/ 221 h 227"/>
                <a:gd name="T42" fmla="*/ 28 w 113"/>
                <a:gd name="T43" fmla="*/ 212 h 227"/>
                <a:gd name="T44" fmla="*/ 19 w 113"/>
                <a:gd name="T45" fmla="*/ 198 h 227"/>
                <a:gd name="T46" fmla="*/ 8 w 113"/>
                <a:gd name="T47" fmla="*/ 173 h 227"/>
                <a:gd name="T48" fmla="*/ 1 w 113"/>
                <a:gd name="T49" fmla="*/ 136 h 227"/>
                <a:gd name="T50" fmla="*/ 26 w 113"/>
                <a:gd name="T51" fmla="*/ 119 h 227"/>
                <a:gd name="T52" fmla="*/ 28 w 113"/>
                <a:gd name="T53" fmla="*/ 160 h 227"/>
                <a:gd name="T54" fmla="*/ 34 w 113"/>
                <a:gd name="T55" fmla="*/ 192 h 227"/>
                <a:gd name="T56" fmla="*/ 43 w 113"/>
                <a:gd name="T57" fmla="*/ 211 h 227"/>
                <a:gd name="T58" fmla="*/ 49 w 113"/>
                <a:gd name="T59" fmla="*/ 215 h 227"/>
                <a:gd name="T60" fmla="*/ 56 w 113"/>
                <a:gd name="T61" fmla="*/ 217 h 227"/>
                <a:gd name="T62" fmla="*/ 63 w 113"/>
                <a:gd name="T63" fmla="*/ 215 h 227"/>
                <a:gd name="T64" fmla="*/ 71 w 113"/>
                <a:gd name="T65" fmla="*/ 210 h 227"/>
                <a:gd name="T66" fmla="*/ 77 w 113"/>
                <a:gd name="T67" fmla="*/ 198 h 227"/>
                <a:gd name="T68" fmla="*/ 83 w 113"/>
                <a:gd name="T69" fmla="*/ 182 h 227"/>
                <a:gd name="T70" fmla="*/ 87 w 113"/>
                <a:gd name="T71" fmla="*/ 149 h 227"/>
                <a:gd name="T72" fmla="*/ 89 w 113"/>
                <a:gd name="T73" fmla="*/ 104 h 227"/>
                <a:gd name="T74" fmla="*/ 87 w 113"/>
                <a:gd name="T75" fmla="*/ 71 h 227"/>
                <a:gd name="T76" fmla="*/ 82 w 113"/>
                <a:gd name="T77" fmla="*/ 42 h 227"/>
                <a:gd name="T78" fmla="*/ 77 w 113"/>
                <a:gd name="T79" fmla="*/ 26 h 227"/>
                <a:gd name="T80" fmla="*/ 70 w 113"/>
                <a:gd name="T81" fmla="*/ 16 h 227"/>
                <a:gd name="T82" fmla="*/ 64 w 113"/>
                <a:gd name="T83" fmla="*/ 12 h 227"/>
                <a:gd name="T84" fmla="*/ 57 w 113"/>
                <a:gd name="T85" fmla="*/ 10 h 227"/>
                <a:gd name="T86" fmla="*/ 49 w 113"/>
                <a:gd name="T87" fmla="*/ 13 h 227"/>
                <a:gd name="T88" fmla="*/ 41 w 113"/>
                <a:gd name="T89" fmla="*/ 21 h 227"/>
                <a:gd name="T90" fmla="*/ 34 w 113"/>
                <a:gd name="T91" fmla="*/ 38 h 227"/>
                <a:gd name="T92" fmla="*/ 29 w 113"/>
                <a:gd name="T93" fmla="*/ 62 h 227"/>
                <a:gd name="T94" fmla="*/ 26 w 113"/>
                <a:gd name="T95" fmla="*/ 91 h 227"/>
                <a:gd name="T96" fmla="*/ 26 w 113"/>
                <a:gd name="T97" fmla="*/ 11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" h="227">
                  <a:moveTo>
                    <a:pt x="0" y="116"/>
                  </a:moveTo>
                  <a:lnTo>
                    <a:pt x="0" y="97"/>
                  </a:lnTo>
                  <a:lnTo>
                    <a:pt x="2" y="81"/>
                  </a:lnTo>
                  <a:lnTo>
                    <a:pt x="5" y="65"/>
                  </a:lnTo>
                  <a:lnTo>
                    <a:pt x="9" y="51"/>
                  </a:lnTo>
                  <a:lnTo>
                    <a:pt x="14" y="38"/>
                  </a:lnTo>
                  <a:lnTo>
                    <a:pt x="20" y="28"/>
                  </a:lnTo>
                  <a:lnTo>
                    <a:pt x="26" y="19"/>
                  </a:lnTo>
                  <a:lnTo>
                    <a:pt x="33" y="10"/>
                  </a:lnTo>
                  <a:lnTo>
                    <a:pt x="39" y="6"/>
                  </a:lnTo>
                  <a:lnTo>
                    <a:pt x="46" y="3"/>
                  </a:lnTo>
                  <a:lnTo>
                    <a:pt x="51" y="2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2"/>
                  </a:lnTo>
                  <a:lnTo>
                    <a:pt x="73" y="5"/>
                  </a:lnTo>
                  <a:lnTo>
                    <a:pt x="77" y="8"/>
                  </a:lnTo>
                  <a:lnTo>
                    <a:pt x="85" y="15"/>
                  </a:lnTo>
                  <a:lnTo>
                    <a:pt x="94" y="26"/>
                  </a:lnTo>
                  <a:lnTo>
                    <a:pt x="98" y="35"/>
                  </a:lnTo>
                  <a:lnTo>
                    <a:pt x="103" y="44"/>
                  </a:lnTo>
                  <a:lnTo>
                    <a:pt x="106" y="52"/>
                  </a:lnTo>
                  <a:lnTo>
                    <a:pt x="109" y="64"/>
                  </a:lnTo>
                  <a:lnTo>
                    <a:pt x="111" y="74"/>
                  </a:lnTo>
                  <a:lnTo>
                    <a:pt x="112" y="87"/>
                  </a:lnTo>
                  <a:lnTo>
                    <a:pt x="113" y="98"/>
                  </a:lnTo>
                  <a:lnTo>
                    <a:pt x="113" y="111"/>
                  </a:lnTo>
                  <a:lnTo>
                    <a:pt x="113" y="130"/>
                  </a:lnTo>
                  <a:lnTo>
                    <a:pt x="112" y="147"/>
                  </a:lnTo>
                  <a:lnTo>
                    <a:pt x="109" y="162"/>
                  </a:lnTo>
                  <a:lnTo>
                    <a:pt x="105" y="176"/>
                  </a:lnTo>
                  <a:lnTo>
                    <a:pt x="101" y="189"/>
                  </a:lnTo>
                  <a:lnTo>
                    <a:pt x="95" y="199"/>
                  </a:lnTo>
                  <a:lnTo>
                    <a:pt x="89" y="208"/>
                  </a:lnTo>
                  <a:lnTo>
                    <a:pt x="83" y="215"/>
                  </a:lnTo>
                  <a:lnTo>
                    <a:pt x="76" y="220"/>
                  </a:lnTo>
                  <a:lnTo>
                    <a:pt x="69" y="224"/>
                  </a:lnTo>
                  <a:lnTo>
                    <a:pt x="62" y="225"/>
                  </a:lnTo>
                  <a:lnTo>
                    <a:pt x="56" y="227"/>
                  </a:lnTo>
                  <a:lnTo>
                    <a:pt x="50" y="227"/>
                  </a:lnTo>
                  <a:lnTo>
                    <a:pt x="44" y="224"/>
                  </a:lnTo>
                  <a:lnTo>
                    <a:pt x="39" y="221"/>
                  </a:lnTo>
                  <a:lnTo>
                    <a:pt x="33" y="218"/>
                  </a:lnTo>
                  <a:lnTo>
                    <a:pt x="28" y="212"/>
                  </a:lnTo>
                  <a:lnTo>
                    <a:pt x="23" y="207"/>
                  </a:lnTo>
                  <a:lnTo>
                    <a:pt x="19" y="198"/>
                  </a:lnTo>
                  <a:lnTo>
                    <a:pt x="14" y="189"/>
                  </a:lnTo>
                  <a:lnTo>
                    <a:pt x="8" y="173"/>
                  </a:lnTo>
                  <a:lnTo>
                    <a:pt x="3" y="156"/>
                  </a:lnTo>
                  <a:lnTo>
                    <a:pt x="1" y="136"/>
                  </a:lnTo>
                  <a:lnTo>
                    <a:pt x="0" y="116"/>
                  </a:lnTo>
                  <a:close/>
                  <a:moveTo>
                    <a:pt x="26" y="119"/>
                  </a:moveTo>
                  <a:lnTo>
                    <a:pt x="26" y="140"/>
                  </a:lnTo>
                  <a:lnTo>
                    <a:pt x="28" y="160"/>
                  </a:lnTo>
                  <a:lnTo>
                    <a:pt x="30" y="178"/>
                  </a:lnTo>
                  <a:lnTo>
                    <a:pt x="34" y="192"/>
                  </a:lnTo>
                  <a:lnTo>
                    <a:pt x="39" y="204"/>
                  </a:lnTo>
                  <a:lnTo>
                    <a:pt x="43" y="211"/>
                  </a:lnTo>
                  <a:lnTo>
                    <a:pt x="47" y="214"/>
                  </a:lnTo>
                  <a:lnTo>
                    <a:pt x="49" y="215"/>
                  </a:lnTo>
                  <a:lnTo>
                    <a:pt x="53" y="217"/>
                  </a:lnTo>
                  <a:lnTo>
                    <a:pt x="56" y="217"/>
                  </a:lnTo>
                  <a:lnTo>
                    <a:pt x="60" y="217"/>
                  </a:lnTo>
                  <a:lnTo>
                    <a:pt x="63" y="215"/>
                  </a:lnTo>
                  <a:lnTo>
                    <a:pt x="68" y="212"/>
                  </a:lnTo>
                  <a:lnTo>
                    <a:pt x="71" y="210"/>
                  </a:lnTo>
                  <a:lnTo>
                    <a:pt x="75" y="204"/>
                  </a:lnTo>
                  <a:lnTo>
                    <a:pt x="77" y="198"/>
                  </a:lnTo>
                  <a:lnTo>
                    <a:pt x="81" y="191"/>
                  </a:lnTo>
                  <a:lnTo>
                    <a:pt x="83" y="182"/>
                  </a:lnTo>
                  <a:lnTo>
                    <a:pt x="85" y="168"/>
                  </a:lnTo>
                  <a:lnTo>
                    <a:pt x="87" y="149"/>
                  </a:lnTo>
                  <a:lnTo>
                    <a:pt x="88" y="129"/>
                  </a:lnTo>
                  <a:lnTo>
                    <a:pt x="89" y="104"/>
                  </a:lnTo>
                  <a:lnTo>
                    <a:pt x="88" y="87"/>
                  </a:lnTo>
                  <a:lnTo>
                    <a:pt x="87" y="71"/>
                  </a:lnTo>
                  <a:lnTo>
                    <a:pt x="85" y="55"/>
                  </a:lnTo>
                  <a:lnTo>
                    <a:pt x="82" y="42"/>
                  </a:lnTo>
                  <a:lnTo>
                    <a:pt x="80" y="34"/>
                  </a:lnTo>
                  <a:lnTo>
                    <a:pt x="77" y="26"/>
                  </a:lnTo>
                  <a:lnTo>
                    <a:pt x="74" y="21"/>
                  </a:lnTo>
                  <a:lnTo>
                    <a:pt x="70" y="16"/>
                  </a:lnTo>
                  <a:lnTo>
                    <a:pt x="68" y="15"/>
                  </a:lnTo>
                  <a:lnTo>
                    <a:pt x="64" y="12"/>
                  </a:lnTo>
                  <a:lnTo>
                    <a:pt x="61" y="12"/>
                  </a:lnTo>
                  <a:lnTo>
                    <a:pt x="57" y="10"/>
                  </a:lnTo>
                  <a:lnTo>
                    <a:pt x="53" y="12"/>
                  </a:lnTo>
                  <a:lnTo>
                    <a:pt x="49" y="13"/>
                  </a:lnTo>
                  <a:lnTo>
                    <a:pt x="46" y="16"/>
                  </a:lnTo>
                  <a:lnTo>
                    <a:pt x="41" y="21"/>
                  </a:lnTo>
                  <a:lnTo>
                    <a:pt x="37" y="29"/>
                  </a:lnTo>
                  <a:lnTo>
                    <a:pt x="34" y="38"/>
                  </a:lnTo>
                  <a:lnTo>
                    <a:pt x="30" y="49"/>
                  </a:lnTo>
                  <a:lnTo>
                    <a:pt x="29" y="62"/>
                  </a:lnTo>
                  <a:lnTo>
                    <a:pt x="27" y="77"/>
                  </a:lnTo>
                  <a:lnTo>
                    <a:pt x="26" y="91"/>
                  </a:lnTo>
                  <a:lnTo>
                    <a:pt x="26" y="106"/>
                  </a:lnTo>
                  <a:lnTo>
                    <a:pt x="26" y="11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51" name="Freeform 2719"/>
            <p:cNvSpPr>
              <a:spLocks/>
            </p:cNvSpPr>
            <p:nvPr/>
          </p:nvSpPr>
          <p:spPr bwMode="auto">
            <a:xfrm>
              <a:off x="3597673" y="1913621"/>
              <a:ext cx="38395" cy="106057"/>
            </a:xfrm>
            <a:custGeom>
              <a:avLst/>
              <a:gdLst>
                <a:gd name="T0" fmla="*/ 0 w 135"/>
                <a:gd name="T1" fmla="*/ 46 h 371"/>
                <a:gd name="T2" fmla="*/ 0 w 135"/>
                <a:gd name="T3" fmla="*/ 51 h 371"/>
                <a:gd name="T4" fmla="*/ 120 w 135"/>
                <a:gd name="T5" fmla="*/ 371 h 371"/>
                <a:gd name="T6" fmla="*/ 135 w 135"/>
                <a:gd name="T7" fmla="*/ 362 h 371"/>
                <a:gd name="T8" fmla="*/ 16 w 135"/>
                <a:gd name="T9" fmla="*/ 42 h 371"/>
                <a:gd name="T10" fmla="*/ 0 w 135"/>
                <a:gd name="T11" fmla="*/ 46 h 371"/>
                <a:gd name="T12" fmla="*/ 16 w 135"/>
                <a:gd name="T13" fmla="*/ 42 h 371"/>
                <a:gd name="T14" fmla="*/ 0 w 135"/>
                <a:gd name="T15" fmla="*/ 0 h 371"/>
                <a:gd name="T16" fmla="*/ 0 w 135"/>
                <a:gd name="T17" fmla="*/ 46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371">
                  <a:moveTo>
                    <a:pt x="0" y="46"/>
                  </a:moveTo>
                  <a:lnTo>
                    <a:pt x="0" y="51"/>
                  </a:lnTo>
                  <a:lnTo>
                    <a:pt x="120" y="371"/>
                  </a:lnTo>
                  <a:lnTo>
                    <a:pt x="135" y="362"/>
                  </a:lnTo>
                  <a:lnTo>
                    <a:pt x="16" y="42"/>
                  </a:lnTo>
                  <a:lnTo>
                    <a:pt x="0" y="46"/>
                  </a:lnTo>
                  <a:lnTo>
                    <a:pt x="16" y="42"/>
                  </a:lnTo>
                  <a:lnTo>
                    <a:pt x="0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52" name="Freeform 2720"/>
            <p:cNvSpPr>
              <a:spLocks/>
            </p:cNvSpPr>
            <p:nvPr/>
          </p:nvSpPr>
          <p:spPr bwMode="auto">
            <a:xfrm>
              <a:off x="3597673" y="1926807"/>
              <a:ext cx="4584" cy="72807"/>
            </a:xfrm>
            <a:custGeom>
              <a:avLst/>
              <a:gdLst>
                <a:gd name="T0" fmla="*/ 0 w 17"/>
                <a:gd name="T1" fmla="*/ 254 h 254"/>
                <a:gd name="T2" fmla="*/ 17 w 17"/>
                <a:gd name="T3" fmla="*/ 254 h 254"/>
                <a:gd name="T4" fmla="*/ 17 w 17"/>
                <a:gd name="T5" fmla="*/ 0 h 254"/>
                <a:gd name="T6" fmla="*/ 0 w 17"/>
                <a:gd name="T7" fmla="*/ 0 h 254"/>
                <a:gd name="T8" fmla="*/ 0 w 17"/>
                <a:gd name="T9" fmla="*/ 254 h 254"/>
                <a:gd name="T10" fmla="*/ 0 w 17"/>
                <a:gd name="T11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54">
                  <a:moveTo>
                    <a:pt x="0" y="254"/>
                  </a:moveTo>
                  <a:lnTo>
                    <a:pt x="17" y="254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25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53" name="Freeform 2721"/>
            <p:cNvSpPr>
              <a:spLocks/>
            </p:cNvSpPr>
            <p:nvPr/>
          </p:nvSpPr>
          <p:spPr bwMode="auto">
            <a:xfrm>
              <a:off x="3597673" y="1999614"/>
              <a:ext cx="5731" cy="14905"/>
            </a:xfrm>
            <a:custGeom>
              <a:avLst/>
              <a:gdLst>
                <a:gd name="T0" fmla="*/ 20 w 20"/>
                <a:gd name="T1" fmla="*/ 38 h 52"/>
                <a:gd name="T2" fmla="*/ 20 w 20"/>
                <a:gd name="T3" fmla="*/ 38 h 52"/>
                <a:gd name="T4" fmla="*/ 19 w 20"/>
                <a:gd name="T5" fmla="*/ 35 h 52"/>
                <a:gd name="T6" fmla="*/ 18 w 20"/>
                <a:gd name="T7" fmla="*/ 28 h 52"/>
                <a:gd name="T8" fmla="*/ 17 w 20"/>
                <a:gd name="T9" fmla="*/ 16 h 52"/>
                <a:gd name="T10" fmla="*/ 17 w 20"/>
                <a:gd name="T11" fmla="*/ 0 h 52"/>
                <a:gd name="T12" fmla="*/ 0 w 20"/>
                <a:gd name="T13" fmla="*/ 0 h 52"/>
                <a:gd name="T14" fmla="*/ 0 w 20"/>
                <a:gd name="T15" fmla="*/ 17 h 52"/>
                <a:gd name="T16" fmla="*/ 2 w 20"/>
                <a:gd name="T17" fmla="*/ 30 h 52"/>
                <a:gd name="T18" fmla="*/ 4 w 20"/>
                <a:gd name="T19" fmla="*/ 42 h 52"/>
                <a:gd name="T20" fmla="*/ 9 w 20"/>
                <a:gd name="T21" fmla="*/ 52 h 52"/>
                <a:gd name="T22" fmla="*/ 9 w 20"/>
                <a:gd name="T23" fmla="*/ 52 h 52"/>
                <a:gd name="T24" fmla="*/ 20 w 20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2">
                  <a:moveTo>
                    <a:pt x="20" y="38"/>
                  </a:moveTo>
                  <a:lnTo>
                    <a:pt x="20" y="38"/>
                  </a:lnTo>
                  <a:lnTo>
                    <a:pt x="19" y="35"/>
                  </a:lnTo>
                  <a:lnTo>
                    <a:pt x="18" y="28"/>
                  </a:ln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2" y="30"/>
                  </a:lnTo>
                  <a:lnTo>
                    <a:pt x="4" y="42"/>
                  </a:lnTo>
                  <a:lnTo>
                    <a:pt x="9" y="52"/>
                  </a:lnTo>
                  <a:lnTo>
                    <a:pt x="20" y="3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54" name="Freeform 2722"/>
            <p:cNvSpPr>
              <a:spLocks/>
            </p:cNvSpPr>
            <p:nvPr/>
          </p:nvSpPr>
          <p:spPr bwMode="auto">
            <a:xfrm>
              <a:off x="3599965" y="2009933"/>
              <a:ext cx="9742" cy="8599"/>
            </a:xfrm>
            <a:custGeom>
              <a:avLst/>
              <a:gdLst>
                <a:gd name="T0" fmla="*/ 32 w 32"/>
                <a:gd name="T1" fmla="*/ 8 h 28"/>
                <a:gd name="T2" fmla="*/ 32 w 32"/>
                <a:gd name="T3" fmla="*/ 8 h 28"/>
                <a:gd name="T4" fmla="*/ 25 w 32"/>
                <a:gd name="T5" fmla="*/ 8 h 28"/>
                <a:gd name="T6" fmla="*/ 20 w 32"/>
                <a:gd name="T7" fmla="*/ 5 h 28"/>
                <a:gd name="T8" fmla="*/ 15 w 32"/>
                <a:gd name="T9" fmla="*/ 4 h 28"/>
                <a:gd name="T10" fmla="*/ 11 w 32"/>
                <a:gd name="T11" fmla="*/ 0 h 28"/>
                <a:gd name="T12" fmla="*/ 0 w 32"/>
                <a:gd name="T13" fmla="*/ 14 h 28"/>
                <a:gd name="T14" fmla="*/ 5 w 32"/>
                <a:gd name="T15" fmla="*/ 20 h 28"/>
                <a:gd name="T16" fmla="*/ 14 w 32"/>
                <a:gd name="T17" fmla="*/ 26 h 28"/>
                <a:gd name="T18" fmla="*/ 23 w 32"/>
                <a:gd name="T19" fmla="*/ 28 h 28"/>
                <a:gd name="T20" fmla="*/ 32 w 32"/>
                <a:gd name="T21" fmla="*/ 28 h 28"/>
                <a:gd name="T22" fmla="*/ 32 w 32"/>
                <a:gd name="T23" fmla="*/ 28 h 28"/>
                <a:gd name="T24" fmla="*/ 32 w 32"/>
                <a:gd name="T25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28">
                  <a:moveTo>
                    <a:pt x="32" y="8"/>
                  </a:moveTo>
                  <a:lnTo>
                    <a:pt x="32" y="8"/>
                  </a:lnTo>
                  <a:lnTo>
                    <a:pt x="25" y="8"/>
                  </a:lnTo>
                  <a:lnTo>
                    <a:pt x="20" y="5"/>
                  </a:lnTo>
                  <a:lnTo>
                    <a:pt x="15" y="4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14" y="26"/>
                  </a:lnTo>
                  <a:lnTo>
                    <a:pt x="23" y="28"/>
                  </a:lnTo>
                  <a:lnTo>
                    <a:pt x="32" y="28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55" name="Freeform 2723"/>
            <p:cNvSpPr>
              <a:spLocks/>
            </p:cNvSpPr>
            <p:nvPr/>
          </p:nvSpPr>
          <p:spPr bwMode="auto">
            <a:xfrm>
              <a:off x="3609707" y="2012799"/>
              <a:ext cx="5158" cy="5733"/>
            </a:xfrm>
            <a:custGeom>
              <a:avLst/>
              <a:gdLst>
                <a:gd name="T0" fmla="*/ 19 w 19"/>
                <a:gd name="T1" fmla="*/ 10 h 20"/>
                <a:gd name="T2" fmla="*/ 11 w 19"/>
                <a:gd name="T3" fmla="*/ 0 h 20"/>
                <a:gd name="T4" fmla="*/ 0 w 19"/>
                <a:gd name="T5" fmla="*/ 0 h 20"/>
                <a:gd name="T6" fmla="*/ 0 w 19"/>
                <a:gd name="T7" fmla="*/ 20 h 20"/>
                <a:gd name="T8" fmla="*/ 11 w 19"/>
                <a:gd name="T9" fmla="*/ 20 h 20"/>
                <a:gd name="T10" fmla="*/ 19 w 19"/>
                <a:gd name="T11" fmla="*/ 10 h 20"/>
                <a:gd name="T12" fmla="*/ 19 w 19"/>
                <a:gd name="T13" fmla="*/ 10 h 20"/>
                <a:gd name="T14" fmla="*/ 19 w 19"/>
                <a:gd name="T15" fmla="*/ 0 h 20"/>
                <a:gd name="T16" fmla="*/ 11 w 19"/>
                <a:gd name="T17" fmla="*/ 0 h 20"/>
                <a:gd name="T18" fmla="*/ 19 w 19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0">
                  <a:moveTo>
                    <a:pt x="19" y="1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1" y="20"/>
                  </a:lnTo>
                  <a:lnTo>
                    <a:pt x="19" y="10"/>
                  </a:lnTo>
                  <a:lnTo>
                    <a:pt x="19" y="0"/>
                  </a:lnTo>
                  <a:lnTo>
                    <a:pt x="11" y="0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56" name="Freeform 2724"/>
            <p:cNvSpPr>
              <a:spLocks/>
            </p:cNvSpPr>
            <p:nvPr/>
          </p:nvSpPr>
          <p:spPr bwMode="auto">
            <a:xfrm>
              <a:off x="3610280" y="2015666"/>
              <a:ext cx="4584" cy="5733"/>
            </a:xfrm>
            <a:custGeom>
              <a:avLst/>
              <a:gdLst>
                <a:gd name="T0" fmla="*/ 8 w 16"/>
                <a:gd name="T1" fmla="*/ 21 h 21"/>
                <a:gd name="T2" fmla="*/ 16 w 16"/>
                <a:gd name="T3" fmla="*/ 10 h 21"/>
                <a:gd name="T4" fmla="*/ 16 w 16"/>
                <a:gd name="T5" fmla="*/ 0 h 21"/>
                <a:gd name="T6" fmla="*/ 0 w 16"/>
                <a:gd name="T7" fmla="*/ 0 h 21"/>
                <a:gd name="T8" fmla="*/ 0 w 16"/>
                <a:gd name="T9" fmla="*/ 10 h 21"/>
                <a:gd name="T10" fmla="*/ 8 w 16"/>
                <a:gd name="T11" fmla="*/ 21 h 21"/>
                <a:gd name="T12" fmla="*/ 8 w 16"/>
                <a:gd name="T13" fmla="*/ 21 h 21"/>
                <a:gd name="T14" fmla="*/ 16 w 16"/>
                <a:gd name="T15" fmla="*/ 21 h 21"/>
                <a:gd name="T16" fmla="*/ 16 w 16"/>
                <a:gd name="T17" fmla="*/ 10 h 21"/>
                <a:gd name="T18" fmla="*/ 8 w 16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1">
                  <a:moveTo>
                    <a:pt x="8" y="21"/>
                  </a:moveTo>
                  <a:lnTo>
                    <a:pt x="16" y="1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21"/>
                  </a:lnTo>
                  <a:lnTo>
                    <a:pt x="16" y="21"/>
                  </a:lnTo>
                  <a:lnTo>
                    <a:pt x="16" y="1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57" name="Freeform 2725"/>
            <p:cNvSpPr>
              <a:spLocks/>
            </p:cNvSpPr>
            <p:nvPr/>
          </p:nvSpPr>
          <p:spPr bwMode="auto">
            <a:xfrm>
              <a:off x="3579335" y="2015666"/>
              <a:ext cx="33238" cy="5733"/>
            </a:xfrm>
            <a:custGeom>
              <a:avLst/>
              <a:gdLst>
                <a:gd name="T0" fmla="*/ 0 w 116"/>
                <a:gd name="T1" fmla="*/ 10 h 21"/>
                <a:gd name="T2" fmla="*/ 8 w 116"/>
                <a:gd name="T3" fmla="*/ 21 h 21"/>
                <a:gd name="T4" fmla="*/ 116 w 116"/>
                <a:gd name="T5" fmla="*/ 21 h 21"/>
                <a:gd name="T6" fmla="*/ 116 w 116"/>
                <a:gd name="T7" fmla="*/ 0 h 21"/>
                <a:gd name="T8" fmla="*/ 8 w 116"/>
                <a:gd name="T9" fmla="*/ 0 h 21"/>
                <a:gd name="T10" fmla="*/ 0 w 116"/>
                <a:gd name="T11" fmla="*/ 10 h 21"/>
                <a:gd name="T12" fmla="*/ 0 w 116"/>
                <a:gd name="T13" fmla="*/ 10 h 21"/>
                <a:gd name="T14" fmla="*/ 0 w 116"/>
                <a:gd name="T15" fmla="*/ 21 h 21"/>
                <a:gd name="T16" fmla="*/ 8 w 116"/>
                <a:gd name="T17" fmla="*/ 21 h 21"/>
                <a:gd name="T18" fmla="*/ 0 w 116"/>
                <a:gd name="T1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21">
                  <a:moveTo>
                    <a:pt x="0" y="10"/>
                  </a:moveTo>
                  <a:lnTo>
                    <a:pt x="8" y="21"/>
                  </a:lnTo>
                  <a:lnTo>
                    <a:pt x="116" y="21"/>
                  </a:lnTo>
                  <a:lnTo>
                    <a:pt x="116" y="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8" y="21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58" name="Freeform 2726"/>
            <p:cNvSpPr>
              <a:spLocks/>
            </p:cNvSpPr>
            <p:nvPr/>
          </p:nvSpPr>
          <p:spPr bwMode="auto">
            <a:xfrm>
              <a:off x="3579335" y="2012799"/>
              <a:ext cx="4584" cy="5733"/>
            </a:xfrm>
            <a:custGeom>
              <a:avLst/>
              <a:gdLst>
                <a:gd name="T0" fmla="*/ 8 w 16"/>
                <a:gd name="T1" fmla="*/ 0 h 20"/>
                <a:gd name="T2" fmla="*/ 0 w 16"/>
                <a:gd name="T3" fmla="*/ 10 h 20"/>
                <a:gd name="T4" fmla="*/ 0 w 16"/>
                <a:gd name="T5" fmla="*/ 20 h 20"/>
                <a:gd name="T6" fmla="*/ 16 w 16"/>
                <a:gd name="T7" fmla="*/ 20 h 20"/>
                <a:gd name="T8" fmla="*/ 16 w 16"/>
                <a:gd name="T9" fmla="*/ 10 h 20"/>
                <a:gd name="T10" fmla="*/ 8 w 16"/>
                <a:gd name="T11" fmla="*/ 0 h 20"/>
                <a:gd name="T12" fmla="*/ 8 w 16"/>
                <a:gd name="T13" fmla="*/ 0 h 20"/>
                <a:gd name="T14" fmla="*/ 0 w 16"/>
                <a:gd name="T15" fmla="*/ 0 h 20"/>
                <a:gd name="T16" fmla="*/ 0 w 16"/>
                <a:gd name="T17" fmla="*/ 10 h 20"/>
                <a:gd name="T18" fmla="*/ 8 w 1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0">
                  <a:moveTo>
                    <a:pt x="8" y="0"/>
                  </a:moveTo>
                  <a:lnTo>
                    <a:pt x="0" y="10"/>
                  </a:lnTo>
                  <a:lnTo>
                    <a:pt x="0" y="20"/>
                  </a:lnTo>
                  <a:lnTo>
                    <a:pt x="16" y="20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59" name="Freeform 2727"/>
            <p:cNvSpPr>
              <a:spLocks/>
            </p:cNvSpPr>
            <p:nvPr/>
          </p:nvSpPr>
          <p:spPr bwMode="auto">
            <a:xfrm>
              <a:off x="3581627" y="2012799"/>
              <a:ext cx="3438" cy="5733"/>
            </a:xfrm>
            <a:custGeom>
              <a:avLst/>
              <a:gdLst>
                <a:gd name="T0" fmla="*/ 12 w 12"/>
                <a:gd name="T1" fmla="*/ 20 h 20"/>
                <a:gd name="T2" fmla="*/ 12 w 12"/>
                <a:gd name="T3" fmla="*/ 0 h 20"/>
                <a:gd name="T4" fmla="*/ 0 w 12"/>
                <a:gd name="T5" fmla="*/ 0 h 20"/>
                <a:gd name="T6" fmla="*/ 0 w 12"/>
                <a:gd name="T7" fmla="*/ 20 h 20"/>
                <a:gd name="T8" fmla="*/ 12 w 12"/>
                <a:gd name="T9" fmla="*/ 20 h 20"/>
                <a:gd name="T10" fmla="*/ 12 w 12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0">
                  <a:moveTo>
                    <a:pt x="12" y="2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60" name="Freeform 2728"/>
            <p:cNvSpPr>
              <a:spLocks/>
            </p:cNvSpPr>
            <p:nvPr/>
          </p:nvSpPr>
          <p:spPr bwMode="auto">
            <a:xfrm>
              <a:off x="3585066" y="2009933"/>
              <a:ext cx="9742" cy="8599"/>
            </a:xfrm>
            <a:custGeom>
              <a:avLst/>
              <a:gdLst>
                <a:gd name="T0" fmla="*/ 21 w 34"/>
                <a:gd name="T1" fmla="*/ 0 h 30"/>
                <a:gd name="T2" fmla="*/ 21 w 34"/>
                <a:gd name="T3" fmla="*/ 0 h 30"/>
                <a:gd name="T4" fmla="*/ 18 w 34"/>
                <a:gd name="T5" fmla="*/ 5 h 30"/>
                <a:gd name="T6" fmla="*/ 13 w 34"/>
                <a:gd name="T7" fmla="*/ 7 h 30"/>
                <a:gd name="T8" fmla="*/ 7 w 34"/>
                <a:gd name="T9" fmla="*/ 9 h 30"/>
                <a:gd name="T10" fmla="*/ 0 w 34"/>
                <a:gd name="T11" fmla="*/ 10 h 30"/>
                <a:gd name="T12" fmla="*/ 0 w 34"/>
                <a:gd name="T13" fmla="*/ 30 h 30"/>
                <a:gd name="T14" fmla="*/ 11 w 34"/>
                <a:gd name="T15" fmla="*/ 29 h 30"/>
                <a:gd name="T16" fmla="*/ 20 w 34"/>
                <a:gd name="T17" fmla="*/ 26 h 30"/>
                <a:gd name="T18" fmla="*/ 28 w 34"/>
                <a:gd name="T19" fmla="*/ 20 h 30"/>
                <a:gd name="T20" fmla="*/ 34 w 34"/>
                <a:gd name="T21" fmla="*/ 12 h 30"/>
                <a:gd name="T22" fmla="*/ 34 w 34"/>
                <a:gd name="T23" fmla="*/ 12 h 30"/>
                <a:gd name="T24" fmla="*/ 21 w 34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0">
                  <a:moveTo>
                    <a:pt x="21" y="0"/>
                  </a:moveTo>
                  <a:lnTo>
                    <a:pt x="21" y="0"/>
                  </a:lnTo>
                  <a:lnTo>
                    <a:pt x="18" y="5"/>
                  </a:lnTo>
                  <a:lnTo>
                    <a:pt x="13" y="7"/>
                  </a:lnTo>
                  <a:lnTo>
                    <a:pt x="7" y="9"/>
                  </a:lnTo>
                  <a:lnTo>
                    <a:pt x="0" y="10"/>
                  </a:lnTo>
                  <a:lnTo>
                    <a:pt x="0" y="30"/>
                  </a:lnTo>
                  <a:lnTo>
                    <a:pt x="11" y="29"/>
                  </a:lnTo>
                  <a:lnTo>
                    <a:pt x="20" y="26"/>
                  </a:lnTo>
                  <a:lnTo>
                    <a:pt x="28" y="20"/>
                  </a:lnTo>
                  <a:lnTo>
                    <a:pt x="34" y="1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61" name="Freeform 2729"/>
            <p:cNvSpPr>
              <a:spLocks/>
            </p:cNvSpPr>
            <p:nvPr/>
          </p:nvSpPr>
          <p:spPr bwMode="auto">
            <a:xfrm>
              <a:off x="3591369" y="1999614"/>
              <a:ext cx="5158" cy="13186"/>
            </a:xfrm>
            <a:custGeom>
              <a:avLst/>
              <a:gdLst>
                <a:gd name="T0" fmla="*/ 4 w 20"/>
                <a:gd name="T1" fmla="*/ 0 h 48"/>
                <a:gd name="T2" fmla="*/ 4 w 20"/>
                <a:gd name="T3" fmla="*/ 0 h 48"/>
                <a:gd name="T4" fmla="*/ 2 w 20"/>
                <a:gd name="T5" fmla="*/ 15 h 48"/>
                <a:gd name="T6" fmla="*/ 2 w 20"/>
                <a:gd name="T7" fmla="*/ 26 h 48"/>
                <a:gd name="T8" fmla="*/ 0 w 20"/>
                <a:gd name="T9" fmla="*/ 33 h 48"/>
                <a:gd name="T10" fmla="*/ 0 w 20"/>
                <a:gd name="T11" fmla="*/ 36 h 48"/>
                <a:gd name="T12" fmla="*/ 13 w 20"/>
                <a:gd name="T13" fmla="*/ 48 h 48"/>
                <a:gd name="T14" fmla="*/ 16 w 20"/>
                <a:gd name="T15" fmla="*/ 39 h 48"/>
                <a:gd name="T16" fmla="*/ 19 w 20"/>
                <a:gd name="T17" fmla="*/ 29 h 48"/>
                <a:gd name="T18" fmla="*/ 19 w 20"/>
                <a:gd name="T19" fmla="*/ 16 h 48"/>
                <a:gd name="T20" fmla="*/ 20 w 20"/>
                <a:gd name="T21" fmla="*/ 0 h 48"/>
                <a:gd name="T22" fmla="*/ 20 w 20"/>
                <a:gd name="T23" fmla="*/ 0 h 48"/>
                <a:gd name="T24" fmla="*/ 4 w 20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48">
                  <a:moveTo>
                    <a:pt x="4" y="0"/>
                  </a:moveTo>
                  <a:lnTo>
                    <a:pt x="4" y="0"/>
                  </a:lnTo>
                  <a:lnTo>
                    <a:pt x="2" y="15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13" y="48"/>
                  </a:lnTo>
                  <a:lnTo>
                    <a:pt x="16" y="39"/>
                  </a:lnTo>
                  <a:lnTo>
                    <a:pt x="19" y="29"/>
                  </a:lnTo>
                  <a:lnTo>
                    <a:pt x="19" y="16"/>
                  </a:lnTo>
                  <a:lnTo>
                    <a:pt x="2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62" name="Freeform 2730"/>
            <p:cNvSpPr>
              <a:spLocks/>
            </p:cNvSpPr>
            <p:nvPr/>
          </p:nvSpPr>
          <p:spPr bwMode="auto">
            <a:xfrm>
              <a:off x="3591942" y="1928527"/>
              <a:ext cx="4584" cy="71087"/>
            </a:xfrm>
            <a:custGeom>
              <a:avLst/>
              <a:gdLst>
                <a:gd name="T0" fmla="*/ 16 w 16"/>
                <a:gd name="T1" fmla="*/ 0 h 248"/>
                <a:gd name="T2" fmla="*/ 0 w 16"/>
                <a:gd name="T3" fmla="*/ 0 h 248"/>
                <a:gd name="T4" fmla="*/ 0 w 16"/>
                <a:gd name="T5" fmla="*/ 248 h 248"/>
                <a:gd name="T6" fmla="*/ 16 w 16"/>
                <a:gd name="T7" fmla="*/ 248 h 248"/>
                <a:gd name="T8" fmla="*/ 16 w 16"/>
                <a:gd name="T9" fmla="*/ 0 h 248"/>
                <a:gd name="T10" fmla="*/ 16 w 16"/>
                <a:gd name="T11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48">
                  <a:moveTo>
                    <a:pt x="16" y="0"/>
                  </a:moveTo>
                  <a:lnTo>
                    <a:pt x="0" y="0"/>
                  </a:lnTo>
                  <a:lnTo>
                    <a:pt x="0" y="248"/>
                  </a:lnTo>
                  <a:lnTo>
                    <a:pt x="16" y="24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63" name="Freeform 2731"/>
            <p:cNvSpPr>
              <a:spLocks/>
            </p:cNvSpPr>
            <p:nvPr/>
          </p:nvSpPr>
          <p:spPr bwMode="auto">
            <a:xfrm>
              <a:off x="3590796" y="1916488"/>
              <a:ext cx="5731" cy="12039"/>
            </a:xfrm>
            <a:custGeom>
              <a:avLst/>
              <a:gdLst>
                <a:gd name="T0" fmla="*/ 0 w 21"/>
                <a:gd name="T1" fmla="*/ 10 h 42"/>
                <a:gd name="T2" fmla="*/ 0 w 21"/>
                <a:gd name="T3" fmla="*/ 10 h 42"/>
                <a:gd name="T4" fmla="*/ 2 w 21"/>
                <a:gd name="T5" fmla="*/ 15 h 42"/>
                <a:gd name="T6" fmla="*/ 3 w 21"/>
                <a:gd name="T7" fmla="*/ 22 h 42"/>
                <a:gd name="T8" fmla="*/ 3 w 21"/>
                <a:gd name="T9" fmla="*/ 31 h 42"/>
                <a:gd name="T10" fmla="*/ 5 w 21"/>
                <a:gd name="T11" fmla="*/ 42 h 42"/>
                <a:gd name="T12" fmla="*/ 21 w 21"/>
                <a:gd name="T13" fmla="*/ 42 h 42"/>
                <a:gd name="T14" fmla="*/ 21 w 21"/>
                <a:gd name="T15" fmla="*/ 29 h 42"/>
                <a:gd name="T16" fmla="*/ 20 w 21"/>
                <a:gd name="T17" fmla="*/ 19 h 42"/>
                <a:gd name="T18" fmla="*/ 17 w 21"/>
                <a:gd name="T19" fmla="*/ 9 h 42"/>
                <a:gd name="T20" fmla="*/ 15 w 21"/>
                <a:gd name="T21" fmla="*/ 0 h 42"/>
                <a:gd name="T22" fmla="*/ 15 w 21"/>
                <a:gd name="T23" fmla="*/ 0 h 42"/>
                <a:gd name="T24" fmla="*/ 0 w 21"/>
                <a:gd name="T25" fmla="*/ 1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42">
                  <a:moveTo>
                    <a:pt x="0" y="10"/>
                  </a:moveTo>
                  <a:lnTo>
                    <a:pt x="0" y="10"/>
                  </a:lnTo>
                  <a:lnTo>
                    <a:pt x="2" y="15"/>
                  </a:lnTo>
                  <a:lnTo>
                    <a:pt x="3" y="22"/>
                  </a:lnTo>
                  <a:lnTo>
                    <a:pt x="3" y="31"/>
                  </a:lnTo>
                  <a:lnTo>
                    <a:pt x="5" y="42"/>
                  </a:lnTo>
                  <a:lnTo>
                    <a:pt x="21" y="42"/>
                  </a:lnTo>
                  <a:lnTo>
                    <a:pt x="21" y="29"/>
                  </a:lnTo>
                  <a:lnTo>
                    <a:pt x="20" y="19"/>
                  </a:lnTo>
                  <a:lnTo>
                    <a:pt x="17" y="9"/>
                  </a:lnTo>
                  <a:lnTo>
                    <a:pt x="1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64" name="Freeform 2732"/>
            <p:cNvSpPr>
              <a:spLocks/>
            </p:cNvSpPr>
            <p:nvPr/>
          </p:nvSpPr>
          <p:spPr bwMode="auto">
            <a:xfrm>
              <a:off x="3588504" y="1911328"/>
              <a:ext cx="6877" cy="8026"/>
            </a:xfrm>
            <a:custGeom>
              <a:avLst/>
              <a:gdLst>
                <a:gd name="T0" fmla="*/ 0 w 23"/>
                <a:gd name="T1" fmla="*/ 17 h 27"/>
                <a:gd name="T2" fmla="*/ 0 w 23"/>
                <a:gd name="T3" fmla="*/ 17 h 27"/>
                <a:gd name="T4" fmla="*/ 3 w 23"/>
                <a:gd name="T5" fmla="*/ 20 h 27"/>
                <a:gd name="T6" fmla="*/ 6 w 23"/>
                <a:gd name="T7" fmla="*/ 22 h 27"/>
                <a:gd name="T8" fmla="*/ 7 w 23"/>
                <a:gd name="T9" fmla="*/ 24 h 27"/>
                <a:gd name="T10" fmla="*/ 8 w 23"/>
                <a:gd name="T11" fmla="*/ 27 h 27"/>
                <a:gd name="T12" fmla="*/ 23 w 23"/>
                <a:gd name="T13" fmla="*/ 17 h 27"/>
                <a:gd name="T14" fmla="*/ 21 w 23"/>
                <a:gd name="T15" fmla="*/ 11 h 27"/>
                <a:gd name="T16" fmla="*/ 17 w 23"/>
                <a:gd name="T17" fmla="*/ 7 h 27"/>
                <a:gd name="T18" fmla="*/ 13 w 23"/>
                <a:gd name="T19" fmla="*/ 3 h 27"/>
                <a:gd name="T20" fmla="*/ 8 w 23"/>
                <a:gd name="T21" fmla="*/ 0 h 27"/>
                <a:gd name="T22" fmla="*/ 8 w 23"/>
                <a:gd name="T23" fmla="*/ 0 h 27"/>
                <a:gd name="T24" fmla="*/ 0 w 23"/>
                <a:gd name="T25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7">
                  <a:moveTo>
                    <a:pt x="0" y="17"/>
                  </a:moveTo>
                  <a:lnTo>
                    <a:pt x="0" y="17"/>
                  </a:lnTo>
                  <a:lnTo>
                    <a:pt x="3" y="20"/>
                  </a:lnTo>
                  <a:lnTo>
                    <a:pt x="6" y="22"/>
                  </a:lnTo>
                  <a:lnTo>
                    <a:pt x="7" y="24"/>
                  </a:lnTo>
                  <a:lnTo>
                    <a:pt x="8" y="27"/>
                  </a:lnTo>
                  <a:lnTo>
                    <a:pt x="23" y="17"/>
                  </a:lnTo>
                  <a:lnTo>
                    <a:pt x="21" y="11"/>
                  </a:lnTo>
                  <a:lnTo>
                    <a:pt x="17" y="7"/>
                  </a:lnTo>
                  <a:lnTo>
                    <a:pt x="13" y="3"/>
                  </a:lnTo>
                  <a:lnTo>
                    <a:pt x="8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65" name="Freeform 2733"/>
            <p:cNvSpPr>
              <a:spLocks/>
            </p:cNvSpPr>
            <p:nvPr/>
          </p:nvSpPr>
          <p:spPr bwMode="auto">
            <a:xfrm>
              <a:off x="3579335" y="1909035"/>
              <a:ext cx="11461" cy="7453"/>
            </a:xfrm>
            <a:custGeom>
              <a:avLst/>
              <a:gdLst>
                <a:gd name="T0" fmla="*/ 0 w 40"/>
                <a:gd name="T1" fmla="*/ 10 h 24"/>
                <a:gd name="T2" fmla="*/ 8 w 40"/>
                <a:gd name="T3" fmla="*/ 20 h 24"/>
                <a:gd name="T4" fmla="*/ 16 w 40"/>
                <a:gd name="T5" fmla="*/ 21 h 24"/>
                <a:gd name="T6" fmla="*/ 23 w 40"/>
                <a:gd name="T7" fmla="*/ 21 h 24"/>
                <a:gd name="T8" fmla="*/ 28 w 40"/>
                <a:gd name="T9" fmla="*/ 23 h 24"/>
                <a:gd name="T10" fmla="*/ 32 w 40"/>
                <a:gd name="T11" fmla="*/ 24 h 24"/>
                <a:gd name="T12" fmla="*/ 40 w 40"/>
                <a:gd name="T13" fmla="*/ 7 h 24"/>
                <a:gd name="T14" fmla="*/ 34 w 40"/>
                <a:gd name="T15" fmla="*/ 3 h 24"/>
                <a:gd name="T16" fmla="*/ 26 w 40"/>
                <a:gd name="T17" fmla="*/ 1 h 24"/>
                <a:gd name="T18" fmla="*/ 18 w 40"/>
                <a:gd name="T19" fmla="*/ 0 h 24"/>
                <a:gd name="T20" fmla="*/ 8 w 40"/>
                <a:gd name="T21" fmla="*/ 0 h 24"/>
                <a:gd name="T22" fmla="*/ 16 w 40"/>
                <a:gd name="T23" fmla="*/ 10 h 24"/>
                <a:gd name="T24" fmla="*/ 0 w 40"/>
                <a:gd name="T25" fmla="*/ 10 h 24"/>
                <a:gd name="T26" fmla="*/ 0 w 40"/>
                <a:gd name="T27" fmla="*/ 20 h 24"/>
                <a:gd name="T28" fmla="*/ 8 w 40"/>
                <a:gd name="T29" fmla="*/ 20 h 24"/>
                <a:gd name="T30" fmla="*/ 0 w 40"/>
                <a:gd name="T31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24">
                  <a:moveTo>
                    <a:pt x="0" y="10"/>
                  </a:moveTo>
                  <a:lnTo>
                    <a:pt x="8" y="20"/>
                  </a:lnTo>
                  <a:lnTo>
                    <a:pt x="16" y="21"/>
                  </a:lnTo>
                  <a:lnTo>
                    <a:pt x="23" y="21"/>
                  </a:lnTo>
                  <a:lnTo>
                    <a:pt x="28" y="23"/>
                  </a:lnTo>
                  <a:lnTo>
                    <a:pt x="32" y="24"/>
                  </a:lnTo>
                  <a:lnTo>
                    <a:pt x="40" y="7"/>
                  </a:lnTo>
                  <a:lnTo>
                    <a:pt x="34" y="3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8" y="0"/>
                  </a:lnTo>
                  <a:lnTo>
                    <a:pt x="16" y="1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66" name="Freeform 2734"/>
            <p:cNvSpPr>
              <a:spLocks/>
            </p:cNvSpPr>
            <p:nvPr/>
          </p:nvSpPr>
          <p:spPr bwMode="auto">
            <a:xfrm>
              <a:off x="3579335" y="1906169"/>
              <a:ext cx="4584" cy="5733"/>
            </a:xfrm>
            <a:custGeom>
              <a:avLst/>
              <a:gdLst>
                <a:gd name="T0" fmla="*/ 8 w 16"/>
                <a:gd name="T1" fmla="*/ 0 h 20"/>
                <a:gd name="T2" fmla="*/ 0 w 16"/>
                <a:gd name="T3" fmla="*/ 10 h 20"/>
                <a:gd name="T4" fmla="*/ 0 w 16"/>
                <a:gd name="T5" fmla="*/ 20 h 20"/>
                <a:gd name="T6" fmla="*/ 16 w 16"/>
                <a:gd name="T7" fmla="*/ 20 h 20"/>
                <a:gd name="T8" fmla="*/ 16 w 16"/>
                <a:gd name="T9" fmla="*/ 10 h 20"/>
                <a:gd name="T10" fmla="*/ 8 w 16"/>
                <a:gd name="T11" fmla="*/ 0 h 20"/>
                <a:gd name="T12" fmla="*/ 8 w 16"/>
                <a:gd name="T13" fmla="*/ 0 h 20"/>
                <a:gd name="T14" fmla="*/ 0 w 16"/>
                <a:gd name="T15" fmla="*/ 0 h 20"/>
                <a:gd name="T16" fmla="*/ 0 w 16"/>
                <a:gd name="T17" fmla="*/ 10 h 20"/>
                <a:gd name="T18" fmla="*/ 8 w 1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0">
                  <a:moveTo>
                    <a:pt x="8" y="0"/>
                  </a:moveTo>
                  <a:lnTo>
                    <a:pt x="0" y="10"/>
                  </a:lnTo>
                  <a:lnTo>
                    <a:pt x="0" y="20"/>
                  </a:lnTo>
                  <a:lnTo>
                    <a:pt x="16" y="20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67" name="Freeform 2735"/>
            <p:cNvSpPr>
              <a:spLocks/>
            </p:cNvSpPr>
            <p:nvPr/>
          </p:nvSpPr>
          <p:spPr bwMode="auto">
            <a:xfrm>
              <a:off x="3581627" y="1906169"/>
              <a:ext cx="27507" cy="5733"/>
            </a:xfrm>
            <a:custGeom>
              <a:avLst/>
              <a:gdLst>
                <a:gd name="T0" fmla="*/ 96 w 96"/>
                <a:gd name="T1" fmla="*/ 5 h 20"/>
                <a:gd name="T2" fmla="*/ 88 w 96"/>
                <a:gd name="T3" fmla="*/ 0 h 20"/>
                <a:gd name="T4" fmla="*/ 0 w 96"/>
                <a:gd name="T5" fmla="*/ 0 h 20"/>
                <a:gd name="T6" fmla="*/ 0 w 96"/>
                <a:gd name="T7" fmla="*/ 20 h 20"/>
                <a:gd name="T8" fmla="*/ 88 w 96"/>
                <a:gd name="T9" fmla="*/ 20 h 20"/>
                <a:gd name="T10" fmla="*/ 96 w 96"/>
                <a:gd name="T11" fmla="*/ 5 h 20"/>
                <a:gd name="T12" fmla="*/ 96 w 96"/>
                <a:gd name="T13" fmla="*/ 5 h 20"/>
                <a:gd name="T14" fmla="*/ 94 w 96"/>
                <a:gd name="T15" fmla="*/ 0 h 20"/>
                <a:gd name="T16" fmla="*/ 88 w 96"/>
                <a:gd name="T17" fmla="*/ 0 h 20"/>
                <a:gd name="T18" fmla="*/ 96 w 96"/>
                <a:gd name="T1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20">
                  <a:moveTo>
                    <a:pt x="96" y="5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88" y="20"/>
                  </a:lnTo>
                  <a:lnTo>
                    <a:pt x="96" y="5"/>
                  </a:lnTo>
                  <a:lnTo>
                    <a:pt x="94" y="0"/>
                  </a:lnTo>
                  <a:lnTo>
                    <a:pt x="88" y="0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68" name="Freeform 2736"/>
            <p:cNvSpPr>
              <a:spLocks/>
            </p:cNvSpPr>
            <p:nvPr/>
          </p:nvSpPr>
          <p:spPr bwMode="auto">
            <a:xfrm>
              <a:off x="3605123" y="1907888"/>
              <a:ext cx="36103" cy="94019"/>
            </a:xfrm>
            <a:custGeom>
              <a:avLst/>
              <a:gdLst>
                <a:gd name="T0" fmla="*/ 126 w 126"/>
                <a:gd name="T1" fmla="*/ 308 h 328"/>
                <a:gd name="T2" fmla="*/ 126 w 126"/>
                <a:gd name="T3" fmla="*/ 299 h 328"/>
                <a:gd name="T4" fmla="*/ 15 w 126"/>
                <a:gd name="T5" fmla="*/ 0 h 328"/>
                <a:gd name="T6" fmla="*/ 0 w 126"/>
                <a:gd name="T7" fmla="*/ 9 h 328"/>
                <a:gd name="T8" fmla="*/ 112 w 126"/>
                <a:gd name="T9" fmla="*/ 308 h 328"/>
                <a:gd name="T10" fmla="*/ 126 w 126"/>
                <a:gd name="T11" fmla="*/ 308 h 328"/>
                <a:gd name="T12" fmla="*/ 112 w 126"/>
                <a:gd name="T13" fmla="*/ 308 h 328"/>
                <a:gd name="T14" fmla="*/ 119 w 126"/>
                <a:gd name="T15" fmla="*/ 328 h 328"/>
                <a:gd name="T16" fmla="*/ 126 w 126"/>
                <a:gd name="T17" fmla="*/ 30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328">
                  <a:moveTo>
                    <a:pt x="126" y="308"/>
                  </a:moveTo>
                  <a:lnTo>
                    <a:pt x="126" y="299"/>
                  </a:lnTo>
                  <a:lnTo>
                    <a:pt x="15" y="0"/>
                  </a:lnTo>
                  <a:lnTo>
                    <a:pt x="0" y="9"/>
                  </a:lnTo>
                  <a:lnTo>
                    <a:pt x="112" y="308"/>
                  </a:lnTo>
                  <a:lnTo>
                    <a:pt x="126" y="308"/>
                  </a:lnTo>
                  <a:lnTo>
                    <a:pt x="112" y="308"/>
                  </a:lnTo>
                  <a:lnTo>
                    <a:pt x="119" y="328"/>
                  </a:lnTo>
                  <a:lnTo>
                    <a:pt x="126" y="30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69" name="Freeform 2737"/>
            <p:cNvSpPr>
              <a:spLocks/>
            </p:cNvSpPr>
            <p:nvPr/>
          </p:nvSpPr>
          <p:spPr bwMode="auto">
            <a:xfrm>
              <a:off x="3637214" y="1906169"/>
              <a:ext cx="35530" cy="90006"/>
            </a:xfrm>
            <a:custGeom>
              <a:avLst/>
              <a:gdLst>
                <a:gd name="T0" fmla="*/ 117 w 126"/>
                <a:gd name="T1" fmla="*/ 0 h 313"/>
                <a:gd name="T2" fmla="*/ 110 w 126"/>
                <a:gd name="T3" fmla="*/ 5 h 313"/>
                <a:gd name="T4" fmla="*/ 0 w 126"/>
                <a:gd name="T5" fmla="*/ 304 h 313"/>
                <a:gd name="T6" fmla="*/ 14 w 126"/>
                <a:gd name="T7" fmla="*/ 313 h 313"/>
                <a:gd name="T8" fmla="*/ 126 w 126"/>
                <a:gd name="T9" fmla="*/ 14 h 313"/>
                <a:gd name="T10" fmla="*/ 117 w 126"/>
                <a:gd name="T11" fmla="*/ 0 h 313"/>
                <a:gd name="T12" fmla="*/ 117 w 126"/>
                <a:gd name="T13" fmla="*/ 0 h 313"/>
                <a:gd name="T14" fmla="*/ 113 w 126"/>
                <a:gd name="T15" fmla="*/ 0 h 313"/>
                <a:gd name="T16" fmla="*/ 110 w 126"/>
                <a:gd name="T17" fmla="*/ 5 h 313"/>
                <a:gd name="T18" fmla="*/ 117 w 126"/>
                <a:gd name="T1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313">
                  <a:moveTo>
                    <a:pt x="117" y="0"/>
                  </a:moveTo>
                  <a:lnTo>
                    <a:pt x="110" y="5"/>
                  </a:lnTo>
                  <a:lnTo>
                    <a:pt x="0" y="304"/>
                  </a:lnTo>
                  <a:lnTo>
                    <a:pt x="14" y="313"/>
                  </a:lnTo>
                  <a:lnTo>
                    <a:pt x="126" y="14"/>
                  </a:lnTo>
                  <a:lnTo>
                    <a:pt x="117" y="0"/>
                  </a:lnTo>
                  <a:lnTo>
                    <a:pt x="113" y="0"/>
                  </a:lnTo>
                  <a:lnTo>
                    <a:pt x="110" y="5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70" name="Freeform 2738"/>
            <p:cNvSpPr>
              <a:spLocks/>
            </p:cNvSpPr>
            <p:nvPr/>
          </p:nvSpPr>
          <p:spPr bwMode="auto">
            <a:xfrm>
              <a:off x="3670452" y="1906169"/>
              <a:ext cx="27507" cy="5733"/>
            </a:xfrm>
            <a:custGeom>
              <a:avLst/>
              <a:gdLst>
                <a:gd name="T0" fmla="*/ 96 w 96"/>
                <a:gd name="T1" fmla="*/ 10 h 20"/>
                <a:gd name="T2" fmla="*/ 88 w 96"/>
                <a:gd name="T3" fmla="*/ 0 h 20"/>
                <a:gd name="T4" fmla="*/ 0 w 96"/>
                <a:gd name="T5" fmla="*/ 0 h 20"/>
                <a:gd name="T6" fmla="*/ 0 w 96"/>
                <a:gd name="T7" fmla="*/ 20 h 20"/>
                <a:gd name="T8" fmla="*/ 88 w 96"/>
                <a:gd name="T9" fmla="*/ 20 h 20"/>
                <a:gd name="T10" fmla="*/ 96 w 96"/>
                <a:gd name="T11" fmla="*/ 10 h 20"/>
                <a:gd name="T12" fmla="*/ 96 w 96"/>
                <a:gd name="T13" fmla="*/ 10 h 20"/>
                <a:gd name="T14" fmla="*/ 96 w 96"/>
                <a:gd name="T15" fmla="*/ 0 h 20"/>
                <a:gd name="T16" fmla="*/ 88 w 96"/>
                <a:gd name="T17" fmla="*/ 0 h 20"/>
                <a:gd name="T18" fmla="*/ 96 w 96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20">
                  <a:moveTo>
                    <a:pt x="96" y="10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88" y="20"/>
                  </a:lnTo>
                  <a:lnTo>
                    <a:pt x="96" y="10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96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71" name="Freeform 2739"/>
            <p:cNvSpPr>
              <a:spLocks/>
            </p:cNvSpPr>
            <p:nvPr/>
          </p:nvSpPr>
          <p:spPr bwMode="auto">
            <a:xfrm>
              <a:off x="3693374" y="1909035"/>
              <a:ext cx="4584" cy="5733"/>
            </a:xfrm>
            <a:custGeom>
              <a:avLst/>
              <a:gdLst>
                <a:gd name="T0" fmla="*/ 8 w 16"/>
                <a:gd name="T1" fmla="*/ 20 h 20"/>
                <a:gd name="T2" fmla="*/ 16 w 16"/>
                <a:gd name="T3" fmla="*/ 10 h 20"/>
                <a:gd name="T4" fmla="*/ 16 w 16"/>
                <a:gd name="T5" fmla="*/ 0 h 20"/>
                <a:gd name="T6" fmla="*/ 0 w 16"/>
                <a:gd name="T7" fmla="*/ 0 h 20"/>
                <a:gd name="T8" fmla="*/ 0 w 16"/>
                <a:gd name="T9" fmla="*/ 10 h 20"/>
                <a:gd name="T10" fmla="*/ 8 w 16"/>
                <a:gd name="T11" fmla="*/ 20 h 20"/>
                <a:gd name="T12" fmla="*/ 8 w 16"/>
                <a:gd name="T13" fmla="*/ 20 h 20"/>
                <a:gd name="T14" fmla="*/ 16 w 16"/>
                <a:gd name="T15" fmla="*/ 20 h 20"/>
                <a:gd name="T16" fmla="*/ 16 w 16"/>
                <a:gd name="T17" fmla="*/ 10 h 20"/>
                <a:gd name="T18" fmla="*/ 8 w 16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0">
                  <a:moveTo>
                    <a:pt x="8" y="20"/>
                  </a:moveTo>
                  <a:lnTo>
                    <a:pt x="16" y="1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20"/>
                  </a:lnTo>
                  <a:lnTo>
                    <a:pt x="16" y="20"/>
                  </a:lnTo>
                  <a:lnTo>
                    <a:pt x="16" y="10"/>
                  </a:lnTo>
                  <a:lnTo>
                    <a:pt x="8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72" name="Freeform 2740"/>
            <p:cNvSpPr>
              <a:spLocks/>
            </p:cNvSpPr>
            <p:nvPr/>
          </p:nvSpPr>
          <p:spPr bwMode="auto">
            <a:xfrm>
              <a:off x="3692801" y="1909035"/>
              <a:ext cx="2865" cy="5733"/>
            </a:xfrm>
            <a:custGeom>
              <a:avLst/>
              <a:gdLst>
                <a:gd name="T0" fmla="*/ 0 w 10"/>
                <a:gd name="T1" fmla="*/ 0 h 20"/>
                <a:gd name="T2" fmla="*/ 0 w 10"/>
                <a:gd name="T3" fmla="*/ 20 h 20"/>
                <a:gd name="T4" fmla="*/ 10 w 10"/>
                <a:gd name="T5" fmla="*/ 20 h 20"/>
                <a:gd name="T6" fmla="*/ 10 w 10"/>
                <a:gd name="T7" fmla="*/ 0 h 20"/>
                <a:gd name="T8" fmla="*/ 0 w 10"/>
                <a:gd name="T9" fmla="*/ 0 h 20"/>
                <a:gd name="T10" fmla="*/ 0 w 10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0">
                  <a:moveTo>
                    <a:pt x="0" y="0"/>
                  </a:moveTo>
                  <a:lnTo>
                    <a:pt x="0" y="20"/>
                  </a:lnTo>
                  <a:lnTo>
                    <a:pt x="10" y="2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73" name="Freeform 2741"/>
            <p:cNvSpPr>
              <a:spLocks/>
            </p:cNvSpPr>
            <p:nvPr/>
          </p:nvSpPr>
          <p:spPr bwMode="auto">
            <a:xfrm>
              <a:off x="3682486" y="1909035"/>
              <a:ext cx="10315" cy="9173"/>
            </a:xfrm>
            <a:custGeom>
              <a:avLst/>
              <a:gdLst>
                <a:gd name="T0" fmla="*/ 14 w 36"/>
                <a:gd name="T1" fmla="*/ 30 h 30"/>
                <a:gd name="T2" fmla="*/ 14 w 36"/>
                <a:gd name="T3" fmla="*/ 30 h 30"/>
                <a:gd name="T4" fmla="*/ 18 w 36"/>
                <a:gd name="T5" fmla="*/ 26 h 30"/>
                <a:gd name="T6" fmla="*/ 22 w 36"/>
                <a:gd name="T7" fmla="*/ 23 h 30"/>
                <a:gd name="T8" fmla="*/ 27 w 36"/>
                <a:gd name="T9" fmla="*/ 21 h 30"/>
                <a:gd name="T10" fmla="*/ 36 w 36"/>
                <a:gd name="T11" fmla="*/ 20 h 30"/>
                <a:gd name="T12" fmla="*/ 36 w 36"/>
                <a:gd name="T13" fmla="*/ 0 h 30"/>
                <a:gd name="T14" fmla="*/ 25 w 36"/>
                <a:gd name="T15" fmla="*/ 1 h 30"/>
                <a:gd name="T16" fmla="*/ 16 w 36"/>
                <a:gd name="T17" fmla="*/ 4 h 30"/>
                <a:gd name="T18" fmla="*/ 7 w 36"/>
                <a:gd name="T19" fmla="*/ 10 h 30"/>
                <a:gd name="T20" fmla="*/ 0 w 36"/>
                <a:gd name="T21" fmla="*/ 18 h 30"/>
                <a:gd name="T22" fmla="*/ 0 w 36"/>
                <a:gd name="T23" fmla="*/ 18 h 30"/>
                <a:gd name="T24" fmla="*/ 14 w 36"/>
                <a:gd name="T2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0">
                  <a:moveTo>
                    <a:pt x="14" y="30"/>
                  </a:moveTo>
                  <a:lnTo>
                    <a:pt x="14" y="30"/>
                  </a:lnTo>
                  <a:lnTo>
                    <a:pt x="18" y="26"/>
                  </a:lnTo>
                  <a:lnTo>
                    <a:pt x="22" y="23"/>
                  </a:lnTo>
                  <a:lnTo>
                    <a:pt x="27" y="21"/>
                  </a:lnTo>
                  <a:lnTo>
                    <a:pt x="36" y="20"/>
                  </a:lnTo>
                  <a:lnTo>
                    <a:pt x="36" y="0"/>
                  </a:lnTo>
                  <a:lnTo>
                    <a:pt x="25" y="1"/>
                  </a:lnTo>
                  <a:lnTo>
                    <a:pt x="16" y="4"/>
                  </a:lnTo>
                  <a:lnTo>
                    <a:pt x="7" y="10"/>
                  </a:lnTo>
                  <a:lnTo>
                    <a:pt x="0" y="18"/>
                  </a:lnTo>
                  <a:lnTo>
                    <a:pt x="14" y="3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74" name="Freeform 2742"/>
            <p:cNvSpPr>
              <a:spLocks/>
            </p:cNvSpPr>
            <p:nvPr/>
          </p:nvSpPr>
          <p:spPr bwMode="auto">
            <a:xfrm>
              <a:off x="3680767" y="1914768"/>
              <a:ext cx="5731" cy="13759"/>
            </a:xfrm>
            <a:custGeom>
              <a:avLst/>
              <a:gdLst>
                <a:gd name="T0" fmla="*/ 16 w 19"/>
                <a:gd name="T1" fmla="*/ 48 h 48"/>
                <a:gd name="T2" fmla="*/ 16 w 19"/>
                <a:gd name="T3" fmla="*/ 48 h 48"/>
                <a:gd name="T4" fmla="*/ 16 w 19"/>
                <a:gd name="T5" fmla="*/ 34 h 48"/>
                <a:gd name="T6" fmla="*/ 17 w 19"/>
                <a:gd name="T7" fmla="*/ 24 h 48"/>
                <a:gd name="T8" fmla="*/ 18 w 19"/>
                <a:gd name="T9" fmla="*/ 16 h 48"/>
                <a:gd name="T10" fmla="*/ 19 w 19"/>
                <a:gd name="T11" fmla="*/ 12 h 48"/>
                <a:gd name="T12" fmla="*/ 5 w 19"/>
                <a:gd name="T13" fmla="*/ 0 h 48"/>
                <a:gd name="T14" fmla="*/ 2 w 19"/>
                <a:gd name="T15" fmla="*/ 9 h 48"/>
                <a:gd name="T16" fmla="*/ 1 w 19"/>
                <a:gd name="T17" fmla="*/ 19 h 48"/>
                <a:gd name="T18" fmla="*/ 0 w 19"/>
                <a:gd name="T19" fmla="*/ 32 h 48"/>
                <a:gd name="T20" fmla="*/ 0 w 19"/>
                <a:gd name="T21" fmla="*/ 48 h 48"/>
                <a:gd name="T22" fmla="*/ 0 w 19"/>
                <a:gd name="T23" fmla="*/ 48 h 48"/>
                <a:gd name="T24" fmla="*/ 16 w 19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48">
                  <a:moveTo>
                    <a:pt x="16" y="48"/>
                  </a:moveTo>
                  <a:lnTo>
                    <a:pt x="16" y="48"/>
                  </a:lnTo>
                  <a:lnTo>
                    <a:pt x="16" y="34"/>
                  </a:lnTo>
                  <a:lnTo>
                    <a:pt x="17" y="24"/>
                  </a:lnTo>
                  <a:lnTo>
                    <a:pt x="18" y="16"/>
                  </a:lnTo>
                  <a:lnTo>
                    <a:pt x="19" y="12"/>
                  </a:lnTo>
                  <a:lnTo>
                    <a:pt x="5" y="0"/>
                  </a:lnTo>
                  <a:lnTo>
                    <a:pt x="2" y="9"/>
                  </a:lnTo>
                  <a:lnTo>
                    <a:pt x="1" y="19"/>
                  </a:lnTo>
                  <a:lnTo>
                    <a:pt x="0" y="32"/>
                  </a:lnTo>
                  <a:lnTo>
                    <a:pt x="0" y="48"/>
                  </a:lnTo>
                  <a:lnTo>
                    <a:pt x="16" y="4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75" name="Freeform 2743"/>
            <p:cNvSpPr>
              <a:spLocks/>
            </p:cNvSpPr>
            <p:nvPr/>
          </p:nvSpPr>
          <p:spPr bwMode="auto">
            <a:xfrm>
              <a:off x="3680767" y="1928527"/>
              <a:ext cx="4584" cy="71087"/>
            </a:xfrm>
            <a:custGeom>
              <a:avLst/>
              <a:gdLst>
                <a:gd name="T0" fmla="*/ 0 w 16"/>
                <a:gd name="T1" fmla="*/ 248 h 248"/>
                <a:gd name="T2" fmla="*/ 16 w 16"/>
                <a:gd name="T3" fmla="*/ 248 h 248"/>
                <a:gd name="T4" fmla="*/ 16 w 16"/>
                <a:gd name="T5" fmla="*/ 0 h 248"/>
                <a:gd name="T6" fmla="*/ 0 w 16"/>
                <a:gd name="T7" fmla="*/ 0 h 248"/>
                <a:gd name="T8" fmla="*/ 0 w 16"/>
                <a:gd name="T9" fmla="*/ 248 h 248"/>
                <a:gd name="T10" fmla="*/ 0 w 16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48">
                  <a:moveTo>
                    <a:pt x="0" y="248"/>
                  </a:moveTo>
                  <a:lnTo>
                    <a:pt x="16" y="2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76" name="Freeform 2744"/>
            <p:cNvSpPr>
              <a:spLocks/>
            </p:cNvSpPr>
            <p:nvPr/>
          </p:nvSpPr>
          <p:spPr bwMode="auto">
            <a:xfrm>
              <a:off x="3680767" y="1999614"/>
              <a:ext cx="6304" cy="14905"/>
            </a:xfrm>
            <a:custGeom>
              <a:avLst/>
              <a:gdLst>
                <a:gd name="T0" fmla="*/ 21 w 21"/>
                <a:gd name="T1" fmla="*/ 38 h 52"/>
                <a:gd name="T2" fmla="*/ 21 w 21"/>
                <a:gd name="T3" fmla="*/ 38 h 52"/>
                <a:gd name="T4" fmla="*/ 18 w 21"/>
                <a:gd name="T5" fmla="*/ 35 h 52"/>
                <a:gd name="T6" fmla="*/ 17 w 21"/>
                <a:gd name="T7" fmla="*/ 28 h 52"/>
                <a:gd name="T8" fmla="*/ 16 w 21"/>
                <a:gd name="T9" fmla="*/ 16 h 52"/>
                <a:gd name="T10" fmla="*/ 16 w 21"/>
                <a:gd name="T11" fmla="*/ 0 h 52"/>
                <a:gd name="T12" fmla="*/ 0 w 21"/>
                <a:gd name="T13" fmla="*/ 0 h 52"/>
                <a:gd name="T14" fmla="*/ 0 w 21"/>
                <a:gd name="T15" fmla="*/ 17 h 52"/>
                <a:gd name="T16" fmla="*/ 1 w 21"/>
                <a:gd name="T17" fmla="*/ 32 h 52"/>
                <a:gd name="T18" fmla="*/ 3 w 21"/>
                <a:gd name="T19" fmla="*/ 42 h 52"/>
                <a:gd name="T20" fmla="*/ 8 w 21"/>
                <a:gd name="T21" fmla="*/ 52 h 52"/>
                <a:gd name="T22" fmla="*/ 8 w 21"/>
                <a:gd name="T23" fmla="*/ 52 h 52"/>
                <a:gd name="T24" fmla="*/ 21 w 21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2">
                  <a:moveTo>
                    <a:pt x="21" y="38"/>
                  </a:moveTo>
                  <a:lnTo>
                    <a:pt x="21" y="38"/>
                  </a:lnTo>
                  <a:lnTo>
                    <a:pt x="18" y="35"/>
                  </a:lnTo>
                  <a:lnTo>
                    <a:pt x="17" y="28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" y="32"/>
                  </a:lnTo>
                  <a:lnTo>
                    <a:pt x="3" y="42"/>
                  </a:lnTo>
                  <a:lnTo>
                    <a:pt x="8" y="52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77" name="Freeform 2745"/>
            <p:cNvSpPr>
              <a:spLocks/>
            </p:cNvSpPr>
            <p:nvPr/>
          </p:nvSpPr>
          <p:spPr bwMode="auto">
            <a:xfrm>
              <a:off x="3683059" y="2009933"/>
              <a:ext cx="9742" cy="8599"/>
            </a:xfrm>
            <a:custGeom>
              <a:avLst/>
              <a:gdLst>
                <a:gd name="T0" fmla="*/ 33 w 33"/>
                <a:gd name="T1" fmla="*/ 8 h 28"/>
                <a:gd name="T2" fmla="*/ 33 w 33"/>
                <a:gd name="T3" fmla="*/ 8 h 28"/>
                <a:gd name="T4" fmla="*/ 26 w 33"/>
                <a:gd name="T5" fmla="*/ 8 h 28"/>
                <a:gd name="T6" fmla="*/ 20 w 33"/>
                <a:gd name="T7" fmla="*/ 5 h 28"/>
                <a:gd name="T8" fmla="*/ 15 w 33"/>
                <a:gd name="T9" fmla="*/ 4 h 28"/>
                <a:gd name="T10" fmla="*/ 13 w 33"/>
                <a:gd name="T11" fmla="*/ 0 h 28"/>
                <a:gd name="T12" fmla="*/ 0 w 33"/>
                <a:gd name="T13" fmla="*/ 14 h 28"/>
                <a:gd name="T14" fmla="*/ 6 w 33"/>
                <a:gd name="T15" fmla="*/ 20 h 28"/>
                <a:gd name="T16" fmla="*/ 14 w 33"/>
                <a:gd name="T17" fmla="*/ 26 h 28"/>
                <a:gd name="T18" fmla="*/ 23 w 33"/>
                <a:gd name="T19" fmla="*/ 28 h 28"/>
                <a:gd name="T20" fmla="*/ 33 w 33"/>
                <a:gd name="T21" fmla="*/ 28 h 28"/>
                <a:gd name="T22" fmla="*/ 33 w 33"/>
                <a:gd name="T23" fmla="*/ 28 h 28"/>
                <a:gd name="T24" fmla="*/ 33 w 33"/>
                <a:gd name="T25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28">
                  <a:moveTo>
                    <a:pt x="33" y="8"/>
                  </a:moveTo>
                  <a:lnTo>
                    <a:pt x="33" y="8"/>
                  </a:lnTo>
                  <a:lnTo>
                    <a:pt x="26" y="8"/>
                  </a:lnTo>
                  <a:lnTo>
                    <a:pt x="20" y="5"/>
                  </a:lnTo>
                  <a:lnTo>
                    <a:pt x="15" y="4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6" y="20"/>
                  </a:lnTo>
                  <a:lnTo>
                    <a:pt x="14" y="26"/>
                  </a:lnTo>
                  <a:lnTo>
                    <a:pt x="23" y="28"/>
                  </a:lnTo>
                  <a:lnTo>
                    <a:pt x="33" y="28"/>
                  </a:lnTo>
                  <a:lnTo>
                    <a:pt x="33" y="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78" name="Freeform 2746"/>
            <p:cNvSpPr>
              <a:spLocks/>
            </p:cNvSpPr>
            <p:nvPr/>
          </p:nvSpPr>
          <p:spPr bwMode="auto">
            <a:xfrm>
              <a:off x="3692801" y="2012799"/>
              <a:ext cx="5158" cy="5733"/>
            </a:xfrm>
            <a:custGeom>
              <a:avLst/>
              <a:gdLst>
                <a:gd name="T0" fmla="*/ 18 w 18"/>
                <a:gd name="T1" fmla="*/ 10 h 20"/>
                <a:gd name="T2" fmla="*/ 10 w 18"/>
                <a:gd name="T3" fmla="*/ 0 h 20"/>
                <a:gd name="T4" fmla="*/ 0 w 18"/>
                <a:gd name="T5" fmla="*/ 0 h 20"/>
                <a:gd name="T6" fmla="*/ 0 w 18"/>
                <a:gd name="T7" fmla="*/ 20 h 20"/>
                <a:gd name="T8" fmla="*/ 10 w 18"/>
                <a:gd name="T9" fmla="*/ 20 h 20"/>
                <a:gd name="T10" fmla="*/ 18 w 18"/>
                <a:gd name="T11" fmla="*/ 10 h 20"/>
                <a:gd name="T12" fmla="*/ 18 w 18"/>
                <a:gd name="T13" fmla="*/ 10 h 20"/>
                <a:gd name="T14" fmla="*/ 18 w 18"/>
                <a:gd name="T15" fmla="*/ 0 h 20"/>
                <a:gd name="T16" fmla="*/ 10 w 18"/>
                <a:gd name="T17" fmla="*/ 0 h 20"/>
                <a:gd name="T18" fmla="*/ 18 w 18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0" y="20"/>
                  </a:lnTo>
                  <a:lnTo>
                    <a:pt x="18" y="10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79" name="Freeform 2747"/>
            <p:cNvSpPr>
              <a:spLocks/>
            </p:cNvSpPr>
            <p:nvPr/>
          </p:nvSpPr>
          <p:spPr bwMode="auto">
            <a:xfrm>
              <a:off x="3693374" y="2015666"/>
              <a:ext cx="4584" cy="5733"/>
            </a:xfrm>
            <a:custGeom>
              <a:avLst/>
              <a:gdLst>
                <a:gd name="T0" fmla="*/ 8 w 16"/>
                <a:gd name="T1" fmla="*/ 21 h 21"/>
                <a:gd name="T2" fmla="*/ 16 w 16"/>
                <a:gd name="T3" fmla="*/ 10 h 21"/>
                <a:gd name="T4" fmla="*/ 16 w 16"/>
                <a:gd name="T5" fmla="*/ 0 h 21"/>
                <a:gd name="T6" fmla="*/ 0 w 16"/>
                <a:gd name="T7" fmla="*/ 0 h 21"/>
                <a:gd name="T8" fmla="*/ 0 w 16"/>
                <a:gd name="T9" fmla="*/ 10 h 21"/>
                <a:gd name="T10" fmla="*/ 8 w 16"/>
                <a:gd name="T11" fmla="*/ 21 h 21"/>
                <a:gd name="T12" fmla="*/ 8 w 16"/>
                <a:gd name="T13" fmla="*/ 21 h 21"/>
                <a:gd name="T14" fmla="*/ 16 w 16"/>
                <a:gd name="T15" fmla="*/ 21 h 21"/>
                <a:gd name="T16" fmla="*/ 16 w 16"/>
                <a:gd name="T17" fmla="*/ 10 h 21"/>
                <a:gd name="T18" fmla="*/ 8 w 16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1">
                  <a:moveTo>
                    <a:pt x="8" y="21"/>
                  </a:moveTo>
                  <a:lnTo>
                    <a:pt x="16" y="1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21"/>
                  </a:lnTo>
                  <a:lnTo>
                    <a:pt x="16" y="21"/>
                  </a:lnTo>
                  <a:lnTo>
                    <a:pt x="16" y="1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80" name="Freeform 2748"/>
            <p:cNvSpPr>
              <a:spLocks/>
            </p:cNvSpPr>
            <p:nvPr/>
          </p:nvSpPr>
          <p:spPr bwMode="auto">
            <a:xfrm>
              <a:off x="3655552" y="2015666"/>
              <a:ext cx="40114" cy="5733"/>
            </a:xfrm>
            <a:custGeom>
              <a:avLst/>
              <a:gdLst>
                <a:gd name="T0" fmla="*/ 0 w 139"/>
                <a:gd name="T1" fmla="*/ 10 h 21"/>
                <a:gd name="T2" fmla="*/ 8 w 139"/>
                <a:gd name="T3" fmla="*/ 21 h 21"/>
                <a:gd name="T4" fmla="*/ 139 w 139"/>
                <a:gd name="T5" fmla="*/ 21 h 21"/>
                <a:gd name="T6" fmla="*/ 139 w 139"/>
                <a:gd name="T7" fmla="*/ 0 h 21"/>
                <a:gd name="T8" fmla="*/ 8 w 139"/>
                <a:gd name="T9" fmla="*/ 0 h 21"/>
                <a:gd name="T10" fmla="*/ 0 w 139"/>
                <a:gd name="T11" fmla="*/ 10 h 21"/>
                <a:gd name="T12" fmla="*/ 0 w 139"/>
                <a:gd name="T13" fmla="*/ 10 h 21"/>
                <a:gd name="T14" fmla="*/ 0 w 139"/>
                <a:gd name="T15" fmla="*/ 21 h 21"/>
                <a:gd name="T16" fmla="*/ 8 w 139"/>
                <a:gd name="T17" fmla="*/ 21 h 21"/>
                <a:gd name="T18" fmla="*/ 0 w 139"/>
                <a:gd name="T1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21">
                  <a:moveTo>
                    <a:pt x="0" y="10"/>
                  </a:moveTo>
                  <a:lnTo>
                    <a:pt x="8" y="21"/>
                  </a:lnTo>
                  <a:lnTo>
                    <a:pt x="139" y="21"/>
                  </a:lnTo>
                  <a:lnTo>
                    <a:pt x="139" y="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8" y="21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81" name="Freeform 2749"/>
            <p:cNvSpPr>
              <a:spLocks/>
            </p:cNvSpPr>
            <p:nvPr/>
          </p:nvSpPr>
          <p:spPr bwMode="auto">
            <a:xfrm>
              <a:off x="3655552" y="2012799"/>
              <a:ext cx="5158" cy="5733"/>
            </a:xfrm>
            <a:custGeom>
              <a:avLst/>
              <a:gdLst>
                <a:gd name="T0" fmla="*/ 8 w 16"/>
                <a:gd name="T1" fmla="*/ 0 h 20"/>
                <a:gd name="T2" fmla="*/ 0 w 16"/>
                <a:gd name="T3" fmla="*/ 10 h 20"/>
                <a:gd name="T4" fmla="*/ 0 w 16"/>
                <a:gd name="T5" fmla="*/ 20 h 20"/>
                <a:gd name="T6" fmla="*/ 16 w 16"/>
                <a:gd name="T7" fmla="*/ 20 h 20"/>
                <a:gd name="T8" fmla="*/ 16 w 16"/>
                <a:gd name="T9" fmla="*/ 10 h 20"/>
                <a:gd name="T10" fmla="*/ 8 w 16"/>
                <a:gd name="T11" fmla="*/ 0 h 20"/>
                <a:gd name="T12" fmla="*/ 8 w 16"/>
                <a:gd name="T13" fmla="*/ 0 h 20"/>
                <a:gd name="T14" fmla="*/ 0 w 16"/>
                <a:gd name="T15" fmla="*/ 0 h 20"/>
                <a:gd name="T16" fmla="*/ 0 w 16"/>
                <a:gd name="T17" fmla="*/ 10 h 20"/>
                <a:gd name="T18" fmla="*/ 8 w 1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0">
                  <a:moveTo>
                    <a:pt x="8" y="0"/>
                  </a:moveTo>
                  <a:lnTo>
                    <a:pt x="0" y="10"/>
                  </a:lnTo>
                  <a:lnTo>
                    <a:pt x="0" y="20"/>
                  </a:lnTo>
                  <a:lnTo>
                    <a:pt x="16" y="20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82" name="Freeform 2750"/>
            <p:cNvSpPr>
              <a:spLocks/>
            </p:cNvSpPr>
            <p:nvPr/>
          </p:nvSpPr>
          <p:spPr bwMode="auto">
            <a:xfrm>
              <a:off x="3658417" y="2012799"/>
              <a:ext cx="2865" cy="5733"/>
            </a:xfrm>
            <a:custGeom>
              <a:avLst/>
              <a:gdLst>
                <a:gd name="T0" fmla="*/ 11 w 11"/>
                <a:gd name="T1" fmla="*/ 20 h 20"/>
                <a:gd name="T2" fmla="*/ 11 w 11"/>
                <a:gd name="T3" fmla="*/ 0 h 20"/>
                <a:gd name="T4" fmla="*/ 0 w 11"/>
                <a:gd name="T5" fmla="*/ 0 h 20"/>
                <a:gd name="T6" fmla="*/ 0 w 11"/>
                <a:gd name="T7" fmla="*/ 20 h 20"/>
                <a:gd name="T8" fmla="*/ 11 w 11"/>
                <a:gd name="T9" fmla="*/ 20 h 20"/>
                <a:gd name="T10" fmla="*/ 11 w 11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0">
                  <a:moveTo>
                    <a:pt x="11" y="2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83" name="Freeform 2751"/>
            <p:cNvSpPr>
              <a:spLocks/>
            </p:cNvSpPr>
            <p:nvPr/>
          </p:nvSpPr>
          <p:spPr bwMode="auto">
            <a:xfrm>
              <a:off x="3661283" y="2009933"/>
              <a:ext cx="9742" cy="8599"/>
            </a:xfrm>
            <a:custGeom>
              <a:avLst/>
              <a:gdLst>
                <a:gd name="T0" fmla="*/ 21 w 35"/>
                <a:gd name="T1" fmla="*/ 0 h 30"/>
                <a:gd name="T2" fmla="*/ 21 w 35"/>
                <a:gd name="T3" fmla="*/ 0 h 30"/>
                <a:gd name="T4" fmla="*/ 18 w 35"/>
                <a:gd name="T5" fmla="*/ 5 h 30"/>
                <a:gd name="T6" fmla="*/ 14 w 35"/>
                <a:gd name="T7" fmla="*/ 7 h 30"/>
                <a:gd name="T8" fmla="*/ 8 w 35"/>
                <a:gd name="T9" fmla="*/ 9 h 30"/>
                <a:gd name="T10" fmla="*/ 0 w 35"/>
                <a:gd name="T11" fmla="*/ 10 h 30"/>
                <a:gd name="T12" fmla="*/ 0 w 35"/>
                <a:gd name="T13" fmla="*/ 30 h 30"/>
                <a:gd name="T14" fmla="*/ 10 w 35"/>
                <a:gd name="T15" fmla="*/ 29 h 30"/>
                <a:gd name="T16" fmla="*/ 19 w 35"/>
                <a:gd name="T17" fmla="*/ 26 h 30"/>
                <a:gd name="T18" fmla="*/ 28 w 35"/>
                <a:gd name="T19" fmla="*/ 20 h 30"/>
                <a:gd name="T20" fmla="*/ 35 w 35"/>
                <a:gd name="T21" fmla="*/ 12 h 30"/>
                <a:gd name="T22" fmla="*/ 35 w 35"/>
                <a:gd name="T23" fmla="*/ 12 h 30"/>
                <a:gd name="T24" fmla="*/ 21 w 35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0">
                  <a:moveTo>
                    <a:pt x="21" y="0"/>
                  </a:moveTo>
                  <a:lnTo>
                    <a:pt x="21" y="0"/>
                  </a:lnTo>
                  <a:lnTo>
                    <a:pt x="18" y="5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10"/>
                  </a:lnTo>
                  <a:lnTo>
                    <a:pt x="0" y="30"/>
                  </a:lnTo>
                  <a:lnTo>
                    <a:pt x="10" y="29"/>
                  </a:lnTo>
                  <a:lnTo>
                    <a:pt x="19" y="26"/>
                  </a:lnTo>
                  <a:lnTo>
                    <a:pt x="28" y="20"/>
                  </a:lnTo>
                  <a:lnTo>
                    <a:pt x="35" y="1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84" name="Freeform 2752"/>
            <p:cNvSpPr>
              <a:spLocks/>
            </p:cNvSpPr>
            <p:nvPr/>
          </p:nvSpPr>
          <p:spPr bwMode="auto">
            <a:xfrm>
              <a:off x="3667013" y="1999614"/>
              <a:ext cx="5731" cy="13186"/>
            </a:xfrm>
            <a:custGeom>
              <a:avLst/>
              <a:gdLst>
                <a:gd name="T0" fmla="*/ 3 w 20"/>
                <a:gd name="T1" fmla="*/ 0 h 48"/>
                <a:gd name="T2" fmla="*/ 3 w 20"/>
                <a:gd name="T3" fmla="*/ 0 h 48"/>
                <a:gd name="T4" fmla="*/ 3 w 20"/>
                <a:gd name="T5" fmla="*/ 15 h 48"/>
                <a:gd name="T6" fmla="*/ 2 w 20"/>
                <a:gd name="T7" fmla="*/ 26 h 48"/>
                <a:gd name="T8" fmla="*/ 1 w 20"/>
                <a:gd name="T9" fmla="*/ 33 h 48"/>
                <a:gd name="T10" fmla="*/ 0 w 20"/>
                <a:gd name="T11" fmla="*/ 36 h 48"/>
                <a:gd name="T12" fmla="*/ 14 w 20"/>
                <a:gd name="T13" fmla="*/ 48 h 48"/>
                <a:gd name="T14" fmla="*/ 17 w 20"/>
                <a:gd name="T15" fmla="*/ 39 h 48"/>
                <a:gd name="T16" fmla="*/ 18 w 20"/>
                <a:gd name="T17" fmla="*/ 29 h 48"/>
                <a:gd name="T18" fmla="*/ 20 w 20"/>
                <a:gd name="T19" fmla="*/ 16 h 48"/>
                <a:gd name="T20" fmla="*/ 20 w 20"/>
                <a:gd name="T21" fmla="*/ 0 h 48"/>
                <a:gd name="T22" fmla="*/ 20 w 20"/>
                <a:gd name="T23" fmla="*/ 0 h 48"/>
                <a:gd name="T24" fmla="*/ 3 w 20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48">
                  <a:moveTo>
                    <a:pt x="3" y="0"/>
                  </a:moveTo>
                  <a:lnTo>
                    <a:pt x="3" y="0"/>
                  </a:lnTo>
                  <a:lnTo>
                    <a:pt x="3" y="15"/>
                  </a:lnTo>
                  <a:lnTo>
                    <a:pt x="2" y="26"/>
                  </a:lnTo>
                  <a:lnTo>
                    <a:pt x="1" y="33"/>
                  </a:lnTo>
                  <a:lnTo>
                    <a:pt x="0" y="36"/>
                  </a:lnTo>
                  <a:lnTo>
                    <a:pt x="14" y="48"/>
                  </a:lnTo>
                  <a:lnTo>
                    <a:pt x="17" y="39"/>
                  </a:lnTo>
                  <a:lnTo>
                    <a:pt x="18" y="29"/>
                  </a:lnTo>
                  <a:lnTo>
                    <a:pt x="20" y="16"/>
                  </a:lnTo>
                  <a:lnTo>
                    <a:pt x="2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85" name="Freeform 2753"/>
            <p:cNvSpPr>
              <a:spLocks/>
            </p:cNvSpPr>
            <p:nvPr/>
          </p:nvSpPr>
          <p:spPr bwMode="auto">
            <a:xfrm>
              <a:off x="3668159" y="1913621"/>
              <a:ext cx="4584" cy="85993"/>
            </a:xfrm>
            <a:custGeom>
              <a:avLst/>
              <a:gdLst>
                <a:gd name="T0" fmla="*/ 1 w 17"/>
                <a:gd name="T1" fmla="*/ 42 h 300"/>
                <a:gd name="T2" fmla="*/ 0 w 17"/>
                <a:gd name="T3" fmla="*/ 46 h 300"/>
                <a:gd name="T4" fmla="*/ 0 w 17"/>
                <a:gd name="T5" fmla="*/ 300 h 300"/>
                <a:gd name="T6" fmla="*/ 17 w 17"/>
                <a:gd name="T7" fmla="*/ 300 h 300"/>
                <a:gd name="T8" fmla="*/ 17 w 17"/>
                <a:gd name="T9" fmla="*/ 46 h 300"/>
                <a:gd name="T10" fmla="*/ 1 w 17"/>
                <a:gd name="T11" fmla="*/ 42 h 300"/>
                <a:gd name="T12" fmla="*/ 17 w 17"/>
                <a:gd name="T13" fmla="*/ 46 h 300"/>
                <a:gd name="T14" fmla="*/ 17 w 17"/>
                <a:gd name="T15" fmla="*/ 0 h 300"/>
                <a:gd name="T16" fmla="*/ 1 w 17"/>
                <a:gd name="T17" fmla="*/ 4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0">
                  <a:moveTo>
                    <a:pt x="1" y="42"/>
                  </a:moveTo>
                  <a:lnTo>
                    <a:pt x="0" y="46"/>
                  </a:lnTo>
                  <a:lnTo>
                    <a:pt x="0" y="300"/>
                  </a:lnTo>
                  <a:lnTo>
                    <a:pt x="17" y="300"/>
                  </a:lnTo>
                  <a:lnTo>
                    <a:pt x="17" y="46"/>
                  </a:lnTo>
                  <a:lnTo>
                    <a:pt x="1" y="42"/>
                  </a:lnTo>
                  <a:lnTo>
                    <a:pt x="17" y="46"/>
                  </a:lnTo>
                  <a:lnTo>
                    <a:pt x="17" y="0"/>
                  </a:lnTo>
                  <a:lnTo>
                    <a:pt x="1" y="4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86" name="Freeform 2754"/>
            <p:cNvSpPr>
              <a:spLocks/>
            </p:cNvSpPr>
            <p:nvPr/>
          </p:nvSpPr>
          <p:spPr bwMode="auto">
            <a:xfrm>
              <a:off x="3634349" y="1925087"/>
              <a:ext cx="38395" cy="96312"/>
            </a:xfrm>
            <a:custGeom>
              <a:avLst/>
              <a:gdLst>
                <a:gd name="T0" fmla="*/ 7 w 135"/>
                <a:gd name="T1" fmla="*/ 335 h 335"/>
                <a:gd name="T2" fmla="*/ 15 w 135"/>
                <a:gd name="T3" fmla="*/ 329 h 335"/>
                <a:gd name="T4" fmla="*/ 135 w 135"/>
                <a:gd name="T5" fmla="*/ 9 h 335"/>
                <a:gd name="T6" fmla="*/ 119 w 135"/>
                <a:gd name="T7" fmla="*/ 0 h 335"/>
                <a:gd name="T8" fmla="*/ 0 w 135"/>
                <a:gd name="T9" fmla="*/ 320 h 335"/>
                <a:gd name="T10" fmla="*/ 7 w 135"/>
                <a:gd name="T11" fmla="*/ 335 h 335"/>
                <a:gd name="T12" fmla="*/ 7 w 135"/>
                <a:gd name="T13" fmla="*/ 335 h 335"/>
                <a:gd name="T14" fmla="*/ 13 w 135"/>
                <a:gd name="T15" fmla="*/ 335 h 335"/>
                <a:gd name="T16" fmla="*/ 15 w 135"/>
                <a:gd name="T17" fmla="*/ 329 h 335"/>
                <a:gd name="T18" fmla="*/ 7 w 135"/>
                <a:gd name="T19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335">
                  <a:moveTo>
                    <a:pt x="7" y="335"/>
                  </a:moveTo>
                  <a:lnTo>
                    <a:pt x="15" y="329"/>
                  </a:lnTo>
                  <a:lnTo>
                    <a:pt x="135" y="9"/>
                  </a:lnTo>
                  <a:lnTo>
                    <a:pt x="119" y="0"/>
                  </a:lnTo>
                  <a:lnTo>
                    <a:pt x="0" y="320"/>
                  </a:lnTo>
                  <a:lnTo>
                    <a:pt x="7" y="335"/>
                  </a:lnTo>
                  <a:lnTo>
                    <a:pt x="13" y="335"/>
                  </a:lnTo>
                  <a:lnTo>
                    <a:pt x="15" y="329"/>
                  </a:lnTo>
                  <a:lnTo>
                    <a:pt x="7" y="33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87" name="Freeform 2755"/>
            <p:cNvSpPr>
              <a:spLocks/>
            </p:cNvSpPr>
            <p:nvPr/>
          </p:nvSpPr>
          <p:spPr bwMode="auto">
            <a:xfrm>
              <a:off x="3632057" y="2015666"/>
              <a:ext cx="4011" cy="5733"/>
            </a:xfrm>
            <a:custGeom>
              <a:avLst/>
              <a:gdLst>
                <a:gd name="T0" fmla="*/ 0 w 15"/>
                <a:gd name="T1" fmla="*/ 15 h 21"/>
                <a:gd name="T2" fmla="*/ 8 w 15"/>
                <a:gd name="T3" fmla="*/ 21 h 21"/>
                <a:gd name="T4" fmla="*/ 15 w 15"/>
                <a:gd name="T5" fmla="*/ 21 h 21"/>
                <a:gd name="T6" fmla="*/ 15 w 15"/>
                <a:gd name="T7" fmla="*/ 0 h 21"/>
                <a:gd name="T8" fmla="*/ 8 w 15"/>
                <a:gd name="T9" fmla="*/ 0 h 21"/>
                <a:gd name="T10" fmla="*/ 0 w 15"/>
                <a:gd name="T11" fmla="*/ 15 h 21"/>
                <a:gd name="T12" fmla="*/ 0 w 15"/>
                <a:gd name="T13" fmla="*/ 15 h 21"/>
                <a:gd name="T14" fmla="*/ 2 w 15"/>
                <a:gd name="T15" fmla="*/ 21 h 21"/>
                <a:gd name="T16" fmla="*/ 8 w 15"/>
                <a:gd name="T17" fmla="*/ 21 h 21"/>
                <a:gd name="T18" fmla="*/ 0 w 15"/>
                <a:gd name="T19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21">
                  <a:moveTo>
                    <a:pt x="0" y="15"/>
                  </a:moveTo>
                  <a:lnTo>
                    <a:pt x="8" y="21"/>
                  </a:lnTo>
                  <a:lnTo>
                    <a:pt x="15" y="21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8" y="21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88" name="Freeform 2756"/>
            <p:cNvSpPr>
              <a:spLocks/>
            </p:cNvSpPr>
            <p:nvPr/>
          </p:nvSpPr>
          <p:spPr bwMode="auto">
            <a:xfrm>
              <a:off x="3699105" y="1968083"/>
              <a:ext cx="6877" cy="19492"/>
            </a:xfrm>
            <a:custGeom>
              <a:avLst/>
              <a:gdLst>
                <a:gd name="T0" fmla="*/ 9 w 24"/>
                <a:gd name="T1" fmla="*/ 0 h 69"/>
                <a:gd name="T2" fmla="*/ 9 w 24"/>
                <a:gd name="T3" fmla="*/ 0 h 69"/>
                <a:gd name="T4" fmla="*/ 4 w 24"/>
                <a:gd name="T5" fmla="*/ 15 h 69"/>
                <a:gd name="T6" fmla="*/ 2 w 24"/>
                <a:gd name="T7" fmla="*/ 31 h 69"/>
                <a:gd name="T8" fmla="*/ 0 w 24"/>
                <a:gd name="T9" fmla="*/ 50 h 69"/>
                <a:gd name="T10" fmla="*/ 0 w 24"/>
                <a:gd name="T11" fmla="*/ 69 h 69"/>
                <a:gd name="T12" fmla="*/ 16 w 24"/>
                <a:gd name="T13" fmla="*/ 69 h 69"/>
                <a:gd name="T14" fmla="*/ 16 w 24"/>
                <a:gd name="T15" fmla="*/ 51 h 69"/>
                <a:gd name="T16" fmla="*/ 19 w 24"/>
                <a:gd name="T17" fmla="*/ 36 h 69"/>
                <a:gd name="T18" fmla="*/ 21 w 24"/>
                <a:gd name="T19" fmla="*/ 21 h 69"/>
                <a:gd name="T20" fmla="*/ 24 w 24"/>
                <a:gd name="T21" fmla="*/ 8 h 69"/>
                <a:gd name="T22" fmla="*/ 24 w 24"/>
                <a:gd name="T23" fmla="*/ 8 h 69"/>
                <a:gd name="T24" fmla="*/ 9 w 24"/>
                <a:gd name="T2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69">
                  <a:moveTo>
                    <a:pt x="9" y="0"/>
                  </a:moveTo>
                  <a:lnTo>
                    <a:pt x="9" y="0"/>
                  </a:lnTo>
                  <a:lnTo>
                    <a:pt x="4" y="15"/>
                  </a:lnTo>
                  <a:lnTo>
                    <a:pt x="2" y="31"/>
                  </a:lnTo>
                  <a:lnTo>
                    <a:pt x="0" y="50"/>
                  </a:lnTo>
                  <a:lnTo>
                    <a:pt x="0" y="69"/>
                  </a:lnTo>
                  <a:lnTo>
                    <a:pt x="16" y="69"/>
                  </a:lnTo>
                  <a:lnTo>
                    <a:pt x="16" y="51"/>
                  </a:lnTo>
                  <a:lnTo>
                    <a:pt x="19" y="36"/>
                  </a:lnTo>
                  <a:lnTo>
                    <a:pt x="21" y="21"/>
                  </a:lnTo>
                  <a:lnTo>
                    <a:pt x="24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89" name="Freeform 2757"/>
            <p:cNvSpPr>
              <a:spLocks/>
            </p:cNvSpPr>
            <p:nvPr/>
          </p:nvSpPr>
          <p:spPr bwMode="auto">
            <a:xfrm>
              <a:off x="3701970" y="1955471"/>
              <a:ext cx="10315" cy="14905"/>
            </a:xfrm>
            <a:custGeom>
              <a:avLst/>
              <a:gdLst>
                <a:gd name="T0" fmla="*/ 27 w 36"/>
                <a:gd name="T1" fmla="*/ 0 h 52"/>
                <a:gd name="T2" fmla="*/ 27 w 36"/>
                <a:gd name="T3" fmla="*/ 0 h 52"/>
                <a:gd name="T4" fmla="*/ 19 w 36"/>
                <a:gd name="T5" fmla="*/ 7 h 52"/>
                <a:gd name="T6" fmla="*/ 12 w 36"/>
                <a:gd name="T7" fmla="*/ 19 h 52"/>
                <a:gd name="T8" fmla="*/ 6 w 36"/>
                <a:gd name="T9" fmla="*/ 31 h 52"/>
                <a:gd name="T10" fmla="*/ 0 w 36"/>
                <a:gd name="T11" fmla="*/ 44 h 52"/>
                <a:gd name="T12" fmla="*/ 15 w 36"/>
                <a:gd name="T13" fmla="*/ 52 h 52"/>
                <a:gd name="T14" fmla="*/ 20 w 36"/>
                <a:gd name="T15" fmla="*/ 41 h 52"/>
                <a:gd name="T16" fmla="*/ 25 w 36"/>
                <a:gd name="T17" fmla="*/ 31 h 52"/>
                <a:gd name="T18" fmla="*/ 31 w 36"/>
                <a:gd name="T19" fmla="*/ 23 h 52"/>
                <a:gd name="T20" fmla="*/ 36 w 36"/>
                <a:gd name="T21" fmla="*/ 16 h 52"/>
                <a:gd name="T22" fmla="*/ 36 w 36"/>
                <a:gd name="T23" fmla="*/ 16 h 52"/>
                <a:gd name="T24" fmla="*/ 27 w 36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52">
                  <a:moveTo>
                    <a:pt x="27" y="0"/>
                  </a:moveTo>
                  <a:lnTo>
                    <a:pt x="27" y="0"/>
                  </a:lnTo>
                  <a:lnTo>
                    <a:pt x="19" y="7"/>
                  </a:lnTo>
                  <a:lnTo>
                    <a:pt x="12" y="19"/>
                  </a:lnTo>
                  <a:lnTo>
                    <a:pt x="6" y="31"/>
                  </a:lnTo>
                  <a:lnTo>
                    <a:pt x="0" y="44"/>
                  </a:lnTo>
                  <a:lnTo>
                    <a:pt x="15" y="52"/>
                  </a:lnTo>
                  <a:lnTo>
                    <a:pt x="20" y="41"/>
                  </a:lnTo>
                  <a:lnTo>
                    <a:pt x="25" y="31"/>
                  </a:lnTo>
                  <a:lnTo>
                    <a:pt x="31" y="23"/>
                  </a:lnTo>
                  <a:lnTo>
                    <a:pt x="36" y="1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90" name="Freeform 2758"/>
            <p:cNvSpPr>
              <a:spLocks/>
            </p:cNvSpPr>
            <p:nvPr/>
          </p:nvSpPr>
          <p:spPr bwMode="auto">
            <a:xfrm>
              <a:off x="3709420" y="1952031"/>
              <a:ext cx="8596" cy="8026"/>
            </a:xfrm>
            <a:custGeom>
              <a:avLst/>
              <a:gdLst>
                <a:gd name="T0" fmla="*/ 29 w 29"/>
                <a:gd name="T1" fmla="*/ 0 h 29"/>
                <a:gd name="T2" fmla="*/ 29 w 29"/>
                <a:gd name="T3" fmla="*/ 0 h 29"/>
                <a:gd name="T4" fmla="*/ 22 w 29"/>
                <a:gd name="T5" fmla="*/ 2 h 29"/>
                <a:gd name="T6" fmla="*/ 14 w 29"/>
                <a:gd name="T7" fmla="*/ 3 h 29"/>
                <a:gd name="T8" fmla="*/ 7 w 29"/>
                <a:gd name="T9" fmla="*/ 7 h 29"/>
                <a:gd name="T10" fmla="*/ 0 w 29"/>
                <a:gd name="T11" fmla="*/ 13 h 29"/>
                <a:gd name="T12" fmla="*/ 9 w 29"/>
                <a:gd name="T13" fmla="*/ 29 h 29"/>
                <a:gd name="T14" fmla="*/ 15 w 29"/>
                <a:gd name="T15" fmla="*/ 25 h 29"/>
                <a:gd name="T16" fmla="*/ 20 w 29"/>
                <a:gd name="T17" fmla="*/ 23 h 29"/>
                <a:gd name="T18" fmla="*/ 25 w 29"/>
                <a:gd name="T19" fmla="*/ 22 h 29"/>
                <a:gd name="T20" fmla="*/ 29 w 29"/>
                <a:gd name="T21" fmla="*/ 20 h 29"/>
                <a:gd name="T22" fmla="*/ 29 w 29"/>
                <a:gd name="T23" fmla="*/ 20 h 29"/>
                <a:gd name="T24" fmla="*/ 29 w 29"/>
                <a:gd name="T2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29">
                  <a:moveTo>
                    <a:pt x="29" y="0"/>
                  </a:moveTo>
                  <a:lnTo>
                    <a:pt x="29" y="0"/>
                  </a:lnTo>
                  <a:lnTo>
                    <a:pt x="22" y="2"/>
                  </a:lnTo>
                  <a:lnTo>
                    <a:pt x="14" y="3"/>
                  </a:lnTo>
                  <a:lnTo>
                    <a:pt x="7" y="7"/>
                  </a:lnTo>
                  <a:lnTo>
                    <a:pt x="0" y="13"/>
                  </a:lnTo>
                  <a:lnTo>
                    <a:pt x="9" y="29"/>
                  </a:lnTo>
                  <a:lnTo>
                    <a:pt x="15" y="25"/>
                  </a:lnTo>
                  <a:lnTo>
                    <a:pt x="20" y="23"/>
                  </a:lnTo>
                  <a:lnTo>
                    <a:pt x="25" y="22"/>
                  </a:lnTo>
                  <a:lnTo>
                    <a:pt x="29" y="2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91" name="Freeform 2759"/>
            <p:cNvSpPr>
              <a:spLocks/>
            </p:cNvSpPr>
            <p:nvPr/>
          </p:nvSpPr>
          <p:spPr bwMode="auto">
            <a:xfrm>
              <a:off x="3718016" y="1952031"/>
              <a:ext cx="12034" cy="12039"/>
            </a:xfrm>
            <a:custGeom>
              <a:avLst/>
              <a:gdLst>
                <a:gd name="T0" fmla="*/ 44 w 44"/>
                <a:gd name="T1" fmla="*/ 29 h 42"/>
                <a:gd name="T2" fmla="*/ 44 w 44"/>
                <a:gd name="T3" fmla="*/ 29 h 42"/>
                <a:gd name="T4" fmla="*/ 34 w 44"/>
                <a:gd name="T5" fmla="*/ 18 h 42"/>
                <a:gd name="T6" fmla="*/ 24 w 44"/>
                <a:gd name="T7" fmla="*/ 9 h 42"/>
                <a:gd name="T8" fmla="*/ 18 w 44"/>
                <a:gd name="T9" fmla="*/ 5 h 42"/>
                <a:gd name="T10" fmla="*/ 12 w 44"/>
                <a:gd name="T11" fmla="*/ 2 h 42"/>
                <a:gd name="T12" fmla="*/ 6 w 44"/>
                <a:gd name="T13" fmla="*/ 0 h 42"/>
                <a:gd name="T14" fmla="*/ 0 w 44"/>
                <a:gd name="T15" fmla="*/ 0 h 42"/>
                <a:gd name="T16" fmla="*/ 0 w 44"/>
                <a:gd name="T17" fmla="*/ 20 h 42"/>
                <a:gd name="T18" fmla="*/ 4 w 44"/>
                <a:gd name="T19" fmla="*/ 20 h 42"/>
                <a:gd name="T20" fmla="*/ 8 w 44"/>
                <a:gd name="T21" fmla="*/ 22 h 42"/>
                <a:gd name="T22" fmla="*/ 12 w 44"/>
                <a:gd name="T23" fmla="*/ 23 h 42"/>
                <a:gd name="T24" fmla="*/ 16 w 44"/>
                <a:gd name="T25" fmla="*/ 26 h 42"/>
                <a:gd name="T26" fmla="*/ 23 w 44"/>
                <a:gd name="T27" fmla="*/ 32 h 42"/>
                <a:gd name="T28" fmla="*/ 31 w 44"/>
                <a:gd name="T29" fmla="*/ 42 h 42"/>
                <a:gd name="T30" fmla="*/ 31 w 44"/>
                <a:gd name="T31" fmla="*/ 42 h 42"/>
                <a:gd name="T32" fmla="*/ 44 w 44"/>
                <a:gd name="T3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2">
                  <a:moveTo>
                    <a:pt x="44" y="29"/>
                  </a:moveTo>
                  <a:lnTo>
                    <a:pt x="44" y="29"/>
                  </a:lnTo>
                  <a:lnTo>
                    <a:pt x="34" y="18"/>
                  </a:lnTo>
                  <a:lnTo>
                    <a:pt x="24" y="9"/>
                  </a:lnTo>
                  <a:lnTo>
                    <a:pt x="18" y="5"/>
                  </a:lnTo>
                  <a:lnTo>
                    <a:pt x="12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3"/>
                  </a:lnTo>
                  <a:lnTo>
                    <a:pt x="16" y="26"/>
                  </a:lnTo>
                  <a:lnTo>
                    <a:pt x="23" y="32"/>
                  </a:lnTo>
                  <a:lnTo>
                    <a:pt x="31" y="42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92" name="Freeform 2760"/>
            <p:cNvSpPr>
              <a:spLocks/>
            </p:cNvSpPr>
            <p:nvPr/>
          </p:nvSpPr>
          <p:spPr bwMode="auto">
            <a:xfrm>
              <a:off x="3726612" y="1960057"/>
              <a:ext cx="9742" cy="26371"/>
            </a:xfrm>
            <a:custGeom>
              <a:avLst/>
              <a:gdLst>
                <a:gd name="T0" fmla="*/ 35 w 35"/>
                <a:gd name="T1" fmla="*/ 92 h 92"/>
                <a:gd name="T2" fmla="*/ 35 w 35"/>
                <a:gd name="T3" fmla="*/ 92 h 92"/>
                <a:gd name="T4" fmla="*/ 34 w 35"/>
                <a:gd name="T5" fmla="*/ 79 h 92"/>
                <a:gd name="T6" fmla="*/ 32 w 35"/>
                <a:gd name="T7" fmla="*/ 66 h 92"/>
                <a:gd name="T8" fmla="*/ 31 w 35"/>
                <a:gd name="T9" fmla="*/ 53 h 92"/>
                <a:gd name="T10" fmla="*/ 29 w 35"/>
                <a:gd name="T11" fmla="*/ 42 h 92"/>
                <a:gd name="T12" fmla="*/ 25 w 35"/>
                <a:gd name="T13" fmla="*/ 30 h 92"/>
                <a:gd name="T14" fmla="*/ 22 w 35"/>
                <a:gd name="T15" fmla="*/ 20 h 92"/>
                <a:gd name="T16" fmla="*/ 17 w 35"/>
                <a:gd name="T17" fmla="*/ 10 h 92"/>
                <a:gd name="T18" fmla="*/ 13 w 35"/>
                <a:gd name="T19" fmla="*/ 0 h 92"/>
                <a:gd name="T20" fmla="*/ 0 w 35"/>
                <a:gd name="T21" fmla="*/ 13 h 92"/>
                <a:gd name="T22" fmla="*/ 3 w 35"/>
                <a:gd name="T23" fmla="*/ 20 h 92"/>
                <a:gd name="T24" fmla="*/ 7 w 35"/>
                <a:gd name="T25" fmla="*/ 29 h 92"/>
                <a:gd name="T26" fmla="*/ 10 w 35"/>
                <a:gd name="T27" fmla="*/ 38 h 92"/>
                <a:gd name="T28" fmla="*/ 13 w 35"/>
                <a:gd name="T29" fmla="*/ 48 h 92"/>
                <a:gd name="T30" fmla="*/ 15 w 35"/>
                <a:gd name="T31" fmla="*/ 58 h 92"/>
                <a:gd name="T32" fmla="*/ 16 w 35"/>
                <a:gd name="T33" fmla="*/ 68 h 92"/>
                <a:gd name="T34" fmla="*/ 17 w 35"/>
                <a:gd name="T35" fmla="*/ 81 h 92"/>
                <a:gd name="T36" fmla="*/ 17 w 35"/>
                <a:gd name="T37" fmla="*/ 92 h 92"/>
                <a:gd name="T38" fmla="*/ 17 w 35"/>
                <a:gd name="T39" fmla="*/ 92 h 92"/>
                <a:gd name="T40" fmla="*/ 35 w 35"/>
                <a:gd name="T4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92">
                  <a:moveTo>
                    <a:pt x="35" y="92"/>
                  </a:moveTo>
                  <a:lnTo>
                    <a:pt x="35" y="92"/>
                  </a:lnTo>
                  <a:lnTo>
                    <a:pt x="34" y="79"/>
                  </a:lnTo>
                  <a:lnTo>
                    <a:pt x="32" y="66"/>
                  </a:lnTo>
                  <a:lnTo>
                    <a:pt x="31" y="53"/>
                  </a:lnTo>
                  <a:lnTo>
                    <a:pt x="29" y="42"/>
                  </a:lnTo>
                  <a:lnTo>
                    <a:pt x="25" y="30"/>
                  </a:lnTo>
                  <a:lnTo>
                    <a:pt x="22" y="20"/>
                  </a:lnTo>
                  <a:lnTo>
                    <a:pt x="17" y="10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3" y="20"/>
                  </a:lnTo>
                  <a:lnTo>
                    <a:pt x="7" y="29"/>
                  </a:lnTo>
                  <a:lnTo>
                    <a:pt x="10" y="38"/>
                  </a:lnTo>
                  <a:lnTo>
                    <a:pt x="13" y="48"/>
                  </a:lnTo>
                  <a:lnTo>
                    <a:pt x="15" y="58"/>
                  </a:lnTo>
                  <a:lnTo>
                    <a:pt x="16" y="68"/>
                  </a:lnTo>
                  <a:lnTo>
                    <a:pt x="17" y="81"/>
                  </a:lnTo>
                  <a:lnTo>
                    <a:pt x="17" y="92"/>
                  </a:lnTo>
                  <a:lnTo>
                    <a:pt x="35" y="9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93" name="Freeform 2761"/>
            <p:cNvSpPr>
              <a:spLocks/>
            </p:cNvSpPr>
            <p:nvPr/>
          </p:nvSpPr>
          <p:spPr bwMode="auto">
            <a:xfrm>
              <a:off x="3729477" y="1986428"/>
              <a:ext cx="6877" cy="20065"/>
            </a:xfrm>
            <a:custGeom>
              <a:avLst/>
              <a:gdLst>
                <a:gd name="T0" fmla="*/ 15 w 26"/>
                <a:gd name="T1" fmla="*/ 70 h 70"/>
                <a:gd name="T2" fmla="*/ 15 w 26"/>
                <a:gd name="T3" fmla="*/ 70 h 70"/>
                <a:gd name="T4" fmla="*/ 20 w 26"/>
                <a:gd name="T5" fmla="*/ 54 h 70"/>
                <a:gd name="T6" fmla="*/ 23 w 26"/>
                <a:gd name="T7" fmla="*/ 38 h 70"/>
                <a:gd name="T8" fmla="*/ 25 w 26"/>
                <a:gd name="T9" fmla="*/ 19 h 70"/>
                <a:gd name="T10" fmla="*/ 26 w 26"/>
                <a:gd name="T11" fmla="*/ 0 h 70"/>
                <a:gd name="T12" fmla="*/ 8 w 26"/>
                <a:gd name="T13" fmla="*/ 0 h 70"/>
                <a:gd name="T14" fmla="*/ 8 w 26"/>
                <a:gd name="T15" fmla="*/ 18 h 70"/>
                <a:gd name="T16" fmla="*/ 7 w 26"/>
                <a:gd name="T17" fmla="*/ 34 h 70"/>
                <a:gd name="T18" fmla="*/ 4 w 26"/>
                <a:gd name="T19" fmla="*/ 48 h 70"/>
                <a:gd name="T20" fmla="*/ 0 w 26"/>
                <a:gd name="T21" fmla="*/ 61 h 70"/>
                <a:gd name="T22" fmla="*/ 0 w 26"/>
                <a:gd name="T23" fmla="*/ 61 h 70"/>
                <a:gd name="T24" fmla="*/ 15 w 26"/>
                <a:gd name="T2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70">
                  <a:moveTo>
                    <a:pt x="15" y="70"/>
                  </a:moveTo>
                  <a:lnTo>
                    <a:pt x="15" y="70"/>
                  </a:lnTo>
                  <a:lnTo>
                    <a:pt x="20" y="54"/>
                  </a:lnTo>
                  <a:lnTo>
                    <a:pt x="23" y="38"/>
                  </a:lnTo>
                  <a:lnTo>
                    <a:pt x="25" y="19"/>
                  </a:lnTo>
                  <a:lnTo>
                    <a:pt x="26" y="0"/>
                  </a:lnTo>
                  <a:lnTo>
                    <a:pt x="8" y="0"/>
                  </a:lnTo>
                  <a:lnTo>
                    <a:pt x="8" y="18"/>
                  </a:lnTo>
                  <a:lnTo>
                    <a:pt x="7" y="34"/>
                  </a:lnTo>
                  <a:lnTo>
                    <a:pt x="4" y="48"/>
                  </a:lnTo>
                  <a:lnTo>
                    <a:pt x="0" y="61"/>
                  </a:lnTo>
                  <a:lnTo>
                    <a:pt x="15" y="7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94" name="Freeform 2762"/>
            <p:cNvSpPr>
              <a:spLocks/>
            </p:cNvSpPr>
            <p:nvPr/>
          </p:nvSpPr>
          <p:spPr bwMode="auto">
            <a:xfrm>
              <a:off x="3723746" y="2004200"/>
              <a:ext cx="9742" cy="14332"/>
            </a:xfrm>
            <a:custGeom>
              <a:avLst/>
              <a:gdLst>
                <a:gd name="T0" fmla="*/ 11 w 35"/>
                <a:gd name="T1" fmla="*/ 50 h 50"/>
                <a:gd name="T2" fmla="*/ 11 w 35"/>
                <a:gd name="T3" fmla="*/ 50 h 50"/>
                <a:gd name="T4" fmla="*/ 18 w 35"/>
                <a:gd name="T5" fmla="*/ 43 h 50"/>
                <a:gd name="T6" fmla="*/ 25 w 35"/>
                <a:gd name="T7" fmla="*/ 33 h 50"/>
                <a:gd name="T8" fmla="*/ 31 w 35"/>
                <a:gd name="T9" fmla="*/ 22 h 50"/>
                <a:gd name="T10" fmla="*/ 35 w 35"/>
                <a:gd name="T11" fmla="*/ 9 h 50"/>
                <a:gd name="T12" fmla="*/ 20 w 35"/>
                <a:gd name="T13" fmla="*/ 0 h 50"/>
                <a:gd name="T14" fmla="*/ 17 w 35"/>
                <a:gd name="T15" fmla="*/ 12 h 50"/>
                <a:gd name="T16" fmla="*/ 12 w 35"/>
                <a:gd name="T17" fmla="*/ 22 h 50"/>
                <a:gd name="T18" fmla="*/ 6 w 35"/>
                <a:gd name="T19" fmla="*/ 29 h 50"/>
                <a:gd name="T20" fmla="*/ 1 w 35"/>
                <a:gd name="T21" fmla="*/ 35 h 50"/>
                <a:gd name="T22" fmla="*/ 0 w 35"/>
                <a:gd name="T23" fmla="*/ 35 h 50"/>
                <a:gd name="T24" fmla="*/ 11 w 35"/>
                <a:gd name="T2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50">
                  <a:moveTo>
                    <a:pt x="11" y="50"/>
                  </a:moveTo>
                  <a:lnTo>
                    <a:pt x="11" y="50"/>
                  </a:lnTo>
                  <a:lnTo>
                    <a:pt x="18" y="43"/>
                  </a:lnTo>
                  <a:lnTo>
                    <a:pt x="25" y="33"/>
                  </a:lnTo>
                  <a:lnTo>
                    <a:pt x="31" y="22"/>
                  </a:lnTo>
                  <a:lnTo>
                    <a:pt x="35" y="9"/>
                  </a:lnTo>
                  <a:lnTo>
                    <a:pt x="20" y="0"/>
                  </a:lnTo>
                  <a:lnTo>
                    <a:pt x="17" y="12"/>
                  </a:lnTo>
                  <a:lnTo>
                    <a:pt x="12" y="22"/>
                  </a:lnTo>
                  <a:lnTo>
                    <a:pt x="6" y="29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11" y="5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95" name="Freeform 2763"/>
            <p:cNvSpPr>
              <a:spLocks/>
            </p:cNvSpPr>
            <p:nvPr/>
          </p:nvSpPr>
          <p:spPr bwMode="auto">
            <a:xfrm>
              <a:off x="3717443" y="2013946"/>
              <a:ext cx="9169" cy="8599"/>
            </a:xfrm>
            <a:custGeom>
              <a:avLst/>
              <a:gdLst>
                <a:gd name="T0" fmla="*/ 0 w 32"/>
                <a:gd name="T1" fmla="*/ 30 h 30"/>
                <a:gd name="T2" fmla="*/ 0 w 32"/>
                <a:gd name="T3" fmla="*/ 30 h 30"/>
                <a:gd name="T4" fmla="*/ 8 w 32"/>
                <a:gd name="T5" fmla="*/ 28 h 30"/>
                <a:gd name="T6" fmla="*/ 15 w 32"/>
                <a:gd name="T7" fmla="*/ 27 h 30"/>
                <a:gd name="T8" fmla="*/ 24 w 32"/>
                <a:gd name="T9" fmla="*/ 23 h 30"/>
                <a:gd name="T10" fmla="*/ 32 w 32"/>
                <a:gd name="T11" fmla="*/ 15 h 30"/>
                <a:gd name="T12" fmla="*/ 21 w 32"/>
                <a:gd name="T13" fmla="*/ 0 h 30"/>
                <a:gd name="T14" fmla="*/ 15 w 32"/>
                <a:gd name="T15" fmla="*/ 4 h 30"/>
                <a:gd name="T16" fmla="*/ 11 w 32"/>
                <a:gd name="T17" fmla="*/ 7 h 30"/>
                <a:gd name="T18" fmla="*/ 5 w 32"/>
                <a:gd name="T19" fmla="*/ 8 h 30"/>
                <a:gd name="T20" fmla="*/ 0 w 32"/>
                <a:gd name="T21" fmla="*/ 10 h 30"/>
                <a:gd name="T22" fmla="*/ 0 w 32"/>
                <a:gd name="T23" fmla="*/ 10 h 30"/>
                <a:gd name="T24" fmla="*/ 0 w 32"/>
                <a:gd name="T2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0">
                  <a:moveTo>
                    <a:pt x="0" y="30"/>
                  </a:moveTo>
                  <a:lnTo>
                    <a:pt x="0" y="30"/>
                  </a:lnTo>
                  <a:lnTo>
                    <a:pt x="8" y="28"/>
                  </a:lnTo>
                  <a:lnTo>
                    <a:pt x="15" y="27"/>
                  </a:lnTo>
                  <a:lnTo>
                    <a:pt x="24" y="23"/>
                  </a:lnTo>
                  <a:lnTo>
                    <a:pt x="32" y="15"/>
                  </a:lnTo>
                  <a:lnTo>
                    <a:pt x="21" y="0"/>
                  </a:lnTo>
                  <a:lnTo>
                    <a:pt x="15" y="4"/>
                  </a:lnTo>
                  <a:lnTo>
                    <a:pt x="11" y="7"/>
                  </a:lnTo>
                  <a:lnTo>
                    <a:pt x="5" y="8"/>
                  </a:lnTo>
                  <a:lnTo>
                    <a:pt x="0" y="1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96" name="Freeform 2764"/>
            <p:cNvSpPr>
              <a:spLocks/>
            </p:cNvSpPr>
            <p:nvPr/>
          </p:nvSpPr>
          <p:spPr bwMode="auto">
            <a:xfrm>
              <a:off x="3703116" y="2007640"/>
              <a:ext cx="14327" cy="14905"/>
            </a:xfrm>
            <a:custGeom>
              <a:avLst/>
              <a:gdLst>
                <a:gd name="T0" fmla="*/ 0 w 49"/>
                <a:gd name="T1" fmla="*/ 10 h 52"/>
                <a:gd name="T2" fmla="*/ 0 w 49"/>
                <a:gd name="T3" fmla="*/ 10 h 52"/>
                <a:gd name="T4" fmla="*/ 5 w 49"/>
                <a:gd name="T5" fmla="*/ 19 h 52"/>
                <a:gd name="T6" fmla="*/ 9 w 49"/>
                <a:gd name="T7" fmla="*/ 27 h 52"/>
                <a:gd name="T8" fmla="*/ 15 w 49"/>
                <a:gd name="T9" fmla="*/ 35 h 52"/>
                <a:gd name="T10" fmla="*/ 21 w 49"/>
                <a:gd name="T11" fmla="*/ 40 h 52"/>
                <a:gd name="T12" fmla="*/ 28 w 49"/>
                <a:gd name="T13" fmla="*/ 46 h 52"/>
                <a:gd name="T14" fmla="*/ 34 w 49"/>
                <a:gd name="T15" fmla="*/ 49 h 52"/>
                <a:gd name="T16" fmla="*/ 42 w 49"/>
                <a:gd name="T17" fmla="*/ 52 h 52"/>
                <a:gd name="T18" fmla="*/ 49 w 49"/>
                <a:gd name="T19" fmla="*/ 52 h 52"/>
                <a:gd name="T20" fmla="*/ 49 w 49"/>
                <a:gd name="T21" fmla="*/ 32 h 52"/>
                <a:gd name="T22" fmla="*/ 44 w 49"/>
                <a:gd name="T23" fmla="*/ 30 h 52"/>
                <a:gd name="T24" fmla="*/ 40 w 49"/>
                <a:gd name="T25" fmla="*/ 30 h 52"/>
                <a:gd name="T26" fmla="*/ 35 w 49"/>
                <a:gd name="T27" fmla="*/ 27 h 52"/>
                <a:gd name="T28" fmla="*/ 30 w 49"/>
                <a:gd name="T29" fmla="*/ 25 h 52"/>
                <a:gd name="T30" fmla="*/ 27 w 49"/>
                <a:gd name="T31" fmla="*/ 20 h 52"/>
                <a:gd name="T32" fmla="*/ 22 w 49"/>
                <a:gd name="T33" fmla="*/ 14 h 52"/>
                <a:gd name="T34" fmla="*/ 19 w 49"/>
                <a:gd name="T35" fmla="*/ 7 h 52"/>
                <a:gd name="T36" fmla="*/ 14 w 49"/>
                <a:gd name="T37" fmla="*/ 0 h 52"/>
                <a:gd name="T38" fmla="*/ 14 w 49"/>
                <a:gd name="T39" fmla="*/ 0 h 52"/>
                <a:gd name="T40" fmla="*/ 0 w 49"/>
                <a:gd name="T4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52">
                  <a:moveTo>
                    <a:pt x="0" y="10"/>
                  </a:moveTo>
                  <a:lnTo>
                    <a:pt x="0" y="10"/>
                  </a:lnTo>
                  <a:lnTo>
                    <a:pt x="5" y="19"/>
                  </a:lnTo>
                  <a:lnTo>
                    <a:pt x="9" y="27"/>
                  </a:lnTo>
                  <a:lnTo>
                    <a:pt x="15" y="35"/>
                  </a:lnTo>
                  <a:lnTo>
                    <a:pt x="21" y="40"/>
                  </a:lnTo>
                  <a:lnTo>
                    <a:pt x="28" y="46"/>
                  </a:lnTo>
                  <a:lnTo>
                    <a:pt x="34" y="49"/>
                  </a:lnTo>
                  <a:lnTo>
                    <a:pt x="42" y="52"/>
                  </a:lnTo>
                  <a:lnTo>
                    <a:pt x="49" y="52"/>
                  </a:lnTo>
                  <a:lnTo>
                    <a:pt x="49" y="32"/>
                  </a:lnTo>
                  <a:lnTo>
                    <a:pt x="44" y="30"/>
                  </a:lnTo>
                  <a:lnTo>
                    <a:pt x="40" y="30"/>
                  </a:lnTo>
                  <a:lnTo>
                    <a:pt x="35" y="27"/>
                  </a:lnTo>
                  <a:lnTo>
                    <a:pt x="30" y="25"/>
                  </a:lnTo>
                  <a:lnTo>
                    <a:pt x="27" y="20"/>
                  </a:lnTo>
                  <a:lnTo>
                    <a:pt x="22" y="14"/>
                  </a:lnTo>
                  <a:lnTo>
                    <a:pt x="19" y="7"/>
                  </a:lnTo>
                  <a:lnTo>
                    <a:pt x="1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97" name="Freeform 2765"/>
            <p:cNvSpPr>
              <a:spLocks/>
            </p:cNvSpPr>
            <p:nvPr/>
          </p:nvSpPr>
          <p:spPr bwMode="auto">
            <a:xfrm>
              <a:off x="3699105" y="1987575"/>
              <a:ext cx="8596" cy="22931"/>
            </a:xfrm>
            <a:custGeom>
              <a:avLst/>
              <a:gdLst>
                <a:gd name="T0" fmla="*/ 0 w 29"/>
                <a:gd name="T1" fmla="*/ 0 h 79"/>
                <a:gd name="T2" fmla="*/ 0 w 29"/>
                <a:gd name="T3" fmla="*/ 0 h 79"/>
                <a:gd name="T4" fmla="*/ 1 w 29"/>
                <a:gd name="T5" fmla="*/ 21 h 79"/>
                <a:gd name="T6" fmla="*/ 3 w 29"/>
                <a:gd name="T7" fmla="*/ 42 h 79"/>
                <a:gd name="T8" fmla="*/ 8 w 29"/>
                <a:gd name="T9" fmla="*/ 62 h 79"/>
                <a:gd name="T10" fmla="*/ 15 w 29"/>
                <a:gd name="T11" fmla="*/ 79 h 79"/>
                <a:gd name="T12" fmla="*/ 29 w 29"/>
                <a:gd name="T13" fmla="*/ 69 h 79"/>
                <a:gd name="T14" fmla="*/ 23 w 29"/>
                <a:gd name="T15" fmla="*/ 55 h 79"/>
                <a:gd name="T16" fmla="*/ 20 w 29"/>
                <a:gd name="T17" fmla="*/ 37 h 79"/>
                <a:gd name="T18" fmla="*/ 17 w 29"/>
                <a:gd name="T19" fmla="*/ 19 h 79"/>
                <a:gd name="T20" fmla="*/ 16 w 29"/>
                <a:gd name="T21" fmla="*/ 0 h 79"/>
                <a:gd name="T22" fmla="*/ 16 w 29"/>
                <a:gd name="T23" fmla="*/ 0 h 79"/>
                <a:gd name="T24" fmla="*/ 0 w 29"/>
                <a:gd name="T2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9">
                  <a:moveTo>
                    <a:pt x="0" y="0"/>
                  </a:moveTo>
                  <a:lnTo>
                    <a:pt x="0" y="0"/>
                  </a:lnTo>
                  <a:lnTo>
                    <a:pt x="1" y="21"/>
                  </a:lnTo>
                  <a:lnTo>
                    <a:pt x="3" y="42"/>
                  </a:lnTo>
                  <a:lnTo>
                    <a:pt x="8" y="62"/>
                  </a:lnTo>
                  <a:lnTo>
                    <a:pt x="15" y="79"/>
                  </a:lnTo>
                  <a:lnTo>
                    <a:pt x="29" y="69"/>
                  </a:lnTo>
                  <a:lnTo>
                    <a:pt x="23" y="55"/>
                  </a:lnTo>
                  <a:lnTo>
                    <a:pt x="20" y="37"/>
                  </a:lnTo>
                  <a:lnTo>
                    <a:pt x="17" y="19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98" name="Freeform 2766"/>
            <p:cNvSpPr>
              <a:spLocks/>
            </p:cNvSpPr>
            <p:nvPr/>
          </p:nvSpPr>
          <p:spPr bwMode="auto">
            <a:xfrm>
              <a:off x="3706554" y="1988721"/>
              <a:ext cx="6877" cy="22358"/>
            </a:xfrm>
            <a:custGeom>
              <a:avLst/>
              <a:gdLst>
                <a:gd name="T0" fmla="*/ 24 w 24"/>
                <a:gd name="T1" fmla="*/ 70 h 78"/>
                <a:gd name="T2" fmla="*/ 24 w 24"/>
                <a:gd name="T3" fmla="*/ 70 h 78"/>
                <a:gd name="T4" fmla="*/ 21 w 24"/>
                <a:gd name="T5" fmla="*/ 56 h 78"/>
                <a:gd name="T6" fmla="*/ 18 w 24"/>
                <a:gd name="T7" fmla="*/ 40 h 78"/>
                <a:gd name="T8" fmla="*/ 16 w 24"/>
                <a:gd name="T9" fmla="*/ 21 h 78"/>
                <a:gd name="T10" fmla="*/ 16 w 24"/>
                <a:gd name="T11" fmla="*/ 0 h 78"/>
                <a:gd name="T12" fmla="*/ 0 w 24"/>
                <a:gd name="T13" fmla="*/ 0 h 78"/>
                <a:gd name="T14" fmla="*/ 0 w 24"/>
                <a:gd name="T15" fmla="*/ 23 h 78"/>
                <a:gd name="T16" fmla="*/ 2 w 24"/>
                <a:gd name="T17" fmla="*/ 43 h 78"/>
                <a:gd name="T18" fmla="*/ 4 w 24"/>
                <a:gd name="T19" fmla="*/ 62 h 78"/>
                <a:gd name="T20" fmla="*/ 9 w 24"/>
                <a:gd name="T21" fmla="*/ 78 h 78"/>
                <a:gd name="T22" fmla="*/ 9 w 24"/>
                <a:gd name="T23" fmla="*/ 78 h 78"/>
                <a:gd name="T24" fmla="*/ 24 w 24"/>
                <a:gd name="T25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78">
                  <a:moveTo>
                    <a:pt x="24" y="70"/>
                  </a:moveTo>
                  <a:lnTo>
                    <a:pt x="24" y="70"/>
                  </a:lnTo>
                  <a:lnTo>
                    <a:pt x="21" y="56"/>
                  </a:lnTo>
                  <a:lnTo>
                    <a:pt x="18" y="40"/>
                  </a:lnTo>
                  <a:lnTo>
                    <a:pt x="16" y="2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43"/>
                  </a:lnTo>
                  <a:lnTo>
                    <a:pt x="4" y="62"/>
                  </a:lnTo>
                  <a:lnTo>
                    <a:pt x="9" y="78"/>
                  </a:lnTo>
                  <a:lnTo>
                    <a:pt x="24" y="7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399" name="Freeform 2767"/>
            <p:cNvSpPr>
              <a:spLocks/>
            </p:cNvSpPr>
            <p:nvPr/>
          </p:nvSpPr>
          <p:spPr bwMode="auto">
            <a:xfrm>
              <a:off x="3708847" y="2008786"/>
              <a:ext cx="8596" cy="10892"/>
            </a:xfrm>
            <a:custGeom>
              <a:avLst/>
              <a:gdLst>
                <a:gd name="T0" fmla="*/ 29 w 29"/>
                <a:gd name="T1" fmla="*/ 18 h 38"/>
                <a:gd name="T2" fmla="*/ 29 w 29"/>
                <a:gd name="T3" fmla="*/ 18 h 38"/>
                <a:gd name="T4" fmla="*/ 27 w 29"/>
                <a:gd name="T5" fmla="*/ 18 h 38"/>
                <a:gd name="T6" fmla="*/ 26 w 29"/>
                <a:gd name="T7" fmla="*/ 16 h 38"/>
                <a:gd name="T8" fmla="*/ 23 w 29"/>
                <a:gd name="T9" fmla="*/ 16 h 38"/>
                <a:gd name="T10" fmla="*/ 22 w 29"/>
                <a:gd name="T11" fmla="*/ 15 h 38"/>
                <a:gd name="T12" fmla="*/ 19 w 29"/>
                <a:gd name="T13" fmla="*/ 9 h 38"/>
                <a:gd name="T14" fmla="*/ 15 w 29"/>
                <a:gd name="T15" fmla="*/ 0 h 38"/>
                <a:gd name="T16" fmla="*/ 0 w 29"/>
                <a:gd name="T17" fmla="*/ 8 h 38"/>
                <a:gd name="T18" fmla="*/ 5 w 29"/>
                <a:gd name="T19" fmla="*/ 19 h 38"/>
                <a:gd name="T20" fmla="*/ 10 w 29"/>
                <a:gd name="T21" fmla="*/ 29 h 38"/>
                <a:gd name="T22" fmla="*/ 15 w 29"/>
                <a:gd name="T23" fmla="*/ 33 h 38"/>
                <a:gd name="T24" fmla="*/ 20 w 29"/>
                <a:gd name="T25" fmla="*/ 36 h 38"/>
                <a:gd name="T26" fmla="*/ 24 w 29"/>
                <a:gd name="T27" fmla="*/ 38 h 38"/>
                <a:gd name="T28" fmla="*/ 29 w 29"/>
                <a:gd name="T29" fmla="*/ 38 h 38"/>
                <a:gd name="T30" fmla="*/ 29 w 29"/>
                <a:gd name="T31" fmla="*/ 38 h 38"/>
                <a:gd name="T32" fmla="*/ 29 w 29"/>
                <a:gd name="T33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8">
                  <a:moveTo>
                    <a:pt x="29" y="18"/>
                  </a:moveTo>
                  <a:lnTo>
                    <a:pt x="29" y="18"/>
                  </a:lnTo>
                  <a:lnTo>
                    <a:pt x="27" y="18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22" y="15"/>
                  </a:lnTo>
                  <a:lnTo>
                    <a:pt x="19" y="9"/>
                  </a:lnTo>
                  <a:lnTo>
                    <a:pt x="15" y="0"/>
                  </a:lnTo>
                  <a:lnTo>
                    <a:pt x="0" y="8"/>
                  </a:lnTo>
                  <a:lnTo>
                    <a:pt x="5" y="19"/>
                  </a:lnTo>
                  <a:lnTo>
                    <a:pt x="10" y="29"/>
                  </a:lnTo>
                  <a:lnTo>
                    <a:pt x="15" y="33"/>
                  </a:lnTo>
                  <a:lnTo>
                    <a:pt x="20" y="36"/>
                  </a:lnTo>
                  <a:lnTo>
                    <a:pt x="24" y="38"/>
                  </a:lnTo>
                  <a:lnTo>
                    <a:pt x="29" y="38"/>
                  </a:lnTo>
                  <a:lnTo>
                    <a:pt x="29" y="1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00" name="Freeform 2768"/>
            <p:cNvSpPr>
              <a:spLocks/>
            </p:cNvSpPr>
            <p:nvPr/>
          </p:nvSpPr>
          <p:spPr bwMode="auto">
            <a:xfrm>
              <a:off x="3717443" y="2012226"/>
              <a:ext cx="5731" cy="7453"/>
            </a:xfrm>
            <a:custGeom>
              <a:avLst/>
              <a:gdLst>
                <a:gd name="T0" fmla="*/ 9 w 20"/>
                <a:gd name="T1" fmla="*/ 0 h 26"/>
                <a:gd name="T2" fmla="*/ 9 w 20"/>
                <a:gd name="T3" fmla="*/ 0 h 26"/>
                <a:gd name="T4" fmla="*/ 7 w 20"/>
                <a:gd name="T5" fmla="*/ 3 h 26"/>
                <a:gd name="T6" fmla="*/ 5 w 20"/>
                <a:gd name="T7" fmla="*/ 4 h 26"/>
                <a:gd name="T8" fmla="*/ 2 w 20"/>
                <a:gd name="T9" fmla="*/ 6 h 26"/>
                <a:gd name="T10" fmla="*/ 0 w 20"/>
                <a:gd name="T11" fmla="*/ 6 h 26"/>
                <a:gd name="T12" fmla="*/ 0 w 20"/>
                <a:gd name="T13" fmla="*/ 26 h 26"/>
                <a:gd name="T14" fmla="*/ 6 w 20"/>
                <a:gd name="T15" fmla="*/ 26 h 26"/>
                <a:gd name="T16" fmla="*/ 11 w 20"/>
                <a:gd name="T17" fmla="*/ 23 h 26"/>
                <a:gd name="T18" fmla="*/ 15 w 20"/>
                <a:gd name="T19" fmla="*/ 20 h 26"/>
                <a:gd name="T20" fmla="*/ 20 w 20"/>
                <a:gd name="T21" fmla="*/ 16 h 26"/>
                <a:gd name="T22" fmla="*/ 20 w 20"/>
                <a:gd name="T23" fmla="*/ 16 h 26"/>
                <a:gd name="T24" fmla="*/ 9 w 20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6">
                  <a:moveTo>
                    <a:pt x="9" y="0"/>
                  </a:moveTo>
                  <a:lnTo>
                    <a:pt x="9" y="0"/>
                  </a:lnTo>
                  <a:lnTo>
                    <a:pt x="7" y="3"/>
                  </a:lnTo>
                  <a:lnTo>
                    <a:pt x="5" y="4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26"/>
                  </a:lnTo>
                  <a:lnTo>
                    <a:pt x="6" y="26"/>
                  </a:lnTo>
                  <a:lnTo>
                    <a:pt x="11" y="23"/>
                  </a:lnTo>
                  <a:lnTo>
                    <a:pt x="15" y="20"/>
                  </a:lnTo>
                  <a:lnTo>
                    <a:pt x="20" y="1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01" name="Freeform 2769"/>
            <p:cNvSpPr>
              <a:spLocks/>
            </p:cNvSpPr>
            <p:nvPr/>
          </p:nvSpPr>
          <p:spPr bwMode="auto">
            <a:xfrm>
              <a:off x="3720308" y="2006493"/>
              <a:ext cx="6877" cy="10319"/>
            </a:xfrm>
            <a:custGeom>
              <a:avLst/>
              <a:gdLst>
                <a:gd name="T0" fmla="*/ 10 w 25"/>
                <a:gd name="T1" fmla="*/ 0 h 36"/>
                <a:gd name="T2" fmla="*/ 10 w 25"/>
                <a:gd name="T3" fmla="*/ 0 h 36"/>
                <a:gd name="T4" fmla="*/ 8 w 25"/>
                <a:gd name="T5" fmla="*/ 7 h 36"/>
                <a:gd name="T6" fmla="*/ 5 w 25"/>
                <a:gd name="T7" fmla="*/ 13 h 36"/>
                <a:gd name="T8" fmla="*/ 3 w 25"/>
                <a:gd name="T9" fmla="*/ 17 h 36"/>
                <a:gd name="T10" fmla="*/ 0 w 25"/>
                <a:gd name="T11" fmla="*/ 20 h 36"/>
                <a:gd name="T12" fmla="*/ 11 w 25"/>
                <a:gd name="T13" fmla="*/ 36 h 36"/>
                <a:gd name="T14" fmla="*/ 16 w 25"/>
                <a:gd name="T15" fmla="*/ 30 h 36"/>
                <a:gd name="T16" fmla="*/ 20 w 25"/>
                <a:gd name="T17" fmla="*/ 23 h 36"/>
                <a:gd name="T18" fmla="*/ 23 w 25"/>
                <a:gd name="T19" fmla="*/ 14 h 36"/>
                <a:gd name="T20" fmla="*/ 25 w 25"/>
                <a:gd name="T21" fmla="*/ 4 h 36"/>
                <a:gd name="T22" fmla="*/ 25 w 25"/>
                <a:gd name="T23" fmla="*/ 4 h 36"/>
                <a:gd name="T24" fmla="*/ 10 w 25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6">
                  <a:moveTo>
                    <a:pt x="10" y="0"/>
                  </a:moveTo>
                  <a:lnTo>
                    <a:pt x="10" y="0"/>
                  </a:lnTo>
                  <a:lnTo>
                    <a:pt x="8" y="7"/>
                  </a:lnTo>
                  <a:lnTo>
                    <a:pt x="5" y="13"/>
                  </a:lnTo>
                  <a:lnTo>
                    <a:pt x="3" y="17"/>
                  </a:lnTo>
                  <a:lnTo>
                    <a:pt x="0" y="20"/>
                  </a:lnTo>
                  <a:lnTo>
                    <a:pt x="11" y="36"/>
                  </a:lnTo>
                  <a:lnTo>
                    <a:pt x="16" y="30"/>
                  </a:lnTo>
                  <a:lnTo>
                    <a:pt x="20" y="23"/>
                  </a:lnTo>
                  <a:lnTo>
                    <a:pt x="23" y="14"/>
                  </a:lnTo>
                  <a:lnTo>
                    <a:pt x="25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02" name="Freeform 2770"/>
            <p:cNvSpPr>
              <a:spLocks/>
            </p:cNvSpPr>
            <p:nvPr/>
          </p:nvSpPr>
          <p:spPr bwMode="auto">
            <a:xfrm>
              <a:off x="3722600" y="1984708"/>
              <a:ext cx="6877" cy="22931"/>
            </a:xfrm>
            <a:custGeom>
              <a:avLst/>
              <a:gdLst>
                <a:gd name="T0" fmla="*/ 6 w 22"/>
                <a:gd name="T1" fmla="*/ 0 h 81"/>
                <a:gd name="T2" fmla="*/ 6 w 22"/>
                <a:gd name="T3" fmla="*/ 0 h 81"/>
                <a:gd name="T4" fmla="*/ 5 w 22"/>
                <a:gd name="T5" fmla="*/ 25 h 81"/>
                <a:gd name="T6" fmla="*/ 3 w 22"/>
                <a:gd name="T7" fmla="*/ 45 h 81"/>
                <a:gd name="T8" fmla="*/ 2 w 22"/>
                <a:gd name="T9" fmla="*/ 62 h 81"/>
                <a:gd name="T10" fmla="*/ 0 w 22"/>
                <a:gd name="T11" fmla="*/ 77 h 81"/>
                <a:gd name="T12" fmla="*/ 15 w 22"/>
                <a:gd name="T13" fmla="*/ 81 h 81"/>
                <a:gd name="T14" fmla="*/ 19 w 22"/>
                <a:gd name="T15" fmla="*/ 65 h 81"/>
                <a:gd name="T16" fmla="*/ 20 w 22"/>
                <a:gd name="T17" fmla="*/ 46 h 81"/>
                <a:gd name="T18" fmla="*/ 21 w 22"/>
                <a:gd name="T19" fmla="*/ 25 h 81"/>
                <a:gd name="T20" fmla="*/ 22 w 22"/>
                <a:gd name="T21" fmla="*/ 0 h 81"/>
                <a:gd name="T22" fmla="*/ 22 w 22"/>
                <a:gd name="T23" fmla="*/ 0 h 81"/>
                <a:gd name="T24" fmla="*/ 6 w 22"/>
                <a:gd name="T2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81">
                  <a:moveTo>
                    <a:pt x="6" y="0"/>
                  </a:moveTo>
                  <a:lnTo>
                    <a:pt x="6" y="0"/>
                  </a:lnTo>
                  <a:lnTo>
                    <a:pt x="5" y="25"/>
                  </a:lnTo>
                  <a:lnTo>
                    <a:pt x="3" y="45"/>
                  </a:lnTo>
                  <a:lnTo>
                    <a:pt x="2" y="62"/>
                  </a:lnTo>
                  <a:lnTo>
                    <a:pt x="0" y="77"/>
                  </a:lnTo>
                  <a:lnTo>
                    <a:pt x="15" y="81"/>
                  </a:lnTo>
                  <a:lnTo>
                    <a:pt x="19" y="65"/>
                  </a:lnTo>
                  <a:lnTo>
                    <a:pt x="20" y="46"/>
                  </a:lnTo>
                  <a:lnTo>
                    <a:pt x="21" y="25"/>
                  </a:lnTo>
                  <a:lnTo>
                    <a:pt x="22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03" name="Freeform 2771"/>
            <p:cNvSpPr>
              <a:spLocks/>
            </p:cNvSpPr>
            <p:nvPr/>
          </p:nvSpPr>
          <p:spPr bwMode="auto">
            <a:xfrm>
              <a:off x="3722600" y="1965790"/>
              <a:ext cx="6877" cy="18918"/>
            </a:xfrm>
            <a:custGeom>
              <a:avLst/>
              <a:gdLst>
                <a:gd name="T0" fmla="*/ 0 w 22"/>
                <a:gd name="T1" fmla="*/ 6 h 65"/>
                <a:gd name="T2" fmla="*/ 0 w 22"/>
                <a:gd name="T3" fmla="*/ 6 h 65"/>
                <a:gd name="T4" fmla="*/ 2 w 22"/>
                <a:gd name="T5" fmla="*/ 19 h 65"/>
                <a:gd name="T6" fmla="*/ 3 w 22"/>
                <a:gd name="T7" fmla="*/ 33 h 65"/>
                <a:gd name="T8" fmla="*/ 5 w 22"/>
                <a:gd name="T9" fmla="*/ 48 h 65"/>
                <a:gd name="T10" fmla="*/ 6 w 22"/>
                <a:gd name="T11" fmla="*/ 65 h 65"/>
                <a:gd name="T12" fmla="*/ 22 w 22"/>
                <a:gd name="T13" fmla="*/ 65 h 65"/>
                <a:gd name="T14" fmla="*/ 21 w 22"/>
                <a:gd name="T15" fmla="*/ 48 h 65"/>
                <a:gd name="T16" fmla="*/ 20 w 22"/>
                <a:gd name="T17" fmla="*/ 31 h 65"/>
                <a:gd name="T18" fmla="*/ 19 w 22"/>
                <a:gd name="T19" fmla="*/ 15 h 65"/>
                <a:gd name="T20" fmla="*/ 15 w 22"/>
                <a:gd name="T21" fmla="*/ 0 h 65"/>
                <a:gd name="T22" fmla="*/ 15 w 22"/>
                <a:gd name="T23" fmla="*/ 0 h 65"/>
                <a:gd name="T24" fmla="*/ 0 w 22"/>
                <a:gd name="T25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65">
                  <a:moveTo>
                    <a:pt x="0" y="6"/>
                  </a:moveTo>
                  <a:lnTo>
                    <a:pt x="0" y="6"/>
                  </a:lnTo>
                  <a:lnTo>
                    <a:pt x="2" y="19"/>
                  </a:lnTo>
                  <a:lnTo>
                    <a:pt x="3" y="33"/>
                  </a:lnTo>
                  <a:lnTo>
                    <a:pt x="5" y="48"/>
                  </a:lnTo>
                  <a:lnTo>
                    <a:pt x="6" y="65"/>
                  </a:lnTo>
                  <a:lnTo>
                    <a:pt x="22" y="65"/>
                  </a:lnTo>
                  <a:lnTo>
                    <a:pt x="21" y="48"/>
                  </a:lnTo>
                  <a:lnTo>
                    <a:pt x="20" y="31"/>
                  </a:lnTo>
                  <a:lnTo>
                    <a:pt x="19" y="15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04" name="Freeform 2772"/>
            <p:cNvSpPr>
              <a:spLocks/>
            </p:cNvSpPr>
            <p:nvPr/>
          </p:nvSpPr>
          <p:spPr bwMode="auto">
            <a:xfrm>
              <a:off x="3719735" y="1957191"/>
              <a:ext cx="7450" cy="10319"/>
            </a:xfrm>
            <a:custGeom>
              <a:avLst/>
              <a:gdLst>
                <a:gd name="T0" fmla="*/ 1 w 26"/>
                <a:gd name="T1" fmla="*/ 16 h 36"/>
                <a:gd name="T2" fmla="*/ 0 w 26"/>
                <a:gd name="T3" fmla="*/ 16 h 36"/>
                <a:gd name="T4" fmla="*/ 3 w 26"/>
                <a:gd name="T5" fmla="*/ 19 h 36"/>
                <a:gd name="T6" fmla="*/ 6 w 26"/>
                <a:gd name="T7" fmla="*/ 23 h 36"/>
                <a:gd name="T8" fmla="*/ 9 w 26"/>
                <a:gd name="T9" fmla="*/ 29 h 36"/>
                <a:gd name="T10" fmla="*/ 11 w 26"/>
                <a:gd name="T11" fmla="*/ 36 h 36"/>
                <a:gd name="T12" fmla="*/ 26 w 26"/>
                <a:gd name="T13" fmla="*/ 30 h 36"/>
                <a:gd name="T14" fmla="*/ 24 w 26"/>
                <a:gd name="T15" fmla="*/ 22 h 36"/>
                <a:gd name="T16" fmla="*/ 20 w 26"/>
                <a:gd name="T17" fmla="*/ 13 h 36"/>
                <a:gd name="T18" fmla="*/ 17 w 26"/>
                <a:gd name="T19" fmla="*/ 6 h 36"/>
                <a:gd name="T20" fmla="*/ 12 w 26"/>
                <a:gd name="T21" fmla="*/ 0 h 36"/>
                <a:gd name="T22" fmla="*/ 11 w 26"/>
                <a:gd name="T23" fmla="*/ 0 h 36"/>
                <a:gd name="T24" fmla="*/ 1 w 26"/>
                <a:gd name="T2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36">
                  <a:moveTo>
                    <a:pt x="1" y="16"/>
                  </a:moveTo>
                  <a:lnTo>
                    <a:pt x="0" y="16"/>
                  </a:lnTo>
                  <a:lnTo>
                    <a:pt x="3" y="19"/>
                  </a:lnTo>
                  <a:lnTo>
                    <a:pt x="6" y="23"/>
                  </a:lnTo>
                  <a:lnTo>
                    <a:pt x="9" y="29"/>
                  </a:lnTo>
                  <a:lnTo>
                    <a:pt x="11" y="36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0" y="13"/>
                  </a:lnTo>
                  <a:lnTo>
                    <a:pt x="17" y="6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05" name="Freeform 2773"/>
            <p:cNvSpPr>
              <a:spLocks/>
            </p:cNvSpPr>
            <p:nvPr/>
          </p:nvSpPr>
          <p:spPr bwMode="auto">
            <a:xfrm>
              <a:off x="3718016" y="1954898"/>
              <a:ext cx="4584" cy="6879"/>
            </a:xfrm>
            <a:custGeom>
              <a:avLst/>
              <a:gdLst>
                <a:gd name="T0" fmla="*/ 0 w 18"/>
                <a:gd name="T1" fmla="*/ 22 h 25"/>
                <a:gd name="T2" fmla="*/ 0 w 18"/>
                <a:gd name="T3" fmla="*/ 22 h 25"/>
                <a:gd name="T4" fmla="*/ 3 w 18"/>
                <a:gd name="T5" fmla="*/ 22 h 25"/>
                <a:gd name="T6" fmla="*/ 5 w 18"/>
                <a:gd name="T7" fmla="*/ 22 h 25"/>
                <a:gd name="T8" fmla="*/ 6 w 18"/>
                <a:gd name="T9" fmla="*/ 23 h 25"/>
                <a:gd name="T10" fmla="*/ 8 w 18"/>
                <a:gd name="T11" fmla="*/ 25 h 25"/>
                <a:gd name="T12" fmla="*/ 18 w 18"/>
                <a:gd name="T13" fmla="*/ 9 h 25"/>
                <a:gd name="T14" fmla="*/ 14 w 18"/>
                <a:gd name="T15" fmla="*/ 5 h 25"/>
                <a:gd name="T16" fmla="*/ 10 w 18"/>
                <a:gd name="T17" fmla="*/ 3 h 25"/>
                <a:gd name="T18" fmla="*/ 5 w 18"/>
                <a:gd name="T19" fmla="*/ 2 h 25"/>
                <a:gd name="T20" fmla="*/ 0 w 18"/>
                <a:gd name="T21" fmla="*/ 0 h 25"/>
                <a:gd name="T22" fmla="*/ 0 w 18"/>
                <a:gd name="T23" fmla="*/ 0 h 25"/>
                <a:gd name="T24" fmla="*/ 0 w 18"/>
                <a:gd name="T2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5">
                  <a:moveTo>
                    <a:pt x="0" y="22"/>
                  </a:moveTo>
                  <a:lnTo>
                    <a:pt x="0" y="22"/>
                  </a:lnTo>
                  <a:lnTo>
                    <a:pt x="3" y="22"/>
                  </a:lnTo>
                  <a:lnTo>
                    <a:pt x="5" y="22"/>
                  </a:lnTo>
                  <a:lnTo>
                    <a:pt x="6" y="23"/>
                  </a:lnTo>
                  <a:lnTo>
                    <a:pt x="8" y="25"/>
                  </a:lnTo>
                  <a:lnTo>
                    <a:pt x="18" y="9"/>
                  </a:lnTo>
                  <a:lnTo>
                    <a:pt x="14" y="5"/>
                  </a:lnTo>
                  <a:lnTo>
                    <a:pt x="10" y="3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06" name="Freeform 2774"/>
            <p:cNvSpPr>
              <a:spLocks/>
            </p:cNvSpPr>
            <p:nvPr/>
          </p:nvSpPr>
          <p:spPr bwMode="auto">
            <a:xfrm>
              <a:off x="3711712" y="1954898"/>
              <a:ext cx="6304" cy="7453"/>
            </a:xfrm>
            <a:custGeom>
              <a:avLst/>
              <a:gdLst>
                <a:gd name="T0" fmla="*/ 13 w 22"/>
                <a:gd name="T1" fmla="*/ 28 h 28"/>
                <a:gd name="T2" fmla="*/ 13 w 22"/>
                <a:gd name="T3" fmla="*/ 28 h 28"/>
                <a:gd name="T4" fmla="*/ 15 w 22"/>
                <a:gd name="T5" fmla="*/ 25 h 28"/>
                <a:gd name="T6" fmla="*/ 18 w 22"/>
                <a:gd name="T7" fmla="*/ 23 h 28"/>
                <a:gd name="T8" fmla="*/ 20 w 22"/>
                <a:gd name="T9" fmla="*/ 22 h 28"/>
                <a:gd name="T10" fmla="*/ 22 w 22"/>
                <a:gd name="T11" fmla="*/ 22 h 28"/>
                <a:gd name="T12" fmla="*/ 22 w 22"/>
                <a:gd name="T13" fmla="*/ 0 h 28"/>
                <a:gd name="T14" fmla="*/ 16 w 22"/>
                <a:gd name="T15" fmla="*/ 2 h 28"/>
                <a:gd name="T16" fmla="*/ 11 w 22"/>
                <a:gd name="T17" fmla="*/ 5 h 28"/>
                <a:gd name="T18" fmla="*/ 5 w 22"/>
                <a:gd name="T19" fmla="*/ 9 h 28"/>
                <a:gd name="T20" fmla="*/ 0 w 22"/>
                <a:gd name="T21" fmla="*/ 15 h 28"/>
                <a:gd name="T22" fmla="*/ 0 w 22"/>
                <a:gd name="T23" fmla="*/ 15 h 28"/>
                <a:gd name="T24" fmla="*/ 13 w 22"/>
                <a:gd name="T2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8">
                  <a:moveTo>
                    <a:pt x="13" y="28"/>
                  </a:moveTo>
                  <a:lnTo>
                    <a:pt x="13" y="28"/>
                  </a:lnTo>
                  <a:lnTo>
                    <a:pt x="15" y="25"/>
                  </a:lnTo>
                  <a:lnTo>
                    <a:pt x="18" y="23"/>
                  </a:lnTo>
                  <a:lnTo>
                    <a:pt x="20" y="22"/>
                  </a:lnTo>
                  <a:lnTo>
                    <a:pt x="22" y="22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11" y="5"/>
                  </a:lnTo>
                  <a:lnTo>
                    <a:pt x="5" y="9"/>
                  </a:lnTo>
                  <a:lnTo>
                    <a:pt x="0" y="15"/>
                  </a:lnTo>
                  <a:lnTo>
                    <a:pt x="13" y="2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07" name="Freeform 2775"/>
            <p:cNvSpPr>
              <a:spLocks/>
            </p:cNvSpPr>
            <p:nvPr/>
          </p:nvSpPr>
          <p:spPr bwMode="auto">
            <a:xfrm>
              <a:off x="3707127" y="1958911"/>
              <a:ext cx="8023" cy="13759"/>
            </a:xfrm>
            <a:custGeom>
              <a:avLst/>
              <a:gdLst>
                <a:gd name="T0" fmla="*/ 17 w 28"/>
                <a:gd name="T1" fmla="*/ 49 h 49"/>
                <a:gd name="T2" fmla="*/ 17 w 28"/>
                <a:gd name="T3" fmla="*/ 49 h 49"/>
                <a:gd name="T4" fmla="*/ 19 w 28"/>
                <a:gd name="T5" fmla="*/ 37 h 49"/>
                <a:gd name="T6" fmla="*/ 21 w 28"/>
                <a:gd name="T7" fmla="*/ 27 h 49"/>
                <a:gd name="T8" fmla="*/ 24 w 28"/>
                <a:gd name="T9" fmla="*/ 19 h 49"/>
                <a:gd name="T10" fmla="*/ 28 w 28"/>
                <a:gd name="T11" fmla="*/ 13 h 49"/>
                <a:gd name="T12" fmla="*/ 15 w 28"/>
                <a:gd name="T13" fmla="*/ 0 h 49"/>
                <a:gd name="T14" fmla="*/ 10 w 28"/>
                <a:gd name="T15" fmla="*/ 8 h 49"/>
                <a:gd name="T16" fmla="*/ 6 w 28"/>
                <a:gd name="T17" fmla="*/ 20 h 49"/>
                <a:gd name="T18" fmla="*/ 2 w 28"/>
                <a:gd name="T19" fmla="*/ 32 h 49"/>
                <a:gd name="T20" fmla="*/ 0 w 28"/>
                <a:gd name="T21" fmla="*/ 46 h 49"/>
                <a:gd name="T22" fmla="*/ 0 w 28"/>
                <a:gd name="T23" fmla="*/ 46 h 49"/>
                <a:gd name="T24" fmla="*/ 17 w 28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49">
                  <a:moveTo>
                    <a:pt x="17" y="49"/>
                  </a:moveTo>
                  <a:lnTo>
                    <a:pt x="17" y="49"/>
                  </a:lnTo>
                  <a:lnTo>
                    <a:pt x="19" y="37"/>
                  </a:lnTo>
                  <a:lnTo>
                    <a:pt x="21" y="27"/>
                  </a:lnTo>
                  <a:lnTo>
                    <a:pt x="24" y="19"/>
                  </a:lnTo>
                  <a:lnTo>
                    <a:pt x="28" y="13"/>
                  </a:lnTo>
                  <a:lnTo>
                    <a:pt x="15" y="0"/>
                  </a:lnTo>
                  <a:lnTo>
                    <a:pt x="10" y="8"/>
                  </a:lnTo>
                  <a:lnTo>
                    <a:pt x="6" y="20"/>
                  </a:lnTo>
                  <a:lnTo>
                    <a:pt x="2" y="32"/>
                  </a:lnTo>
                  <a:lnTo>
                    <a:pt x="0" y="46"/>
                  </a:lnTo>
                  <a:lnTo>
                    <a:pt x="17" y="4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08" name="Freeform 2776"/>
            <p:cNvSpPr>
              <a:spLocks/>
            </p:cNvSpPr>
            <p:nvPr/>
          </p:nvSpPr>
          <p:spPr bwMode="auto">
            <a:xfrm>
              <a:off x="3706554" y="1972096"/>
              <a:ext cx="5731" cy="16625"/>
            </a:xfrm>
            <a:custGeom>
              <a:avLst/>
              <a:gdLst>
                <a:gd name="T0" fmla="*/ 16 w 19"/>
                <a:gd name="T1" fmla="*/ 58 h 58"/>
                <a:gd name="T2" fmla="*/ 16 w 19"/>
                <a:gd name="T3" fmla="*/ 58 h 58"/>
                <a:gd name="T4" fmla="*/ 16 w 19"/>
                <a:gd name="T5" fmla="*/ 45 h 58"/>
                <a:gd name="T6" fmla="*/ 16 w 19"/>
                <a:gd name="T7" fmla="*/ 32 h 58"/>
                <a:gd name="T8" fmla="*/ 17 w 19"/>
                <a:gd name="T9" fmla="*/ 17 h 58"/>
                <a:gd name="T10" fmla="*/ 19 w 19"/>
                <a:gd name="T11" fmla="*/ 3 h 58"/>
                <a:gd name="T12" fmla="*/ 2 w 19"/>
                <a:gd name="T13" fmla="*/ 0 h 58"/>
                <a:gd name="T14" fmla="*/ 1 w 19"/>
                <a:gd name="T15" fmla="*/ 14 h 58"/>
                <a:gd name="T16" fmla="*/ 0 w 19"/>
                <a:gd name="T17" fmla="*/ 30 h 58"/>
                <a:gd name="T18" fmla="*/ 0 w 19"/>
                <a:gd name="T19" fmla="*/ 45 h 58"/>
                <a:gd name="T20" fmla="*/ 0 w 19"/>
                <a:gd name="T21" fmla="*/ 58 h 58"/>
                <a:gd name="T22" fmla="*/ 0 w 19"/>
                <a:gd name="T23" fmla="*/ 58 h 58"/>
                <a:gd name="T24" fmla="*/ 16 w 19"/>
                <a:gd name="T2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8">
                  <a:moveTo>
                    <a:pt x="16" y="58"/>
                  </a:moveTo>
                  <a:lnTo>
                    <a:pt x="16" y="58"/>
                  </a:lnTo>
                  <a:lnTo>
                    <a:pt x="16" y="45"/>
                  </a:lnTo>
                  <a:lnTo>
                    <a:pt x="16" y="32"/>
                  </a:lnTo>
                  <a:lnTo>
                    <a:pt x="17" y="17"/>
                  </a:lnTo>
                  <a:lnTo>
                    <a:pt x="19" y="3"/>
                  </a:lnTo>
                  <a:lnTo>
                    <a:pt x="2" y="0"/>
                  </a:lnTo>
                  <a:lnTo>
                    <a:pt x="1" y="14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0" y="58"/>
                  </a:lnTo>
                  <a:lnTo>
                    <a:pt x="16" y="5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09" name="Freeform 2777"/>
            <p:cNvSpPr>
              <a:spLocks/>
            </p:cNvSpPr>
            <p:nvPr/>
          </p:nvSpPr>
          <p:spPr bwMode="auto">
            <a:xfrm>
              <a:off x="4461848" y="94019"/>
              <a:ext cx="114039" cy="109497"/>
            </a:xfrm>
            <a:custGeom>
              <a:avLst/>
              <a:gdLst>
                <a:gd name="T0" fmla="*/ 64 w 397"/>
                <a:gd name="T1" fmla="*/ 61 h 383"/>
                <a:gd name="T2" fmla="*/ 64 w 397"/>
                <a:gd name="T3" fmla="*/ 332 h 383"/>
                <a:gd name="T4" fmla="*/ 66 w 397"/>
                <a:gd name="T5" fmla="*/ 354 h 383"/>
                <a:gd name="T6" fmla="*/ 74 w 397"/>
                <a:gd name="T7" fmla="*/ 365 h 383"/>
                <a:gd name="T8" fmla="*/ 87 w 397"/>
                <a:gd name="T9" fmla="*/ 371 h 383"/>
                <a:gd name="T10" fmla="*/ 107 w 397"/>
                <a:gd name="T11" fmla="*/ 373 h 383"/>
                <a:gd name="T12" fmla="*/ 0 w 397"/>
                <a:gd name="T13" fmla="*/ 383 h 383"/>
                <a:gd name="T14" fmla="*/ 10 w 397"/>
                <a:gd name="T15" fmla="*/ 373 h 383"/>
                <a:gd name="T16" fmla="*/ 28 w 397"/>
                <a:gd name="T17" fmla="*/ 368 h 383"/>
                <a:gd name="T18" fmla="*/ 38 w 397"/>
                <a:gd name="T19" fmla="*/ 357 h 383"/>
                <a:gd name="T20" fmla="*/ 42 w 397"/>
                <a:gd name="T21" fmla="*/ 342 h 383"/>
                <a:gd name="T22" fmla="*/ 43 w 397"/>
                <a:gd name="T23" fmla="*/ 316 h 383"/>
                <a:gd name="T24" fmla="*/ 43 w 397"/>
                <a:gd name="T25" fmla="*/ 55 h 383"/>
                <a:gd name="T26" fmla="*/ 40 w 397"/>
                <a:gd name="T27" fmla="*/ 36 h 383"/>
                <a:gd name="T28" fmla="*/ 37 w 397"/>
                <a:gd name="T29" fmla="*/ 26 h 383"/>
                <a:gd name="T30" fmla="*/ 31 w 397"/>
                <a:gd name="T31" fmla="*/ 19 h 383"/>
                <a:gd name="T32" fmla="*/ 22 w 397"/>
                <a:gd name="T33" fmla="*/ 15 h 383"/>
                <a:gd name="T34" fmla="*/ 9 w 397"/>
                <a:gd name="T35" fmla="*/ 12 h 383"/>
                <a:gd name="T36" fmla="*/ 0 w 397"/>
                <a:gd name="T37" fmla="*/ 0 h 383"/>
                <a:gd name="T38" fmla="*/ 200 w 397"/>
                <a:gd name="T39" fmla="*/ 299 h 383"/>
                <a:gd name="T40" fmla="*/ 397 w 397"/>
                <a:gd name="T41" fmla="*/ 0 h 383"/>
                <a:gd name="T42" fmla="*/ 387 w 397"/>
                <a:gd name="T43" fmla="*/ 12 h 383"/>
                <a:gd name="T44" fmla="*/ 369 w 397"/>
                <a:gd name="T45" fmla="*/ 15 h 383"/>
                <a:gd name="T46" fmla="*/ 359 w 397"/>
                <a:gd name="T47" fmla="*/ 26 h 383"/>
                <a:gd name="T48" fmla="*/ 355 w 397"/>
                <a:gd name="T49" fmla="*/ 41 h 383"/>
                <a:gd name="T50" fmla="*/ 353 w 397"/>
                <a:gd name="T51" fmla="*/ 67 h 383"/>
                <a:gd name="T52" fmla="*/ 354 w 397"/>
                <a:gd name="T53" fmla="*/ 332 h 383"/>
                <a:gd name="T54" fmla="*/ 358 w 397"/>
                <a:gd name="T55" fmla="*/ 354 h 383"/>
                <a:gd name="T56" fmla="*/ 365 w 397"/>
                <a:gd name="T57" fmla="*/ 365 h 383"/>
                <a:gd name="T58" fmla="*/ 377 w 397"/>
                <a:gd name="T59" fmla="*/ 371 h 383"/>
                <a:gd name="T60" fmla="*/ 397 w 397"/>
                <a:gd name="T61" fmla="*/ 373 h 383"/>
                <a:gd name="T62" fmla="*/ 266 w 397"/>
                <a:gd name="T63" fmla="*/ 383 h 383"/>
                <a:gd name="T64" fmla="*/ 277 w 397"/>
                <a:gd name="T65" fmla="*/ 373 h 383"/>
                <a:gd name="T66" fmla="*/ 293 w 397"/>
                <a:gd name="T67" fmla="*/ 368 h 383"/>
                <a:gd name="T68" fmla="*/ 305 w 397"/>
                <a:gd name="T69" fmla="*/ 357 h 383"/>
                <a:gd name="T70" fmla="*/ 308 w 397"/>
                <a:gd name="T71" fmla="*/ 342 h 383"/>
                <a:gd name="T72" fmla="*/ 310 w 397"/>
                <a:gd name="T73" fmla="*/ 316 h 383"/>
                <a:gd name="T74" fmla="*/ 190 w 397"/>
                <a:gd name="T75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7" h="383">
                  <a:moveTo>
                    <a:pt x="183" y="383"/>
                  </a:moveTo>
                  <a:lnTo>
                    <a:pt x="64" y="61"/>
                  </a:lnTo>
                  <a:lnTo>
                    <a:pt x="64" y="316"/>
                  </a:lnTo>
                  <a:lnTo>
                    <a:pt x="64" y="332"/>
                  </a:lnTo>
                  <a:lnTo>
                    <a:pt x="65" y="345"/>
                  </a:lnTo>
                  <a:lnTo>
                    <a:pt x="66" y="354"/>
                  </a:lnTo>
                  <a:lnTo>
                    <a:pt x="70" y="360"/>
                  </a:lnTo>
                  <a:lnTo>
                    <a:pt x="74" y="365"/>
                  </a:lnTo>
                  <a:lnTo>
                    <a:pt x="80" y="368"/>
                  </a:lnTo>
                  <a:lnTo>
                    <a:pt x="87" y="371"/>
                  </a:lnTo>
                  <a:lnTo>
                    <a:pt x="97" y="373"/>
                  </a:lnTo>
                  <a:lnTo>
                    <a:pt x="107" y="373"/>
                  </a:lnTo>
                  <a:lnTo>
                    <a:pt x="107" y="383"/>
                  </a:lnTo>
                  <a:lnTo>
                    <a:pt x="0" y="383"/>
                  </a:lnTo>
                  <a:lnTo>
                    <a:pt x="0" y="373"/>
                  </a:lnTo>
                  <a:lnTo>
                    <a:pt x="10" y="373"/>
                  </a:lnTo>
                  <a:lnTo>
                    <a:pt x="19" y="371"/>
                  </a:lnTo>
                  <a:lnTo>
                    <a:pt x="28" y="368"/>
                  </a:lnTo>
                  <a:lnTo>
                    <a:pt x="33" y="364"/>
                  </a:lnTo>
                  <a:lnTo>
                    <a:pt x="38" y="357"/>
                  </a:lnTo>
                  <a:lnTo>
                    <a:pt x="40" y="351"/>
                  </a:lnTo>
                  <a:lnTo>
                    <a:pt x="42" y="342"/>
                  </a:lnTo>
                  <a:lnTo>
                    <a:pt x="43" y="331"/>
                  </a:lnTo>
                  <a:lnTo>
                    <a:pt x="43" y="316"/>
                  </a:lnTo>
                  <a:lnTo>
                    <a:pt x="43" y="67"/>
                  </a:lnTo>
                  <a:lnTo>
                    <a:pt x="43" y="55"/>
                  </a:lnTo>
                  <a:lnTo>
                    <a:pt x="42" y="45"/>
                  </a:lnTo>
                  <a:lnTo>
                    <a:pt x="40" y="36"/>
                  </a:lnTo>
                  <a:lnTo>
                    <a:pt x="39" y="31"/>
                  </a:lnTo>
                  <a:lnTo>
                    <a:pt x="37" y="26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26" y="16"/>
                  </a:lnTo>
                  <a:lnTo>
                    <a:pt x="22" y="15"/>
                  </a:lnTo>
                  <a:lnTo>
                    <a:pt x="16" y="13"/>
                  </a:lnTo>
                  <a:lnTo>
                    <a:pt x="9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87" y="0"/>
                  </a:lnTo>
                  <a:lnTo>
                    <a:pt x="200" y="299"/>
                  </a:lnTo>
                  <a:lnTo>
                    <a:pt x="310" y="0"/>
                  </a:lnTo>
                  <a:lnTo>
                    <a:pt x="397" y="0"/>
                  </a:lnTo>
                  <a:lnTo>
                    <a:pt x="397" y="12"/>
                  </a:lnTo>
                  <a:lnTo>
                    <a:pt x="387" y="12"/>
                  </a:lnTo>
                  <a:lnTo>
                    <a:pt x="377" y="12"/>
                  </a:lnTo>
                  <a:lnTo>
                    <a:pt x="369" y="15"/>
                  </a:lnTo>
                  <a:lnTo>
                    <a:pt x="363" y="19"/>
                  </a:lnTo>
                  <a:lnTo>
                    <a:pt x="359" y="26"/>
                  </a:lnTo>
                  <a:lnTo>
                    <a:pt x="356" y="32"/>
                  </a:lnTo>
                  <a:lnTo>
                    <a:pt x="355" y="41"/>
                  </a:lnTo>
                  <a:lnTo>
                    <a:pt x="354" y="52"/>
                  </a:lnTo>
                  <a:lnTo>
                    <a:pt x="353" y="67"/>
                  </a:lnTo>
                  <a:lnTo>
                    <a:pt x="353" y="316"/>
                  </a:lnTo>
                  <a:lnTo>
                    <a:pt x="354" y="332"/>
                  </a:lnTo>
                  <a:lnTo>
                    <a:pt x="355" y="345"/>
                  </a:lnTo>
                  <a:lnTo>
                    <a:pt x="358" y="354"/>
                  </a:lnTo>
                  <a:lnTo>
                    <a:pt x="360" y="360"/>
                  </a:lnTo>
                  <a:lnTo>
                    <a:pt x="365" y="365"/>
                  </a:lnTo>
                  <a:lnTo>
                    <a:pt x="370" y="368"/>
                  </a:lnTo>
                  <a:lnTo>
                    <a:pt x="377" y="371"/>
                  </a:lnTo>
                  <a:lnTo>
                    <a:pt x="387" y="373"/>
                  </a:lnTo>
                  <a:lnTo>
                    <a:pt x="397" y="373"/>
                  </a:lnTo>
                  <a:lnTo>
                    <a:pt x="397" y="383"/>
                  </a:lnTo>
                  <a:lnTo>
                    <a:pt x="266" y="383"/>
                  </a:lnTo>
                  <a:lnTo>
                    <a:pt x="266" y="373"/>
                  </a:lnTo>
                  <a:lnTo>
                    <a:pt x="277" y="373"/>
                  </a:lnTo>
                  <a:lnTo>
                    <a:pt x="286" y="371"/>
                  </a:lnTo>
                  <a:lnTo>
                    <a:pt x="293" y="368"/>
                  </a:lnTo>
                  <a:lnTo>
                    <a:pt x="300" y="364"/>
                  </a:lnTo>
                  <a:lnTo>
                    <a:pt x="305" y="357"/>
                  </a:lnTo>
                  <a:lnTo>
                    <a:pt x="307" y="351"/>
                  </a:lnTo>
                  <a:lnTo>
                    <a:pt x="308" y="342"/>
                  </a:lnTo>
                  <a:lnTo>
                    <a:pt x="310" y="331"/>
                  </a:lnTo>
                  <a:lnTo>
                    <a:pt x="310" y="316"/>
                  </a:lnTo>
                  <a:lnTo>
                    <a:pt x="310" y="61"/>
                  </a:lnTo>
                  <a:lnTo>
                    <a:pt x="190" y="383"/>
                  </a:lnTo>
                  <a:lnTo>
                    <a:pt x="183" y="38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10" name="Freeform 2778"/>
            <p:cNvSpPr>
              <a:spLocks/>
            </p:cNvSpPr>
            <p:nvPr/>
          </p:nvSpPr>
          <p:spPr bwMode="auto">
            <a:xfrm>
              <a:off x="4477321" y="98605"/>
              <a:ext cx="38968" cy="106057"/>
            </a:xfrm>
            <a:custGeom>
              <a:avLst/>
              <a:gdLst>
                <a:gd name="T0" fmla="*/ 0 w 135"/>
                <a:gd name="T1" fmla="*/ 45 h 371"/>
                <a:gd name="T2" fmla="*/ 1 w 135"/>
                <a:gd name="T3" fmla="*/ 49 h 371"/>
                <a:gd name="T4" fmla="*/ 120 w 135"/>
                <a:gd name="T5" fmla="*/ 371 h 371"/>
                <a:gd name="T6" fmla="*/ 135 w 135"/>
                <a:gd name="T7" fmla="*/ 362 h 371"/>
                <a:gd name="T8" fmla="*/ 16 w 135"/>
                <a:gd name="T9" fmla="*/ 41 h 371"/>
                <a:gd name="T10" fmla="*/ 0 w 135"/>
                <a:gd name="T11" fmla="*/ 45 h 371"/>
                <a:gd name="T12" fmla="*/ 16 w 135"/>
                <a:gd name="T13" fmla="*/ 41 h 371"/>
                <a:gd name="T14" fmla="*/ 0 w 135"/>
                <a:gd name="T15" fmla="*/ 0 h 371"/>
                <a:gd name="T16" fmla="*/ 0 w 135"/>
                <a:gd name="T17" fmla="*/ 45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371">
                  <a:moveTo>
                    <a:pt x="0" y="45"/>
                  </a:moveTo>
                  <a:lnTo>
                    <a:pt x="1" y="49"/>
                  </a:lnTo>
                  <a:lnTo>
                    <a:pt x="120" y="371"/>
                  </a:lnTo>
                  <a:lnTo>
                    <a:pt x="135" y="362"/>
                  </a:lnTo>
                  <a:lnTo>
                    <a:pt x="16" y="41"/>
                  </a:lnTo>
                  <a:lnTo>
                    <a:pt x="0" y="45"/>
                  </a:lnTo>
                  <a:lnTo>
                    <a:pt x="16" y="41"/>
                  </a:lnTo>
                  <a:lnTo>
                    <a:pt x="0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grpSp>
          <p:nvGrpSpPr>
            <p:cNvPr id="411" name="Group 2779"/>
            <p:cNvGrpSpPr>
              <a:grpSpLocks/>
            </p:cNvGrpSpPr>
            <p:nvPr/>
          </p:nvGrpSpPr>
          <p:grpSpPr bwMode="auto">
            <a:xfrm>
              <a:off x="2283770" y="91151"/>
              <a:ext cx="2294659" cy="1547279"/>
              <a:chOff x="3985" y="159"/>
              <a:chExt cx="4004" cy="2699"/>
            </a:xfrm>
          </p:grpSpPr>
          <p:sp>
            <p:nvSpPr>
              <p:cNvPr id="989" name="Freeform 2780"/>
              <p:cNvSpPr>
                <a:spLocks/>
              </p:cNvSpPr>
              <p:nvPr/>
            </p:nvSpPr>
            <p:spPr bwMode="auto">
              <a:xfrm>
                <a:off x="7813" y="194"/>
                <a:ext cx="9" cy="128"/>
              </a:xfrm>
              <a:custGeom>
                <a:avLst/>
                <a:gdLst>
                  <a:gd name="T0" fmla="*/ 0 w 17"/>
                  <a:gd name="T1" fmla="*/ 255 h 255"/>
                  <a:gd name="T2" fmla="*/ 17 w 17"/>
                  <a:gd name="T3" fmla="*/ 255 h 255"/>
                  <a:gd name="T4" fmla="*/ 17 w 17"/>
                  <a:gd name="T5" fmla="*/ 0 h 255"/>
                  <a:gd name="T6" fmla="*/ 0 w 17"/>
                  <a:gd name="T7" fmla="*/ 0 h 255"/>
                  <a:gd name="T8" fmla="*/ 0 w 17"/>
                  <a:gd name="T9" fmla="*/ 255 h 255"/>
                  <a:gd name="T10" fmla="*/ 0 w 17"/>
                  <a:gd name="T11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55">
                    <a:moveTo>
                      <a:pt x="0" y="255"/>
                    </a:moveTo>
                    <a:lnTo>
                      <a:pt x="17" y="255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90" name="Freeform 2781"/>
              <p:cNvSpPr>
                <a:spLocks/>
              </p:cNvSpPr>
              <p:nvPr/>
            </p:nvSpPr>
            <p:spPr bwMode="auto">
              <a:xfrm>
                <a:off x="7813" y="322"/>
                <a:ext cx="11" cy="25"/>
              </a:xfrm>
              <a:custGeom>
                <a:avLst/>
                <a:gdLst>
                  <a:gd name="T0" fmla="*/ 21 w 21"/>
                  <a:gd name="T1" fmla="*/ 38 h 51"/>
                  <a:gd name="T2" fmla="*/ 21 w 21"/>
                  <a:gd name="T3" fmla="*/ 38 h 51"/>
                  <a:gd name="T4" fmla="*/ 19 w 21"/>
                  <a:gd name="T5" fmla="*/ 35 h 51"/>
                  <a:gd name="T6" fmla="*/ 18 w 21"/>
                  <a:gd name="T7" fmla="*/ 28 h 51"/>
                  <a:gd name="T8" fmla="*/ 17 w 21"/>
                  <a:gd name="T9" fmla="*/ 16 h 51"/>
                  <a:gd name="T10" fmla="*/ 17 w 21"/>
                  <a:gd name="T11" fmla="*/ 0 h 51"/>
                  <a:gd name="T12" fmla="*/ 0 w 21"/>
                  <a:gd name="T13" fmla="*/ 0 h 51"/>
                  <a:gd name="T14" fmla="*/ 1 w 21"/>
                  <a:gd name="T15" fmla="*/ 16 h 51"/>
                  <a:gd name="T16" fmla="*/ 2 w 21"/>
                  <a:gd name="T17" fmla="*/ 31 h 51"/>
                  <a:gd name="T18" fmla="*/ 4 w 21"/>
                  <a:gd name="T19" fmla="*/ 42 h 51"/>
                  <a:gd name="T20" fmla="*/ 8 w 21"/>
                  <a:gd name="T21" fmla="*/ 51 h 51"/>
                  <a:gd name="T22" fmla="*/ 8 w 21"/>
                  <a:gd name="T23" fmla="*/ 51 h 51"/>
                  <a:gd name="T24" fmla="*/ 21 w 21"/>
                  <a:gd name="T25" fmla="*/ 3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1">
                    <a:moveTo>
                      <a:pt x="21" y="38"/>
                    </a:moveTo>
                    <a:lnTo>
                      <a:pt x="21" y="38"/>
                    </a:lnTo>
                    <a:lnTo>
                      <a:pt x="19" y="35"/>
                    </a:lnTo>
                    <a:lnTo>
                      <a:pt x="18" y="28"/>
                    </a:lnTo>
                    <a:lnTo>
                      <a:pt x="17" y="16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1" y="16"/>
                    </a:lnTo>
                    <a:lnTo>
                      <a:pt x="2" y="31"/>
                    </a:lnTo>
                    <a:lnTo>
                      <a:pt x="4" y="42"/>
                    </a:lnTo>
                    <a:lnTo>
                      <a:pt x="8" y="51"/>
                    </a:lnTo>
                    <a:lnTo>
                      <a:pt x="21" y="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91" name="Freeform 2782"/>
              <p:cNvSpPr>
                <a:spLocks/>
              </p:cNvSpPr>
              <p:nvPr/>
            </p:nvSpPr>
            <p:spPr bwMode="auto">
              <a:xfrm>
                <a:off x="7817" y="340"/>
                <a:ext cx="17" cy="15"/>
              </a:xfrm>
              <a:custGeom>
                <a:avLst/>
                <a:gdLst>
                  <a:gd name="T0" fmla="*/ 34 w 34"/>
                  <a:gd name="T1" fmla="*/ 7 h 29"/>
                  <a:gd name="T2" fmla="*/ 34 w 34"/>
                  <a:gd name="T3" fmla="*/ 7 h 29"/>
                  <a:gd name="T4" fmla="*/ 25 w 34"/>
                  <a:gd name="T5" fmla="*/ 7 h 29"/>
                  <a:gd name="T6" fmla="*/ 21 w 34"/>
                  <a:gd name="T7" fmla="*/ 6 h 29"/>
                  <a:gd name="T8" fmla="*/ 16 w 34"/>
                  <a:gd name="T9" fmla="*/ 3 h 29"/>
                  <a:gd name="T10" fmla="*/ 13 w 34"/>
                  <a:gd name="T11" fmla="*/ 0 h 29"/>
                  <a:gd name="T12" fmla="*/ 0 w 34"/>
                  <a:gd name="T13" fmla="*/ 13 h 29"/>
                  <a:gd name="T14" fmla="*/ 7 w 34"/>
                  <a:gd name="T15" fmla="*/ 20 h 29"/>
                  <a:gd name="T16" fmla="*/ 15 w 34"/>
                  <a:gd name="T17" fmla="*/ 24 h 29"/>
                  <a:gd name="T18" fmla="*/ 23 w 34"/>
                  <a:gd name="T19" fmla="*/ 27 h 29"/>
                  <a:gd name="T20" fmla="*/ 34 w 34"/>
                  <a:gd name="T21" fmla="*/ 29 h 29"/>
                  <a:gd name="T22" fmla="*/ 34 w 34"/>
                  <a:gd name="T23" fmla="*/ 29 h 29"/>
                  <a:gd name="T24" fmla="*/ 34 w 34"/>
                  <a:gd name="T25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29">
                    <a:moveTo>
                      <a:pt x="34" y="7"/>
                    </a:moveTo>
                    <a:lnTo>
                      <a:pt x="34" y="7"/>
                    </a:lnTo>
                    <a:lnTo>
                      <a:pt x="25" y="7"/>
                    </a:lnTo>
                    <a:lnTo>
                      <a:pt x="21" y="6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7" y="20"/>
                    </a:lnTo>
                    <a:lnTo>
                      <a:pt x="15" y="24"/>
                    </a:lnTo>
                    <a:lnTo>
                      <a:pt x="23" y="27"/>
                    </a:lnTo>
                    <a:lnTo>
                      <a:pt x="34" y="29"/>
                    </a:lnTo>
                    <a:lnTo>
                      <a:pt x="34" y="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92" name="Freeform 2783"/>
              <p:cNvSpPr>
                <a:spLocks/>
              </p:cNvSpPr>
              <p:nvPr/>
            </p:nvSpPr>
            <p:spPr bwMode="auto">
              <a:xfrm>
                <a:off x="7834" y="344"/>
                <a:ext cx="10" cy="11"/>
              </a:xfrm>
              <a:custGeom>
                <a:avLst/>
                <a:gdLst>
                  <a:gd name="T0" fmla="*/ 18 w 18"/>
                  <a:gd name="T1" fmla="*/ 12 h 22"/>
                  <a:gd name="T2" fmla="*/ 10 w 18"/>
                  <a:gd name="T3" fmla="*/ 0 h 22"/>
                  <a:gd name="T4" fmla="*/ 0 w 18"/>
                  <a:gd name="T5" fmla="*/ 0 h 22"/>
                  <a:gd name="T6" fmla="*/ 0 w 18"/>
                  <a:gd name="T7" fmla="*/ 22 h 22"/>
                  <a:gd name="T8" fmla="*/ 10 w 18"/>
                  <a:gd name="T9" fmla="*/ 22 h 22"/>
                  <a:gd name="T10" fmla="*/ 18 w 18"/>
                  <a:gd name="T11" fmla="*/ 12 h 22"/>
                  <a:gd name="T12" fmla="*/ 18 w 18"/>
                  <a:gd name="T13" fmla="*/ 12 h 22"/>
                  <a:gd name="T14" fmla="*/ 18 w 18"/>
                  <a:gd name="T15" fmla="*/ 0 h 22"/>
                  <a:gd name="T16" fmla="*/ 10 w 18"/>
                  <a:gd name="T17" fmla="*/ 0 h 22"/>
                  <a:gd name="T18" fmla="*/ 18 w 18"/>
                  <a:gd name="T19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2">
                    <a:moveTo>
                      <a:pt x="18" y="12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8" y="12"/>
                    </a:lnTo>
                    <a:lnTo>
                      <a:pt x="18" y="0"/>
                    </a:lnTo>
                    <a:lnTo>
                      <a:pt x="10" y="0"/>
                    </a:lnTo>
                    <a:lnTo>
                      <a:pt x="18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93" name="Freeform 2784"/>
              <p:cNvSpPr>
                <a:spLocks/>
              </p:cNvSpPr>
              <p:nvPr/>
            </p:nvSpPr>
            <p:spPr bwMode="auto">
              <a:xfrm>
                <a:off x="7835" y="350"/>
                <a:ext cx="9" cy="10"/>
              </a:xfrm>
              <a:custGeom>
                <a:avLst/>
                <a:gdLst>
                  <a:gd name="T0" fmla="*/ 8 w 16"/>
                  <a:gd name="T1" fmla="*/ 20 h 20"/>
                  <a:gd name="T2" fmla="*/ 16 w 16"/>
                  <a:gd name="T3" fmla="*/ 10 h 20"/>
                  <a:gd name="T4" fmla="*/ 16 w 16"/>
                  <a:gd name="T5" fmla="*/ 0 h 20"/>
                  <a:gd name="T6" fmla="*/ 0 w 16"/>
                  <a:gd name="T7" fmla="*/ 0 h 20"/>
                  <a:gd name="T8" fmla="*/ 0 w 16"/>
                  <a:gd name="T9" fmla="*/ 10 h 20"/>
                  <a:gd name="T10" fmla="*/ 8 w 16"/>
                  <a:gd name="T11" fmla="*/ 20 h 20"/>
                  <a:gd name="T12" fmla="*/ 8 w 16"/>
                  <a:gd name="T13" fmla="*/ 20 h 20"/>
                  <a:gd name="T14" fmla="*/ 16 w 16"/>
                  <a:gd name="T15" fmla="*/ 20 h 20"/>
                  <a:gd name="T16" fmla="*/ 16 w 16"/>
                  <a:gd name="T17" fmla="*/ 10 h 20"/>
                  <a:gd name="T18" fmla="*/ 8 w 16"/>
                  <a:gd name="T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8" y="20"/>
                    </a:moveTo>
                    <a:lnTo>
                      <a:pt x="16" y="1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20"/>
                    </a:lnTo>
                    <a:lnTo>
                      <a:pt x="16" y="20"/>
                    </a:lnTo>
                    <a:lnTo>
                      <a:pt x="16" y="10"/>
                    </a:lnTo>
                    <a:lnTo>
                      <a:pt x="8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94" name="Freeform 2785"/>
              <p:cNvSpPr>
                <a:spLocks/>
              </p:cNvSpPr>
              <p:nvPr/>
            </p:nvSpPr>
            <p:spPr bwMode="auto">
              <a:xfrm>
                <a:off x="7782" y="350"/>
                <a:ext cx="58" cy="10"/>
              </a:xfrm>
              <a:custGeom>
                <a:avLst/>
                <a:gdLst>
                  <a:gd name="T0" fmla="*/ 0 w 116"/>
                  <a:gd name="T1" fmla="*/ 10 h 20"/>
                  <a:gd name="T2" fmla="*/ 9 w 116"/>
                  <a:gd name="T3" fmla="*/ 20 h 20"/>
                  <a:gd name="T4" fmla="*/ 116 w 116"/>
                  <a:gd name="T5" fmla="*/ 20 h 20"/>
                  <a:gd name="T6" fmla="*/ 116 w 116"/>
                  <a:gd name="T7" fmla="*/ 0 h 20"/>
                  <a:gd name="T8" fmla="*/ 9 w 116"/>
                  <a:gd name="T9" fmla="*/ 0 h 20"/>
                  <a:gd name="T10" fmla="*/ 0 w 116"/>
                  <a:gd name="T11" fmla="*/ 10 h 20"/>
                  <a:gd name="T12" fmla="*/ 0 w 116"/>
                  <a:gd name="T13" fmla="*/ 10 h 20"/>
                  <a:gd name="T14" fmla="*/ 0 w 116"/>
                  <a:gd name="T15" fmla="*/ 20 h 20"/>
                  <a:gd name="T16" fmla="*/ 9 w 116"/>
                  <a:gd name="T17" fmla="*/ 20 h 20"/>
                  <a:gd name="T18" fmla="*/ 0 w 116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20">
                    <a:moveTo>
                      <a:pt x="0" y="10"/>
                    </a:moveTo>
                    <a:lnTo>
                      <a:pt x="9" y="20"/>
                    </a:lnTo>
                    <a:lnTo>
                      <a:pt x="116" y="20"/>
                    </a:lnTo>
                    <a:lnTo>
                      <a:pt x="116" y="0"/>
                    </a:lnTo>
                    <a:lnTo>
                      <a:pt x="9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9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95" name="Freeform 2786"/>
              <p:cNvSpPr>
                <a:spLocks/>
              </p:cNvSpPr>
              <p:nvPr/>
            </p:nvSpPr>
            <p:spPr bwMode="auto">
              <a:xfrm>
                <a:off x="7782" y="344"/>
                <a:ext cx="8" cy="11"/>
              </a:xfrm>
              <a:custGeom>
                <a:avLst/>
                <a:gdLst>
                  <a:gd name="T0" fmla="*/ 9 w 17"/>
                  <a:gd name="T1" fmla="*/ 0 h 22"/>
                  <a:gd name="T2" fmla="*/ 0 w 17"/>
                  <a:gd name="T3" fmla="*/ 12 h 22"/>
                  <a:gd name="T4" fmla="*/ 0 w 17"/>
                  <a:gd name="T5" fmla="*/ 22 h 22"/>
                  <a:gd name="T6" fmla="*/ 17 w 17"/>
                  <a:gd name="T7" fmla="*/ 22 h 22"/>
                  <a:gd name="T8" fmla="*/ 17 w 17"/>
                  <a:gd name="T9" fmla="*/ 12 h 22"/>
                  <a:gd name="T10" fmla="*/ 9 w 17"/>
                  <a:gd name="T11" fmla="*/ 0 h 22"/>
                  <a:gd name="T12" fmla="*/ 9 w 17"/>
                  <a:gd name="T13" fmla="*/ 0 h 22"/>
                  <a:gd name="T14" fmla="*/ 0 w 17"/>
                  <a:gd name="T15" fmla="*/ 0 h 22"/>
                  <a:gd name="T16" fmla="*/ 0 w 17"/>
                  <a:gd name="T17" fmla="*/ 12 h 22"/>
                  <a:gd name="T18" fmla="*/ 9 w 17"/>
                  <a:gd name="T1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2">
                    <a:moveTo>
                      <a:pt x="9" y="0"/>
                    </a:moveTo>
                    <a:lnTo>
                      <a:pt x="0" y="12"/>
                    </a:lnTo>
                    <a:lnTo>
                      <a:pt x="0" y="22"/>
                    </a:lnTo>
                    <a:lnTo>
                      <a:pt x="17" y="22"/>
                    </a:lnTo>
                    <a:lnTo>
                      <a:pt x="17" y="12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96" name="Freeform 2787"/>
              <p:cNvSpPr>
                <a:spLocks/>
              </p:cNvSpPr>
              <p:nvPr/>
            </p:nvSpPr>
            <p:spPr bwMode="auto">
              <a:xfrm>
                <a:off x="7786" y="344"/>
                <a:ext cx="5" cy="11"/>
              </a:xfrm>
              <a:custGeom>
                <a:avLst/>
                <a:gdLst>
                  <a:gd name="T0" fmla="*/ 10 w 10"/>
                  <a:gd name="T1" fmla="*/ 22 h 22"/>
                  <a:gd name="T2" fmla="*/ 10 w 10"/>
                  <a:gd name="T3" fmla="*/ 0 h 22"/>
                  <a:gd name="T4" fmla="*/ 0 w 10"/>
                  <a:gd name="T5" fmla="*/ 0 h 22"/>
                  <a:gd name="T6" fmla="*/ 0 w 10"/>
                  <a:gd name="T7" fmla="*/ 22 h 22"/>
                  <a:gd name="T8" fmla="*/ 10 w 10"/>
                  <a:gd name="T9" fmla="*/ 22 h 22"/>
                  <a:gd name="T10" fmla="*/ 10 w 10"/>
                  <a:gd name="T1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2">
                    <a:moveTo>
                      <a:pt x="10" y="22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10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97" name="Freeform 2788"/>
              <p:cNvSpPr>
                <a:spLocks/>
              </p:cNvSpPr>
              <p:nvPr/>
            </p:nvSpPr>
            <p:spPr bwMode="auto">
              <a:xfrm>
                <a:off x="7791" y="339"/>
                <a:ext cx="18" cy="16"/>
              </a:xfrm>
              <a:custGeom>
                <a:avLst/>
                <a:gdLst>
                  <a:gd name="T0" fmla="*/ 21 w 35"/>
                  <a:gd name="T1" fmla="*/ 0 h 32"/>
                  <a:gd name="T2" fmla="*/ 21 w 35"/>
                  <a:gd name="T3" fmla="*/ 0 h 32"/>
                  <a:gd name="T4" fmla="*/ 19 w 35"/>
                  <a:gd name="T5" fmla="*/ 4 h 32"/>
                  <a:gd name="T6" fmla="*/ 14 w 35"/>
                  <a:gd name="T7" fmla="*/ 7 h 32"/>
                  <a:gd name="T8" fmla="*/ 8 w 35"/>
                  <a:gd name="T9" fmla="*/ 10 h 32"/>
                  <a:gd name="T10" fmla="*/ 0 w 35"/>
                  <a:gd name="T11" fmla="*/ 10 h 32"/>
                  <a:gd name="T12" fmla="*/ 0 w 35"/>
                  <a:gd name="T13" fmla="*/ 32 h 32"/>
                  <a:gd name="T14" fmla="*/ 11 w 35"/>
                  <a:gd name="T15" fmla="*/ 30 h 32"/>
                  <a:gd name="T16" fmla="*/ 20 w 35"/>
                  <a:gd name="T17" fmla="*/ 27 h 32"/>
                  <a:gd name="T18" fmla="*/ 28 w 35"/>
                  <a:gd name="T19" fmla="*/ 20 h 32"/>
                  <a:gd name="T20" fmla="*/ 35 w 35"/>
                  <a:gd name="T21" fmla="*/ 11 h 32"/>
                  <a:gd name="T22" fmla="*/ 35 w 35"/>
                  <a:gd name="T23" fmla="*/ 11 h 32"/>
                  <a:gd name="T24" fmla="*/ 21 w 35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2">
                    <a:moveTo>
                      <a:pt x="21" y="0"/>
                    </a:moveTo>
                    <a:lnTo>
                      <a:pt x="21" y="0"/>
                    </a:lnTo>
                    <a:lnTo>
                      <a:pt x="19" y="4"/>
                    </a:lnTo>
                    <a:lnTo>
                      <a:pt x="14" y="7"/>
                    </a:lnTo>
                    <a:lnTo>
                      <a:pt x="8" y="10"/>
                    </a:lnTo>
                    <a:lnTo>
                      <a:pt x="0" y="10"/>
                    </a:lnTo>
                    <a:lnTo>
                      <a:pt x="0" y="32"/>
                    </a:lnTo>
                    <a:lnTo>
                      <a:pt x="11" y="30"/>
                    </a:lnTo>
                    <a:lnTo>
                      <a:pt x="20" y="27"/>
                    </a:lnTo>
                    <a:lnTo>
                      <a:pt x="28" y="20"/>
                    </a:lnTo>
                    <a:lnTo>
                      <a:pt x="35" y="1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98" name="Freeform 2789"/>
              <p:cNvSpPr>
                <a:spLocks/>
              </p:cNvSpPr>
              <p:nvPr/>
            </p:nvSpPr>
            <p:spPr bwMode="auto">
              <a:xfrm>
                <a:off x="7802" y="322"/>
                <a:ext cx="10" cy="23"/>
              </a:xfrm>
              <a:custGeom>
                <a:avLst/>
                <a:gdLst>
                  <a:gd name="T0" fmla="*/ 4 w 21"/>
                  <a:gd name="T1" fmla="*/ 0 h 46"/>
                  <a:gd name="T2" fmla="*/ 4 w 21"/>
                  <a:gd name="T3" fmla="*/ 0 h 46"/>
                  <a:gd name="T4" fmla="*/ 4 w 21"/>
                  <a:gd name="T5" fmla="*/ 15 h 46"/>
                  <a:gd name="T6" fmla="*/ 2 w 21"/>
                  <a:gd name="T7" fmla="*/ 25 h 46"/>
                  <a:gd name="T8" fmla="*/ 1 w 21"/>
                  <a:gd name="T9" fmla="*/ 32 h 46"/>
                  <a:gd name="T10" fmla="*/ 0 w 21"/>
                  <a:gd name="T11" fmla="*/ 35 h 46"/>
                  <a:gd name="T12" fmla="*/ 14 w 21"/>
                  <a:gd name="T13" fmla="*/ 46 h 46"/>
                  <a:gd name="T14" fmla="*/ 18 w 21"/>
                  <a:gd name="T15" fmla="*/ 38 h 46"/>
                  <a:gd name="T16" fmla="*/ 19 w 21"/>
                  <a:gd name="T17" fmla="*/ 28 h 46"/>
                  <a:gd name="T18" fmla="*/ 20 w 21"/>
                  <a:gd name="T19" fmla="*/ 15 h 46"/>
                  <a:gd name="T20" fmla="*/ 21 w 21"/>
                  <a:gd name="T21" fmla="*/ 0 h 46"/>
                  <a:gd name="T22" fmla="*/ 21 w 21"/>
                  <a:gd name="T23" fmla="*/ 0 h 46"/>
                  <a:gd name="T24" fmla="*/ 4 w 21"/>
                  <a:gd name="T2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46">
                    <a:moveTo>
                      <a:pt x="4" y="0"/>
                    </a:moveTo>
                    <a:lnTo>
                      <a:pt x="4" y="0"/>
                    </a:lnTo>
                    <a:lnTo>
                      <a:pt x="4" y="15"/>
                    </a:lnTo>
                    <a:lnTo>
                      <a:pt x="2" y="25"/>
                    </a:lnTo>
                    <a:lnTo>
                      <a:pt x="1" y="32"/>
                    </a:lnTo>
                    <a:lnTo>
                      <a:pt x="0" y="35"/>
                    </a:lnTo>
                    <a:lnTo>
                      <a:pt x="14" y="46"/>
                    </a:lnTo>
                    <a:lnTo>
                      <a:pt x="18" y="38"/>
                    </a:lnTo>
                    <a:lnTo>
                      <a:pt x="19" y="28"/>
                    </a:lnTo>
                    <a:lnTo>
                      <a:pt x="20" y="15"/>
                    </a:lnTo>
                    <a:lnTo>
                      <a:pt x="21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99" name="Freeform 2790"/>
              <p:cNvSpPr>
                <a:spLocks/>
              </p:cNvSpPr>
              <p:nvPr/>
            </p:nvSpPr>
            <p:spPr bwMode="auto">
              <a:xfrm>
                <a:off x="7803" y="197"/>
                <a:ext cx="9" cy="125"/>
              </a:xfrm>
              <a:custGeom>
                <a:avLst/>
                <a:gdLst>
                  <a:gd name="T0" fmla="*/ 17 w 17"/>
                  <a:gd name="T1" fmla="*/ 0 h 249"/>
                  <a:gd name="T2" fmla="*/ 0 w 17"/>
                  <a:gd name="T3" fmla="*/ 0 h 249"/>
                  <a:gd name="T4" fmla="*/ 0 w 17"/>
                  <a:gd name="T5" fmla="*/ 249 h 249"/>
                  <a:gd name="T6" fmla="*/ 17 w 17"/>
                  <a:gd name="T7" fmla="*/ 249 h 249"/>
                  <a:gd name="T8" fmla="*/ 17 w 17"/>
                  <a:gd name="T9" fmla="*/ 0 h 249"/>
                  <a:gd name="T10" fmla="*/ 17 w 17"/>
                  <a:gd name="T11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49">
                    <a:moveTo>
                      <a:pt x="17" y="0"/>
                    </a:moveTo>
                    <a:lnTo>
                      <a:pt x="0" y="0"/>
                    </a:lnTo>
                    <a:lnTo>
                      <a:pt x="0" y="249"/>
                    </a:lnTo>
                    <a:lnTo>
                      <a:pt x="17" y="24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00" name="Freeform 2791"/>
              <p:cNvSpPr>
                <a:spLocks/>
              </p:cNvSpPr>
              <p:nvPr/>
            </p:nvSpPr>
            <p:spPr bwMode="auto">
              <a:xfrm>
                <a:off x="7802" y="177"/>
                <a:ext cx="10" cy="20"/>
              </a:xfrm>
              <a:custGeom>
                <a:avLst/>
                <a:gdLst>
                  <a:gd name="T0" fmla="*/ 0 w 21"/>
                  <a:gd name="T1" fmla="*/ 9 h 41"/>
                  <a:gd name="T2" fmla="*/ 0 w 21"/>
                  <a:gd name="T3" fmla="*/ 9 h 41"/>
                  <a:gd name="T4" fmla="*/ 1 w 21"/>
                  <a:gd name="T5" fmla="*/ 13 h 41"/>
                  <a:gd name="T6" fmla="*/ 2 w 21"/>
                  <a:gd name="T7" fmla="*/ 21 h 41"/>
                  <a:gd name="T8" fmla="*/ 4 w 21"/>
                  <a:gd name="T9" fmla="*/ 29 h 41"/>
                  <a:gd name="T10" fmla="*/ 4 w 21"/>
                  <a:gd name="T11" fmla="*/ 41 h 41"/>
                  <a:gd name="T12" fmla="*/ 21 w 21"/>
                  <a:gd name="T13" fmla="*/ 41 h 41"/>
                  <a:gd name="T14" fmla="*/ 20 w 21"/>
                  <a:gd name="T15" fmla="*/ 29 h 41"/>
                  <a:gd name="T16" fmla="*/ 19 w 21"/>
                  <a:gd name="T17" fmla="*/ 18 h 41"/>
                  <a:gd name="T18" fmla="*/ 18 w 21"/>
                  <a:gd name="T19" fmla="*/ 8 h 41"/>
                  <a:gd name="T20" fmla="*/ 15 w 21"/>
                  <a:gd name="T21" fmla="*/ 0 h 41"/>
                  <a:gd name="T22" fmla="*/ 15 w 21"/>
                  <a:gd name="T23" fmla="*/ 0 h 41"/>
                  <a:gd name="T24" fmla="*/ 0 w 21"/>
                  <a:gd name="T25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41">
                    <a:moveTo>
                      <a:pt x="0" y="9"/>
                    </a:moveTo>
                    <a:lnTo>
                      <a:pt x="0" y="9"/>
                    </a:lnTo>
                    <a:lnTo>
                      <a:pt x="1" y="13"/>
                    </a:lnTo>
                    <a:lnTo>
                      <a:pt x="2" y="21"/>
                    </a:lnTo>
                    <a:lnTo>
                      <a:pt x="4" y="29"/>
                    </a:lnTo>
                    <a:lnTo>
                      <a:pt x="4" y="41"/>
                    </a:lnTo>
                    <a:lnTo>
                      <a:pt x="21" y="41"/>
                    </a:lnTo>
                    <a:lnTo>
                      <a:pt x="20" y="29"/>
                    </a:lnTo>
                    <a:lnTo>
                      <a:pt x="19" y="18"/>
                    </a:lnTo>
                    <a:lnTo>
                      <a:pt x="18" y="8"/>
                    </a:lnTo>
                    <a:lnTo>
                      <a:pt x="15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01" name="Freeform 2792"/>
              <p:cNvSpPr>
                <a:spLocks/>
              </p:cNvSpPr>
              <p:nvPr/>
            </p:nvSpPr>
            <p:spPr bwMode="auto">
              <a:xfrm>
                <a:off x="7797" y="167"/>
                <a:ext cx="12" cy="14"/>
              </a:xfrm>
              <a:custGeom>
                <a:avLst/>
                <a:gdLst>
                  <a:gd name="T0" fmla="*/ 0 w 23"/>
                  <a:gd name="T1" fmla="*/ 18 h 27"/>
                  <a:gd name="T2" fmla="*/ 0 w 23"/>
                  <a:gd name="T3" fmla="*/ 18 h 27"/>
                  <a:gd name="T4" fmla="*/ 3 w 23"/>
                  <a:gd name="T5" fmla="*/ 20 h 27"/>
                  <a:gd name="T6" fmla="*/ 6 w 23"/>
                  <a:gd name="T7" fmla="*/ 23 h 27"/>
                  <a:gd name="T8" fmla="*/ 7 w 23"/>
                  <a:gd name="T9" fmla="*/ 24 h 27"/>
                  <a:gd name="T10" fmla="*/ 8 w 23"/>
                  <a:gd name="T11" fmla="*/ 27 h 27"/>
                  <a:gd name="T12" fmla="*/ 23 w 23"/>
                  <a:gd name="T13" fmla="*/ 18 h 27"/>
                  <a:gd name="T14" fmla="*/ 21 w 23"/>
                  <a:gd name="T15" fmla="*/ 13 h 27"/>
                  <a:gd name="T16" fmla="*/ 17 w 23"/>
                  <a:gd name="T17" fmla="*/ 7 h 27"/>
                  <a:gd name="T18" fmla="*/ 13 w 23"/>
                  <a:gd name="T19" fmla="*/ 4 h 27"/>
                  <a:gd name="T20" fmla="*/ 8 w 23"/>
                  <a:gd name="T21" fmla="*/ 0 h 27"/>
                  <a:gd name="T22" fmla="*/ 8 w 23"/>
                  <a:gd name="T23" fmla="*/ 0 h 27"/>
                  <a:gd name="T24" fmla="*/ 0 w 23"/>
                  <a:gd name="T25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7">
                    <a:moveTo>
                      <a:pt x="0" y="18"/>
                    </a:moveTo>
                    <a:lnTo>
                      <a:pt x="0" y="18"/>
                    </a:lnTo>
                    <a:lnTo>
                      <a:pt x="3" y="20"/>
                    </a:lnTo>
                    <a:lnTo>
                      <a:pt x="6" y="23"/>
                    </a:lnTo>
                    <a:lnTo>
                      <a:pt x="7" y="24"/>
                    </a:lnTo>
                    <a:lnTo>
                      <a:pt x="8" y="27"/>
                    </a:lnTo>
                    <a:lnTo>
                      <a:pt x="23" y="18"/>
                    </a:lnTo>
                    <a:lnTo>
                      <a:pt x="21" y="13"/>
                    </a:lnTo>
                    <a:lnTo>
                      <a:pt x="17" y="7"/>
                    </a:lnTo>
                    <a:lnTo>
                      <a:pt x="13" y="4"/>
                    </a:lnTo>
                    <a:lnTo>
                      <a:pt x="8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02" name="Freeform 2793"/>
              <p:cNvSpPr>
                <a:spLocks/>
              </p:cNvSpPr>
              <p:nvPr/>
            </p:nvSpPr>
            <p:spPr bwMode="auto">
              <a:xfrm>
                <a:off x="7782" y="164"/>
                <a:ext cx="20" cy="13"/>
              </a:xfrm>
              <a:custGeom>
                <a:avLst/>
                <a:gdLst>
                  <a:gd name="T0" fmla="*/ 0 w 40"/>
                  <a:gd name="T1" fmla="*/ 12 h 26"/>
                  <a:gd name="T2" fmla="*/ 9 w 40"/>
                  <a:gd name="T3" fmla="*/ 22 h 26"/>
                  <a:gd name="T4" fmla="*/ 17 w 40"/>
                  <a:gd name="T5" fmla="*/ 22 h 26"/>
                  <a:gd name="T6" fmla="*/ 24 w 40"/>
                  <a:gd name="T7" fmla="*/ 23 h 26"/>
                  <a:gd name="T8" fmla="*/ 28 w 40"/>
                  <a:gd name="T9" fmla="*/ 25 h 26"/>
                  <a:gd name="T10" fmla="*/ 32 w 40"/>
                  <a:gd name="T11" fmla="*/ 26 h 26"/>
                  <a:gd name="T12" fmla="*/ 40 w 40"/>
                  <a:gd name="T13" fmla="*/ 8 h 26"/>
                  <a:gd name="T14" fmla="*/ 33 w 40"/>
                  <a:gd name="T15" fmla="*/ 5 h 26"/>
                  <a:gd name="T16" fmla="*/ 26 w 40"/>
                  <a:gd name="T17" fmla="*/ 3 h 26"/>
                  <a:gd name="T18" fmla="*/ 18 w 40"/>
                  <a:gd name="T19" fmla="*/ 2 h 26"/>
                  <a:gd name="T20" fmla="*/ 9 w 40"/>
                  <a:gd name="T21" fmla="*/ 0 h 26"/>
                  <a:gd name="T22" fmla="*/ 17 w 40"/>
                  <a:gd name="T23" fmla="*/ 12 h 26"/>
                  <a:gd name="T24" fmla="*/ 0 w 40"/>
                  <a:gd name="T25" fmla="*/ 12 h 26"/>
                  <a:gd name="T26" fmla="*/ 0 w 40"/>
                  <a:gd name="T27" fmla="*/ 22 h 26"/>
                  <a:gd name="T28" fmla="*/ 9 w 40"/>
                  <a:gd name="T29" fmla="*/ 22 h 26"/>
                  <a:gd name="T30" fmla="*/ 0 w 40"/>
                  <a:gd name="T31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26">
                    <a:moveTo>
                      <a:pt x="0" y="12"/>
                    </a:moveTo>
                    <a:lnTo>
                      <a:pt x="9" y="22"/>
                    </a:lnTo>
                    <a:lnTo>
                      <a:pt x="17" y="22"/>
                    </a:lnTo>
                    <a:lnTo>
                      <a:pt x="24" y="23"/>
                    </a:lnTo>
                    <a:lnTo>
                      <a:pt x="28" y="25"/>
                    </a:lnTo>
                    <a:lnTo>
                      <a:pt x="32" y="26"/>
                    </a:lnTo>
                    <a:lnTo>
                      <a:pt x="40" y="8"/>
                    </a:lnTo>
                    <a:lnTo>
                      <a:pt x="33" y="5"/>
                    </a:lnTo>
                    <a:lnTo>
                      <a:pt x="26" y="3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7" y="12"/>
                    </a:lnTo>
                    <a:lnTo>
                      <a:pt x="0" y="12"/>
                    </a:lnTo>
                    <a:lnTo>
                      <a:pt x="0" y="22"/>
                    </a:lnTo>
                    <a:lnTo>
                      <a:pt x="9" y="2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03" name="Freeform 2794"/>
              <p:cNvSpPr>
                <a:spLocks/>
              </p:cNvSpPr>
              <p:nvPr/>
            </p:nvSpPr>
            <p:spPr bwMode="auto">
              <a:xfrm>
                <a:off x="7782" y="159"/>
                <a:ext cx="8" cy="10"/>
              </a:xfrm>
              <a:custGeom>
                <a:avLst/>
                <a:gdLst>
                  <a:gd name="T0" fmla="*/ 9 w 17"/>
                  <a:gd name="T1" fmla="*/ 0 h 22"/>
                  <a:gd name="T2" fmla="*/ 0 w 17"/>
                  <a:gd name="T3" fmla="*/ 10 h 22"/>
                  <a:gd name="T4" fmla="*/ 0 w 17"/>
                  <a:gd name="T5" fmla="*/ 22 h 22"/>
                  <a:gd name="T6" fmla="*/ 17 w 17"/>
                  <a:gd name="T7" fmla="*/ 22 h 22"/>
                  <a:gd name="T8" fmla="*/ 17 w 17"/>
                  <a:gd name="T9" fmla="*/ 10 h 22"/>
                  <a:gd name="T10" fmla="*/ 9 w 17"/>
                  <a:gd name="T11" fmla="*/ 0 h 22"/>
                  <a:gd name="T12" fmla="*/ 9 w 17"/>
                  <a:gd name="T13" fmla="*/ 0 h 22"/>
                  <a:gd name="T14" fmla="*/ 0 w 17"/>
                  <a:gd name="T15" fmla="*/ 0 h 22"/>
                  <a:gd name="T16" fmla="*/ 0 w 17"/>
                  <a:gd name="T17" fmla="*/ 10 h 22"/>
                  <a:gd name="T18" fmla="*/ 9 w 17"/>
                  <a:gd name="T1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2">
                    <a:moveTo>
                      <a:pt x="9" y="0"/>
                    </a:moveTo>
                    <a:lnTo>
                      <a:pt x="0" y="10"/>
                    </a:lnTo>
                    <a:lnTo>
                      <a:pt x="0" y="22"/>
                    </a:lnTo>
                    <a:lnTo>
                      <a:pt x="17" y="22"/>
                    </a:lnTo>
                    <a:lnTo>
                      <a:pt x="17" y="1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04" name="Freeform 2795"/>
              <p:cNvSpPr>
                <a:spLocks/>
              </p:cNvSpPr>
              <p:nvPr/>
            </p:nvSpPr>
            <p:spPr bwMode="auto">
              <a:xfrm>
                <a:off x="7786" y="159"/>
                <a:ext cx="47" cy="10"/>
              </a:xfrm>
              <a:custGeom>
                <a:avLst/>
                <a:gdLst>
                  <a:gd name="T0" fmla="*/ 94 w 94"/>
                  <a:gd name="T1" fmla="*/ 6 h 21"/>
                  <a:gd name="T2" fmla="*/ 87 w 94"/>
                  <a:gd name="T3" fmla="*/ 0 h 21"/>
                  <a:gd name="T4" fmla="*/ 0 w 94"/>
                  <a:gd name="T5" fmla="*/ 0 h 21"/>
                  <a:gd name="T6" fmla="*/ 0 w 94"/>
                  <a:gd name="T7" fmla="*/ 21 h 21"/>
                  <a:gd name="T8" fmla="*/ 87 w 94"/>
                  <a:gd name="T9" fmla="*/ 21 h 21"/>
                  <a:gd name="T10" fmla="*/ 94 w 94"/>
                  <a:gd name="T11" fmla="*/ 6 h 21"/>
                  <a:gd name="T12" fmla="*/ 94 w 94"/>
                  <a:gd name="T13" fmla="*/ 6 h 21"/>
                  <a:gd name="T14" fmla="*/ 92 w 94"/>
                  <a:gd name="T15" fmla="*/ 0 h 21"/>
                  <a:gd name="T16" fmla="*/ 87 w 94"/>
                  <a:gd name="T17" fmla="*/ 0 h 21"/>
                  <a:gd name="T18" fmla="*/ 94 w 94"/>
                  <a:gd name="T19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4" h="21">
                    <a:moveTo>
                      <a:pt x="94" y="6"/>
                    </a:moveTo>
                    <a:lnTo>
                      <a:pt x="87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87" y="21"/>
                    </a:lnTo>
                    <a:lnTo>
                      <a:pt x="94" y="6"/>
                    </a:lnTo>
                    <a:lnTo>
                      <a:pt x="92" y="0"/>
                    </a:lnTo>
                    <a:lnTo>
                      <a:pt x="87" y="0"/>
                    </a:lnTo>
                    <a:lnTo>
                      <a:pt x="94" y="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05" name="Freeform 2796"/>
              <p:cNvSpPr>
                <a:spLocks/>
              </p:cNvSpPr>
              <p:nvPr/>
            </p:nvSpPr>
            <p:spPr bwMode="auto">
              <a:xfrm>
                <a:off x="7826" y="162"/>
                <a:ext cx="63" cy="163"/>
              </a:xfrm>
              <a:custGeom>
                <a:avLst/>
                <a:gdLst>
                  <a:gd name="T0" fmla="*/ 128 w 128"/>
                  <a:gd name="T1" fmla="*/ 307 h 327"/>
                  <a:gd name="T2" fmla="*/ 128 w 128"/>
                  <a:gd name="T3" fmla="*/ 299 h 327"/>
                  <a:gd name="T4" fmla="*/ 15 w 128"/>
                  <a:gd name="T5" fmla="*/ 0 h 327"/>
                  <a:gd name="T6" fmla="*/ 0 w 128"/>
                  <a:gd name="T7" fmla="*/ 9 h 327"/>
                  <a:gd name="T8" fmla="*/ 112 w 128"/>
                  <a:gd name="T9" fmla="*/ 307 h 327"/>
                  <a:gd name="T10" fmla="*/ 128 w 128"/>
                  <a:gd name="T11" fmla="*/ 307 h 327"/>
                  <a:gd name="T12" fmla="*/ 112 w 128"/>
                  <a:gd name="T13" fmla="*/ 307 h 327"/>
                  <a:gd name="T14" fmla="*/ 121 w 128"/>
                  <a:gd name="T15" fmla="*/ 327 h 327"/>
                  <a:gd name="T16" fmla="*/ 128 w 128"/>
                  <a:gd name="T17" fmla="*/ 30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327">
                    <a:moveTo>
                      <a:pt x="128" y="307"/>
                    </a:moveTo>
                    <a:lnTo>
                      <a:pt x="128" y="299"/>
                    </a:lnTo>
                    <a:lnTo>
                      <a:pt x="15" y="0"/>
                    </a:lnTo>
                    <a:lnTo>
                      <a:pt x="0" y="9"/>
                    </a:lnTo>
                    <a:lnTo>
                      <a:pt x="112" y="307"/>
                    </a:lnTo>
                    <a:lnTo>
                      <a:pt x="128" y="307"/>
                    </a:lnTo>
                    <a:lnTo>
                      <a:pt x="112" y="307"/>
                    </a:lnTo>
                    <a:lnTo>
                      <a:pt x="121" y="327"/>
                    </a:lnTo>
                    <a:lnTo>
                      <a:pt x="128" y="30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06" name="Freeform 2797"/>
              <p:cNvSpPr>
                <a:spLocks/>
              </p:cNvSpPr>
              <p:nvPr/>
            </p:nvSpPr>
            <p:spPr bwMode="auto">
              <a:xfrm>
                <a:off x="7882" y="159"/>
                <a:ext cx="63" cy="156"/>
              </a:xfrm>
              <a:custGeom>
                <a:avLst/>
                <a:gdLst>
                  <a:gd name="T0" fmla="*/ 119 w 127"/>
                  <a:gd name="T1" fmla="*/ 0 h 313"/>
                  <a:gd name="T2" fmla="*/ 112 w 127"/>
                  <a:gd name="T3" fmla="*/ 6 h 313"/>
                  <a:gd name="T4" fmla="*/ 0 w 127"/>
                  <a:gd name="T5" fmla="*/ 305 h 313"/>
                  <a:gd name="T6" fmla="*/ 16 w 127"/>
                  <a:gd name="T7" fmla="*/ 313 h 313"/>
                  <a:gd name="T8" fmla="*/ 127 w 127"/>
                  <a:gd name="T9" fmla="*/ 15 h 313"/>
                  <a:gd name="T10" fmla="*/ 119 w 127"/>
                  <a:gd name="T11" fmla="*/ 0 h 313"/>
                  <a:gd name="T12" fmla="*/ 119 w 127"/>
                  <a:gd name="T13" fmla="*/ 0 h 313"/>
                  <a:gd name="T14" fmla="*/ 114 w 127"/>
                  <a:gd name="T15" fmla="*/ 0 h 313"/>
                  <a:gd name="T16" fmla="*/ 112 w 127"/>
                  <a:gd name="T17" fmla="*/ 6 h 313"/>
                  <a:gd name="T18" fmla="*/ 119 w 127"/>
                  <a:gd name="T19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313">
                    <a:moveTo>
                      <a:pt x="119" y="0"/>
                    </a:moveTo>
                    <a:lnTo>
                      <a:pt x="112" y="6"/>
                    </a:lnTo>
                    <a:lnTo>
                      <a:pt x="0" y="305"/>
                    </a:lnTo>
                    <a:lnTo>
                      <a:pt x="16" y="313"/>
                    </a:lnTo>
                    <a:lnTo>
                      <a:pt x="127" y="15"/>
                    </a:lnTo>
                    <a:lnTo>
                      <a:pt x="119" y="0"/>
                    </a:lnTo>
                    <a:lnTo>
                      <a:pt x="114" y="0"/>
                    </a:lnTo>
                    <a:lnTo>
                      <a:pt x="112" y="6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07" name="Freeform 2798"/>
              <p:cNvSpPr>
                <a:spLocks/>
              </p:cNvSpPr>
              <p:nvPr/>
            </p:nvSpPr>
            <p:spPr bwMode="auto">
              <a:xfrm>
                <a:off x="7941" y="159"/>
                <a:ext cx="48" cy="10"/>
              </a:xfrm>
              <a:custGeom>
                <a:avLst/>
                <a:gdLst>
                  <a:gd name="T0" fmla="*/ 96 w 96"/>
                  <a:gd name="T1" fmla="*/ 10 h 21"/>
                  <a:gd name="T2" fmla="*/ 87 w 96"/>
                  <a:gd name="T3" fmla="*/ 0 h 21"/>
                  <a:gd name="T4" fmla="*/ 0 w 96"/>
                  <a:gd name="T5" fmla="*/ 0 h 21"/>
                  <a:gd name="T6" fmla="*/ 0 w 96"/>
                  <a:gd name="T7" fmla="*/ 21 h 21"/>
                  <a:gd name="T8" fmla="*/ 87 w 96"/>
                  <a:gd name="T9" fmla="*/ 21 h 21"/>
                  <a:gd name="T10" fmla="*/ 96 w 96"/>
                  <a:gd name="T11" fmla="*/ 10 h 21"/>
                  <a:gd name="T12" fmla="*/ 96 w 96"/>
                  <a:gd name="T13" fmla="*/ 10 h 21"/>
                  <a:gd name="T14" fmla="*/ 96 w 96"/>
                  <a:gd name="T15" fmla="*/ 0 h 21"/>
                  <a:gd name="T16" fmla="*/ 87 w 96"/>
                  <a:gd name="T17" fmla="*/ 0 h 21"/>
                  <a:gd name="T18" fmla="*/ 96 w 96"/>
                  <a:gd name="T19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21">
                    <a:moveTo>
                      <a:pt x="96" y="10"/>
                    </a:moveTo>
                    <a:lnTo>
                      <a:pt x="87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87" y="21"/>
                    </a:lnTo>
                    <a:lnTo>
                      <a:pt x="96" y="10"/>
                    </a:lnTo>
                    <a:lnTo>
                      <a:pt x="96" y="0"/>
                    </a:lnTo>
                    <a:lnTo>
                      <a:pt x="87" y="0"/>
                    </a:lnTo>
                    <a:lnTo>
                      <a:pt x="96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08" name="Freeform 2799"/>
              <p:cNvSpPr>
                <a:spLocks/>
              </p:cNvSpPr>
              <p:nvPr/>
            </p:nvSpPr>
            <p:spPr bwMode="auto">
              <a:xfrm>
                <a:off x="7981" y="164"/>
                <a:ext cx="8" cy="11"/>
              </a:xfrm>
              <a:custGeom>
                <a:avLst/>
                <a:gdLst>
                  <a:gd name="T0" fmla="*/ 8 w 17"/>
                  <a:gd name="T1" fmla="*/ 22 h 22"/>
                  <a:gd name="T2" fmla="*/ 17 w 17"/>
                  <a:gd name="T3" fmla="*/ 12 h 22"/>
                  <a:gd name="T4" fmla="*/ 17 w 17"/>
                  <a:gd name="T5" fmla="*/ 0 h 22"/>
                  <a:gd name="T6" fmla="*/ 0 w 17"/>
                  <a:gd name="T7" fmla="*/ 0 h 22"/>
                  <a:gd name="T8" fmla="*/ 0 w 17"/>
                  <a:gd name="T9" fmla="*/ 12 h 22"/>
                  <a:gd name="T10" fmla="*/ 8 w 17"/>
                  <a:gd name="T11" fmla="*/ 22 h 22"/>
                  <a:gd name="T12" fmla="*/ 8 w 17"/>
                  <a:gd name="T13" fmla="*/ 22 h 22"/>
                  <a:gd name="T14" fmla="*/ 17 w 17"/>
                  <a:gd name="T15" fmla="*/ 22 h 22"/>
                  <a:gd name="T16" fmla="*/ 17 w 17"/>
                  <a:gd name="T17" fmla="*/ 12 h 22"/>
                  <a:gd name="T18" fmla="*/ 8 w 17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2">
                    <a:moveTo>
                      <a:pt x="8" y="22"/>
                    </a:moveTo>
                    <a:lnTo>
                      <a:pt x="17" y="12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8" y="22"/>
                    </a:lnTo>
                    <a:lnTo>
                      <a:pt x="17" y="22"/>
                    </a:lnTo>
                    <a:lnTo>
                      <a:pt x="17" y="12"/>
                    </a:lnTo>
                    <a:lnTo>
                      <a:pt x="8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09" name="Freeform 2800"/>
              <p:cNvSpPr>
                <a:spLocks/>
              </p:cNvSpPr>
              <p:nvPr/>
            </p:nvSpPr>
            <p:spPr bwMode="auto">
              <a:xfrm>
                <a:off x="7979" y="164"/>
                <a:ext cx="6" cy="11"/>
              </a:xfrm>
              <a:custGeom>
                <a:avLst/>
                <a:gdLst>
                  <a:gd name="T0" fmla="*/ 0 w 10"/>
                  <a:gd name="T1" fmla="*/ 0 h 22"/>
                  <a:gd name="T2" fmla="*/ 0 w 10"/>
                  <a:gd name="T3" fmla="*/ 22 h 22"/>
                  <a:gd name="T4" fmla="*/ 10 w 10"/>
                  <a:gd name="T5" fmla="*/ 22 h 22"/>
                  <a:gd name="T6" fmla="*/ 10 w 10"/>
                  <a:gd name="T7" fmla="*/ 0 h 22"/>
                  <a:gd name="T8" fmla="*/ 0 w 10"/>
                  <a:gd name="T9" fmla="*/ 0 h 22"/>
                  <a:gd name="T10" fmla="*/ 0 w 10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2">
                    <a:moveTo>
                      <a:pt x="0" y="0"/>
                    </a:moveTo>
                    <a:lnTo>
                      <a:pt x="0" y="22"/>
                    </a:lnTo>
                    <a:lnTo>
                      <a:pt x="10" y="2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10" name="Freeform 2801"/>
              <p:cNvSpPr>
                <a:spLocks/>
              </p:cNvSpPr>
              <p:nvPr/>
            </p:nvSpPr>
            <p:spPr bwMode="auto">
              <a:xfrm>
                <a:off x="7962" y="164"/>
                <a:ext cx="17" cy="16"/>
              </a:xfrm>
              <a:custGeom>
                <a:avLst/>
                <a:gdLst>
                  <a:gd name="T0" fmla="*/ 14 w 35"/>
                  <a:gd name="T1" fmla="*/ 32 h 32"/>
                  <a:gd name="T2" fmla="*/ 14 w 35"/>
                  <a:gd name="T3" fmla="*/ 32 h 32"/>
                  <a:gd name="T4" fmla="*/ 16 w 35"/>
                  <a:gd name="T5" fmla="*/ 28 h 32"/>
                  <a:gd name="T6" fmla="*/ 21 w 35"/>
                  <a:gd name="T7" fmla="*/ 25 h 32"/>
                  <a:gd name="T8" fmla="*/ 27 w 35"/>
                  <a:gd name="T9" fmla="*/ 22 h 32"/>
                  <a:gd name="T10" fmla="*/ 35 w 35"/>
                  <a:gd name="T11" fmla="*/ 22 h 32"/>
                  <a:gd name="T12" fmla="*/ 35 w 35"/>
                  <a:gd name="T13" fmla="*/ 0 h 32"/>
                  <a:gd name="T14" fmla="*/ 24 w 35"/>
                  <a:gd name="T15" fmla="*/ 2 h 32"/>
                  <a:gd name="T16" fmla="*/ 15 w 35"/>
                  <a:gd name="T17" fmla="*/ 6 h 32"/>
                  <a:gd name="T18" fmla="*/ 6 w 35"/>
                  <a:gd name="T19" fmla="*/ 12 h 32"/>
                  <a:gd name="T20" fmla="*/ 0 w 35"/>
                  <a:gd name="T21" fmla="*/ 21 h 32"/>
                  <a:gd name="T22" fmla="*/ 0 w 35"/>
                  <a:gd name="T23" fmla="*/ 21 h 32"/>
                  <a:gd name="T24" fmla="*/ 14 w 35"/>
                  <a:gd name="T2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2">
                    <a:moveTo>
                      <a:pt x="14" y="32"/>
                    </a:moveTo>
                    <a:lnTo>
                      <a:pt x="14" y="32"/>
                    </a:lnTo>
                    <a:lnTo>
                      <a:pt x="16" y="28"/>
                    </a:lnTo>
                    <a:lnTo>
                      <a:pt x="21" y="25"/>
                    </a:lnTo>
                    <a:lnTo>
                      <a:pt x="27" y="22"/>
                    </a:lnTo>
                    <a:lnTo>
                      <a:pt x="35" y="22"/>
                    </a:lnTo>
                    <a:lnTo>
                      <a:pt x="35" y="0"/>
                    </a:lnTo>
                    <a:lnTo>
                      <a:pt x="24" y="2"/>
                    </a:lnTo>
                    <a:lnTo>
                      <a:pt x="15" y="6"/>
                    </a:lnTo>
                    <a:lnTo>
                      <a:pt x="6" y="12"/>
                    </a:lnTo>
                    <a:lnTo>
                      <a:pt x="0" y="21"/>
                    </a:lnTo>
                    <a:lnTo>
                      <a:pt x="14" y="3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11" name="Freeform 2802"/>
              <p:cNvSpPr>
                <a:spLocks/>
              </p:cNvSpPr>
              <p:nvPr/>
            </p:nvSpPr>
            <p:spPr bwMode="auto">
              <a:xfrm>
                <a:off x="7958" y="174"/>
                <a:ext cx="11" cy="23"/>
              </a:xfrm>
              <a:custGeom>
                <a:avLst/>
                <a:gdLst>
                  <a:gd name="T0" fmla="*/ 17 w 21"/>
                  <a:gd name="T1" fmla="*/ 46 h 46"/>
                  <a:gd name="T2" fmla="*/ 17 w 21"/>
                  <a:gd name="T3" fmla="*/ 46 h 46"/>
                  <a:gd name="T4" fmla="*/ 17 w 21"/>
                  <a:gd name="T5" fmla="*/ 33 h 46"/>
                  <a:gd name="T6" fmla="*/ 18 w 21"/>
                  <a:gd name="T7" fmla="*/ 21 h 46"/>
                  <a:gd name="T8" fmla="*/ 20 w 21"/>
                  <a:gd name="T9" fmla="*/ 14 h 46"/>
                  <a:gd name="T10" fmla="*/ 21 w 21"/>
                  <a:gd name="T11" fmla="*/ 11 h 46"/>
                  <a:gd name="T12" fmla="*/ 7 w 21"/>
                  <a:gd name="T13" fmla="*/ 0 h 46"/>
                  <a:gd name="T14" fmla="*/ 3 w 21"/>
                  <a:gd name="T15" fmla="*/ 8 h 46"/>
                  <a:gd name="T16" fmla="*/ 2 w 21"/>
                  <a:gd name="T17" fmla="*/ 18 h 46"/>
                  <a:gd name="T18" fmla="*/ 1 w 21"/>
                  <a:gd name="T19" fmla="*/ 31 h 46"/>
                  <a:gd name="T20" fmla="*/ 0 w 21"/>
                  <a:gd name="T21" fmla="*/ 46 h 46"/>
                  <a:gd name="T22" fmla="*/ 0 w 21"/>
                  <a:gd name="T23" fmla="*/ 46 h 46"/>
                  <a:gd name="T24" fmla="*/ 17 w 21"/>
                  <a:gd name="T2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46">
                    <a:moveTo>
                      <a:pt x="17" y="46"/>
                    </a:moveTo>
                    <a:lnTo>
                      <a:pt x="17" y="46"/>
                    </a:lnTo>
                    <a:lnTo>
                      <a:pt x="17" y="33"/>
                    </a:lnTo>
                    <a:lnTo>
                      <a:pt x="18" y="21"/>
                    </a:lnTo>
                    <a:lnTo>
                      <a:pt x="20" y="14"/>
                    </a:lnTo>
                    <a:lnTo>
                      <a:pt x="21" y="11"/>
                    </a:lnTo>
                    <a:lnTo>
                      <a:pt x="7" y="0"/>
                    </a:lnTo>
                    <a:lnTo>
                      <a:pt x="3" y="8"/>
                    </a:lnTo>
                    <a:lnTo>
                      <a:pt x="2" y="18"/>
                    </a:lnTo>
                    <a:lnTo>
                      <a:pt x="1" y="31"/>
                    </a:lnTo>
                    <a:lnTo>
                      <a:pt x="0" y="46"/>
                    </a:lnTo>
                    <a:lnTo>
                      <a:pt x="17" y="4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12" name="Freeform 2803"/>
              <p:cNvSpPr>
                <a:spLocks/>
              </p:cNvSpPr>
              <p:nvPr/>
            </p:nvSpPr>
            <p:spPr bwMode="auto">
              <a:xfrm>
                <a:off x="7958" y="197"/>
                <a:ext cx="9" cy="125"/>
              </a:xfrm>
              <a:custGeom>
                <a:avLst/>
                <a:gdLst>
                  <a:gd name="T0" fmla="*/ 0 w 17"/>
                  <a:gd name="T1" fmla="*/ 249 h 249"/>
                  <a:gd name="T2" fmla="*/ 17 w 17"/>
                  <a:gd name="T3" fmla="*/ 249 h 249"/>
                  <a:gd name="T4" fmla="*/ 17 w 17"/>
                  <a:gd name="T5" fmla="*/ 0 h 249"/>
                  <a:gd name="T6" fmla="*/ 0 w 17"/>
                  <a:gd name="T7" fmla="*/ 0 h 249"/>
                  <a:gd name="T8" fmla="*/ 0 w 17"/>
                  <a:gd name="T9" fmla="*/ 249 h 249"/>
                  <a:gd name="T10" fmla="*/ 0 w 17"/>
                  <a:gd name="T11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49">
                    <a:moveTo>
                      <a:pt x="0" y="249"/>
                    </a:moveTo>
                    <a:lnTo>
                      <a:pt x="17" y="249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24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13" name="Freeform 2804"/>
              <p:cNvSpPr>
                <a:spLocks/>
              </p:cNvSpPr>
              <p:nvPr/>
            </p:nvSpPr>
            <p:spPr bwMode="auto">
              <a:xfrm>
                <a:off x="7958" y="322"/>
                <a:ext cx="11" cy="25"/>
              </a:xfrm>
              <a:custGeom>
                <a:avLst/>
                <a:gdLst>
                  <a:gd name="T0" fmla="*/ 21 w 21"/>
                  <a:gd name="T1" fmla="*/ 38 h 51"/>
                  <a:gd name="T2" fmla="*/ 21 w 21"/>
                  <a:gd name="T3" fmla="*/ 38 h 51"/>
                  <a:gd name="T4" fmla="*/ 20 w 21"/>
                  <a:gd name="T5" fmla="*/ 35 h 51"/>
                  <a:gd name="T6" fmla="*/ 18 w 21"/>
                  <a:gd name="T7" fmla="*/ 26 h 51"/>
                  <a:gd name="T8" fmla="*/ 17 w 21"/>
                  <a:gd name="T9" fmla="*/ 15 h 51"/>
                  <a:gd name="T10" fmla="*/ 17 w 21"/>
                  <a:gd name="T11" fmla="*/ 0 h 51"/>
                  <a:gd name="T12" fmla="*/ 0 w 21"/>
                  <a:gd name="T13" fmla="*/ 0 h 51"/>
                  <a:gd name="T14" fmla="*/ 1 w 21"/>
                  <a:gd name="T15" fmla="*/ 16 h 51"/>
                  <a:gd name="T16" fmla="*/ 2 w 21"/>
                  <a:gd name="T17" fmla="*/ 31 h 51"/>
                  <a:gd name="T18" fmla="*/ 4 w 21"/>
                  <a:gd name="T19" fmla="*/ 42 h 51"/>
                  <a:gd name="T20" fmla="*/ 9 w 21"/>
                  <a:gd name="T21" fmla="*/ 51 h 51"/>
                  <a:gd name="T22" fmla="*/ 9 w 21"/>
                  <a:gd name="T23" fmla="*/ 51 h 51"/>
                  <a:gd name="T24" fmla="*/ 21 w 21"/>
                  <a:gd name="T25" fmla="*/ 3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1">
                    <a:moveTo>
                      <a:pt x="21" y="38"/>
                    </a:moveTo>
                    <a:lnTo>
                      <a:pt x="21" y="38"/>
                    </a:lnTo>
                    <a:lnTo>
                      <a:pt x="20" y="35"/>
                    </a:lnTo>
                    <a:lnTo>
                      <a:pt x="18" y="26"/>
                    </a:lnTo>
                    <a:lnTo>
                      <a:pt x="17" y="15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1" y="16"/>
                    </a:lnTo>
                    <a:lnTo>
                      <a:pt x="2" y="31"/>
                    </a:lnTo>
                    <a:lnTo>
                      <a:pt x="4" y="42"/>
                    </a:lnTo>
                    <a:lnTo>
                      <a:pt x="9" y="51"/>
                    </a:lnTo>
                    <a:lnTo>
                      <a:pt x="21" y="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14" name="Freeform 2805"/>
              <p:cNvSpPr>
                <a:spLocks/>
              </p:cNvSpPr>
              <p:nvPr/>
            </p:nvSpPr>
            <p:spPr bwMode="auto">
              <a:xfrm>
                <a:off x="7963" y="340"/>
                <a:ext cx="16" cy="15"/>
              </a:xfrm>
              <a:custGeom>
                <a:avLst/>
                <a:gdLst>
                  <a:gd name="T0" fmla="*/ 33 w 33"/>
                  <a:gd name="T1" fmla="*/ 7 h 29"/>
                  <a:gd name="T2" fmla="*/ 33 w 33"/>
                  <a:gd name="T3" fmla="*/ 7 h 29"/>
                  <a:gd name="T4" fmla="*/ 26 w 33"/>
                  <a:gd name="T5" fmla="*/ 7 h 29"/>
                  <a:gd name="T6" fmla="*/ 20 w 33"/>
                  <a:gd name="T7" fmla="*/ 6 h 29"/>
                  <a:gd name="T8" fmla="*/ 15 w 33"/>
                  <a:gd name="T9" fmla="*/ 3 h 29"/>
                  <a:gd name="T10" fmla="*/ 12 w 33"/>
                  <a:gd name="T11" fmla="*/ 0 h 29"/>
                  <a:gd name="T12" fmla="*/ 0 w 33"/>
                  <a:gd name="T13" fmla="*/ 13 h 29"/>
                  <a:gd name="T14" fmla="*/ 6 w 33"/>
                  <a:gd name="T15" fmla="*/ 20 h 29"/>
                  <a:gd name="T16" fmla="*/ 14 w 33"/>
                  <a:gd name="T17" fmla="*/ 24 h 29"/>
                  <a:gd name="T18" fmla="*/ 22 w 33"/>
                  <a:gd name="T19" fmla="*/ 27 h 29"/>
                  <a:gd name="T20" fmla="*/ 33 w 33"/>
                  <a:gd name="T21" fmla="*/ 29 h 29"/>
                  <a:gd name="T22" fmla="*/ 33 w 33"/>
                  <a:gd name="T23" fmla="*/ 29 h 29"/>
                  <a:gd name="T24" fmla="*/ 33 w 33"/>
                  <a:gd name="T25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29">
                    <a:moveTo>
                      <a:pt x="33" y="7"/>
                    </a:moveTo>
                    <a:lnTo>
                      <a:pt x="33" y="7"/>
                    </a:lnTo>
                    <a:lnTo>
                      <a:pt x="26" y="7"/>
                    </a:lnTo>
                    <a:lnTo>
                      <a:pt x="20" y="6"/>
                    </a:lnTo>
                    <a:lnTo>
                      <a:pt x="15" y="3"/>
                    </a:lnTo>
                    <a:lnTo>
                      <a:pt x="12" y="0"/>
                    </a:lnTo>
                    <a:lnTo>
                      <a:pt x="0" y="13"/>
                    </a:lnTo>
                    <a:lnTo>
                      <a:pt x="6" y="20"/>
                    </a:lnTo>
                    <a:lnTo>
                      <a:pt x="14" y="24"/>
                    </a:lnTo>
                    <a:lnTo>
                      <a:pt x="22" y="27"/>
                    </a:lnTo>
                    <a:lnTo>
                      <a:pt x="33" y="29"/>
                    </a:lnTo>
                    <a:lnTo>
                      <a:pt x="33" y="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15" name="Freeform 2806"/>
              <p:cNvSpPr>
                <a:spLocks/>
              </p:cNvSpPr>
              <p:nvPr/>
            </p:nvSpPr>
            <p:spPr bwMode="auto">
              <a:xfrm>
                <a:off x="7979" y="344"/>
                <a:ext cx="10" cy="11"/>
              </a:xfrm>
              <a:custGeom>
                <a:avLst/>
                <a:gdLst>
                  <a:gd name="T0" fmla="*/ 19 w 19"/>
                  <a:gd name="T1" fmla="*/ 12 h 22"/>
                  <a:gd name="T2" fmla="*/ 10 w 19"/>
                  <a:gd name="T3" fmla="*/ 0 h 22"/>
                  <a:gd name="T4" fmla="*/ 0 w 19"/>
                  <a:gd name="T5" fmla="*/ 0 h 22"/>
                  <a:gd name="T6" fmla="*/ 0 w 19"/>
                  <a:gd name="T7" fmla="*/ 22 h 22"/>
                  <a:gd name="T8" fmla="*/ 10 w 19"/>
                  <a:gd name="T9" fmla="*/ 22 h 22"/>
                  <a:gd name="T10" fmla="*/ 19 w 19"/>
                  <a:gd name="T11" fmla="*/ 12 h 22"/>
                  <a:gd name="T12" fmla="*/ 19 w 19"/>
                  <a:gd name="T13" fmla="*/ 12 h 22"/>
                  <a:gd name="T14" fmla="*/ 19 w 19"/>
                  <a:gd name="T15" fmla="*/ 0 h 22"/>
                  <a:gd name="T16" fmla="*/ 10 w 19"/>
                  <a:gd name="T17" fmla="*/ 0 h 22"/>
                  <a:gd name="T18" fmla="*/ 19 w 19"/>
                  <a:gd name="T19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2">
                    <a:moveTo>
                      <a:pt x="19" y="12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9" y="12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16" name="Freeform 2807"/>
              <p:cNvSpPr>
                <a:spLocks/>
              </p:cNvSpPr>
              <p:nvPr/>
            </p:nvSpPr>
            <p:spPr bwMode="auto">
              <a:xfrm>
                <a:off x="7981" y="350"/>
                <a:ext cx="8" cy="10"/>
              </a:xfrm>
              <a:custGeom>
                <a:avLst/>
                <a:gdLst>
                  <a:gd name="T0" fmla="*/ 8 w 17"/>
                  <a:gd name="T1" fmla="*/ 20 h 20"/>
                  <a:gd name="T2" fmla="*/ 17 w 17"/>
                  <a:gd name="T3" fmla="*/ 10 h 20"/>
                  <a:gd name="T4" fmla="*/ 17 w 17"/>
                  <a:gd name="T5" fmla="*/ 0 h 20"/>
                  <a:gd name="T6" fmla="*/ 0 w 17"/>
                  <a:gd name="T7" fmla="*/ 0 h 20"/>
                  <a:gd name="T8" fmla="*/ 0 w 17"/>
                  <a:gd name="T9" fmla="*/ 10 h 20"/>
                  <a:gd name="T10" fmla="*/ 8 w 17"/>
                  <a:gd name="T11" fmla="*/ 20 h 20"/>
                  <a:gd name="T12" fmla="*/ 8 w 17"/>
                  <a:gd name="T13" fmla="*/ 20 h 20"/>
                  <a:gd name="T14" fmla="*/ 17 w 17"/>
                  <a:gd name="T15" fmla="*/ 20 h 20"/>
                  <a:gd name="T16" fmla="*/ 17 w 17"/>
                  <a:gd name="T17" fmla="*/ 10 h 20"/>
                  <a:gd name="T18" fmla="*/ 8 w 17"/>
                  <a:gd name="T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0">
                    <a:moveTo>
                      <a:pt x="8" y="20"/>
                    </a:moveTo>
                    <a:lnTo>
                      <a:pt x="17" y="1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20"/>
                    </a:lnTo>
                    <a:lnTo>
                      <a:pt x="17" y="20"/>
                    </a:lnTo>
                    <a:lnTo>
                      <a:pt x="17" y="10"/>
                    </a:lnTo>
                    <a:lnTo>
                      <a:pt x="8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17" name="Freeform 2808"/>
              <p:cNvSpPr>
                <a:spLocks/>
              </p:cNvSpPr>
              <p:nvPr/>
            </p:nvSpPr>
            <p:spPr bwMode="auto">
              <a:xfrm>
                <a:off x="7914" y="350"/>
                <a:ext cx="71" cy="10"/>
              </a:xfrm>
              <a:custGeom>
                <a:avLst/>
                <a:gdLst>
                  <a:gd name="T0" fmla="*/ 0 w 140"/>
                  <a:gd name="T1" fmla="*/ 10 h 20"/>
                  <a:gd name="T2" fmla="*/ 9 w 140"/>
                  <a:gd name="T3" fmla="*/ 20 h 20"/>
                  <a:gd name="T4" fmla="*/ 140 w 140"/>
                  <a:gd name="T5" fmla="*/ 20 h 20"/>
                  <a:gd name="T6" fmla="*/ 140 w 140"/>
                  <a:gd name="T7" fmla="*/ 0 h 20"/>
                  <a:gd name="T8" fmla="*/ 9 w 140"/>
                  <a:gd name="T9" fmla="*/ 0 h 20"/>
                  <a:gd name="T10" fmla="*/ 0 w 140"/>
                  <a:gd name="T11" fmla="*/ 10 h 20"/>
                  <a:gd name="T12" fmla="*/ 0 w 140"/>
                  <a:gd name="T13" fmla="*/ 10 h 20"/>
                  <a:gd name="T14" fmla="*/ 0 w 140"/>
                  <a:gd name="T15" fmla="*/ 20 h 20"/>
                  <a:gd name="T16" fmla="*/ 9 w 140"/>
                  <a:gd name="T17" fmla="*/ 20 h 20"/>
                  <a:gd name="T18" fmla="*/ 0 w 140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0" h="20">
                    <a:moveTo>
                      <a:pt x="0" y="10"/>
                    </a:moveTo>
                    <a:lnTo>
                      <a:pt x="9" y="20"/>
                    </a:lnTo>
                    <a:lnTo>
                      <a:pt x="140" y="20"/>
                    </a:lnTo>
                    <a:lnTo>
                      <a:pt x="140" y="0"/>
                    </a:lnTo>
                    <a:lnTo>
                      <a:pt x="9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9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18" name="Freeform 2809"/>
              <p:cNvSpPr>
                <a:spLocks/>
              </p:cNvSpPr>
              <p:nvPr/>
            </p:nvSpPr>
            <p:spPr bwMode="auto">
              <a:xfrm>
                <a:off x="7914" y="344"/>
                <a:ext cx="9" cy="11"/>
              </a:xfrm>
              <a:custGeom>
                <a:avLst/>
                <a:gdLst>
                  <a:gd name="T0" fmla="*/ 9 w 17"/>
                  <a:gd name="T1" fmla="*/ 0 h 22"/>
                  <a:gd name="T2" fmla="*/ 0 w 17"/>
                  <a:gd name="T3" fmla="*/ 12 h 22"/>
                  <a:gd name="T4" fmla="*/ 0 w 17"/>
                  <a:gd name="T5" fmla="*/ 22 h 22"/>
                  <a:gd name="T6" fmla="*/ 17 w 17"/>
                  <a:gd name="T7" fmla="*/ 22 h 22"/>
                  <a:gd name="T8" fmla="*/ 17 w 17"/>
                  <a:gd name="T9" fmla="*/ 12 h 22"/>
                  <a:gd name="T10" fmla="*/ 9 w 17"/>
                  <a:gd name="T11" fmla="*/ 0 h 22"/>
                  <a:gd name="T12" fmla="*/ 9 w 17"/>
                  <a:gd name="T13" fmla="*/ 0 h 22"/>
                  <a:gd name="T14" fmla="*/ 0 w 17"/>
                  <a:gd name="T15" fmla="*/ 0 h 22"/>
                  <a:gd name="T16" fmla="*/ 0 w 17"/>
                  <a:gd name="T17" fmla="*/ 12 h 22"/>
                  <a:gd name="T18" fmla="*/ 9 w 17"/>
                  <a:gd name="T1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2">
                    <a:moveTo>
                      <a:pt x="9" y="0"/>
                    </a:moveTo>
                    <a:lnTo>
                      <a:pt x="0" y="12"/>
                    </a:lnTo>
                    <a:lnTo>
                      <a:pt x="0" y="22"/>
                    </a:lnTo>
                    <a:lnTo>
                      <a:pt x="17" y="22"/>
                    </a:lnTo>
                    <a:lnTo>
                      <a:pt x="17" y="12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19" name="Freeform 2810"/>
              <p:cNvSpPr>
                <a:spLocks/>
              </p:cNvSpPr>
              <p:nvPr/>
            </p:nvSpPr>
            <p:spPr bwMode="auto">
              <a:xfrm>
                <a:off x="7919" y="344"/>
                <a:ext cx="5" cy="11"/>
              </a:xfrm>
              <a:custGeom>
                <a:avLst/>
                <a:gdLst>
                  <a:gd name="T0" fmla="*/ 11 w 11"/>
                  <a:gd name="T1" fmla="*/ 22 h 22"/>
                  <a:gd name="T2" fmla="*/ 11 w 11"/>
                  <a:gd name="T3" fmla="*/ 0 h 22"/>
                  <a:gd name="T4" fmla="*/ 0 w 11"/>
                  <a:gd name="T5" fmla="*/ 0 h 22"/>
                  <a:gd name="T6" fmla="*/ 0 w 11"/>
                  <a:gd name="T7" fmla="*/ 22 h 22"/>
                  <a:gd name="T8" fmla="*/ 11 w 11"/>
                  <a:gd name="T9" fmla="*/ 22 h 22"/>
                  <a:gd name="T10" fmla="*/ 11 w 11"/>
                  <a:gd name="T1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22">
                    <a:moveTo>
                      <a:pt x="11" y="22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11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20" name="Freeform 2811"/>
              <p:cNvSpPr>
                <a:spLocks/>
              </p:cNvSpPr>
              <p:nvPr/>
            </p:nvSpPr>
            <p:spPr bwMode="auto">
              <a:xfrm>
                <a:off x="7924" y="339"/>
                <a:ext cx="18" cy="16"/>
              </a:xfrm>
              <a:custGeom>
                <a:avLst/>
                <a:gdLst>
                  <a:gd name="T0" fmla="*/ 21 w 35"/>
                  <a:gd name="T1" fmla="*/ 0 h 32"/>
                  <a:gd name="T2" fmla="*/ 21 w 35"/>
                  <a:gd name="T3" fmla="*/ 0 h 32"/>
                  <a:gd name="T4" fmla="*/ 17 w 35"/>
                  <a:gd name="T5" fmla="*/ 4 h 32"/>
                  <a:gd name="T6" fmla="*/ 14 w 35"/>
                  <a:gd name="T7" fmla="*/ 7 h 32"/>
                  <a:gd name="T8" fmla="*/ 8 w 35"/>
                  <a:gd name="T9" fmla="*/ 10 h 32"/>
                  <a:gd name="T10" fmla="*/ 0 w 35"/>
                  <a:gd name="T11" fmla="*/ 10 h 32"/>
                  <a:gd name="T12" fmla="*/ 0 w 35"/>
                  <a:gd name="T13" fmla="*/ 32 h 32"/>
                  <a:gd name="T14" fmla="*/ 10 w 35"/>
                  <a:gd name="T15" fmla="*/ 30 h 32"/>
                  <a:gd name="T16" fmla="*/ 20 w 35"/>
                  <a:gd name="T17" fmla="*/ 27 h 32"/>
                  <a:gd name="T18" fmla="*/ 28 w 35"/>
                  <a:gd name="T19" fmla="*/ 20 h 32"/>
                  <a:gd name="T20" fmla="*/ 35 w 35"/>
                  <a:gd name="T21" fmla="*/ 11 h 32"/>
                  <a:gd name="T22" fmla="*/ 35 w 35"/>
                  <a:gd name="T23" fmla="*/ 11 h 32"/>
                  <a:gd name="T24" fmla="*/ 21 w 35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2">
                    <a:moveTo>
                      <a:pt x="21" y="0"/>
                    </a:moveTo>
                    <a:lnTo>
                      <a:pt x="21" y="0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0"/>
                    </a:lnTo>
                    <a:lnTo>
                      <a:pt x="0" y="10"/>
                    </a:lnTo>
                    <a:lnTo>
                      <a:pt x="0" y="32"/>
                    </a:lnTo>
                    <a:lnTo>
                      <a:pt x="10" y="30"/>
                    </a:lnTo>
                    <a:lnTo>
                      <a:pt x="20" y="27"/>
                    </a:lnTo>
                    <a:lnTo>
                      <a:pt x="28" y="20"/>
                    </a:lnTo>
                    <a:lnTo>
                      <a:pt x="35" y="1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21" name="Freeform 2812"/>
              <p:cNvSpPr>
                <a:spLocks/>
              </p:cNvSpPr>
              <p:nvPr/>
            </p:nvSpPr>
            <p:spPr bwMode="auto">
              <a:xfrm>
                <a:off x="7935" y="322"/>
                <a:ext cx="10" cy="23"/>
              </a:xfrm>
              <a:custGeom>
                <a:avLst/>
                <a:gdLst>
                  <a:gd name="T0" fmla="*/ 3 w 20"/>
                  <a:gd name="T1" fmla="*/ 0 h 46"/>
                  <a:gd name="T2" fmla="*/ 3 w 20"/>
                  <a:gd name="T3" fmla="*/ 0 h 46"/>
                  <a:gd name="T4" fmla="*/ 3 w 20"/>
                  <a:gd name="T5" fmla="*/ 15 h 46"/>
                  <a:gd name="T6" fmla="*/ 2 w 20"/>
                  <a:gd name="T7" fmla="*/ 25 h 46"/>
                  <a:gd name="T8" fmla="*/ 1 w 20"/>
                  <a:gd name="T9" fmla="*/ 32 h 46"/>
                  <a:gd name="T10" fmla="*/ 0 w 20"/>
                  <a:gd name="T11" fmla="*/ 35 h 46"/>
                  <a:gd name="T12" fmla="*/ 14 w 20"/>
                  <a:gd name="T13" fmla="*/ 46 h 46"/>
                  <a:gd name="T14" fmla="*/ 16 w 20"/>
                  <a:gd name="T15" fmla="*/ 38 h 46"/>
                  <a:gd name="T16" fmla="*/ 19 w 20"/>
                  <a:gd name="T17" fmla="*/ 28 h 46"/>
                  <a:gd name="T18" fmla="*/ 20 w 20"/>
                  <a:gd name="T19" fmla="*/ 15 h 46"/>
                  <a:gd name="T20" fmla="*/ 20 w 20"/>
                  <a:gd name="T21" fmla="*/ 0 h 46"/>
                  <a:gd name="T22" fmla="*/ 20 w 20"/>
                  <a:gd name="T23" fmla="*/ 0 h 46"/>
                  <a:gd name="T24" fmla="*/ 3 w 20"/>
                  <a:gd name="T2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46">
                    <a:moveTo>
                      <a:pt x="3" y="0"/>
                    </a:moveTo>
                    <a:lnTo>
                      <a:pt x="3" y="0"/>
                    </a:lnTo>
                    <a:lnTo>
                      <a:pt x="3" y="15"/>
                    </a:lnTo>
                    <a:lnTo>
                      <a:pt x="2" y="25"/>
                    </a:lnTo>
                    <a:lnTo>
                      <a:pt x="1" y="32"/>
                    </a:lnTo>
                    <a:lnTo>
                      <a:pt x="0" y="35"/>
                    </a:lnTo>
                    <a:lnTo>
                      <a:pt x="14" y="46"/>
                    </a:lnTo>
                    <a:lnTo>
                      <a:pt x="16" y="38"/>
                    </a:lnTo>
                    <a:lnTo>
                      <a:pt x="19" y="28"/>
                    </a:lnTo>
                    <a:lnTo>
                      <a:pt x="20" y="15"/>
                    </a:lnTo>
                    <a:lnTo>
                      <a:pt x="2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22" name="Freeform 2813"/>
              <p:cNvSpPr>
                <a:spLocks/>
              </p:cNvSpPr>
              <p:nvPr/>
            </p:nvSpPr>
            <p:spPr bwMode="auto">
              <a:xfrm>
                <a:off x="7937" y="172"/>
                <a:ext cx="8" cy="150"/>
              </a:xfrm>
              <a:custGeom>
                <a:avLst/>
                <a:gdLst>
                  <a:gd name="T0" fmla="*/ 2 w 17"/>
                  <a:gd name="T1" fmla="*/ 41 h 300"/>
                  <a:gd name="T2" fmla="*/ 0 w 17"/>
                  <a:gd name="T3" fmla="*/ 45 h 300"/>
                  <a:gd name="T4" fmla="*/ 0 w 17"/>
                  <a:gd name="T5" fmla="*/ 300 h 300"/>
                  <a:gd name="T6" fmla="*/ 17 w 17"/>
                  <a:gd name="T7" fmla="*/ 300 h 300"/>
                  <a:gd name="T8" fmla="*/ 17 w 17"/>
                  <a:gd name="T9" fmla="*/ 45 h 300"/>
                  <a:gd name="T10" fmla="*/ 2 w 17"/>
                  <a:gd name="T11" fmla="*/ 41 h 300"/>
                  <a:gd name="T12" fmla="*/ 17 w 17"/>
                  <a:gd name="T13" fmla="*/ 45 h 300"/>
                  <a:gd name="T14" fmla="*/ 17 w 17"/>
                  <a:gd name="T15" fmla="*/ 0 h 300"/>
                  <a:gd name="T16" fmla="*/ 2 w 17"/>
                  <a:gd name="T17" fmla="*/ 41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00">
                    <a:moveTo>
                      <a:pt x="2" y="41"/>
                    </a:moveTo>
                    <a:lnTo>
                      <a:pt x="0" y="45"/>
                    </a:lnTo>
                    <a:lnTo>
                      <a:pt x="0" y="300"/>
                    </a:lnTo>
                    <a:lnTo>
                      <a:pt x="17" y="300"/>
                    </a:lnTo>
                    <a:lnTo>
                      <a:pt x="17" y="45"/>
                    </a:lnTo>
                    <a:lnTo>
                      <a:pt x="2" y="41"/>
                    </a:lnTo>
                    <a:lnTo>
                      <a:pt x="17" y="45"/>
                    </a:lnTo>
                    <a:lnTo>
                      <a:pt x="17" y="0"/>
                    </a:lnTo>
                    <a:lnTo>
                      <a:pt x="2" y="4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23" name="Freeform 2814"/>
              <p:cNvSpPr>
                <a:spLocks/>
              </p:cNvSpPr>
              <p:nvPr/>
            </p:nvSpPr>
            <p:spPr bwMode="auto">
              <a:xfrm>
                <a:off x="7878" y="192"/>
                <a:ext cx="67" cy="168"/>
              </a:xfrm>
              <a:custGeom>
                <a:avLst/>
                <a:gdLst>
                  <a:gd name="T0" fmla="*/ 7 w 135"/>
                  <a:gd name="T1" fmla="*/ 336 h 336"/>
                  <a:gd name="T2" fmla="*/ 15 w 135"/>
                  <a:gd name="T3" fmla="*/ 330 h 336"/>
                  <a:gd name="T4" fmla="*/ 135 w 135"/>
                  <a:gd name="T5" fmla="*/ 8 h 336"/>
                  <a:gd name="T6" fmla="*/ 120 w 135"/>
                  <a:gd name="T7" fmla="*/ 0 h 336"/>
                  <a:gd name="T8" fmla="*/ 0 w 135"/>
                  <a:gd name="T9" fmla="*/ 321 h 336"/>
                  <a:gd name="T10" fmla="*/ 7 w 135"/>
                  <a:gd name="T11" fmla="*/ 336 h 336"/>
                  <a:gd name="T12" fmla="*/ 7 w 135"/>
                  <a:gd name="T13" fmla="*/ 336 h 336"/>
                  <a:gd name="T14" fmla="*/ 13 w 135"/>
                  <a:gd name="T15" fmla="*/ 336 h 336"/>
                  <a:gd name="T16" fmla="*/ 15 w 135"/>
                  <a:gd name="T17" fmla="*/ 330 h 336"/>
                  <a:gd name="T18" fmla="*/ 7 w 135"/>
                  <a:gd name="T19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" h="336">
                    <a:moveTo>
                      <a:pt x="7" y="336"/>
                    </a:moveTo>
                    <a:lnTo>
                      <a:pt x="15" y="330"/>
                    </a:lnTo>
                    <a:lnTo>
                      <a:pt x="135" y="8"/>
                    </a:lnTo>
                    <a:lnTo>
                      <a:pt x="120" y="0"/>
                    </a:lnTo>
                    <a:lnTo>
                      <a:pt x="0" y="321"/>
                    </a:lnTo>
                    <a:lnTo>
                      <a:pt x="7" y="336"/>
                    </a:lnTo>
                    <a:lnTo>
                      <a:pt x="13" y="336"/>
                    </a:lnTo>
                    <a:lnTo>
                      <a:pt x="15" y="330"/>
                    </a:lnTo>
                    <a:lnTo>
                      <a:pt x="7" y="33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24" name="Freeform 2815"/>
              <p:cNvSpPr>
                <a:spLocks/>
              </p:cNvSpPr>
              <p:nvPr/>
            </p:nvSpPr>
            <p:spPr bwMode="auto">
              <a:xfrm>
                <a:off x="7874" y="350"/>
                <a:ext cx="7" cy="10"/>
              </a:xfrm>
              <a:custGeom>
                <a:avLst/>
                <a:gdLst>
                  <a:gd name="T0" fmla="*/ 0 w 15"/>
                  <a:gd name="T1" fmla="*/ 14 h 20"/>
                  <a:gd name="T2" fmla="*/ 8 w 15"/>
                  <a:gd name="T3" fmla="*/ 20 h 20"/>
                  <a:gd name="T4" fmla="*/ 15 w 15"/>
                  <a:gd name="T5" fmla="*/ 20 h 20"/>
                  <a:gd name="T6" fmla="*/ 15 w 15"/>
                  <a:gd name="T7" fmla="*/ 0 h 20"/>
                  <a:gd name="T8" fmla="*/ 8 w 15"/>
                  <a:gd name="T9" fmla="*/ 0 h 20"/>
                  <a:gd name="T10" fmla="*/ 0 w 15"/>
                  <a:gd name="T11" fmla="*/ 14 h 20"/>
                  <a:gd name="T12" fmla="*/ 0 w 15"/>
                  <a:gd name="T13" fmla="*/ 14 h 20"/>
                  <a:gd name="T14" fmla="*/ 2 w 15"/>
                  <a:gd name="T15" fmla="*/ 20 h 20"/>
                  <a:gd name="T16" fmla="*/ 8 w 15"/>
                  <a:gd name="T17" fmla="*/ 20 h 20"/>
                  <a:gd name="T18" fmla="*/ 0 w 15"/>
                  <a:gd name="T19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20">
                    <a:moveTo>
                      <a:pt x="0" y="14"/>
                    </a:moveTo>
                    <a:lnTo>
                      <a:pt x="8" y="20"/>
                    </a:lnTo>
                    <a:lnTo>
                      <a:pt x="15" y="2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8" y="2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25" name="Freeform 2816"/>
              <p:cNvSpPr>
                <a:spLocks noEditPoints="1"/>
              </p:cNvSpPr>
              <p:nvPr/>
            </p:nvSpPr>
            <p:spPr bwMode="auto">
              <a:xfrm>
                <a:off x="4510" y="2655"/>
                <a:ext cx="100" cy="198"/>
              </a:xfrm>
              <a:custGeom>
                <a:avLst/>
                <a:gdLst>
                  <a:gd name="T0" fmla="*/ 1 w 200"/>
                  <a:gd name="T1" fmla="*/ 168 h 395"/>
                  <a:gd name="T2" fmla="*/ 7 w 200"/>
                  <a:gd name="T3" fmla="*/ 125 h 395"/>
                  <a:gd name="T4" fmla="*/ 12 w 200"/>
                  <a:gd name="T5" fmla="*/ 101 h 395"/>
                  <a:gd name="T6" fmla="*/ 24 w 200"/>
                  <a:gd name="T7" fmla="*/ 66 h 395"/>
                  <a:gd name="T8" fmla="*/ 40 w 200"/>
                  <a:gd name="T9" fmla="*/ 39 h 395"/>
                  <a:gd name="T10" fmla="*/ 52 w 200"/>
                  <a:gd name="T11" fmla="*/ 24 h 395"/>
                  <a:gd name="T12" fmla="*/ 69 w 200"/>
                  <a:gd name="T13" fmla="*/ 10 h 395"/>
                  <a:gd name="T14" fmla="*/ 90 w 200"/>
                  <a:gd name="T15" fmla="*/ 1 h 395"/>
                  <a:gd name="T16" fmla="*/ 110 w 200"/>
                  <a:gd name="T17" fmla="*/ 0 h 395"/>
                  <a:gd name="T18" fmla="*/ 126 w 200"/>
                  <a:gd name="T19" fmla="*/ 5 h 395"/>
                  <a:gd name="T20" fmla="*/ 142 w 200"/>
                  <a:gd name="T21" fmla="*/ 17 h 395"/>
                  <a:gd name="T22" fmla="*/ 157 w 200"/>
                  <a:gd name="T23" fmla="*/ 34 h 395"/>
                  <a:gd name="T24" fmla="*/ 173 w 200"/>
                  <a:gd name="T25" fmla="*/ 59 h 395"/>
                  <a:gd name="T26" fmla="*/ 187 w 200"/>
                  <a:gd name="T27" fmla="*/ 92 h 395"/>
                  <a:gd name="T28" fmla="*/ 195 w 200"/>
                  <a:gd name="T29" fmla="*/ 129 h 395"/>
                  <a:gd name="T30" fmla="*/ 200 w 200"/>
                  <a:gd name="T31" fmla="*/ 171 h 395"/>
                  <a:gd name="T32" fmla="*/ 198 w 200"/>
                  <a:gd name="T33" fmla="*/ 226 h 395"/>
                  <a:gd name="T34" fmla="*/ 194 w 200"/>
                  <a:gd name="T35" fmla="*/ 269 h 395"/>
                  <a:gd name="T36" fmla="*/ 188 w 200"/>
                  <a:gd name="T37" fmla="*/ 295 h 395"/>
                  <a:gd name="T38" fmla="*/ 176 w 200"/>
                  <a:gd name="T39" fmla="*/ 329 h 395"/>
                  <a:gd name="T40" fmla="*/ 162 w 200"/>
                  <a:gd name="T41" fmla="*/ 355 h 395"/>
                  <a:gd name="T42" fmla="*/ 150 w 200"/>
                  <a:gd name="T43" fmla="*/ 369 h 395"/>
                  <a:gd name="T44" fmla="*/ 133 w 200"/>
                  <a:gd name="T45" fmla="*/ 383 h 395"/>
                  <a:gd name="T46" fmla="*/ 110 w 200"/>
                  <a:gd name="T47" fmla="*/ 393 h 395"/>
                  <a:gd name="T48" fmla="*/ 87 w 200"/>
                  <a:gd name="T49" fmla="*/ 395 h 395"/>
                  <a:gd name="T50" fmla="*/ 67 w 200"/>
                  <a:gd name="T51" fmla="*/ 386 h 395"/>
                  <a:gd name="T52" fmla="*/ 49 w 200"/>
                  <a:gd name="T53" fmla="*/ 370 h 395"/>
                  <a:gd name="T54" fmla="*/ 32 w 200"/>
                  <a:gd name="T55" fmla="*/ 346 h 395"/>
                  <a:gd name="T56" fmla="*/ 19 w 200"/>
                  <a:gd name="T57" fmla="*/ 317 h 395"/>
                  <a:gd name="T58" fmla="*/ 10 w 200"/>
                  <a:gd name="T59" fmla="*/ 287 h 395"/>
                  <a:gd name="T60" fmla="*/ 3 w 200"/>
                  <a:gd name="T61" fmla="*/ 255 h 395"/>
                  <a:gd name="T62" fmla="*/ 1 w 200"/>
                  <a:gd name="T63" fmla="*/ 219 h 395"/>
                  <a:gd name="T64" fmla="*/ 45 w 200"/>
                  <a:gd name="T65" fmla="*/ 207 h 395"/>
                  <a:gd name="T66" fmla="*/ 49 w 200"/>
                  <a:gd name="T67" fmla="*/ 280 h 395"/>
                  <a:gd name="T68" fmla="*/ 53 w 200"/>
                  <a:gd name="T69" fmla="*/ 310 h 395"/>
                  <a:gd name="T70" fmla="*/ 60 w 200"/>
                  <a:gd name="T71" fmla="*/ 336 h 395"/>
                  <a:gd name="T72" fmla="*/ 67 w 200"/>
                  <a:gd name="T73" fmla="*/ 355 h 395"/>
                  <a:gd name="T74" fmla="*/ 77 w 200"/>
                  <a:gd name="T75" fmla="*/ 367 h 395"/>
                  <a:gd name="T76" fmla="*/ 87 w 200"/>
                  <a:gd name="T77" fmla="*/ 375 h 395"/>
                  <a:gd name="T78" fmla="*/ 99 w 200"/>
                  <a:gd name="T79" fmla="*/ 378 h 395"/>
                  <a:gd name="T80" fmla="*/ 112 w 200"/>
                  <a:gd name="T81" fmla="*/ 375 h 395"/>
                  <a:gd name="T82" fmla="*/ 125 w 200"/>
                  <a:gd name="T83" fmla="*/ 365 h 395"/>
                  <a:gd name="T84" fmla="*/ 136 w 200"/>
                  <a:gd name="T85" fmla="*/ 346 h 395"/>
                  <a:gd name="T86" fmla="*/ 145 w 200"/>
                  <a:gd name="T87" fmla="*/ 318 h 395"/>
                  <a:gd name="T88" fmla="*/ 153 w 200"/>
                  <a:gd name="T89" fmla="*/ 261 h 395"/>
                  <a:gd name="T90" fmla="*/ 155 w 200"/>
                  <a:gd name="T91" fmla="*/ 181 h 395"/>
                  <a:gd name="T92" fmla="*/ 153 w 200"/>
                  <a:gd name="T93" fmla="*/ 122 h 395"/>
                  <a:gd name="T94" fmla="*/ 145 w 200"/>
                  <a:gd name="T95" fmla="*/ 73 h 395"/>
                  <a:gd name="T96" fmla="*/ 135 w 200"/>
                  <a:gd name="T97" fmla="*/ 46 h 395"/>
                  <a:gd name="T98" fmla="*/ 124 w 200"/>
                  <a:gd name="T99" fmla="*/ 27 h 395"/>
                  <a:gd name="T100" fmla="*/ 113 w 200"/>
                  <a:gd name="T101" fmla="*/ 20 h 395"/>
                  <a:gd name="T102" fmla="*/ 100 w 200"/>
                  <a:gd name="T103" fmla="*/ 18 h 395"/>
                  <a:gd name="T104" fmla="*/ 86 w 200"/>
                  <a:gd name="T105" fmla="*/ 23 h 395"/>
                  <a:gd name="T106" fmla="*/ 73 w 200"/>
                  <a:gd name="T107" fmla="*/ 36 h 395"/>
                  <a:gd name="T108" fmla="*/ 65 w 200"/>
                  <a:gd name="T109" fmla="*/ 49 h 395"/>
                  <a:gd name="T110" fmla="*/ 59 w 200"/>
                  <a:gd name="T111" fmla="*/ 65 h 395"/>
                  <a:gd name="T112" fmla="*/ 51 w 200"/>
                  <a:gd name="T113" fmla="*/ 109 h 395"/>
                  <a:gd name="T114" fmla="*/ 46 w 200"/>
                  <a:gd name="T115" fmla="*/ 158 h 395"/>
                  <a:gd name="T116" fmla="*/ 45 w 200"/>
                  <a:gd name="T117" fmla="*/ 207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0" h="395">
                    <a:moveTo>
                      <a:pt x="0" y="200"/>
                    </a:moveTo>
                    <a:lnTo>
                      <a:pt x="1" y="168"/>
                    </a:lnTo>
                    <a:lnTo>
                      <a:pt x="4" y="140"/>
                    </a:lnTo>
                    <a:lnTo>
                      <a:pt x="7" y="125"/>
                    </a:lnTo>
                    <a:lnTo>
                      <a:pt x="9" y="112"/>
                    </a:lnTo>
                    <a:lnTo>
                      <a:pt x="12" y="101"/>
                    </a:lnTo>
                    <a:lnTo>
                      <a:pt x="16" y="88"/>
                    </a:lnTo>
                    <a:lnTo>
                      <a:pt x="24" y="66"/>
                    </a:lnTo>
                    <a:lnTo>
                      <a:pt x="35" y="47"/>
                    </a:lnTo>
                    <a:lnTo>
                      <a:pt x="40" y="39"/>
                    </a:lnTo>
                    <a:lnTo>
                      <a:pt x="46" y="31"/>
                    </a:lnTo>
                    <a:lnTo>
                      <a:pt x="52" y="24"/>
                    </a:lnTo>
                    <a:lnTo>
                      <a:pt x="58" y="18"/>
                    </a:lnTo>
                    <a:lnTo>
                      <a:pt x="69" y="10"/>
                    </a:lnTo>
                    <a:lnTo>
                      <a:pt x="79" y="4"/>
                    </a:lnTo>
                    <a:lnTo>
                      <a:pt x="90" y="1"/>
                    </a:lnTo>
                    <a:lnTo>
                      <a:pt x="101" y="0"/>
                    </a:lnTo>
                    <a:lnTo>
                      <a:pt x="110" y="0"/>
                    </a:lnTo>
                    <a:lnTo>
                      <a:pt x="118" y="3"/>
                    </a:lnTo>
                    <a:lnTo>
                      <a:pt x="126" y="5"/>
                    </a:lnTo>
                    <a:lnTo>
                      <a:pt x="134" y="11"/>
                    </a:lnTo>
                    <a:lnTo>
                      <a:pt x="142" y="17"/>
                    </a:lnTo>
                    <a:lnTo>
                      <a:pt x="150" y="24"/>
                    </a:lnTo>
                    <a:lnTo>
                      <a:pt x="157" y="34"/>
                    </a:lnTo>
                    <a:lnTo>
                      <a:pt x="165" y="44"/>
                    </a:lnTo>
                    <a:lnTo>
                      <a:pt x="173" y="59"/>
                    </a:lnTo>
                    <a:lnTo>
                      <a:pt x="180" y="75"/>
                    </a:lnTo>
                    <a:lnTo>
                      <a:pt x="187" y="92"/>
                    </a:lnTo>
                    <a:lnTo>
                      <a:pt x="191" y="109"/>
                    </a:lnTo>
                    <a:lnTo>
                      <a:pt x="195" y="129"/>
                    </a:lnTo>
                    <a:lnTo>
                      <a:pt x="197" y="150"/>
                    </a:lnTo>
                    <a:lnTo>
                      <a:pt x="200" y="171"/>
                    </a:lnTo>
                    <a:lnTo>
                      <a:pt x="200" y="194"/>
                    </a:lnTo>
                    <a:lnTo>
                      <a:pt x="198" y="226"/>
                    </a:lnTo>
                    <a:lnTo>
                      <a:pt x="196" y="256"/>
                    </a:lnTo>
                    <a:lnTo>
                      <a:pt x="194" y="269"/>
                    </a:lnTo>
                    <a:lnTo>
                      <a:pt x="191" y="282"/>
                    </a:lnTo>
                    <a:lnTo>
                      <a:pt x="188" y="295"/>
                    </a:lnTo>
                    <a:lnTo>
                      <a:pt x="184" y="307"/>
                    </a:lnTo>
                    <a:lnTo>
                      <a:pt x="176" y="329"/>
                    </a:lnTo>
                    <a:lnTo>
                      <a:pt x="167" y="347"/>
                    </a:lnTo>
                    <a:lnTo>
                      <a:pt x="162" y="355"/>
                    </a:lnTo>
                    <a:lnTo>
                      <a:pt x="156" y="362"/>
                    </a:lnTo>
                    <a:lnTo>
                      <a:pt x="150" y="369"/>
                    </a:lnTo>
                    <a:lnTo>
                      <a:pt x="145" y="375"/>
                    </a:lnTo>
                    <a:lnTo>
                      <a:pt x="133" y="383"/>
                    </a:lnTo>
                    <a:lnTo>
                      <a:pt x="121" y="391"/>
                    </a:lnTo>
                    <a:lnTo>
                      <a:pt x="110" y="393"/>
                    </a:lnTo>
                    <a:lnTo>
                      <a:pt x="99" y="395"/>
                    </a:lnTo>
                    <a:lnTo>
                      <a:pt x="87" y="395"/>
                    </a:lnTo>
                    <a:lnTo>
                      <a:pt x="77" y="392"/>
                    </a:lnTo>
                    <a:lnTo>
                      <a:pt x="67" y="386"/>
                    </a:lnTo>
                    <a:lnTo>
                      <a:pt x="58" y="379"/>
                    </a:lnTo>
                    <a:lnTo>
                      <a:pt x="49" y="370"/>
                    </a:lnTo>
                    <a:lnTo>
                      <a:pt x="40" y="359"/>
                    </a:lnTo>
                    <a:lnTo>
                      <a:pt x="32" y="346"/>
                    </a:lnTo>
                    <a:lnTo>
                      <a:pt x="25" y="331"/>
                    </a:lnTo>
                    <a:lnTo>
                      <a:pt x="19" y="317"/>
                    </a:lnTo>
                    <a:lnTo>
                      <a:pt x="14" y="303"/>
                    </a:lnTo>
                    <a:lnTo>
                      <a:pt x="10" y="287"/>
                    </a:lnTo>
                    <a:lnTo>
                      <a:pt x="7" y="271"/>
                    </a:lnTo>
                    <a:lnTo>
                      <a:pt x="3" y="255"/>
                    </a:lnTo>
                    <a:lnTo>
                      <a:pt x="2" y="238"/>
                    </a:lnTo>
                    <a:lnTo>
                      <a:pt x="1" y="219"/>
                    </a:lnTo>
                    <a:lnTo>
                      <a:pt x="0" y="200"/>
                    </a:lnTo>
                    <a:close/>
                    <a:moveTo>
                      <a:pt x="45" y="207"/>
                    </a:moveTo>
                    <a:lnTo>
                      <a:pt x="45" y="245"/>
                    </a:lnTo>
                    <a:lnTo>
                      <a:pt x="49" y="280"/>
                    </a:lnTo>
                    <a:lnTo>
                      <a:pt x="51" y="294"/>
                    </a:lnTo>
                    <a:lnTo>
                      <a:pt x="53" y="310"/>
                    </a:lnTo>
                    <a:lnTo>
                      <a:pt x="57" y="323"/>
                    </a:lnTo>
                    <a:lnTo>
                      <a:pt x="60" y="336"/>
                    </a:lnTo>
                    <a:lnTo>
                      <a:pt x="64" y="346"/>
                    </a:lnTo>
                    <a:lnTo>
                      <a:pt x="67" y="355"/>
                    </a:lnTo>
                    <a:lnTo>
                      <a:pt x="72" y="362"/>
                    </a:lnTo>
                    <a:lnTo>
                      <a:pt x="77" y="367"/>
                    </a:lnTo>
                    <a:lnTo>
                      <a:pt x="81" y="372"/>
                    </a:lnTo>
                    <a:lnTo>
                      <a:pt x="87" y="375"/>
                    </a:lnTo>
                    <a:lnTo>
                      <a:pt x="93" y="378"/>
                    </a:lnTo>
                    <a:lnTo>
                      <a:pt x="99" y="378"/>
                    </a:lnTo>
                    <a:lnTo>
                      <a:pt x="105" y="376"/>
                    </a:lnTo>
                    <a:lnTo>
                      <a:pt x="112" y="375"/>
                    </a:lnTo>
                    <a:lnTo>
                      <a:pt x="118" y="370"/>
                    </a:lnTo>
                    <a:lnTo>
                      <a:pt x="125" y="365"/>
                    </a:lnTo>
                    <a:lnTo>
                      <a:pt x="131" y="356"/>
                    </a:lnTo>
                    <a:lnTo>
                      <a:pt x="136" y="346"/>
                    </a:lnTo>
                    <a:lnTo>
                      <a:pt x="141" y="333"/>
                    </a:lnTo>
                    <a:lnTo>
                      <a:pt x="145" y="318"/>
                    </a:lnTo>
                    <a:lnTo>
                      <a:pt x="149" y="291"/>
                    </a:lnTo>
                    <a:lnTo>
                      <a:pt x="153" y="261"/>
                    </a:lnTo>
                    <a:lnTo>
                      <a:pt x="155" y="223"/>
                    </a:lnTo>
                    <a:lnTo>
                      <a:pt x="155" y="181"/>
                    </a:lnTo>
                    <a:lnTo>
                      <a:pt x="155" y="151"/>
                    </a:lnTo>
                    <a:lnTo>
                      <a:pt x="153" y="122"/>
                    </a:lnTo>
                    <a:lnTo>
                      <a:pt x="149" y="96"/>
                    </a:lnTo>
                    <a:lnTo>
                      <a:pt x="145" y="73"/>
                    </a:lnTo>
                    <a:lnTo>
                      <a:pt x="140" y="59"/>
                    </a:lnTo>
                    <a:lnTo>
                      <a:pt x="135" y="46"/>
                    </a:lnTo>
                    <a:lnTo>
                      <a:pt x="129" y="36"/>
                    </a:lnTo>
                    <a:lnTo>
                      <a:pt x="124" y="27"/>
                    </a:lnTo>
                    <a:lnTo>
                      <a:pt x="118" y="23"/>
                    </a:lnTo>
                    <a:lnTo>
                      <a:pt x="113" y="20"/>
                    </a:lnTo>
                    <a:lnTo>
                      <a:pt x="107" y="18"/>
                    </a:lnTo>
                    <a:lnTo>
                      <a:pt x="100" y="18"/>
                    </a:lnTo>
                    <a:lnTo>
                      <a:pt x="93" y="20"/>
                    </a:lnTo>
                    <a:lnTo>
                      <a:pt x="86" y="23"/>
                    </a:lnTo>
                    <a:lnTo>
                      <a:pt x="79" y="27"/>
                    </a:lnTo>
                    <a:lnTo>
                      <a:pt x="73" y="36"/>
                    </a:lnTo>
                    <a:lnTo>
                      <a:pt x="69" y="42"/>
                    </a:lnTo>
                    <a:lnTo>
                      <a:pt x="65" y="49"/>
                    </a:lnTo>
                    <a:lnTo>
                      <a:pt x="62" y="56"/>
                    </a:lnTo>
                    <a:lnTo>
                      <a:pt x="59" y="65"/>
                    </a:lnTo>
                    <a:lnTo>
                      <a:pt x="55" y="85"/>
                    </a:lnTo>
                    <a:lnTo>
                      <a:pt x="51" y="109"/>
                    </a:lnTo>
                    <a:lnTo>
                      <a:pt x="48" y="134"/>
                    </a:lnTo>
                    <a:lnTo>
                      <a:pt x="46" y="158"/>
                    </a:lnTo>
                    <a:lnTo>
                      <a:pt x="45" y="183"/>
                    </a:lnTo>
                    <a:lnTo>
                      <a:pt x="45" y="20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26" name="Freeform 2817"/>
              <p:cNvSpPr>
                <a:spLocks/>
              </p:cNvSpPr>
              <p:nvPr/>
            </p:nvSpPr>
            <p:spPr bwMode="auto">
              <a:xfrm>
                <a:off x="4506" y="2697"/>
                <a:ext cx="16" cy="59"/>
              </a:xfrm>
              <a:custGeom>
                <a:avLst/>
                <a:gdLst>
                  <a:gd name="T0" fmla="*/ 17 w 33"/>
                  <a:gd name="T1" fmla="*/ 0 h 117"/>
                  <a:gd name="T2" fmla="*/ 17 w 33"/>
                  <a:gd name="T3" fmla="*/ 0 h 117"/>
                  <a:gd name="T4" fmla="*/ 13 w 33"/>
                  <a:gd name="T5" fmla="*/ 13 h 117"/>
                  <a:gd name="T6" fmla="*/ 10 w 33"/>
                  <a:gd name="T7" fmla="*/ 26 h 117"/>
                  <a:gd name="T8" fmla="*/ 7 w 33"/>
                  <a:gd name="T9" fmla="*/ 41 h 117"/>
                  <a:gd name="T10" fmla="*/ 5 w 33"/>
                  <a:gd name="T11" fmla="*/ 55 h 117"/>
                  <a:gd name="T12" fmla="*/ 2 w 33"/>
                  <a:gd name="T13" fmla="*/ 85 h 117"/>
                  <a:gd name="T14" fmla="*/ 0 w 33"/>
                  <a:gd name="T15" fmla="*/ 117 h 117"/>
                  <a:gd name="T16" fmla="*/ 18 w 33"/>
                  <a:gd name="T17" fmla="*/ 117 h 117"/>
                  <a:gd name="T18" fmla="*/ 18 w 33"/>
                  <a:gd name="T19" fmla="*/ 87 h 117"/>
                  <a:gd name="T20" fmla="*/ 21 w 33"/>
                  <a:gd name="T21" fmla="*/ 58 h 117"/>
                  <a:gd name="T22" fmla="*/ 24 w 33"/>
                  <a:gd name="T23" fmla="*/ 45 h 117"/>
                  <a:gd name="T24" fmla="*/ 26 w 33"/>
                  <a:gd name="T25" fmla="*/ 32 h 117"/>
                  <a:gd name="T26" fmla="*/ 30 w 33"/>
                  <a:gd name="T27" fmla="*/ 21 h 117"/>
                  <a:gd name="T28" fmla="*/ 33 w 33"/>
                  <a:gd name="T29" fmla="*/ 9 h 117"/>
                  <a:gd name="T30" fmla="*/ 33 w 33"/>
                  <a:gd name="T31" fmla="*/ 9 h 117"/>
                  <a:gd name="T32" fmla="*/ 17 w 33"/>
                  <a:gd name="T33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117">
                    <a:moveTo>
                      <a:pt x="17" y="0"/>
                    </a:moveTo>
                    <a:lnTo>
                      <a:pt x="17" y="0"/>
                    </a:lnTo>
                    <a:lnTo>
                      <a:pt x="13" y="13"/>
                    </a:lnTo>
                    <a:lnTo>
                      <a:pt x="10" y="26"/>
                    </a:lnTo>
                    <a:lnTo>
                      <a:pt x="7" y="41"/>
                    </a:lnTo>
                    <a:lnTo>
                      <a:pt x="5" y="55"/>
                    </a:lnTo>
                    <a:lnTo>
                      <a:pt x="2" y="85"/>
                    </a:lnTo>
                    <a:lnTo>
                      <a:pt x="0" y="117"/>
                    </a:lnTo>
                    <a:lnTo>
                      <a:pt x="18" y="117"/>
                    </a:lnTo>
                    <a:lnTo>
                      <a:pt x="18" y="87"/>
                    </a:lnTo>
                    <a:lnTo>
                      <a:pt x="21" y="58"/>
                    </a:lnTo>
                    <a:lnTo>
                      <a:pt x="24" y="45"/>
                    </a:lnTo>
                    <a:lnTo>
                      <a:pt x="26" y="32"/>
                    </a:lnTo>
                    <a:lnTo>
                      <a:pt x="30" y="21"/>
                    </a:lnTo>
                    <a:lnTo>
                      <a:pt x="33" y="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27" name="Freeform 2818"/>
              <p:cNvSpPr>
                <a:spLocks/>
              </p:cNvSpPr>
              <p:nvPr/>
            </p:nvSpPr>
            <p:spPr bwMode="auto">
              <a:xfrm>
                <a:off x="4514" y="2660"/>
                <a:ext cx="27" cy="41"/>
              </a:xfrm>
              <a:custGeom>
                <a:avLst/>
                <a:gdLst>
                  <a:gd name="T0" fmla="*/ 45 w 55"/>
                  <a:gd name="T1" fmla="*/ 0 h 82"/>
                  <a:gd name="T2" fmla="*/ 45 w 55"/>
                  <a:gd name="T3" fmla="*/ 0 h 82"/>
                  <a:gd name="T4" fmla="*/ 38 w 55"/>
                  <a:gd name="T5" fmla="*/ 6 h 82"/>
                  <a:gd name="T6" fmla="*/ 32 w 55"/>
                  <a:gd name="T7" fmla="*/ 14 h 82"/>
                  <a:gd name="T8" fmla="*/ 25 w 55"/>
                  <a:gd name="T9" fmla="*/ 21 h 82"/>
                  <a:gd name="T10" fmla="*/ 20 w 55"/>
                  <a:gd name="T11" fmla="*/ 32 h 82"/>
                  <a:gd name="T12" fmla="*/ 9 w 55"/>
                  <a:gd name="T13" fmla="*/ 50 h 82"/>
                  <a:gd name="T14" fmla="*/ 0 w 55"/>
                  <a:gd name="T15" fmla="*/ 73 h 82"/>
                  <a:gd name="T16" fmla="*/ 16 w 55"/>
                  <a:gd name="T17" fmla="*/ 82 h 82"/>
                  <a:gd name="T18" fmla="*/ 24 w 55"/>
                  <a:gd name="T19" fmla="*/ 60 h 82"/>
                  <a:gd name="T20" fmla="*/ 34 w 55"/>
                  <a:gd name="T21" fmla="*/ 43 h 82"/>
                  <a:gd name="T22" fmla="*/ 38 w 55"/>
                  <a:gd name="T23" fmla="*/ 36 h 82"/>
                  <a:gd name="T24" fmla="*/ 43 w 55"/>
                  <a:gd name="T25" fmla="*/ 29 h 82"/>
                  <a:gd name="T26" fmla="*/ 49 w 55"/>
                  <a:gd name="T27" fmla="*/ 21 h 82"/>
                  <a:gd name="T28" fmla="*/ 55 w 55"/>
                  <a:gd name="T29" fmla="*/ 16 h 82"/>
                  <a:gd name="T30" fmla="*/ 55 w 55"/>
                  <a:gd name="T31" fmla="*/ 16 h 82"/>
                  <a:gd name="T32" fmla="*/ 45 w 55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5" y="0"/>
                    </a:moveTo>
                    <a:lnTo>
                      <a:pt x="45" y="0"/>
                    </a:lnTo>
                    <a:lnTo>
                      <a:pt x="38" y="6"/>
                    </a:lnTo>
                    <a:lnTo>
                      <a:pt x="32" y="14"/>
                    </a:lnTo>
                    <a:lnTo>
                      <a:pt x="25" y="21"/>
                    </a:lnTo>
                    <a:lnTo>
                      <a:pt x="20" y="32"/>
                    </a:lnTo>
                    <a:lnTo>
                      <a:pt x="9" y="50"/>
                    </a:lnTo>
                    <a:lnTo>
                      <a:pt x="0" y="73"/>
                    </a:lnTo>
                    <a:lnTo>
                      <a:pt x="16" y="82"/>
                    </a:lnTo>
                    <a:lnTo>
                      <a:pt x="24" y="60"/>
                    </a:lnTo>
                    <a:lnTo>
                      <a:pt x="34" y="43"/>
                    </a:lnTo>
                    <a:lnTo>
                      <a:pt x="38" y="36"/>
                    </a:lnTo>
                    <a:lnTo>
                      <a:pt x="43" y="29"/>
                    </a:lnTo>
                    <a:lnTo>
                      <a:pt x="49" y="21"/>
                    </a:lnTo>
                    <a:lnTo>
                      <a:pt x="55" y="1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28" name="Freeform 2819"/>
              <p:cNvSpPr>
                <a:spLocks/>
              </p:cNvSpPr>
              <p:nvPr/>
            </p:nvSpPr>
            <p:spPr bwMode="auto">
              <a:xfrm>
                <a:off x="4537" y="2650"/>
                <a:ext cx="24" cy="18"/>
              </a:xfrm>
              <a:custGeom>
                <a:avLst/>
                <a:gdLst>
                  <a:gd name="T0" fmla="*/ 48 w 48"/>
                  <a:gd name="T1" fmla="*/ 0 h 36"/>
                  <a:gd name="T2" fmla="*/ 48 w 48"/>
                  <a:gd name="T3" fmla="*/ 0 h 36"/>
                  <a:gd name="T4" fmla="*/ 35 w 48"/>
                  <a:gd name="T5" fmla="*/ 1 h 36"/>
                  <a:gd name="T6" fmla="*/ 24 w 48"/>
                  <a:gd name="T7" fmla="*/ 4 h 36"/>
                  <a:gd name="T8" fmla="*/ 12 w 48"/>
                  <a:gd name="T9" fmla="*/ 11 h 36"/>
                  <a:gd name="T10" fmla="*/ 0 w 48"/>
                  <a:gd name="T11" fmla="*/ 20 h 36"/>
                  <a:gd name="T12" fmla="*/ 10 w 48"/>
                  <a:gd name="T13" fmla="*/ 36 h 36"/>
                  <a:gd name="T14" fmla="*/ 19 w 48"/>
                  <a:gd name="T15" fmla="*/ 28 h 36"/>
                  <a:gd name="T16" fmla="*/ 28 w 48"/>
                  <a:gd name="T17" fmla="*/ 24 h 36"/>
                  <a:gd name="T18" fmla="*/ 38 w 48"/>
                  <a:gd name="T19" fmla="*/ 21 h 36"/>
                  <a:gd name="T20" fmla="*/ 48 w 48"/>
                  <a:gd name="T21" fmla="*/ 20 h 36"/>
                  <a:gd name="T22" fmla="*/ 48 w 48"/>
                  <a:gd name="T23" fmla="*/ 20 h 36"/>
                  <a:gd name="T24" fmla="*/ 48 w 48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36">
                    <a:moveTo>
                      <a:pt x="48" y="0"/>
                    </a:moveTo>
                    <a:lnTo>
                      <a:pt x="48" y="0"/>
                    </a:lnTo>
                    <a:lnTo>
                      <a:pt x="35" y="1"/>
                    </a:lnTo>
                    <a:lnTo>
                      <a:pt x="24" y="4"/>
                    </a:lnTo>
                    <a:lnTo>
                      <a:pt x="12" y="11"/>
                    </a:lnTo>
                    <a:lnTo>
                      <a:pt x="0" y="20"/>
                    </a:lnTo>
                    <a:lnTo>
                      <a:pt x="10" y="36"/>
                    </a:lnTo>
                    <a:lnTo>
                      <a:pt x="19" y="28"/>
                    </a:lnTo>
                    <a:lnTo>
                      <a:pt x="28" y="24"/>
                    </a:lnTo>
                    <a:lnTo>
                      <a:pt x="38" y="21"/>
                    </a:lnTo>
                    <a:lnTo>
                      <a:pt x="48" y="20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29" name="Freeform 2820"/>
              <p:cNvSpPr>
                <a:spLocks/>
              </p:cNvSpPr>
              <p:nvPr/>
            </p:nvSpPr>
            <p:spPr bwMode="auto">
              <a:xfrm>
                <a:off x="4561" y="2650"/>
                <a:ext cx="35" cy="31"/>
              </a:xfrm>
              <a:custGeom>
                <a:avLst/>
                <a:gdLst>
                  <a:gd name="T0" fmla="*/ 71 w 71"/>
                  <a:gd name="T1" fmla="*/ 47 h 60"/>
                  <a:gd name="T2" fmla="*/ 71 w 71"/>
                  <a:gd name="T3" fmla="*/ 47 h 60"/>
                  <a:gd name="T4" fmla="*/ 62 w 71"/>
                  <a:gd name="T5" fmla="*/ 37 h 60"/>
                  <a:gd name="T6" fmla="*/ 54 w 71"/>
                  <a:gd name="T7" fmla="*/ 27 h 60"/>
                  <a:gd name="T8" fmla="*/ 46 w 71"/>
                  <a:gd name="T9" fmla="*/ 18 h 60"/>
                  <a:gd name="T10" fmla="*/ 38 w 71"/>
                  <a:gd name="T11" fmla="*/ 11 h 60"/>
                  <a:gd name="T12" fmla="*/ 28 w 71"/>
                  <a:gd name="T13" fmla="*/ 7 h 60"/>
                  <a:gd name="T14" fmla="*/ 19 w 71"/>
                  <a:gd name="T15" fmla="*/ 2 h 60"/>
                  <a:gd name="T16" fmla="*/ 10 w 71"/>
                  <a:gd name="T17" fmla="*/ 0 h 60"/>
                  <a:gd name="T18" fmla="*/ 0 w 71"/>
                  <a:gd name="T19" fmla="*/ 0 h 60"/>
                  <a:gd name="T20" fmla="*/ 0 w 71"/>
                  <a:gd name="T21" fmla="*/ 20 h 60"/>
                  <a:gd name="T22" fmla="*/ 7 w 71"/>
                  <a:gd name="T23" fmla="*/ 20 h 60"/>
                  <a:gd name="T24" fmla="*/ 14 w 71"/>
                  <a:gd name="T25" fmla="*/ 23 h 60"/>
                  <a:gd name="T26" fmla="*/ 23 w 71"/>
                  <a:gd name="T27" fmla="*/ 26 h 60"/>
                  <a:gd name="T28" fmla="*/ 30 w 71"/>
                  <a:gd name="T29" fmla="*/ 30 h 60"/>
                  <a:gd name="T30" fmla="*/ 37 w 71"/>
                  <a:gd name="T31" fmla="*/ 36 h 60"/>
                  <a:gd name="T32" fmla="*/ 44 w 71"/>
                  <a:gd name="T33" fmla="*/ 43 h 60"/>
                  <a:gd name="T34" fmla="*/ 51 w 71"/>
                  <a:gd name="T35" fmla="*/ 50 h 60"/>
                  <a:gd name="T36" fmla="*/ 56 w 71"/>
                  <a:gd name="T37" fmla="*/ 60 h 60"/>
                  <a:gd name="T38" fmla="*/ 56 w 71"/>
                  <a:gd name="T39" fmla="*/ 60 h 60"/>
                  <a:gd name="T40" fmla="*/ 71 w 71"/>
                  <a:gd name="T41" fmla="*/ 4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1" h="60">
                    <a:moveTo>
                      <a:pt x="71" y="47"/>
                    </a:moveTo>
                    <a:lnTo>
                      <a:pt x="71" y="47"/>
                    </a:lnTo>
                    <a:lnTo>
                      <a:pt x="62" y="37"/>
                    </a:lnTo>
                    <a:lnTo>
                      <a:pt x="54" y="27"/>
                    </a:lnTo>
                    <a:lnTo>
                      <a:pt x="46" y="18"/>
                    </a:lnTo>
                    <a:lnTo>
                      <a:pt x="38" y="11"/>
                    </a:lnTo>
                    <a:lnTo>
                      <a:pt x="28" y="7"/>
                    </a:lnTo>
                    <a:lnTo>
                      <a:pt x="19" y="2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7" y="20"/>
                    </a:lnTo>
                    <a:lnTo>
                      <a:pt x="14" y="23"/>
                    </a:lnTo>
                    <a:lnTo>
                      <a:pt x="23" y="26"/>
                    </a:lnTo>
                    <a:lnTo>
                      <a:pt x="30" y="30"/>
                    </a:lnTo>
                    <a:lnTo>
                      <a:pt x="37" y="36"/>
                    </a:lnTo>
                    <a:lnTo>
                      <a:pt x="44" y="43"/>
                    </a:lnTo>
                    <a:lnTo>
                      <a:pt x="51" y="50"/>
                    </a:lnTo>
                    <a:lnTo>
                      <a:pt x="56" y="60"/>
                    </a:lnTo>
                    <a:lnTo>
                      <a:pt x="71" y="4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30" name="Freeform 2821"/>
              <p:cNvSpPr>
                <a:spLocks/>
              </p:cNvSpPr>
              <p:nvPr/>
            </p:nvSpPr>
            <p:spPr bwMode="auto">
              <a:xfrm>
                <a:off x="4589" y="2674"/>
                <a:ext cx="25" cy="79"/>
              </a:xfrm>
              <a:custGeom>
                <a:avLst/>
                <a:gdLst>
                  <a:gd name="T0" fmla="*/ 51 w 51"/>
                  <a:gd name="T1" fmla="*/ 157 h 157"/>
                  <a:gd name="T2" fmla="*/ 51 w 51"/>
                  <a:gd name="T3" fmla="*/ 157 h 157"/>
                  <a:gd name="T4" fmla="*/ 51 w 51"/>
                  <a:gd name="T5" fmla="*/ 134 h 157"/>
                  <a:gd name="T6" fmla="*/ 48 w 51"/>
                  <a:gd name="T7" fmla="*/ 111 h 157"/>
                  <a:gd name="T8" fmla="*/ 46 w 51"/>
                  <a:gd name="T9" fmla="*/ 90 h 157"/>
                  <a:gd name="T10" fmla="*/ 43 w 51"/>
                  <a:gd name="T11" fmla="*/ 69 h 157"/>
                  <a:gd name="T12" fmla="*/ 37 w 51"/>
                  <a:gd name="T13" fmla="*/ 51 h 157"/>
                  <a:gd name="T14" fmla="*/ 31 w 51"/>
                  <a:gd name="T15" fmla="*/ 33 h 157"/>
                  <a:gd name="T16" fmla="*/ 23 w 51"/>
                  <a:gd name="T17" fmla="*/ 16 h 157"/>
                  <a:gd name="T18" fmla="*/ 15 w 51"/>
                  <a:gd name="T19" fmla="*/ 0 h 157"/>
                  <a:gd name="T20" fmla="*/ 0 w 51"/>
                  <a:gd name="T21" fmla="*/ 13 h 157"/>
                  <a:gd name="T22" fmla="*/ 9 w 51"/>
                  <a:gd name="T23" fmla="*/ 28 h 157"/>
                  <a:gd name="T24" fmla="*/ 16 w 51"/>
                  <a:gd name="T25" fmla="*/ 42 h 157"/>
                  <a:gd name="T26" fmla="*/ 22 w 51"/>
                  <a:gd name="T27" fmla="*/ 58 h 157"/>
                  <a:gd name="T28" fmla="*/ 26 w 51"/>
                  <a:gd name="T29" fmla="*/ 75 h 157"/>
                  <a:gd name="T30" fmla="*/ 30 w 51"/>
                  <a:gd name="T31" fmla="*/ 94 h 157"/>
                  <a:gd name="T32" fmla="*/ 32 w 51"/>
                  <a:gd name="T33" fmla="*/ 114 h 157"/>
                  <a:gd name="T34" fmla="*/ 34 w 51"/>
                  <a:gd name="T35" fmla="*/ 134 h 157"/>
                  <a:gd name="T36" fmla="*/ 34 w 51"/>
                  <a:gd name="T37" fmla="*/ 157 h 157"/>
                  <a:gd name="T38" fmla="*/ 34 w 51"/>
                  <a:gd name="T39" fmla="*/ 157 h 157"/>
                  <a:gd name="T40" fmla="*/ 51 w 51"/>
                  <a:gd name="T41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" h="157">
                    <a:moveTo>
                      <a:pt x="51" y="157"/>
                    </a:moveTo>
                    <a:lnTo>
                      <a:pt x="51" y="157"/>
                    </a:lnTo>
                    <a:lnTo>
                      <a:pt x="51" y="134"/>
                    </a:lnTo>
                    <a:lnTo>
                      <a:pt x="48" y="111"/>
                    </a:lnTo>
                    <a:lnTo>
                      <a:pt x="46" y="90"/>
                    </a:lnTo>
                    <a:lnTo>
                      <a:pt x="43" y="69"/>
                    </a:lnTo>
                    <a:lnTo>
                      <a:pt x="37" y="51"/>
                    </a:lnTo>
                    <a:lnTo>
                      <a:pt x="31" y="33"/>
                    </a:lnTo>
                    <a:lnTo>
                      <a:pt x="23" y="16"/>
                    </a:lnTo>
                    <a:lnTo>
                      <a:pt x="15" y="0"/>
                    </a:lnTo>
                    <a:lnTo>
                      <a:pt x="0" y="13"/>
                    </a:lnTo>
                    <a:lnTo>
                      <a:pt x="9" y="28"/>
                    </a:lnTo>
                    <a:lnTo>
                      <a:pt x="16" y="42"/>
                    </a:lnTo>
                    <a:lnTo>
                      <a:pt x="22" y="58"/>
                    </a:lnTo>
                    <a:lnTo>
                      <a:pt x="26" y="75"/>
                    </a:lnTo>
                    <a:lnTo>
                      <a:pt x="30" y="94"/>
                    </a:lnTo>
                    <a:lnTo>
                      <a:pt x="32" y="114"/>
                    </a:lnTo>
                    <a:lnTo>
                      <a:pt x="34" y="134"/>
                    </a:lnTo>
                    <a:lnTo>
                      <a:pt x="34" y="157"/>
                    </a:lnTo>
                    <a:lnTo>
                      <a:pt x="51" y="15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31" name="Freeform 2822"/>
              <p:cNvSpPr>
                <a:spLocks/>
              </p:cNvSpPr>
              <p:nvPr/>
            </p:nvSpPr>
            <p:spPr bwMode="auto">
              <a:xfrm>
                <a:off x="4598" y="2753"/>
                <a:ext cx="16" cy="58"/>
              </a:xfrm>
              <a:custGeom>
                <a:avLst/>
                <a:gdLst>
                  <a:gd name="T0" fmla="*/ 17 w 32"/>
                  <a:gd name="T1" fmla="*/ 117 h 117"/>
                  <a:gd name="T2" fmla="*/ 17 w 32"/>
                  <a:gd name="T3" fmla="*/ 117 h 117"/>
                  <a:gd name="T4" fmla="*/ 20 w 32"/>
                  <a:gd name="T5" fmla="*/ 104 h 117"/>
                  <a:gd name="T6" fmla="*/ 24 w 32"/>
                  <a:gd name="T7" fmla="*/ 91 h 117"/>
                  <a:gd name="T8" fmla="*/ 26 w 32"/>
                  <a:gd name="T9" fmla="*/ 78 h 117"/>
                  <a:gd name="T10" fmla="*/ 28 w 32"/>
                  <a:gd name="T11" fmla="*/ 64 h 117"/>
                  <a:gd name="T12" fmla="*/ 32 w 32"/>
                  <a:gd name="T13" fmla="*/ 34 h 117"/>
                  <a:gd name="T14" fmla="*/ 32 w 32"/>
                  <a:gd name="T15" fmla="*/ 0 h 117"/>
                  <a:gd name="T16" fmla="*/ 15 w 32"/>
                  <a:gd name="T17" fmla="*/ 0 h 117"/>
                  <a:gd name="T18" fmla="*/ 14 w 32"/>
                  <a:gd name="T19" fmla="*/ 32 h 117"/>
                  <a:gd name="T20" fmla="*/ 12 w 32"/>
                  <a:gd name="T21" fmla="*/ 61 h 117"/>
                  <a:gd name="T22" fmla="*/ 10 w 32"/>
                  <a:gd name="T23" fmla="*/ 74 h 117"/>
                  <a:gd name="T24" fmla="*/ 7 w 32"/>
                  <a:gd name="T25" fmla="*/ 86 h 117"/>
                  <a:gd name="T26" fmla="*/ 4 w 32"/>
                  <a:gd name="T27" fmla="*/ 98 h 117"/>
                  <a:gd name="T28" fmla="*/ 0 w 32"/>
                  <a:gd name="T29" fmla="*/ 109 h 117"/>
                  <a:gd name="T30" fmla="*/ 0 w 32"/>
                  <a:gd name="T31" fmla="*/ 109 h 117"/>
                  <a:gd name="T32" fmla="*/ 17 w 32"/>
                  <a:gd name="T33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117">
                    <a:moveTo>
                      <a:pt x="17" y="117"/>
                    </a:moveTo>
                    <a:lnTo>
                      <a:pt x="17" y="117"/>
                    </a:lnTo>
                    <a:lnTo>
                      <a:pt x="20" y="104"/>
                    </a:lnTo>
                    <a:lnTo>
                      <a:pt x="24" y="91"/>
                    </a:lnTo>
                    <a:lnTo>
                      <a:pt x="26" y="78"/>
                    </a:lnTo>
                    <a:lnTo>
                      <a:pt x="28" y="64"/>
                    </a:lnTo>
                    <a:lnTo>
                      <a:pt x="32" y="34"/>
                    </a:lnTo>
                    <a:lnTo>
                      <a:pt x="32" y="0"/>
                    </a:lnTo>
                    <a:lnTo>
                      <a:pt x="15" y="0"/>
                    </a:lnTo>
                    <a:lnTo>
                      <a:pt x="14" y="32"/>
                    </a:lnTo>
                    <a:lnTo>
                      <a:pt x="12" y="61"/>
                    </a:lnTo>
                    <a:lnTo>
                      <a:pt x="10" y="74"/>
                    </a:lnTo>
                    <a:lnTo>
                      <a:pt x="7" y="86"/>
                    </a:lnTo>
                    <a:lnTo>
                      <a:pt x="4" y="98"/>
                    </a:lnTo>
                    <a:lnTo>
                      <a:pt x="0" y="109"/>
                    </a:lnTo>
                    <a:lnTo>
                      <a:pt x="17" y="1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32" name="Freeform 2823"/>
              <p:cNvSpPr>
                <a:spLocks/>
              </p:cNvSpPr>
              <p:nvPr/>
            </p:nvSpPr>
            <p:spPr bwMode="auto">
              <a:xfrm>
                <a:off x="4580" y="2807"/>
                <a:ext cx="26" cy="40"/>
              </a:xfrm>
              <a:custGeom>
                <a:avLst/>
                <a:gdLst>
                  <a:gd name="T0" fmla="*/ 9 w 53"/>
                  <a:gd name="T1" fmla="*/ 80 h 80"/>
                  <a:gd name="T2" fmla="*/ 9 w 53"/>
                  <a:gd name="T3" fmla="*/ 80 h 80"/>
                  <a:gd name="T4" fmla="*/ 16 w 53"/>
                  <a:gd name="T5" fmla="*/ 73 h 80"/>
                  <a:gd name="T6" fmla="*/ 22 w 53"/>
                  <a:gd name="T7" fmla="*/ 66 h 80"/>
                  <a:gd name="T8" fmla="*/ 28 w 53"/>
                  <a:gd name="T9" fmla="*/ 59 h 80"/>
                  <a:gd name="T10" fmla="*/ 34 w 53"/>
                  <a:gd name="T11" fmla="*/ 50 h 80"/>
                  <a:gd name="T12" fmla="*/ 43 w 53"/>
                  <a:gd name="T13" fmla="*/ 31 h 80"/>
                  <a:gd name="T14" fmla="*/ 53 w 53"/>
                  <a:gd name="T15" fmla="*/ 8 h 80"/>
                  <a:gd name="T16" fmla="*/ 36 w 53"/>
                  <a:gd name="T17" fmla="*/ 0 h 80"/>
                  <a:gd name="T18" fmla="*/ 29 w 53"/>
                  <a:gd name="T19" fmla="*/ 21 h 80"/>
                  <a:gd name="T20" fmla="*/ 20 w 53"/>
                  <a:gd name="T21" fmla="*/ 39 h 80"/>
                  <a:gd name="T22" fmla="*/ 15 w 53"/>
                  <a:gd name="T23" fmla="*/ 46 h 80"/>
                  <a:gd name="T24" fmla="*/ 10 w 53"/>
                  <a:gd name="T25" fmla="*/ 52 h 80"/>
                  <a:gd name="T26" fmla="*/ 6 w 53"/>
                  <a:gd name="T27" fmla="*/ 59 h 80"/>
                  <a:gd name="T28" fmla="*/ 0 w 53"/>
                  <a:gd name="T29" fmla="*/ 63 h 80"/>
                  <a:gd name="T30" fmla="*/ 0 w 53"/>
                  <a:gd name="T31" fmla="*/ 63 h 80"/>
                  <a:gd name="T32" fmla="*/ 9 w 53"/>
                  <a:gd name="T3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80">
                    <a:moveTo>
                      <a:pt x="9" y="80"/>
                    </a:moveTo>
                    <a:lnTo>
                      <a:pt x="9" y="80"/>
                    </a:lnTo>
                    <a:lnTo>
                      <a:pt x="16" y="73"/>
                    </a:lnTo>
                    <a:lnTo>
                      <a:pt x="22" y="66"/>
                    </a:lnTo>
                    <a:lnTo>
                      <a:pt x="28" y="59"/>
                    </a:lnTo>
                    <a:lnTo>
                      <a:pt x="34" y="50"/>
                    </a:lnTo>
                    <a:lnTo>
                      <a:pt x="43" y="31"/>
                    </a:lnTo>
                    <a:lnTo>
                      <a:pt x="53" y="8"/>
                    </a:lnTo>
                    <a:lnTo>
                      <a:pt x="36" y="0"/>
                    </a:lnTo>
                    <a:lnTo>
                      <a:pt x="29" y="21"/>
                    </a:lnTo>
                    <a:lnTo>
                      <a:pt x="20" y="39"/>
                    </a:lnTo>
                    <a:lnTo>
                      <a:pt x="15" y="46"/>
                    </a:lnTo>
                    <a:lnTo>
                      <a:pt x="10" y="52"/>
                    </a:lnTo>
                    <a:lnTo>
                      <a:pt x="6" y="59"/>
                    </a:lnTo>
                    <a:lnTo>
                      <a:pt x="0" y="63"/>
                    </a:lnTo>
                    <a:lnTo>
                      <a:pt x="9" y="8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33" name="Freeform 2824"/>
              <p:cNvSpPr>
                <a:spLocks/>
              </p:cNvSpPr>
              <p:nvPr/>
            </p:nvSpPr>
            <p:spPr bwMode="auto">
              <a:xfrm>
                <a:off x="4559" y="2839"/>
                <a:ext cx="26" cy="19"/>
              </a:xfrm>
              <a:custGeom>
                <a:avLst/>
                <a:gdLst>
                  <a:gd name="T0" fmla="*/ 0 w 50"/>
                  <a:gd name="T1" fmla="*/ 39 h 39"/>
                  <a:gd name="T2" fmla="*/ 0 w 50"/>
                  <a:gd name="T3" fmla="*/ 39 h 39"/>
                  <a:gd name="T4" fmla="*/ 12 w 50"/>
                  <a:gd name="T5" fmla="*/ 38 h 39"/>
                  <a:gd name="T6" fmla="*/ 25 w 50"/>
                  <a:gd name="T7" fmla="*/ 33 h 39"/>
                  <a:gd name="T8" fmla="*/ 37 w 50"/>
                  <a:gd name="T9" fmla="*/ 26 h 39"/>
                  <a:gd name="T10" fmla="*/ 50 w 50"/>
                  <a:gd name="T11" fmla="*/ 17 h 39"/>
                  <a:gd name="T12" fmla="*/ 41 w 50"/>
                  <a:gd name="T13" fmla="*/ 0 h 39"/>
                  <a:gd name="T14" fmla="*/ 30 w 50"/>
                  <a:gd name="T15" fmla="*/ 9 h 39"/>
                  <a:gd name="T16" fmla="*/ 20 w 50"/>
                  <a:gd name="T17" fmla="*/ 14 h 39"/>
                  <a:gd name="T18" fmla="*/ 9 w 50"/>
                  <a:gd name="T19" fmla="*/ 17 h 39"/>
                  <a:gd name="T20" fmla="*/ 0 w 50"/>
                  <a:gd name="T21" fmla="*/ 19 h 39"/>
                  <a:gd name="T22" fmla="*/ 0 w 50"/>
                  <a:gd name="T23" fmla="*/ 19 h 39"/>
                  <a:gd name="T24" fmla="*/ 0 w 50"/>
                  <a:gd name="T2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39">
                    <a:moveTo>
                      <a:pt x="0" y="39"/>
                    </a:moveTo>
                    <a:lnTo>
                      <a:pt x="0" y="39"/>
                    </a:lnTo>
                    <a:lnTo>
                      <a:pt x="12" y="38"/>
                    </a:lnTo>
                    <a:lnTo>
                      <a:pt x="25" y="33"/>
                    </a:lnTo>
                    <a:lnTo>
                      <a:pt x="37" y="26"/>
                    </a:lnTo>
                    <a:lnTo>
                      <a:pt x="50" y="17"/>
                    </a:lnTo>
                    <a:lnTo>
                      <a:pt x="41" y="0"/>
                    </a:lnTo>
                    <a:lnTo>
                      <a:pt x="30" y="9"/>
                    </a:lnTo>
                    <a:lnTo>
                      <a:pt x="20" y="14"/>
                    </a:lnTo>
                    <a:lnTo>
                      <a:pt x="9" y="17"/>
                    </a:lnTo>
                    <a:lnTo>
                      <a:pt x="0" y="19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34" name="Freeform 2825"/>
              <p:cNvSpPr>
                <a:spLocks/>
              </p:cNvSpPr>
              <p:nvPr/>
            </p:nvSpPr>
            <p:spPr bwMode="auto">
              <a:xfrm>
                <a:off x="4519" y="2818"/>
                <a:ext cx="40" cy="40"/>
              </a:xfrm>
              <a:custGeom>
                <a:avLst/>
                <a:gdLst>
                  <a:gd name="T0" fmla="*/ 0 w 82"/>
                  <a:gd name="T1" fmla="*/ 10 h 79"/>
                  <a:gd name="T2" fmla="*/ 0 w 82"/>
                  <a:gd name="T3" fmla="*/ 10 h 79"/>
                  <a:gd name="T4" fmla="*/ 8 w 82"/>
                  <a:gd name="T5" fmla="*/ 26 h 79"/>
                  <a:gd name="T6" fmla="*/ 18 w 82"/>
                  <a:gd name="T7" fmla="*/ 40 h 79"/>
                  <a:gd name="T8" fmla="*/ 26 w 82"/>
                  <a:gd name="T9" fmla="*/ 52 h 79"/>
                  <a:gd name="T10" fmla="*/ 36 w 82"/>
                  <a:gd name="T11" fmla="*/ 62 h 79"/>
                  <a:gd name="T12" fmla="*/ 47 w 82"/>
                  <a:gd name="T13" fmla="*/ 69 h 79"/>
                  <a:gd name="T14" fmla="*/ 57 w 82"/>
                  <a:gd name="T15" fmla="*/ 75 h 79"/>
                  <a:gd name="T16" fmla="*/ 69 w 82"/>
                  <a:gd name="T17" fmla="*/ 79 h 79"/>
                  <a:gd name="T18" fmla="*/ 82 w 82"/>
                  <a:gd name="T19" fmla="*/ 79 h 79"/>
                  <a:gd name="T20" fmla="*/ 82 w 82"/>
                  <a:gd name="T21" fmla="*/ 59 h 79"/>
                  <a:gd name="T22" fmla="*/ 71 w 82"/>
                  <a:gd name="T23" fmla="*/ 59 h 79"/>
                  <a:gd name="T24" fmla="*/ 63 w 82"/>
                  <a:gd name="T25" fmla="*/ 56 h 79"/>
                  <a:gd name="T26" fmla="*/ 54 w 82"/>
                  <a:gd name="T27" fmla="*/ 52 h 79"/>
                  <a:gd name="T28" fmla="*/ 46 w 82"/>
                  <a:gd name="T29" fmla="*/ 44 h 79"/>
                  <a:gd name="T30" fmla="*/ 38 w 82"/>
                  <a:gd name="T31" fmla="*/ 37 h 79"/>
                  <a:gd name="T32" fmla="*/ 29 w 82"/>
                  <a:gd name="T33" fmla="*/ 27 h 79"/>
                  <a:gd name="T34" fmla="*/ 22 w 82"/>
                  <a:gd name="T35" fmla="*/ 14 h 79"/>
                  <a:gd name="T36" fmla="*/ 15 w 82"/>
                  <a:gd name="T37" fmla="*/ 0 h 79"/>
                  <a:gd name="T38" fmla="*/ 15 w 82"/>
                  <a:gd name="T39" fmla="*/ 0 h 79"/>
                  <a:gd name="T40" fmla="*/ 0 w 82"/>
                  <a:gd name="T41" fmla="*/ 1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79">
                    <a:moveTo>
                      <a:pt x="0" y="10"/>
                    </a:moveTo>
                    <a:lnTo>
                      <a:pt x="0" y="10"/>
                    </a:lnTo>
                    <a:lnTo>
                      <a:pt x="8" y="26"/>
                    </a:lnTo>
                    <a:lnTo>
                      <a:pt x="18" y="40"/>
                    </a:lnTo>
                    <a:lnTo>
                      <a:pt x="26" y="52"/>
                    </a:lnTo>
                    <a:lnTo>
                      <a:pt x="36" y="62"/>
                    </a:lnTo>
                    <a:lnTo>
                      <a:pt x="47" y="69"/>
                    </a:lnTo>
                    <a:lnTo>
                      <a:pt x="57" y="75"/>
                    </a:lnTo>
                    <a:lnTo>
                      <a:pt x="69" y="79"/>
                    </a:lnTo>
                    <a:lnTo>
                      <a:pt x="82" y="79"/>
                    </a:lnTo>
                    <a:lnTo>
                      <a:pt x="82" y="59"/>
                    </a:lnTo>
                    <a:lnTo>
                      <a:pt x="71" y="59"/>
                    </a:lnTo>
                    <a:lnTo>
                      <a:pt x="63" y="56"/>
                    </a:lnTo>
                    <a:lnTo>
                      <a:pt x="54" y="52"/>
                    </a:lnTo>
                    <a:lnTo>
                      <a:pt x="46" y="44"/>
                    </a:lnTo>
                    <a:lnTo>
                      <a:pt x="38" y="37"/>
                    </a:lnTo>
                    <a:lnTo>
                      <a:pt x="29" y="27"/>
                    </a:lnTo>
                    <a:lnTo>
                      <a:pt x="22" y="14"/>
                    </a:lnTo>
                    <a:lnTo>
                      <a:pt x="15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35" name="Freeform 2826"/>
              <p:cNvSpPr>
                <a:spLocks/>
              </p:cNvSpPr>
              <p:nvPr/>
            </p:nvSpPr>
            <p:spPr bwMode="auto">
              <a:xfrm>
                <a:off x="4506" y="2756"/>
                <a:ext cx="20" cy="67"/>
              </a:xfrm>
              <a:custGeom>
                <a:avLst/>
                <a:gdLst>
                  <a:gd name="T0" fmla="*/ 0 w 41"/>
                  <a:gd name="T1" fmla="*/ 0 h 136"/>
                  <a:gd name="T2" fmla="*/ 0 w 41"/>
                  <a:gd name="T3" fmla="*/ 0 h 136"/>
                  <a:gd name="T4" fmla="*/ 2 w 41"/>
                  <a:gd name="T5" fmla="*/ 19 h 136"/>
                  <a:gd name="T6" fmla="*/ 3 w 41"/>
                  <a:gd name="T7" fmla="*/ 38 h 136"/>
                  <a:gd name="T8" fmla="*/ 4 w 41"/>
                  <a:gd name="T9" fmla="*/ 56 h 136"/>
                  <a:gd name="T10" fmla="*/ 7 w 41"/>
                  <a:gd name="T11" fmla="*/ 74 h 136"/>
                  <a:gd name="T12" fmla="*/ 11 w 41"/>
                  <a:gd name="T13" fmla="*/ 90 h 136"/>
                  <a:gd name="T14" fmla="*/ 16 w 41"/>
                  <a:gd name="T15" fmla="*/ 105 h 136"/>
                  <a:gd name="T16" fmla="*/ 20 w 41"/>
                  <a:gd name="T17" fmla="*/ 121 h 136"/>
                  <a:gd name="T18" fmla="*/ 26 w 41"/>
                  <a:gd name="T19" fmla="*/ 136 h 136"/>
                  <a:gd name="T20" fmla="*/ 41 w 41"/>
                  <a:gd name="T21" fmla="*/ 126 h 136"/>
                  <a:gd name="T22" fmla="*/ 35 w 41"/>
                  <a:gd name="T23" fmla="*/ 113 h 136"/>
                  <a:gd name="T24" fmla="*/ 31 w 41"/>
                  <a:gd name="T25" fmla="*/ 98 h 136"/>
                  <a:gd name="T26" fmla="*/ 26 w 41"/>
                  <a:gd name="T27" fmla="*/ 84 h 136"/>
                  <a:gd name="T28" fmla="*/ 24 w 41"/>
                  <a:gd name="T29" fmla="*/ 69 h 136"/>
                  <a:gd name="T30" fmla="*/ 20 w 41"/>
                  <a:gd name="T31" fmla="*/ 52 h 136"/>
                  <a:gd name="T32" fmla="*/ 19 w 41"/>
                  <a:gd name="T33" fmla="*/ 36 h 136"/>
                  <a:gd name="T34" fmla="*/ 18 w 41"/>
                  <a:gd name="T35" fmla="*/ 19 h 136"/>
                  <a:gd name="T36" fmla="*/ 18 w 41"/>
                  <a:gd name="T37" fmla="*/ 0 h 136"/>
                  <a:gd name="T38" fmla="*/ 18 w 41"/>
                  <a:gd name="T39" fmla="*/ 0 h 136"/>
                  <a:gd name="T40" fmla="*/ 0 w 41"/>
                  <a:gd name="T4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136">
                    <a:moveTo>
                      <a:pt x="0" y="0"/>
                    </a:moveTo>
                    <a:lnTo>
                      <a:pt x="0" y="0"/>
                    </a:lnTo>
                    <a:lnTo>
                      <a:pt x="2" y="19"/>
                    </a:lnTo>
                    <a:lnTo>
                      <a:pt x="3" y="38"/>
                    </a:lnTo>
                    <a:lnTo>
                      <a:pt x="4" y="56"/>
                    </a:lnTo>
                    <a:lnTo>
                      <a:pt x="7" y="74"/>
                    </a:lnTo>
                    <a:lnTo>
                      <a:pt x="11" y="90"/>
                    </a:lnTo>
                    <a:lnTo>
                      <a:pt x="16" y="105"/>
                    </a:lnTo>
                    <a:lnTo>
                      <a:pt x="20" y="121"/>
                    </a:lnTo>
                    <a:lnTo>
                      <a:pt x="26" y="136"/>
                    </a:lnTo>
                    <a:lnTo>
                      <a:pt x="41" y="126"/>
                    </a:lnTo>
                    <a:lnTo>
                      <a:pt x="35" y="113"/>
                    </a:lnTo>
                    <a:lnTo>
                      <a:pt x="31" y="98"/>
                    </a:lnTo>
                    <a:lnTo>
                      <a:pt x="26" y="84"/>
                    </a:lnTo>
                    <a:lnTo>
                      <a:pt x="24" y="69"/>
                    </a:lnTo>
                    <a:lnTo>
                      <a:pt x="20" y="52"/>
                    </a:lnTo>
                    <a:lnTo>
                      <a:pt x="19" y="36"/>
                    </a:lnTo>
                    <a:lnTo>
                      <a:pt x="18" y="19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36" name="Freeform 2827"/>
              <p:cNvSpPr>
                <a:spLocks/>
              </p:cNvSpPr>
              <p:nvPr/>
            </p:nvSpPr>
            <p:spPr bwMode="auto">
              <a:xfrm>
                <a:off x="4528" y="2759"/>
                <a:ext cx="16" cy="67"/>
              </a:xfrm>
              <a:custGeom>
                <a:avLst/>
                <a:gdLst>
                  <a:gd name="T0" fmla="*/ 33 w 33"/>
                  <a:gd name="T1" fmla="*/ 124 h 133"/>
                  <a:gd name="T2" fmla="*/ 33 w 33"/>
                  <a:gd name="T3" fmla="*/ 124 h 133"/>
                  <a:gd name="T4" fmla="*/ 29 w 33"/>
                  <a:gd name="T5" fmla="*/ 113 h 133"/>
                  <a:gd name="T6" fmla="*/ 26 w 33"/>
                  <a:gd name="T7" fmla="*/ 100 h 133"/>
                  <a:gd name="T8" fmla="*/ 23 w 33"/>
                  <a:gd name="T9" fmla="*/ 85 h 133"/>
                  <a:gd name="T10" fmla="*/ 21 w 33"/>
                  <a:gd name="T11" fmla="*/ 71 h 133"/>
                  <a:gd name="T12" fmla="*/ 19 w 33"/>
                  <a:gd name="T13" fmla="*/ 36 h 133"/>
                  <a:gd name="T14" fmla="*/ 17 w 33"/>
                  <a:gd name="T15" fmla="*/ 0 h 133"/>
                  <a:gd name="T16" fmla="*/ 0 w 33"/>
                  <a:gd name="T17" fmla="*/ 0 h 133"/>
                  <a:gd name="T18" fmla="*/ 1 w 33"/>
                  <a:gd name="T19" fmla="*/ 38 h 133"/>
                  <a:gd name="T20" fmla="*/ 4 w 33"/>
                  <a:gd name="T21" fmla="*/ 73 h 133"/>
                  <a:gd name="T22" fmla="*/ 7 w 33"/>
                  <a:gd name="T23" fmla="*/ 90 h 133"/>
                  <a:gd name="T24" fmla="*/ 9 w 33"/>
                  <a:gd name="T25" fmla="*/ 104 h 133"/>
                  <a:gd name="T26" fmla="*/ 13 w 33"/>
                  <a:gd name="T27" fmla="*/ 119 h 133"/>
                  <a:gd name="T28" fmla="*/ 16 w 33"/>
                  <a:gd name="T29" fmla="*/ 133 h 133"/>
                  <a:gd name="T30" fmla="*/ 16 w 33"/>
                  <a:gd name="T31" fmla="*/ 133 h 133"/>
                  <a:gd name="T32" fmla="*/ 33 w 33"/>
                  <a:gd name="T33" fmla="*/ 12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133">
                    <a:moveTo>
                      <a:pt x="33" y="124"/>
                    </a:moveTo>
                    <a:lnTo>
                      <a:pt x="33" y="124"/>
                    </a:lnTo>
                    <a:lnTo>
                      <a:pt x="29" y="113"/>
                    </a:lnTo>
                    <a:lnTo>
                      <a:pt x="26" y="100"/>
                    </a:lnTo>
                    <a:lnTo>
                      <a:pt x="23" y="85"/>
                    </a:lnTo>
                    <a:lnTo>
                      <a:pt x="21" y="71"/>
                    </a:lnTo>
                    <a:lnTo>
                      <a:pt x="19" y="36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1" y="38"/>
                    </a:lnTo>
                    <a:lnTo>
                      <a:pt x="4" y="73"/>
                    </a:lnTo>
                    <a:lnTo>
                      <a:pt x="7" y="90"/>
                    </a:lnTo>
                    <a:lnTo>
                      <a:pt x="9" y="104"/>
                    </a:lnTo>
                    <a:lnTo>
                      <a:pt x="13" y="119"/>
                    </a:lnTo>
                    <a:lnTo>
                      <a:pt x="16" y="133"/>
                    </a:lnTo>
                    <a:lnTo>
                      <a:pt x="33" y="12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37" name="Freeform 2828"/>
              <p:cNvSpPr>
                <a:spLocks/>
              </p:cNvSpPr>
              <p:nvPr/>
            </p:nvSpPr>
            <p:spPr bwMode="auto">
              <a:xfrm>
                <a:off x="4536" y="2821"/>
                <a:ext cx="23" cy="28"/>
              </a:xfrm>
              <a:custGeom>
                <a:avLst/>
                <a:gdLst>
                  <a:gd name="T0" fmla="*/ 47 w 47"/>
                  <a:gd name="T1" fmla="*/ 36 h 57"/>
                  <a:gd name="T2" fmla="*/ 47 w 47"/>
                  <a:gd name="T3" fmla="*/ 36 h 57"/>
                  <a:gd name="T4" fmla="*/ 42 w 47"/>
                  <a:gd name="T5" fmla="*/ 36 h 57"/>
                  <a:gd name="T6" fmla="*/ 38 w 47"/>
                  <a:gd name="T7" fmla="*/ 35 h 57"/>
                  <a:gd name="T8" fmla="*/ 34 w 47"/>
                  <a:gd name="T9" fmla="*/ 32 h 57"/>
                  <a:gd name="T10" fmla="*/ 31 w 47"/>
                  <a:gd name="T11" fmla="*/ 28 h 57"/>
                  <a:gd name="T12" fmla="*/ 26 w 47"/>
                  <a:gd name="T13" fmla="*/ 24 h 57"/>
                  <a:gd name="T14" fmla="*/ 22 w 47"/>
                  <a:gd name="T15" fmla="*/ 18 h 57"/>
                  <a:gd name="T16" fmla="*/ 19 w 47"/>
                  <a:gd name="T17" fmla="*/ 11 h 57"/>
                  <a:gd name="T18" fmla="*/ 17 w 47"/>
                  <a:gd name="T19" fmla="*/ 0 h 57"/>
                  <a:gd name="T20" fmla="*/ 0 w 47"/>
                  <a:gd name="T21" fmla="*/ 9 h 57"/>
                  <a:gd name="T22" fmla="*/ 5 w 47"/>
                  <a:gd name="T23" fmla="*/ 19 h 57"/>
                  <a:gd name="T24" fmla="*/ 8 w 47"/>
                  <a:gd name="T25" fmla="*/ 29 h 57"/>
                  <a:gd name="T26" fmla="*/ 13 w 47"/>
                  <a:gd name="T27" fmla="*/ 36 h 57"/>
                  <a:gd name="T28" fmla="*/ 19 w 47"/>
                  <a:gd name="T29" fmla="*/ 44 h 57"/>
                  <a:gd name="T30" fmla="*/ 25 w 47"/>
                  <a:gd name="T31" fmla="*/ 49 h 57"/>
                  <a:gd name="T32" fmla="*/ 32 w 47"/>
                  <a:gd name="T33" fmla="*/ 54 h 57"/>
                  <a:gd name="T34" fmla="*/ 40 w 47"/>
                  <a:gd name="T35" fmla="*/ 57 h 57"/>
                  <a:gd name="T36" fmla="*/ 47 w 47"/>
                  <a:gd name="T37" fmla="*/ 57 h 57"/>
                  <a:gd name="T38" fmla="*/ 47 w 47"/>
                  <a:gd name="T39" fmla="*/ 57 h 57"/>
                  <a:gd name="T40" fmla="*/ 47 w 47"/>
                  <a:gd name="T41" fmla="*/ 36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7" h="57">
                    <a:moveTo>
                      <a:pt x="47" y="36"/>
                    </a:moveTo>
                    <a:lnTo>
                      <a:pt x="47" y="36"/>
                    </a:lnTo>
                    <a:lnTo>
                      <a:pt x="42" y="36"/>
                    </a:lnTo>
                    <a:lnTo>
                      <a:pt x="38" y="35"/>
                    </a:lnTo>
                    <a:lnTo>
                      <a:pt x="34" y="32"/>
                    </a:lnTo>
                    <a:lnTo>
                      <a:pt x="31" y="28"/>
                    </a:lnTo>
                    <a:lnTo>
                      <a:pt x="26" y="24"/>
                    </a:lnTo>
                    <a:lnTo>
                      <a:pt x="22" y="18"/>
                    </a:lnTo>
                    <a:lnTo>
                      <a:pt x="19" y="11"/>
                    </a:lnTo>
                    <a:lnTo>
                      <a:pt x="17" y="0"/>
                    </a:lnTo>
                    <a:lnTo>
                      <a:pt x="0" y="9"/>
                    </a:lnTo>
                    <a:lnTo>
                      <a:pt x="5" y="19"/>
                    </a:lnTo>
                    <a:lnTo>
                      <a:pt x="8" y="29"/>
                    </a:lnTo>
                    <a:lnTo>
                      <a:pt x="13" y="36"/>
                    </a:lnTo>
                    <a:lnTo>
                      <a:pt x="19" y="44"/>
                    </a:lnTo>
                    <a:lnTo>
                      <a:pt x="25" y="49"/>
                    </a:lnTo>
                    <a:lnTo>
                      <a:pt x="32" y="54"/>
                    </a:lnTo>
                    <a:lnTo>
                      <a:pt x="40" y="57"/>
                    </a:lnTo>
                    <a:lnTo>
                      <a:pt x="47" y="57"/>
                    </a:lnTo>
                    <a:lnTo>
                      <a:pt x="47" y="3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38" name="Freeform 2829"/>
              <p:cNvSpPr>
                <a:spLocks/>
              </p:cNvSpPr>
              <p:nvPr/>
            </p:nvSpPr>
            <p:spPr bwMode="auto">
              <a:xfrm>
                <a:off x="4559" y="2833"/>
                <a:ext cx="16" cy="16"/>
              </a:xfrm>
              <a:custGeom>
                <a:avLst/>
                <a:gdLst>
                  <a:gd name="T0" fmla="*/ 20 w 32"/>
                  <a:gd name="T1" fmla="*/ 0 h 32"/>
                  <a:gd name="T2" fmla="*/ 20 w 32"/>
                  <a:gd name="T3" fmla="*/ 0 h 32"/>
                  <a:gd name="T4" fmla="*/ 15 w 32"/>
                  <a:gd name="T5" fmla="*/ 6 h 32"/>
                  <a:gd name="T6" fmla="*/ 9 w 32"/>
                  <a:gd name="T7" fmla="*/ 9 h 32"/>
                  <a:gd name="T8" fmla="*/ 5 w 32"/>
                  <a:gd name="T9" fmla="*/ 11 h 32"/>
                  <a:gd name="T10" fmla="*/ 0 w 32"/>
                  <a:gd name="T11" fmla="*/ 11 h 32"/>
                  <a:gd name="T12" fmla="*/ 0 w 32"/>
                  <a:gd name="T13" fmla="*/ 32 h 32"/>
                  <a:gd name="T14" fmla="*/ 8 w 32"/>
                  <a:gd name="T15" fmla="*/ 30 h 32"/>
                  <a:gd name="T16" fmla="*/ 16 w 32"/>
                  <a:gd name="T17" fmla="*/ 27 h 32"/>
                  <a:gd name="T18" fmla="*/ 23 w 32"/>
                  <a:gd name="T19" fmla="*/ 23 h 32"/>
                  <a:gd name="T20" fmla="*/ 32 w 32"/>
                  <a:gd name="T21" fmla="*/ 16 h 32"/>
                  <a:gd name="T22" fmla="*/ 32 w 32"/>
                  <a:gd name="T23" fmla="*/ 16 h 32"/>
                  <a:gd name="T24" fmla="*/ 20 w 32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2">
                    <a:moveTo>
                      <a:pt x="20" y="0"/>
                    </a:moveTo>
                    <a:lnTo>
                      <a:pt x="20" y="0"/>
                    </a:lnTo>
                    <a:lnTo>
                      <a:pt x="15" y="6"/>
                    </a:lnTo>
                    <a:lnTo>
                      <a:pt x="9" y="9"/>
                    </a:lnTo>
                    <a:lnTo>
                      <a:pt x="5" y="11"/>
                    </a:lnTo>
                    <a:lnTo>
                      <a:pt x="0" y="11"/>
                    </a:lnTo>
                    <a:lnTo>
                      <a:pt x="0" y="32"/>
                    </a:lnTo>
                    <a:lnTo>
                      <a:pt x="8" y="30"/>
                    </a:lnTo>
                    <a:lnTo>
                      <a:pt x="16" y="27"/>
                    </a:lnTo>
                    <a:lnTo>
                      <a:pt x="23" y="23"/>
                    </a:lnTo>
                    <a:lnTo>
                      <a:pt x="32" y="1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39" name="Freeform 2830"/>
              <p:cNvSpPr>
                <a:spLocks/>
              </p:cNvSpPr>
              <p:nvPr/>
            </p:nvSpPr>
            <p:spPr bwMode="auto">
              <a:xfrm>
                <a:off x="4569" y="2813"/>
                <a:ext cx="17" cy="28"/>
              </a:xfrm>
              <a:custGeom>
                <a:avLst/>
                <a:gdLst>
                  <a:gd name="T0" fmla="*/ 17 w 34"/>
                  <a:gd name="T1" fmla="*/ 0 h 56"/>
                  <a:gd name="T2" fmla="*/ 17 w 34"/>
                  <a:gd name="T3" fmla="*/ 0 h 56"/>
                  <a:gd name="T4" fmla="*/ 14 w 34"/>
                  <a:gd name="T5" fmla="*/ 14 h 56"/>
                  <a:gd name="T6" fmla="*/ 10 w 34"/>
                  <a:gd name="T7" fmla="*/ 26 h 56"/>
                  <a:gd name="T8" fmla="*/ 6 w 34"/>
                  <a:gd name="T9" fmla="*/ 34 h 56"/>
                  <a:gd name="T10" fmla="*/ 0 w 34"/>
                  <a:gd name="T11" fmla="*/ 40 h 56"/>
                  <a:gd name="T12" fmla="*/ 12 w 34"/>
                  <a:gd name="T13" fmla="*/ 56 h 56"/>
                  <a:gd name="T14" fmla="*/ 19 w 34"/>
                  <a:gd name="T15" fmla="*/ 47 h 56"/>
                  <a:gd name="T16" fmla="*/ 24 w 34"/>
                  <a:gd name="T17" fmla="*/ 34 h 56"/>
                  <a:gd name="T18" fmla="*/ 30 w 34"/>
                  <a:gd name="T19" fmla="*/ 21 h 56"/>
                  <a:gd name="T20" fmla="*/ 34 w 34"/>
                  <a:gd name="T21" fmla="*/ 5 h 56"/>
                  <a:gd name="T22" fmla="*/ 34 w 34"/>
                  <a:gd name="T23" fmla="*/ 5 h 56"/>
                  <a:gd name="T24" fmla="*/ 17 w 34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56">
                    <a:moveTo>
                      <a:pt x="17" y="0"/>
                    </a:moveTo>
                    <a:lnTo>
                      <a:pt x="17" y="0"/>
                    </a:lnTo>
                    <a:lnTo>
                      <a:pt x="14" y="14"/>
                    </a:lnTo>
                    <a:lnTo>
                      <a:pt x="10" y="26"/>
                    </a:lnTo>
                    <a:lnTo>
                      <a:pt x="6" y="34"/>
                    </a:lnTo>
                    <a:lnTo>
                      <a:pt x="0" y="40"/>
                    </a:lnTo>
                    <a:lnTo>
                      <a:pt x="12" y="56"/>
                    </a:lnTo>
                    <a:lnTo>
                      <a:pt x="19" y="47"/>
                    </a:lnTo>
                    <a:lnTo>
                      <a:pt x="24" y="34"/>
                    </a:lnTo>
                    <a:lnTo>
                      <a:pt x="30" y="21"/>
                    </a:lnTo>
                    <a:lnTo>
                      <a:pt x="34" y="5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40" name="Freeform 2831"/>
              <p:cNvSpPr>
                <a:spLocks/>
              </p:cNvSpPr>
              <p:nvPr/>
            </p:nvSpPr>
            <p:spPr bwMode="auto">
              <a:xfrm>
                <a:off x="4578" y="2746"/>
                <a:ext cx="14" cy="70"/>
              </a:xfrm>
              <a:custGeom>
                <a:avLst/>
                <a:gdLst>
                  <a:gd name="T0" fmla="*/ 11 w 27"/>
                  <a:gd name="T1" fmla="*/ 0 h 140"/>
                  <a:gd name="T2" fmla="*/ 11 w 27"/>
                  <a:gd name="T3" fmla="*/ 0 h 140"/>
                  <a:gd name="T4" fmla="*/ 10 w 27"/>
                  <a:gd name="T5" fmla="*/ 42 h 140"/>
                  <a:gd name="T6" fmla="*/ 9 w 27"/>
                  <a:gd name="T7" fmla="*/ 78 h 140"/>
                  <a:gd name="T8" fmla="*/ 5 w 27"/>
                  <a:gd name="T9" fmla="*/ 109 h 140"/>
                  <a:gd name="T10" fmla="*/ 0 w 27"/>
                  <a:gd name="T11" fmla="*/ 135 h 140"/>
                  <a:gd name="T12" fmla="*/ 17 w 27"/>
                  <a:gd name="T13" fmla="*/ 140 h 140"/>
                  <a:gd name="T14" fmla="*/ 21 w 27"/>
                  <a:gd name="T15" fmla="*/ 113 h 140"/>
                  <a:gd name="T16" fmla="*/ 25 w 27"/>
                  <a:gd name="T17" fmla="*/ 80 h 140"/>
                  <a:gd name="T18" fmla="*/ 27 w 27"/>
                  <a:gd name="T19" fmla="*/ 42 h 140"/>
                  <a:gd name="T20" fmla="*/ 27 w 27"/>
                  <a:gd name="T21" fmla="*/ 0 h 140"/>
                  <a:gd name="T22" fmla="*/ 27 w 27"/>
                  <a:gd name="T23" fmla="*/ 0 h 140"/>
                  <a:gd name="T24" fmla="*/ 11 w 27"/>
                  <a:gd name="T25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40">
                    <a:moveTo>
                      <a:pt x="11" y="0"/>
                    </a:moveTo>
                    <a:lnTo>
                      <a:pt x="11" y="0"/>
                    </a:lnTo>
                    <a:lnTo>
                      <a:pt x="10" y="42"/>
                    </a:lnTo>
                    <a:lnTo>
                      <a:pt x="9" y="78"/>
                    </a:lnTo>
                    <a:lnTo>
                      <a:pt x="5" y="109"/>
                    </a:lnTo>
                    <a:lnTo>
                      <a:pt x="0" y="135"/>
                    </a:lnTo>
                    <a:lnTo>
                      <a:pt x="17" y="140"/>
                    </a:lnTo>
                    <a:lnTo>
                      <a:pt x="21" y="113"/>
                    </a:lnTo>
                    <a:lnTo>
                      <a:pt x="25" y="80"/>
                    </a:lnTo>
                    <a:lnTo>
                      <a:pt x="27" y="42"/>
                    </a:lnTo>
                    <a:lnTo>
                      <a:pt x="27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41" name="Freeform 2832"/>
              <p:cNvSpPr>
                <a:spLocks/>
              </p:cNvSpPr>
              <p:nvPr/>
            </p:nvSpPr>
            <p:spPr bwMode="auto">
              <a:xfrm>
                <a:off x="4578" y="2691"/>
                <a:ext cx="14" cy="55"/>
              </a:xfrm>
              <a:custGeom>
                <a:avLst/>
                <a:gdLst>
                  <a:gd name="T0" fmla="*/ 0 w 27"/>
                  <a:gd name="T1" fmla="*/ 6 h 111"/>
                  <a:gd name="T2" fmla="*/ 0 w 27"/>
                  <a:gd name="T3" fmla="*/ 6 h 111"/>
                  <a:gd name="T4" fmla="*/ 5 w 27"/>
                  <a:gd name="T5" fmla="*/ 28 h 111"/>
                  <a:gd name="T6" fmla="*/ 9 w 27"/>
                  <a:gd name="T7" fmla="*/ 54 h 111"/>
                  <a:gd name="T8" fmla="*/ 10 w 27"/>
                  <a:gd name="T9" fmla="*/ 81 h 111"/>
                  <a:gd name="T10" fmla="*/ 11 w 27"/>
                  <a:gd name="T11" fmla="*/ 111 h 111"/>
                  <a:gd name="T12" fmla="*/ 27 w 27"/>
                  <a:gd name="T13" fmla="*/ 111 h 111"/>
                  <a:gd name="T14" fmla="*/ 27 w 27"/>
                  <a:gd name="T15" fmla="*/ 80 h 111"/>
                  <a:gd name="T16" fmla="*/ 25 w 27"/>
                  <a:gd name="T17" fmla="*/ 51 h 111"/>
                  <a:gd name="T18" fmla="*/ 21 w 27"/>
                  <a:gd name="T19" fmla="*/ 25 h 111"/>
                  <a:gd name="T20" fmla="*/ 17 w 27"/>
                  <a:gd name="T21" fmla="*/ 0 h 111"/>
                  <a:gd name="T22" fmla="*/ 17 w 27"/>
                  <a:gd name="T23" fmla="*/ 0 h 111"/>
                  <a:gd name="T24" fmla="*/ 0 w 27"/>
                  <a:gd name="T25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11">
                    <a:moveTo>
                      <a:pt x="0" y="6"/>
                    </a:moveTo>
                    <a:lnTo>
                      <a:pt x="0" y="6"/>
                    </a:lnTo>
                    <a:lnTo>
                      <a:pt x="5" y="28"/>
                    </a:lnTo>
                    <a:lnTo>
                      <a:pt x="9" y="54"/>
                    </a:lnTo>
                    <a:lnTo>
                      <a:pt x="10" y="81"/>
                    </a:lnTo>
                    <a:lnTo>
                      <a:pt x="11" y="111"/>
                    </a:lnTo>
                    <a:lnTo>
                      <a:pt x="27" y="111"/>
                    </a:lnTo>
                    <a:lnTo>
                      <a:pt x="27" y="80"/>
                    </a:lnTo>
                    <a:lnTo>
                      <a:pt x="25" y="51"/>
                    </a:lnTo>
                    <a:lnTo>
                      <a:pt x="21" y="25"/>
                    </a:lnTo>
                    <a:lnTo>
                      <a:pt x="17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42" name="Freeform 2833"/>
              <p:cNvSpPr>
                <a:spLocks/>
              </p:cNvSpPr>
              <p:nvPr/>
            </p:nvSpPr>
            <p:spPr bwMode="auto">
              <a:xfrm>
                <a:off x="4569" y="2665"/>
                <a:ext cx="17" cy="29"/>
              </a:xfrm>
              <a:custGeom>
                <a:avLst/>
                <a:gdLst>
                  <a:gd name="T0" fmla="*/ 0 w 35"/>
                  <a:gd name="T1" fmla="*/ 16 h 56"/>
                  <a:gd name="T2" fmla="*/ 0 w 35"/>
                  <a:gd name="T3" fmla="*/ 16 h 56"/>
                  <a:gd name="T4" fmla="*/ 4 w 35"/>
                  <a:gd name="T5" fmla="*/ 22 h 56"/>
                  <a:gd name="T6" fmla="*/ 10 w 35"/>
                  <a:gd name="T7" fmla="*/ 30 h 56"/>
                  <a:gd name="T8" fmla="*/ 14 w 35"/>
                  <a:gd name="T9" fmla="*/ 42 h 56"/>
                  <a:gd name="T10" fmla="*/ 18 w 35"/>
                  <a:gd name="T11" fmla="*/ 56 h 56"/>
                  <a:gd name="T12" fmla="*/ 35 w 35"/>
                  <a:gd name="T13" fmla="*/ 50 h 56"/>
                  <a:gd name="T14" fmla="*/ 30 w 35"/>
                  <a:gd name="T15" fmla="*/ 34 h 56"/>
                  <a:gd name="T16" fmla="*/ 24 w 35"/>
                  <a:gd name="T17" fmla="*/ 20 h 56"/>
                  <a:gd name="T18" fmla="*/ 17 w 35"/>
                  <a:gd name="T19" fmla="*/ 9 h 56"/>
                  <a:gd name="T20" fmla="*/ 10 w 35"/>
                  <a:gd name="T21" fmla="*/ 0 h 56"/>
                  <a:gd name="T22" fmla="*/ 10 w 35"/>
                  <a:gd name="T23" fmla="*/ 0 h 56"/>
                  <a:gd name="T24" fmla="*/ 0 w 35"/>
                  <a:gd name="T25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56">
                    <a:moveTo>
                      <a:pt x="0" y="16"/>
                    </a:moveTo>
                    <a:lnTo>
                      <a:pt x="0" y="16"/>
                    </a:lnTo>
                    <a:lnTo>
                      <a:pt x="4" y="22"/>
                    </a:lnTo>
                    <a:lnTo>
                      <a:pt x="10" y="30"/>
                    </a:lnTo>
                    <a:lnTo>
                      <a:pt x="14" y="42"/>
                    </a:lnTo>
                    <a:lnTo>
                      <a:pt x="18" y="56"/>
                    </a:lnTo>
                    <a:lnTo>
                      <a:pt x="35" y="50"/>
                    </a:lnTo>
                    <a:lnTo>
                      <a:pt x="30" y="34"/>
                    </a:lnTo>
                    <a:lnTo>
                      <a:pt x="24" y="20"/>
                    </a:lnTo>
                    <a:lnTo>
                      <a:pt x="17" y="9"/>
                    </a:lnTo>
                    <a:lnTo>
                      <a:pt x="10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43" name="Freeform 2834"/>
              <p:cNvSpPr>
                <a:spLocks/>
              </p:cNvSpPr>
              <p:nvPr/>
            </p:nvSpPr>
            <p:spPr bwMode="auto">
              <a:xfrm>
                <a:off x="4560" y="2660"/>
                <a:ext cx="14" cy="13"/>
              </a:xfrm>
              <a:custGeom>
                <a:avLst/>
                <a:gdLst>
                  <a:gd name="T0" fmla="*/ 0 w 28"/>
                  <a:gd name="T1" fmla="*/ 21 h 28"/>
                  <a:gd name="T2" fmla="*/ 0 w 28"/>
                  <a:gd name="T3" fmla="*/ 21 h 28"/>
                  <a:gd name="T4" fmla="*/ 6 w 28"/>
                  <a:gd name="T5" fmla="*/ 21 h 28"/>
                  <a:gd name="T6" fmla="*/ 11 w 28"/>
                  <a:gd name="T7" fmla="*/ 22 h 28"/>
                  <a:gd name="T8" fmla="*/ 14 w 28"/>
                  <a:gd name="T9" fmla="*/ 25 h 28"/>
                  <a:gd name="T10" fmla="*/ 18 w 28"/>
                  <a:gd name="T11" fmla="*/ 28 h 28"/>
                  <a:gd name="T12" fmla="*/ 28 w 28"/>
                  <a:gd name="T13" fmla="*/ 12 h 28"/>
                  <a:gd name="T14" fmla="*/ 22 w 28"/>
                  <a:gd name="T15" fmla="*/ 6 h 28"/>
                  <a:gd name="T16" fmla="*/ 15 w 28"/>
                  <a:gd name="T17" fmla="*/ 3 h 28"/>
                  <a:gd name="T18" fmla="*/ 8 w 28"/>
                  <a:gd name="T19" fmla="*/ 0 h 28"/>
                  <a:gd name="T20" fmla="*/ 0 w 28"/>
                  <a:gd name="T21" fmla="*/ 0 h 28"/>
                  <a:gd name="T22" fmla="*/ 0 w 28"/>
                  <a:gd name="T23" fmla="*/ 0 h 28"/>
                  <a:gd name="T24" fmla="*/ 0 w 28"/>
                  <a:gd name="T25" fmla="*/ 2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28">
                    <a:moveTo>
                      <a:pt x="0" y="21"/>
                    </a:moveTo>
                    <a:lnTo>
                      <a:pt x="0" y="21"/>
                    </a:lnTo>
                    <a:lnTo>
                      <a:pt x="6" y="21"/>
                    </a:lnTo>
                    <a:lnTo>
                      <a:pt x="11" y="22"/>
                    </a:lnTo>
                    <a:lnTo>
                      <a:pt x="14" y="25"/>
                    </a:lnTo>
                    <a:lnTo>
                      <a:pt x="18" y="28"/>
                    </a:lnTo>
                    <a:lnTo>
                      <a:pt x="28" y="12"/>
                    </a:lnTo>
                    <a:lnTo>
                      <a:pt x="22" y="6"/>
                    </a:lnTo>
                    <a:lnTo>
                      <a:pt x="15" y="3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44" name="Freeform 2835"/>
              <p:cNvSpPr>
                <a:spLocks/>
              </p:cNvSpPr>
              <p:nvPr/>
            </p:nvSpPr>
            <p:spPr bwMode="auto">
              <a:xfrm>
                <a:off x="4543" y="2660"/>
                <a:ext cx="17" cy="16"/>
              </a:xfrm>
              <a:custGeom>
                <a:avLst/>
                <a:gdLst>
                  <a:gd name="T0" fmla="*/ 13 w 34"/>
                  <a:gd name="T1" fmla="*/ 34 h 34"/>
                  <a:gd name="T2" fmla="*/ 13 w 34"/>
                  <a:gd name="T3" fmla="*/ 34 h 34"/>
                  <a:gd name="T4" fmla="*/ 19 w 34"/>
                  <a:gd name="T5" fmla="*/ 28 h 34"/>
                  <a:gd name="T6" fmla="*/ 24 w 34"/>
                  <a:gd name="T7" fmla="*/ 23 h 34"/>
                  <a:gd name="T8" fmla="*/ 28 w 34"/>
                  <a:gd name="T9" fmla="*/ 21 h 34"/>
                  <a:gd name="T10" fmla="*/ 34 w 34"/>
                  <a:gd name="T11" fmla="*/ 21 h 34"/>
                  <a:gd name="T12" fmla="*/ 34 w 34"/>
                  <a:gd name="T13" fmla="*/ 0 h 34"/>
                  <a:gd name="T14" fmla="*/ 25 w 34"/>
                  <a:gd name="T15" fmla="*/ 2 h 34"/>
                  <a:gd name="T16" fmla="*/ 17 w 34"/>
                  <a:gd name="T17" fmla="*/ 5 h 34"/>
                  <a:gd name="T18" fmla="*/ 8 w 34"/>
                  <a:gd name="T19" fmla="*/ 12 h 34"/>
                  <a:gd name="T20" fmla="*/ 0 w 34"/>
                  <a:gd name="T21" fmla="*/ 21 h 34"/>
                  <a:gd name="T22" fmla="*/ 0 w 34"/>
                  <a:gd name="T23" fmla="*/ 21 h 34"/>
                  <a:gd name="T24" fmla="*/ 13 w 34"/>
                  <a:gd name="T2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34">
                    <a:moveTo>
                      <a:pt x="13" y="34"/>
                    </a:moveTo>
                    <a:lnTo>
                      <a:pt x="13" y="34"/>
                    </a:lnTo>
                    <a:lnTo>
                      <a:pt x="19" y="28"/>
                    </a:lnTo>
                    <a:lnTo>
                      <a:pt x="24" y="23"/>
                    </a:lnTo>
                    <a:lnTo>
                      <a:pt x="28" y="21"/>
                    </a:lnTo>
                    <a:lnTo>
                      <a:pt x="34" y="21"/>
                    </a:lnTo>
                    <a:lnTo>
                      <a:pt x="34" y="0"/>
                    </a:lnTo>
                    <a:lnTo>
                      <a:pt x="25" y="2"/>
                    </a:lnTo>
                    <a:lnTo>
                      <a:pt x="17" y="5"/>
                    </a:lnTo>
                    <a:lnTo>
                      <a:pt x="8" y="12"/>
                    </a:lnTo>
                    <a:lnTo>
                      <a:pt x="0" y="21"/>
                    </a:lnTo>
                    <a:lnTo>
                      <a:pt x="13" y="3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45" name="Freeform 2836"/>
              <p:cNvSpPr>
                <a:spLocks/>
              </p:cNvSpPr>
              <p:nvPr/>
            </p:nvSpPr>
            <p:spPr bwMode="auto">
              <a:xfrm>
                <a:off x="4531" y="2670"/>
                <a:ext cx="19" cy="41"/>
              </a:xfrm>
              <a:custGeom>
                <a:avLst/>
                <a:gdLst>
                  <a:gd name="T0" fmla="*/ 16 w 36"/>
                  <a:gd name="T1" fmla="*/ 82 h 82"/>
                  <a:gd name="T2" fmla="*/ 16 w 36"/>
                  <a:gd name="T3" fmla="*/ 82 h 82"/>
                  <a:gd name="T4" fmla="*/ 20 w 36"/>
                  <a:gd name="T5" fmla="*/ 59 h 82"/>
                  <a:gd name="T6" fmla="*/ 24 w 36"/>
                  <a:gd name="T7" fmla="*/ 40 h 82"/>
                  <a:gd name="T8" fmla="*/ 27 w 36"/>
                  <a:gd name="T9" fmla="*/ 31 h 82"/>
                  <a:gd name="T10" fmla="*/ 29 w 36"/>
                  <a:gd name="T11" fmla="*/ 24 h 82"/>
                  <a:gd name="T12" fmla="*/ 33 w 36"/>
                  <a:gd name="T13" fmla="*/ 18 h 82"/>
                  <a:gd name="T14" fmla="*/ 36 w 36"/>
                  <a:gd name="T15" fmla="*/ 13 h 82"/>
                  <a:gd name="T16" fmla="*/ 23 w 36"/>
                  <a:gd name="T17" fmla="*/ 0 h 82"/>
                  <a:gd name="T18" fmla="*/ 20 w 36"/>
                  <a:gd name="T19" fmla="*/ 7 h 82"/>
                  <a:gd name="T20" fmla="*/ 15 w 36"/>
                  <a:gd name="T21" fmla="*/ 14 h 82"/>
                  <a:gd name="T22" fmla="*/ 12 w 36"/>
                  <a:gd name="T23" fmla="*/ 23 h 82"/>
                  <a:gd name="T24" fmla="*/ 8 w 36"/>
                  <a:gd name="T25" fmla="*/ 33 h 82"/>
                  <a:gd name="T26" fmla="*/ 3 w 36"/>
                  <a:gd name="T27" fmla="*/ 54 h 82"/>
                  <a:gd name="T28" fmla="*/ 0 w 36"/>
                  <a:gd name="T29" fmla="*/ 77 h 82"/>
                  <a:gd name="T30" fmla="*/ 0 w 36"/>
                  <a:gd name="T31" fmla="*/ 77 h 82"/>
                  <a:gd name="T32" fmla="*/ 16 w 36"/>
                  <a:gd name="T3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82">
                    <a:moveTo>
                      <a:pt x="16" y="82"/>
                    </a:moveTo>
                    <a:lnTo>
                      <a:pt x="16" y="82"/>
                    </a:lnTo>
                    <a:lnTo>
                      <a:pt x="20" y="59"/>
                    </a:lnTo>
                    <a:lnTo>
                      <a:pt x="24" y="40"/>
                    </a:lnTo>
                    <a:lnTo>
                      <a:pt x="27" y="31"/>
                    </a:lnTo>
                    <a:lnTo>
                      <a:pt x="29" y="24"/>
                    </a:lnTo>
                    <a:lnTo>
                      <a:pt x="33" y="18"/>
                    </a:lnTo>
                    <a:lnTo>
                      <a:pt x="36" y="13"/>
                    </a:lnTo>
                    <a:lnTo>
                      <a:pt x="23" y="0"/>
                    </a:lnTo>
                    <a:lnTo>
                      <a:pt x="20" y="7"/>
                    </a:lnTo>
                    <a:lnTo>
                      <a:pt x="15" y="14"/>
                    </a:lnTo>
                    <a:lnTo>
                      <a:pt x="12" y="23"/>
                    </a:lnTo>
                    <a:lnTo>
                      <a:pt x="8" y="33"/>
                    </a:lnTo>
                    <a:lnTo>
                      <a:pt x="3" y="54"/>
                    </a:lnTo>
                    <a:lnTo>
                      <a:pt x="0" y="77"/>
                    </a:lnTo>
                    <a:lnTo>
                      <a:pt x="16" y="8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46" name="Freeform 2837"/>
              <p:cNvSpPr>
                <a:spLocks/>
              </p:cNvSpPr>
              <p:nvPr/>
            </p:nvSpPr>
            <p:spPr bwMode="auto">
              <a:xfrm>
                <a:off x="4528" y="2709"/>
                <a:ext cx="12" cy="50"/>
              </a:xfrm>
              <a:custGeom>
                <a:avLst/>
                <a:gdLst>
                  <a:gd name="T0" fmla="*/ 17 w 23"/>
                  <a:gd name="T1" fmla="*/ 101 h 101"/>
                  <a:gd name="T2" fmla="*/ 17 w 23"/>
                  <a:gd name="T3" fmla="*/ 101 h 101"/>
                  <a:gd name="T4" fmla="*/ 17 w 23"/>
                  <a:gd name="T5" fmla="*/ 77 h 101"/>
                  <a:gd name="T6" fmla="*/ 19 w 23"/>
                  <a:gd name="T7" fmla="*/ 52 h 101"/>
                  <a:gd name="T8" fmla="*/ 20 w 23"/>
                  <a:gd name="T9" fmla="*/ 29 h 101"/>
                  <a:gd name="T10" fmla="*/ 23 w 23"/>
                  <a:gd name="T11" fmla="*/ 5 h 101"/>
                  <a:gd name="T12" fmla="*/ 7 w 23"/>
                  <a:gd name="T13" fmla="*/ 0 h 101"/>
                  <a:gd name="T14" fmla="*/ 3 w 23"/>
                  <a:gd name="T15" fmla="*/ 26 h 101"/>
                  <a:gd name="T16" fmla="*/ 2 w 23"/>
                  <a:gd name="T17" fmla="*/ 51 h 101"/>
                  <a:gd name="T18" fmla="*/ 1 w 23"/>
                  <a:gd name="T19" fmla="*/ 77 h 101"/>
                  <a:gd name="T20" fmla="*/ 0 w 23"/>
                  <a:gd name="T21" fmla="*/ 101 h 101"/>
                  <a:gd name="T22" fmla="*/ 0 w 23"/>
                  <a:gd name="T23" fmla="*/ 101 h 101"/>
                  <a:gd name="T24" fmla="*/ 17 w 23"/>
                  <a:gd name="T2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101">
                    <a:moveTo>
                      <a:pt x="17" y="101"/>
                    </a:moveTo>
                    <a:lnTo>
                      <a:pt x="17" y="101"/>
                    </a:lnTo>
                    <a:lnTo>
                      <a:pt x="17" y="77"/>
                    </a:lnTo>
                    <a:lnTo>
                      <a:pt x="19" y="52"/>
                    </a:lnTo>
                    <a:lnTo>
                      <a:pt x="20" y="29"/>
                    </a:lnTo>
                    <a:lnTo>
                      <a:pt x="23" y="5"/>
                    </a:lnTo>
                    <a:lnTo>
                      <a:pt x="7" y="0"/>
                    </a:lnTo>
                    <a:lnTo>
                      <a:pt x="3" y="26"/>
                    </a:lnTo>
                    <a:lnTo>
                      <a:pt x="2" y="51"/>
                    </a:lnTo>
                    <a:lnTo>
                      <a:pt x="1" y="77"/>
                    </a:lnTo>
                    <a:lnTo>
                      <a:pt x="0" y="101"/>
                    </a:lnTo>
                    <a:lnTo>
                      <a:pt x="17" y="10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47" name="Freeform 2838"/>
              <p:cNvSpPr>
                <a:spLocks/>
              </p:cNvSpPr>
              <p:nvPr/>
            </p:nvSpPr>
            <p:spPr bwMode="auto">
              <a:xfrm>
                <a:off x="4444" y="1619"/>
                <a:ext cx="145" cy="482"/>
              </a:xfrm>
              <a:custGeom>
                <a:avLst/>
                <a:gdLst>
                  <a:gd name="T0" fmla="*/ 291 w 291"/>
                  <a:gd name="T1" fmla="*/ 13 h 964"/>
                  <a:gd name="T2" fmla="*/ 32 w 291"/>
                  <a:gd name="T3" fmla="*/ 964 h 964"/>
                  <a:gd name="T4" fmla="*/ 0 w 291"/>
                  <a:gd name="T5" fmla="*/ 951 h 964"/>
                  <a:gd name="T6" fmla="*/ 259 w 291"/>
                  <a:gd name="T7" fmla="*/ 0 h 964"/>
                  <a:gd name="T8" fmla="*/ 291 w 291"/>
                  <a:gd name="T9" fmla="*/ 1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964">
                    <a:moveTo>
                      <a:pt x="291" y="13"/>
                    </a:moveTo>
                    <a:lnTo>
                      <a:pt x="32" y="964"/>
                    </a:lnTo>
                    <a:lnTo>
                      <a:pt x="0" y="951"/>
                    </a:lnTo>
                    <a:lnTo>
                      <a:pt x="259" y="0"/>
                    </a:lnTo>
                    <a:lnTo>
                      <a:pt x="291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48" name="Rectangle 2839"/>
              <p:cNvSpPr>
                <a:spLocks noChangeArrowheads="1"/>
              </p:cNvSpPr>
              <p:nvPr/>
            </p:nvSpPr>
            <p:spPr bwMode="auto">
              <a:xfrm>
                <a:off x="3985" y="2087"/>
                <a:ext cx="474" cy="21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49" name="Freeform 2840"/>
              <p:cNvSpPr>
                <a:spLocks noEditPoints="1"/>
              </p:cNvSpPr>
              <p:nvPr/>
            </p:nvSpPr>
            <p:spPr bwMode="auto">
              <a:xfrm>
                <a:off x="4047" y="1824"/>
                <a:ext cx="154" cy="190"/>
              </a:xfrm>
              <a:custGeom>
                <a:avLst/>
                <a:gdLst>
                  <a:gd name="T0" fmla="*/ 225 w 308"/>
                  <a:gd name="T1" fmla="*/ 380 h 380"/>
                  <a:gd name="T2" fmla="*/ 110 w 308"/>
                  <a:gd name="T3" fmla="*/ 203 h 380"/>
                  <a:gd name="T4" fmla="*/ 98 w 308"/>
                  <a:gd name="T5" fmla="*/ 203 h 380"/>
                  <a:gd name="T6" fmla="*/ 91 w 308"/>
                  <a:gd name="T7" fmla="*/ 203 h 380"/>
                  <a:gd name="T8" fmla="*/ 88 w 308"/>
                  <a:gd name="T9" fmla="*/ 313 h 380"/>
                  <a:gd name="T10" fmla="*/ 89 w 308"/>
                  <a:gd name="T11" fmla="*/ 343 h 380"/>
                  <a:gd name="T12" fmla="*/ 94 w 308"/>
                  <a:gd name="T13" fmla="*/ 357 h 380"/>
                  <a:gd name="T14" fmla="*/ 105 w 308"/>
                  <a:gd name="T15" fmla="*/ 367 h 380"/>
                  <a:gd name="T16" fmla="*/ 121 w 308"/>
                  <a:gd name="T17" fmla="*/ 370 h 380"/>
                  <a:gd name="T18" fmla="*/ 132 w 308"/>
                  <a:gd name="T19" fmla="*/ 380 h 380"/>
                  <a:gd name="T20" fmla="*/ 0 w 308"/>
                  <a:gd name="T21" fmla="*/ 370 h 380"/>
                  <a:gd name="T22" fmla="*/ 21 w 308"/>
                  <a:gd name="T23" fmla="*/ 369 h 380"/>
                  <a:gd name="T24" fmla="*/ 35 w 308"/>
                  <a:gd name="T25" fmla="*/ 362 h 380"/>
                  <a:gd name="T26" fmla="*/ 41 w 308"/>
                  <a:gd name="T27" fmla="*/ 349 h 380"/>
                  <a:gd name="T28" fmla="*/ 45 w 308"/>
                  <a:gd name="T29" fmla="*/ 329 h 380"/>
                  <a:gd name="T30" fmla="*/ 45 w 308"/>
                  <a:gd name="T31" fmla="*/ 67 h 380"/>
                  <a:gd name="T32" fmla="*/ 42 w 308"/>
                  <a:gd name="T33" fmla="*/ 37 h 380"/>
                  <a:gd name="T34" fmla="*/ 38 w 308"/>
                  <a:gd name="T35" fmla="*/ 23 h 380"/>
                  <a:gd name="T36" fmla="*/ 27 w 308"/>
                  <a:gd name="T37" fmla="*/ 13 h 380"/>
                  <a:gd name="T38" fmla="*/ 12 w 308"/>
                  <a:gd name="T39" fmla="*/ 10 h 380"/>
                  <a:gd name="T40" fmla="*/ 0 w 308"/>
                  <a:gd name="T41" fmla="*/ 0 h 380"/>
                  <a:gd name="T42" fmla="*/ 136 w 308"/>
                  <a:gd name="T43" fmla="*/ 0 h 380"/>
                  <a:gd name="T44" fmla="*/ 172 w 308"/>
                  <a:gd name="T45" fmla="*/ 4 h 380"/>
                  <a:gd name="T46" fmla="*/ 197 w 308"/>
                  <a:gd name="T47" fmla="*/ 14 h 380"/>
                  <a:gd name="T48" fmla="*/ 217 w 308"/>
                  <a:gd name="T49" fmla="*/ 30 h 380"/>
                  <a:gd name="T50" fmla="*/ 232 w 308"/>
                  <a:gd name="T51" fmla="*/ 53 h 380"/>
                  <a:gd name="T52" fmla="*/ 240 w 308"/>
                  <a:gd name="T53" fmla="*/ 82 h 380"/>
                  <a:gd name="T54" fmla="*/ 241 w 308"/>
                  <a:gd name="T55" fmla="*/ 106 h 380"/>
                  <a:gd name="T56" fmla="*/ 239 w 308"/>
                  <a:gd name="T57" fmla="*/ 122 h 380"/>
                  <a:gd name="T58" fmla="*/ 234 w 308"/>
                  <a:gd name="T59" fmla="*/ 138 h 380"/>
                  <a:gd name="T60" fmla="*/ 227 w 308"/>
                  <a:gd name="T61" fmla="*/ 153 h 380"/>
                  <a:gd name="T62" fmla="*/ 218 w 308"/>
                  <a:gd name="T63" fmla="*/ 166 h 380"/>
                  <a:gd name="T64" fmla="*/ 206 w 308"/>
                  <a:gd name="T65" fmla="*/ 176 h 380"/>
                  <a:gd name="T66" fmla="*/ 184 w 308"/>
                  <a:gd name="T67" fmla="*/ 189 h 380"/>
                  <a:gd name="T68" fmla="*/ 229 w 308"/>
                  <a:gd name="T69" fmla="*/ 304 h 380"/>
                  <a:gd name="T70" fmla="*/ 249 w 308"/>
                  <a:gd name="T71" fmla="*/ 336 h 380"/>
                  <a:gd name="T72" fmla="*/ 267 w 308"/>
                  <a:gd name="T73" fmla="*/ 354 h 380"/>
                  <a:gd name="T74" fmla="*/ 284 w 308"/>
                  <a:gd name="T75" fmla="*/ 365 h 380"/>
                  <a:gd name="T76" fmla="*/ 308 w 308"/>
                  <a:gd name="T77" fmla="*/ 370 h 380"/>
                  <a:gd name="T78" fmla="*/ 88 w 308"/>
                  <a:gd name="T79" fmla="*/ 184 h 380"/>
                  <a:gd name="T80" fmla="*/ 95 w 308"/>
                  <a:gd name="T81" fmla="*/ 184 h 380"/>
                  <a:gd name="T82" fmla="*/ 101 w 308"/>
                  <a:gd name="T83" fmla="*/ 184 h 380"/>
                  <a:gd name="T84" fmla="*/ 122 w 308"/>
                  <a:gd name="T85" fmla="*/ 183 h 380"/>
                  <a:gd name="T86" fmla="*/ 139 w 308"/>
                  <a:gd name="T87" fmla="*/ 179 h 380"/>
                  <a:gd name="T88" fmla="*/ 155 w 308"/>
                  <a:gd name="T89" fmla="*/ 171 h 380"/>
                  <a:gd name="T90" fmla="*/ 167 w 308"/>
                  <a:gd name="T91" fmla="*/ 161 h 380"/>
                  <a:gd name="T92" fmla="*/ 177 w 308"/>
                  <a:gd name="T93" fmla="*/ 148 h 380"/>
                  <a:gd name="T94" fmla="*/ 184 w 308"/>
                  <a:gd name="T95" fmla="*/ 135 h 380"/>
                  <a:gd name="T96" fmla="*/ 188 w 308"/>
                  <a:gd name="T97" fmla="*/ 119 h 380"/>
                  <a:gd name="T98" fmla="*/ 190 w 308"/>
                  <a:gd name="T99" fmla="*/ 101 h 380"/>
                  <a:gd name="T100" fmla="*/ 188 w 308"/>
                  <a:gd name="T101" fmla="*/ 85 h 380"/>
                  <a:gd name="T102" fmla="*/ 185 w 308"/>
                  <a:gd name="T103" fmla="*/ 69 h 380"/>
                  <a:gd name="T104" fmla="*/ 179 w 308"/>
                  <a:gd name="T105" fmla="*/ 54 h 380"/>
                  <a:gd name="T106" fmla="*/ 172 w 308"/>
                  <a:gd name="T107" fmla="*/ 43 h 380"/>
                  <a:gd name="T108" fmla="*/ 162 w 308"/>
                  <a:gd name="T109" fmla="*/ 33 h 380"/>
                  <a:gd name="T110" fmla="*/ 151 w 308"/>
                  <a:gd name="T111" fmla="*/ 27 h 380"/>
                  <a:gd name="T112" fmla="*/ 138 w 308"/>
                  <a:gd name="T113" fmla="*/ 23 h 380"/>
                  <a:gd name="T114" fmla="*/ 124 w 308"/>
                  <a:gd name="T115" fmla="*/ 21 h 380"/>
                  <a:gd name="T116" fmla="*/ 108 w 308"/>
                  <a:gd name="T117" fmla="*/ 23 h 380"/>
                  <a:gd name="T118" fmla="*/ 88 w 308"/>
                  <a:gd name="T119" fmla="*/ 26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8" h="380">
                    <a:moveTo>
                      <a:pt x="308" y="380"/>
                    </a:moveTo>
                    <a:lnTo>
                      <a:pt x="225" y="380"/>
                    </a:lnTo>
                    <a:lnTo>
                      <a:pt x="121" y="203"/>
                    </a:lnTo>
                    <a:lnTo>
                      <a:pt x="110" y="203"/>
                    </a:lnTo>
                    <a:lnTo>
                      <a:pt x="102" y="203"/>
                    </a:lnTo>
                    <a:lnTo>
                      <a:pt x="98" y="203"/>
                    </a:lnTo>
                    <a:lnTo>
                      <a:pt x="95" y="203"/>
                    </a:lnTo>
                    <a:lnTo>
                      <a:pt x="91" y="203"/>
                    </a:lnTo>
                    <a:lnTo>
                      <a:pt x="88" y="203"/>
                    </a:lnTo>
                    <a:lnTo>
                      <a:pt x="88" y="313"/>
                    </a:lnTo>
                    <a:lnTo>
                      <a:pt x="88" y="330"/>
                    </a:lnTo>
                    <a:lnTo>
                      <a:pt x="89" y="343"/>
                    </a:lnTo>
                    <a:lnTo>
                      <a:pt x="91" y="352"/>
                    </a:lnTo>
                    <a:lnTo>
                      <a:pt x="94" y="357"/>
                    </a:lnTo>
                    <a:lnTo>
                      <a:pt x="100" y="363"/>
                    </a:lnTo>
                    <a:lnTo>
                      <a:pt x="105" y="367"/>
                    </a:lnTo>
                    <a:lnTo>
                      <a:pt x="112" y="369"/>
                    </a:lnTo>
                    <a:lnTo>
                      <a:pt x="121" y="370"/>
                    </a:lnTo>
                    <a:lnTo>
                      <a:pt x="132" y="370"/>
                    </a:lnTo>
                    <a:lnTo>
                      <a:pt x="132" y="380"/>
                    </a:lnTo>
                    <a:lnTo>
                      <a:pt x="0" y="380"/>
                    </a:lnTo>
                    <a:lnTo>
                      <a:pt x="0" y="370"/>
                    </a:lnTo>
                    <a:lnTo>
                      <a:pt x="12" y="370"/>
                    </a:lnTo>
                    <a:lnTo>
                      <a:pt x="21" y="369"/>
                    </a:lnTo>
                    <a:lnTo>
                      <a:pt x="28" y="366"/>
                    </a:lnTo>
                    <a:lnTo>
                      <a:pt x="35" y="362"/>
                    </a:lnTo>
                    <a:lnTo>
                      <a:pt x="40" y="354"/>
                    </a:lnTo>
                    <a:lnTo>
                      <a:pt x="41" y="349"/>
                    </a:lnTo>
                    <a:lnTo>
                      <a:pt x="43" y="340"/>
                    </a:lnTo>
                    <a:lnTo>
                      <a:pt x="45" y="329"/>
                    </a:lnTo>
                    <a:lnTo>
                      <a:pt x="45" y="313"/>
                    </a:lnTo>
                    <a:lnTo>
                      <a:pt x="45" y="67"/>
                    </a:lnTo>
                    <a:lnTo>
                      <a:pt x="43" y="50"/>
                    </a:lnTo>
                    <a:lnTo>
                      <a:pt x="42" y="37"/>
                    </a:lnTo>
                    <a:lnTo>
                      <a:pt x="41" y="29"/>
                    </a:lnTo>
                    <a:lnTo>
                      <a:pt x="38" y="23"/>
                    </a:lnTo>
                    <a:lnTo>
                      <a:pt x="33" y="17"/>
                    </a:lnTo>
                    <a:lnTo>
                      <a:pt x="27" y="13"/>
                    </a:lnTo>
                    <a:lnTo>
                      <a:pt x="20" y="11"/>
                    </a:lnTo>
                    <a:lnTo>
                      <a:pt x="12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112" y="0"/>
                    </a:lnTo>
                    <a:lnTo>
                      <a:pt x="136" y="0"/>
                    </a:lnTo>
                    <a:lnTo>
                      <a:pt x="156" y="1"/>
                    </a:lnTo>
                    <a:lnTo>
                      <a:pt x="172" y="4"/>
                    </a:lnTo>
                    <a:lnTo>
                      <a:pt x="185" y="8"/>
                    </a:lnTo>
                    <a:lnTo>
                      <a:pt x="197" y="14"/>
                    </a:lnTo>
                    <a:lnTo>
                      <a:pt x="207" y="21"/>
                    </a:lnTo>
                    <a:lnTo>
                      <a:pt x="217" y="30"/>
                    </a:lnTo>
                    <a:lnTo>
                      <a:pt x="225" y="41"/>
                    </a:lnTo>
                    <a:lnTo>
                      <a:pt x="232" y="53"/>
                    </a:lnTo>
                    <a:lnTo>
                      <a:pt x="238" y="67"/>
                    </a:lnTo>
                    <a:lnTo>
                      <a:pt x="240" y="82"/>
                    </a:lnTo>
                    <a:lnTo>
                      <a:pt x="241" y="98"/>
                    </a:lnTo>
                    <a:lnTo>
                      <a:pt x="241" y="106"/>
                    </a:lnTo>
                    <a:lnTo>
                      <a:pt x="240" y="115"/>
                    </a:lnTo>
                    <a:lnTo>
                      <a:pt x="239" y="122"/>
                    </a:lnTo>
                    <a:lnTo>
                      <a:pt x="236" y="131"/>
                    </a:lnTo>
                    <a:lnTo>
                      <a:pt x="234" y="138"/>
                    </a:lnTo>
                    <a:lnTo>
                      <a:pt x="231" y="145"/>
                    </a:lnTo>
                    <a:lnTo>
                      <a:pt x="227" y="153"/>
                    </a:lnTo>
                    <a:lnTo>
                      <a:pt x="222" y="158"/>
                    </a:lnTo>
                    <a:lnTo>
                      <a:pt x="218" y="166"/>
                    </a:lnTo>
                    <a:lnTo>
                      <a:pt x="212" y="170"/>
                    </a:lnTo>
                    <a:lnTo>
                      <a:pt x="206" y="176"/>
                    </a:lnTo>
                    <a:lnTo>
                      <a:pt x="199" y="180"/>
                    </a:lnTo>
                    <a:lnTo>
                      <a:pt x="184" y="189"/>
                    </a:lnTo>
                    <a:lnTo>
                      <a:pt x="165" y="194"/>
                    </a:lnTo>
                    <a:lnTo>
                      <a:pt x="229" y="304"/>
                    </a:lnTo>
                    <a:lnTo>
                      <a:pt x="240" y="321"/>
                    </a:lnTo>
                    <a:lnTo>
                      <a:pt x="249" y="336"/>
                    </a:lnTo>
                    <a:lnTo>
                      <a:pt x="259" y="347"/>
                    </a:lnTo>
                    <a:lnTo>
                      <a:pt x="267" y="354"/>
                    </a:lnTo>
                    <a:lnTo>
                      <a:pt x="275" y="360"/>
                    </a:lnTo>
                    <a:lnTo>
                      <a:pt x="284" y="365"/>
                    </a:lnTo>
                    <a:lnTo>
                      <a:pt x="295" y="367"/>
                    </a:lnTo>
                    <a:lnTo>
                      <a:pt x="308" y="370"/>
                    </a:lnTo>
                    <a:lnTo>
                      <a:pt x="308" y="380"/>
                    </a:lnTo>
                    <a:close/>
                    <a:moveTo>
                      <a:pt x="88" y="184"/>
                    </a:moveTo>
                    <a:lnTo>
                      <a:pt x="92" y="184"/>
                    </a:lnTo>
                    <a:lnTo>
                      <a:pt x="95" y="184"/>
                    </a:lnTo>
                    <a:lnTo>
                      <a:pt x="98" y="184"/>
                    </a:lnTo>
                    <a:lnTo>
                      <a:pt x="101" y="184"/>
                    </a:lnTo>
                    <a:lnTo>
                      <a:pt x="111" y="184"/>
                    </a:lnTo>
                    <a:lnTo>
                      <a:pt x="122" y="183"/>
                    </a:lnTo>
                    <a:lnTo>
                      <a:pt x="131" y="181"/>
                    </a:lnTo>
                    <a:lnTo>
                      <a:pt x="139" y="179"/>
                    </a:lnTo>
                    <a:lnTo>
                      <a:pt x="147" y="176"/>
                    </a:lnTo>
                    <a:lnTo>
                      <a:pt x="155" y="171"/>
                    </a:lnTo>
                    <a:lnTo>
                      <a:pt x="162" y="167"/>
                    </a:lnTo>
                    <a:lnTo>
                      <a:pt x="167" y="161"/>
                    </a:lnTo>
                    <a:lnTo>
                      <a:pt x="172" y="155"/>
                    </a:lnTo>
                    <a:lnTo>
                      <a:pt x="177" y="148"/>
                    </a:lnTo>
                    <a:lnTo>
                      <a:pt x="181" y="142"/>
                    </a:lnTo>
                    <a:lnTo>
                      <a:pt x="184" y="135"/>
                    </a:lnTo>
                    <a:lnTo>
                      <a:pt x="186" y="127"/>
                    </a:lnTo>
                    <a:lnTo>
                      <a:pt x="188" y="119"/>
                    </a:lnTo>
                    <a:lnTo>
                      <a:pt x="190" y="111"/>
                    </a:lnTo>
                    <a:lnTo>
                      <a:pt x="190" y="101"/>
                    </a:lnTo>
                    <a:lnTo>
                      <a:pt x="190" y="92"/>
                    </a:lnTo>
                    <a:lnTo>
                      <a:pt x="188" y="85"/>
                    </a:lnTo>
                    <a:lnTo>
                      <a:pt x="187" y="76"/>
                    </a:lnTo>
                    <a:lnTo>
                      <a:pt x="185" y="69"/>
                    </a:lnTo>
                    <a:lnTo>
                      <a:pt x="183" y="62"/>
                    </a:lnTo>
                    <a:lnTo>
                      <a:pt x="179" y="54"/>
                    </a:lnTo>
                    <a:lnTo>
                      <a:pt x="176" y="49"/>
                    </a:lnTo>
                    <a:lnTo>
                      <a:pt x="172" y="43"/>
                    </a:lnTo>
                    <a:lnTo>
                      <a:pt x="167" y="39"/>
                    </a:lnTo>
                    <a:lnTo>
                      <a:pt x="162" y="33"/>
                    </a:lnTo>
                    <a:lnTo>
                      <a:pt x="157" y="30"/>
                    </a:lnTo>
                    <a:lnTo>
                      <a:pt x="151" y="27"/>
                    </a:lnTo>
                    <a:lnTo>
                      <a:pt x="144" y="24"/>
                    </a:lnTo>
                    <a:lnTo>
                      <a:pt x="138" y="23"/>
                    </a:lnTo>
                    <a:lnTo>
                      <a:pt x="131" y="21"/>
                    </a:lnTo>
                    <a:lnTo>
                      <a:pt x="124" y="21"/>
                    </a:lnTo>
                    <a:lnTo>
                      <a:pt x="116" y="21"/>
                    </a:lnTo>
                    <a:lnTo>
                      <a:pt x="108" y="23"/>
                    </a:lnTo>
                    <a:lnTo>
                      <a:pt x="98" y="24"/>
                    </a:lnTo>
                    <a:lnTo>
                      <a:pt x="88" y="26"/>
                    </a:lnTo>
                    <a:lnTo>
                      <a:pt x="88" y="18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50" name="Freeform 2841"/>
              <p:cNvSpPr>
                <a:spLocks/>
              </p:cNvSpPr>
              <p:nvPr/>
            </p:nvSpPr>
            <p:spPr bwMode="auto">
              <a:xfrm>
                <a:off x="4213" y="1820"/>
                <a:ext cx="103" cy="199"/>
              </a:xfrm>
              <a:custGeom>
                <a:avLst/>
                <a:gdLst>
                  <a:gd name="T0" fmla="*/ 177 w 206"/>
                  <a:gd name="T1" fmla="*/ 131 h 398"/>
                  <a:gd name="T2" fmla="*/ 168 w 206"/>
                  <a:gd name="T3" fmla="*/ 84 h 398"/>
                  <a:gd name="T4" fmla="*/ 150 w 206"/>
                  <a:gd name="T5" fmla="*/ 50 h 398"/>
                  <a:gd name="T6" fmla="*/ 122 w 206"/>
                  <a:gd name="T7" fmla="*/ 30 h 398"/>
                  <a:gd name="T8" fmla="*/ 92 w 206"/>
                  <a:gd name="T9" fmla="*/ 22 h 398"/>
                  <a:gd name="T10" fmla="*/ 61 w 206"/>
                  <a:gd name="T11" fmla="*/ 32 h 398"/>
                  <a:gd name="T12" fmla="*/ 41 w 206"/>
                  <a:gd name="T13" fmla="*/ 59 h 398"/>
                  <a:gd name="T14" fmla="*/ 38 w 206"/>
                  <a:gd name="T15" fmla="*/ 89 h 398"/>
                  <a:gd name="T16" fmla="*/ 47 w 206"/>
                  <a:gd name="T17" fmla="*/ 113 h 398"/>
                  <a:gd name="T18" fmla="*/ 89 w 206"/>
                  <a:gd name="T19" fmla="*/ 151 h 398"/>
                  <a:gd name="T20" fmla="*/ 150 w 206"/>
                  <a:gd name="T21" fmla="*/ 195 h 398"/>
                  <a:gd name="T22" fmla="*/ 181 w 206"/>
                  <a:gd name="T23" fmla="*/ 221 h 398"/>
                  <a:gd name="T24" fmla="*/ 198 w 206"/>
                  <a:gd name="T25" fmla="*/ 248 h 398"/>
                  <a:gd name="T26" fmla="*/ 205 w 206"/>
                  <a:gd name="T27" fmla="*/ 281 h 398"/>
                  <a:gd name="T28" fmla="*/ 204 w 206"/>
                  <a:gd name="T29" fmla="*/ 313 h 398"/>
                  <a:gd name="T30" fmla="*/ 196 w 206"/>
                  <a:gd name="T31" fmla="*/ 342 h 398"/>
                  <a:gd name="T32" fmla="*/ 179 w 206"/>
                  <a:gd name="T33" fmla="*/ 366 h 398"/>
                  <a:gd name="T34" fmla="*/ 156 w 206"/>
                  <a:gd name="T35" fmla="*/ 387 h 398"/>
                  <a:gd name="T36" fmla="*/ 129 w 206"/>
                  <a:gd name="T37" fmla="*/ 397 h 398"/>
                  <a:gd name="T38" fmla="*/ 95 w 206"/>
                  <a:gd name="T39" fmla="*/ 398 h 398"/>
                  <a:gd name="T40" fmla="*/ 54 w 206"/>
                  <a:gd name="T41" fmla="*/ 385 h 398"/>
                  <a:gd name="T42" fmla="*/ 20 w 206"/>
                  <a:gd name="T43" fmla="*/ 378 h 398"/>
                  <a:gd name="T44" fmla="*/ 12 w 206"/>
                  <a:gd name="T45" fmla="*/ 398 h 398"/>
                  <a:gd name="T46" fmla="*/ 12 w 206"/>
                  <a:gd name="T47" fmla="*/ 268 h 398"/>
                  <a:gd name="T48" fmla="*/ 24 w 206"/>
                  <a:gd name="T49" fmla="*/ 317 h 398"/>
                  <a:gd name="T50" fmla="*/ 40 w 206"/>
                  <a:gd name="T51" fmla="*/ 348 h 398"/>
                  <a:gd name="T52" fmla="*/ 69 w 206"/>
                  <a:gd name="T53" fmla="*/ 369 h 398"/>
                  <a:gd name="T54" fmla="*/ 104 w 206"/>
                  <a:gd name="T55" fmla="*/ 376 h 398"/>
                  <a:gd name="T56" fmla="*/ 135 w 206"/>
                  <a:gd name="T57" fmla="*/ 369 h 398"/>
                  <a:gd name="T58" fmla="*/ 149 w 206"/>
                  <a:gd name="T59" fmla="*/ 358 h 398"/>
                  <a:gd name="T60" fmla="*/ 164 w 206"/>
                  <a:gd name="T61" fmla="*/ 326 h 398"/>
                  <a:gd name="T62" fmla="*/ 164 w 206"/>
                  <a:gd name="T63" fmla="*/ 300 h 398"/>
                  <a:gd name="T64" fmla="*/ 156 w 206"/>
                  <a:gd name="T65" fmla="*/ 278 h 398"/>
                  <a:gd name="T66" fmla="*/ 140 w 206"/>
                  <a:gd name="T67" fmla="*/ 260 h 398"/>
                  <a:gd name="T68" fmla="*/ 109 w 206"/>
                  <a:gd name="T69" fmla="*/ 235 h 398"/>
                  <a:gd name="T70" fmla="*/ 58 w 206"/>
                  <a:gd name="T71" fmla="*/ 199 h 398"/>
                  <a:gd name="T72" fmla="*/ 27 w 206"/>
                  <a:gd name="T73" fmla="*/ 172 h 398"/>
                  <a:gd name="T74" fmla="*/ 10 w 206"/>
                  <a:gd name="T75" fmla="*/ 143 h 398"/>
                  <a:gd name="T76" fmla="*/ 2 w 206"/>
                  <a:gd name="T77" fmla="*/ 111 h 398"/>
                  <a:gd name="T78" fmla="*/ 3 w 206"/>
                  <a:gd name="T79" fmla="*/ 81 h 398"/>
                  <a:gd name="T80" fmla="*/ 11 w 206"/>
                  <a:gd name="T81" fmla="*/ 53 h 398"/>
                  <a:gd name="T82" fmla="*/ 26 w 206"/>
                  <a:gd name="T83" fmla="*/ 29 h 398"/>
                  <a:gd name="T84" fmla="*/ 47 w 206"/>
                  <a:gd name="T85" fmla="*/ 12 h 398"/>
                  <a:gd name="T86" fmla="*/ 72 w 206"/>
                  <a:gd name="T87" fmla="*/ 1 h 398"/>
                  <a:gd name="T88" fmla="*/ 103 w 206"/>
                  <a:gd name="T89" fmla="*/ 0 h 398"/>
                  <a:gd name="T90" fmla="*/ 143 w 206"/>
                  <a:gd name="T91" fmla="*/ 14 h 398"/>
                  <a:gd name="T92" fmla="*/ 166 w 206"/>
                  <a:gd name="T93" fmla="*/ 20 h 398"/>
                  <a:gd name="T94" fmla="*/ 177 w 206"/>
                  <a:gd name="T95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6" h="398">
                    <a:moveTo>
                      <a:pt x="185" y="0"/>
                    </a:moveTo>
                    <a:lnTo>
                      <a:pt x="185" y="131"/>
                    </a:lnTo>
                    <a:lnTo>
                      <a:pt x="177" y="131"/>
                    </a:lnTo>
                    <a:lnTo>
                      <a:pt x="175" y="114"/>
                    </a:lnTo>
                    <a:lnTo>
                      <a:pt x="171" y="98"/>
                    </a:lnTo>
                    <a:lnTo>
                      <a:pt x="168" y="84"/>
                    </a:lnTo>
                    <a:lnTo>
                      <a:pt x="163" y="71"/>
                    </a:lnTo>
                    <a:lnTo>
                      <a:pt x="157" y="61"/>
                    </a:lnTo>
                    <a:lnTo>
                      <a:pt x="150" y="50"/>
                    </a:lnTo>
                    <a:lnTo>
                      <a:pt x="142" y="43"/>
                    </a:lnTo>
                    <a:lnTo>
                      <a:pt x="133" y="36"/>
                    </a:lnTo>
                    <a:lnTo>
                      <a:pt x="122" y="30"/>
                    </a:lnTo>
                    <a:lnTo>
                      <a:pt x="113" y="26"/>
                    </a:lnTo>
                    <a:lnTo>
                      <a:pt x="102" y="23"/>
                    </a:lnTo>
                    <a:lnTo>
                      <a:pt x="92" y="22"/>
                    </a:lnTo>
                    <a:lnTo>
                      <a:pt x="80" y="23"/>
                    </a:lnTo>
                    <a:lnTo>
                      <a:pt x="69" y="26"/>
                    </a:lnTo>
                    <a:lnTo>
                      <a:pt x="61" y="32"/>
                    </a:lnTo>
                    <a:lnTo>
                      <a:pt x="52" y="40"/>
                    </a:lnTo>
                    <a:lnTo>
                      <a:pt x="46" y="49"/>
                    </a:lnTo>
                    <a:lnTo>
                      <a:pt x="41" y="59"/>
                    </a:lnTo>
                    <a:lnTo>
                      <a:pt x="38" y="69"/>
                    </a:lnTo>
                    <a:lnTo>
                      <a:pt x="37" y="81"/>
                    </a:lnTo>
                    <a:lnTo>
                      <a:pt x="38" y="89"/>
                    </a:lnTo>
                    <a:lnTo>
                      <a:pt x="39" y="97"/>
                    </a:lnTo>
                    <a:lnTo>
                      <a:pt x="42" y="105"/>
                    </a:lnTo>
                    <a:lnTo>
                      <a:pt x="47" y="113"/>
                    </a:lnTo>
                    <a:lnTo>
                      <a:pt x="57" y="124"/>
                    </a:lnTo>
                    <a:lnTo>
                      <a:pt x="71" y="137"/>
                    </a:lnTo>
                    <a:lnTo>
                      <a:pt x="89" y="151"/>
                    </a:lnTo>
                    <a:lnTo>
                      <a:pt x="114" y="169"/>
                    </a:lnTo>
                    <a:lnTo>
                      <a:pt x="134" y="182"/>
                    </a:lnTo>
                    <a:lnTo>
                      <a:pt x="150" y="195"/>
                    </a:lnTo>
                    <a:lnTo>
                      <a:pt x="163" y="205"/>
                    </a:lnTo>
                    <a:lnTo>
                      <a:pt x="174" y="212"/>
                    </a:lnTo>
                    <a:lnTo>
                      <a:pt x="181" y="221"/>
                    </a:lnTo>
                    <a:lnTo>
                      <a:pt x="188" y="229"/>
                    </a:lnTo>
                    <a:lnTo>
                      <a:pt x="193" y="239"/>
                    </a:lnTo>
                    <a:lnTo>
                      <a:pt x="198" y="248"/>
                    </a:lnTo>
                    <a:lnTo>
                      <a:pt x="202" y="260"/>
                    </a:lnTo>
                    <a:lnTo>
                      <a:pt x="204" y="270"/>
                    </a:lnTo>
                    <a:lnTo>
                      <a:pt x="205" y="281"/>
                    </a:lnTo>
                    <a:lnTo>
                      <a:pt x="206" y="293"/>
                    </a:lnTo>
                    <a:lnTo>
                      <a:pt x="205" y="303"/>
                    </a:lnTo>
                    <a:lnTo>
                      <a:pt x="204" y="313"/>
                    </a:lnTo>
                    <a:lnTo>
                      <a:pt x="203" y="323"/>
                    </a:lnTo>
                    <a:lnTo>
                      <a:pt x="199" y="333"/>
                    </a:lnTo>
                    <a:lnTo>
                      <a:pt x="196" y="342"/>
                    </a:lnTo>
                    <a:lnTo>
                      <a:pt x="191" y="351"/>
                    </a:lnTo>
                    <a:lnTo>
                      <a:pt x="185" y="359"/>
                    </a:lnTo>
                    <a:lnTo>
                      <a:pt x="179" y="366"/>
                    </a:lnTo>
                    <a:lnTo>
                      <a:pt x="172" y="375"/>
                    </a:lnTo>
                    <a:lnTo>
                      <a:pt x="164" y="381"/>
                    </a:lnTo>
                    <a:lnTo>
                      <a:pt x="156" y="387"/>
                    </a:lnTo>
                    <a:lnTo>
                      <a:pt x="148" y="391"/>
                    </a:lnTo>
                    <a:lnTo>
                      <a:pt x="138" y="394"/>
                    </a:lnTo>
                    <a:lnTo>
                      <a:pt x="129" y="397"/>
                    </a:lnTo>
                    <a:lnTo>
                      <a:pt x="120" y="398"/>
                    </a:lnTo>
                    <a:lnTo>
                      <a:pt x="109" y="398"/>
                    </a:lnTo>
                    <a:lnTo>
                      <a:pt x="95" y="398"/>
                    </a:lnTo>
                    <a:lnTo>
                      <a:pt x="83" y="395"/>
                    </a:lnTo>
                    <a:lnTo>
                      <a:pt x="73" y="392"/>
                    </a:lnTo>
                    <a:lnTo>
                      <a:pt x="54" y="385"/>
                    </a:lnTo>
                    <a:lnTo>
                      <a:pt x="35" y="379"/>
                    </a:lnTo>
                    <a:lnTo>
                      <a:pt x="26" y="376"/>
                    </a:lnTo>
                    <a:lnTo>
                      <a:pt x="20" y="378"/>
                    </a:lnTo>
                    <a:lnTo>
                      <a:pt x="17" y="381"/>
                    </a:lnTo>
                    <a:lnTo>
                      <a:pt x="14" y="388"/>
                    </a:lnTo>
                    <a:lnTo>
                      <a:pt x="12" y="398"/>
                    </a:lnTo>
                    <a:lnTo>
                      <a:pt x="4" y="398"/>
                    </a:lnTo>
                    <a:lnTo>
                      <a:pt x="4" y="268"/>
                    </a:lnTo>
                    <a:lnTo>
                      <a:pt x="12" y="268"/>
                    </a:lnTo>
                    <a:lnTo>
                      <a:pt x="16" y="287"/>
                    </a:lnTo>
                    <a:lnTo>
                      <a:pt x="19" y="303"/>
                    </a:lnTo>
                    <a:lnTo>
                      <a:pt x="24" y="317"/>
                    </a:lnTo>
                    <a:lnTo>
                      <a:pt x="28" y="329"/>
                    </a:lnTo>
                    <a:lnTo>
                      <a:pt x="33" y="339"/>
                    </a:lnTo>
                    <a:lnTo>
                      <a:pt x="40" y="348"/>
                    </a:lnTo>
                    <a:lnTo>
                      <a:pt x="49" y="356"/>
                    </a:lnTo>
                    <a:lnTo>
                      <a:pt x="59" y="363"/>
                    </a:lnTo>
                    <a:lnTo>
                      <a:pt x="69" y="369"/>
                    </a:lnTo>
                    <a:lnTo>
                      <a:pt x="80" y="374"/>
                    </a:lnTo>
                    <a:lnTo>
                      <a:pt x="92" y="375"/>
                    </a:lnTo>
                    <a:lnTo>
                      <a:pt x="104" y="376"/>
                    </a:lnTo>
                    <a:lnTo>
                      <a:pt x="117" y="375"/>
                    </a:lnTo>
                    <a:lnTo>
                      <a:pt x="129" y="372"/>
                    </a:lnTo>
                    <a:lnTo>
                      <a:pt x="135" y="369"/>
                    </a:lnTo>
                    <a:lnTo>
                      <a:pt x="140" y="366"/>
                    </a:lnTo>
                    <a:lnTo>
                      <a:pt x="144" y="362"/>
                    </a:lnTo>
                    <a:lnTo>
                      <a:pt x="149" y="358"/>
                    </a:lnTo>
                    <a:lnTo>
                      <a:pt x="156" y="348"/>
                    </a:lnTo>
                    <a:lnTo>
                      <a:pt x="162" y="338"/>
                    </a:lnTo>
                    <a:lnTo>
                      <a:pt x="164" y="326"/>
                    </a:lnTo>
                    <a:lnTo>
                      <a:pt x="165" y="314"/>
                    </a:lnTo>
                    <a:lnTo>
                      <a:pt x="165" y="307"/>
                    </a:lnTo>
                    <a:lnTo>
                      <a:pt x="164" y="300"/>
                    </a:lnTo>
                    <a:lnTo>
                      <a:pt x="162" y="293"/>
                    </a:lnTo>
                    <a:lnTo>
                      <a:pt x="159" y="286"/>
                    </a:lnTo>
                    <a:lnTo>
                      <a:pt x="156" y="278"/>
                    </a:lnTo>
                    <a:lnTo>
                      <a:pt x="151" y="271"/>
                    </a:lnTo>
                    <a:lnTo>
                      <a:pt x="145" y="265"/>
                    </a:lnTo>
                    <a:lnTo>
                      <a:pt x="140" y="260"/>
                    </a:lnTo>
                    <a:lnTo>
                      <a:pt x="134" y="254"/>
                    </a:lnTo>
                    <a:lnTo>
                      <a:pt x="123" y="245"/>
                    </a:lnTo>
                    <a:lnTo>
                      <a:pt x="109" y="235"/>
                    </a:lnTo>
                    <a:lnTo>
                      <a:pt x="92" y="224"/>
                    </a:lnTo>
                    <a:lnTo>
                      <a:pt x="73" y="211"/>
                    </a:lnTo>
                    <a:lnTo>
                      <a:pt x="58" y="199"/>
                    </a:lnTo>
                    <a:lnTo>
                      <a:pt x="45" y="189"/>
                    </a:lnTo>
                    <a:lnTo>
                      <a:pt x="34" y="179"/>
                    </a:lnTo>
                    <a:lnTo>
                      <a:pt x="27" y="172"/>
                    </a:lnTo>
                    <a:lnTo>
                      <a:pt x="20" y="162"/>
                    </a:lnTo>
                    <a:lnTo>
                      <a:pt x="14" y="153"/>
                    </a:lnTo>
                    <a:lnTo>
                      <a:pt x="10" y="143"/>
                    </a:lnTo>
                    <a:lnTo>
                      <a:pt x="5" y="133"/>
                    </a:lnTo>
                    <a:lnTo>
                      <a:pt x="3" y="123"/>
                    </a:lnTo>
                    <a:lnTo>
                      <a:pt x="2" y="111"/>
                    </a:lnTo>
                    <a:lnTo>
                      <a:pt x="0" y="100"/>
                    </a:lnTo>
                    <a:lnTo>
                      <a:pt x="2" y="89"/>
                    </a:lnTo>
                    <a:lnTo>
                      <a:pt x="3" y="81"/>
                    </a:lnTo>
                    <a:lnTo>
                      <a:pt x="4" y="71"/>
                    </a:lnTo>
                    <a:lnTo>
                      <a:pt x="7" y="62"/>
                    </a:lnTo>
                    <a:lnTo>
                      <a:pt x="11" y="53"/>
                    </a:lnTo>
                    <a:lnTo>
                      <a:pt x="14" y="45"/>
                    </a:lnTo>
                    <a:lnTo>
                      <a:pt x="20" y="38"/>
                    </a:lnTo>
                    <a:lnTo>
                      <a:pt x="26" y="29"/>
                    </a:lnTo>
                    <a:lnTo>
                      <a:pt x="33" y="23"/>
                    </a:lnTo>
                    <a:lnTo>
                      <a:pt x="40" y="16"/>
                    </a:lnTo>
                    <a:lnTo>
                      <a:pt x="47" y="12"/>
                    </a:lnTo>
                    <a:lnTo>
                      <a:pt x="55" y="7"/>
                    </a:lnTo>
                    <a:lnTo>
                      <a:pt x="64" y="4"/>
                    </a:lnTo>
                    <a:lnTo>
                      <a:pt x="72" y="1"/>
                    </a:lnTo>
                    <a:lnTo>
                      <a:pt x="81" y="0"/>
                    </a:lnTo>
                    <a:lnTo>
                      <a:pt x="92" y="0"/>
                    </a:lnTo>
                    <a:lnTo>
                      <a:pt x="103" y="0"/>
                    </a:lnTo>
                    <a:lnTo>
                      <a:pt x="116" y="3"/>
                    </a:lnTo>
                    <a:lnTo>
                      <a:pt x="130" y="9"/>
                    </a:lnTo>
                    <a:lnTo>
                      <a:pt x="143" y="14"/>
                    </a:lnTo>
                    <a:lnTo>
                      <a:pt x="155" y="20"/>
                    </a:lnTo>
                    <a:lnTo>
                      <a:pt x="162" y="22"/>
                    </a:lnTo>
                    <a:lnTo>
                      <a:pt x="166" y="20"/>
                    </a:lnTo>
                    <a:lnTo>
                      <a:pt x="171" y="17"/>
                    </a:lnTo>
                    <a:lnTo>
                      <a:pt x="175" y="10"/>
                    </a:lnTo>
                    <a:lnTo>
                      <a:pt x="177" y="0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51" name="Freeform 2842"/>
              <p:cNvSpPr>
                <a:spLocks/>
              </p:cNvSpPr>
              <p:nvPr/>
            </p:nvSpPr>
            <p:spPr bwMode="auto">
              <a:xfrm>
                <a:off x="4331" y="1941"/>
                <a:ext cx="66" cy="73"/>
              </a:xfrm>
              <a:custGeom>
                <a:avLst/>
                <a:gdLst>
                  <a:gd name="T0" fmla="*/ 91 w 131"/>
                  <a:gd name="T1" fmla="*/ 10 h 147"/>
                  <a:gd name="T2" fmla="*/ 39 w 131"/>
                  <a:gd name="T3" fmla="*/ 10 h 147"/>
                  <a:gd name="T4" fmla="*/ 39 w 131"/>
                  <a:gd name="T5" fmla="*/ 113 h 147"/>
                  <a:gd name="T6" fmla="*/ 41 w 131"/>
                  <a:gd name="T7" fmla="*/ 127 h 147"/>
                  <a:gd name="T8" fmla="*/ 42 w 131"/>
                  <a:gd name="T9" fmla="*/ 133 h 147"/>
                  <a:gd name="T10" fmla="*/ 43 w 131"/>
                  <a:gd name="T11" fmla="*/ 136 h 147"/>
                  <a:gd name="T12" fmla="*/ 45 w 131"/>
                  <a:gd name="T13" fmla="*/ 139 h 147"/>
                  <a:gd name="T14" fmla="*/ 50 w 131"/>
                  <a:gd name="T15" fmla="*/ 142 h 147"/>
                  <a:gd name="T16" fmla="*/ 58 w 131"/>
                  <a:gd name="T17" fmla="*/ 142 h 147"/>
                  <a:gd name="T18" fmla="*/ 58 w 131"/>
                  <a:gd name="T19" fmla="*/ 147 h 147"/>
                  <a:gd name="T20" fmla="*/ 0 w 131"/>
                  <a:gd name="T21" fmla="*/ 147 h 147"/>
                  <a:gd name="T22" fmla="*/ 0 w 131"/>
                  <a:gd name="T23" fmla="*/ 142 h 147"/>
                  <a:gd name="T24" fmla="*/ 6 w 131"/>
                  <a:gd name="T25" fmla="*/ 142 h 147"/>
                  <a:gd name="T26" fmla="*/ 10 w 131"/>
                  <a:gd name="T27" fmla="*/ 140 h 147"/>
                  <a:gd name="T28" fmla="*/ 13 w 131"/>
                  <a:gd name="T29" fmla="*/ 139 h 147"/>
                  <a:gd name="T30" fmla="*/ 15 w 131"/>
                  <a:gd name="T31" fmla="*/ 136 h 147"/>
                  <a:gd name="T32" fmla="*/ 16 w 131"/>
                  <a:gd name="T33" fmla="*/ 133 h 147"/>
                  <a:gd name="T34" fmla="*/ 17 w 131"/>
                  <a:gd name="T35" fmla="*/ 129 h 147"/>
                  <a:gd name="T36" fmla="*/ 18 w 131"/>
                  <a:gd name="T37" fmla="*/ 121 h 147"/>
                  <a:gd name="T38" fmla="*/ 18 w 131"/>
                  <a:gd name="T39" fmla="*/ 113 h 147"/>
                  <a:gd name="T40" fmla="*/ 18 w 131"/>
                  <a:gd name="T41" fmla="*/ 35 h 147"/>
                  <a:gd name="T42" fmla="*/ 18 w 131"/>
                  <a:gd name="T43" fmla="*/ 22 h 147"/>
                  <a:gd name="T44" fmla="*/ 17 w 131"/>
                  <a:gd name="T45" fmla="*/ 15 h 147"/>
                  <a:gd name="T46" fmla="*/ 15 w 131"/>
                  <a:gd name="T47" fmla="*/ 12 h 147"/>
                  <a:gd name="T48" fmla="*/ 13 w 131"/>
                  <a:gd name="T49" fmla="*/ 9 h 147"/>
                  <a:gd name="T50" fmla="*/ 8 w 131"/>
                  <a:gd name="T51" fmla="*/ 8 h 147"/>
                  <a:gd name="T52" fmla="*/ 0 w 131"/>
                  <a:gd name="T53" fmla="*/ 6 h 147"/>
                  <a:gd name="T54" fmla="*/ 0 w 131"/>
                  <a:gd name="T55" fmla="*/ 0 h 147"/>
                  <a:gd name="T56" fmla="*/ 131 w 131"/>
                  <a:gd name="T57" fmla="*/ 0 h 147"/>
                  <a:gd name="T58" fmla="*/ 131 w 131"/>
                  <a:gd name="T59" fmla="*/ 6 h 147"/>
                  <a:gd name="T60" fmla="*/ 124 w 131"/>
                  <a:gd name="T61" fmla="*/ 8 h 147"/>
                  <a:gd name="T62" fmla="*/ 119 w 131"/>
                  <a:gd name="T63" fmla="*/ 9 h 147"/>
                  <a:gd name="T64" fmla="*/ 117 w 131"/>
                  <a:gd name="T65" fmla="*/ 12 h 147"/>
                  <a:gd name="T66" fmla="*/ 114 w 131"/>
                  <a:gd name="T67" fmla="*/ 15 h 147"/>
                  <a:gd name="T68" fmla="*/ 113 w 131"/>
                  <a:gd name="T69" fmla="*/ 21 h 147"/>
                  <a:gd name="T70" fmla="*/ 113 w 131"/>
                  <a:gd name="T71" fmla="*/ 35 h 147"/>
                  <a:gd name="T72" fmla="*/ 113 w 131"/>
                  <a:gd name="T73" fmla="*/ 113 h 147"/>
                  <a:gd name="T74" fmla="*/ 113 w 131"/>
                  <a:gd name="T75" fmla="*/ 127 h 147"/>
                  <a:gd name="T76" fmla="*/ 114 w 131"/>
                  <a:gd name="T77" fmla="*/ 133 h 147"/>
                  <a:gd name="T78" fmla="*/ 117 w 131"/>
                  <a:gd name="T79" fmla="*/ 136 h 147"/>
                  <a:gd name="T80" fmla="*/ 119 w 131"/>
                  <a:gd name="T81" fmla="*/ 139 h 147"/>
                  <a:gd name="T82" fmla="*/ 124 w 131"/>
                  <a:gd name="T83" fmla="*/ 142 h 147"/>
                  <a:gd name="T84" fmla="*/ 131 w 131"/>
                  <a:gd name="T85" fmla="*/ 142 h 147"/>
                  <a:gd name="T86" fmla="*/ 131 w 131"/>
                  <a:gd name="T87" fmla="*/ 147 h 147"/>
                  <a:gd name="T88" fmla="*/ 73 w 131"/>
                  <a:gd name="T89" fmla="*/ 147 h 147"/>
                  <a:gd name="T90" fmla="*/ 73 w 131"/>
                  <a:gd name="T91" fmla="*/ 142 h 147"/>
                  <a:gd name="T92" fmla="*/ 78 w 131"/>
                  <a:gd name="T93" fmla="*/ 142 h 147"/>
                  <a:gd name="T94" fmla="*/ 83 w 131"/>
                  <a:gd name="T95" fmla="*/ 140 h 147"/>
                  <a:gd name="T96" fmla="*/ 85 w 131"/>
                  <a:gd name="T97" fmla="*/ 139 h 147"/>
                  <a:gd name="T98" fmla="*/ 87 w 131"/>
                  <a:gd name="T99" fmla="*/ 137 h 147"/>
                  <a:gd name="T100" fmla="*/ 90 w 131"/>
                  <a:gd name="T101" fmla="*/ 133 h 147"/>
                  <a:gd name="T102" fmla="*/ 91 w 131"/>
                  <a:gd name="T103" fmla="*/ 129 h 147"/>
                  <a:gd name="T104" fmla="*/ 91 w 131"/>
                  <a:gd name="T105" fmla="*/ 121 h 147"/>
                  <a:gd name="T106" fmla="*/ 91 w 131"/>
                  <a:gd name="T107" fmla="*/ 113 h 147"/>
                  <a:gd name="T108" fmla="*/ 91 w 131"/>
                  <a:gd name="T109" fmla="*/ 1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1" h="147">
                    <a:moveTo>
                      <a:pt x="91" y="10"/>
                    </a:moveTo>
                    <a:lnTo>
                      <a:pt x="39" y="10"/>
                    </a:lnTo>
                    <a:lnTo>
                      <a:pt x="39" y="113"/>
                    </a:lnTo>
                    <a:lnTo>
                      <a:pt x="41" y="127"/>
                    </a:lnTo>
                    <a:lnTo>
                      <a:pt x="42" y="133"/>
                    </a:lnTo>
                    <a:lnTo>
                      <a:pt x="43" y="136"/>
                    </a:lnTo>
                    <a:lnTo>
                      <a:pt x="45" y="139"/>
                    </a:lnTo>
                    <a:lnTo>
                      <a:pt x="50" y="142"/>
                    </a:lnTo>
                    <a:lnTo>
                      <a:pt x="58" y="142"/>
                    </a:lnTo>
                    <a:lnTo>
                      <a:pt x="58" y="147"/>
                    </a:lnTo>
                    <a:lnTo>
                      <a:pt x="0" y="147"/>
                    </a:lnTo>
                    <a:lnTo>
                      <a:pt x="0" y="142"/>
                    </a:lnTo>
                    <a:lnTo>
                      <a:pt x="6" y="142"/>
                    </a:lnTo>
                    <a:lnTo>
                      <a:pt x="10" y="140"/>
                    </a:lnTo>
                    <a:lnTo>
                      <a:pt x="13" y="139"/>
                    </a:lnTo>
                    <a:lnTo>
                      <a:pt x="15" y="136"/>
                    </a:lnTo>
                    <a:lnTo>
                      <a:pt x="16" y="133"/>
                    </a:lnTo>
                    <a:lnTo>
                      <a:pt x="17" y="129"/>
                    </a:lnTo>
                    <a:lnTo>
                      <a:pt x="18" y="121"/>
                    </a:lnTo>
                    <a:lnTo>
                      <a:pt x="18" y="113"/>
                    </a:lnTo>
                    <a:lnTo>
                      <a:pt x="18" y="35"/>
                    </a:lnTo>
                    <a:lnTo>
                      <a:pt x="18" y="22"/>
                    </a:lnTo>
                    <a:lnTo>
                      <a:pt x="17" y="15"/>
                    </a:lnTo>
                    <a:lnTo>
                      <a:pt x="15" y="12"/>
                    </a:lnTo>
                    <a:lnTo>
                      <a:pt x="13" y="9"/>
                    </a:lnTo>
                    <a:lnTo>
                      <a:pt x="8" y="8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31" y="0"/>
                    </a:lnTo>
                    <a:lnTo>
                      <a:pt x="131" y="6"/>
                    </a:lnTo>
                    <a:lnTo>
                      <a:pt x="124" y="8"/>
                    </a:lnTo>
                    <a:lnTo>
                      <a:pt x="119" y="9"/>
                    </a:lnTo>
                    <a:lnTo>
                      <a:pt x="117" y="12"/>
                    </a:lnTo>
                    <a:lnTo>
                      <a:pt x="114" y="15"/>
                    </a:lnTo>
                    <a:lnTo>
                      <a:pt x="113" y="21"/>
                    </a:lnTo>
                    <a:lnTo>
                      <a:pt x="113" y="35"/>
                    </a:lnTo>
                    <a:lnTo>
                      <a:pt x="113" y="113"/>
                    </a:lnTo>
                    <a:lnTo>
                      <a:pt x="113" y="127"/>
                    </a:lnTo>
                    <a:lnTo>
                      <a:pt x="114" y="133"/>
                    </a:lnTo>
                    <a:lnTo>
                      <a:pt x="117" y="136"/>
                    </a:lnTo>
                    <a:lnTo>
                      <a:pt x="119" y="139"/>
                    </a:lnTo>
                    <a:lnTo>
                      <a:pt x="124" y="142"/>
                    </a:lnTo>
                    <a:lnTo>
                      <a:pt x="131" y="142"/>
                    </a:lnTo>
                    <a:lnTo>
                      <a:pt x="131" y="147"/>
                    </a:lnTo>
                    <a:lnTo>
                      <a:pt x="73" y="147"/>
                    </a:lnTo>
                    <a:lnTo>
                      <a:pt x="73" y="142"/>
                    </a:lnTo>
                    <a:lnTo>
                      <a:pt x="78" y="142"/>
                    </a:lnTo>
                    <a:lnTo>
                      <a:pt x="83" y="140"/>
                    </a:lnTo>
                    <a:lnTo>
                      <a:pt x="85" y="139"/>
                    </a:lnTo>
                    <a:lnTo>
                      <a:pt x="87" y="137"/>
                    </a:lnTo>
                    <a:lnTo>
                      <a:pt x="90" y="133"/>
                    </a:lnTo>
                    <a:lnTo>
                      <a:pt x="91" y="129"/>
                    </a:lnTo>
                    <a:lnTo>
                      <a:pt x="91" y="121"/>
                    </a:lnTo>
                    <a:lnTo>
                      <a:pt x="91" y="113"/>
                    </a:lnTo>
                    <a:lnTo>
                      <a:pt x="91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52" name="Freeform 2843"/>
              <p:cNvSpPr>
                <a:spLocks noEditPoints="1"/>
              </p:cNvSpPr>
              <p:nvPr/>
            </p:nvSpPr>
            <p:spPr bwMode="auto">
              <a:xfrm>
                <a:off x="4400" y="1939"/>
                <a:ext cx="62" cy="111"/>
              </a:xfrm>
              <a:custGeom>
                <a:avLst/>
                <a:gdLst>
                  <a:gd name="T0" fmla="*/ 37 w 125"/>
                  <a:gd name="T1" fmla="*/ 1 h 222"/>
                  <a:gd name="T2" fmla="*/ 42 w 125"/>
                  <a:gd name="T3" fmla="*/ 35 h 222"/>
                  <a:gd name="T4" fmla="*/ 51 w 125"/>
                  <a:gd name="T5" fmla="*/ 19 h 222"/>
                  <a:gd name="T6" fmla="*/ 60 w 125"/>
                  <a:gd name="T7" fmla="*/ 9 h 222"/>
                  <a:gd name="T8" fmla="*/ 70 w 125"/>
                  <a:gd name="T9" fmla="*/ 1 h 222"/>
                  <a:gd name="T10" fmla="*/ 79 w 125"/>
                  <a:gd name="T11" fmla="*/ 0 h 222"/>
                  <a:gd name="T12" fmla="*/ 97 w 125"/>
                  <a:gd name="T13" fmla="*/ 4 h 222"/>
                  <a:gd name="T14" fmla="*/ 110 w 125"/>
                  <a:gd name="T15" fmla="*/ 17 h 222"/>
                  <a:gd name="T16" fmla="*/ 120 w 125"/>
                  <a:gd name="T17" fmla="*/ 42 h 222"/>
                  <a:gd name="T18" fmla="*/ 125 w 125"/>
                  <a:gd name="T19" fmla="*/ 72 h 222"/>
                  <a:gd name="T20" fmla="*/ 124 w 125"/>
                  <a:gd name="T21" fmla="*/ 91 h 222"/>
                  <a:gd name="T22" fmla="*/ 120 w 125"/>
                  <a:gd name="T23" fmla="*/ 108 h 222"/>
                  <a:gd name="T24" fmla="*/ 114 w 125"/>
                  <a:gd name="T25" fmla="*/ 123 h 222"/>
                  <a:gd name="T26" fmla="*/ 106 w 125"/>
                  <a:gd name="T27" fmla="*/ 136 h 222"/>
                  <a:gd name="T28" fmla="*/ 90 w 125"/>
                  <a:gd name="T29" fmla="*/ 151 h 222"/>
                  <a:gd name="T30" fmla="*/ 70 w 125"/>
                  <a:gd name="T31" fmla="*/ 156 h 222"/>
                  <a:gd name="T32" fmla="*/ 53 w 125"/>
                  <a:gd name="T33" fmla="*/ 153 h 222"/>
                  <a:gd name="T34" fmla="*/ 42 w 125"/>
                  <a:gd name="T35" fmla="*/ 143 h 222"/>
                  <a:gd name="T36" fmla="*/ 42 w 125"/>
                  <a:gd name="T37" fmla="*/ 200 h 222"/>
                  <a:gd name="T38" fmla="*/ 45 w 125"/>
                  <a:gd name="T39" fmla="*/ 211 h 222"/>
                  <a:gd name="T40" fmla="*/ 53 w 125"/>
                  <a:gd name="T41" fmla="*/ 215 h 222"/>
                  <a:gd name="T42" fmla="*/ 62 w 125"/>
                  <a:gd name="T43" fmla="*/ 222 h 222"/>
                  <a:gd name="T44" fmla="*/ 0 w 125"/>
                  <a:gd name="T45" fmla="*/ 216 h 222"/>
                  <a:gd name="T46" fmla="*/ 9 w 125"/>
                  <a:gd name="T47" fmla="*/ 215 h 222"/>
                  <a:gd name="T48" fmla="*/ 17 w 125"/>
                  <a:gd name="T49" fmla="*/ 211 h 222"/>
                  <a:gd name="T50" fmla="*/ 19 w 125"/>
                  <a:gd name="T51" fmla="*/ 200 h 222"/>
                  <a:gd name="T52" fmla="*/ 19 w 125"/>
                  <a:gd name="T53" fmla="*/ 48 h 222"/>
                  <a:gd name="T54" fmla="*/ 18 w 125"/>
                  <a:gd name="T55" fmla="*/ 30 h 222"/>
                  <a:gd name="T56" fmla="*/ 16 w 125"/>
                  <a:gd name="T57" fmla="*/ 25 h 222"/>
                  <a:gd name="T58" fmla="*/ 9 w 125"/>
                  <a:gd name="T59" fmla="*/ 22 h 222"/>
                  <a:gd name="T60" fmla="*/ 1 w 125"/>
                  <a:gd name="T61" fmla="*/ 25 h 222"/>
                  <a:gd name="T62" fmla="*/ 42 w 125"/>
                  <a:gd name="T63" fmla="*/ 45 h 222"/>
                  <a:gd name="T64" fmla="*/ 42 w 125"/>
                  <a:gd name="T65" fmla="*/ 114 h 222"/>
                  <a:gd name="T66" fmla="*/ 44 w 125"/>
                  <a:gd name="T67" fmla="*/ 127 h 222"/>
                  <a:gd name="T68" fmla="*/ 49 w 125"/>
                  <a:gd name="T69" fmla="*/ 136 h 222"/>
                  <a:gd name="T70" fmla="*/ 56 w 125"/>
                  <a:gd name="T71" fmla="*/ 143 h 222"/>
                  <a:gd name="T72" fmla="*/ 64 w 125"/>
                  <a:gd name="T73" fmla="*/ 146 h 222"/>
                  <a:gd name="T74" fmla="*/ 76 w 125"/>
                  <a:gd name="T75" fmla="*/ 146 h 222"/>
                  <a:gd name="T76" fmla="*/ 86 w 125"/>
                  <a:gd name="T77" fmla="*/ 140 h 222"/>
                  <a:gd name="T78" fmla="*/ 96 w 125"/>
                  <a:gd name="T79" fmla="*/ 125 h 222"/>
                  <a:gd name="T80" fmla="*/ 100 w 125"/>
                  <a:gd name="T81" fmla="*/ 102 h 222"/>
                  <a:gd name="T82" fmla="*/ 100 w 125"/>
                  <a:gd name="T83" fmla="*/ 72 h 222"/>
                  <a:gd name="T84" fmla="*/ 94 w 125"/>
                  <a:gd name="T85" fmla="*/ 46 h 222"/>
                  <a:gd name="T86" fmla="*/ 85 w 125"/>
                  <a:gd name="T87" fmla="*/ 30 h 222"/>
                  <a:gd name="T88" fmla="*/ 74 w 125"/>
                  <a:gd name="T89" fmla="*/ 25 h 222"/>
                  <a:gd name="T90" fmla="*/ 63 w 125"/>
                  <a:gd name="T91" fmla="*/ 25 h 222"/>
                  <a:gd name="T92" fmla="*/ 51 w 125"/>
                  <a:gd name="T93" fmla="*/ 33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5" h="222">
                    <a:moveTo>
                      <a:pt x="0" y="19"/>
                    </a:moveTo>
                    <a:lnTo>
                      <a:pt x="37" y="1"/>
                    </a:lnTo>
                    <a:lnTo>
                      <a:pt x="42" y="1"/>
                    </a:lnTo>
                    <a:lnTo>
                      <a:pt x="42" y="35"/>
                    </a:lnTo>
                    <a:lnTo>
                      <a:pt x="46" y="26"/>
                    </a:lnTo>
                    <a:lnTo>
                      <a:pt x="51" y="19"/>
                    </a:lnTo>
                    <a:lnTo>
                      <a:pt x="56" y="13"/>
                    </a:lnTo>
                    <a:lnTo>
                      <a:pt x="60" y="9"/>
                    </a:lnTo>
                    <a:lnTo>
                      <a:pt x="65" y="4"/>
                    </a:lnTo>
                    <a:lnTo>
                      <a:pt x="70" y="1"/>
                    </a:lnTo>
                    <a:lnTo>
                      <a:pt x="74" y="0"/>
                    </a:lnTo>
                    <a:lnTo>
                      <a:pt x="79" y="0"/>
                    </a:lnTo>
                    <a:lnTo>
                      <a:pt x="88" y="1"/>
                    </a:lnTo>
                    <a:lnTo>
                      <a:pt x="97" y="4"/>
                    </a:lnTo>
                    <a:lnTo>
                      <a:pt x="104" y="10"/>
                    </a:lnTo>
                    <a:lnTo>
                      <a:pt x="110" y="17"/>
                    </a:lnTo>
                    <a:lnTo>
                      <a:pt x="117" y="29"/>
                    </a:lnTo>
                    <a:lnTo>
                      <a:pt x="120" y="42"/>
                    </a:lnTo>
                    <a:lnTo>
                      <a:pt x="124" y="56"/>
                    </a:lnTo>
                    <a:lnTo>
                      <a:pt x="125" y="72"/>
                    </a:lnTo>
                    <a:lnTo>
                      <a:pt x="124" y="82"/>
                    </a:lnTo>
                    <a:lnTo>
                      <a:pt x="124" y="91"/>
                    </a:lnTo>
                    <a:lnTo>
                      <a:pt x="122" y="100"/>
                    </a:lnTo>
                    <a:lnTo>
                      <a:pt x="120" y="108"/>
                    </a:lnTo>
                    <a:lnTo>
                      <a:pt x="118" y="115"/>
                    </a:lnTo>
                    <a:lnTo>
                      <a:pt x="114" y="123"/>
                    </a:lnTo>
                    <a:lnTo>
                      <a:pt x="111" y="130"/>
                    </a:lnTo>
                    <a:lnTo>
                      <a:pt x="106" y="136"/>
                    </a:lnTo>
                    <a:lnTo>
                      <a:pt x="99" y="144"/>
                    </a:lnTo>
                    <a:lnTo>
                      <a:pt x="90" y="151"/>
                    </a:lnTo>
                    <a:lnTo>
                      <a:pt x="80" y="154"/>
                    </a:lnTo>
                    <a:lnTo>
                      <a:pt x="70" y="156"/>
                    </a:lnTo>
                    <a:lnTo>
                      <a:pt x="60" y="156"/>
                    </a:lnTo>
                    <a:lnTo>
                      <a:pt x="53" y="153"/>
                    </a:lnTo>
                    <a:lnTo>
                      <a:pt x="48" y="149"/>
                    </a:lnTo>
                    <a:lnTo>
                      <a:pt x="42" y="143"/>
                    </a:lnTo>
                    <a:lnTo>
                      <a:pt x="42" y="188"/>
                    </a:lnTo>
                    <a:lnTo>
                      <a:pt x="42" y="200"/>
                    </a:lnTo>
                    <a:lnTo>
                      <a:pt x="43" y="208"/>
                    </a:lnTo>
                    <a:lnTo>
                      <a:pt x="45" y="211"/>
                    </a:lnTo>
                    <a:lnTo>
                      <a:pt x="49" y="213"/>
                    </a:lnTo>
                    <a:lnTo>
                      <a:pt x="53" y="215"/>
                    </a:lnTo>
                    <a:lnTo>
                      <a:pt x="62" y="216"/>
                    </a:lnTo>
                    <a:lnTo>
                      <a:pt x="62" y="222"/>
                    </a:lnTo>
                    <a:lnTo>
                      <a:pt x="0" y="222"/>
                    </a:lnTo>
                    <a:lnTo>
                      <a:pt x="0" y="216"/>
                    </a:lnTo>
                    <a:lnTo>
                      <a:pt x="2" y="216"/>
                    </a:lnTo>
                    <a:lnTo>
                      <a:pt x="9" y="215"/>
                    </a:lnTo>
                    <a:lnTo>
                      <a:pt x="15" y="212"/>
                    </a:lnTo>
                    <a:lnTo>
                      <a:pt x="17" y="211"/>
                    </a:lnTo>
                    <a:lnTo>
                      <a:pt x="18" y="208"/>
                    </a:lnTo>
                    <a:lnTo>
                      <a:pt x="19" y="200"/>
                    </a:lnTo>
                    <a:lnTo>
                      <a:pt x="19" y="188"/>
                    </a:lnTo>
                    <a:lnTo>
                      <a:pt x="19" y="48"/>
                    </a:lnTo>
                    <a:lnTo>
                      <a:pt x="19" y="36"/>
                    </a:lnTo>
                    <a:lnTo>
                      <a:pt x="18" y="30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2" y="23"/>
                    </a:lnTo>
                    <a:lnTo>
                      <a:pt x="9" y="22"/>
                    </a:lnTo>
                    <a:lnTo>
                      <a:pt x="5" y="23"/>
                    </a:lnTo>
                    <a:lnTo>
                      <a:pt x="1" y="25"/>
                    </a:lnTo>
                    <a:lnTo>
                      <a:pt x="0" y="19"/>
                    </a:lnTo>
                    <a:close/>
                    <a:moveTo>
                      <a:pt x="42" y="45"/>
                    </a:moveTo>
                    <a:lnTo>
                      <a:pt x="42" y="100"/>
                    </a:lnTo>
                    <a:lnTo>
                      <a:pt x="42" y="114"/>
                    </a:lnTo>
                    <a:lnTo>
                      <a:pt x="43" y="123"/>
                    </a:lnTo>
                    <a:lnTo>
                      <a:pt x="44" y="127"/>
                    </a:lnTo>
                    <a:lnTo>
                      <a:pt x="45" y="131"/>
                    </a:lnTo>
                    <a:lnTo>
                      <a:pt x="49" y="136"/>
                    </a:lnTo>
                    <a:lnTo>
                      <a:pt x="51" y="140"/>
                    </a:lnTo>
                    <a:lnTo>
                      <a:pt x="56" y="143"/>
                    </a:lnTo>
                    <a:lnTo>
                      <a:pt x="59" y="144"/>
                    </a:lnTo>
                    <a:lnTo>
                      <a:pt x="64" y="146"/>
                    </a:lnTo>
                    <a:lnTo>
                      <a:pt x="70" y="147"/>
                    </a:lnTo>
                    <a:lnTo>
                      <a:pt x="76" y="146"/>
                    </a:lnTo>
                    <a:lnTo>
                      <a:pt x="81" y="143"/>
                    </a:lnTo>
                    <a:lnTo>
                      <a:pt x="86" y="140"/>
                    </a:lnTo>
                    <a:lnTo>
                      <a:pt x="91" y="134"/>
                    </a:lnTo>
                    <a:lnTo>
                      <a:pt x="96" y="125"/>
                    </a:lnTo>
                    <a:lnTo>
                      <a:pt x="99" y="114"/>
                    </a:lnTo>
                    <a:lnTo>
                      <a:pt x="100" y="102"/>
                    </a:lnTo>
                    <a:lnTo>
                      <a:pt x="101" y="88"/>
                    </a:lnTo>
                    <a:lnTo>
                      <a:pt x="100" y="72"/>
                    </a:lnTo>
                    <a:lnTo>
                      <a:pt x="98" y="58"/>
                    </a:lnTo>
                    <a:lnTo>
                      <a:pt x="94" y="46"/>
                    </a:lnTo>
                    <a:lnTo>
                      <a:pt x="90" y="36"/>
                    </a:lnTo>
                    <a:lnTo>
                      <a:pt x="85" y="30"/>
                    </a:lnTo>
                    <a:lnTo>
                      <a:pt x="80" y="26"/>
                    </a:lnTo>
                    <a:lnTo>
                      <a:pt x="74" y="25"/>
                    </a:lnTo>
                    <a:lnTo>
                      <a:pt x="70" y="23"/>
                    </a:lnTo>
                    <a:lnTo>
                      <a:pt x="63" y="25"/>
                    </a:lnTo>
                    <a:lnTo>
                      <a:pt x="57" y="27"/>
                    </a:lnTo>
                    <a:lnTo>
                      <a:pt x="51" y="33"/>
                    </a:lnTo>
                    <a:lnTo>
                      <a:pt x="42" y="4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53" name="Freeform 2844"/>
              <p:cNvSpPr>
                <a:spLocks/>
              </p:cNvSpPr>
              <p:nvPr/>
            </p:nvSpPr>
            <p:spPr bwMode="auto">
              <a:xfrm>
                <a:off x="4156" y="2009"/>
                <a:ext cx="45" cy="10"/>
              </a:xfrm>
              <a:custGeom>
                <a:avLst/>
                <a:gdLst>
                  <a:gd name="T0" fmla="*/ 0 w 90"/>
                  <a:gd name="T1" fmla="*/ 16 h 21"/>
                  <a:gd name="T2" fmla="*/ 7 w 90"/>
                  <a:gd name="T3" fmla="*/ 21 h 21"/>
                  <a:gd name="T4" fmla="*/ 90 w 90"/>
                  <a:gd name="T5" fmla="*/ 21 h 21"/>
                  <a:gd name="T6" fmla="*/ 90 w 90"/>
                  <a:gd name="T7" fmla="*/ 0 h 21"/>
                  <a:gd name="T8" fmla="*/ 7 w 90"/>
                  <a:gd name="T9" fmla="*/ 0 h 21"/>
                  <a:gd name="T10" fmla="*/ 0 w 90"/>
                  <a:gd name="T11" fmla="*/ 16 h 21"/>
                  <a:gd name="T12" fmla="*/ 0 w 90"/>
                  <a:gd name="T13" fmla="*/ 16 h 21"/>
                  <a:gd name="T14" fmla="*/ 3 w 90"/>
                  <a:gd name="T15" fmla="*/ 21 h 21"/>
                  <a:gd name="T16" fmla="*/ 7 w 90"/>
                  <a:gd name="T17" fmla="*/ 21 h 21"/>
                  <a:gd name="T18" fmla="*/ 0 w 90"/>
                  <a:gd name="T19" fmla="*/ 1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21">
                    <a:moveTo>
                      <a:pt x="0" y="16"/>
                    </a:moveTo>
                    <a:lnTo>
                      <a:pt x="7" y="21"/>
                    </a:lnTo>
                    <a:lnTo>
                      <a:pt x="90" y="21"/>
                    </a:lnTo>
                    <a:lnTo>
                      <a:pt x="90" y="0"/>
                    </a:lnTo>
                    <a:lnTo>
                      <a:pt x="7" y="0"/>
                    </a:lnTo>
                    <a:lnTo>
                      <a:pt x="0" y="16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54" name="Freeform 2845"/>
              <p:cNvSpPr>
                <a:spLocks/>
              </p:cNvSpPr>
              <p:nvPr/>
            </p:nvSpPr>
            <p:spPr bwMode="auto">
              <a:xfrm>
                <a:off x="4104" y="1920"/>
                <a:ext cx="59" cy="97"/>
              </a:xfrm>
              <a:custGeom>
                <a:avLst/>
                <a:gdLst>
                  <a:gd name="T0" fmla="*/ 7 w 118"/>
                  <a:gd name="T1" fmla="*/ 0 h 194"/>
                  <a:gd name="T2" fmla="*/ 0 w 118"/>
                  <a:gd name="T3" fmla="*/ 17 h 194"/>
                  <a:gd name="T4" fmla="*/ 104 w 118"/>
                  <a:gd name="T5" fmla="*/ 194 h 194"/>
                  <a:gd name="T6" fmla="*/ 118 w 118"/>
                  <a:gd name="T7" fmla="*/ 183 h 194"/>
                  <a:gd name="T8" fmla="*/ 12 w 118"/>
                  <a:gd name="T9" fmla="*/ 4 h 194"/>
                  <a:gd name="T10" fmla="*/ 7 w 118"/>
                  <a:gd name="T11" fmla="*/ 0 h 194"/>
                  <a:gd name="T12" fmla="*/ 12 w 118"/>
                  <a:gd name="T13" fmla="*/ 4 h 194"/>
                  <a:gd name="T14" fmla="*/ 10 w 118"/>
                  <a:gd name="T15" fmla="*/ 0 h 194"/>
                  <a:gd name="T16" fmla="*/ 7 w 118"/>
                  <a:gd name="T17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194">
                    <a:moveTo>
                      <a:pt x="7" y="0"/>
                    </a:moveTo>
                    <a:lnTo>
                      <a:pt x="0" y="17"/>
                    </a:lnTo>
                    <a:lnTo>
                      <a:pt x="104" y="194"/>
                    </a:lnTo>
                    <a:lnTo>
                      <a:pt x="118" y="183"/>
                    </a:lnTo>
                    <a:lnTo>
                      <a:pt x="12" y="4"/>
                    </a:lnTo>
                    <a:lnTo>
                      <a:pt x="7" y="0"/>
                    </a:lnTo>
                    <a:lnTo>
                      <a:pt x="12" y="4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55" name="Freeform 2846"/>
              <p:cNvSpPr>
                <a:spLocks/>
              </p:cNvSpPr>
              <p:nvPr/>
            </p:nvSpPr>
            <p:spPr bwMode="auto">
              <a:xfrm>
                <a:off x="4098" y="1920"/>
                <a:ext cx="9" cy="11"/>
              </a:xfrm>
              <a:custGeom>
                <a:avLst/>
                <a:gdLst>
                  <a:gd name="T0" fmla="*/ 0 w 19"/>
                  <a:gd name="T1" fmla="*/ 21 h 21"/>
                  <a:gd name="T2" fmla="*/ 0 w 19"/>
                  <a:gd name="T3" fmla="*/ 21 h 21"/>
                  <a:gd name="T4" fmla="*/ 8 w 19"/>
                  <a:gd name="T5" fmla="*/ 21 h 21"/>
                  <a:gd name="T6" fmla="*/ 19 w 19"/>
                  <a:gd name="T7" fmla="*/ 21 h 21"/>
                  <a:gd name="T8" fmla="*/ 19 w 19"/>
                  <a:gd name="T9" fmla="*/ 0 h 21"/>
                  <a:gd name="T10" fmla="*/ 8 w 19"/>
                  <a:gd name="T11" fmla="*/ 1 h 21"/>
                  <a:gd name="T12" fmla="*/ 0 w 19"/>
                  <a:gd name="T13" fmla="*/ 1 h 21"/>
                  <a:gd name="T14" fmla="*/ 0 w 19"/>
                  <a:gd name="T15" fmla="*/ 1 h 21"/>
                  <a:gd name="T16" fmla="*/ 0 w 19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1">
                    <a:moveTo>
                      <a:pt x="0" y="21"/>
                    </a:moveTo>
                    <a:lnTo>
                      <a:pt x="0" y="21"/>
                    </a:lnTo>
                    <a:lnTo>
                      <a:pt x="8" y="21"/>
                    </a:lnTo>
                    <a:lnTo>
                      <a:pt x="19" y="21"/>
                    </a:lnTo>
                    <a:lnTo>
                      <a:pt x="19" y="0"/>
                    </a:lnTo>
                    <a:lnTo>
                      <a:pt x="8" y="1"/>
                    </a:lnTo>
                    <a:lnTo>
                      <a:pt x="0" y="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56" name="Freeform 2847"/>
              <p:cNvSpPr>
                <a:spLocks/>
              </p:cNvSpPr>
              <p:nvPr/>
            </p:nvSpPr>
            <p:spPr bwMode="auto">
              <a:xfrm>
                <a:off x="4094" y="1920"/>
                <a:ext cx="4" cy="11"/>
              </a:xfrm>
              <a:custGeom>
                <a:avLst/>
                <a:gdLst>
                  <a:gd name="T0" fmla="*/ 0 w 7"/>
                  <a:gd name="T1" fmla="*/ 20 h 20"/>
                  <a:gd name="T2" fmla="*/ 0 w 7"/>
                  <a:gd name="T3" fmla="*/ 20 h 20"/>
                  <a:gd name="T4" fmla="*/ 3 w 7"/>
                  <a:gd name="T5" fmla="*/ 20 h 20"/>
                  <a:gd name="T6" fmla="*/ 7 w 7"/>
                  <a:gd name="T7" fmla="*/ 20 h 20"/>
                  <a:gd name="T8" fmla="*/ 7 w 7"/>
                  <a:gd name="T9" fmla="*/ 0 h 20"/>
                  <a:gd name="T10" fmla="*/ 3 w 7"/>
                  <a:gd name="T11" fmla="*/ 0 h 20"/>
                  <a:gd name="T12" fmla="*/ 0 w 7"/>
                  <a:gd name="T13" fmla="*/ 0 h 20"/>
                  <a:gd name="T14" fmla="*/ 0 w 7"/>
                  <a:gd name="T15" fmla="*/ 0 h 20"/>
                  <a:gd name="T16" fmla="*/ 0 w 7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20">
                    <a:moveTo>
                      <a:pt x="0" y="20"/>
                    </a:moveTo>
                    <a:lnTo>
                      <a:pt x="0" y="20"/>
                    </a:lnTo>
                    <a:lnTo>
                      <a:pt x="3" y="20"/>
                    </a:lnTo>
                    <a:lnTo>
                      <a:pt x="7" y="2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57" name="Freeform 2848"/>
              <p:cNvSpPr>
                <a:spLocks/>
              </p:cNvSpPr>
              <p:nvPr/>
            </p:nvSpPr>
            <p:spPr bwMode="auto">
              <a:xfrm>
                <a:off x="4087" y="1920"/>
                <a:ext cx="8" cy="11"/>
              </a:xfrm>
              <a:custGeom>
                <a:avLst/>
                <a:gdLst>
                  <a:gd name="T0" fmla="*/ 16 w 16"/>
                  <a:gd name="T1" fmla="*/ 11 h 21"/>
                  <a:gd name="T2" fmla="*/ 8 w 16"/>
                  <a:gd name="T3" fmla="*/ 21 h 21"/>
                  <a:gd name="T4" fmla="*/ 11 w 16"/>
                  <a:gd name="T5" fmla="*/ 21 h 21"/>
                  <a:gd name="T6" fmla="*/ 15 w 16"/>
                  <a:gd name="T7" fmla="*/ 21 h 21"/>
                  <a:gd name="T8" fmla="*/ 15 w 16"/>
                  <a:gd name="T9" fmla="*/ 1 h 21"/>
                  <a:gd name="T10" fmla="*/ 11 w 16"/>
                  <a:gd name="T11" fmla="*/ 1 h 21"/>
                  <a:gd name="T12" fmla="*/ 8 w 16"/>
                  <a:gd name="T13" fmla="*/ 0 h 21"/>
                  <a:gd name="T14" fmla="*/ 0 w 16"/>
                  <a:gd name="T15" fmla="*/ 11 h 21"/>
                  <a:gd name="T16" fmla="*/ 8 w 16"/>
                  <a:gd name="T17" fmla="*/ 0 h 21"/>
                  <a:gd name="T18" fmla="*/ 0 w 16"/>
                  <a:gd name="T19" fmla="*/ 0 h 21"/>
                  <a:gd name="T20" fmla="*/ 0 w 16"/>
                  <a:gd name="T21" fmla="*/ 11 h 21"/>
                  <a:gd name="T22" fmla="*/ 16 w 16"/>
                  <a:gd name="T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21">
                    <a:moveTo>
                      <a:pt x="16" y="11"/>
                    </a:moveTo>
                    <a:lnTo>
                      <a:pt x="8" y="21"/>
                    </a:lnTo>
                    <a:lnTo>
                      <a:pt x="11" y="21"/>
                    </a:lnTo>
                    <a:lnTo>
                      <a:pt x="15" y="21"/>
                    </a:lnTo>
                    <a:lnTo>
                      <a:pt x="15" y="1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0" y="11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58" name="Freeform 2849"/>
              <p:cNvSpPr>
                <a:spLocks/>
              </p:cNvSpPr>
              <p:nvPr/>
            </p:nvSpPr>
            <p:spPr bwMode="auto">
              <a:xfrm>
                <a:off x="4087" y="1926"/>
                <a:ext cx="8" cy="54"/>
              </a:xfrm>
              <a:custGeom>
                <a:avLst/>
                <a:gdLst>
                  <a:gd name="T0" fmla="*/ 0 w 16"/>
                  <a:gd name="T1" fmla="*/ 110 h 110"/>
                  <a:gd name="T2" fmla="*/ 16 w 16"/>
                  <a:gd name="T3" fmla="*/ 110 h 110"/>
                  <a:gd name="T4" fmla="*/ 16 w 16"/>
                  <a:gd name="T5" fmla="*/ 0 h 110"/>
                  <a:gd name="T6" fmla="*/ 0 w 16"/>
                  <a:gd name="T7" fmla="*/ 0 h 110"/>
                  <a:gd name="T8" fmla="*/ 0 w 16"/>
                  <a:gd name="T9" fmla="*/ 110 h 110"/>
                  <a:gd name="T10" fmla="*/ 0 w 16"/>
                  <a:gd name="T11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10">
                    <a:moveTo>
                      <a:pt x="0" y="110"/>
                    </a:moveTo>
                    <a:lnTo>
                      <a:pt x="16" y="11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59" name="Freeform 2850"/>
              <p:cNvSpPr>
                <a:spLocks/>
              </p:cNvSpPr>
              <p:nvPr/>
            </p:nvSpPr>
            <p:spPr bwMode="auto">
              <a:xfrm>
                <a:off x="4087" y="1980"/>
                <a:ext cx="10" cy="26"/>
              </a:xfrm>
              <a:custGeom>
                <a:avLst/>
                <a:gdLst>
                  <a:gd name="T0" fmla="*/ 21 w 21"/>
                  <a:gd name="T1" fmla="*/ 39 h 52"/>
                  <a:gd name="T2" fmla="*/ 21 w 21"/>
                  <a:gd name="T3" fmla="*/ 39 h 52"/>
                  <a:gd name="T4" fmla="*/ 20 w 21"/>
                  <a:gd name="T5" fmla="*/ 36 h 52"/>
                  <a:gd name="T6" fmla="*/ 17 w 21"/>
                  <a:gd name="T7" fmla="*/ 27 h 52"/>
                  <a:gd name="T8" fmla="*/ 16 w 21"/>
                  <a:gd name="T9" fmla="*/ 16 h 52"/>
                  <a:gd name="T10" fmla="*/ 16 w 21"/>
                  <a:gd name="T11" fmla="*/ 0 h 52"/>
                  <a:gd name="T12" fmla="*/ 0 w 21"/>
                  <a:gd name="T13" fmla="*/ 0 h 52"/>
                  <a:gd name="T14" fmla="*/ 0 w 21"/>
                  <a:gd name="T15" fmla="*/ 17 h 52"/>
                  <a:gd name="T16" fmla="*/ 1 w 21"/>
                  <a:gd name="T17" fmla="*/ 31 h 52"/>
                  <a:gd name="T18" fmla="*/ 3 w 21"/>
                  <a:gd name="T19" fmla="*/ 43 h 52"/>
                  <a:gd name="T20" fmla="*/ 8 w 21"/>
                  <a:gd name="T21" fmla="*/ 52 h 52"/>
                  <a:gd name="T22" fmla="*/ 8 w 21"/>
                  <a:gd name="T23" fmla="*/ 52 h 52"/>
                  <a:gd name="T24" fmla="*/ 21 w 21"/>
                  <a:gd name="T25" fmla="*/ 3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2">
                    <a:moveTo>
                      <a:pt x="21" y="39"/>
                    </a:moveTo>
                    <a:lnTo>
                      <a:pt x="21" y="39"/>
                    </a:lnTo>
                    <a:lnTo>
                      <a:pt x="20" y="36"/>
                    </a:lnTo>
                    <a:lnTo>
                      <a:pt x="17" y="27"/>
                    </a:lnTo>
                    <a:lnTo>
                      <a:pt x="16" y="16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1" y="31"/>
                    </a:lnTo>
                    <a:lnTo>
                      <a:pt x="3" y="43"/>
                    </a:lnTo>
                    <a:lnTo>
                      <a:pt x="8" y="52"/>
                    </a:lnTo>
                    <a:lnTo>
                      <a:pt x="21" y="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60" name="Freeform 2851"/>
              <p:cNvSpPr>
                <a:spLocks/>
              </p:cNvSpPr>
              <p:nvPr/>
            </p:nvSpPr>
            <p:spPr bwMode="auto">
              <a:xfrm>
                <a:off x="4091" y="2000"/>
                <a:ext cx="16" cy="14"/>
              </a:xfrm>
              <a:custGeom>
                <a:avLst/>
                <a:gdLst>
                  <a:gd name="T0" fmla="*/ 33 w 33"/>
                  <a:gd name="T1" fmla="*/ 8 h 28"/>
                  <a:gd name="T2" fmla="*/ 33 w 33"/>
                  <a:gd name="T3" fmla="*/ 8 h 28"/>
                  <a:gd name="T4" fmla="*/ 26 w 33"/>
                  <a:gd name="T5" fmla="*/ 7 h 28"/>
                  <a:gd name="T6" fmla="*/ 20 w 33"/>
                  <a:gd name="T7" fmla="*/ 5 h 28"/>
                  <a:gd name="T8" fmla="*/ 16 w 33"/>
                  <a:gd name="T9" fmla="*/ 2 h 28"/>
                  <a:gd name="T10" fmla="*/ 13 w 33"/>
                  <a:gd name="T11" fmla="*/ 0 h 28"/>
                  <a:gd name="T12" fmla="*/ 0 w 33"/>
                  <a:gd name="T13" fmla="*/ 13 h 28"/>
                  <a:gd name="T14" fmla="*/ 7 w 33"/>
                  <a:gd name="T15" fmla="*/ 20 h 28"/>
                  <a:gd name="T16" fmla="*/ 14 w 33"/>
                  <a:gd name="T17" fmla="*/ 24 h 28"/>
                  <a:gd name="T18" fmla="*/ 23 w 33"/>
                  <a:gd name="T19" fmla="*/ 27 h 28"/>
                  <a:gd name="T20" fmla="*/ 33 w 33"/>
                  <a:gd name="T21" fmla="*/ 28 h 28"/>
                  <a:gd name="T22" fmla="*/ 33 w 33"/>
                  <a:gd name="T23" fmla="*/ 28 h 28"/>
                  <a:gd name="T24" fmla="*/ 33 w 33"/>
                  <a:gd name="T25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28">
                    <a:moveTo>
                      <a:pt x="33" y="8"/>
                    </a:moveTo>
                    <a:lnTo>
                      <a:pt x="33" y="8"/>
                    </a:lnTo>
                    <a:lnTo>
                      <a:pt x="26" y="7"/>
                    </a:lnTo>
                    <a:lnTo>
                      <a:pt x="20" y="5"/>
                    </a:lnTo>
                    <a:lnTo>
                      <a:pt x="16" y="2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7" y="20"/>
                    </a:lnTo>
                    <a:lnTo>
                      <a:pt x="14" y="24"/>
                    </a:lnTo>
                    <a:lnTo>
                      <a:pt x="23" y="27"/>
                    </a:lnTo>
                    <a:lnTo>
                      <a:pt x="33" y="28"/>
                    </a:lnTo>
                    <a:lnTo>
                      <a:pt x="33" y="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61" name="Freeform 2852"/>
              <p:cNvSpPr>
                <a:spLocks/>
              </p:cNvSpPr>
              <p:nvPr/>
            </p:nvSpPr>
            <p:spPr bwMode="auto">
              <a:xfrm>
                <a:off x="4107" y="2004"/>
                <a:ext cx="10" cy="10"/>
              </a:xfrm>
              <a:custGeom>
                <a:avLst/>
                <a:gdLst>
                  <a:gd name="T0" fmla="*/ 19 w 19"/>
                  <a:gd name="T1" fmla="*/ 10 h 20"/>
                  <a:gd name="T2" fmla="*/ 11 w 19"/>
                  <a:gd name="T3" fmla="*/ 0 h 20"/>
                  <a:gd name="T4" fmla="*/ 0 w 19"/>
                  <a:gd name="T5" fmla="*/ 0 h 20"/>
                  <a:gd name="T6" fmla="*/ 0 w 19"/>
                  <a:gd name="T7" fmla="*/ 20 h 20"/>
                  <a:gd name="T8" fmla="*/ 11 w 19"/>
                  <a:gd name="T9" fmla="*/ 20 h 20"/>
                  <a:gd name="T10" fmla="*/ 19 w 19"/>
                  <a:gd name="T11" fmla="*/ 10 h 20"/>
                  <a:gd name="T12" fmla="*/ 19 w 19"/>
                  <a:gd name="T13" fmla="*/ 10 h 20"/>
                  <a:gd name="T14" fmla="*/ 19 w 19"/>
                  <a:gd name="T15" fmla="*/ 0 h 20"/>
                  <a:gd name="T16" fmla="*/ 11 w 19"/>
                  <a:gd name="T17" fmla="*/ 0 h 20"/>
                  <a:gd name="T18" fmla="*/ 19 w 19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0">
                    <a:moveTo>
                      <a:pt x="19" y="10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" y="20"/>
                    </a:lnTo>
                    <a:lnTo>
                      <a:pt x="19" y="1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19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62" name="Freeform 2853"/>
              <p:cNvSpPr>
                <a:spLocks/>
              </p:cNvSpPr>
              <p:nvPr/>
            </p:nvSpPr>
            <p:spPr bwMode="auto">
              <a:xfrm>
                <a:off x="4109" y="2009"/>
                <a:ext cx="8" cy="10"/>
              </a:xfrm>
              <a:custGeom>
                <a:avLst/>
                <a:gdLst>
                  <a:gd name="T0" fmla="*/ 8 w 16"/>
                  <a:gd name="T1" fmla="*/ 21 h 21"/>
                  <a:gd name="T2" fmla="*/ 16 w 16"/>
                  <a:gd name="T3" fmla="*/ 10 h 21"/>
                  <a:gd name="T4" fmla="*/ 16 w 16"/>
                  <a:gd name="T5" fmla="*/ 0 h 21"/>
                  <a:gd name="T6" fmla="*/ 0 w 16"/>
                  <a:gd name="T7" fmla="*/ 0 h 21"/>
                  <a:gd name="T8" fmla="*/ 0 w 16"/>
                  <a:gd name="T9" fmla="*/ 10 h 21"/>
                  <a:gd name="T10" fmla="*/ 8 w 16"/>
                  <a:gd name="T11" fmla="*/ 21 h 21"/>
                  <a:gd name="T12" fmla="*/ 8 w 16"/>
                  <a:gd name="T13" fmla="*/ 21 h 21"/>
                  <a:gd name="T14" fmla="*/ 16 w 16"/>
                  <a:gd name="T15" fmla="*/ 21 h 21"/>
                  <a:gd name="T16" fmla="*/ 16 w 16"/>
                  <a:gd name="T17" fmla="*/ 10 h 21"/>
                  <a:gd name="T18" fmla="*/ 8 w 16"/>
                  <a:gd name="T1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1">
                    <a:moveTo>
                      <a:pt x="8" y="21"/>
                    </a:moveTo>
                    <a:lnTo>
                      <a:pt x="16" y="1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21"/>
                    </a:lnTo>
                    <a:lnTo>
                      <a:pt x="16" y="21"/>
                    </a:lnTo>
                    <a:lnTo>
                      <a:pt x="16" y="10"/>
                    </a:lnTo>
                    <a:lnTo>
                      <a:pt x="8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63" name="Freeform 2854"/>
              <p:cNvSpPr>
                <a:spLocks/>
              </p:cNvSpPr>
              <p:nvPr/>
            </p:nvSpPr>
            <p:spPr bwMode="auto">
              <a:xfrm>
                <a:off x="4043" y="2009"/>
                <a:ext cx="70" cy="10"/>
              </a:xfrm>
              <a:custGeom>
                <a:avLst/>
                <a:gdLst>
                  <a:gd name="T0" fmla="*/ 0 w 140"/>
                  <a:gd name="T1" fmla="*/ 10 h 21"/>
                  <a:gd name="T2" fmla="*/ 8 w 140"/>
                  <a:gd name="T3" fmla="*/ 21 h 21"/>
                  <a:gd name="T4" fmla="*/ 140 w 140"/>
                  <a:gd name="T5" fmla="*/ 21 h 21"/>
                  <a:gd name="T6" fmla="*/ 140 w 140"/>
                  <a:gd name="T7" fmla="*/ 0 h 21"/>
                  <a:gd name="T8" fmla="*/ 8 w 140"/>
                  <a:gd name="T9" fmla="*/ 0 h 21"/>
                  <a:gd name="T10" fmla="*/ 0 w 140"/>
                  <a:gd name="T11" fmla="*/ 10 h 21"/>
                  <a:gd name="T12" fmla="*/ 0 w 140"/>
                  <a:gd name="T13" fmla="*/ 10 h 21"/>
                  <a:gd name="T14" fmla="*/ 0 w 140"/>
                  <a:gd name="T15" fmla="*/ 21 h 21"/>
                  <a:gd name="T16" fmla="*/ 8 w 140"/>
                  <a:gd name="T17" fmla="*/ 21 h 21"/>
                  <a:gd name="T18" fmla="*/ 0 w 140"/>
                  <a:gd name="T19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0" h="21">
                    <a:moveTo>
                      <a:pt x="0" y="10"/>
                    </a:moveTo>
                    <a:lnTo>
                      <a:pt x="8" y="21"/>
                    </a:lnTo>
                    <a:lnTo>
                      <a:pt x="140" y="21"/>
                    </a:lnTo>
                    <a:lnTo>
                      <a:pt x="140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1"/>
                    </a:lnTo>
                    <a:lnTo>
                      <a:pt x="8" y="21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64" name="Freeform 2855"/>
              <p:cNvSpPr>
                <a:spLocks/>
              </p:cNvSpPr>
              <p:nvPr/>
            </p:nvSpPr>
            <p:spPr bwMode="auto">
              <a:xfrm>
                <a:off x="4043" y="2004"/>
                <a:ext cx="8" cy="10"/>
              </a:xfrm>
              <a:custGeom>
                <a:avLst/>
                <a:gdLst>
                  <a:gd name="T0" fmla="*/ 8 w 16"/>
                  <a:gd name="T1" fmla="*/ 0 h 20"/>
                  <a:gd name="T2" fmla="*/ 0 w 16"/>
                  <a:gd name="T3" fmla="*/ 10 h 20"/>
                  <a:gd name="T4" fmla="*/ 0 w 16"/>
                  <a:gd name="T5" fmla="*/ 20 h 20"/>
                  <a:gd name="T6" fmla="*/ 16 w 16"/>
                  <a:gd name="T7" fmla="*/ 20 h 20"/>
                  <a:gd name="T8" fmla="*/ 16 w 16"/>
                  <a:gd name="T9" fmla="*/ 10 h 20"/>
                  <a:gd name="T10" fmla="*/ 8 w 16"/>
                  <a:gd name="T11" fmla="*/ 0 h 20"/>
                  <a:gd name="T12" fmla="*/ 8 w 16"/>
                  <a:gd name="T13" fmla="*/ 0 h 20"/>
                  <a:gd name="T14" fmla="*/ 0 w 16"/>
                  <a:gd name="T15" fmla="*/ 0 h 20"/>
                  <a:gd name="T16" fmla="*/ 0 w 16"/>
                  <a:gd name="T17" fmla="*/ 10 h 20"/>
                  <a:gd name="T18" fmla="*/ 8 w 16"/>
                  <a:gd name="T1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8" y="0"/>
                    </a:moveTo>
                    <a:lnTo>
                      <a:pt x="0" y="10"/>
                    </a:lnTo>
                    <a:lnTo>
                      <a:pt x="0" y="20"/>
                    </a:lnTo>
                    <a:lnTo>
                      <a:pt x="16" y="20"/>
                    </a:lnTo>
                    <a:lnTo>
                      <a:pt x="16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65" name="Freeform 2856"/>
              <p:cNvSpPr>
                <a:spLocks/>
              </p:cNvSpPr>
              <p:nvPr/>
            </p:nvSpPr>
            <p:spPr bwMode="auto">
              <a:xfrm>
                <a:off x="4047" y="2004"/>
                <a:ext cx="6" cy="10"/>
              </a:xfrm>
              <a:custGeom>
                <a:avLst/>
                <a:gdLst>
                  <a:gd name="T0" fmla="*/ 12 w 12"/>
                  <a:gd name="T1" fmla="*/ 20 h 20"/>
                  <a:gd name="T2" fmla="*/ 12 w 12"/>
                  <a:gd name="T3" fmla="*/ 0 h 20"/>
                  <a:gd name="T4" fmla="*/ 0 w 12"/>
                  <a:gd name="T5" fmla="*/ 0 h 20"/>
                  <a:gd name="T6" fmla="*/ 0 w 12"/>
                  <a:gd name="T7" fmla="*/ 20 h 20"/>
                  <a:gd name="T8" fmla="*/ 12 w 12"/>
                  <a:gd name="T9" fmla="*/ 20 h 20"/>
                  <a:gd name="T10" fmla="*/ 12 w 12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0">
                    <a:moveTo>
                      <a:pt x="12" y="20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2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66" name="Freeform 2857"/>
              <p:cNvSpPr>
                <a:spLocks/>
              </p:cNvSpPr>
              <p:nvPr/>
            </p:nvSpPr>
            <p:spPr bwMode="auto">
              <a:xfrm>
                <a:off x="4053" y="1998"/>
                <a:ext cx="17" cy="16"/>
              </a:xfrm>
              <a:custGeom>
                <a:avLst/>
                <a:gdLst>
                  <a:gd name="T0" fmla="*/ 21 w 35"/>
                  <a:gd name="T1" fmla="*/ 0 h 31"/>
                  <a:gd name="T2" fmla="*/ 21 w 35"/>
                  <a:gd name="T3" fmla="*/ 0 h 31"/>
                  <a:gd name="T4" fmla="*/ 17 w 35"/>
                  <a:gd name="T5" fmla="*/ 4 h 31"/>
                  <a:gd name="T6" fmla="*/ 13 w 35"/>
                  <a:gd name="T7" fmla="*/ 8 h 31"/>
                  <a:gd name="T8" fmla="*/ 7 w 35"/>
                  <a:gd name="T9" fmla="*/ 10 h 31"/>
                  <a:gd name="T10" fmla="*/ 0 w 35"/>
                  <a:gd name="T11" fmla="*/ 11 h 31"/>
                  <a:gd name="T12" fmla="*/ 0 w 35"/>
                  <a:gd name="T13" fmla="*/ 31 h 31"/>
                  <a:gd name="T14" fmla="*/ 10 w 35"/>
                  <a:gd name="T15" fmla="*/ 30 h 31"/>
                  <a:gd name="T16" fmla="*/ 20 w 35"/>
                  <a:gd name="T17" fmla="*/ 27 h 31"/>
                  <a:gd name="T18" fmla="*/ 28 w 35"/>
                  <a:gd name="T19" fmla="*/ 20 h 31"/>
                  <a:gd name="T20" fmla="*/ 35 w 35"/>
                  <a:gd name="T21" fmla="*/ 11 h 31"/>
                  <a:gd name="T22" fmla="*/ 35 w 35"/>
                  <a:gd name="T23" fmla="*/ 11 h 31"/>
                  <a:gd name="T24" fmla="*/ 21 w 35"/>
                  <a:gd name="T2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1">
                    <a:moveTo>
                      <a:pt x="21" y="0"/>
                    </a:moveTo>
                    <a:lnTo>
                      <a:pt x="21" y="0"/>
                    </a:lnTo>
                    <a:lnTo>
                      <a:pt x="17" y="4"/>
                    </a:lnTo>
                    <a:lnTo>
                      <a:pt x="13" y="8"/>
                    </a:lnTo>
                    <a:lnTo>
                      <a:pt x="7" y="10"/>
                    </a:lnTo>
                    <a:lnTo>
                      <a:pt x="0" y="11"/>
                    </a:lnTo>
                    <a:lnTo>
                      <a:pt x="0" y="31"/>
                    </a:lnTo>
                    <a:lnTo>
                      <a:pt x="10" y="30"/>
                    </a:lnTo>
                    <a:lnTo>
                      <a:pt x="20" y="27"/>
                    </a:lnTo>
                    <a:lnTo>
                      <a:pt x="28" y="20"/>
                    </a:lnTo>
                    <a:lnTo>
                      <a:pt x="35" y="1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67" name="Freeform 2858"/>
              <p:cNvSpPr>
                <a:spLocks/>
              </p:cNvSpPr>
              <p:nvPr/>
            </p:nvSpPr>
            <p:spPr bwMode="auto">
              <a:xfrm>
                <a:off x="4063" y="1980"/>
                <a:ext cx="10" cy="24"/>
              </a:xfrm>
              <a:custGeom>
                <a:avLst/>
                <a:gdLst>
                  <a:gd name="T0" fmla="*/ 3 w 20"/>
                  <a:gd name="T1" fmla="*/ 0 h 47"/>
                  <a:gd name="T2" fmla="*/ 3 w 20"/>
                  <a:gd name="T3" fmla="*/ 0 h 47"/>
                  <a:gd name="T4" fmla="*/ 2 w 20"/>
                  <a:gd name="T5" fmla="*/ 14 h 47"/>
                  <a:gd name="T6" fmla="*/ 2 w 20"/>
                  <a:gd name="T7" fmla="*/ 26 h 47"/>
                  <a:gd name="T8" fmla="*/ 1 w 20"/>
                  <a:gd name="T9" fmla="*/ 33 h 47"/>
                  <a:gd name="T10" fmla="*/ 0 w 20"/>
                  <a:gd name="T11" fmla="*/ 36 h 47"/>
                  <a:gd name="T12" fmla="*/ 14 w 20"/>
                  <a:gd name="T13" fmla="*/ 47 h 47"/>
                  <a:gd name="T14" fmla="*/ 16 w 20"/>
                  <a:gd name="T15" fmla="*/ 39 h 47"/>
                  <a:gd name="T16" fmla="*/ 19 w 20"/>
                  <a:gd name="T17" fmla="*/ 29 h 47"/>
                  <a:gd name="T18" fmla="*/ 20 w 20"/>
                  <a:gd name="T19" fmla="*/ 16 h 47"/>
                  <a:gd name="T20" fmla="*/ 20 w 20"/>
                  <a:gd name="T21" fmla="*/ 0 h 47"/>
                  <a:gd name="T22" fmla="*/ 20 w 20"/>
                  <a:gd name="T23" fmla="*/ 0 h 47"/>
                  <a:gd name="T24" fmla="*/ 3 w 20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47">
                    <a:moveTo>
                      <a:pt x="3" y="0"/>
                    </a:moveTo>
                    <a:lnTo>
                      <a:pt x="3" y="0"/>
                    </a:lnTo>
                    <a:lnTo>
                      <a:pt x="2" y="14"/>
                    </a:lnTo>
                    <a:lnTo>
                      <a:pt x="2" y="26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14" y="47"/>
                    </a:lnTo>
                    <a:lnTo>
                      <a:pt x="16" y="39"/>
                    </a:lnTo>
                    <a:lnTo>
                      <a:pt x="19" y="29"/>
                    </a:lnTo>
                    <a:lnTo>
                      <a:pt x="20" y="16"/>
                    </a:lnTo>
                    <a:lnTo>
                      <a:pt x="2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68" name="Freeform 2859"/>
              <p:cNvSpPr>
                <a:spLocks/>
              </p:cNvSpPr>
              <p:nvPr/>
            </p:nvSpPr>
            <p:spPr bwMode="auto">
              <a:xfrm>
                <a:off x="4065" y="1858"/>
                <a:ext cx="8" cy="122"/>
              </a:xfrm>
              <a:custGeom>
                <a:avLst/>
                <a:gdLst>
                  <a:gd name="T0" fmla="*/ 17 w 17"/>
                  <a:gd name="T1" fmla="*/ 0 h 246"/>
                  <a:gd name="T2" fmla="*/ 0 w 17"/>
                  <a:gd name="T3" fmla="*/ 0 h 246"/>
                  <a:gd name="T4" fmla="*/ 0 w 17"/>
                  <a:gd name="T5" fmla="*/ 246 h 246"/>
                  <a:gd name="T6" fmla="*/ 17 w 17"/>
                  <a:gd name="T7" fmla="*/ 246 h 246"/>
                  <a:gd name="T8" fmla="*/ 17 w 17"/>
                  <a:gd name="T9" fmla="*/ 0 h 246"/>
                  <a:gd name="T10" fmla="*/ 17 w 17"/>
                  <a:gd name="T11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46">
                    <a:moveTo>
                      <a:pt x="17" y="0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17" y="246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69" name="Freeform 2860"/>
              <p:cNvSpPr>
                <a:spLocks/>
              </p:cNvSpPr>
              <p:nvPr/>
            </p:nvSpPr>
            <p:spPr bwMode="auto">
              <a:xfrm>
                <a:off x="4063" y="1832"/>
                <a:ext cx="10" cy="26"/>
              </a:xfrm>
              <a:custGeom>
                <a:avLst/>
                <a:gdLst>
                  <a:gd name="T0" fmla="*/ 0 w 21"/>
                  <a:gd name="T1" fmla="*/ 13 h 51"/>
                  <a:gd name="T2" fmla="*/ 0 w 21"/>
                  <a:gd name="T3" fmla="*/ 13 h 51"/>
                  <a:gd name="T4" fmla="*/ 1 w 21"/>
                  <a:gd name="T5" fmla="*/ 15 h 51"/>
                  <a:gd name="T6" fmla="*/ 2 w 21"/>
                  <a:gd name="T7" fmla="*/ 24 h 51"/>
                  <a:gd name="T8" fmla="*/ 3 w 21"/>
                  <a:gd name="T9" fmla="*/ 36 h 51"/>
                  <a:gd name="T10" fmla="*/ 4 w 21"/>
                  <a:gd name="T11" fmla="*/ 51 h 51"/>
                  <a:gd name="T12" fmla="*/ 21 w 21"/>
                  <a:gd name="T13" fmla="*/ 51 h 51"/>
                  <a:gd name="T14" fmla="*/ 21 w 21"/>
                  <a:gd name="T15" fmla="*/ 34 h 51"/>
                  <a:gd name="T16" fmla="*/ 18 w 21"/>
                  <a:gd name="T17" fmla="*/ 20 h 51"/>
                  <a:gd name="T18" fmla="*/ 16 w 21"/>
                  <a:gd name="T19" fmla="*/ 8 h 51"/>
                  <a:gd name="T20" fmla="*/ 13 w 21"/>
                  <a:gd name="T21" fmla="*/ 0 h 51"/>
                  <a:gd name="T22" fmla="*/ 13 w 21"/>
                  <a:gd name="T23" fmla="*/ 0 h 51"/>
                  <a:gd name="T24" fmla="*/ 0 w 21"/>
                  <a:gd name="T25" fmla="*/ 1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1">
                    <a:moveTo>
                      <a:pt x="0" y="13"/>
                    </a:moveTo>
                    <a:lnTo>
                      <a:pt x="0" y="13"/>
                    </a:lnTo>
                    <a:lnTo>
                      <a:pt x="1" y="15"/>
                    </a:lnTo>
                    <a:lnTo>
                      <a:pt x="2" y="24"/>
                    </a:lnTo>
                    <a:lnTo>
                      <a:pt x="3" y="36"/>
                    </a:lnTo>
                    <a:lnTo>
                      <a:pt x="4" y="51"/>
                    </a:lnTo>
                    <a:lnTo>
                      <a:pt x="21" y="51"/>
                    </a:lnTo>
                    <a:lnTo>
                      <a:pt x="21" y="34"/>
                    </a:lnTo>
                    <a:lnTo>
                      <a:pt x="18" y="20"/>
                    </a:lnTo>
                    <a:lnTo>
                      <a:pt x="16" y="8"/>
                    </a:lnTo>
                    <a:lnTo>
                      <a:pt x="1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70" name="Freeform 2861"/>
              <p:cNvSpPr>
                <a:spLocks/>
              </p:cNvSpPr>
              <p:nvPr/>
            </p:nvSpPr>
            <p:spPr bwMode="auto">
              <a:xfrm>
                <a:off x="4053" y="1824"/>
                <a:ext cx="16" cy="14"/>
              </a:xfrm>
              <a:custGeom>
                <a:avLst/>
                <a:gdLst>
                  <a:gd name="T0" fmla="*/ 0 w 33"/>
                  <a:gd name="T1" fmla="*/ 20 h 29"/>
                  <a:gd name="T2" fmla="*/ 0 w 33"/>
                  <a:gd name="T3" fmla="*/ 20 h 29"/>
                  <a:gd name="T4" fmla="*/ 7 w 33"/>
                  <a:gd name="T5" fmla="*/ 21 h 29"/>
                  <a:gd name="T6" fmla="*/ 11 w 33"/>
                  <a:gd name="T7" fmla="*/ 23 h 29"/>
                  <a:gd name="T8" fmla="*/ 16 w 33"/>
                  <a:gd name="T9" fmla="*/ 26 h 29"/>
                  <a:gd name="T10" fmla="*/ 20 w 33"/>
                  <a:gd name="T11" fmla="*/ 29 h 29"/>
                  <a:gd name="T12" fmla="*/ 33 w 33"/>
                  <a:gd name="T13" fmla="*/ 16 h 29"/>
                  <a:gd name="T14" fmla="*/ 26 w 33"/>
                  <a:gd name="T15" fmla="*/ 8 h 29"/>
                  <a:gd name="T16" fmla="*/ 17 w 33"/>
                  <a:gd name="T17" fmla="*/ 4 h 29"/>
                  <a:gd name="T18" fmla="*/ 9 w 33"/>
                  <a:gd name="T19" fmla="*/ 1 h 29"/>
                  <a:gd name="T20" fmla="*/ 0 w 33"/>
                  <a:gd name="T21" fmla="*/ 0 h 29"/>
                  <a:gd name="T22" fmla="*/ 0 w 33"/>
                  <a:gd name="T23" fmla="*/ 0 h 29"/>
                  <a:gd name="T24" fmla="*/ 0 w 33"/>
                  <a:gd name="T25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29">
                    <a:moveTo>
                      <a:pt x="0" y="20"/>
                    </a:moveTo>
                    <a:lnTo>
                      <a:pt x="0" y="20"/>
                    </a:lnTo>
                    <a:lnTo>
                      <a:pt x="7" y="21"/>
                    </a:lnTo>
                    <a:lnTo>
                      <a:pt x="11" y="23"/>
                    </a:lnTo>
                    <a:lnTo>
                      <a:pt x="16" y="26"/>
                    </a:lnTo>
                    <a:lnTo>
                      <a:pt x="20" y="29"/>
                    </a:lnTo>
                    <a:lnTo>
                      <a:pt x="33" y="16"/>
                    </a:lnTo>
                    <a:lnTo>
                      <a:pt x="26" y="8"/>
                    </a:lnTo>
                    <a:lnTo>
                      <a:pt x="17" y="4"/>
                    </a:lnTo>
                    <a:lnTo>
                      <a:pt x="9" y="1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71" name="Freeform 2862"/>
              <p:cNvSpPr>
                <a:spLocks/>
              </p:cNvSpPr>
              <p:nvPr/>
            </p:nvSpPr>
            <p:spPr bwMode="auto">
              <a:xfrm>
                <a:off x="4043" y="1824"/>
                <a:ext cx="10" cy="10"/>
              </a:xfrm>
              <a:custGeom>
                <a:avLst/>
                <a:gdLst>
                  <a:gd name="T0" fmla="*/ 0 w 20"/>
                  <a:gd name="T1" fmla="*/ 10 h 20"/>
                  <a:gd name="T2" fmla="*/ 8 w 20"/>
                  <a:gd name="T3" fmla="*/ 20 h 20"/>
                  <a:gd name="T4" fmla="*/ 20 w 20"/>
                  <a:gd name="T5" fmla="*/ 20 h 20"/>
                  <a:gd name="T6" fmla="*/ 20 w 20"/>
                  <a:gd name="T7" fmla="*/ 0 h 20"/>
                  <a:gd name="T8" fmla="*/ 8 w 20"/>
                  <a:gd name="T9" fmla="*/ 0 h 20"/>
                  <a:gd name="T10" fmla="*/ 0 w 20"/>
                  <a:gd name="T11" fmla="*/ 10 h 20"/>
                  <a:gd name="T12" fmla="*/ 0 w 20"/>
                  <a:gd name="T13" fmla="*/ 10 h 20"/>
                  <a:gd name="T14" fmla="*/ 0 w 20"/>
                  <a:gd name="T15" fmla="*/ 20 h 20"/>
                  <a:gd name="T16" fmla="*/ 8 w 20"/>
                  <a:gd name="T17" fmla="*/ 20 h 20"/>
                  <a:gd name="T18" fmla="*/ 0 w 20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0" y="10"/>
                    </a:moveTo>
                    <a:lnTo>
                      <a:pt x="8" y="20"/>
                    </a:lnTo>
                    <a:lnTo>
                      <a:pt x="20" y="20"/>
                    </a:lnTo>
                    <a:lnTo>
                      <a:pt x="20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72" name="Freeform 2863"/>
              <p:cNvSpPr>
                <a:spLocks/>
              </p:cNvSpPr>
              <p:nvPr/>
            </p:nvSpPr>
            <p:spPr bwMode="auto">
              <a:xfrm>
                <a:off x="4043" y="1819"/>
                <a:ext cx="8" cy="10"/>
              </a:xfrm>
              <a:custGeom>
                <a:avLst/>
                <a:gdLst>
                  <a:gd name="T0" fmla="*/ 8 w 16"/>
                  <a:gd name="T1" fmla="*/ 0 h 20"/>
                  <a:gd name="T2" fmla="*/ 0 w 16"/>
                  <a:gd name="T3" fmla="*/ 10 h 20"/>
                  <a:gd name="T4" fmla="*/ 0 w 16"/>
                  <a:gd name="T5" fmla="*/ 20 h 20"/>
                  <a:gd name="T6" fmla="*/ 16 w 16"/>
                  <a:gd name="T7" fmla="*/ 20 h 20"/>
                  <a:gd name="T8" fmla="*/ 16 w 16"/>
                  <a:gd name="T9" fmla="*/ 10 h 20"/>
                  <a:gd name="T10" fmla="*/ 8 w 16"/>
                  <a:gd name="T11" fmla="*/ 0 h 20"/>
                  <a:gd name="T12" fmla="*/ 8 w 16"/>
                  <a:gd name="T13" fmla="*/ 0 h 20"/>
                  <a:gd name="T14" fmla="*/ 0 w 16"/>
                  <a:gd name="T15" fmla="*/ 0 h 20"/>
                  <a:gd name="T16" fmla="*/ 0 w 16"/>
                  <a:gd name="T17" fmla="*/ 10 h 20"/>
                  <a:gd name="T18" fmla="*/ 8 w 16"/>
                  <a:gd name="T1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8" y="0"/>
                    </a:moveTo>
                    <a:lnTo>
                      <a:pt x="0" y="10"/>
                    </a:lnTo>
                    <a:lnTo>
                      <a:pt x="0" y="20"/>
                    </a:lnTo>
                    <a:lnTo>
                      <a:pt x="16" y="20"/>
                    </a:lnTo>
                    <a:lnTo>
                      <a:pt x="16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73" name="Freeform 2864"/>
              <p:cNvSpPr>
                <a:spLocks/>
              </p:cNvSpPr>
              <p:nvPr/>
            </p:nvSpPr>
            <p:spPr bwMode="auto">
              <a:xfrm>
                <a:off x="4047" y="1819"/>
                <a:ext cx="56" cy="10"/>
              </a:xfrm>
              <a:custGeom>
                <a:avLst/>
                <a:gdLst>
                  <a:gd name="T0" fmla="*/ 112 w 112"/>
                  <a:gd name="T1" fmla="*/ 20 h 20"/>
                  <a:gd name="T2" fmla="*/ 112 w 112"/>
                  <a:gd name="T3" fmla="*/ 0 h 20"/>
                  <a:gd name="T4" fmla="*/ 0 w 112"/>
                  <a:gd name="T5" fmla="*/ 0 h 20"/>
                  <a:gd name="T6" fmla="*/ 0 w 112"/>
                  <a:gd name="T7" fmla="*/ 20 h 20"/>
                  <a:gd name="T8" fmla="*/ 112 w 112"/>
                  <a:gd name="T9" fmla="*/ 20 h 20"/>
                  <a:gd name="T10" fmla="*/ 112 w 112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20">
                    <a:moveTo>
                      <a:pt x="112" y="20"/>
                    </a:moveTo>
                    <a:lnTo>
                      <a:pt x="112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74" name="Freeform 2865"/>
              <p:cNvSpPr>
                <a:spLocks/>
              </p:cNvSpPr>
              <p:nvPr/>
            </p:nvSpPr>
            <p:spPr bwMode="auto">
              <a:xfrm>
                <a:off x="4103" y="1819"/>
                <a:ext cx="38" cy="14"/>
              </a:xfrm>
              <a:custGeom>
                <a:avLst/>
                <a:gdLst>
                  <a:gd name="T0" fmla="*/ 75 w 75"/>
                  <a:gd name="T1" fmla="*/ 8 h 28"/>
                  <a:gd name="T2" fmla="*/ 75 w 75"/>
                  <a:gd name="T3" fmla="*/ 8 h 28"/>
                  <a:gd name="T4" fmla="*/ 61 w 75"/>
                  <a:gd name="T5" fmla="*/ 4 h 28"/>
                  <a:gd name="T6" fmla="*/ 44 w 75"/>
                  <a:gd name="T7" fmla="*/ 1 h 28"/>
                  <a:gd name="T8" fmla="*/ 24 w 75"/>
                  <a:gd name="T9" fmla="*/ 0 h 28"/>
                  <a:gd name="T10" fmla="*/ 0 w 75"/>
                  <a:gd name="T11" fmla="*/ 0 h 28"/>
                  <a:gd name="T12" fmla="*/ 0 w 75"/>
                  <a:gd name="T13" fmla="*/ 20 h 28"/>
                  <a:gd name="T14" fmla="*/ 24 w 75"/>
                  <a:gd name="T15" fmla="*/ 20 h 28"/>
                  <a:gd name="T16" fmla="*/ 43 w 75"/>
                  <a:gd name="T17" fmla="*/ 21 h 28"/>
                  <a:gd name="T18" fmla="*/ 59 w 75"/>
                  <a:gd name="T19" fmla="*/ 24 h 28"/>
                  <a:gd name="T20" fmla="*/ 71 w 75"/>
                  <a:gd name="T21" fmla="*/ 28 h 28"/>
                  <a:gd name="T22" fmla="*/ 71 w 75"/>
                  <a:gd name="T23" fmla="*/ 28 h 28"/>
                  <a:gd name="T24" fmla="*/ 75 w 75"/>
                  <a:gd name="T25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5" h="28">
                    <a:moveTo>
                      <a:pt x="75" y="8"/>
                    </a:moveTo>
                    <a:lnTo>
                      <a:pt x="75" y="8"/>
                    </a:lnTo>
                    <a:lnTo>
                      <a:pt x="61" y="4"/>
                    </a:lnTo>
                    <a:lnTo>
                      <a:pt x="44" y="1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4" y="20"/>
                    </a:lnTo>
                    <a:lnTo>
                      <a:pt x="43" y="21"/>
                    </a:lnTo>
                    <a:lnTo>
                      <a:pt x="59" y="24"/>
                    </a:lnTo>
                    <a:lnTo>
                      <a:pt x="71" y="28"/>
                    </a:ln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75" name="Freeform 2866"/>
              <p:cNvSpPr>
                <a:spLocks/>
              </p:cNvSpPr>
              <p:nvPr/>
            </p:nvSpPr>
            <p:spPr bwMode="auto">
              <a:xfrm>
                <a:off x="4138" y="1823"/>
                <a:ext cx="25" cy="25"/>
              </a:xfrm>
              <a:custGeom>
                <a:avLst/>
                <a:gdLst>
                  <a:gd name="T0" fmla="*/ 49 w 49"/>
                  <a:gd name="T1" fmla="*/ 36 h 49"/>
                  <a:gd name="T2" fmla="*/ 49 w 49"/>
                  <a:gd name="T3" fmla="*/ 36 h 49"/>
                  <a:gd name="T4" fmla="*/ 39 w 49"/>
                  <a:gd name="T5" fmla="*/ 25 h 49"/>
                  <a:gd name="T6" fmla="*/ 29 w 49"/>
                  <a:gd name="T7" fmla="*/ 15 h 49"/>
                  <a:gd name="T8" fmla="*/ 17 w 49"/>
                  <a:gd name="T9" fmla="*/ 6 h 49"/>
                  <a:gd name="T10" fmla="*/ 4 w 49"/>
                  <a:gd name="T11" fmla="*/ 0 h 49"/>
                  <a:gd name="T12" fmla="*/ 0 w 49"/>
                  <a:gd name="T13" fmla="*/ 20 h 49"/>
                  <a:gd name="T14" fmla="*/ 10 w 49"/>
                  <a:gd name="T15" fmla="*/ 25 h 49"/>
                  <a:gd name="T16" fmla="*/ 19 w 49"/>
                  <a:gd name="T17" fmla="*/ 32 h 49"/>
                  <a:gd name="T18" fmla="*/ 28 w 49"/>
                  <a:gd name="T19" fmla="*/ 39 h 49"/>
                  <a:gd name="T20" fmla="*/ 36 w 49"/>
                  <a:gd name="T21" fmla="*/ 49 h 49"/>
                  <a:gd name="T22" fmla="*/ 36 w 49"/>
                  <a:gd name="T23" fmla="*/ 49 h 49"/>
                  <a:gd name="T24" fmla="*/ 49 w 49"/>
                  <a:gd name="T25" fmla="*/ 3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49">
                    <a:moveTo>
                      <a:pt x="49" y="36"/>
                    </a:moveTo>
                    <a:lnTo>
                      <a:pt x="49" y="36"/>
                    </a:lnTo>
                    <a:lnTo>
                      <a:pt x="39" y="25"/>
                    </a:lnTo>
                    <a:lnTo>
                      <a:pt x="29" y="15"/>
                    </a:lnTo>
                    <a:lnTo>
                      <a:pt x="17" y="6"/>
                    </a:lnTo>
                    <a:lnTo>
                      <a:pt x="4" y="0"/>
                    </a:lnTo>
                    <a:lnTo>
                      <a:pt x="0" y="20"/>
                    </a:lnTo>
                    <a:lnTo>
                      <a:pt x="10" y="25"/>
                    </a:lnTo>
                    <a:lnTo>
                      <a:pt x="19" y="32"/>
                    </a:lnTo>
                    <a:lnTo>
                      <a:pt x="28" y="39"/>
                    </a:lnTo>
                    <a:lnTo>
                      <a:pt x="36" y="49"/>
                    </a:lnTo>
                    <a:lnTo>
                      <a:pt x="49" y="3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76" name="Freeform 2867"/>
              <p:cNvSpPr>
                <a:spLocks/>
              </p:cNvSpPr>
              <p:nvPr/>
            </p:nvSpPr>
            <p:spPr bwMode="auto">
              <a:xfrm>
                <a:off x="4156" y="1841"/>
                <a:ext cx="16" cy="32"/>
              </a:xfrm>
              <a:custGeom>
                <a:avLst/>
                <a:gdLst>
                  <a:gd name="T0" fmla="*/ 30 w 30"/>
                  <a:gd name="T1" fmla="*/ 64 h 64"/>
                  <a:gd name="T2" fmla="*/ 30 w 30"/>
                  <a:gd name="T3" fmla="*/ 64 h 64"/>
                  <a:gd name="T4" fmla="*/ 29 w 30"/>
                  <a:gd name="T5" fmla="*/ 46 h 64"/>
                  <a:gd name="T6" fmla="*/ 26 w 30"/>
                  <a:gd name="T7" fmla="*/ 29 h 64"/>
                  <a:gd name="T8" fmla="*/ 20 w 30"/>
                  <a:gd name="T9" fmla="*/ 15 h 64"/>
                  <a:gd name="T10" fmla="*/ 13 w 30"/>
                  <a:gd name="T11" fmla="*/ 0 h 64"/>
                  <a:gd name="T12" fmla="*/ 0 w 30"/>
                  <a:gd name="T13" fmla="*/ 13 h 64"/>
                  <a:gd name="T14" fmla="*/ 6 w 30"/>
                  <a:gd name="T15" fmla="*/ 25 h 64"/>
                  <a:gd name="T16" fmla="*/ 10 w 30"/>
                  <a:gd name="T17" fmla="*/ 36 h 64"/>
                  <a:gd name="T18" fmla="*/ 13 w 30"/>
                  <a:gd name="T19" fmla="*/ 49 h 64"/>
                  <a:gd name="T20" fmla="*/ 14 w 30"/>
                  <a:gd name="T21" fmla="*/ 64 h 64"/>
                  <a:gd name="T22" fmla="*/ 14 w 30"/>
                  <a:gd name="T23" fmla="*/ 64 h 64"/>
                  <a:gd name="T24" fmla="*/ 30 w 30"/>
                  <a:gd name="T2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64">
                    <a:moveTo>
                      <a:pt x="30" y="64"/>
                    </a:moveTo>
                    <a:lnTo>
                      <a:pt x="30" y="64"/>
                    </a:lnTo>
                    <a:lnTo>
                      <a:pt x="29" y="46"/>
                    </a:lnTo>
                    <a:lnTo>
                      <a:pt x="26" y="29"/>
                    </a:lnTo>
                    <a:lnTo>
                      <a:pt x="20" y="15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6" y="25"/>
                    </a:lnTo>
                    <a:lnTo>
                      <a:pt x="10" y="36"/>
                    </a:lnTo>
                    <a:lnTo>
                      <a:pt x="13" y="49"/>
                    </a:lnTo>
                    <a:lnTo>
                      <a:pt x="14" y="64"/>
                    </a:lnTo>
                    <a:lnTo>
                      <a:pt x="30" y="6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77" name="Freeform 2868"/>
              <p:cNvSpPr>
                <a:spLocks/>
              </p:cNvSpPr>
              <p:nvPr/>
            </p:nvSpPr>
            <p:spPr bwMode="auto">
              <a:xfrm>
                <a:off x="4155" y="1873"/>
                <a:ext cx="17" cy="34"/>
              </a:xfrm>
              <a:custGeom>
                <a:avLst/>
                <a:gdLst>
                  <a:gd name="T0" fmla="*/ 11 w 32"/>
                  <a:gd name="T1" fmla="*/ 68 h 68"/>
                  <a:gd name="T2" fmla="*/ 11 w 32"/>
                  <a:gd name="T3" fmla="*/ 68 h 68"/>
                  <a:gd name="T4" fmla="*/ 17 w 32"/>
                  <a:gd name="T5" fmla="*/ 60 h 68"/>
                  <a:gd name="T6" fmla="*/ 21 w 32"/>
                  <a:gd name="T7" fmla="*/ 53 h 68"/>
                  <a:gd name="T8" fmla="*/ 24 w 32"/>
                  <a:gd name="T9" fmla="*/ 44 h 68"/>
                  <a:gd name="T10" fmla="*/ 28 w 32"/>
                  <a:gd name="T11" fmla="*/ 36 h 68"/>
                  <a:gd name="T12" fmla="*/ 30 w 32"/>
                  <a:gd name="T13" fmla="*/ 27 h 68"/>
                  <a:gd name="T14" fmla="*/ 31 w 32"/>
                  <a:gd name="T15" fmla="*/ 19 h 68"/>
                  <a:gd name="T16" fmla="*/ 32 w 32"/>
                  <a:gd name="T17" fmla="*/ 8 h 68"/>
                  <a:gd name="T18" fmla="*/ 32 w 32"/>
                  <a:gd name="T19" fmla="*/ 0 h 68"/>
                  <a:gd name="T20" fmla="*/ 16 w 32"/>
                  <a:gd name="T21" fmla="*/ 0 h 68"/>
                  <a:gd name="T22" fmla="*/ 16 w 32"/>
                  <a:gd name="T23" fmla="*/ 7 h 68"/>
                  <a:gd name="T24" fmla="*/ 15 w 32"/>
                  <a:gd name="T25" fmla="*/ 14 h 68"/>
                  <a:gd name="T26" fmla="*/ 14 w 32"/>
                  <a:gd name="T27" fmla="*/ 21 h 68"/>
                  <a:gd name="T28" fmla="*/ 11 w 32"/>
                  <a:gd name="T29" fmla="*/ 29 h 68"/>
                  <a:gd name="T30" fmla="*/ 9 w 32"/>
                  <a:gd name="T31" fmla="*/ 36 h 68"/>
                  <a:gd name="T32" fmla="*/ 7 w 32"/>
                  <a:gd name="T33" fmla="*/ 42 h 68"/>
                  <a:gd name="T34" fmla="*/ 3 w 32"/>
                  <a:gd name="T35" fmla="*/ 47 h 68"/>
                  <a:gd name="T36" fmla="*/ 0 w 32"/>
                  <a:gd name="T37" fmla="*/ 53 h 68"/>
                  <a:gd name="T38" fmla="*/ 0 w 32"/>
                  <a:gd name="T39" fmla="*/ 53 h 68"/>
                  <a:gd name="T40" fmla="*/ 11 w 32"/>
                  <a:gd name="T41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" h="68">
                    <a:moveTo>
                      <a:pt x="11" y="68"/>
                    </a:moveTo>
                    <a:lnTo>
                      <a:pt x="11" y="68"/>
                    </a:lnTo>
                    <a:lnTo>
                      <a:pt x="17" y="60"/>
                    </a:lnTo>
                    <a:lnTo>
                      <a:pt x="21" y="53"/>
                    </a:lnTo>
                    <a:lnTo>
                      <a:pt x="24" y="44"/>
                    </a:lnTo>
                    <a:lnTo>
                      <a:pt x="28" y="36"/>
                    </a:lnTo>
                    <a:lnTo>
                      <a:pt x="30" y="27"/>
                    </a:lnTo>
                    <a:lnTo>
                      <a:pt x="31" y="19"/>
                    </a:lnTo>
                    <a:lnTo>
                      <a:pt x="32" y="8"/>
                    </a:lnTo>
                    <a:lnTo>
                      <a:pt x="32" y="0"/>
                    </a:lnTo>
                    <a:lnTo>
                      <a:pt x="16" y="0"/>
                    </a:lnTo>
                    <a:lnTo>
                      <a:pt x="16" y="7"/>
                    </a:lnTo>
                    <a:lnTo>
                      <a:pt x="15" y="14"/>
                    </a:lnTo>
                    <a:lnTo>
                      <a:pt x="14" y="21"/>
                    </a:lnTo>
                    <a:lnTo>
                      <a:pt x="11" y="29"/>
                    </a:lnTo>
                    <a:lnTo>
                      <a:pt x="9" y="36"/>
                    </a:lnTo>
                    <a:lnTo>
                      <a:pt x="7" y="42"/>
                    </a:lnTo>
                    <a:lnTo>
                      <a:pt x="3" y="47"/>
                    </a:lnTo>
                    <a:lnTo>
                      <a:pt x="0" y="53"/>
                    </a:lnTo>
                    <a:lnTo>
                      <a:pt x="11" y="6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78" name="Freeform 2869"/>
              <p:cNvSpPr>
                <a:spLocks/>
              </p:cNvSpPr>
              <p:nvPr/>
            </p:nvSpPr>
            <p:spPr bwMode="auto">
              <a:xfrm>
                <a:off x="4122" y="1900"/>
                <a:ext cx="39" cy="26"/>
              </a:xfrm>
              <a:custGeom>
                <a:avLst/>
                <a:gdLst>
                  <a:gd name="T0" fmla="*/ 21 w 77"/>
                  <a:gd name="T1" fmla="*/ 38 h 53"/>
                  <a:gd name="T2" fmla="*/ 16 w 77"/>
                  <a:gd name="T3" fmla="*/ 53 h 53"/>
                  <a:gd name="T4" fmla="*/ 35 w 77"/>
                  <a:gd name="T5" fmla="*/ 48 h 53"/>
                  <a:gd name="T6" fmla="*/ 51 w 77"/>
                  <a:gd name="T7" fmla="*/ 39 h 53"/>
                  <a:gd name="T8" fmla="*/ 60 w 77"/>
                  <a:gd name="T9" fmla="*/ 33 h 53"/>
                  <a:gd name="T10" fmla="*/ 66 w 77"/>
                  <a:gd name="T11" fmla="*/ 28 h 53"/>
                  <a:gd name="T12" fmla="*/ 73 w 77"/>
                  <a:gd name="T13" fmla="*/ 22 h 53"/>
                  <a:gd name="T14" fmla="*/ 77 w 77"/>
                  <a:gd name="T15" fmla="*/ 15 h 53"/>
                  <a:gd name="T16" fmla="*/ 66 w 77"/>
                  <a:gd name="T17" fmla="*/ 0 h 53"/>
                  <a:gd name="T18" fmla="*/ 61 w 77"/>
                  <a:gd name="T19" fmla="*/ 6 h 53"/>
                  <a:gd name="T20" fmla="*/ 56 w 77"/>
                  <a:gd name="T21" fmla="*/ 12 h 53"/>
                  <a:gd name="T22" fmla="*/ 50 w 77"/>
                  <a:gd name="T23" fmla="*/ 16 h 53"/>
                  <a:gd name="T24" fmla="*/ 44 w 77"/>
                  <a:gd name="T25" fmla="*/ 20 h 53"/>
                  <a:gd name="T26" fmla="*/ 29 w 77"/>
                  <a:gd name="T27" fmla="*/ 28 h 53"/>
                  <a:gd name="T28" fmla="*/ 12 w 77"/>
                  <a:gd name="T29" fmla="*/ 35 h 53"/>
                  <a:gd name="T30" fmla="*/ 7 w 77"/>
                  <a:gd name="T31" fmla="*/ 51 h 53"/>
                  <a:gd name="T32" fmla="*/ 12 w 77"/>
                  <a:gd name="T33" fmla="*/ 35 h 53"/>
                  <a:gd name="T34" fmla="*/ 0 w 77"/>
                  <a:gd name="T35" fmla="*/ 38 h 53"/>
                  <a:gd name="T36" fmla="*/ 7 w 77"/>
                  <a:gd name="T37" fmla="*/ 51 h 53"/>
                  <a:gd name="T38" fmla="*/ 21 w 77"/>
                  <a:gd name="T39" fmla="*/ 3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7" h="53">
                    <a:moveTo>
                      <a:pt x="21" y="38"/>
                    </a:moveTo>
                    <a:lnTo>
                      <a:pt x="16" y="53"/>
                    </a:lnTo>
                    <a:lnTo>
                      <a:pt x="35" y="48"/>
                    </a:lnTo>
                    <a:lnTo>
                      <a:pt x="51" y="39"/>
                    </a:lnTo>
                    <a:lnTo>
                      <a:pt x="60" y="33"/>
                    </a:lnTo>
                    <a:lnTo>
                      <a:pt x="66" y="28"/>
                    </a:lnTo>
                    <a:lnTo>
                      <a:pt x="73" y="22"/>
                    </a:lnTo>
                    <a:lnTo>
                      <a:pt x="77" y="15"/>
                    </a:lnTo>
                    <a:lnTo>
                      <a:pt x="66" y="0"/>
                    </a:lnTo>
                    <a:lnTo>
                      <a:pt x="61" y="6"/>
                    </a:lnTo>
                    <a:lnTo>
                      <a:pt x="56" y="12"/>
                    </a:lnTo>
                    <a:lnTo>
                      <a:pt x="50" y="16"/>
                    </a:lnTo>
                    <a:lnTo>
                      <a:pt x="44" y="20"/>
                    </a:lnTo>
                    <a:lnTo>
                      <a:pt x="29" y="28"/>
                    </a:lnTo>
                    <a:lnTo>
                      <a:pt x="12" y="35"/>
                    </a:lnTo>
                    <a:lnTo>
                      <a:pt x="7" y="51"/>
                    </a:lnTo>
                    <a:lnTo>
                      <a:pt x="12" y="35"/>
                    </a:lnTo>
                    <a:lnTo>
                      <a:pt x="0" y="38"/>
                    </a:lnTo>
                    <a:lnTo>
                      <a:pt x="7" y="51"/>
                    </a:lnTo>
                    <a:lnTo>
                      <a:pt x="21" y="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79" name="Freeform 2870"/>
              <p:cNvSpPr>
                <a:spLocks/>
              </p:cNvSpPr>
              <p:nvPr/>
            </p:nvSpPr>
            <p:spPr bwMode="auto">
              <a:xfrm>
                <a:off x="4126" y="1918"/>
                <a:ext cx="39" cy="61"/>
              </a:xfrm>
              <a:custGeom>
                <a:avLst/>
                <a:gdLst>
                  <a:gd name="T0" fmla="*/ 77 w 77"/>
                  <a:gd name="T1" fmla="*/ 109 h 121"/>
                  <a:gd name="T2" fmla="*/ 77 w 77"/>
                  <a:gd name="T3" fmla="*/ 109 h 121"/>
                  <a:gd name="T4" fmla="*/ 14 w 77"/>
                  <a:gd name="T5" fmla="*/ 0 h 121"/>
                  <a:gd name="T6" fmla="*/ 0 w 77"/>
                  <a:gd name="T7" fmla="*/ 13 h 121"/>
                  <a:gd name="T8" fmla="*/ 64 w 77"/>
                  <a:gd name="T9" fmla="*/ 121 h 121"/>
                  <a:gd name="T10" fmla="*/ 77 w 77"/>
                  <a:gd name="T11" fmla="*/ 109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121">
                    <a:moveTo>
                      <a:pt x="77" y="109"/>
                    </a:moveTo>
                    <a:lnTo>
                      <a:pt x="77" y="109"/>
                    </a:lnTo>
                    <a:lnTo>
                      <a:pt x="14" y="0"/>
                    </a:lnTo>
                    <a:lnTo>
                      <a:pt x="0" y="13"/>
                    </a:lnTo>
                    <a:lnTo>
                      <a:pt x="64" y="121"/>
                    </a:lnTo>
                    <a:lnTo>
                      <a:pt x="77" y="10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80" name="Freeform 2871"/>
              <p:cNvSpPr>
                <a:spLocks/>
              </p:cNvSpPr>
              <p:nvPr/>
            </p:nvSpPr>
            <p:spPr bwMode="auto">
              <a:xfrm>
                <a:off x="4158" y="1973"/>
                <a:ext cx="25" cy="33"/>
              </a:xfrm>
              <a:custGeom>
                <a:avLst/>
                <a:gdLst>
                  <a:gd name="T0" fmla="*/ 48 w 50"/>
                  <a:gd name="T1" fmla="*/ 48 h 65"/>
                  <a:gd name="T2" fmla="*/ 50 w 50"/>
                  <a:gd name="T3" fmla="*/ 48 h 65"/>
                  <a:gd name="T4" fmla="*/ 41 w 50"/>
                  <a:gd name="T5" fmla="*/ 41 h 65"/>
                  <a:gd name="T6" fmla="*/ 33 w 50"/>
                  <a:gd name="T7" fmla="*/ 31 h 65"/>
                  <a:gd name="T8" fmla="*/ 24 w 50"/>
                  <a:gd name="T9" fmla="*/ 18 h 65"/>
                  <a:gd name="T10" fmla="*/ 13 w 50"/>
                  <a:gd name="T11" fmla="*/ 0 h 65"/>
                  <a:gd name="T12" fmla="*/ 0 w 50"/>
                  <a:gd name="T13" fmla="*/ 12 h 65"/>
                  <a:gd name="T14" fmla="*/ 11 w 50"/>
                  <a:gd name="T15" fmla="*/ 31 h 65"/>
                  <a:gd name="T16" fmla="*/ 21 w 50"/>
                  <a:gd name="T17" fmla="*/ 45 h 65"/>
                  <a:gd name="T18" fmla="*/ 31 w 50"/>
                  <a:gd name="T19" fmla="*/ 56 h 65"/>
                  <a:gd name="T20" fmla="*/ 40 w 50"/>
                  <a:gd name="T21" fmla="*/ 65 h 65"/>
                  <a:gd name="T22" fmla="*/ 40 w 50"/>
                  <a:gd name="T23" fmla="*/ 65 h 65"/>
                  <a:gd name="T24" fmla="*/ 48 w 50"/>
                  <a:gd name="T25" fmla="*/ 4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65">
                    <a:moveTo>
                      <a:pt x="48" y="48"/>
                    </a:moveTo>
                    <a:lnTo>
                      <a:pt x="50" y="48"/>
                    </a:lnTo>
                    <a:lnTo>
                      <a:pt x="41" y="41"/>
                    </a:lnTo>
                    <a:lnTo>
                      <a:pt x="33" y="31"/>
                    </a:lnTo>
                    <a:lnTo>
                      <a:pt x="24" y="18"/>
                    </a:lnTo>
                    <a:lnTo>
                      <a:pt x="13" y="0"/>
                    </a:lnTo>
                    <a:lnTo>
                      <a:pt x="0" y="12"/>
                    </a:lnTo>
                    <a:lnTo>
                      <a:pt x="11" y="31"/>
                    </a:lnTo>
                    <a:lnTo>
                      <a:pt x="21" y="45"/>
                    </a:lnTo>
                    <a:lnTo>
                      <a:pt x="31" y="56"/>
                    </a:lnTo>
                    <a:lnTo>
                      <a:pt x="40" y="65"/>
                    </a:lnTo>
                    <a:lnTo>
                      <a:pt x="48" y="4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81" name="Freeform 2872"/>
              <p:cNvSpPr>
                <a:spLocks/>
              </p:cNvSpPr>
              <p:nvPr/>
            </p:nvSpPr>
            <p:spPr bwMode="auto">
              <a:xfrm>
                <a:off x="4178" y="1997"/>
                <a:ext cx="27" cy="17"/>
              </a:xfrm>
              <a:custGeom>
                <a:avLst/>
                <a:gdLst>
                  <a:gd name="T0" fmla="*/ 54 w 54"/>
                  <a:gd name="T1" fmla="*/ 24 h 34"/>
                  <a:gd name="T2" fmla="*/ 47 w 54"/>
                  <a:gd name="T3" fmla="*/ 14 h 34"/>
                  <a:gd name="T4" fmla="*/ 35 w 54"/>
                  <a:gd name="T5" fmla="*/ 11 h 34"/>
                  <a:gd name="T6" fmla="*/ 25 w 54"/>
                  <a:gd name="T7" fmla="*/ 8 h 34"/>
                  <a:gd name="T8" fmla="*/ 17 w 54"/>
                  <a:gd name="T9" fmla="*/ 4 h 34"/>
                  <a:gd name="T10" fmla="*/ 8 w 54"/>
                  <a:gd name="T11" fmla="*/ 0 h 34"/>
                  <a:gd name="T12" fmla="*/ 0 w 54"/>
                  <a:gd name="T13" fmla="*/ 17 h 34"/>
                  <a:gd name="T14" fmla="*/ 10 w 54"/>
                  <a:gd name="T15" fmla="*/ 23 h 34"/>
                  <a:gd name="T16" fmla="*/ 20 w 54"/>
                  <a:gd name="T17" fmla="*/ 29 h 34"/>
                  <a:gd name="T18" fmla="*/ 32 w 54"/>
                  <a:gd name="T19" fmla="*/ 32 h 34"/>
                  <a:gd name="T20" fmla="*/ 45 w 54"/>
                  <a:gd name="T21" fmla="*/ 34 h 34"/>
                  <a:gd name="T22" fmla="*/ 38 w 54"/>
                  <a:gd name="T23" fmla="*/ 24 h 34"/>
                  <a:gd name="T24" fmla="*/ 54 w 54"/>
                  <a:gd name="T25" fmla="*/ 24 h 34"/>
                  <a:gd name="T26" fmla="*/ 54 w 54"/>
                  <a:gd name="T27" fmla="*/ 16 h 34"/>
                  <a:gd name="T28" fmla="*/ 47 w 54"/>
                  <a:gd name="T29" fmla="*/ 14 h 34"/>
                  <a:gd name="T30" fmla="*/ 54 w 54"/>
                  <a:gd name="T31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4" h="34">
                    <a:moveTo>
                      <a:pt x="54" y="24"/>
                    </a:moveTo>
                    <a:lnTo>
                      <a:pt x="47" y="14"/>
                    </a:lnTo>
                    <a:lnTo>
                      <a:pt x="35" y="11"/>
                    </a:lnTo>
                    <a:lnTo>
                      <a:pt x="25" y="8"/>
                    </a:lnTo>
                    <a:lnTo>
                      <a:pt x="17" y="4"/>
                    </a:lnTo>
                    <a:lnTo>
                      <a:pt x="8" y="0"/>
                    </a:lnTo>
                    <a:lnTo>
                      <a:pt x="0" y="17"/>
                    </a:lnTo>
                    <a:lnTo>
                      <a:pt x="10" y="23"/>
                    </a:lnTo>
                    <a:lnTo>
                      <a:pt x="20" y="29"/>
                    </a:lnTo>
                    <a:lnTo>
                      <a:pt x="32" y="32"/>
                    </a:lnTo>
                    <a:lnTo>
                      <a:pt x="45" y="34"/>
                    </a:lnTo>
                    <a:lnTo>
                      <a:pt x="38" y="24"/>
                    </a:lnTo>
                    <a:lnTo>
                      <a:pt x="54" y="24"/>
                    </a:lnTo>
                    <a:lnTo>
                      <a:pt x="54" y="16"/>
                    </a:lnTo>
                    <a:lnTo>
                      <a:pt x="47" y="14"/>
                    </a:lnTo>
                    <a:lnTo>
                      <a:pt x="54" y="2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82" name="Freeform 2873"/>
              <p:cNvSpPr>
                <a:spLocks/>
              </p:cNvSpPr>
              <p:nvPr/>
            </p:nvSpPr>
            <p:spPr bwMode="auto">
              <a:xfrm>
                <a:off x="4197" y="2009"/>
                <a:ext cx="8" cy="10"/>
              </a:xfrm>
              <a:custGeom>
                <a:avLst/>
                <a:gdLst>
                  <a:gd name="T0" fmla="*/ 8 w 16"/>
                  <a:gd name="T1" fmla="*/ 21 h 21"/>
                  <a:gd name="T2" fmla="*/ 16 w 16"/>
                  <a:gd name="T3" fmla="*/ 10 h 21"/>
                  <a:gd name="T4" fmla="*/ 16 w 16"/>
                  <a:gd name="T5" fmla="*/ 0 h 21"/>
                  <a:gd name="T6" fmla="*/ 0 w 16"/>
                  <a:gd name="T7" fmla="*/ 0 h 21"/>
                  <a:gd name="T8" fmla="*/ 0 w 16"/>
                  <a:gd name="T9" fmla="*/ 10 h 21"/>
                  <a:gd name="T10" fmla="*/ 8 w 16"/>
                  <a:gd name="T11" fmla="*/ 21 h 21"/>
                  <a:gd name="T12" fmla="*/ 8 w 16"/>
                  <a:gd name="T13" fmla="*/ 21 h 21"/>
                  <a:gd name="T14" fmla="*/ 16 w 16"/>
                  <a:gd name="T15" fmla="*/ 21 h 21"/>
                  <a:gd name="T16" fmla="*/ 16 w 16"/>
                  <a:gd name="T17" fmla="*/ 10 h 21"/>
                  <a:gd name="T18" fmla="*/ 8 w 16"/>
                  <a:gd name="T1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1">
                    <a:moveTo>
                      <a:pt x="8" y="21"/>
                    </a:moveTo>
                    <a:lnTo>
                      <a:pt x="16" y="1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21"/>
                    </a:lnTo>
                    <a:lnTo>
                      <a:pt x="16" y="21"/>
                    </a:lnTo>
                    <a:lnTo>
                      <a:pt x="16" y="10"/>
                    </a:lnTo>
                    <a:lnTo>
                      <a:pt x="8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83" name="Freeform 2874"/>
              <p:cNvSpPr>
                <a:spLocks/>
              </p:cNvSpPr>
              <p:nvPr/>
            </p:nvSpPr>
            <p:spPr bwMode="auto">
              <a:xfrm>
                <a:off x="4091" y="1911"/>
                <a:ext cx="4" cy="10"/>
              </a:xfrm>
              <a:custGeom>
                <a:avLst/>
                <a:gdLst>
                  <a:gd name="T0" fmla="*/ 8 w 8"/>
                  <a:gd name="T1" fmla="*/ 0 h 20"/>
                  <a:gd name="T2" fmla="*/ 8 w 8"/>
                  <a:gd name="T3" fmla="*/ 0 h 20"/>
                  <a:gd name="T4" fmla="*/ 4 w 8"/>
                  <a:gd name="T5" fmla="*/ 0 h 20"/>
                  <a:gd name="T6" fmla="*/ 0 w 8"/>
                  <a:gd name="T7" fmla="*/ 0 h 20"/>
                  <a:gd name="T8" fmla="*/ 0 w 8"/>
                  <a:gd name="T9" fmla="*/ 20 h 20"/>
                  <a:gd name="T10" fmla="*/ 3 w 8"/>
                  <a:gd name="T11" fmla="*/ 20 h 20"/>
                  <a:gd name="T12" fmla="*/ 7 w 8"/>
                  <a:gd name="T13" fmla="*/ 20 h 20"/>
                  <a:gd name="T14" fmla="*/ 7 w 8"/>
                  <a:gd name="T15" fmla="*/ 20 h 20"/>
                  <a:gd name="T16" fmla="*/ 8 w 8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0">
                    <a:moveTo>
                      <a:pt x="8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3" y="20"/>
                    </a:lnTo>
                    <a:lnTo>
                      <a:pt x="7" y="2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84" name="Freeform 2875"/>
              <p:cNvSpPr>
                <a:spLocks/>
              </p:cNvSpPr>
              <p:nvPr/>
            </p:nvSpPr>
            <p:spPr bwMode="auto">
              <a:xfrm>
                <a:off x="4094" y="1911"/>
                <a:ext cx="3" cy="11"/>
              </a:xfrm>
              <a:custGeom>
                <a:avLst/>
                <a:gdLst>
                  <a:gd name="T0" fmla="*/ 6 w 6"/>
                  <a:gd name="T1" fmla="*/ 0 h 22"/>
                  <a:gd name="T2" fmla="*/ 6 w 6"/>
                  <a:gd name="T3" fmla="*/ 0 h 22"/>
                  <a:gd name="T4" fmla="*/ 3 w 6"/>
                  <a:gd name="T5" fmla="*/ 0 h 22"/>
                  <a:gd name="T6" fmla="*/ 1 w 6"/>
                  <a:gd name="T7" fmla="*/ 0 h 22"/>
                  <a:gd name="T8" fmla="*/ 0 w 6"/>
                  <a:gd name="T9" fmla="*/ 20 h 22"/>
                  <a:gd name="T10" fmla="*/ 3 w 6"/>
                  <a:gd name="T11" fmla="*/ 22 h 22"/>
                  <a:gd name="T12" fmla="*/ 6 w 6"/>
                  <a:gd name="T13" fmla="*/ 22 h 22"/>
                  <a:gd name="T14" fmla="*/ 6 w 6"/>
                  <a:gd name="T15" fmla="*/ 22 h 22"/>
                  <a:gd name="T16" fmla="*/ 6 w 6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2">
                    <a:moveTo>
                      <a:pt x="6" y="0"/>
                    </a:move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0"/>
                    </a:lnTo>
                    <a:lnTo>
                      <a:pt x="3" y="22"/>
                    </a:lnTo>
                    <a:lnTo>
                      <a:pt x="6" y="2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85" name="Freeform 2876"/>
              <p:cNvSpPr>
                <a:spLocks/>
              </p:cNvSpPr>
              <p:nvPr/>
            </p:nvSpPr>
            <p:spPr bwMode="auto">
              <a:xfrm>
                <a:off x="4097" y="1901"/>
                <a:ext cx="37" cy="21"/>
              </a:xfrm>
              <a:custGeom>
                <a:avLst/>
                <a:gdLst>
                  <a:gd name="T0" fmla="*/ 61 w 72"/>
                  <a:gd name="T1" fmla="*/ 0 h 42"/>
                  <a:gd name="T2" fmla="*/ 61 w 72"/>
                  <a:gd name="T3" fmla="*/ 0 h 42"/>
                  <a:gd name="T4" fmla="*/ 56 w 72"/>
                  <a:gd name="T5" fmla="*/ 4 h 42"/>
                  <a:gd name="T6" fmla="*/ 50 w 72"/>
                  <a:gd name="T7" fmla="*/ 9 h 42"/>
                  <a:gd name="T8" fmla="*/ 43 w 72"/>
                  <a:gd name="T9" fmla="*/ 12 h 42"/>
                  <a:gd name="T10" fmla="*/ 36 w 72"/>
                  <a:gd name="T11" fmla="*/ 16 h 42"/>
                  <a:gd name="T12" fmla="*/ 28 w 72"/>
                  <a:gd name="T13" fmla="*/ 17 h 42"/>
                  <a:gd name="T14" fmla="*/ 20 w 72"/>
                  <a:gd name="T15" fmla="*/ 19 h 42"/>
                  <a:gd name="T16" fmla="*/ 10 w 72"/>
                  <a:gd name="T17" fmla="*/ 20 h 42"/>
                  <a:gd name="T18" fmla="*/ 0 w 72"/>
                  <a:gd name="T19" fmla="*/ 20 h 42"/>
                  <a:gd name="T20" fmla="*/ 0 w 72"/>
                  <a:gd name="T21" fmla="*/ 42 h 42"/>
                  <a:gd name="T22" fmla="*/ 10 w 72"/>
                  <a:gd name="T23" fmla="*/ 40 h 42"/>
                  <a:gd name="T24" fmla="*/ 22 w 72"/>
                  <a:gd name="T25" fmla="*/ 40 h 42"/>
                  <a:gd name="T26" fmla="*/ 31 w 72"/>
                  <a:gd name="T27" fmla="*/ 38 h 42"/>
                  <a:gd name="T28" fmla="*/ 41 w 72"/>
                  <a:gd name="T29" fmla="*/ 35 h 42"/>
                  <a:gd name="T30" fmla="*/ 50 w 72"/>
                  <a:gd name="T31" fmla="*/ 32 h 42"/>
                  <a:gd name="T32" fmla="*/ 57 w 72"/>
                  <a:gd name="T33" fmla="*/ 27 h 42"/>
                  <a:gd name="T34" fmla="*/ 65 w 72"/>
                  <a:gd name="T35" fmla="*/ 22 h 42"/>
                  <a:gd name="T36" fmla="*/ 72 w 72"/>
                  <a:gd name="T37" fmla="*/ 16 h 42"/>
                  <a:gd name="T38" fmla="*/ 72 w 72"/>
                  <a:gd name="T39" fmla="*/ 16 h 42"/>
                  <a:gd name="T40" fmla="*/ 61 w 72"/>
                  <a:gd name="T4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42">
                    <a:moveTo>
                      <a:pt x="61" y="0"/>
                    </a:moveTo>
                    <a:lnTo>
                      <a:pt x="61" y="0"/>
                    </a:lnTo>
                    <a:lnTo>
                      <a:pt x="56" y="4"/>
                    </a:lnTo>
                    <a:lnTo>
                      <a:pt x="50" y="9"/>
                    </a:lnTo>
                    <a:lnTo>
                      <a:pt x="43" y="12"/>
                    </a:lnTo>
                    <a:lnTo>
                      <a:pt x="36" y="16"/>
                    </a:lnTo>
                    <a:lnTo>
                      <a:pt x="28" y="17"/>
                    </a:lnTo>
                    <a:lnTo>
                      <a:pt x="20" y="19"/>
                    </a:lnTo>
                    <a:lnTo>
                      <a:pt x="10" y="20"/>
                    </a:lnTo>
                    <a:lnTo>
                      <a:pt x="0" y="20"/>
                    </a:lnTo>
                    <a:lnTo>
                      <a:pt x="0" y="42"/>
                    </a:lnTo>
                    <a:lnTo>
                      <a:pt x="10" y="40"/>
                    </a:lnTo>
                    <a:lnTo>
                      <a:pt x="22" y="40"/>
                    </a:lnTo>
                    <a:lnTo>
                      <a:pt x="31" y="38"/>
                    </a:lnTo>
                    <a:lnTo>
                      <a:pt x="41" y="35"/>
                    </a:lnTo>
                    <a:lnTo>
                      <a:pt x="50" y="32"/>
                    </a:lnTo>
                    <a:lnTo>
                      <a:pt x="57" y="27"/>
                    </a:lnTo>
                    <a:lnTo>
                      <a:pt x="65" y="22"/>
                    </a:lnTo>
                    <a:lnTo>
                      <a:pt x="72" y="16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86" name="Freeform 2877"/>
              <p:cNvSpPr>
                <a:spLocks/>
              </p:cNvSpPr>
              <p:nvPr/>
            </p:nvSpPr>
            <p:spPr bwMode="auto">
              <a:xfrm>
                <a:off x="4128" y="1874"/>
                <a:ext cx="18" cy="35"/>
              </a:xfrm>
              <a:custGeom>
                <a:avLst/>
                <a:gdLst>
                  <a:gd name="T0" fmla="*/ 19 w 36"/>
                  <a:gd name="T1" fmla="*/ 0 h 69"/>
                  <a:gd name="T2" fmla="*/ 19 w 36"/>
                  <a:gd name="T3" fmla="*/ 0 h 69"/>
                  <a:gd name="T4" fmla="*/ 19 w 36"/>
                  <a:gd name="T5" fmla="*/ 8 h 69"/>
                  <a:gd name="T6" fmla="*/ 18 w 36"/>
                  <a:gd name="T7" fmla="*/ 16 h 69"/>
                  <a:gd name="T8" fmla="*/ 17 w 36"/>
                  <a:gd name="T9" fmla="*/ 23 h 69"/>
                  <a:gd name="T10" fmla="*/ 15 w 36"/>
                  <a:gd name="T11" fmla="*/ 30 h 69"/>
                  <a:gd name="T12" fmla="*/ 12 w 36"/>
                  <a:gd name="T13" fmla="*/ 36 h 69"/>
                  <a:gd name="T14" fmla="*/ 9 w 36"/>
                  <a:gd name="T15" fmla="*/ 41 h 69"/>
                  <a:gd name="T16" fmla="*/ 4 w 36"/>
                  <a:gd name="T17" fmla="*/ 47 h 69"/>
                  <a:gd name="T18" fmla="*/ 0 w 36"/>
                  <a:gd name="T19" fmla="*/ 53 h 69"/>
                  <a:gd name="T20" fmla="*/ 11 w 36"/>
                  <a:gd name="T21" fmla="*/ 69 h 69"/>
                  <a:gd name="T22" fmla="*/ 17 w 36"/>
                  <a:gd name="T23" fmla="*/ 62 h 69"/>
                  <a:gd name="T24" fmla="*/ 22 w 36"/>
                  <a:gd name="T25" fmla="*/ 54 h 69"/>
                  <a:gd name="T26" fmla="*/ 26 w 36"/>
                  <a:gd name="T27" fmla="*/ 46 h 69"/>
                  <a:gd name="T28" fmla="*/ 30 w 36"/>
                  <a:gd name="T29" fmla="*/ 39 h 69"/>
                  <a:gd name="T30" fmla="*/ 32 w 36"/>
                  <a:gd name="T31" fmla="*/ 28 h 69"/>
                  <a:gd name="T32" fmla="*/ 35 w 36"/>
                  <a:gd name="T33" fmla="*/ 20 h 69"/>
                  <a:gd name="T34" fmla="*/ 36 w 36"/>
                  <a:gd name="T35" fmla="*/ 10 h 69"/>
                  <a:gd name="T36" fmla="*/ 36 w 36"/>
                  <a:gd name="T37" fmla="*/ 0 h 69"/>
                  <a:gd name="T38" fmla="*/ 36 w 36"/>
                  <a:gd name="T39" fmla="*/ 0 h 69"/>
                  <a:gd name="T40" fmla="*/ 19 w 36"/>
                  <a:gd name="T4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" h="69">
                    <a:moveTo>
                      <a:pt x="19" y="0"/>
                    </a:moveTo>
                    <a:lnTo>
                      <a:pt x="19" y="0"/>
                    </a:lnTo>
                    <a:lnTo>
                      <a:pt x="19" y="8"/>
                    </a:lnTo>
                    <a:lnTo>
                      <a:pt x="18" y="16"/>
                    </a:lnTo>
                    <a:lnTo>
                      <a:pt x="17" y="23"/>
                    </a:lnTo>
                    <a:lnTo>
                      <a:pt x="15" y="30"/>
                    </a:lnTo>
                    <a:lnTo>
                      <a:pt x="12" y="36"/>
                    </a:lnTo>
                    <a:lnTo>
                      <a:pt x="9" y="41"/>
                    </a:lnTo>
                    <a:lnTo>
                      <a:pt x="4" y="47"/>
                    </a:lnTo>
                    <a:lnTo>
                      <a:pt x="0" y="53"/>
                    </a:lnTo>
                    <a:lnTo>
                      <a:pt x="11" y="69"/>
                    </a:lnTo>
                    <a:lnTo>
                      <a:pt x="17" y="62"/>
                    </a:lnTo>
                    <a:lnTo>
                      <a:pt x="22" y="54"/>
                    </a:lnTo>
                    <a:lnTo>
                      <a:pt x="26" y="46"/>
                    </a:lnTo>
                    <a:lnTo>
                      <a:pt x="30" y="39"/>
                    </a:lnTo>
                    <a:lnTo>
                      <a:pt x="32" y="28"/>
                    </a:lnTo>
                    <a:lnTo>
                      <a:pt x="35" y="20"/>
                    </a:lnTo>
                    <a:lnTo>
                      <a:pt x="36" y="10"/>
                    </a:lnTo>
                    <a:lnTo>
                      <a:pt x="36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87" name="Freeform 2878"/>
              <p:cNvSpPr>
                <a:spLocks/>
              </p:cNvSpPr>
              <p:nvPr/>
            </p:nvSpPr>
            <p:spPr bwMode="auto">
              <a:xfrm>
                <a:off x="4130" y="1842"/>
                <a:ext cx="16" cy="32"/>
              </a:xfrm>
              <a:custGeom>
                <a:avLst/>
                <a:gdLst>
                  <a:gd name="T0" fmla="*/ 0 w 32"/>
                  <a:gd name="T1" fmla="*/ 14 h 65"/>
                  <a:gd name="T2" fmla="*/ 0 w 32"/>
                  <a:gd name="T3" fmla="*/ 14 h 65"/>
                  <a:gd name="T4" fmla="*/ 4 w 32"/>
                  <a:gd name="T5" fmla="*/ 20 h 65"/>
                  <a:gd name="T6" fmla="*/ 7 w 32"/>
                  <a:gd name="T7" fmla="*/ 24 h 65"/>
                  <a:gd name="T8" fmla="*/ 10 w 32"/>
                  <a:gd name="T9" fmla="*/ 30 h 65"/>
                  <a:gd name="T10" fmla="*/ 12 w 32"/>
                  <a:gd name="T11" fmla="*/ 37 h 65"/>
                  <a:gd name="T12" fmla="*/ 13 w 32"/>
                  <a:gd name="T13" fmla="*/ 43 h 65"/>
                  <a:gd name="T14" fmla="*/ 14 w 32"/>
                  <a:gd name="T15" fmla="*/ 50 h 65"/>
                  <a:gd name="T16" fmla="*/ 15 w 32"/>
                  <a:gd name="T17" fmla="*/ 57 h 65"/>
                  <a:gd name="T18" fmla="*/ 15 w 32"/>
                  <a:gd name="T19" fmla="*/ 65 h 65"/>
                  <a:gd name="T20" fmla="*/ 32 w 32"/>
                  <a:gd name="T21" fmla="*/ 65 h 65"/>
                  <a:gd name="T22" fmla="*/ 32 w 32"/>
                  <a:gd name="T23" fmla="*/ 56 h 65"/>
                  <a:gd name="T24" fmla="*/ 31 w 32"/>
                  <a:gd name="T25" fmla="*/ 46 h 65"/>
                  <a:gd name="T26" fmla="*/ 29 w 32"/>
                  <a:gd name="T27" fmla="*/ 37 h 65"/>
                  <a:gd name="T28" fmla="*/ 27 w 32"/>
                  <a:gd name="T29" fmla="*/ 29 h 65"/>
                  <a:gd name="T30" fmla="*/ 24 w 32"/>
                  <a:gd name="T31" fmla="*/ 21 h 65"/>
                  <a:gd name="T32" fmla="*/ 20 w 32"/>
                  <a:gd name="T33" fmla="*/ 14 h 65"/>
                  <a:gd name="T34" fmla="*/ 17 w 32"/>
                  <a:gd name="T35" fmla="*/ 7 h 65"/>
                  <a:gd name="T36" fmla="*/ 12 w 32"/>
                  <a:gd name="T37" fmla="*/ 0 h 65"/>
                  <a:gd name="T38" fmla="*/ 12 w 32"/>
                  <a:gd name="T39" fmla="*/ 0 h 65"/>
                  <a:gd name="T40" fmla="*/ 0 w 32"/>
                  <a:gd name="T41" fmla="*/ 1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" h="65">
                    <a:moveTo>
                      <a:pt x="0" y="14"/>
                    </a:moveTo>
                    <a:lnTo>
                      <a:pt x="0" y="14"/>
                    </a:lnTo>
                    <a:lnTo>
                      <a:pt x="4" y="20"/>
                    </a:lnTo>
                    <a:lnTo>
                      <a:pt x="7" y="24"/>
                    </a:lnTo>
                    <a:lnTo>
                      <a:pt x="10" y="30"/>
                    </a:lnTo>
                    <a:lnTo>
                      <a:pt x="12" y="37"/>
                    </a:lnTo>
                    <a:lnTo>
                      <a:pt x="13" y="43"/>
                    </a:lnTo>
                    <a:lnTo>
                      <a:pt x="14" y="50"/>
                    </a:lnTo>
                    <a:lnTo>
                      <a:pt x="15" y="57"/>
                    </a:lnTo>
                    <a:lnTo>
                      <a:pt x="15" y="65"/>
                    </a:lnTo>
                    <a:lnTo>
                      <a:pt x="32" y="65"/>
                    </a:lnTo>
                    <a:lnTo>
                      <a:pt x="32" y="56"/>
                    </a:lnTo>
                    <a:lnTo>
                      <a:pt x="31" y="46"/>
                    </a:lnTo>
                    <a:lnTo>
                      <a:pt x="29" y="37"/>
                    </a:lnTo>
                    <a:lnTo>
                      <a:pt x="27" y="29"/>
                    </a:lnTo>
                    <a:lnTo>
                      <a:pt x="24" y="21"/>
                    </a:lnTo>
                    <a:lnTo>
                      <a:pt x="20" y="14"/>
                    </a:lnTo>
                    <a:lnTo>
                      <a:pt x="17" y="7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88" name="Freeform 2879"/>
              <p:cNvSpPr>
                <a:spLocks/>
              </p:cNvSpPr>
              <p:nvPr/>
            </p:nvSpPr>
            <p:spPr bwMode="auto">
              <a:xfrm>
                <a:off x="4109" y="1830"/>
                <a:ext cx="27" cy="19"/>
              </a:xfrm>
              <a:custGeom>
                <a:avLst/>
                <a:gdLst>
                  <a:gd name="T0" fmla="*/ 0 w 54"/>
                  <a:gd name="T1" fmla="*/ 20 h 39"/>
                  <a:gd name="T2" fmla="*/ 0 w 54"/>
                  <a:gd name="T3" fmla="*/ 20 h 39"/>
                  <a:gd name="T4" fmla="*/ 6 w 54"/>
                  <a:gd name="T5" fmla="*/ 20 h 39"/>
                  <a:gd name="T6" fmla="*/ 13 w 54"/>
                  <a:gd name="T7" fmla="*/ 22 h 39"/>
                  <a:gd name="T8" fmla="*/ 19 w 54"/>
                  <a:gd name="T9" fmla="*/ 23 h 39"/>
                  <a:gd name="T10" fmla="*/ 23 w 54"/>
                  <a:gd name="T11" fmla="*/ 25 h 39"/>
                  <a:gd name="T12" fmla="*/ 28 w 54"/>
                  <a:gd name="T13" fmla="*/ 28 h 39"/>
                  <a:gd name="T14" fmla="*/ 33 w 54"/>
                  <a:gd name="T15" fmla="*/ 30 h 39"/>
                  <a:gd name="T16" fmla="*/ 38 w 54"/>
                  <a:gd name="T17" fmla="*/ 35 h 39"/>
                  <a:gd name="T18" fmla="*/ 42 w 54"/>
                  <a:gd name="T19" fmla="*/ 39 h 39"/>
                  <a:gd name="T20" fmla="*/ 54 w 54"/>
                  <a:gd name="T21" fmla="*/ 25 h 39"/>
                  <a:gd name="T22" fmla="*/ 48 w 54"/>
                  <a:gd name="T23" fmla="*/ 19 h 39"/>
                  <a:gd name="T24" fmla="*/ 42 w 54"/>
                  <a:gd name="T25" fmla="*/ 13 h 39"/>
                  <a:gd name="T26" fmla="*/ 36 w 54"/>
                  <a:gd name="T27" fmla="*/ 9 h 39"/>
                  <a:gd name="T28" fmla="*/ 29 w 54"/>
                  <a:gd name="T29" fmla="*/ 6 h 39"/>
                  <a:gd name="T30" fmla="*/ 22 w 54"/>
                  <a:gd name="T31" fmla="*/ 3 h 39"/>
                  <a:gd name="T32" fmla="*/ 15 w 54"/>
                  <a:gd name="T33" fmla="*/ 2 h 39"/>
                  <a:gd name="T34" fmla="*/ 7 w 54"/>
                  <a:gd name="T35" fmla="*/ 0 h 39"/>
                  <a:gd name="T36" fmla="*/ 0 w 54"/>
                  <a:gd name="T37" fmla="*/ 0 h 39"/>
                  <a:gd name="T38" fmla="*/ 0 w 54"/>
                  <a:gd name="T39" fmla="*/ 0 h 39"/>
                  <a:gd name="T40" fmla="*/ 0 w 54"/>
                  <a:gd name="T41" fmla="*/ 2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4" h="39">
                    <a:moveTo>
                      <a:pt x="0" y="20"/>
                    </a:moveTo>
                    <a:lnTo>
                      <a:pt x="0" y="20"/>
                    </a:lnTo>
                    <a:lnTo>
                      <a:pt x="6" y="20"/>
                    </a:lnTo>
                    <a:lnTo>
                      <a:pt x="13" y="22"/>
                    </a:lnTo>
                    <a:lnTo>
                      <a:pt x="19" y="23"/>
                    </a:lnTo>
                    <a:lnTo>
                      <a:pt x="23" y="25"/>
                    </a:lnTo>
                    <a:lnTo>
                      <a:pt x="28" y="28"/>
                    </a:lnTo>
                    <a:lnTo>
                      <a:pt x="33" y="30"/>
                    </a:lnTo>
                    <a:lnTo>
                      <a:pt x="38" y="35"/>
                    </a:lnTo>
                    <a:lnTo>
                      <a:pt x="42" y="39"/>
                    </a:lnTo>
                    <a:lnTo>
                      <a:pt x="54" y="25"/>
                    </a:lnTo>
                    <a:lnTo>
                      <a:pt x="48" y="19"/>
                    </a:lnTo>
                    <a:lnTo>
                      <a:pt x="42" y="13"/>
                    </a:lnTo>
                    <a:lnTo>
                      <a:pt x="36" y="9"/>
                    </a:lnTo>
                    <a:lnTo>
                      <a:pt x="29" y="6"/>
                    </a:lnTo>
                    <a:lnTo>
                      <a:pt x="22" y="3"/>
                    </a:lnTo>
                    <a:lnTo>
                      <a:pt x="15" y="2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89" name="Freeform 2880"/>
              <p:cNvSpPr>
                <a:spLocks/>
              </p:cNvSpPr>
              <p:nvPr/>
            </p:nvSpPr>
            <p:spPr bwMode="auto">
              <a:xfrm>
                <a:off x="4087" y="1830"/>
                <a:ext cx="22" cy="12"/>
              </a:xfrm>
              <a:custGeom>
                <a:avLst/>
                <a:gdLst>
                  <a:gd name="T0" fmla="*/ 16 w 44"/>
                  <a:gd name="T1" fmla="*/ 15 h 25"/>
                  <a:gd name="T2" fmla="*/ 9 w 44"/>
                  <a:gd name="T3" fmla="*/ 25 h 25"/>
                  <a:gd name="T4" fmla="*/ 20 w 44"/>
                  <a:gd name="T5" fmla="*/ 23 h 25"/>
                  <a:gd name="T6" fmla="*/ 29 w 44"/>
                  <a:gd name="T7" fmla="*/ 22 h 25"/>
                  <a:gd name="T8" fmla="*/ 37 w 44"/>
                  <a:gd name="T9" fmla="*/ 20 h 25"/>
                  <a:gd name="T10" fmla="*/ 44 w 44"/>
                  <a:gd name="T11" fmla="*/ 20 h 25"/>
                  <a:gd name="T12" fmla="*/ 44 w 44"/>
                  <a:gd name="T13" fmla="*/ 0 h 25"/>
                  <a:gd name="T14" fmla="*/ 36 w 44"/>
                  <a:gd name="T15" fmla="*/ 0 h 25"/>
                  <a:gd name="T16" fmla="*/ 27 w 44"/>
                  <a:gd name="T17" fmla="*/ 2 h 25"/>
                  <a:gd name="T18" fmla="*/ 17 w 44"/>
                  <a:gd name="T19" fmla="*/ 3 h 25"/>
                  <a:gd name="T20" fmla="*/ 7 w 44"/>
                  <a:gd name="T21" fmla="*/ 5 h 25"/>
                  <a:gd name="T22" fmla="*/ 0 w 44"/>
                  <a:gd name="T23" fmla="*/ 15 h 25"/>
                  <a:gd name="T24" fmla="*/ 7 w 44"/>
                  <a:gd name="T25" fmla="*/ 5 h 25"/>
                  <a:gd name="T26" fmla="*/ 0 w 44"/>
                  <a:gd name="T27" fmla="*/ 7 h 25"/>
                  <a:gd name="T28" fmla="*/ 0 w 44"/>
                  <a:gd name="T29" fmla="*/ 15 h 25"/>
                  <a:gd name="T30" fmla="*/ 16 w 44"/>
                  <a:gd name="T31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" h="25">
                    <a:moveTo>
                      <a:pt x="16" y="15"/>
                    </a:moveTo>
                    <a:lnTo>
                      <a:pt x="9" y="25"/>
                    </a:lnTo>
                    <a:lnTo>
                      <a:pt x="20" y="23"/>
                    </a:lnTo>
                    <a:lnTo>
                      <a:pt x="29" y="22"/>
                    </a:lnTo>
                    <a:lnTo>
                      <a:pt x="37" y="20"/>
                    </a:lnTo>
                    <a:lnTo>
                      <a:pt x="44" y="20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27" y="2"/>
                    </a:lnTo>
                    <a:lnTo>
                      <a:pt x="17" y="3"/>
                    </a:lnTo>
                    <a:lnTo>
                      <a:pt x="7" y="5"/>
                    </a:lnTo>
                    <a:lnTo>
                      <a:pt x="0" y="15"/>
                    </a:lnTo>
                    <a:lnTo>
                      <a:pt x="7" y="5"/>
                    </a:lnTo>
                    <a:lnTo>
                      <a:pt x="0" y="7"/>
                    </a:lnTo>
                    <a:lnTo>
                      <a:pt x="0" y="15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90" name="Freeform 2881"/>
              <p:cNvSpPr>
                <a:spLocks/>
              </p:cNvSpPr>
              <p:nvPr/>
            </p:nvSpPr>
            <p:spPr bwMode="auto">
              <a:xfrm>
                <a:off x="4087" y="1837"/>
                <a:ext cx="8" cy="84"/>
              </a:xfrm>
              <a:custGeom>
                <a:avLst/>
                <a:gdLst>
                  <a:gd name="T0" fmla="*/ 8 w 16"/>
                  <a:gd name="T1" fmla="*/ 168 h 168"/>
                  <a:gd name="T2" fmla="*/ 16 w 16"/>
                  <a:gd name="T3" fmla="*/ 158 h 168"/>
                  <a:gd name="T4" fmla="*/ 16 w 16"/>
                  <a:gd name="T5" fmla="*/ 0 h 168"/>
                  <a:gd name="T6" fmla="*/ 0 w 16"/>
                  <a:gd name="T7" fmla="*/ 0 h 168"/>
                  <a:gd name="T8" fmla="*/ 0 w 16"/>
                  <a:gd name="T9" fmla="*/ 158 h 168"/>
                  <a:gd name="T10" fmla="*/ 8 w 16"/>
                  <a:gd name="T11" fmla="*/ 168 h 168"/>
                  <a:gd name="T12" fmla="*/ 0 w 16"/>
                  <a:gd name="T13" fmla="*/ 158 h 168"/>
                  <a:gd name="T14" fmla="*/ 0 w 16"/>
                  <a:gd name="T15" fmla="*/ 168 h 168"/>
                  <a:gd name="T16" fmla="*/ 8 w 16"/>
                  <a:gd name="T17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68">
                    <a:moveTo>
                      <a:pt x="8" y="168"/>
                    </a:moveTo>
                    <a:lnTo>
                      <a:pt x="16" y="158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8" y="168"/>
                    </a:lnTo>
                    <a:lnTo>
                      <a:pt x="0" y="158"/>
                    </a:lnTo>
                    <a:lnTo>
                      <a:pt x="0" y="168"/>
                    </a:lnTo>
                    <a:lnTo>
                      <a:pt x="8" y="16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91" name="Freeform 2882"/>
              <p:cNvSpPr>
                <a:spLocks/>
              </p:cNvSpPr>
              <p:nvPr/>
            </p:nvSpPr>
            <p:spPr bwMode="auto">
              <a:xfrm>
                <a:off x="4302" y="1820"/>
                <a:ext cx="8" cy="70"/>
              </a:xfrm>
              <a:custGeom>
                <a:avLst/>
                <a:gdLst>
                  <a:gd name="T0" fmla="*/ 8 w 16"/>
                  <a:gd name="T1" fmla="*/ 141 h 141"/>
                  <a:gd name="T2" fmla="*/ 16 w 16"/>
                  <a:gd name="T3" fmla="*/ 131 h 141"/>
                  <a:gd name="T4" fmla="*/ 16 w 16"/>
                  <a:gd name="T5" fmla="*/ 0 h 141"/>
                  <a:gd name="T6" fmla="*/ 0 w 16"/>
                  <a:gd name="T7" fmla="*/ 0 h 141"/>
                  <a:gd name="T8" fmla="*/ 0 w 16"/>
                  <a:gd name="T9" fmla="*/ 131 h 141"/>
                  <a:gd name="T10" fmla="*/ 8 w 16"/>
                  <a:gd name="T11" fmla="*/ 141 h 141"/>
                  <a:gd name="T12" fmla="*/ 8 w 16"/>
                  <a:gd name="T13" fmla="*/ 141 h 141"/>
                  <a:gd name="T14" fmla="*/ 16 w 16"/>
                  <a:gd name="T15" fmla="*/ 141 h 141"/>
                  <a:gd name="T16" fmla="*/ 16 w 16"/>
                  <a:gd name="T17" fmla="*/ 131 h 141"/>
                  <a:gd name="T18" fmla="*/ 8 w 16"/>
                  <a:gd name="T19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41">
                    <a:moveTo>
                      <a:pt x="8" y="141"/>
                    </a:moveTo>
                    <a:lnTo>
                      <a:pt x="16" y="13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31"/>
                    </a:lnTo>
                    <a:lnTo>
                      <a:pt x="8" y="141"/>
                    </a:lnTo>
                    <a:lnTo>
                      <a:pt x="16" y="141"/>
                    </a:lnTo>
                    <a:lnTo>
                      <a:pt x="16" y="131"/>
                    </a:lnTo>
                    <a:lnTo>
                      <a:pt x="8" y="14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92" name="Freeform 2883"/>
              <p:cNvSpPr>
                <a:spLocks/>
              </p:cNvSpPr>
              <p:nvPr/>
            </p:nvSpPr>
            <p:spPr bwMode="auto">
              <a:xfrm>
                <a:off x="4297" y="1880"/>
                <a:ext cx="9" cy="10"/>
              </a:xfrm>
              <a:custGeom>
                <a:avLst/>
                <a:gdLst>
                  <a:gd name="T0" fmla="*/ 0 w 16"/>
                  <a:gd name="T1" fmla="*/ 12 h 20"/>
                  <a:gd name="T2" fmla="*/ 8 w 16"/>
                  <a:gd name="T3" fmla="*/ 20 h 20"/>
                  <a:gd name="T4" fmla="*/ 16 w 16"/>
                  <a:gd name="T5" fmla="*/ 20 h 20"/>
                  <a:gd name="T6" fmla="*/ 16 w 16"/>
                  <a:gd name="T7" fmla="*/ 0 h 20"/>
                  <a:gd name="T8" fmla="*/ 8 w 16"/>
                  <a:gd name="T9" fmla="*/ 0 h 20"/>
                  <a:gd name="T10" fmla="*/ 0 w 16"/>
                  <a:gd name="T11" fmla="*/ 12 h 20"/>
                  <a:gd name="T12" fmla="*/ 0 w 16"/>
                  <a:gd name="T13" fmla="*/ 12 h 20"/>
                  <a:gd name="T14" fmla="*/ 1 w 16"/>
                  <a:gd name="T15" fmla="*/ 20 h 20"/>
                  <a:gd name="T16" fmla="*/ 8 w 16"/>
                  <a:gd name="T17" fmla="*/ 20 h 20"/>
                  <a:gd name="T18" fmla="*/ 0 w 16"/>
                  <a:gd name="T19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0" y="12"/>
                    </a:moveTo>
                    <a:lnTo>
                      <a:pt x="8" y="20"/>
                    </a:lnTo>
                    <a:lnTo>
                      <a:pt x="16" y="2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0" y="12"/>
                    </a:lnTo>
                    <a:lnTo>
                      <a:pt x="1" y="20"/>
                    </a:lnTo>
                    <a:lnTo>
                      <a:pt x="8" y="2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93" name="Freeform 2884"/>
              <p:cNvSpPr>
                <a:spLocks/>
              </p:cNvSpPr>
              <p:nvPr/>
            </p:nvSpPr>
            <p:spPr bwMode="auto">
              <a:xfrm>
                <a:off x="4290" y="1853"/>
                <a:ext cx="16" cy="33"/>
              </a:xfrm>
              <a:custGeom>
                <a:avLst/>
                <a:gdLst>
                  <a:gd name="T0" fmla="*/ 0 w 30"/>
                  <a:gd name="T1" fmla="*/ 10 h 67"/>
                  <a:gd name="T2" fmla="*/ 0 w 30"/>
                  <a:gd name="T3" fmla="*/ 10 h 67"/>
                  <a:gd name="T4" fmla="*/ 4 w 30"/>
                  <a:gd name="T5" fmla="*/ 22 h 67"/>
                  <a:gd name="T6" fmla="*/ 8 w 30"/>
                  <a:gd name="T7" fmla="*/ 35 h 67"/>
                  <a:gd name="T8" fmla="*/ 11 w 30"/>
                  <a:gd name="T9" fmla="*/ 49 h 67"/>
                  <a:gd name="T10" fmla="*/ 14 w 30"/>
                  <a:gd name="T11" fmla="*/ 67 h 67"/>
                  <a:gd name="T12" fmla="*/ 30 w 30"/>
                  <a:gd name="T13" fmla="*/ 64 h 67"/>
                  <a:gd name="T14" fmla="*/ 28 w 30"/>
                  <a:gd name="T15" fmla="*/ 45 h 67"/>
                  <a:gd name="T16" fmla="*/ 24 w 30"/>
                  <a:gd name="T17" fmla="*/ 29 h 67"/>
                  <a:gd name="T18" fmla="*/ 20 w 30"/>
                  <a:gd name="T19" fmla="*/ 13 h 67"/>
                  <a:gd name="T20" fmla="*/ 15 w 30"/>
                  <a:gd name="T21" fmla="*/ 0 h 67"/>
                  <a:gd name="T22" fmla="*/ 15 w 30"/>
                  <a:gd name="T23" fmla="*/ 0 h 67"/>
                  <a:gd name="T24" fmla="*/ 0 w 30"/>
                  <a:gd name="T25" fmla="*/ 1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67">
                    <a:moveTo>
                      <a:pt x="0" y="10"/>
                    </a:moveTo>
                    <a:lnTo>
                      <a:pt x="0" y="10"/>
                    </a:lnTo>
                    <a:lnTo>
                      <a:pt x="4" y="22"/>
                    </a:lnTo>
                    <a:lnTo>
                      <a:pt x="8" y="35"/>
                    </a:lnTo>
                    <a:lnTo>
                      <a:pt x="11" y="49"/>
                    </a:lnTo>
                    <a:lnTo>
                      <a:pt x="14" y="67"/>
                    </a:lnTo>
                    <a:lnTo>
                      <a:pt x="30" y="64"/>
                    </a:lnTo>
                    <a:lnTo>
                      <a:pt x="28" y="45"/>
                    </a:lnTo>
                    <a:lnTo>
                      <a:pt x="24" y="29"/>
                    </a:lnTo>
                    <a:lnTo>
                      <a:pt x="20" y="13"/>
                    </a:lnTo>
                    <a:lnTo>
                      <a:pt x="15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94" name="Freeform 2885"/>
              <p:cNvSpPr>
                <a:spLocks/>
              </p:cNvSpPr>
              <p:nvPr/>
            </p:nvSpPr>
            <p:spPr bwMode="auto">
              <a:xfrm>
                <a:off x="4277" y="1832"/>
                <a:ext cx="21" cy="26"/>
              </a:xfrm>
              <a:custGeom>
                <a:avLst/>
                <a:gdLst>
                  <a:gd name="T0" fmla="*/ 0 w 42"/>
                  <a:gd name="T1" fmla="*/ 19 h 50"/>
                  <a:gd name="T2" fmla="*/ 0 w 42"/>
                  <a:gd name="T3" fmla="*/ 19 h 50"/>
                  <a:gd name="T4" fmla="*/ 8 w 42"/>
                  <a:gd name="T5" fmla="*/ 24 h 50"/>
                  <a:gd name="T6" fmla="*/ 16 w 42"/>
                  <a:gd name="T7" fmla="*/ 32 h 50"/>
                  <a:gd name="T8" fmla="*/ 22 w 42"/>
                  <a:gd name="T9" fmla="*/ 40 h 50"/>
                  <a:gd name="T10" fmla="*/ 27 w 42"/>
                  <a:gd name="T11" fmla="*/ 50 h 50"/>
                  <a:gd name="T12" fmla="*/ 42 w 42"/>
                  <a:gd name="T13" fmla="*/ 40 h 50"/>
                  <a:gd name="T14" fmla="*/ 35 w 42"/>
                  <a:gd name="T15" fmla="*/ 29 h 50"/>
                  <a:gd name="T16" fmla="*/ 27 w 42"/>
                  <a:gd name="T17" fmla="*/ 17 h 50"/>
                  <a:gd name="T18" fmla="*/ 19 w 42"/>
                  <a:gd name="T19" fmla="*/ 9 h 50"/>
                  <a:gd name="T20" fmla="*/ 8 w 42"/>
                  <a:gd name="T21" fmla="*/ 0 h 50"/>
                  <a:gd name="T22" fmla="*/ 8 w 42"/>
                  <a:gd name="T23" fmla="*/ 0 h 50"/>
                  <a:gd name="T24" fmla="*/ 0 w 42"/>
                  <a:gd name="T25" fmla="*/ 1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50">
                    <a:moveTo>
                      <a:pt x="0" y="19"/>
                    </a:moveTo>
                    <a:lnTo>
                      <a:pt x="0" y="19"/>
                    </a:lnTo>
                    <a:lnTo>
                      <a:pt x="8" y="24"/>
                    </a:lnTo>
                    <a:lnTo>
                      <a:pt x="16" y="32"/>
                    </a:lnTo>
                    <a:lnTo>
                      <a:pt x="22" y="40"/>
                    </a:lnTo>
                    <a:lnTo>
                      <a:pt x="27" y="50"/>
                    </a:lnTo>
                    <a:lnTo>
                      <a:pt x="42" y="40"/>
                    </a:lnTo>
                    <a:lnTo>
                      <a:pt x="35" y="29"/>
                    </a:lnTo>
                    <a:lnTo>
                      <a:pt x="27" y="17"/>
                    </a:lnTo>
                    <a:lnTo>
                      <a:pt x="19" y="9"/>
                    </a:lnTo>
                    <a:lnTo>
                      <a:pt x="8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95" name="Freeform 2886"/>
              <p:cNvSpPr>
                <a:spLocks/>
              </p:cNvSpPr>
              <p:nvPr/>
            </p:nvSpPr>
            <p:spPr bwMode="auto">
              <a:xfrm>
                <a:off x="4259" y="1825"/>
                <a:ext cx="22" cy="17"/>
              </a:xfrm>
              <a:custGeom>
                <a:avLst/>
                <a:gdLst>
                  <a:gd name="T0" fmla="*/ 0 w 44"/>
                  <a:gd name="T1" fmla="*/ 21 h 33"/>
                  <a:gd name="T2" fmla="*/ 0 w 44"/>
                  <a:gd name="T3" fmla="*/ 21 h 33"/>
                  <a:gd name="T4" fmla="*/ 9 w 44"/>
                  <a:gd name="T5" fmla="*/ 21 h 33"/>
                  <a:gd name="T6" fmla="*/ 18 w 44"/>
                  <a:gd name="T7" fmla="*/ 24 h 33"/>
                  <a:gd name="T8" fmla="*/ 28 w 44"/>
                  <a:gd name="T9" fmla="*/ 27 h 33"/>
                  <a:gd name="T10" fmla="*/ 36 w 44"/>
                  <a:gd name="T11" fmla="*/ 33 h 33"/>
                  <a:gd name="T12" fmla="*/ 44 w 44"/>
                  <a:gd name="T13" fmla="*/ 14 h 33"/>
                  <a:gd name="T14" fmla="*/ 34 w 44"/>
                  <a:gd name="T15" fmla="*/ 8 h 33"/>
                  <a:gd name="T16" fmla="*/ 22 w 44"/>
                  <a:gd name="T17" fmla="*/ 4 h 33"/>
                  <a:gd name="T18" fmla="*/ 11 w 44"/>
                  <a:gd name="T19" fmla="*/ 1 h 33"/>
                  <a:gd name="T20" fmla="*/ 0 w 44"/>
                  <a:gd name="T21" fmla="*/ 0 h 33"/>
                  <a:gd name="T22" fmla="*/ 0 w 44"/>
                  <a:gd name="T23" fmla="*/ 0 h 33"/>
                  <a:gd name="T24" fmla="*/ 0 w 44"/>
                  <a:gd name="T25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33">
                    <a:moveTo>
                      <a:pt x="0" y="21"/>
                    </a:moveTo>
                    <a:lnTo>
                      <a:pt x="0" y="21"/>
                    </a:lnTo>
                    <a:lnTo>
                      <a:pt x="9" y="21"/>
                    </a:lnTo>
                    <a:lnTo>
                      <a:pt x="18" y="24"/>
                    </a:lnTo>
                    <a:lnTo>
                      <a:pt x="28" y="27"/>
                    </a:lnTo>
                    <a:lnTo>
                      <a:pt x="36" y="33"/>
                    </a:lnTo>
                    <a:lnTo>
                      <a:pt x="44" y="14"/>
                    </a:lnTo>
                    <a:lnTo>
                      <a:pt x="34" y="8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96" name="Freeform 2887"/>
              <p:cNvSpPr>
                <a:spLocks/>
              </p:cNvSpPr>
              <p:nvPr/>
            </p:nvSpPr>
            <p:spPr bwMode="auto">
              <a:xfrm>
                <a:off x="4237" y="1825"/>
                <a:ext cx="22" cy="18"/>
              </a:xfrm>
              <a:custGeom>
                <a:avLst/>
                <a:gdLst>
                  <a:gd name="T0" fmla="*/ 11 w 45"/>
                  <a:gd name="T1" fmla="*/ 36 h 36"/>
                  <a:gd name="T2" fmla="*/ 11 w 45"/>
                  <a:gd name="T3" fmla="*/ 36 h 36"/>
                  <a:gd name="T4" fmla="*/ 18 w 45"/>
                  <a:gd name="T5" fmla="*/ 28 h 36"/>
                  <a:gd name="T6" fmla="*/ 26 w 45"/>
                  <a:gd name="T7" fmla="*/ 24 h 36"/>
                  <a:gd name="T8" fmla="*/ 34 w 45"/>
                  <a:gd name="T9" fmla="*/ 21 h 36"/>
                  <a:gd name="T10" fmla="*/ 45 w 45"/>
                  <a:gd name="T11" fmla="*/ 21 h 36"/>
                  <a:gd name="T12" fmla="*/ 45 w 45"/>
                  <a:gd name="T13" fmla="*/ 0 h 36"/>
                  <a:gd name="T14" fmla="*/ 32 w 45"/>
                  <a:gd name="T15" fmla="*/ 1 h 36"/>
                  <a:gd name="T16" fmla="*/ 20 w 45"/>
                  <a:gd name="T17" fmla="*/ 5 h 36"/>
                  <a:gd name="T18" fmla="*/ 10 w 45"/>
                  <a:gd name="T19" fmla="*/ 11 h 36"/>
                  <a:gd name="T20" fmla="*/ 0 w 45"/>
                  <a:gd name="T21" fmla="*/ 21 h 36"/>
                  <a:gd name="T22" fmla="*/ 0 w 45"/>
                  <a:gd name="T23" fmla="*/ 21 h 36"/>
                  <a:gd name="T24" fmla="*/ 11 w 45"/>
                  <a:gd name="T2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" h="36">
                    <a:moveTo>
                      <a:pt x="11" y="36"/>
                    </a:moveTo>
                    <a:lnTo>
                      <a:pt x="11" y="36"/>
                    </a:lnTo>
                    <a:lnTo>
                      <a:pt x="18" y="28"/>
                    </a:lnTo>
                    <a:lnTo>
                      <a:pt x="26" y="24"/>
                    </a:lnTo>
                    <a:lnTo>
                      <a:pt x="34" y="21"/>
                    </a:lnTo>
                    <a:lnTo>
                      <a:pt x="45" y="21"/>
                    </a:lnTo>
                    <a:lnTo>
                      <a:pt x="45" y="0"/>
                    </a:lnTo>
                    <a:lnTo>
                      <a:pt x="32" y="1"/>
                    </a:lnTo>
                    <a:lnTo>
                      <a:pt x="20" y="5"/>
                    </a:lnTo>
                    <a:lnTo>
                      <a:pt x="10" y="11"/>
                    </a:lnTo>
                    <a:lnTo>
                      <a:pt x="0" y="21"/>
                    </a:lnTo>
                    <a:lnTo>
                      <a:pt x="11" y="3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97" name="Freeform 2888"/>
              <p:cNvSpPr>
                <a:spLocks/>
              </p:cNvSpPr>
              <p:nvPr/>
            </p:nvSpPr>
            <p:spPr bwMode="auto">
              <a:xfrm>
                <a:off x="4227" y="1836"/>
                <a:ext cx="15" cy="24"/>
              </a:xfrm>
              <a:custGeom>
                <a:avLst/>
                <a:gdLst>
                  <a:gd name="T0" fmla="*/ 17 w 30"/>
                  <a:gd name="T1" fmla="*/ 48 h 48"/>
                  <a:gd name="T2" fmla="*/ 17 w 30"/>
                  <a:gd name="T3" fmla="*/ 48 h 48"/>
                  <a:gd name="T4" fmla="*/ 18 w 30"/>
                  <a:gd name="T5" fmla="*/ 39 h 48"/>
                  <a:gd name="T6" fmla="*/ 20 w 30"/>
                  <a:gd name="T7" fmla="*/ 30 h 48"/>
                  <a:gd name="T8" fmla="*/ 24 w 30"/>
                  <a:gd name="T9" fmla="*/ 22 h 48"/>
                  <a:gd name="T10" fmla="*/ 30 w 30"/>
                  <a:gd name="T11" fmla="*/ 15 h 48"/>
                  <a:gd name="T12" fmla="*/ 19 w 30"/>
                  <a:gd name="T13" fmla="*/ 0 h 48"/>
                  <a:gd name="T14" fmla="*/ 11 w 30"/>
                  <a:gd name="T15" fmla="*/ 10 h 48"/>
                  <a:gd name="T16" fmla="*/ 5 w 30"/>
                  <a:gd name="T17" fmla="*/ 22 h 48"/>
                  <a:gd name="T18" fmla="*/ 2 w 30"/>
                  <a:gd name="T19" fmla="*/ 35 h 48"/>
                  <a:gd name="T20" fmla="*/ 0 w 30"/>
                  <a:gd name="T21" fmla="*/ 48 h 48"/>
                  <a:gd name="T22" fmla="*/ 0 w 30"/>
                  <a:gd name="T23" fmla="*/ 48 h 48"/>
                  <a:gd name="T24" fmla="*/ 17 w 30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8">
                    <a:moveTo>
                      <a:pt x="17" y="48"/>
                    </a:moveTo>
                    <a:lnTo>
                      <a:pt x="17" y="48"/>
                    </a:lnTo>
                    <a:lnTo>
                      <a:pt x="18" y="39"/>
                    </a:lnTo>
                    <a:lnTo>
                      <a:pt x="20" y="30"/>
                    </a:lnTo>
                    <a:lnTo>
                      <a:pt x="24" y="22"/>
                    </a:lnTo>
                    <a:lnTo>
                      <a:pt x="30" y="15"/>
                    </a:lnTo>
                    <a:lnTo>
                      <a:pt x="19" y="0"/>
                    </a:lnTo>
                    <a:lnTo>
                      <a:pt x="11" y="10"/>
                    </a:lnTo>
                    <a:lnTo>
                      <a:pt x="5" y="22"/>
                    </a:lnTo>
                    <a:lnTo>
                      <a:pt x="2" y="35"/>
                    </a:lnTo>
                    <a:lnTo>
                      <a:pt x="0" y="48"/>
                    </a:lnTo>
                    <a:lnTo>
                      <a:pt x="17" y="4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98" name="Freeform 2889"/>
              <p:cNvSpPr>
                <a:spLocks/>
              </p:cNvSpPr>
              <p:nvPr/>
            </p:nvSpPr>
            <p:spPr bwMode="auto">
              <a:xfrm>
                <a:off x="4227" y="1860"/>
                <a:ext cx="12" cy="19"/>
              </a:xfrm>
              <a:custGeom>
                <a:avLst/>
                <a:gdLst>
                  <a:gd name="T0" fmla="*/ 25 w 25"/>
                  <a:gd name="T1" fmla="*/ 24 h 39"/>
                  <a:gd name="T2" fmla="*/ 25 w 25"/>
                  <a:gd name="T3" fmla="*/ 24 h 39"/>
                  <a:gd name="T4" fmla="*/ 21 w 25"/>
                  <a:gd name="T5" fmla="*/ 19 h 39"/>
                  <a:gd name="T6" fmla="*/ 19 w 25"/>
                  <a:gd name="T7" fmla="*/ 13 h 39"/>
                  <a:gd name="T8" fmla="*/ 18 w 25"/>
                  <a:gd name="T9" fmla="*/ 7 h 39"/>
                  <a:gd name="T10" fmla="*/ 17 w 25"/>
                  <a:gd name="T11" fmla="*/ 0 h 39"/>
                  <a:gd name="T12" fmla="*/ 0 w 25"/>
                  <a:gd name="T13" fmla="*/ 0 h 39"/>
                  <a:gd name="T14" fmla="*/ 2 w 25"/>
                  <a:gd name="T15" fmla="*/ 10 h 39"/>
                  <a:gd name="T16" fmla="*/ 4 w 25"/>
                  <a:gd name="T17" fmla="*/ 20 h 39"/>
                  <a:gd name="T18" fmla="*/ 7 w 25"/>
                  <a:gd name="T19" fmla="*/ 30 h 39"/>
                  <a:gd name="T20" fmla="*/ 12 w 25"/>
                  <a:gd name="T21" fmla="*/ 39 h 39"/>
                  <a:gd name="T22" fmla="*/ 12 w 25"/>
                  <a:gd name="T23" fmla="*/ 37 h 39"/>
                  <a:gd name="T24" fmla="*/ 25 w 25"/>
                  <a:gd name="T25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39">
                    <a:moveTo>
                      <a:pt x="25" y="24"/>
                    </a:moveTo>
                    <a:lnTo>
                      <a:pt x="25" y="24"/>
                    </a:lnTo>
                    <a:lnTo>
                      <a:pt x="21" y="19"/>
                    </a:lnTo>
                    <a:lnTo>
                      <a:pt x="19" y="13"/>
                    </a:lnTo>
                    <a:lnTo>
                      <a:pt x="18" y="7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2" y="10"/>
                    </a:lnTo>
                    <a:lnTo>
                      <a:pt x="4" y="20"/>
                    </a:lnTo>
                    <a:lnTo>
                      <a:pt x="7" y="30"/>
                    </a:lnTo>
                    <a:lnTo>
                      <a:pt x="12" y="39"/>
                    </a:lnTo>
                    <a:lnTo>
                      <a:pt x="12" y="37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099" name="Freeform 2890"/>
              <p:cNvSpPr>
                <a:spLocks/>
              </p:cNvSpPr>
              <p:nvPr/>
            </p:nvSpPr>
            <p:spPr bwMode="auto">
              <a:xfrm>
                <a:off x="4233" y="1872"/>
                <a:ext cx="39" cy="36"/>
              </a:xfrm>
              <a:custGeom>
                <a:avLst/>
                <a:gdLst>
                  <a:gd name="T0" fmla="*/ 77 w 77"/>
                  <a:gd name="T1" fmla="*/ 55 h 72"/>
                  <a:gd name="T2" fmla="*/ 77 w 77"/>
                  <a:gd name="T3" fmla="*/ 55 h 72"/>
                  <a:gd name="T4" fmla="*/ 54 w 77"/>
                  <a:gd name="T5" fmla="*/ 38 h 72"/>
                  <a:gd name="T6" fmla="*/ 35 w 77"/>
                  <a:gd name="T7" fmla="*/ 23 h 72"/>
                  <a:gd name="T8" fmla="*/ 21 w 77"/>
                  <a:gd name="T9" fmla="*/ 10 h 72"/>
                  <a:gd name="T10" fmla="*/ 13 w 77"/>
                  <a:gd name="T11" fmla="*/ 0 h 72"/>
                  <a:gd name="T12" fmla="*/ 0 w 77"/>
                  <a:gd name="T13" fmla="*/ 13 h 72"/>
                  <a:gd name="T14" fmla="*/ 11 w 77"/>
                  <a:gd name="T15" fmla="*/ 26 h 72"/>
                  <a:gd name="T16" fmla="*/ 26 w 77"/>
                  <a:gd name="T17" fmla="*/ 41 h 72"/>
                  <a:gd name="T18" fmla="*/ 46 w 77"/>
                  <a:gd name="T19" fmla="*/ 57 h 72"/>
                  <a:gd name="T20" fmla="*/ 70 w 77"/>
                  <a:gd name="T21" fmla="*/ 72 h 72"/>
                  <a:gd name="T22" fmla="*/ 70 w 77"/>
                  <a:gd name="T23" fmla="*/ 72 h 72"/>
                  <a:gd name="T24" fmla="*/ 77 w 77"/>
                  <a:gd name="T25" fmla="*/ 5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72">
                    <a:moveTo>
                      <a:pt x="77" y="55"/>
                    </a:moveTo>
                    <a:lnTo>
                      <a:pt x="77" y="55"/>
                    </a:lnTo>
                    <a:lnTo>
                      <a:pt x="54" y="38"/>
                    </a:lnTo>
                    <a:lnTo>
                      <a:pt x="35" y="23"/>
                    </a:lnTo>
                    <a:lnTo>
                      <a:pt x="21" y="10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11" y="26"/>
                    </a:lnTo>
                    <a:lnTo>
                      <a:pt x="26" y="41"/>
                    </a:lnTo>
                    <a:lnTo>
                      <a:pt x="46" y="57"/>
                    </a:lnTo>
                    <a:lnTo>
                      <a:pt x="70" y="72"/>
                    </a:lnTo>
                    <a:lnTo>
                      <a:pt x="77" y="5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00" name="Freeform 2891"/>
              <p:cNvSpPr>
                <a:spLocks/>
              </p:cNvSpPr>
              <p:nvPr/>
            </p:nvSpPr>
            <p:spPr bwMode="auto">
              <a:xfrm>
                <a:off x="4268" y="1900"/>
                <a:ext cx="34" cy="30"/>
              </a:xfrm>
              <a:custGeom>
                <a:avLst/>
                <a:gdLst>
                  <a:gd name="T0" fmla="*/ 68 w 68"/>
                  <a:gd name="T1" fmla="*/ 45 h 61"/>
                  <a:gd name="T2" fmla="*/ 68 w 68"/>
                  <a:gd name="T3" fmla="*/ 45 h 61"/>
                  <a:gd name="T4" fmla="*/ 58 w 68"/>
                  <a:gd name="T5" fmla="*/ 36 h 61"/>
                  <a:gd name="T6" fmla="*/ 45 w 68"/>
                  <a:gd name="T7" fmla="*/ 25 h 61"/>
                  <a:gd name="T8" fmla="*/ 28 w 68"/>
                  <a:gd name="T9" fmla="*/ 13 h 61"/>
                  <a:gd name="T10" fmla="*/ 7 w 68"/>
                  <a:gd name="T11" fmla="*/ 0 h 61"/>
                  <a:gd name="T12" fmla="*/ 0 w 68"/>
                  <a:gd name="T13" fmla="*/ 17 h 61"/>
                  <a:gd name="T14" fmla="*/ 20 w 68"/>
                  <a:gd name="T15" fmla="*/ 32 h 61"/>
                  <a:gd name="T16" fmla="*/ 37 w 68"/>
                  <a:gd name="T17" fmla="*/ 43 h 61"/>
                  <a:gd name="T18" fmla="*/ 48 w 68"/>
                  <a:gd name="T19" fmla="*/ 52 h 61"/>
                  <a:gd name="T20" fmla="*/ 58 w 68"/>
                  <a:gd name="T21" fmla="*/ 61 h 61"/>
                  <a:gd name="T22" fmla="*/ 58 w 68"/>
                  <a:gd name="T23" fmla="*/ 61 h 61"/>
                  <a:gd name="T24" fmla="*/ 68 w 68"/>
                  <a:gd name="T25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61">
                    <a:moveTo>
                      <a:pt x="68" y="45"/>
                    </a:moveTo>
                    <a:lnTo>
                      <a:pt x="68" y="45"/>
                    </a:lnTo>
                    <a:lnTo>
                      <a:pt x="58" y="36"/>
                    </a:lnTo>
                    <a:lnTo>
                      <a:pt x="45" y="25"/>
                    </a:lnTo>
                    <a:lnTo>
                      <a:pt x="28" y="13"/>
                    </a:lnTo>
                    <a:lnTo>
                      <a:pt x="7" y="0"/>
                    </a:lnTo>
                    <a:lnTo>
                      <a:pt x="0" y="17"/>
                    </a:lnTo>
                    <a:lnTo>
                      <a:pt x="20" y="32"/>
                    </a:lnTo>
                    <a:lnTo>
                      <a:pt x="37" y="43"/>
                    </a:lnTo>
                    <a:lnTo>
                      <a:pt x="48" y="52"/>
                    </a:lnTo>
                    <a:lnTo>
                      <a:pt x="58" y="61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01" name="Freeform 2892"/>
              <p:cNvSpPr>
                <a:spLocks/>
              </p:cNvSpPr>
              <p:nvPr/>
            </p:nvSpPr>
            <p:spPr bwMode="auto">
              <a:xfrm>
                <a:off x="4297" y="1922"/>
                <a:ext cx="19" cy="24"/>
              </a:xfrm>
              <a:custGeom>
                <a:avLst/>
                <a:gdLst>
                  <a:gd name="T0" fmla="*/ 37 w 37"/>
                  <a:gd name="T1" fmla="*/ 39 h 49"/>
                  <a:gd name="T2" fmla="*/ 37 w 37"/>
                  <a:gd name="T3" fmla="*/ 39 h 49"/>
                  <a:gd name="T4" fmla="*/ 31 w 37"/>
                  <a:gd name="T5" fmla="*/ 29 h 49"/>
                  <a:gd name="T6" fmla="*/ 25 w 37"/>
                  <a:gd name="T7" fmla="*/ 17 h 49"/>
                  <a:gd name="T8" fmla="*/ 18 w 37"/>
                  <a:gd name="T9" fmla="*/ 8 h 49"/>
                  <a:gd name="T10" fmla="*/ 10 w 37"/>
                  <a:gd name="T11" fmla="*/ 0 h 49"/>
                  <a:gd name="T12" fmla="*/ 0 w 37"/>
                  <a:gd name="T13" fmla="*/ 16 h 49"/>
                  <a:gd name="T14" fmla="*/ 7 w 37"/>
                  <a:gd name="T15" fmla="*/ 23 h 49"/>
                  <a:gd name="T16" fmla="*/ 13 w 37"/>
                  <a:gd name="T17" fmla="*/ 32 h 49"/>
                  <a:gd name="T18" fmla="*/ 18 w 37"/>
                  <a:gd name="T19" fmla="*/ 39 h 49"/>
                  <a:gd name="T20" fmla="*/ 22 w 37"/>
                  <a:gd name="T21" fmla="*/ 49 h 49"/>
                  <a:gd name="T22" fmla="*/ 22 w 37"/>
                  <a:gd name="T23" fmla="*/ 49 h 49"/>
                  <a:gd name="T24" fmla="*/ 37 w 37"/>
                  <a:gd name="T25" fmla="*/ 3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49">
                    <a:moveTo>
                      <a:pt x="37" y="39"/>
                    </a:moveTo>
                    <a:lnTo>
                      <a:pt x="37" y="39"/>
                    </a:lnTo>
                    <a:lnTo>
                      <a:pt x="31" y="29"/>
                    </a:lnTo>
                    <a:lnTo>
                      <a:pt x="25" y="17"/>
                    </a:lnTo>
                    <a:lnTo>
                      <a:pt x="18" y="8"/>
                    </a:lnTo>
                    <a:lnTo>
                      <a:pt x="10" y="0"/>
                    </a:lnTo>
                    <a:lnTo>
                      <a:pt x="0" y="16"/>
                    </a:lnTo>
                    <a:lnTo>
                      <a:pt x="7" y="23"/>
                    </a:lnTo>
                    <a:lnTo>
                      <a:pt x="13" y="32"/>
                    </a:lnTo>
                    <a:lnTo>
                      <a:pt x="18" y="39"/>
                    </a:lnTo>
                    <a:lnTo>
                      <a:pt x="22" y="49"/>
                    </a:lnTo>
                    <a:lnTo>
                      <a:pt x="37" y="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02" name="Freeform 2893"/>
              <p:cNvSpPr>
                <a:spLocks/>
              </p:cNvSpPr>
              <p:nvPr/>
            </p:nvSpPr>
            <p:spPr bwMode="auto">
              <a:xfrm>
                <a:off x="4308" y="1941"/>
                <a:ext cx="12" cy="25"/>
              </a:xfrm>
              <a:custGeom>
                <a:avLst/>
                <a:gdLst>
                  <a:gd name="T0" fmla="*/ 24 w 24"/>
                  <a:gd name="T1" fmla="*/ 49 h 49"/>
                  <a:gd name="T2" fmla="*/ 24 w 24"/>
                  <a:gd name="T3" fmla="*/ 49 h 49"/>
                  <a:gd name="T4" fmla="*/ 23 w 24"/>
                  <a:gd name="T5" fmla="*/ 36 h 49"/>
                  <a:gd name="T6" fmla="*/ 22 w 24"/>
                  <a:gd name="T7" fmla="*/ 24 h 49"/>
                  <a:gd name="T8" fmla="*/ 19 w 24"/>
                  <a:gd name="T9" fmla="*/ 11 h 49"/>
                  <a:gd name="T10" fmla="*/ 15 w 24"/>
                  <a:gd name="T11" fmla="*/ 0 h 49"/>
                  <a:gd name="T12" fmla="*/ 0 w 24"/>
                  <a:gd name="T13" fmla="*/ 10 h 49"/>
                  <a:gd name="T14" fmla="*/ 3 w 24"/>
                  <a:gd name="T15" fmla="*/ 19 h 49"/>
                  <a:gd name="T16" fmla="*/ 6 w 24"/>
                  <a:gd name="T17" fmla="*/ 29 h 49"/>
                  <a:gd name="T18" fmla="*/ 7 w 24"/>
                  <a:gd name="T19" fmla="*/ 39 h 49"/>
                  <a:gd name="T20" fmla="*/ 8 w 24"/>
                  <a:gd name="T21" fmla="*/ 49 h 49"/>
                  <a:gd name="T22" fmla="*/ 8 w 24"/>
                  <a:gd name="T23" fmla="*/ 49 h 49"/>
                  <a:gd name="T24" fmla="*/ 24 w 24"/>
                  <a:gd name="T2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" h="49">
                    <a:moveTo>
                      <a:pt x="24" y="49"/>
                    </a:moveTo>
                    <a:lnTo>
                      <a:pt x="24" y="49"/>
                    </a:lnTo>
                    <a:lnTo>
                      <a:pt x="23" y="36"/>
                    </a:lnTo>
                    <a:lnTo>
                      <a:pt x="22" y="24"/>
                    </a:lnTo>
                    <a:lnTo>
                      <a:pt x="19" y="11"/>
                    </a:lnTo>
                    <a:lnTo>
                      <a:pt x="15" y="0"/>
                    </a:lnTo>
                    <a:lnTo>
                      <a:pt x="0" y="10"/>
                    </a:lnTo>
                    <a:lnTo>
                      <a:pt x="3" y="19"/>
                    </a:lnTo>
                    <a:lnTo>
                      <a:pt x="6" y="29"/>
                    </a:lnTo>
                    <a:lnTo>
                      <a:pt x="7" y="39"/>
                    </a:lnTo>
                    <a:lnTo>
                      <a:pt x="8" y="49"/>
                    </a:lnTo>
                    <a:lnTo>
                      <a:pt x="24" y="4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03" name="Freeform 2894"/>
              <p:cNvSpPr>
                <a:spLocks/>
              </p:cNvSpPr>
              <p:nvPr/>
            </p:nvSpPr>
            <p:spPr bwMode="auto">
              <a:xfrm>
                <a:off x="4300" y="1966"/>
                <a:ext cx="20" cy="41"/>
              </a:xfrm>
              <a:custGeom>
                <a:avLst/>
                <a:gdLst>
                  <a:gd name="T0" fmla="*/ 10 w 40"/>
                  <a:gd name="T1" fmla="*/ 82 h 82"/>
                  <a:gd name="T2" fmla="*/ 10 w 40"/>
                  <a:gd name="T3" fmla="*/ 82 h 82"/>
                  <a:gd name="T4" fmla="*/ 17 w 40"/>
                  <a:gd name="T5" fmla="*/ 73 h 82"/>
                  <a:gd name="T6" fmla="*/ 24 w 40"/>
                  <a:gd name="T7" fmla="*/ 63 h 82"/>
                  <a:gd name="T8" fmla="*/ 29 w 40"/>
                  <a:gd name="T9" fmla="*/ 55 h 82"/>
                  <a:gd name="T10" fmla="*/ 33 w 40"/>
                  <a:gd name="T11" fmla="*/ 45 h 82"/>
                  <a:gd name="T12" fmla="*/ 36 w 40"/>
                  <a:gd name="T13" fmla="*/ 33 h 82"/>
                  <a:gd name="T14" fmla="*/ 38 w 40"/>
                  <a:gd name="T15" fmla="*/ 23 h 82"/>
                  <a:gd name="T16" fmla="*/ 40 w 40"/>
                  <a:gd name="T17" fmla="*/ 11 h 82"/>
                  <a:gd name="T18" fmla="*/ 40 w 40"/>
                  <a:gd name="T19" fmla="*/ 0 h 82"/>
                  <a:gd name="T20" fmla="*/ 24 w 40"/>
                  <a:gd name="T21" fmla="*/ 0 h 82"/>
                  <a:gd name="T22" fmla="*/ 23 w 40"/>
                  <a:gd name="T23" fmla="*/ 8 h 82"/>
                  <a:gd name="T24" fmla="*/ 22 w 40"/>
                  <a:gd name="T25" fmla="*/ 19 h 82"/>
                  <a:gd name="T26" fmla="*/ 21 w 40"/>
                  <a:gd name="T27" fmla="*/ 27 h 82"/>
                  <a:gd name="T28" fmla="*/ 18 w 40"/>
                  <a:gd name="T29" fmla="*/ 36 h 82"/>
                  <a:gd name="T30" fmla="*/ 15 w 40"/>
                  <a:gd name="T31" fmla="*/ 43 h 82"/>
                  <a:gd name="T32" fmla="*/ 10 w 40"/>
                  <a:gd name="T33" fmla="*/ 52 h 82"/>
                  <a:gd name="T34" fmla="*/ 5 w 40"/>
                  <a:gd name="T35" fmla="*/ 59 h 82"/>
                  <a:gd name="T36" fmla="*/ 0 w 40"/>
                  <a:gd name="T37" fmla="*/ 66 h 82"/>
                  <a:gd name="T38" fmla="*/ 0 w 40"/>
                  <a:gd name="T39" fmla="*/ 66 h 82"/>
                  <a:gd name="T40" fmla="*/ 10 w 40"/>
                  <a:gd name="T41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" h="82">
                    <a:moveTo>
                      <a:pt x="10" y="82"/>
                    </a:moveTo>
                    <a:lnTo>
                      <a:pt x="10" y="82"/>
                    </a:lnTo>
                    <a:lnTo>
                      <a:pt x="17" y="73"/>
                    </a:lnTo>
                    <a:lnTo>
                      <a:pt x="24" y="63"/>
                    </a:lnTo>
                    <a:lnTo>
                      <a:pt x="29" y="55"/>
                    </a:lnTo>
                    <a:lnTo>
                      <a:pt x="33" y="45"/>
                    </a:lnTo>
                    <a:lnTo>
                      <a:pt x="36" y="33"/>
                    </a:lnTo>
                    <a:lnTo>
                      <a:pt x="38" y="23"/>
                    </a:lnTo>
                    <a:lnTo>
                      <a:pt x="40" y="11"/>
                    </a:lnTo>
                    <a:lnTo>
                      <a:pt x="40" y="0"/>
                    </a:lnTo>
                    <a:lnTo>
                      <a:pt x="24" y="0"/>
                    </a:lnTo>
                    <a:lnTo>
                      <a:pt x="23" y="8"/>
                    </a:lnTo>
                    <a:lnTo>
                      <a:pt x="22" y="19"/>
                    </a:lnTo>
                    <a:lnTo>
                      <a:pt x="21" y="27"/>
                    </a:lnTo>
                    <a:lnTo>
                      <a:pt x="18" y="36"/>
                    </a:lnTo>
                    <a:lnTo>
                      <a:pt x="15" y="43"/>
                    </a:lnTo>
                    <a:lnTo>
                      <a:pt x="10" y="52"/>
                    </a:lnTo>
                    <a:lnTo>
                      <a:pt x="5" y="59"/>
                    </a:lnTo>
                    <a:lnTo>
                      <a:pt x="0" y="66"/>
                    </a:lnTo>
                    <a:lnTo>
                      <a:pt x="10" y="8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04" name="Freeform 2895"/>
              <p:cNvSpPr>
                <a:spLocks/>
              </p:cNvSpPr>
              <p:nvPr/>
            </p:nvSpPr>
            <p:spPr bwMode="auto">
              <a:xfrm>
                <a:off x="4268" y="1999"/>
                <a:ext cx="37" cy="25"/>
              </a:xfrm>
              <a:custGeom>
                <a:avLst/>
                <a:gdLst>
                  <a:gd name="T0" fmla="*/ 0 w 75"/>
                  <a:gd name="T1" fmla="*/ 49 h 49"/>
                  <a:gd name="T2" fmla="*/ 0 w 75"/>
                  <a:gd name="T3" fmla="*/ 49 h 49"/>
                  <a:gd name="T4" fmla="*/ 11 w 75"/>
                  <a:gd name="T5" fmla="*/ 49 h 49"/>
                  <a:gd name="T6" fmla="*/ 21 w 75"/>
                  <a:gd name="T7" fmla="*/ 48 h 49"/>
                  <a:gd name="T8" fmla="*/ 32 w 75"/>
                  <a:gd name="T9" fmla="*/ 45 h 49"/>
                  <a:gd name="T10" fmla="*/ 41 w 75"/>
                  <a:gd name="T11" fmla="*/ 41 h 49"/>
                  <a:gd name="T12" fmla="*/ 50 w 75"/>
                  <a:gd name="T13" fmla="*/ 36 h 49"/>
                  <a:gd name="T14" fmla="*/ 60 w 75"/>
                  <a:gd name="T15" fmla="*/ 30 h 49"/>
                  <a:gd name="T16" fmla="*/ 68 w 75"/>
                  <a:gd name="T17" fmla="*/ 23 h 49"/>
                  <a:gd name="T18" fmla="*/ 75 w 75"/>
                  <a:gd name="T19" fmla="*/ 16 h 49"/>
                  <a:gd name="T20" fmla="*/ 65 w 75"/>
                  <a:gd name="T21" fmla="*/ 0 h 49"/>
                  <a:gd name="T22" fmla="*/ 57 w 75"/>
                  <a:gd name="T23" fmla="*/ 7 h 49"/>
                  <a:gd name="T24" fmla="*/ 50 w 75"/>
                  <a:gd name="T25" fmla="*/ 13 h 49"/>
                  <a:gd name="T26" fmla="*/ 43 w 75"/>
                  <a:gd name="T27" fmla="*/ 17 h 49"/>
                  <a:gd name="T28" fmla="*/ 36 w 75"/>
                  <a:gd name="T29" fmla="*/ 22 h 49"/>
                  <a:gd name="T30" fmla="*/ 27 w 75"/>
                  <a:gd name="T31" fmla="*/ 25 h 49"/>
                  <a:gd name="T32" fmla="*/ 19 w 75"/>
                  <a:gd name="T33" fmla="*/ 28 h 49"/>
                  <a:gd name="T34" fmla="*/ 10 w 75"/>
                  <a:gd name="T35" fmla="*/ 29 h 49"/>
                  <a:gd name="T36" fmla="*/ 0 w 75"/>
                  <a:gd name="T37" fmla="*/ 29 h 49"/>
                  <a:gd name="T38" fmla="*/ 0 w 75"/>
                  <a:gd name="T39" fmla="*/ 29 h 49"/>
                  <a:gd name="T40" fmla="*/ 0 w 75"/>
                  <a:gd name="T4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5" h="49">
                    <a:moveTo>
                      <a:pt x="0" y="49"/>
                    </a:moveTo>
                    <a:lnTo>
                      <a:pt x="0" y="49"/>
                    </a:lnTo>
                    <a:lnTo>
                      <a:pt x="11" y="49"/>
                    </a:lnTo>
                    <a:lnTo>
                      <a:pt x="21" y="48"/>
                    </a:lnTo>
                    <a:lnTo>
                      <a:pt x="32" y="45"/>
                    </a:lnTo>
                    <a:lnTo>
                      <a:pt x="41" y="41"/>
                    </a:lnTo>
                    <a:lnTo>
                      <a:pt x="50" y="36"/>
                    </a:lnTo>
                    <a:lnTo>
                      <a:pt x="60" y="30"/>
                    </a:lnTo>
                    <a:lnTo>
                      <a:pt x="68" y="23"/>
                    </a:lnTo>
                    <a:lnTo>
                      <a:pt x="75" y="16"/>
                    </a:lnTo>
                    <a:lnTo>
                      <a:pt x="65" y="0"/>
                    </a:lnTo>
                    <a:lnTo>
                      <a:pt x="57" y="7"/>
                    </a:lnTo>
                    <a:lnTo>
                      <a:pt x="50" y="13"/>
                    </a:lnTo>
                    <a:lnTo>
                      <a:pt x="43" y="17"/>
                    </a:lnTo>
                    <a:lnTo>
                      <a:pt x="36" y="22"/>
                    </a:lnTo>
                    <a:lnTo>
                      <a:pt x="27" y="25"/>
                    </a:lnTo>
                    <a:lnTo>
                      <a:pt x="19" y="28"/>
                    </a:lnTo>
                    <a:lnTo>
                      <a:pt x="10" y="29"/>
                    </a:lnTo>
                    <a:lnTo>
                      <a:pt x="0" y="29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05" name="Freeform 2896"/>
              <p:cNvSpPr>
                <a:spLocks/>
              </p:cNvSpPr>
              <p:nvPr/>
            </p:nvSpPr>
            <p:spPr bwMode="auto">
              <a:xfrm>
                <a:off x="4254" y="2012"/>
                <a:ext cx="14" cy="12"/>
              </a:xfrm>
              <a:custGeom>
                <a:avLst/>
                <a:gdLst>
                  <a:gd name="T0" fmla="*/ 0 w 27"/>
                  <a:gd name="T1" fmla="*/ 20 h 23"/>
                  <a:gd name="T2" fmla="*/ 0 w 27"/>
                  <a:gd name="T3" fmla="*/ 20 h 23"/>
                  <a:gd name="T4" fmla="*/ 13 w 27"/>
                  <a:gd name="T5" fmla="*/ 23 h 23"/>
                  <a:gd name="T6" fmla="*/ 27 w 27"/>
                  <a:gd name="T7" fmla="*/ 23 h 23"/>
                  <a:gd name="T8" fmla="*/ 27 w 27"/>
                  <a:gd name="T9" fmla="*/ 3 h 23"/>
                  <a:gd name="T10" fmla="*/ 14 w 27"/>
                  <a:gd name="T11" fmla="*/ 3 h 23"/>
                  <a:gd name="T12" fmla="*/ 3 w 27"/>
                  <a:gd name="T13" fmla="*/ 0 h 23"/>
                  <a:gd name="T14" fmla="*/ 3 w 27"/>
                  <a:gd name="T15" fmla="*/ 0 h 23"/>
                  <a:gd name="T16" fmla="*/ 0 w 27"/>
                  <a:gd name="T17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3">
                    <a:moveTo>
                      <a:pt x="0" y="20"/>
                    </a:moveTo>
                    <a:lnTo>
                      <a:pt x="0" y="20"/>
                    </a:lnTo>
                    <a:lnTo>
                      <a:pt x="13" y="23"/>
                    </a:lnTo>
                    <a:lnTo>
                      <a:pt x="27" y="23"/>
                    </a:lnTo>
                    <a:lnTo>
                      <a:pt x="27" y="3"/>
                    </a:lnTo>
                    <a:lnTo>
                      <a:pt x="14" y="3"/>
                    </a:lnTo>
                    <a:lnTo>
                      <a:pt x="3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06" name="Freeform 2897"/>
              <p:cNvSpPr>
                <a:spLocks/>
              </p:cNvSpPr>
              <p:nvPr/>
            </p:nvSpPr>
            <p:spPr bwMode="auto">
              <a:xfrm>
                <a:off x="4239" y="2008"/>
                <a:ext cx="16" cy="14"/>
              </a:xfrm>
              <a:custGeom>
                <a:avLst/>
                <a:gdLst>
                  <a:gd name="T0" fmla="*/ 0 w 33"/>
                  <a:gd name="T1" fmla="*/ 19 h 29"/>
                  <a:gd name="T2" fmla="*/ 0 w 33"/>
                  <a:gd name="T3" fmla="*/ 19 h 29"/>
                  <a:gd name="T4" fmla="*/ 19 w 33"/>
                  <a:gd name="T5" fmla="*/ 26 h 29"/>
                  <a:gd name="T6" fmla="*/ 30 w 33"/>
                  <a:gd name="T7" fmla="*/ 29 h 29"/>
                  <a:gd name="T8" fmla="*/ 33 w 33"/>
                  <a:gd name="T9" fmla="*/ 9 h 29"/>
                  <a:gd name="T10" fmla="*/ 23 w 33"/>
                  <a:gd name="T11" fmla="*/ 6 h 29"/>
                  <a:gd name="T12" fmla="*/ 5 w 33"/>
                  <a:gd name="T13" fmla="*/ 0 h 29"/>
                  <a:gd name="T14" fmla="*/ 5 w 33"/>
                  <a:gd name="T15" fmla="*/ 0 h 29"/>
                  <a:gd name="T16" fmla="*/ 0 w 33"/>
                  <a:gd name="T17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0" y="19"/>
                    </a:moveTo>
                    <a:lnTo>
                      <a:pt x="0" y="19"/>
                    </a:lnTo>
                    <a:lnTo>
                      <a:pt x="19" y="26"/>
                    </a:lnTo>
                    <a:lnTo>
                      <a:pt x="30" y="29"/>
                    </a:lnTo>
                    <a:lnTo>
                      <a:pt x="33" y="9"/>
                    </a:lnTo>
                    <a:lnTo>
                      <a:pt x="23" y="6"/>
                    </a:lnTo>
                    <a:lnTo>
                      <a:pt x="5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07" name="Freeform 2898"/>
              <p:cNvSpPr>
                <a:spLocks/>
              </p:cNvSpPr>
              <p:nvPr/>
            </p:nvSpPr>
            <p:spPr bwMode="auto">
              <a:xfrm>
                <a:off x="4226" y="2003"/>
                <a:ext cx="15" cy="14"/>
              </a:xfrm>
              <a:custGeom>
                <a:avLst/>
                <a:gdLst>
                  <a:gd name="T0" fmla="*/ 0 w 31"/>
                  <a:gd name="T1" fmla="*/ 21 h 29"/>
                  <a:gd name="T2" fmla="*/ 0 w 31"/>
                  <a:gd name="T3" fmla="*/ 21 h 29"/>
                  <a:gd name="T4" fmla="*/ 8 w 31"/>
                  <a:gd name="T5" fmla="*/ 23 h 29"/>
                  <a:gd name="T6" fmla="*/ 26 w 31"/>
                  <a:gd name="T7" fmla="*/ 29 h 29"/>
                  <a:gd name="T8" fmla="*/ 31 w 31"/>
                  <a:gd name="T9" fmla="*/ 10 h 29"/>
                  <a:gd name="T10" fmla="*/ 12 w 31"/>
                  <a:gd name="T11" fmla="*/ 3 h 29"/>
                  <a:gd name="T12" fmla="*/ 0 w 31"/>
                  <a:gd name="T13" fmla="*/ 0 h 29"/>
                  <a:gd name="T14" fmla="*/ 0 w 31"/>
                  <a:gd name="T15" fmla="*/ 0 h 29"/>
                  <a:gd name="T16" fmla="*/ 0 w 31"/>
                  <a:gd name="T1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29">
                    <a:moveTo>
                      <a:pt x="0" y="21"/>
                    </a:moveTo>
                    <a:lnTo>
                      <a:pt x="0" y="21"/>
                    </a:lnTo>
                    <a:lnTo>
                      <a:pt x="8" y="23"/>
                    </a:lnTo>
                    <a:lnTo>
                      <a:pt x="26" y="29"/>
                    </a:lnTo>
                    <a:lnTo>
                      <a:pt x="31" y="10"/>
                    </a:lnTo>
                    <a:lnTo>
                      <a:pt x="12" y="3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08" name="Freeform 2899"/>
              <p:cNvSpPr>
                <a:spLocks/>
              </p:cNvSpPr>
              <p:nvPr/>
            </p:nvSpPr>
            <p:spPr bwMode="auto">
              <a:xfrm>
                <a:off x="4218" y="2003"/>
                <a:ext cx="8" cy="11"/>
              </a:xfrm>
              <a:custGeom>
                <a:avLst/>
                <a:gdLst>
                  <a:gd name="T0" fmla="*/ 12 w 15"/>
                  <a:gd name="T1" fmla="*/ 22 h 22"/>
                  <a:gd name="T2" fmla="*/ 12 w 15"/>
                  <a:gd name="T3" fmla="*/ 22 h 22"/>
                  <a:gd name="T4" fmla="*/ 13 w 15"/>
                  <a:gd name="T5" fmla="*/ 22 h 22"/>
                  <a:gd name="T6" fmla="*/ 15 w 15"/>
                  <a:gd name="T7" fmla="*/ 21 h 22"/>
                  <a:gd name="T8" fmla="*/ 15 w 15"/>
                  <a:gd name="T9" fmla="*/ 0 h 22"/>
                  <a:gd name="T10" fmla="*/ 7 w 15"/>
                  <a:gd name="T11" fmla="*/ 2 h 22"/>
                  <a:gd name="T12" fmla="*/ 0 w 15"/>
                  <a:gd name="T13" fmla="*/ 8 h 22"/>
                  <a:gd name="T14" fmla="*/ 0 w 15"/>
                  <a:gd name="T15" fmla="*/ 8 h 22"/>
                  <a:gd name="T16" fmla="*/ 12 w 15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2">
                    <a:moveTo>
                      <a:pt x="12" y="22"/>
                    </a:moveTo>
                    <a:lnTo>
                      <a:pt x="12" y="22"/>
                    </a:lnTo>
                    <a:lnTo>
                      <a:pt x="13" y="22"/>
                    </a:lnTo>
                    <a:lnTo>
                      <a:pt x="15" y="21"/>
                    </a:lnTo>
                    <a:lnTo>
                      <a:pt x="15" y="0"/>
                    </a:lnTo>
                    <a:lnTo>
                      <a:pt x="7" y="2"/>
                    </a:lnTo>
                    <a:lnTo>
                      <a:pt x="0" y="8"/>
                    </a:lnTo>
                    <a:lnTo>
                      <a:pt x="12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09" name="Freeform 2900"/>
              <p:cNvSpPr>
                <a:spLocks/>
              </p:cNvSpPr>
              <p:nvPr/>
            </p:nvSpPr>
            <p:spPr bwMode="auto">
              <a:xfrm>
                <a:off x="4215" y="2006"/>
                <a:ext cx="9" cy="18"/>
              </a:xfrm>
              <a:custGeom>
                <a:avLst/>
                <a:gdLst>
                  <a:gd name="T0" fmla="*/ 8 w 19"/>
                  <a:gd name="T1" fmla="*/ 34 h 34"/>
                  <a:gd name="T2" fmla="*/ 16 w 19"/>
                  <a:gd name="T3" fmla="*/ 26 h 34"/>
                  <a:gd name="T4" fmla="*/ 17 w 19"/>
                  <a:gd name="T5" fmla="*/ 17 h 34"/>
                  <a:gd name="T6" fmla="*/ 19 w 19"/>
                  <a:gd name="T7" fmla="*/ 14 h 34"/>
                  <a:gd name="T8" fmla="*/ 7 w 19"/>
                  <a:gd name="T9" fmla="*/ 0 h 34"/>
                  <a:gd name="T10" fmla="*/ 2 w 19"/>
                  <a:gd name="T11" fmla="*/ 10 h 34"/>
                  <a:gd name="T12" fmla="*/ 0 w 19"/>
                  <a:gd name="T13" fmla="*/ 23 h 34"/>
                  <a:gd name="T14" fmla="*/ 8 w 19"/>
                  <a:gd name="T15" fmla="*/ 14 h 34"/>
                  <a:gd name="T16" fmla="*/ 8 w 19"/>
                  <a:gd name="T17" fmla="*/ 34 h 34"/>
                  <a:gd name="T18" fmla="*/ 15 w 19"/>
                  <a:gd name="T19" fmla="*/ 34 h 34"/>
                  <a:gd name="T20" fmla="*/ 16 w 19"/>
                  <a:gd name="T21" fmla="*/ 26 h 34"/>
                  <a:gd name="T22" fmla="*/ 8 w 19"/>
                  <a:gd name="T2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" h="34">
                    <a:moveTo>
                      <a:pt x="8" y="34"/>
                    </a:moveTo>
                    <a:lnTo>
                      <a:pt x="16" y="26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7" y="0"/>
                    </a:lnTo>
                    <a:lnTo>
                      <a:pt x="2" y="10"/>
                    </a:lnTo>
                    <a:lnTo>
                      <a:pt x="0" y="23"/>
                    </a:lnTo>
                    <a:lnTo>
                      <a:pt x="8" y="14"/>
                    </a:lnTo>
                    <a:lnTo>
                      <a:pt x="8" y="34"/>
                    </a:lnTo>
                    <a:lnTo>
                      <a:pt x="15" y="34"/>
                    </a:lnTo>
                    <a:lnTo>
                      <a:pt x="16" y="26"/>
                    </a:lnTo>
                    <a:lnTo>
                      <a:pt x="8" y="3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10" name="Freeform 2901"/>
              <p:cNvSpPr>
                <a:spLocks/>
              </p:cNvSpPr>
              <p:nvPr/>
            </p:nvSpPr>
            <p:spPr bwMode="auto">
              <a:xfrm>
                <a:off x="4211" y="2014"/>
                <a:ext cx="8" cy="10"/>
              </a:xfrm>
              <a:custGeom>
                <a:avLst/>
                <a:gdLst>
                  <a:gd name="T0" fmla="*/ 0 w 16"/>
                  <a:gd name="T1" fmla="*/ 10 h 20"/>
                  <a:gd name="T2" fmla="*/ 8 w 16"/>
                  <a:gd name="T3" fmla="*/ 20 h 20"/>
                  <a:gd name="T4" fmla="*/ 16 w 16"/>
                  <a:gd name="T5" fmla="*/ 20 h 20"/>
                  <a:gd name="T6" fmla="*/ 16 w 16"/>
                  <a:gd name="T7" fmla="*/ 0 h 20"/>
                  <a:gd name="T8" fmla="*/ 8 w 16"/>
                  <a:gd name="T9" fmla="*/ 0 h 20"/>
                  <a:gd name="T10" fmla="*/ 0 w 16"/>
                  <a:gd name="T11" fmla="*/ 10 h 20"/>
                  <a:gd name="T12" fmla="*/ 0 w 16"/>
                  <a:gd name="T13" fmla="*/ 10 h 20"/>
                  <a:gd name="T14" fmla="*/ 0 w 16"/>
                  <a:gd name="T15" fmla="*/ 20 h 20"/>
                  <a:gd name="T16" fmla="*/ 8 w 16"/>
                  <a:gd name="T17" fmla="*/ 20 h 20"/>
                  <a:gd name="T18" fmla="*/ 0 w 16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0" y="10"/>
                    </a:moveTo>
                    <a:lnTo>
                      <a:pt x="8" y="20"/>
                    </a:lnTo>
                    <a:lnTo>
                      <a:pt x="16" y="2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11" name="Freeform 2902"/>
              <p:cNvSpPr>
                <a:spLocks/>
              </p:cNvSpPr>
              <p:nvPr/>
            </p:nvSpPr>
            <p:spPr bwMode="auto">
              <a:xfrm>
                <a:off x="4211" y="1948"/>
                <a:ext cx="8" cy="71"/>
              </a:xfrm>
              <a:custGeom>
                <a:avLst/>
                <a:gdLst>
                  <a:gd name="T0" fmla="*/ 8 w 16"/>
                  <a:gd name="T1" fmla="*/ 0 h 141"/>
                  <a:gd name="T2" fmla="*/ 0 w 16"/>
                  <a:gd name="T3" fmla="*/ 11 h 141"/>
                  <a:gd name="T4" fmla="*/ 0 w 16"/>
                  <a:gd name="T5" fmla="*/ 141 h 141"/>
                  <a:gd name="T6" fmla="*/ 16 w 16"/>
                  <a:gd name="T7" fmla="*/ 141 h 141"/>
                  <a:gd name="T8" fmla="*/ 16 w 16"/>
                  <a:gd name="T9" fmla="*/ 11 h 141"/>
                  <a:gd name="T10" fmla="*/ 8 w 16"/>
                  <a:gd name="T11" fmla="*/ 0 h 141"/>
                  <a:gd name="T12" fmla="*/ 8 w 16"/>
                  <a:gd name="T13" fmla="*/ 0 h 141"/>
                  <a:gd name="T14" fmla="*/ 0 w 16"/>
                  <a:gd name="T15" fmla="*/ 0 h 141"/>
                  <a:gd name="T16" fmla="*/ 0 w 16"/>
                  <a:gd name="T17" fmla="*/ 11 h 141"/>
                  <a:gd name="T18" fmla="*/ 8 w 16"/>
                  <a:gd name="T19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41">
                    <a:moveTo>
                      <a:pt x="8" y="0"/>
                    </a:moveTo>
                    <a:lnTo>
                      <a:pt x="0" y="11"/>
                    </a:lnTo>
                    <a:lnTo>
                      <a:pt x="0" y="141"/>
                    </a:lnTo>
                    <a:lnTo>
                      <a:pt x="16" y="141"/>
                    </a:lnTo>
                    <a:lnTo>
                      <a:pt x="16" y="11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12" name="Freeform 2903"/>
              <p:cNvSpPr>
                <a:spLocks/>
              </p:cNvSpPr>
              <p:nvPr/>
            </p:nvSpPr>
            <p:spPr bwMode="auto">
              <a:xfrm>
                <a:off x="4215" y="1948"/>
                <a:ext cx="8" cy="11"/>
              </a:xfrm>
              <a:custGeom>
                <a:avLst/>
                <a:gdLst>
                  <a:gd name="T0" fmla="*/ 16 w 16"/>
                  <a:gd name="T1" fmla="*/ 8 h 21"/>
                  <a:gd name="T2" fmla="*/ 8 w 16"/>
                  <a:gd name="T3" fmla="*/ 0 h 21"/>
                  <a:gd name="T4" fmla="*/ 0 w 16"/>
                  <a:gd name="T5" fmla="*/ 0 h 21"/>
                  <a:gd name="T6" fmla="*/ 0 w 16"/>
                  <a:gd name="T7" fmla="*/ 21 h 21"/>
                  <a:gd name="T8" fmla="*/ 8 w 16"/>
                  <a:gd name="T9" fmla="*/ 21 h 21"/>
                  <a:gd name="T10" fmla="*/ 16 w 16"/>
                  <a:gd name="T11" fmla="*/ 8 h 21"/>
                  <a:gd name="T12" fmla="*/ 16 w 16"/>
                  <a:gd name="T13" fmla="*/ 8 h 21"/>
                  <a:gd name="T14" fmla="*/ 15 w 16"/>
                  <a:gd name="T15" fmla="*/ 0 h 21"/>
                  <a:gd name="T16" fmla="*/ 8 w 16"/>
                  <a:gd name="T17" fmla="*/ 0 h 21"/>
                  <a:gd name="T18" fmla="*/ 16 w 16"/>
                  <a:gd name="T19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1">
                    <a:moveTo>
                      <a:pt x="16" y="8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8" y="21"/>
                    </a:lnTo>
                    <a:lnTo>
                      <a:pt x="16" y="8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13" name="Freeform 2904"/>
              <p:cNvSpPr>
                <a:spLocks/>
              </p:cNvSpPr>
              <p:nvPr/>
            </p:nvSpPr>
            <p:spPr bwMode="auto">
              <a:xfrm>
                <a:off x="4215" y="1952"/>
                <a:ext cx="16" cy="35"/>
              </a:xfrm>
              <a:custGeom>
                <a:avLst/>
                <a:gdLst>
                  <a:gd name="T0" fmla="*/ 31 w 31"/>
                  <a:gd name="T1" fmla="*/ 58 h 70"/>
                  <a:gd name="T2" fmla="*/ 31 w 31"/>
                  <a:gd name="T3" fmla="*/ 60 h 70"/>
                  <a:gd name="T4" fmla="*/ 27 w 31"/>
                  <a:gd name="T5" fmla="*/ 48 h 70"/>
                  <a:gd name="T6" fmla="*/ 23 w 31"/>
                  <a:gd name="T7" fmla="*/ 35 h 70"/>
                  <a:gd name="T8" fmla="*/ 20 w 31"/>
                  <a:gd name="T9" fmla="*/ 19 h 70"/>
                  <a:gd name="T10" fmla="*/ 16 w 31"/>
                  <a:gd name="T11" fmla="*/ 0 h 70"/>
                  <a:gd name="T12" fmla="*/ 0 w 31"/>
                  <a:gd name="T13" fmla="*/ 5 h 70"/>
                  <a:gd name="T14" fmla="*/ 3 w 31"/>
                  <a:gd name="T15" fmla="*/ 25 h 70"/>
                  <a:gd name="T16" fmla="*/ 7 w 31"/>
                  <a:gd name="T17" fmla="*/ 42 h 70"/>
                  <a:gd name="T18" fmla="*/ 12 w 31"/>
                  <a:gd name="T19" fmla="*/ 57 h 70"/>
                  <a:gd name="T20" fmla="*/ 17 w 31"/>
                  <a:gd name="T21" fmla="*/ 70 h 70"/>
                  <a:gd name="T22" fmla="*/ 17 w 31"/>
                  <a:gd name="T23" fmla="*/ 70 h 70"/>
                  <a:gd name="T24" fmla="*/ 31 w 31"/>
                  <a:gd name="T25" fmla="*/ 5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70">
                    <a:moveTo>
                      <a:pt x="31" y="58"/>
                    </a:moveTo>
                    <a:lnTo>
                      <a:pt x="31" y="60"/>
                    </a:lnTo>
                    <a:lnTo>
                      <a:pt x="27" y="48"/>
                    </a:lnTo>
                    <a:lnTo>
                      <a:pt x="23" y="35"/>
                    </a:lnTo>
                    <a:lnTo>
                      <a:pt x="20" y="19"/>
                    </a:lnTo>
                    <a:lnTo>
                      <a:pt x="16" y="0"/>
                    </a:lnTo>
                    <a:lnTo>
                      <a:pt x="0" y="5"/>
                    </a:lnTo>
                    <a:lnTo>
                      <a:pt x="3" y="25"/>
                    </a:lnTo>
                    <a:lnTo>
                      <a:pt x="7" y="42"/>
                    </a:lnTo>
                    <a:lnTo>
                      <a:pt x="12" y="57"/>
                    </a:lnTo>
                    <a:lnTo>
                      <a:pt x="17" y="70"/>
                    </a:lnTo>
                    <a:lnTo>
                      <a:pt x="31" y="5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14" name="Freeform 2905"/>
              <p:cNvSpPr>
                <a:spLocks/>
              </p:cNvSpPr>
              <p:nvPr/>
            </p:nvSpPr>
            <p:spPr bwMode="auto">
              <a:xfrm>
                <a:off x="4224" y="1981"/>
                <a:ext cx="20" cy="25"/>
              </a:xfrm>
              <a:custGeom>
                <a:avLst/>
                <a:gdLst>
                  <a:gd name="T0" fmla="*/ 41 w 41"/>
                  <a:gd name="T1" fmla="*/ 30 h 49"/>
                  <a:gd name="T2" fmla="*/ 41 w 41"/>
                  <a:gd name="T3" fmla="*/ 30 h 49"/>
                  <a:gd name="T4" fmla="*/ 33 w 41"/>
                  <a:gd name="T5" fmla="*/ 25 h 49"/>
                  <a:gd name="T6" fmla="*/ 25 w 41"/>
                  <a:gd name="T7" fmla="*/ 17 h 49"/>
                  <a:gd name="T8" fmla="*/ 19 w 41"/>
                  <a:gd name="T9" fmla="*/ 9 h 49"/>
                  <a:gd name="T10" fmla="*/ 14 w 41"/>
                  <a:gd name="T11" fmla="*/ 0 h 49"/>
                  <a:gd name="T12" fmla="*/ 0 w 41"/>
                  <a:gd name="T13" fmla="*/ 12 h 49"/>
                  <a:gd name="T14" fmla="*/ 6 w 41"/>
                  <a:gd name="T15" fmla="*/ 23 h 49"/>
                  <a:gd name="T16" fmla="*/ 14 w 41"/>
                  <a:gd name="T17" fmla="*/ 32 h 49"/>
                  <a:gd name="T18" fmla="*/ 24 w 41"/>
                  <a:gd name="T19" fmla="*/ 42 h 49"/>
                  <a:gd name="T20" fmla="*/ 34 w 41"/>
                  <a:gd name="T21" fmla="*/ 49 h 49"/>
                  <a:gd name="T22" fmla="*/ 34 w 41"/>
                  <a:gd name="T23" fmla="*/ 49 h 49"/>
                  <a:gd name="T24" fmla="*/ 41 w 41"/>
                  <a:gd name="T25" fmla="*/ 3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49">
                    <a:moveTo>
                      <a:pt x="41" y="30"/>
                    </a:moveTo>
                    <a:lnTo>
                      <a:pt x="41" y="30"/>
                    </a:lnTo>
                    <a:lnTo>
                      <a:pt x="33" y="25"/>
                    </a:lnTo>
                    <a:lnTo>
                      <a:pt x="25" y="17"/>
                    </a:lnTo>
                    <a:lnTo>
                      <a:pt x="19" y="9"/>
                    </a:lnTo>
                    <a:lnTo>
                      <a:pt x="14" y="0"/>
                    </a:lnTo>
                    <a:lnTo>
                      <a:pt x="0" y="12"/>
                    </a:lnTo>
                    <a:lnTo>
                      <a:pt x="6" y="23"/>
                    </a:lnTo>
                    <a:lnTo>
                      <a:pt x="14" y="32"/>
                    </a:lnTo>
                    <a:lnTo>
                      <a:pt x="24" y="42"/>
                    </a:lnTo>
                    <a:lnTo>
                      <a:pt x="34" y="49"/>
                    </a:lnTo>
                    <a:lnTo>
                      <a:pt x="41" y="3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15" name="Freeform 2906"/>
              <p:cNvSpPr>
                <a:spLocks/>
              </p:cNvSpPr>
              <p:nvPr/>
            </p:nvSpPr>
            <p:spPr bwMode="auto">
              <a:xfrm>
                <a:off x="4241" y="1996"/>
                <a:ext cx="24" cy="17"/>
              </a:xfrm>
              <a:custGeom>
                <a:avLst/>
                <a:gdLst>
                  <a:gd name="T0" fmla="*/ 49 w 49"/>
                  <a:gd name="T1" fmla="*/ 13 h 34"/>
                  <a:gd name="T2" fmla="*/ 49 w 49"/>
                  <a:gd name="T3" fmla="*/ 13 h 34"/>
                  <a:gd name="T4" fmla="*/ 38 w 49"/>
                  <a:gd name="T5" fmla="*/ 12 h 34"/>
                  <a:gd name="T6" fmla="*/ 27 w 49"/>
                  <a:gd name="T7" fmla="*/ 10 h 34"/>
                  <a:gd name="T8" fmla="*/ 17 w 49"/>
                  <a:gd name="T9" fmla="*/ 6 h 34"/>
                  <a:gd name="T10" fmla="*/ 7 w 49"/>
                  <a:gd name="T11" fmla="*/ 0 h 34"/>
                  <a:gd name="T12" fmla="*/ 0 w 49"/>
                  <a:gd name="T13" fmla="*/ 19 h 34"/>
                  <a:gd name="T14" fmla="*/ 11 w 49"/>
                  <a:gd name="T15" fmla="*/ 25 h 34"/>
                  <a:gd name="T16" fmla="*/ 24 w 49"/>
                  <a:gd name="T17" fmla="*/ 31 h 34"/>
                  <a:gd name="T18" fmla="*/ 35 w 49"/>
                  <a:gd name="T19" fmla="*/ 32 h 34"/>
                  <a:gd name="T20" fmla="*/ 49 w 49"/>
                  <a:gd name="T21" fmla="*/ 34 h 34"/>
                  <a:gd name="T22" fmla="*/ 49 w 49"/>
                  <a:gd name="T23" fmla="*/ 34 h 34"/>
                  <a:gd name="T24" fmla="*/ 49 w 49"/>
                  <a:gd name="T25" fmla="*/ 1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34">
                    <a:moveTo>
                      <a:pt x="49" y="13"/>
                    </a:moveTo>
                    <a:lnTo>
                      <a:pt x="49" y="13"/>
                    </a:lnTo>
                    <a:lnTo>
                      <a:pt x="38" y="12"/>
                    </a:lnTo>
                    <a:lnTo>
                      <a:pt x="27" y="10"/>
                    </a:lnTo>
                    <a:lnTo>
                      <a:pt x="17" y="6"/>
                    </a:lnTo>
                    <a:lnTo>
                      <a:pt x="7" y="0"/>
                    </a:lnTo>
                    <a:lnTo>
                      <a:pt x="0" y="19"/>
                    </a:lnTo>
                    <a:lnTo>
                      <a:pt x="11" y="25"/>
                    </a:lnTo>
                    <a:lnTo>
                      <a:pt x="24" y="31"/>
                    </a:lnTo>
                    <a:lnTo>
                      <a:pt x="35" y="32"/>
                    </a:lnTo>
                    <a:lnTo>
                      <a:pt x="49" y="34"/>
                    </a:lnTo>
                    <a:lnTo>
                      <a:pt x="49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16" name="Freeform 2907"/>
              <p:cNvSpPr>
                <a:spLocks/>
              </p:cNvSpPr>
              <p:nvPr/>
            </p:nvSpPr>
            <p:spPr bwMode="auto">
              <a:xfrm>
                <a:off x="4265" y="1995"/>
                <a:ext cx="25" cy="18"/>
              </a:xfrm>
              <a:custGeom>
                <a:avLst/>
                <a:gdLst>
                  <a:gd name="T0" fmla="*/ 39 w 51"/>
                  <a:gd name="T1" fmla="*/ 0 h 36"/>
                  <a:gd name="T2" fmla="*/ 39 w 51"/>
                  <a:gd name="T3" fmla="*/ 0 h 36"/>
                  <a:gd name="T4" fmla="*/ 36 w 51"/>
                  <a:gd name="T5" fmla="*/ 2 h 36"/>
                  <a:gd name="T6" fmla="*/ 32 w 51"/>
                  <a:gd name="T7" fmla="*/ 7 h 36"/>
                  <a:gd name="T8" fmla="*/ 27 w 51"/>
                  <a:gd name="T9" fmla="*/ 8 h 36"/>
                  <a:gd name="T10" fmla="*/ 23 w 51"/>
                  <a:gd name="T11" fmla="*/ 11 h 36"/>
                  <a:gd name="T12" fmla="*/ 12 w 51"/>
                  <a:gd name="T13" fmla="*/ 14 h 36"/>
                  <a:gd name="T14" fmla="*/ 0 w 51"/>
                  <a:gd name="T15" fmla="*/ 15 h 36"/>
                  <a:gd name="T16" fmla="*/ 0 w 51"/>
                  <a:gd name="T17" fmla="*/ 36 h 36"/>
                  <a:gd name="T18" fmla="*/ 15 w 51"/>
                  <a:gd name="T19" fmla="*/ 34 h 36"/>
                  <a:gd name="T20" fmla="*/ 27 w 51"/>
                  <a:gd name="T21" fmla="*/ 31 h 36"/>
                  <a:gd name="T22" fmla="*/ 34 w 51"/>
                  <a:gd name="T23" fmla="*/ 27 h 36"/>
                  <a:gd name="T24" fmla="*/ 40 w 51"/>
                  <a:gd name="T25" fmla="*/ 24 h 36"/>
                  <a:gd name="T26" fmla="*/ 45 w 51"/>
                  <a:gd name="T27" fmla="*/ 20 h 36"/>
                  <a:gd name="T28" fmla="*/ 51 w 51"/>
                  <a:gd name="T29" fmla="*/ 14 h 36"/>
                  <a:gd name="T30" fmla="*/ 51 w 51"/>
                  <a:gd name="T31" fmla="*/ 14 h 36"/>
                  <a:gd name="T32" fmla="*/ 39 w 51"/>
                  <a:gd name="T3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36">
                    <a:moveTo>
                      <a:pt x="39" y="0"/>
                    </a:moveTo>
                    <a:lnTo>
                      <a:pt x="39" y="0"/>
                    </a:lnTo>
                    <a:lnTo>
                      <a:pt x="36" y="2"/>
                    </a:lnTo>
                    <a:lnTo>
                      <a:pt x="32" y="7"/>
                    </a:lnTo>
                    <a:lnTo>
                      <a:pt x="27" y="8"/>
                    </a:lnTo>
                    <a:lnTo>
                      <a:pt x="23" y="11"/>
                    </a:lnTo>
                    <a:lnTo>
                      <a:pt x="12" y="14"/>
                    </a:lnTo>
                    <a:lnTo>
                      <a:pt x="0" y="15"/>
                    </a:lnTo>
                    <a:lnTo>
                      <a:pt x="0" y="36"/>
                    </a:lnTo>
                    <a:lnTo>
                      <a:pt x="15" y="34"/>
                    </a:lnTo>
                    <a:lnTo>
                      <a:pt x="27" y="31"/>
                    </a:lnTo>
                    <a:lnTo>
                      <a:pt x="34" y="27"/>
                    </a:lnTo>
                    <a:lnTo>
                      <a:pt x="40" y="24"/>
                    </a:lnTo>
                    <a:lnTo>
                      <a:pt x="45" y="20"/>
                    </a:lnTo>
                    <a:lnTo>
                      <a:pt x="51" y="14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17" name="Freeform 2908"/>
              <p:cNvSpPr>
                <a:spLocks/>
              </p:cNvSpPr>
              <p:nvPr/>
            </p:nvSpPr>
            <p:spPr bwMode="auto">
              <a:xfrm>
                <a:off x="4285" y="1977"/>
                <a:ext cx="15" cy="25"/>
              </a:xfrm>
              <a:custGeom>
                <a:avLst/>
                <a:gdLst>
                  <a:gd name="T0" fmla="*/ 14 w 31"/>
                  <a:gd name="T1" fmla="*/ 0 h 51"/>
                  <a:gd name="T2" fmla="*/ 14 w 31"/>
                  <a:gd name="T3" fmla="*/ 0 h 51"/>
                  <a:gd name="T4" fmla="*/ 13 w 31"/>
                  <a:gd name="T5" fmla="*/ 11 h 51"/>
                  <a:gd name="T6" fmla="*/ 11 w 31"/>
                  <a:gd name="T7" fmla="*/ 19 h 51"/>
                  <a:gd name="T8" fmla="*/ 7 w 31"/>
                  <a:gd name="T9" fmla="*/ 28 h 51"/>
                  <a:gd name="T10" fmla="*/ 0 w 31"/>
                  <a:gd name="T11" fmla="*/ 37 h 51"/>
                  <a:gd name="T12" fmla="*/ 12 w 31"/>
                  <a:gd name="T13" fmla="*/ 51 h 51"/>
                  <a:gd name="T14" fmla="*/ 20 w 31"/>
                  <a:gd name="T15" fmla="*/ 41 h 51"/>
                  <a:gd name="T16" fmla="*/ 26 w 31"/>
                  <a:gd name="T17" fmla="*/ 28 h 51"/>
                  <a:gd name="T18" fmla="*/ 29 w 31"/>
                  <a:gd name="T19" fmla="*/ 15 h 51"/>
                  <a:gd name="T20" fmla="*/ 31 w 31"/>
                  <a:gd name="T21" fmla="*/ 0 h 51"/>
                  <a:gd name="T22" fmla="*/ 31 w 31"/>
                  <a:gd name="T23" fmla="*/ 0 h 51"/>
                  <a:gd name="T24" fmla="*/ 14 w 31"/>
                  <a:gd name="T2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51">
                    <a:moveTo>
                      <a:pt x="14" y="0"/>
                    </a:moveTo>
                    <a:lnTo>
                      <a:pt x="14" y="0"/>
                    </a:lnTo>
                    <a:lnTo>
                      <a:pt x="13" y="11"/>
                    </a:lnTo>
                    <a:lnTo>
                      <a:pt x="11" y="19"/>
                    </a:lnTo>
                    <a:lnTo>
                      <a:pt x="7" y="28"/>
                    </a:lnTo>
                    <a:lnTo>
                      <a:pt x="0" y="37"/>
                    </a:lnTo>
                    <a:lnTo>
                      <a:pt x="12" y="51"/>
                    </a:lnTo>
                    <a:lnTo>
                      <a:pt x="20" y="41"/>
                    </a:lnTo>
                    <a:lnTo>
                      <a:pt x="26" y="28"/>
                    </a:lnTo>
                    <a:lnTo>
                      <a:pt x="29" y="15"/>
                    </a:lnTo>
                    <a:lnTo>
                      <a:pt x="31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18" name="Freeform 2909"/>
              <p:cNvSpPr>
                <a:spLocks/>
              </p:cNvSpPr>
              <p:nvPr/>
            </p:nvSpPr>
            <p:spPr bwMode="auto">
              <a:xfrm>
                <a:off x="4289" y="1960"/>
                <a:ext cx="11" cy="17"/>
              </a:xfrm>
              <a:custGeom>
                <a:avLst/>
                <a:gdLst>
                  <a:gd name="T0" fmla="*/ 0 w 22"/>
                  <a:gd name="T1" fmla="*/ 9 h 33"/>
                  <a:gd name="T2" fmla="*/ 0 w 22"/>
                  <a:gd name="T3" fmla="*/ 9 h 33"/>
                  <a:gd name="T4" fmla="*/ 3 w 22"/>
                  <a:gd name="T5" fmla="*/ 16 h 33"/>
                  <a:gd name="T6" fmla="*/ 4 w 22"/>
                  <a:gd name="T7" fmla="*/ 22 h 33"/>
                  <a:gd name="T8" fmla="*/ 5 w 22"/>
                  <a:gd name="T9" fmla="*/ 28 h 33"/>
                  <a:gd name="T10" fmla="*/ 5 w 22"/>
                  <a:gd name="T11" fmla="*/ 33 h 33"/>
                  <a:gd name="T12" fmla="*/ 22 w 22"/>
                  <a:gd name="T13" fmla="*/ 33 h 33"/>
                  <a:gd name="T14" fmla="*/ 22 w 22"/>
                  <a:gd name="T15" fmla="*/ 25 h 33"/>
                  <a:gd name="T16" fmla="*/ 20 w 22"/>
                  <a:gd name="T17" fmla="*/ 16 h 33"/>
                  <a:gd name="T18" fmla="*/ 18 w 22"/>
                  <a:gd name="T19" fmla="*/ 7 h 33"/>
                  <a:gd name="T20" fmla="*/ 14 w 22"/>
                  <a:gd name="T21" fmla="*/ 0 h 33"/>
                  <a:gd name="T22" fmla="*/ 14 w 22"/>
                  <a:gd name="T23" fmla="*/ 0 h 33"/>
                  <a:gd name="T24" fmla="*/ 0 w 22"/>
                  <a:gd name="T25" fmla="*/ 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33">
                    <a:moveTo>
                      <a:pt x="0" y="9"/>
                    </a:moveTo>
                    <a:lnTo>
                      <a:pt x="0" y="9"/>
                    </a:lnTo>
                    <a:lnTo>
                      <a:pt x="3" y="16"/>
                    </a:lnTo>
                    <a:lnTo>
                      <a:pt x="4" y="22"/>
                    </a:lnTo>
                    <a:lnTo>
                      <a:pt x="5" y="28"/>
                    </a:lnTo>
                    <a:lnTo>
                      <a:pt x="5" y="33"/>
                    </a:lnTo>
                    <a:lnTo>
                      <a:pt x="22" y="33"/>
                    </a:lnTo>
                    <a:lnTo>
                      <a:pt x="22" y="25"/>
                    </a:lnTo>
                    <a:lnTo>
                      <a:pt x="20" y="16"/>
                    </a:lnTo>
                    <a:lnTo>
                      <a:pt x="18" y="7"/>
                    </a:lnTo>
                    <a:lnTo>
                      <a:pt x="14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19" name="Freeform 2910"/>
              <p:cNvSpPr>
                <a:spLocks/>
              </p:cNvSpPr>
              <p:nvPr/>
            </p:nvSpPr>
            <p:spPr bwMode="auto">
              <a:xfrm>
                <a:off x="4280" y="1945"/>
                <a:ext cx="16" cy="19"/>
              </a:xfrm>
              <a:custGeom>
                <a:avLst/>
                <a:gdLst>
                  <a:gd name="T0" fmla="*/ 0 w 31"/>
                  <a:gd name="T1" fmla="*/ 16 h 39"/>
                  <a:gd name="T2" fmla="*/ 0 w 31"/>
                  <a:gd name="T3" fmla="*/ 16 h 39"/>
                  <a:gd name="T4" fmla="*/ 6 w 31"/>
                  <a:gd name="T5" fmla="*/ 22 h 39"/>
                  <a:gd name="T6" fmla="*/ 10 w 31"/>
                  <a:gd name="T7" fmla="*/ 27 h 39"/>
                  <a:gd name="T8" fmla="*/ 14 w 31"/>
                  <a:gd name="T9" fmla="*/ 33 h 39"/>
                  <a:gd name="T10" fmla="*/ 17 w 31"/>
                  <a:gd name="T11" fmla="*/ 39 h 39"/>
                  <a:gd name="T12" fmla="*/ 31 w 31"/>
                  <a:gd name="T13" fmla="*/ 30 h 39"/>
                  <a:gd name="T14" fmla="*/ 28 w 31"/>
                  <a:gd name="T15" fmla="*/ 22 h 39"/>
                  <a:gd name="T16" fmla="*/ 22 w 31"/>
                  <a:gd name="T17" fmla="*/ 14 h 39"/>
                  <a:gd name="T18" fmla="*/ 16 w 31"/>
                  <a:gd name="T19" fmla="*/ 7 h 39"/>
                  <a:gd name="T20" fmla="*/ 9 w 31"/>
                  <a:gd name="T21" fmla="*/ 0 h 39"/>
                  <a:gd name="T22" fmla="*/ 9 w 31"/>
                  <a:gd name="T23" fmla="*/ 0 h 39"/>
                  <a:gd name="T24" fmla="*/ 0 w 31"/>
                  <a:gd name="T25" fmla="*/ 1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39">
                    <a:moveTo>
                      <a:pt x="0" y="16"/>
                    </a:moveTo>
                    <a:lnTo>
                      <a:pt x="0" y="16"/>
                    </a:lnTo>
                    <a:lnTo>
                      <a:pt x="6" y="22"/>
                    </a:lnTo>
                    <a:lnTo>
                      <a:pt x="10" y="27"/>
                    </a:lnTo>
                    <a:lnTo>
                      <a:pt x="14" y="33"/>
                    </a:lnTo>
                    <a:lnTo>
                      <a:pt x="17" y="39"/>
                    </a:lnTo>
                    <a:lnTo>
                      <a:pt x="31" y="30"/>
                    </a:lnTo>
                    <a:lnTo>
                      <a:pt x="28" y="22"/>
                    </a:lnTo>
                    <a:lnTo>
                      <a:pt x="22" y="14"/>
                    </a:lnTo>
                    <a:lnTo>
                      <a:pt x="16" y="7"/>
                    </a:lnTo>
                    <a:lnTo>
                      <a:pt x="9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20" name="Freeform 2911"/>
              <p:cNvSpPr>
                <a:spLocks/>
              </p:cNvSpPr>
              <p:nvPr/>
            </p:nvSpPr>
            <p:spPr bwMode="auto">
              <a:xfrm>
                <a:off x="4256" y="1926"/>
                <a:ext cx="29" cy="27"/>
              </a:xfrm>
              <a:custGeom>
                <a:avLst/>
                <a:gdLst>
                  <a:gd name="T0" fmla="*/ 0 w 57"/>
                  <a:gd name="T1" fmla="*/ 19 h 54"/>
                  <a:gd name="T2" fmla="*/ 0 w 57"/>
                  <a:gd name="T3" fmla="*/ 19 h 54"/>
                  <a:gd name="T4" fmla="*/ 17 w 57"/>
                  <a:gd name="T5" fmla="*/ 32 h 54"/>
                  <a:gd name="T6" fmla="*/ 32 w 57"/>
                  <a:gd name="T7" fmla="*/ 42 h 54"/>
                  <a:gd name="T8" fmla="*/ 42 w 57"/>
                  <a:gd name="T9" fmla="*/ 50 h 54"/>
                  <a:gd name="T10" fmla="*/ 48 w 57"/>
                  <a:gd name="T11" fmla="*/ 54 h 54"/>
                  <a:gd name="T12" fmla="*/ 57 w 57"/>
                  <a:gd name="T13" fmla="*/ 38 h 54"/>
                  <a:gd name="T14" fmla="*/ 51 w 57"/>
                  <a:gd name="T15" fmla="*/ 32 h 54"/>
                  <a:gd name="T16" fmla="*/ 41 w 57"/>
                  <a:gd name="T17" fmla="*/ 24 h 54"/>
                  <a:gd name="T18" fmla="*/ 26 w 57"/>
                  <a:gd name="T19" fmla="*/ 13 h 54"/>
                  <a:gd name="T20" fmla="*/ 8 w 57"/>
                  <a:gd name="T21" fmla="*/ 0 h 54"/>
                  <a:gd name="T22" fmla="*/ 8 w 57"/>
                  <a:gd name="T23" fmla="*/ 0 h 54"/>
                  <a:gd name="T24" fmla="*/ 0 w 57"/>
                  <a:gd name="T25" fmla="*/ 1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54">
                    <a:moveTo>
                      <a:pt x="0" y="19"/>
                    </a:moveTo>
                    <a:lnTo>
                      <a:pt x="0" y="19"/>
                    </a:lnTo>
                    <a:lnTo>
                      <a:pt x="17" y="32"/>
                    </a:lnTo>
                    <a:lnTo>
                      <a:pt x="32" y="42"/>
                    </a:lnTo>
                    <a:lnTo>
                      <a:pt x="42" y="50"/>
                    </a:lnTo>
                    <a:lnTo>
                      <a:pt x="48" y="54"/>
                    </a:lnTo>
                    <a:lnTo>
                      <a:pt x="57" y="38"/>
                    </a:lnTo>
                    <a:lnTo>
                      <a:pt x="51" y="32"/>
                    </a:lnTo>
                    <a:lnTo>
                      <a:pt x="41" y="24"/>
                    </a:lnTo>
                    <a:lnTo>
                      <a:pt x="26" y="13"/>
                    </a:lnTo>
                    <a:lnTo>
                      <a:pt x="8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21" name="Freeform 2912"/>
              <p:cNvSpPr>
                <a:spLocks/>
              </p:cNvSpPr>
              <p:nvPr/>
            </p:nvSpPr>
            <p:spPr bwMode="auto">
              <a:xfrm>
                <a:off x="4228" y="1905"/>
                <a:ext cx="33" cy="31"/>
              </a:xfrm>
              <a:custGeom>
                <a:avLst/>
                <a:gdLst>
                  <a:gd name="T0" fmla="*/ 0 w 65"/>
                  <a:gd name="T1" fmla="*/ 16 h 60"/>
                  <a:gd name="T2" fmla="*/ 0 w 65"/>
                  <a:gd name="T3" fmla="*/ 16 h 60"/>
                  <a:gd name="T4" fmla="*/ 10 w 65"/>
                  <a:gd name="T5" fmla="*/ 24 h 60"/>
                  <a:gd name="T6" fmla="*/ 23 w 65"/>
                  <a:gd name="T7" fmla="*/ 36 h 60"/>
                  <a:gd name="T8" fmla="*/ 38 w 65"/>
                  <a:gd name="T9" fmla="*/ 47 h 60"/>
                  <a:gd name="T10" fmla="*/ 57 w 65"/>
                  <a:gd name="T11" fmla="*/ 60 h 60"/>
                  <a:gd name="T12" fmla="*/ 65 w 65"/>
                  <a:gd name="T13" fmla="*/ 41 h 60"/>
                  <a:gd name="T14" fmla="*/ 46 w 65"/>
                  <a:gd name="T15" fmla="*/ 30 h 60"/>
                  <a:gd name="T16" fmla="*/ 31 w 65"/>
                  <a:gd name="T17" fmla="*/ 18 h 60"/>
                  <a:gd name="T18" fmla="*/ 19 w 65"/>
                  <a:gd name="T19" fmla="*/ 8 h 60"/>
                  <a:gd name="T20" fmla="*/ 10 w 65"/>
                  <a:gd name="T21" fmla="*/ 0 h 60"/>
                  <a:gd name="T22" fmla="*/ 10 w 65"/>
                  <a:gd name="T23" fmla="*/ 0 h 60"/>
                  <a:gd name="T24" fmla="*/ 0 w 65"/>
                  <a:gd name="T25" fmla="*/ 1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60">
                    <a:moveTo>
                      <a:pt x="0" y="16"/>
                    </a:moveTo>
                    <a:lnTo>
                      <a:pt x="0" y="16"/>
                    </a:lnTo>
                    <a:lnTo>
                      <a:pt x="10" y="24"/>
                    </a:lnTo>
                    <a:lnTo>
                      <a:pt x="23" y="36"/>
                    </a:lnTo>
                    <a:lnTo>
                      <a:pt x="38" y="47"/>
                    </a:lnTo>
                    <a:lnTo>
                      <a:pt x="57" y="60"/>
                    </a:lnTo>
                    <a:lnTo>
                      <a:pt x="65" y="41"/>
                    </a:lnTo>
                    <a:lnTo>
                      <a:pt x="46" y="30"/>
                    </a:lnTo>
                    <a:lnTo>
                      <a:pt x="31" y="18"/>
                    </a:lnTo>
                    <a:lnTo>
                      <a:pt x="19" y="8"/>
                    </a:lnTo>
                    <a:lnTo>
                      <a:pt x="10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22" name="Freeform 2913"/>
              <p:cNvSpPr>
                <a:spLocks/>
              </p:cNvSpPr>
              <p:nvPr/>
            </p:nvSpPr>
            <p:spPr bwMode="auto">
              <a:xfrm>
                <a:off x="4214" y="1889"/>
                <a:ext cx="19" cy="24"/>
              </a:xfrm>
              <a:custGeom>
                <a:avLst/>
                <a:gdLst>
                  <a:gd name="T0" fmla="*/ 0 w 38"/>
                  <a:gd name="T1" fmla="*/ 11 h 50"/>
                  <a:gd name="T2" fmla="*/ 0 w 38"/>
                  <a:gd name="T3" fmla="*/ 11 h 50"/>
                  <a:gd name="T4" fmla="*/ 5 w 38"/>
                  <a:gd name="T5" fmla="*/ 21 h 50"/>
                  <a:gd name="T6" fmla="*/ 11 w 38"/>
                  <a:gd name="T7" fmla="*/ 31 h 50"/>
                  <a:gd name="T8" fmla="*/ 19 w 38"/>
                  <a:gd name="T9" fmla="*/ 41 h 50"/>
                  <a:gd name="T10" fmla="*/ 28 w 38"/>
                  <a:gd name="T11" fmla="*/ 50 h 50"/>
                  <a:gd name="T12" fmla="*/ 38 w 38"/>
                  <a:gd name="T13" fmla="*/ 34 h 50"/>
                  <a:gd name="T14" fmla="*/ 30 w 38"/>
                  <a:gd name="T15" fmla="*/ 25 h 50"/>
                  <a:gd name="T16" fmla="*/ 24 w 38"/>
                  <a:gd name="T17" fmla="*/ 18 h 50"/>
                  <a:gd name="T18" fmla="*/ 19 w 38"/>
                  <a:gd name="T19" fmla="*/ 9 h 50"/>
                  <a:gd name="T20" fmla="*/ 15 w 38"/>
                  <a:gd name="T21" fmla="*/ 0 h 50"/>
                  <a:gd name="T22" fmla="*/ 15 w 38"/>
                  <a:gd name="T23" fmla="*/ 0 h 50"/>
                  <a:gd name="T24" fmla="*/ 0 w 38"/>
                  <a:gd name="T25" fmla="*/ 1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50">
                    <a:moveTo>
                      <a:pt x="0" y="11"/>
                    </a:moveTo>
                    <a:lnTo>
                      <a:pt x="0" y="11"/>
                    </a:lnTo>
                    <a:lnTo>
                      <a:pt x="5" y="21"/>
                    </a:lnTo>
                    <a:lnTo>
                      <a:pt x="11" y="31"/>
                    </a:lnTo>
                    <a:lnTo>
                      <a:pt x="19" y="41"/>
                    </a:lnTo>
                    <a:lnTo>
                      <a:pt x="28" y="50"/>
                    </a:lnTo>
                    <a:lnTo>
                      <a:pt x="38" y="34"/>
                    </a:lnTo>
                    <a:lnTo>
                      <a:pt x="30" y="25"/>
                    </a:lnTo>
                    <a:lnTo>
                      <a:pt x="24" y="18"/>
                    </a:lnTo>
                    <a:lnTo>
                      <a:pt x="19" y="9"/>
                    </a:lnTo>
                    <a:lnTo>
                      <a:pt x="15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23" name="Freeform 2914"/>
              <p:cNvSpPr>
                <a:spLocks/>
              </p:cNvSpPr>
              <p:nvPr/>
            </p:nvSpPr>
            <p:spPr bwMode="auto">
              <a:xfrm>
                <a:off x="4209" y="1869"/>
                <a:ext cx="12" cy="25"/>
              </a:xfrm>
              <a:custGeom>
                <a:avLst/>
                <a:gdLst>
                  <a:gd name="T0" fmla="*/ 0 w 25"/>
                  <a:gd name="T1" fmla="*/ 0 h 49"/>
                  <a:gd name="T2" fmla="*/ 0 w 25"/>
                  <a:gd name="T3" fmla="*/ 0 h 49"/>
                  <a:gd name="T4" fmla="*/ 1 w 25"/>
                  <a:gd name="T5" fmla="*/ 13 h 49"/>
                  <a:gd name="T6" fmla="*/ 2 w 25"/>
                  <a:gd name="T7" fmla="*/ 26 h 49"/>
                  <a:gd name="T8" fmla="*/ 6 w 25"/>
                  <a:gd name="T9" fmla="*/ 37 h 49"/>
                  <a:gd name="T10" fmla="*/ 10 w 25"/>
                  <a:gd name="T11" fmla="*/ 49 h 49"/>
                  <a:gd name="T12" fmla="*/ 25 w 25"/>
                  <a:gd name="T13" fmla="*/ 38 h 49"/>
                  <a:gd name="T14" fmla="*/ 21 w 25"/>
                  <a:gd name="T15" fmla="*/ 30 h 49"/>
                  <a:gd name="T16" fmla="*/ 19 w 25"/>
                  <a:gd name="T17" fmla="*/ 20 h 49"/>
                  <a:gd name="T18" fmla="*/ 18 w 25"/>
                  <a:gd name="T19" fmla="*/ 11 h 49"/>
                  <a:gd name="T20" fmla="*/ 17 w 25"/>
                  <a:gd name="T21" fmla="*/ 0 h 49"/>
                  <a:gd name="T22" fmla="*/ 17 w 25"/>
                  <a:gd name="T23" fmla="*/ 0 h 49"/>
                  <a:gd name="T24" fmla="*/ 0 w 25"/>
                  <a:gd name="T2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49">
                    <a:moveTo>
                      <a:pt x="0" y="0"/>
                    </a:moveTo>
                    <a:lnTo>
                      <a:pt x="0" y="0"/>
                    </a:lnTo>
                    <a:lnTo>
                      <a:pt x="1" y="13"/>
                    </a:lnTo>
                    <a:lnTo>
                      <a:pt x="2" y="26"/>
                    </a:lnTo>
                    <a:lnTo>
                      <a:pt x="6" y="37"/>
                    </a:lnTo>
                    <a:lnTo>
                      <a:pt x="10" y="49"/>
                    </a:lnTo>
                    <a:lnTo>
                      <a:pt x="25" y="38"/>
                    </a:lnTo>
                    <a:lnTo>
                      <a:pt x="21" y="30"/>
                    </a:lnTo>
                    <a:lnTo>
                      <a:pt x="19" y="20"/>
                    </a:lnTo>
                    <a:lnTo>
                      <a:pt x="18" y="11"/>
                    </a:lnTo>
                    <a:lnTo>
                      <a:pt x="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24" name="Freeform 2915"/>
              <p:cNvSpPr>
                <a:spLocks/>
              </p:cNvSpPr>
              <p:nvPr/>
            </p:nvSpPr>
            <p:spPr bwMode="auto">
              <a:xfrm>
                <a:off x="4209" y="1830"/>
                <a:ext cx="20" cy="39"/>
              </a:xfrm>
              <a:custGeom>
                <a:avLst/>
                <a:gdLst>
                  <a:gd name="T0" fmla="*/ 28 w 40"/>
                  <a:gd name="T1" fmla="*/ 0 h 78"/>
                  <a:gd name="T2" fmla="*/ 28 w 40"/>
                  <a:gd name="T3" fmla="*/ 0 h 78"/>
                  <a:gd name="T4" fmla="*/ 22 w 40"/>
                  <a:gd name="T5" fmla="*/ 8 h 78"/>
                  <a:gd name="T6" fmla="*/ 17 w 40"/>
                  <a:gd name="T7" fmla="*/ 17 h 78"/>
                  <a:gd name="T8" fmla="*/ 12 w 40"/>
                  <a:gd name="T9" fmla="*/ 26 h 78"/>
                  <a:gd name="T10" fmla="*/ 7 w 40"/>
                  <a:gd name="T11" fmla="*/ 36 h 78"/>
                  <a:gd name="T12" fmla="*/ 5 w 40"/>
                  <a:gd name="T13" fmla="*/ 46 h 78"/>
                  <a:gd name="T14" fmla="*/ 2 w 40"/>
                  <a:gd name="T15" fmla="*/ 56 h 78"/>
                  <a:gd name="T16" fmla="*/ 0 w 40"/>
                  <a:gd name="T17" fmla="*/ 67 h 78"/>
                  <a:gd name="T18" fmla="*/ 0 w 40"/>
                  <a:gd name="T19" fmla="*/ 78 h 78"/>
                  <a:gd name="T20" fmla="*/ 17 w 40"/>
                  <a:gd name="T21" fmla="*/ 78 h 78"/>
                  <a:gd name="T22" fmla="*/ 18 w 40"/>
                  <a:gd name="T23" fmla="*/ 69 h 78"/>
                  <a:gd name="T24" fmla="*/ 19 w 40"/>
                  <a:gd name="T25" fmla="*/ 60 h 78"/>
                  <a:gd name="T26" fmla="*/ 20 w 40"/>
                  <a:gd name="T27" fmla="*/ 52 h 78"/>
                  <a:gd name="T28" fmla="*/ 22 w 40"/>
                  <a:gd name="T29" fmla="*/ 44 h 78"/>
                  <a:gd name="T30" fmla="*/ 26 w 40"/>
                  <a:gd name="T31" fmla="*/ 36 h 78"/>
                  <a:gd name="T32" fmla="*/ 29 w 40"/>
                  <a:gd name="T33" fmla="*/ 28 h 78"/>
                  <a:gd name="T34" fmla="*/ 34 w 40"/>
                  <a:gd name="T35" fmla="*/ 21 h 78"/>
                  <a:gd name="T36" fmla="*/ 40 w 40"/>
                  <a:gd name="T37" fmla="*/ 16 h 78"/>
                  <a:gd name="T38" fmla="*/ 40 w 40"/>
                  <a:gd name="T39" fmla="*/ 16 h 78"/>
                  <a:gd name="T40" fmla="*/ 28 w 40"/>
                  <a:gd name="T4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" h="78">
                    <a:moveTo>
                      <a:pt x="28" y="0"/>
                    </a:moveTo>
                    <a:lnTo>
                      <a:pt x="28" y="0"/>
                    </a:lnTo>
                    <a:lnTo>
                      <a:pt x="22" y="8"/>
                    </a:lnTo>
                    <a:lnTo>
                      <a:pt x="17" y="17"/>
                    </a:lnTo>
                    <a:lnTo>
                      <a:pt x="12" y="26"/>
                    </a:lnTo>
                    <a:lnTo>
                      <a:pt x="7" y="36"/>
                    </a:lnTo>
                    <a:lnTo>
                      <a:pt x="5" y="46"/>
                    </a:lnTo>
                    <a:lnTo>
                      <a:pt x="2" y="56"/>
                    </a:lnTo>
                    <a:lnTo>
                      <a:pt x="0" y="67"/>
                    </a:lnTo>
                    <a:lnTo>
                      <a:pt x="0" y="78"/>
                    </a:lnTo>
                    <a:lnTo>
                      <a:pt x="17" y="78"/>
                    </a:lnTo>
                    <a:lnTo>
                      <a:pt x="18" y="69"/>
                    </a:lnTo>
                    <a:lnTo>
                      <a:pt x="19" y="60"/>
                    </a:lnTo>
                    <a:lnTo>
                      <a:pt x="20" y="52"/>
                    </a:lnTo>
                    <a:lnTo>
                      <a:pt x="22" y="44"/>
                    </a:lnTo>
                    <a:lnTo>
                      <a:pt x="26" y="36"/>
                    </a:lnTo>
                    <a:lnTo>
                      <a:pt x="29" y="28"/>
                    </a:lnTo>
                    <a:lnTo>
                      <a:pt x="34" y="21"/>
                    </a:lnTo>
                    <a:lnTo>
                      <a:pt x="40" y="16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25" name="Freeform 2916"/>
              <p:cNvSpPr>
                <a:spLocks/>
              </p:cNvSpPr>
              <p:nvPr/>
            </p:nvSpPr>
            <p:spPr bwMode="auto">
              <a:xfrm>
                <a:off x="4223" y="1814"/>
                <a:ext cx="36" cy="24"/>
              </a:xfrm>
              <a:custGeom>
                <a:avLst/>
                <a:gdLst>
                  <a:gd name="T0" fmla="*/ 72 w 72"/>
                  <a:gd name="T1" fmla="*/ 0 h 48"/>
                  <a:gd name="T2" fmla="*/ 72 w 72"/>
                  <a:gd name="T3" fmla="*/ 0 h 48"/>
                  <a:gd name="T4" fmla="*/ 61 w 72"/>
                  <a:gd name="T5" fmla="*/ 0 h 48"/>
                  <a:gd name="T6" fmla="*/ 51 w 72"/>
                  <a:gd name="T7" fmla="*/ 1 h 48"/>
                  <a:gd name="T8" fmla="*/ 41 w 72"/>
                  <a:gd name="T9" fmla="*/ 4 h 48"/>
                  <a:gd name="T10" fmla="*/ 32 w 72"/>
                  <a:gd name="T11" fmla="*/ 7 h 48"/>
                  <a:gd name="T12" fmla="*/ 24 w 72"/>
                  <a:gd name="T13" fmla="*/ 11 h 48"/>
                  <a:gd name="T14" fmla="*/ 15 w 72"/>
                  <a:gd name="T15" fmla="*/ 17 h 48"/>
                  <a:gd name="T16" fmla="*/ 7 w 72"/>
                  <a:gd name="T17" fmla="*/ 24 h 48"/>
                  <a:gd name="T18" fmla="*/ 0 w 72"/>
                  <a:gd name="T19" fmla="*/ 32 h 48"/>
                  <a:gd name="T20" fmla="*/ 12 w 72"/>
                  <a:gd name="T21" fmla="*/ 48 h 48"/>
                  <a:gd name="T22" fmla="*/ 18 w 72"/>
                  <a:gd name="T23" fmla="*/ 40 h 48"/>
                  <a:gd name="T24" fmla="*/ 24 w 72"/>
                  <a:gd name="T25" fmla="*/ 35 h 48"/>
                  <a:gd name="T26" fmla="*/ 31 w 72"/>
                  <a:gd name="T27" fmla="*/ 30 h 48"/>
                  <a:gd name="T28" fmla="*/ 38 w 72"/>
                  <a:gd name="T29" fmla="*/ 27 h 48"/>
                  <a:gd name="T30" fmla="*/ 46 w 72"/>
                  <a:gd name="T31" fmla="*/ 24 h 48"/>
                  <a:gd name="T32" fmla="*/ 54 w 72"/>
                  <a:gd name="T33" fmla="*/ 22 h 48"/>
                  <a:gd name="T34" fmla="*/ 62 w 72"/>
                  <a:gd name="T35" fmla="*/ 20 h 48"/>
                  <a:gd name="T36" fmla="*/ 72 w 72"/>
                  <a:gd name="T37" fmla="*/ 20 h 48"/>
                  <a:gd name="T38" fmla="*/ 72 w 72"/>
                  <a:gd name="T39" fmla="*/ 20 h 48"/>
                  <a:gd name="T40" fmla="*/ 72 w 72"/>
                  <a:gd name="T4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48">
                    <a:moveTo>
                      <a:pt x="72" y="0"/>
                    </a:moveTo>
                    <a:lnTo>
                      <a:pt x="72" y="0"/>
                    </a:lnTo>
                    <a:lnTo>
                      <a:pt x="61" y="0"/>
                    </a:lnTo>
                    <a:lnTo>
                      <a:pt x="51" y="1"/>
                    </a:lnTo>
                    <a:lnTo>
                      <a:pt x="41" y="4"/>
                    </a:lnTo>
                    <a:lnTo>
                      <a:pt x="32" y="7"/>
                    </a:lnTo>
                    <a:lnTo>
                      <a:pt x="24" y="11"/>
                    </a:lnTo>
                    <a:lnTo>
                      <a:pt x="15" y="17"/>
                    </a:lnTo>
                    <a:lnTo>
                      <a:pt x="7" y="24"/>
                    </a:lnTo>
                    <a:lnTo>
                      <a:pt x="0" y="32"/>
                    </a:lnTo>
                    <a:lnTo>
                      <a:pt x="12" y="48"/>
                    </a:lnTo>
                    <a:lnTo>
                      <a:pt x="18" y="40"/>
                    </a:lnTo>
                    <a:lnTo>
                      <a:pt x="24" y="35"/>
                    </a:lnTo>
                    <a:lnTo>
                      <a:pt x="31" y="30"/>
                    </a:lnTo>
                    <a:lnTo>
                      <a:pt x="38" y="27"/>
                    </a:lnTo>
                    <a:lnTo>
                      <a:pt x="46" y="24"/>
                    </a:lnTo>
                    <a:lnTo>
                      <a:pt x="54" y="22"/>
                    </a:lnTo>
                    <a:lnTo>
                      <a:pt x="62" y="20"/>
                    </a:lnTo>
                    <a:lnTo>
                      <a:pt x="72" y="2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26" name="Freeform 2917"/>
              <p:cNvSpPr>
                <a:spLocks/>
              </p:cNvSpPr>
              <p:nvPr/>
            </p:nvSpPr>
            <p:spPr bwMode="auto">
              <a:xfrm>
                <a:off x="4259" y="1814"/>
                <a:ext cx="27" cy="18"/>
              </a:xfrm>
              <a:custGeom>
                <a:avLst/>
                <a:gdLst>
                  <a:gd name="T0" fmla="*/ 55 w 55"/>
                  <a:gd name="T1" fmla="*/ 16 h 35"/>
                  <a:gd name="T2" fmla="*/ 55 w 55"/>
                  <a:gd name="T3" fmla="*/ 16 h 35"/>
                  <a:gd name="T4" fmla="*/ 41 w 55"/>
                  <a:gd name="T5" fmla="*/ 9 h 35"/>
                  <a:gd name="T6" fmla="*/ 27 w 55"/>
                  <a:gd name="T7" fmla="*/ 3 h 35"/>
                  <a:gd name="T8" fmla="*/ 12 w 55"/>
                  <a:gd name="T9" fmla="*/ 0 h 35"/>
                  <a:gd name="T10" fmla="*/ 0 w 55"/>
                  <a:gd name="T11" fmla="*/ 0 h 35"/>
                  <a:gd name="T12" fmla="*/ 0 w 55"/>
                  <a:gd name="T13" fmla="*/ 20 h 35"/>
                  <a:gd name="T14" fmla="*/ 10 w 55"/>
                  <a:gd name="T15" fmla="*/ 22 h 35"/>
                  <a:gd name="T16" fmla="*/ 23 w 55"/>
                  <a:gd name="T17" fmla="*/ 23 h 35"/>
                  <a:gd name="T18" fmla="*/ 35 w 55"/>
                  <a:gd name="T19" fmla="*/ 27 h 35"/>
                  <a:gd name="T20" fmla="*/ 48 w 55"/>
                  <a:gd name="T21" fmla="*/ 35 h 35"/>
                  <a:gd name="T22" fmla="*/ 48 w 55"/>
                  <a:gd name="T23" fmla="*/ 35 h 35"/>
                  <a:gd name="T24" fmla="*/ 55 w 55"/>
                  <a:gd name="T25" fmla="*/ 1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5" h="35">
                    <a:moveTo>
                      <a:pt x="55" y="16"/>
                    </a:moveTo>
                    <a:lnTo>
                      <a:pt x="55" y="16"/>
                    </a:lnTo>
                    <a:lnTo>
                      <a:pt x="41" y="9"/>
                    </a:lnTo>
                    <a:lnTo>
                      <a:pt x="27" y="3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0" y="22"/>
                    </a:lnTo>
                    <a:lnTo>
                      <a:pt x="23" y="23"/>
                    </a:lnTo>
                    <a:lnTo>
                      <a:pt x="35" y="27"/>
                    </a:lnTo>
                    <a:lnTo>
                      <a:pt x="48" y="35"/>
                    </a:lnTo>
                    <a:lnTo>
                      <a:pt x="55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27" name="Freeform 2918"/>
              <p:cNvSpPr>
                <a:spLocks/>
              </p:cNvSpPr>
              <p:nvPr/>
            </p:nvSpPr>
            <p:spPr bwMode="auto">
              <a:xfrm>
                <a:off x="4283" y="1822"/>
                <a:ext cx="11" cy="13"/>
              </a:xfrm>
              <a:custGeom>
                <a:avLst/>
                <a:gdLst>
                  <a:gd name="T0" fmla="*/ 22 w 22"/>
                  <a:gd name="T1" fmla="*/ 6 h 26"/>
                  <a:gd name="T2" fmla="*/ 22 w 22"/>
                  <a:gd name="T3" fmla="*/ 6 h 26"/>
                  <a:gd name="T4" fmla="*/ 17 w 22"/>
                  <a:gd name="T5" fmla="*/ 4 h 26"/>
                  <a:gd name="T6" fmla="*/ 7 w 22"/>
                  <a:gd name="T7" fmla="*/ 0 h 26"/>
                  <a:gd name="T8" fmla="*/ 0 w 22"/>
                  <a:gd name="T9" fmla="*/ 19 h 26"/>
                  <a:gd name="T10" fmla="*/ 11 w 22"/>
                  <a:gd name="T11" fmla="*/ 24 h 26"/>
                  <a:gd name="T12" fmla="*/ 22 w 22"/>
                  <a:gd name="T13" fmla="*/ 26 h 26"/>
                  <a:gd name="T14" fmla="*/ 22 w 22"/>
                  <a:gd name="T15" fmla="*/ 26 h 26"/>
                  <a:gd name="T16" fmla="*/ 22 w 22"/>
                  <a:gd name="T17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6">
                    <a:moveTo>
                      <a:pt x="22" y="6"/>
                    </a:moveTo>
                    <a:lnTo>
                      <a:pt x="22" y="6"/>
                    </a:lnTo>
                    <a:lnTo>
                      <a:pt x="17" y="4"/>
                    </a:lnTo>
                    <a:lnTo>
                      <a:pt x="7" y="0"/>
                    </a:lnTo>
                    <a:lnTo>
                      <a:pt x="0" y="19"/>
                    </a:lnTo>
                    <a:lnTo>
                      <a:pt x="11" y="24"/>
                    </a:lnTo>
                    <a:lnTo>
                      <a:pt x="22" y="26"/>
                    </a:lnTo>
                    <a:lnTo>
                      <a:pt x="22" y="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28" name="Freeform 2919"/>
              <p:cNvSpPr>
                <a:spLocks/>
              </p:cNvSpPr>
              <p:nvPr/>
            </p:nvSpPr>
            <p:spPr bwMode="auto">
              <a:xfrm>
                <a:off x="4294" y="1825"/>
                <a:ext cx="8" cy="10"/>
              </a:xfrm>
              <a:custGeom>
                <a:avLst/>
                <a:gdLst>
                  <a:gd name="T0" fmla="*/ 3 w 15"/>
                  <a:gd name="T1" fmla="*/ 0 h 22"/>
                  <a:gd name="T2" fmla="*/ 3 w 15"/>
                  <a:gd name="T3" fmla="*/ 0 h 22"/>
                  <a:gd name="T4" fmla="*/ 2 w 15"/>
                  <a:gd name="T5" fmla="*/ 2 h 22"/>
                  <a:gd name="T6" fmla="*/ 0 w 15"/>
                  <a:gd name="T7" fmla="*/ 2 h 22"/>
                  <a:gd name="T8" fmla="*/ 0 w 15"/>
                  <a:gd name="T9" fmla="*/ 22 h 22"/>
                  <a:gd name="T10" fmla="*/ 8 w 15"/>
                  <a:gd name="T11" fmla="*/ 20 h 22"/>
                  <a:gd name="T12" fmla="*/ 15 w 15"/>
                  <a:gd name="T13" fmla="*/ 15 h 22"/>
                  <a:gd name="T14" fmla="*/ 15 w 15"/>
                  <a:gd name="T15" fmla="*/ 15 h 22"/>
                  <a:gd name="T16" fmla="*/ 3 w 15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2">
                    <a:moveTo>
                      <a:pt x="3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8" y="20"/>
                    </a:lnTo>
                    <a:lnTo>
                      <a:pt x="15" y="15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29" name="Freeform 2920"/>
              <p:cNvSpPr>
                <a:spLocks/>
              </p:cNvSpPr>
              <p:nvPr/>
            </p:nvSpPr>
            <p:spPr bwMode="auto">
              <a:xfrm>
                <a:off x="4296" y="1814"/>
                <a:ext cx="10" cy="18"/>
              </a:xfrm>
              <a:custGeom>
                <a:avLst/>
                <a:gdLst>
                  <a:gd name="T0" fmla="*/ 12 w 20"/>
                  <a:gd name="T1" fmla="*/ 0 h 35"/>
                  <a:gd name="T2" fmla="*/ 4 w 20"/>
                  <a:gd name="T3" fmla="*/ 7 h 35"/>
                  <a:gd name="T4" fmla="*/ 1 w 20"/>
                  <a:gd name="T5" fmla="*/ 17 h 35"/>
                  <a:gd name="T6" fmla="*/ 0 w 20"/>
                  <a:gd name="T7" fmla="*/ 20 h 35"/>
                  <a:gd name="T8" fmla="*/ 12 w 20"/>
                  <a:gd name="T9" fmla="*/ 35 h 35"/>
                  <a:gd name="T10" fmla="*/ 17 w 20"/>
                  <a:gd name="T11" fmla="*/ 24 h 35"/>
                  <a:gd name="T12" fmla="*/ 20 w 20"/>
                  <a:gd name="T13" fmla="*/ 11 h 35"/>
                  <a:gd name="T14" fmla="*/ 12 w 20"/>
                  <a:gd name="T15" fmla="*/ 20 h 35"/>
                  <a:gd name="T16" fmla="*/ 12 w 20"/>
                  <a:gd name="T17" fmla="*/ 0 h 35"/>
                  <a:gd name="T18" fmla="*/ 5 w 20"/>
                  <a:gd name="T19" fmla="*/ 0 h 35"/>
                  <a:gd name="T20" fmla="*/ 4 w 20"/>
                  <a:gd name="T21" fmla="*/ 7 h 35"/>
                  <a:gd name="T22" fmla="*/ 12 w 20"/>
                  <a:gd name="T2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" h="35">
                    <a:moveTo>
                      <a:pt x="12" y="0"/>
                    </a:moveTo>
                    <a:lnTo>
                      <a:pt x="4" y="7"/>
                    </a:lnTo>
                    <a:lnTo>
                      <a:pt x="1" y="17"/>
                    </a:lnTo>
                    <a:lnTo>
                      <a:pt x="0" y="20"/>
                    </a:lnTo>
                    <a:lnTo>
                      <a:pt x="12" y="35"/>
                    </a:lnTo>
                    <a:lnTo>
                      <a:pt x="17" y="24"/>
                    </a:lnTo>
                    <a:lnTo>
                      <a:pt x="20" y="11"/>
                    </a:lnTo>
                    <a:lnTo>
                      <a:pt x="12" y="2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4" y="7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30" name="Freeform 2921"/>
              <p:cNvSpPr>
                <a:spLocks/>
              </p:cNvSpPr>
              <p:nvPr/>
            </p:nvSpPr>
            <p:spPr bwMode="auto">
              <a:xfrm>
                <a:off x="4302" y="1814"/>
                <a:ext cx="8" cy="11"/>
              </a:xfrm>
              <a:custGeom>
                <a:avLst/>
                <a:gdLst>
                  <a:gd name="T0" fmla="*/ 16 w 16"/>
                  <a:gd name="T1" fmla="*/ 10 h 20"/>
                  <a:gd name="T2" fmla="*/ 8 w 16"/>
                  <a:gd name="T3" fmla="*/ 0 h 20"/>
                  <a:gd name="T4" fmla="*/ 0 w 16"/>
                  <a:gd name="T5" fmla="*/ 0 h 20"/>
                  <a:gd name="T6" fmla="*/ 0 w 16"/>
                  <a:gd name="T7" fmla="*/ 20 h 20"/>
                  <a:gd name="T8" fmla="*/ 8 w 16"/>
                  <a:gd name="T9" fmla="*/ 20 h 20"/>
                  <a:gd name="T10" fmla="*/ 16 w 16"/>
                  <a:gd name="T11" fmla="*/ 10 h 20"/>
                  <a:gd name="T12" fmla="*/ 16 w 16"/>
                  <a:gd name="T13" fmla="*/ 10 h 20"/>
                  <a:gd name="T14" fmla="*/ 16 w 16"/>
                  <a:gd name="T15" fmla="*/ 0 h 20"/>
                  <a:gd name="T16" fmla="*/ 8 w 16"/>
                  <a:gd name="T17" fmla="*/ 0 h 20"/>
                  <a:gd name="T18" fmla="*/ 16 w 16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16" y="10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16" y="1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16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31" name="Freeform 2922"/>
              <p:cNvSpPr>
                <a:spLocks/>
              </p:cNvSpPr>
              <p:nvPr/>
            </p:nvSpPr>
            <p:spPr bwMode="auto">
              <a:xfrm>
                <a:off x="4347" y="1941"/>
                <a:ext cx="30" cy="10"/>
              </a:xfrm>
              <a:custGeom>
                <a:avLst/>
                <a:gdLst>
                  <a:gd name="T0" fmla="*/ 0 w 60"/>
                  <a:gd name="T1" fmla="*/ 10 h 22"/>
                  <a:gd name="T2" fmla="*/ 8 w 60"/>
                  <a:gd name="T3" fmla="*/ 22 h 22"/>
                  <a:gd name="T4" fmla="*/ 60 w 60"/>
                  <a:gd name="T5" fmla="*/ 22 h 22"/>
                  <a:gd name="T6" fmla="*/ 60 w 60"/>
                  <a:gd name="T7" fmla="*/ 0 h 22"/>
                  <a:gd name="T8" fmla="*/ 8 w 60"/>
                  <a:gd name="T9" fmla="*/ 0 h 22"/>
                  <a:gd name="T10" fmla="*/ 0 w 60"/>
                  <a:gd name="T11" fmla="*/ 10 h 22"/>
                  <a:gd name="T12" fmla="*/ 8 w 60"/>
                  <a:gd name="T13" fmla="*/ 0 h 22"/>
                  <a:gd name="T14" fmla="*/ 0 w 60"/>
                  <a:gd name="T15" fmla="*/ 0 h 22"/>
                  <a:gd name="T16" fmla="*/ 0 w 60"/>
                  <a:gd name="T17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22">
                    <a:moveTo>
                      <a:pt x="0" y="10"/>
                    </a:moveTo>
                    <a:lnTo>
                      <a:pt x="8" y="22"/>
                    </a:lnTo>
                    <a:lnTo>
                      <a:pt x="60" y="22"/>
                    </a:lnTo>
                    <a:lnTo>
                      <a:pt x="60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32" name="Freeform 2923"/>
              <p:cNvSpPr>
                <a:spLocks/>
              </p:cNvSpPr>
              <p:nvPr/>
            </p:nvSpPr>
            <p:spPr bwMode="auto">
              <a:xfrm>
                <a:off x="4347" y="1946"/>
                <a:ext cx="8" cy="51"/>
              </a:xfrm>
              <a:custGeom>
                <a:avLst/>
                <a:gdLst>
                  <a:gd name="T0" fmla="*/ 0 w 17"/>
                  <a:gd name="T1" fmla="*/ 103 h 103"/>
                  <a:gd name="T2" fmla="*/ 17 w 17"/>
                  <a:gd name="T3" fmla="*/ 103 h 103"/>
                  <a:gd name="T4" fmla="*/ 17 w 17"/>
                  <a:gd name="T5" fmla="*/ 0 h 103"/>
                  <a:gd name="T6" fmla="*/ 0 w 17"/>
                  <a:gd name="T7" fmla="*/ 0 h 103"/>
                  <a:gd name="T8" fmla="*/ 0 w 17"/>
                  <a:gd name="T9" fmla="*/ 103 h 103"/>
                  <a:gd name="T10" fmla="*/ 0 w 17"/>
                  <a:gd name="T11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3">
                    <a:moveTo>
                      <a:pt x="0" y="103"/>
                    </a:moveTo>
                    <a:lnTo>
                      <a:pt x="17" y="103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0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33" name="Freeform 2924"/>
              <p:cNvSpPr>
                <a:spLocks/>
              </p:cNvSpPr>
              <p:nvPr/>
            </p:nvSpPr>
            <p:spPr bwMode="auto">
              <a:xfrm>
                <a:off x="4347" y="1997"/>
                <a:ext cx="9" cy="13"/>
              </a:xfrm>
              <a:custGeom>
                <a:avLst/>
                <a:gdLst>
                  <a:gd name="T0" fmla="*/ 18 w 18"/>
                  <a:gd name="T1" fmla="*/ 16 h 26"/>
                  <a:gd name="T2" fmla="*/ 18 w 18"/>
                  <a:gd name="T3" fmla="*/ 16 h 26"/>
                  <a:gd name="T4" fmla="*/ 18 w 18"/>
                  <a:gd name="T5" fmla="*/ 13 h 26"/>
                  <a:gd name="T6" fmla="*/ 17 w 18"/>
                  <a:gd name="T7" fmla="*/ 0 h 26"/>
                  <a:gd name="T8" fmla="*/ 0 w 18"/>
                  <a:gd name="T9" fmla="*/ 0 h 26"/>
                  <a:gd name="T10" fmla="*/ 0 w 18"/>
                  <a:gd name="T11" fmla="*/ 14 h 26"/>
                  <a:gd name="T12" fmla="*/ 3 w 18"/>
                  <a:gd name="T13" fmla="*/ 26 h 26"/>
                  <a:gd name="T14" fmla="*/ 3 w 18"/>
                  <a:gd name="T15" fmla="*/ 26 h 26"/>
                  <a:gd name="T16" fmla="*/ 18 w 18"/>
                  <a:gd name="T17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6">
                    <a:moveTo>
                      <a:pt x="18" y="16"/>
                    </a:moveTo>
                    <a:lnTo>
                      <a:pt x="18" y="16"/>
                    </a:lnTo>
                    <a:lnTo>
                      <a:pt x="18" y="13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3" y="26"/>
                    </a:lnTo>
                    <a:lnTo>
                      <a:pt x="18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34" name="Freeform 2925"/>
              <p:cNvSpPr>
                <a:spLocks/>
              </p:cNvSpPr>
              <p:nvPr/>
            </p:nvSpPr>
            <p:spPr bwMode="auto">
              <a:xfrm>
                <a:off x="4348" y="2005"/>
                <a:ext cx="8" cy="9"/>
              </a:xfrm>
              <a:custGeom>
                <a:avLst/>
                <a:gdLst>
                  <a:gd name="T0" fmla="*/ 16 w 16"/>
                  <a:gd name="T1" fmla="*/ 1 h 18"/>
                  <a:gd name="T2" fmla="*/ 16 w 16"/>
                  <a:gd name="T3" fmla="*/ 1 h 18"/>
                  <a:gd name="T4" fmla="*/ 15 w 16"/>
                  <a:gd name="T5" fmla="*/ 1 h 18"/>
                  <a:gd name="T6" fmla="*/ 15 w 16"/>
                  <a:gd name="T7" fmla="*/ 0 h 18"/>
                  <a:gd name="T8" fmla="*/ 0 w 16"/>
                  <a:gd name="T9" fmla="*/ 10 h 18"/>
                  <a:gd name="T10" fmla="*/ 3 w 16"/>
                  <a:gd name="T11" fmla="*/ 14 h 18"/>
                  <a:gd name="T12" fmla="*/ 8 w 16"/>
                  <a:gd name="T13" fmla="*/ 18 h 18"/>
                  <a:gd name="T14" fmla="*/ 7 w 16"/>
                  <a:gd name="T15" fmla="*/ 18 h 18"/>
                  <a:gd name="T16" fmla="*/ 16 w 16"/>
                  <a:gd name="T17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8">
                    <a:moveTo>
                      <a:pt x="16" y="1"/>
                    </a:moveTo>
                    <a:lnTo>
                      <a:pt x="16" y="1"/>
                    </a:lnTo>
                    <a:lnTo>
                      <a:pt x="15" y="1"/>
                    </a:lnTo>
                    <a:lnTo>
                      <a:pt x="15" y="0"/>
                    </a:lnTo>
                    <a:lnTo>
                      <a:pt x="0" y="10"/>
                    </a:lnTo>
                    <a:lnTo>
                      <a:pt x="3" y="14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16" y="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35" name="Freeform 2926"/>
              <p:cNvSpPr>
                <a:spLocks/>
              </p:cNvSpPr>
              <p:nvPr/>
            </p:nvSpPr>
            <p:spPr bwMode="auto">
              <a:xfrm>
                <a:off x="4352" y="2006"/>
                <a:ext cx="13" cy="10"/>
              </a:xfrm>
              <a:custGeom>
                <a:avLst/>
                <a:gdLst>
                  <a:gd name="T0" fmla="*/ 25 w 25"/>
                  <a:gd name="T1" fmla="*/ 12 h 22"/>
                  <a:gd name="T2" fmla="*/ 17 w 25"/>
                  <a:gd name="T3" fmla="*/ 2 h 22"/>
                  <a:gd name="T4" fmla="*/ 10 w 25"/>
                  <a:gd name="T5" fmla="*/ 2 h 22"/>
                  <a:gd name="T6" fmla="*/ 9 w 25"/>
                  <a:gd name="T7" fmla="*/ 0 h 22"/>
                  <a:gd name="T8" fmla="*/ 0 w 25"/>
                  <a:gd name="T9" fmla="*/ 17 h 22"/>
                  <a:gd name="T10" fmla="*/ 8 w 25"/>
                  <a:gd name="T11" fmla="*/ 22 h 22"/>
                  <a:gd name="T12" fmla="*/ 17 w 25"/>
                  <a:gd name="T13" fmla="*/ 22 h 22"/>
                  <a:gd name="T14" fmla="*/ 9 w 25"/>
                  <a:gd name="T15" fmla="*/ 12 h 22"/>
                  <a:gd name="T16" fmla="*/ 25 w 25"/>
                  <a:gd name="T17" fmla="*/ 12 h 22"/>
                  <a:gd name="T18" fmla="*/ 25 w 25"/>
                  <a:gd name="T19" fmla="*/ 2 h 22"/>
                  <a:gd name="T20" fmla="*/ 17 w 25"/>
                  <a:gd name="T21" fmla="*/ 2 h 22"/>
                  <a:gd name="T22" fmla="*/ 25 w 25"/>
                  <a:gd name="T2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22">
                    <a:moveTo>
                      <a:pt x="25" y="12"/>
                    </a:moveTo>
                    <a:lnTo>
                      <a:pt x="17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0" y="17"/>
                    </a:lnTo>
                    <a:lnTo>
                      <a:pt x="8" y="22"/>
                    </a:lnTo>
                    <a:lnTo>
                      <a:pt x="17" y="22"/>
                    </a:lnTo>
                    <a:lnTo>
                      <a:pt x="9" y="12"/>
                    </a:lnTo>
                    <a:lnTo>
                      <a:pt x="25" y="12"/>
                    </a:lnTo>
                    <a:lnTo>
                      <a:pt x="25" y="2"/>
                    </a:lnTo>
                    <a:lnTo>
                      <a:pt x="17" y="2"/>
                    </a:lnTo>
                    <a:lnTo>
                      <a:pt x="25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36" name="Freeform 2927"/>
              <p:cNvSpPr>
                <a:spLocks/>
              </p:cNvSpPr>
              <p:nvPr/>
            </p:nvSpPr>
            <p:spPr bwMode="auto">
              <a:xfrm>
                <a:off x="4356" y="2011"/>
                <a:ext cx="9" cy="8"/>
              </a:xfrm>
              <a:custGeom>
                <a:avLst/>
                <a:gdLst>
                  <a:gd name="T0" fmla="*/ 8 w 16"/>
                  <a:gd name="T1" fmla="*/ 16 h 16"/>
                  <a:gd name="T2" fmla="*/ 16 w 16"/>
                  <a:gd name="T3" fmla="*/ 5 h 16"/>
                  <a:gd name="T4" fmla="*/ 16 w 16"/>
                  <a:gd name="T5" fmla="*/ 0 h 16"/>
                  <a:gd name="T6" fmla="*/ 0 w 16"/>
                  <a:gd name="T7" fmla="*/ 0 h 16"/>
                  <a:gd name="T8" fmla="*/ 0 w 16"/>
                  <a:gd name="T9" fmla="*/ 5 h 16"/>
                  <a:gd name="T10" fmla="*/ 8 w 16"/>
                  <a:gd name="T11" fmla="*/ 16 h 16"/>
                  <a:gd name="T12" fmla="*/ 8 w 16"/>
                  <a:gd name="T13" fmla="*/ 16 h 16"/>
                  <a:gd name="T14" fmla="*/ 16 w 16"/>
                  <a:gd name="T15" fmla="*/ 16 h 16"/>
                  <a:gd name="T16" fmla="*/ 16 w 16"/>
                  <a:gd name="T17" fmla="*/ 5 h 16"/>
                  <a:gd name="T18" fmla="*/ 8 w 16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16" y="5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8" y="16"/>
                    </a:lnTo>
                    <a:lnTo>
                      <a:pt x="16" y="16"/>
                    </a:lnTo>
                    <a:lnTo>
                      <a:pt x="16" y="5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37" name="Freeform 2928"/>
              <p:cNvSpPr>
                <a:spLocks/>
              </p:cNvSpPr>
              <p:nvPr/>
            </p:nvSpPr>
            <p:spPr bwMode="auto">
              <a:xfrm>
                <a:off x="4327" y="2009"/>
                <a:ext cx="34" cy="10"/>
              </a:xfrm>
              <a:custGeom>
                <a:avLst/>
                <a:gdLst>
                  <a:gd name="T0" fmla="*/ 0 w 67"/>
                  <a:gd name="T1" fmla="*/ 10 h 21"/>
                  <a:gd name="T2" fmla="*/ 9 w 67"/>
                  <a:gd name="T3" fmla="*/ 21 h 21"/>
                  <a:gd name="T4" fmla="*/ 67 w 67"/>
                  <a:gd name="T5" fmla="*/ 21 h 21"/>
                  <a:gd name="T6" fmla="*/ 67 w 67"/>
                  <a:gd name="T7" fmla="*/ 0 h 21"/>
                  <a:gd name="T8" fmla="*/ 9 w 67"/>
                  <a:gd name="T9" fmla="*/ 0 h 21"/>
                  <a:gd name="T10" fmla="*/ 0 w 67"/>
                  <a:gd name="T11" fmla="*/ 10 h 21"/>
                  <a:gd name="T12" fmla="*/ 0 w 67"/>
                  <a:gd name="T13" fmla="*/ 10 h 21"/>
                  <a:gd name="T14" fmla="*/ 0 w 67"/>
                  <a:gd name="T15" fmla="*/ 21 h 21"/>
                  <a:gd name="T16" fmla="*/ 9 w 67"/>
                  <a:gd name="T17" fmla="*/ 21 h 21"/>
                  <a:gd name="T18" fmla="*/ 0 w 67"/>
                  <a:gd name="T19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21">
                    <a:moveTo>
                      <a:pt x="0" y="10"/>
                    </a:moveTo>
                    <a:lnTo>
                      <a:pt x="9" y="21"/>
                    </a:lnTo>
                    <a:lnTo>
                      <a:pt x="67" y="21"/>
                    </a:lnTo>
                    <a:lnTo>
                      <a:pt x="67" y="0"/>
                    </a:lnTo>
                    <a:lnTo>
                      <a:pt x="9" y="0"/>
                    </a:lnTo>
                    <a:lnTo>
                      <a:pt x="0" y="10"/>
                    </a:lnTo>
                    <a:lnTo>
                      <a:pt x="0" y="21"/>
                    </a:lnTo>
                    <a:lnTo>
                      <a:pt x="9" y="21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38" name="Freeform 2929"/>
              <p:cNvSpPr>
                <a:spLocks/>
              </p:cNvSpPr>
              <p:nvPr/>
            </p:nvSpPr>
            <p:spPr bwMode="auto">
              <a:xfrm>
                <a:off x="4327" y="2006"/>
                <a:ext cx="9" cy="8"/>
              </a:xfrm>
              <a:custGeom>
                <a:avLst/>
                <a:gdLst>
                  <a:gd name="T0" fmla="*/ 9 w 18"/>
                  <a:gd name="T1" fmla="*/ 0 h 15"/>
                  <a:gd name="T2" fmla="*/ 0 w 18"/>
                  <a:gd name="T3" fmla="*/ 10 h 15"/>
                  <a:gd name="T4" fmla="*/ 0 w 18"/>
                  <a:gd name="T5" fmla="*/ 15 h 15"/>
                  <a:gd name="T6" fmla="*/ 18 w 18"/>
                  <a:gd name="T7" fmla="*/ 15 h 15"/>
                  <a:gd name="T8" fmla="*/ 18 w 18"/>
                  <a:gd name="T9" fmla="*/ 10 h 15"/>
                  <a:gd name="T10" fmla="*/ 9 w 18"/>
                  <a:gd name="T11" fmla="*/ 0 h 15"/>
                  <a:gd name="T12" fmla="*/ 9 w 18"/>
                  <a:gd name="T13" fmla="*/ 0 h 15"/>
                  <a:gd name="T14" fmla="*/ 0 w 18"/>
                  <a:gd name="T15" fmla="*/ 0 h 15"/>
                  <a:gd name="T16" fmla="*/ 0 w 18"/>
                  <a:gd name="T17" fmla="*/ 10 h 15"/>
                  <a:gd name="T18" fmla="*/ 9 w 18"/>
                  <a:gd name="T1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5">
                    <a:moveTo>
                      <a:pt x="9" y="0"/>
                    </a:moveTo>
                    <a:lnTo>
                      <a:pt x="0" y="10"/>
                    </a:lnTo>
                    <a:lnTo>
                      <a:pt x="0" y="15"/>
                    </a:lnTo>
                    <a:lnTo>
                      <a:pt x="18" y="15"/>
                    </a:lnTo>
                    <a:lnTo>
                      <a:pt x="18" y="1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39" name="Freeform 2930"/>
              <p:cNvSpPr>
                <a:spLocks/>
              </p:cNvSpPr>
              <p:nvPr/>
            </p:nvSpPr>
            <p:spPr bwMode="auto">
              <a:xfrm>
                <a:off x="4331" y="2006"/>
                <a:ext cx="11" cy="10"/>
              </a:xfrm>
              <a:custGeom>
                <a:avLst/>
                <a:gdLst>
                  <a:gd name="T0" fmla="*/ 9 w 22"/>
                  <a:gd name="T1" fmla="*/ 0 h 22"/>
                  <a:gd name="T2" fmla="*/ 8 w 22"/>
                  <a:gd name="T3" fmla="*/ 0 h 22"/>
                  <a:gd name="T4" fmla="*/ 9 w 22"/>
                  <a:gd name="T5" fmla="*/ 0 h 22"/>
                  <a:gd name="T6" fmla="*/ 8 w 22"/>
                  <a:gd name="T7" fmla="*/ 0 h 22"/>
                  <a:gd name="T8" fmla="*/ 4 w 22"/>
                  <a:gd name="T9" fmla="*/ 2 h 22"/>
                  <a:gd name="T10" fmla="*/ 0 w 22"/>
                  <a:gd name="T11" fmla="*/ 2 h 22"/>
                  <a:gd name="T12" fmla="*/ 0 w 22"/>
                  <a:gd name="T13" fmla="*/ 22 h 22"/>
                  <a:gd name="T14" fmla="*/ 7 w 22"/>
                  <a:gd name="T15" fmla="*/ 22 h 22"/>
                  <a:gd name="T16" fmla="*/ 13 w 22"/>
                  <a:gd name="T17" fmla="*/ 20 h 22"/>
                  <a:gd name="T18" fmla="*/ 17 w 22"/>
                  <a:gd name="T19" fmla="*/ 17 h 22"/>
                  <a:gd name="T20" fmla="*/ 22 w 22"/>
                  <a:gd name="T21" fmla="*/ 13 h 22"/>
                  <a:gd name="T22" fmla="*/ 22 w 22"/>
                  <a:gd name="T23" fmla="*/ 13 h 22"/>
                  <a:gd name="T24" fmla="*/ 9 w 22"/>
                  <a:gd name="T2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22">
                    <a:moveTo>
                      <a:pt x="9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7" y="22"/>
                    </a:lnTo>
                    <a:lnTo>
                      <a:pt x="13" y="20"/>
                    </a:lnTo>
                    <a:lnTo>
                      <a:pt x="17" y="17"/>
                    </a:lnTo>
                    <a:lnTo>
                      <a:pt x="22" y="1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40" name="Freeform 2931"/>
              <p:cNvSpPr>
                <a:spLocks/>
              </p:cNvSpPr>
              <p:nvPr/>
            </p:nvSpPr>
            <p:spPr bwMode="auto">
              <a:xfrm>
                <a:off x="4336" y="1997"/>
                <a:ext cx="9" cy="15"/>
              </a:xfrm>
              <a:custGeom>
                <a:avLst/>
                <a:gdLst>
                  <a:gd name="T0" fmla="*/ 1 w 18"/>
                  <a:gd name="T1" fmla="*/ 0 h 30"/>
                  <a:gd name="T2" fmla="*/ 1 w 18"/>
                  <a:gd name="T3" fmla="*/ 0 h 30"/>
                  <a:gd name="T4" fmla="*/ 1 w 18"/>
                  <a:gd name="T5" fmla="*/ 7 h 30"/>
                  <a:gd name="T6" fmla="*/ 0 w 18"/>
                  <a:gd name="T7" fmla="*/ 13 h 30"/>
                  <a:gd name="T8" fmla="*/ 0 w 18"/>
                  <a:gd name="T9" fmla="*/ 17 h 30"/>
                  <a:gd name="T10" fmla="*/ 0 w 18"/>
                  <a:gd name="T11" fmla="*/ 17 h 30"/>
                  <a:gd name="T12" fmla="*/ 13 w 18"/>
                  <a:gd name="T13" fmla="*/ 30 h 30"/>
                  <a:gd name="T14" fmla="*/ 15 w 18"/>
                  <a:gd name="T15" fmla="*/ 23 h 30"/>
                  <a:gd name="T16" fmla="*/ 16 w 18"/>
                  <a:gd name="T17" fmla="*/ 17 h 30"/>
                  <a:gd name="T18" fmla="*/ 18 w 18"/>
                  <a:gd name="T19" fmla="*/ 8 h 30"/>
                  <a:gd name="T20" fmla="*/ 18 w 18"/>
                  <a:gd name="T21" fmla="*/ 0 h 30"/>
                  <a:gd name="T22" fmla="*/ 18 w 18"/>
                  <a:gd name="T23" fmla="*/ 0 h 30"/>
                  <a:gd name="T24" fmla="*/ 1 w 18"/>
                  <a:gd name="T2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30">
                    <a:moveTo>
                      <a:pt x="1" y="0"/>
                    </a:moveTo>
                    <a:lnTo>
                      <a:pt x="1" y="0"/>
                    </a:lnTo>
                    <a:lnTo>
                      <a:pt x="1" y="7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13" y="30"/>
                    </a:lnTo>
                    <a:lnTo>
                      <a:pt x="15" y="23"/>
                    </a:lnTo>
                    <a:lnTo>
                      <a:pt x="16" y="17"/>
                    </a:lnTo>
                    <a:lnTo>
                      <a:pt x="18" y="8"/>
                    </a:lnTo>
                    <a:lnTo>
                      <a:pt x="18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41" name="Freeform 2932"/>
              <p:cNvSpPr>
                <a:spLocks/>
              </p:cNvSpPr>
              <p:nvPr/>
            </p:nvSpPr>
            <p:spPr bwMode="auto">
              <a:xfrm>
                <a:off x="4337" y="1958"/>
                <a:ext cx="8" cy="39"/>
              </a:xfrm>
              <a:custGeom>
                <a:avLst/>
                <a:gdLst>
                  <a:gd name="T0" fmla="*/ 17 w 17"/>
                  <a:gd name="T1" fmla="*/ 0 h 78"/>
                  <a:gd name="T2" fmla="*/ 0 w 17"/>
                  <a:gd name="T3" fmla="*/ 0 h 78"/>
                  <a:gd name="T4" fmla="*/ 0 w 17"/>
                  <a:gd name="T5" fmla="*/ 78 h 78"/>
                  <a:gd name="T6" fmla="*/ 17 w 17"/>
                  <a:gd name="T7" fmla="*/ 78 h 78"/>
                  <a:gd name="T8" fmla="*/ 17 w 17"/>
                  <a:gd name="T9" fmla="*/ 0 h 78"/>
                  <a:gd name="T10" fmla="*/ 17 w 17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78">
                    <a:moveTo>
                      <a:pt x="17" y="0"/>
                    </a:moveTo>
                    <a:lnTo>
                      <a:pt x="0" y="0"/>
                    </a:lnTo>
                    <a:lnTo>
                      <a:pt x="0" y="78"/>
                    </a:lnTo>
                    <a:lnTo>
                      <a:pt x="17" y="78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42" name="Freeform 2933"/>
              <p:cNvSpPr>
                <a:spLocks/>
              </p:cNvSpPr>
              <p:nvPr/>
            </p:nvSpPr>
            <p:spPr bwMode="auto">
              <a:xfrm>
                <a:off x="4336" y="1945"/>
                <a:ext cx="9" cy="13"/>
              </a:xfrm>
              <a:custGeom>
                <a:avLst/>
                <a:gdLst>
                  <a:gd name="T0" fmla="*/ 1 w 18"/>
                  <a:gd name="T1" fmla="*/ 12 h 26"/>
                  <a:gd name="T2" fmla="*/ 0 w 18"/>
                  <a:gd name="T3" fmla="*/ 10 h 26"/>
                  <a:gd name="T4" fmla="*/ 0 w 18"/>
                  <a:gd name="T5" fmla="*/ 13 h 26"/>
                  <a:gd name="T6" fmla="*/ 1 w 18"/>
                  <a:gd name="T7" fmla="*/ 26 h 26"/>
                  <a:gd name="T8" fmla="*/ 18 w 18"/>
                  <a:gd name="T9" fmla="*/ 26 h 26"/>
                  <a:gd name="T10" fmla="*/ 18 w 18"/>
                  <a:gd name="T11" fmla="*/ 12 h 26"/>
                  <a:gd name="T12" fmla="*/ 15 w 18"/>
                  <a:gd name="T13" fmla="*/ 1 h 26"/>
                  <a:gd name="T14" fmla="*/ 15 w 18"/>
                  <a:gd name="T15" fmla="*/ 0 h 26"/>
                  <a:gd name="T16" fmla="*/ 1 w 18"/>
                  <a:gd name="T17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6">
                    <a:moveTo>
                      <a:pt x="1" y="12"/>
                    </a:moveTo>
                    <a:lnTo>
                      <a:pt x="0" y="10"/>
                    </a:lnTo>
                    <a:lnTo>
                      <a:pt x="0" y="13"/>
                    </a:lnTo>
                    <a:lnTo>
                      <a:pt x="1" y="26"/>
                    </a:lnTo>
                    <a:lnTo>
                      <a:pt x="18" y="26"/>
                    </a:lnTo>
                    <a:lnTo>
                      <a:pt x="18" y="12"/>
                    </a:lnTo>
                    <a:lnTo>
                      <a:pt x="15" y="1"/>
                    </a:lnTo>
                    <a:lnTo>
                      <a:pt x="15" y="0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43" name="Freeform 2934"/>
              <p:cNvSpPr>
                <a:spLocks/>
              </p:cNvSpPr>
              <p:nvPr/>
            </p:nvSpPr>
            <p:spPr bwMode="auto">
              <a:xfrm>
                <a:off x="4335" y="1941"/>
                <a:ext cx="9" cy="10"/>
              </a:xfrm>
              <a:custGeom>
                <a:avLst/>
                <a:gdLst>
                  <a:gd name="T0" fmla="*/ 0 w 16"/>
                  <a:gd name="T1" fmla="*/ 18 h 21"/>
                  <a:gd name="T2" fmla="*/ 0 w 16"/>
                  <a:gd name="T3" fmla="*/ 18 h 21"/>
                  <a:gd name="T4" fmla="*/ 1 w 16"/>
                  <a:gd name="T5" fmla="*/ 19 h 21"/>
                  <a:gd name="T6" fmla="*/ 2 w 16"/>
                  <a:gd name="T7" fmla="*/ 21 h 21"/>
                  <a:gd name="T8" fmla="*/ 16 w 16"/>
                  <a:gd name="T9" fmla="*/ 9 h 21"/>
                  <a:gd name="T10" fmla="*/ 13 w 16"/>
                  <a:gd name="T11" fmla="*/ 5 h 21"/>
                  <a:gd name="T12" fmla="*/ 9 w 16"/>
                  <a:gd name="T13" fmla="*/ 0 h 21"/>
                  <a:gd name="T14" fmla="*/ 9 w 16"/>
                  <a:gd name="T15" fmla="*/ 0 h 21"/>
                  <a:gd name="T16" fmla="*/ 0 w 16"/>
                  <a:gd name="T17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1">
                    <a:moveTo>
                      <a:pt x="0" y="18"/>
                    </a:moveTo>
                    <a:lnTo>
                      <a:pt x="0" y="18"/>
                    </a:lnTo>
                    <a:lnTo>
                      <a:pt x="1" y="19"/>
                    </a:lnTo>
                    <a:lnTo>
                      <a:pt x="2" y="21"/>
                    </a:lnTo>
                    <a:lnTo>
                      <a:pt x="16" y="9"/>
                    </a:lnTo>
                    <a:lnTo>
                      <a:pt x="13" y="5"/>
                    </a:lnTo>
                    <a:lnTo>
                      <a:pt x="9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44" name="Freeform 2935"/>
              <p:cNvSpPr>
                <a:spLocks/>
              </p:cNvSpPr>
              <p:nvPr/>
            </p:nvSpPr>
            <p:spPr bwMode="auto">
              <a:xfrm>
                <a:off x="4327" y="1939"/>
                <a:ext cx="13" cy="10"/>
              </a:xfrm>
              <a:custGeom>
                <a:avLst/>
                <a:gdLst>
                  <a:gd name="T0" fmla="*/ 0 w 26"/>
                  <a:gd name="T1" fmla="*/ 10 h 22"/>
                  <a:gd name="T2" fmla="*/ 9 w 26"/>
                  <a:gd name="T3" fmla="*/ 22 h 22"/>
                  <a:gd name="T4" fmla="*/ 16 w 26"/>
                  <a:gd name="T5" fmla="*/ 22 h 22"/>
                  <a:gd name="T6" fmla="*/ 17 w 26"/>
                  <a:gd name="T7" fmla="*/ 22 h 22"/>
                  <a:gd name="T8" fmla="*/ 26 w 26"/>
                  <a:gd name="T9" fmla="*/ 4 h 22"/>
                  <a:gd name="T10" fmla="*/ 18 w 26"/>
                  <a:gd name="T11" fmla="*/ 1 h 22"/>
                  <a:gd name="T12" fmla="*/ 9 w 26"/>
                  <a:gd name="T13" fmla="*/ 0 h 22"/>
                  <a:gd name="T14" fmla="*/ 18 w 26"/>
                  <a:gd name="T15" fmla="*/ 10 h 22"/>
                  <a:gd name="T16" fmla="*/ 0 w 26"/>
                  <a:gd name="T17" fmla="*/ 10 h 22"/>
                  <a:gd name="T18" fmla="*/ 0 w 26"/>
                  <a:gd name="T19" fmla="*/ 22 h 22"/>
                  <a:gd name="T20" fmla="*/ 9 w 26"/>
                  <a:gd name="T21" fmla="*/ 22 h 22"/>
                  <a:gd name="T22" fmla="*/ 0 w 26"/>
                  <a:gd name="T23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22">
                    <a:moveTo>
                      <a:pt x="0" y="10"/>
                    </a:moveTo>
                    <a:lnTo>
                      <a:pt x="9" y="22"/>
                    </a:lnTo>
                    <a:lnTo>
                      <a:pt x="16" y="22"/>
                    </a:lnTo>
                    <a:lnTo>
                      <a:pt x="17" y="22"/>
                    </a:lnTo>
                    <a:lnTo>
                      <a:pt x="26" y="4"/>
                    </a:lnTo>
                    <a:lnTo>
                      <a:pt x="18" y="1"/>
                    </a:lnTo>
                    <a:lnTo>
                      <a:pt x="9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22"/>
                    </a:lnTo>
                    <a:lnTo>
                      <a:pt x="9" y="2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45" name="Freeform 2936"/>
              <p:cNvSpPr>
                <a:spLocks/>
              </p:cNvSpPr>
              <p:nvPr/>
            </p:nvSpPr>
            <p:spPr bwMode="auto">
              <a:xfrm>
                <a:off x="4327" y="1936"/>
                <a:ext cx="9" cy="8"/>
              </a:xfrm>
              <a:custGeom>
                <a:avLst/>
                <a:gdLst>
                  <a:gd name="T0" fmla="*/ 9 w 18"/>
                  <a:gd name="T1" fmla="*/ 0 h 16"/>
                  <a:gd name="T2" fmla="*/ 0 w 18"/>
                  <a:gd name="T3" fmla="*/ 10 h 16"/>
                  <a:gd name="T4" fmla="*/ 0 w 18"/>
                  <a:gd name="T5" fmla="*/ 16 h 16"/>
                  <a:gd name="T6" fmla="*/ 18 w 18"/>
                  <a:gd name="T7" fmla="*/ 16 h 16"/>
                  <a:gd name="T8" fmla="*/ 18 w 18"/>
                  <a:gd name="T9" fmla="*/ 10 h 16"/>
                  <a:gd name="T10" fmla="*/ 9 w 18"/>
                  <a:gd name="T11" fmla="*/ 0 h 16"/>
                  <a:gd name="T12" fmla="*/ 9 w 18"/>
                  <a:gd name="T13" fmla="*/ 0 h 16"/>
                  <a:gd name="T14" fmla="*/ 0 w 18"/>
                  <a:gd name="T15" fmla="*/ 0 h 16"/>
                  <a:gd name="T16" fmla="*/ 0 w 18"/>
                  <a:gd name="T17" fmla="*/ 10 h 16"/>
                  <a:gd name="T18" fmla="*/ 9 w 18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6">
                    <a:moveTo>
                      <a:pt x="9" y="0"/>
                    </a:moveTo>
                    <a:lnTo>
                      <a:pt x="0" y="10"/>
                    </a:lnTo>
                    <a:lnTo>
                      <a:pt x="0" y="16"/>
                    </a:lnTo>
                    <a:lnTo>
                      <a:pt x="18" y="16"/>
                    </a:lnTo>
                    <a:lnTo>
                      <a:pt x="18" y="1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46" name="Freeform 2937"/>
              <p:cNvSpPr>
                <a:spLocks/>
              </p:cNvSpPr>
              <p:nvPr/>
            </p:nvSpPr>
            <p:spPr bwMode="auto">
              <a:xfrm>
                <a:off x="4331" y="1936"/>
                <a:ext cx="70" cy="10"/>
              </a:xfrm>
              <a:custGeom>
                <a:avLst/>
                <a:gdLst>
                  <a:gd name="T0" fmla="*/ 139 w 139"/>
                  <a:gd name="T1" fmla="*/ 10 h 20"/>
                  <a:gd name="T2" fmla="*/ 131 w 139"/>
                  <a:gd name="T3" fmla="*/ 0 h 20"/>
                  <a:gd name="T4" fmla="*/ 0 w 139"/>
                  <a:gd name="T5" fmla="*/ 0 h 20"/>
                  <a:gd name="T6" fmla="*/ 0 w 139"/>
                  <a:gd name="T7" fmla="*/ 20 h 20"/>
                  <a:gd name="T8" fmla="*/ 131 w 139"/>
                  <a:gd name="T9" fmla="*/ 20 h 20"/>
                  <a:gd name="T10" fmla="*/ 139 w 139"/>
                  <a:gd name="T11" fmla="*/ 10 h 20"/>
                  <a:gd name="T12" fmla="*/ 139 w 139"/>
                  <a:gd name="T13" fmla="*/ 10 h 20"/>
                  <a:gd name="T14" fmla="*/ 139 w 139"/>
                  <a:gd name="T15" fmla="*/ 0 h 20"/>
                  <a:gd name="T16" fmla="*/ 131 w 139"/>
                  <a:gd name="T17" fmla="*/ 0 h 20"/>
                  <a:gd name="T18" fmla="*/ 139 w 139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20">
                    <a:moveTo>
                      <a:pt x="139" y="10"/>
                    </a:moveTo>
                    <a:lnTo>
                      <a:pt x="131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31" y="20"/>
                    </a:lnTo>
                    <a:lnTo>
                      <a:pt x="139" y="10"/>
                    </a:lnTo>
                    <a:lnTo>
                      <a:pt x="139" y="0"/>
                    </a:lnTo>
                    <a:lnTo>
                      <a:pt x="131" y="0"/>
                    </a:lnTo>
                    <a:lnTo>
                      <a:pt x="139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47" name="Freeform 2938"/>
              <p:cNvSpPr>
                <a:spLocks/>
              </p:cNvSpPr>
              <p:nvPr/>
            </p:nvSpPr>
            <p:spPr bwMode="auto">
              <a:xfrm>
                <a:off x="4393" y="1941"/>
                <a:ext cx="8" cy="8"/>
              </a:xfrm>
              <a:custGeom>
                <a:avLst/>
                <a:gdLst>
                  <a:gd name="T0" fmla="*/ 8 w 16"/>
                  <a:gd name="T1" fmla="*/ 18 h 18"/>
                  <a:gd name="T2" fmla="*/ 16 w 16"/>
                  <a:gd name="T3" fmla="*/ 6 h 18"/>
                  <a:gd name="T4" fmla="*/ 16 w 16"/>
                  <a:gd name="T5" fmla="*/ 0 h 18"/>
                  <a:gd name="T6" fmla="*/ 0 w 16"/>
                  <a:gd name="T7" fmla="*/ 0 h 18"/>
                  <a:gd name="T8" fmla="*/ 0 w 16"/>
                  <a:gd name="T9" fmla="*/ 6 h 18"/>
                  <a:gd name="T10" fmla="*/ 8 w 16"/>
                  <a:gd name="T11" fmla="*/ 18 h 18"/>
                  <a:gd name="T12" fmla="*/ 8 w 16"/>
                  <a:gd name="T13" fmla="*/ 18 h 18"/>
                  <a:gd name="T14" fmla="*/ 16 w 16"/>
                  <a:gd name="T15" fmla="*/ 18 h 18"/>
                  <a:gd name="T16" fmla="*/ 16 w 16"/>
                  <a:gd name="T17" fmla="*/ 6 h 18"/>
                  <a:gd name="T18" fmla="*/ 8 w 16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8">
                    <a:moveTo>
                      <a:pt x="8" y="18"/>
                    </a:moveTo>
                    <a:lnTo>
                      <a:pt x="16" y="6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8" y="18"/>
                    </a:lnTo>
                    <a:lnTo>
                      <a:pt x="16" y="18"/>
                    </a:lnTo>
                    <a:lnTo>
                      <a:pt x="16" y="6"/>
                    </a:lnTo>
                    <a:lnTo>
                      <a:pt x="8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48" name="Freeform 2939"/>
              <p:cNvSpPr>
                <a:spLocks/>
              </p:cNvSpPr>
              <p:nvPr/>
            </p:nvSpPr>
            <p:spPr bwMode="auto">
              <a:xfrm>
                <a:off x="4389" y="1939"/>
                <a:ext cx="8" cy="10"/>
              </a:xfrm>
              <a:custGeom>
                <a:avLst/>
                <a:gdLst>
                  <a:gd name="T0" fmla="*/ 8 w 15"/>
                  <a:gd name="T1" fmla="*/ 22 h 22"/>
                  <a:gd name="T2" fmla="*/ 8 w 15"/>
                  <a:gd name="T3" fmla="*/ 22 h 22"/>
                  <a:gd name="T4" fmla="*/ 9 w 15"/>
                  <a:gd name="T5" fmla="*/ 22 h 22"/>
                  <a:gd name="T6" fmla="*/ 15 w 15"/>
                  <a:gd name="T7" fmla="*/ 22 h 22"/>
                  <a:gd name="T8" fmla="*/ 15 w 15"/>
                  <a:gd name="T9" fmla="*/ 0 h 22"/>
                  <a:gd name="T10" fmla="*/ 7 w 15"/>
                  <a:gd name="T11" fmla="*/ 1 h 22"/>
                  <a:gd name="T12" fmla="*/ 0 w 15"/>
                  <a:gd name="T13" fmla="*/ 4 h 22"/>
                  <a:gd name="T14" fmla="*/ 0 w 15"/>
                  <a:gd name="T15" fmla="*/ 4 h 22"/>
                  <a:gd name="T16" fmla="*/ 8 w 15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2">
                    <a:moveTo>
                      <a:pt x="8" y="22"/>
                    </a:moveTo>
                    <a:lnTo>
                      <a:pt x="8" y="22"/>
                    </a:lnTo>
                    <a:lnTo>
                      <a:pt x="9" y="22"/>
                    </a:lnTo>
                    <a:lnTo>
                      <a:pt x="15" y="22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4"/>
                    </a:lnTo>
                    <a:lnTo>
                      <a:pt x="8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49" name="Freeform 2940"/>
              <p:cNvSpPr>
                <a:spLocks/>
              </p:cNvSpPr>
              <p:nvPr/>
            </p:nvSpPr>
            <p:spPr bwMode="auto">
              <a:xfrm>
                <a:off x="4385" y="1941"/>
                <a:ext cx="8" cy="9"/>
              </a:xfrm>
              <a:custGeom>
                <a:avLst/>
                <a:gdLst>
                  <a:gd name="T0" fmla="*/ 14 w 17"/>
                  <a:gd name="T1" fmla="*/ 19 h 19"/>
                  <a:gd name="T2" fmla="*/ 14 w 17"/>
                  <a:gd name="T3" fmla="*/ 19 h 19"/>
                  <a:gd name="T4" fmla="*/ 16 w 17"/>
                  <a:gd name="T5" fmla="*/ 19 h 19"/>
                  <a:gd name="T6" fmla="*/ 17 w 17"/>
                  <a:gd name="T7" fmla="*/ 18 h 19"/>
                  <a:gd name="T8" fmla="*/ 9 w 17"/>
                  <a:gd name="T9" fmla="*/ 0 h 19"/>
                  <a:gd name="T10" fmla="*/ 4 w 17"/>
                  <a:gd name="T11" fmla="*/ 3 h 19"/>
                  <a:gd name="T12" fmla="*/ 0 w 17"/>
                  <a:gd name="T13" fmla="*/ 9 h 19"/>
                  <a:gd name="T14" fmla="*/ 0 w 17"/>
                  <a:gd name="T15" fmla="*/ 9 h 19"/>
                  <a:gd name="T16" fmla="*/ 14 w 17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9">
                    <a:moveTo>
                      <a:pt x="14" y="19"/>
                    </a:moveTo>
                    <a:lnTo>
                      <a:pt x="14" y="19"/>
                    </a:lnTo>
                    <a:lnTo>
                      <a:pt x="16" y="19"/>
                    </a:lnTo>
                    <a:lnTo>
                      <a:pt x="17" y="18"/>
                    </a:lnTo>
                    <a:lnTo>
                      <a:pt x="9" y="0"/>
                    </a:lnTo>
                    <a:lnTo>
                      <a:pt x="4" y="3"/>
                    </a:lnTo>
                    <a:lnTo>
                      <a:pt x="0" y="9"/>
                    </a:lnTo>
                    <a:lnTo>
                      <a:pt x="14" y="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50" name="Freeform 2941"/>
              <p:cNvSpPr>
                <a:spLocks/>
              </p:cNvSpPr>
              <p:nvPr/>
            </p:nvSpPr>
            <p:spPr bwMode="auto">
              <a:xfrm>
                <a:off x="4384" y="1945"/>
                <a:ext cx="8" cy="13"/>
              </a:xfrm>
              <a:custGeom>
                <a:avLst/>
                <a:gdLst>
                  <a:gd name="T0" fmla="*/ 16 w 16"/>
                  <a:gd name="T1" fmla="*/ 26 h 26"/>
                  <a:gd name="T2" fmla="*/ 16 w 16"/>
                  <a:gd name="T3" fmla="*/ 26 h 26"/>
                  <a:gd name="T4" fmla="*/ 16 w 16"/>
                  <a:gd name="T5" fmla="*/ 13 h 26"/>
                  <a:gd name="T6" fmla="*/ 16 w 16"/>
                  <a:gd name="T7" fmla="*/ 10 h 26"/>
                  <a:gd name="T8" fmla="*/ 2 w 16"/>
                  <a:gd name="T9" fmla="*/ 0 h 26"/>
                  <a:gd name="T10" fmla="*/ 0 w 16"/>
                  <a:gd name="T11" fmla="*/ 12 h 26"/>
                  <a:gd name="T12" fmla="*/ 0 w 16"/>
                  <a:gd name="T13" fmla="*/ 26 h 26"/>
                  <a:gd name="T14" fmla="*/ 0 w 16"/>
                  <a:gd name="T15" fmla="*/ 26 h 26"/>
                  <a:gd name="T16" fmla="*/ 16 w 16"/>
                  <a:gd name="T1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6">
                    <a:moveTo>
                      <a:pt x="16" y="26"/>
                    </a:moveTo>
                    <a:lnTo>
                      <a:pt x="16" y="26"/>
                    </a:lnTo>
                    <a:lnTo>
                      <a:pt x="16" y="13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12"/>
                    </a:lnTo>
                    <a:lnTo>
                      <a:pt x="0" y="26"/>
                    </a:lnTo>
                    <a:lnTo>
                      <a:pt x="16" y="2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51" name="Freeform 2942"/>
              <p:cNvSpPr>
                <a:spLocks/>
              </p:cNvSpPr>
              <p:nvPr/>
            </p:nvSpPr>
            <p:spPr bwMode="auto">
              <a:xfrm>
                <a:off x="4384" y="1958"/>
                <a:ext cx="8" cy="39"/>
              </a:xfrm>
              <a:custGeom>
                <a:avLst/>
                <a:gdLst>
                  <a:gd name="T0" fmla="*/ 0 w 16"/>
                  <a:gd name="T1" fmla="*/ 78 h 78"/>
                  <a:gd name="T2" fmla="*/ 16 w 16"/>
                  <a:gd name="T3" fmla="*/ 78 h 78"/>
                  <a:gd name="T4" fmla="*/ 16 w 16"/>
                  <a:gd name="T5" fmla="*/ 0 h 78"/>
                  <a:gd name="T6" fmla="*/ 0 w 16"/>
                  <a:gd name="T7" fmla="*/ 0 h 78"/>
                  <a:gd name="T8" fmla="*/ 0 w 16"/>
                  <a:gd name="T9" fmla="*/ 78 h 78"/>
                  <a:gd name="T10" fmla="*/ 0 w 16"/>
                  <a:gd name="T11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78">
                    <a:moveTo>
                      <a:pt x="0" y="78"/>
                    </a:moveTo>
                    <a:lnTo>
                      <a:pt x="16" y="78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52" name="Freeform 2943"/>
              <p:cNvSpPr>
                <a:spLocks/>
              </p:cNvSpPr>
              <p:nvPr/>
            </p:nvSpPr>
            <p:spPr bwMode="auto">
              <a:xfrm>
                <a:off x="4384" y="1997"/>
                <a:ext cx="8" cy="13"/>
              </a:xfrm>
              <a:custGeom>
                <a:avLst/>
                <a:gdLst>
                  <a:gd name="T0" fmla="*/ 16 w 16"/>
                  <a:gd name="T1" fmla="*/ 16 h 26"/>
                  <a:gd name="T2" fmla="*/ 16 w 16"/>
                  <a:gd name="T3" fmla="*/ 16 h 26"/>
                  <a:gd name="T4" fmla="*/ 16 w 16"/>
                  <a:gd name="T5" fmla="*/ 13 h 26"/>
                  <a:gd name="T6" fmla="*/ 16 w 16"/>
                  <a:gd name="T7" fmla="*/ 0 h 26"/>
                  <a:gd name="T8" fmla="*/ 0 w 16"/>
                  <a:gd name="T9" fmla="*/ 0 h 26"/>
                  <a:gd name="T10" fmla="*/ 0 w 16"/>
                  <a:gd name="T11" fmla="*/ 14 h 26"/>
                  <a:gd name="T12" fmla="*/ 2 w 16"/>
                  <a:gd name="T13" fmla="*/ 26 h 26"/>
                  <a:gd name="T14" fmla="*/ 2 w 16"/>
                  <a:gd name="T15" fmla="*/ 26 h 26"/>
                  <a:gd name="T16" fmla="*/ 16 w 16"/>
                  <a:gd name="T17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6">
                    <a:moveTo>
                      <a:pt x="16" y="16"/>
                    </a:moveTo>
                    <a:lnTo>
                      <a:pt x="16" y="16"/>
                    </a:lnTo>
                    <a:lnTo>
                      <a:pt x="16" y="13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" y="26"/>
                    </a:lnTo>
                    <a:lnTo>
                      <a:pt x="16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53" name="Freeform 2944"/>
              <p:cNvSpPr>
                <a:spLocks/>
              </p:cNvSpPr>
              <p:nvPr/>
            </p:nvSpPr>
            <p:spPr bwMode="auto">
              <a:xfrm>
                <a:off x="4385" y="2005"/>
                <a:ext cx="8" cy="9"/>
              </a:xfrm>
              <a:custGeom>
                <a:avLst/>
                <a:gdLst>
                  <a:gd name="T0" fmla="*/ 17 w 17"/>
                  <a:gd name="T1" fmla="*/ 1 h 18"/>
                  <a:gd name="T2" fmla="*/ 17 w 17"/>
                  <a:gd name="T3" fmla="*/ 1 h 18"/>
                  <a:gd name="T4" fmla="*/ 16 w 17"/>
                  <a:gd name="T5" fmla="*/ 1 h 18"/>
                  <a:gd name="T6" fmla="*/ 14 w 17"/>
                  <a:gd name="T7" fmla="*/ 0 h 18"/>
                  <a:gd name="T8" fmla="*/ 0 w 17"/>
                  <a:gd name="T9" fmla="*/ 10 h 18"/>
                  <a:gd name="T10" fmla="*/ 3 w 17"/>
                  <a:gd name="T11" fmla="*/ 14 h 18"/>
                  <a:gd name="T12" fmla="*/ 7 w 17"/>
                  <a:gd name="T13" fmla="*/ 18 h 18"/>
                  <a:gd name="T14" fmla="*/ 7 w 17"/>
                  <a:gd name="T15" fmla="*/ 18 h 18"/>
                  <a:gd name="T16" fmla="*/ 17 w 17"/>
                  <a:gd name="T17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17" y="1"/>
                    </a:moveTo>
                    <a:lnTo>
                      <a:pt x="17" y="1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0" y="10"/>
                    </a:lnTo>
                    <a:lnTo>
                      <a:pt x="3" y="14"/>
                    </a:lnTo>
                    <a:lnTo>
                      <a:pt x="7" y="18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54" name="Freeform 2945"/>
              <p:cNvSpPr>
                <a:spLocks/>
              </p:cNvSpPr>
              <p:nvPr/>
            </p:nvSpPr>
            <p:spPr bwMode="auto">
              <a:xfrm>
                <a:off x="4389" y="2006"/>
                <a:ext cx="12" cy="10"/>
              </a:xfrm>
              <a:custGeom>
                <a:avLst/>
                <a:gdLst>
                  <a:gd name="T0" fmla="*/ 25 w 25"/>
                  <a:gd name="T1" fmla="*/ 12 h 22"/>
                  <a:gd name="T2" fmla="*/ 17 w 25"/>
                  <a:gd name="T3" fmla="*/ 2 h 22"/>
                  <a:gd name="T4" fmla="*/ 11 w 25"/>
                  <a:gd name="T5" fmla="*/ 2 h 22"/>
                  <a:gd name="T6" fmla="*/ 10 w 25"/>
                  <a:gd name="T7" fmla="*/ 0 h 22"/>
                  <a:gd name="T8" fmla="*/ 0 w 25"/>
                  <a:gd name="T9" fmla="*/ 17 h 22"/>
                  <a:gd name="T10" fmla="*/ 9 w 25"/>
                  <a:gd name="T11" fmla="*/ 22 h 22"/>
                  <a:gd name="T12" fmla="*/ 17 w 25"/>
                  <a:gd name="T13" fmla="*/ 22 h 22"/>
                  <a:gd name="T14" fmla="*/ 9 w 25"/>
                  <a:gd name="T15" fmla="*/ 12 h 22"/>
                  <a:gd name="T16" fmla="*/ 25 w 25"/>
                  <a:gd name="T17" fmla="*/ 12 h 22"/>
                  <a:gd name="T18" fmla="*/ 25 w 25"/>
                  <a:gd name="T19" fmla="*/ 2 h 22"/>
                  <a:gd name="T20" fmla="*/ 17 w 25"/>
                  <a:gd name="T21" fmla="*/ 2 h 22"/>
                  <a:gd name="T22" fmla="*/ 25 w 25"/>
                  <a:gd name="T2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22">
                    <a:moveTo>
                      <a:pt x="25" y="12"/>
                    </a:moveTo>
                    <a:lnTo>
                      <a:pt x="17" y="2"/>
                    </a:lnTo>
                    <a:lnTo>
                      <a:pt x="11" y="2"/>
                    </a:lnTo>
                    <a:lnTo>
                      <a:pt x="10" y="0"/>
                    </a:lnTo>
                    <a:lnTo>
                      <a:pt x="0" y="17"/>
                    </a:lnTo>
                    <a:lnTo>
                      <a:pt x="9" y="22"/>
                    </a:lnTo>
                    <a:lnTo>
                      <a:pt x="17" y="22"/>
                    </a:lnTo>
                    <a:lnTo>
                      <a:pt x="9" y="12"/>
                    </a:lnTo>
                    <a:lnTo>
                      <a:pt x="25" y="12"/>
                    </a:lnTo>
                    <a:lnTo>
                      <a:pt x="25" y="2"/>
                    </a:lnTo>
                    <a:lnTo>
                      <a:pt x="17" y="2"/>
                    </a:lnTo>
                    <a:lnTo>
                      <a:pt x="25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55" name="Freeform 2946"/>
              <p:cNvSpPr>
                <a:spLocks/>
              </p:cNvSpPr>
              <p:nvPr/>
            </p:nvSpPr>
            <p:spPr bwMode="auto">
              <a:xfrm>
                <a:off x="4393" y="2011"/>
                <a:ext cx="8" cy="8"/>
              </a:xfrm>
              <a:custGeom>
                <a:avLst/>
                <a:gdLst>
                  <a:gd name="T0" fmla="*/ 8 w 16"/>
                  <a:gd name="T1" fmla="*/ 16 h 16"/>
                  <a:gd name="T2" fmla="*/ 16 w 16"/>
                  <a:gd name="T3" fmla="*/ 5 h 16"/>
                  <a:gd name="T4" fmla="*/ 16 w 16"/>
                  <a:gd name="T5" fmla="*/ 0 h 16"/>
                  <a:gd name="T6" fmla="*/ 0 w 16"/>
                  <a:gd name="T7" fmla="*/ 0 h 16"/>
                  <a:gd name="T8" fmla="*/ 0 w 16"/>
                  <a:gd name="T9" fmla="*/ 5 h 16"/>
                  <a:gd name="T10" fmla="*/ 8 w 16"/>
                  <a:gd name="T11" fmla="*/ 16 h 16"/>
                  <a:gd name="T12" fmla="*/ 8 w 16"/>
                  <a:gd name="T13" fmla="*/ 16 h 16"/>
                  <a:gd name="T14" fmla="*/ 16 w 16"/>
                  <a:gd name="T15" fmla="*/ 16 h 16"/>
                  <a:gd name="T16" fmla="*/ 16 w 16"/>
                  <a:gd name="T17" fmla="*/ 5 h 16"/>
                  <a:gd name="T18" fmla="*/ 8 w 16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16" y="5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8" y="16"/>
                    </a:lnTo>
                    <a:lnTo>
                      <a:pt x="16" y="16"/>
                    </a:lnTo>
                    <a:lnTo>
                      <a:pt x="16" y="5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56" name="Freeform 2947"/>
              <p:cNvSpPr>
                <a:spLocks/>
              </p:cNvSpPr>
              <p:nvPr/>
            </p:nvSpPr>
            <p:spPr bwMode="auto">
              <a:xfrm>
                <a:off x="4364" y="2009"/>
                <a:ext cx="33" cy="10"/>
              </a:xfrm>
              <a:custGeom>
                <a:avLst/>
                <a:gdLst>
                  <a:gd name="T0" fmla="*/ 0 w 66"/>
                  <a:gd name="T1" fmla="*/ 10 h 21"/>
                  <a:gd name="T2" fmla="*/ 8 w 66"/>
                  <a:gd name="T3" fmla="*/ 21 h 21"/>
                  <a:gd name="T4" fmla="*/ 66 w 66"/>
                  <a:gd name="T5" fmla="*/ 21 h 21"/>
                  <a:gd name="T6" fmla="*/ 66 w 66"/>
                  <a:gd name="T7" fmla="*/ 0 h 21"/>
                  <a:gd name="T8" fmla="*/ 8 w 66"/>
                  <a:gd name="T9" fmla="*/ 0 h 21"/>
                  <a:gd name="T10" fmla="*/ 0 w 66"/>
                  <a:gd name="T11" fmla="*/ 10 h 21"/>
                  <a:gd name="T12" fmla="*/ 0 w 66"/>
                  <a:gd name="T13" fmla="*/ 10 h 21"/>
                  <a:gd name="T14" fmla="*/ 0 w 66"/>
                  <a:gd name="T15" fmla="*/ 21 h 21"/>
                  <a:gd name="T16" fmla="*/ 8 w 66"/>
                  <a:gd name="T17" fmla="*/ 21 h 21"/>
                  <a:gd name="T18" fmla="*/ 0 w 66"/>
                  <a:gd name="T19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21">
                    <a:moveTo>
                      <a:pt x="0" y="10"/>
                    </a:moveTo>
                    <a:lnTo>
                      <a:pt x="8" y="21"/>
                    </a:lnTo>
                    <a:lnTo>
                      <a:pt x="66" y="21"/>
                    </a:lnTo>
                    <a:lnTo>
                      <a:pt x="66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1"/>
                    </a:lnTo>
                    <a:lnTo>
                      <a:pt x="8" y="21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57" name="Freeform 2948"/>
              <p:cNvSpPr>
                <a:spLocks/>
              </p:cNvSpPr>
              <p:nvPr/>
            </p:nvSpPr>
            <p:spPr bwMode="auto">
              <a:xfrm>
                <a:off x="4364" y="2006"/>
                <a:ext cx="8" cy="8"/>
              </a:xfrm>
              <a:custGeom>
                <a:avLst/>
                <a:gdLst>
                  <a:gd name="T0" fmla="*/ 8 w 17"/>
                  <a:gd name="T1" fmla="*/ 0 h 15"/>
                  <a:gd name="T2" fmla="*/ 0 w 17"/>
                  <a:gd name="T3" fmla="*/ 10 h 15"/>
                  <a:gd name="T4" fmla="*/ 0 w 17"/>
                  <a:gd name="T5" fmla="*/ 15 h 15"/>
                  <a:gd name="T6" fmla="*/ 17 w 17"/>
                  <a:gd name="T7" fmla="*/ 15 h 15"/>
                  <a:gd name="T8" fmla="*/ 17 w 17"/>
                  <a:gd name="T9" fmla="*/ 10 h 15"/>
                  <a:gd name="T10" fmla="*/ 8 w 17"/>
                  <a:gd name="T11" fmla="*/ 0 h 15"/>
                  <a:gd name="T12" fmla="*/ 8 w 17"/>
                  <a:gd name="T13" fmla="*/ 0 h 15"/>
                  <a:gd name="T14" fmla="*/ 0 w 17"/>
                  <a:gd name="T15" fmla="*/ 0 h 15"/>
                  <a:gd name="T16" fmla="*/ 0 w 17"/>
                  <a:gd name="T17" fmla="*/ 10 h 15"/>
                  <a:gd name="T18" fmla="*/ 8 w 17"/>
                  <a:gd name="T1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5">
                    <a:moveTo>
                      <a:pt x="8" y="0"/>
                    </a:moveTo>
                    <a:lnTo>
                      <a:pt x="0" y="10"/>
                    </a:lnTo>
                    <a:lnTo>
                      <a:pt x="0" y="15"/>
                    </a:lnTo>
                    <a:lnTo>
                      <a:pt x="17" y="15"/>
                    </a:lnTo>
                    <a:lnTo>
                      <a:pt x="17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58" name="Freeform 2949"/>
              <p:cNvSpPr>
                <a:spLocks/>
              </p:cNvSpPr>
              <p:nvPr/>
            </p:nvSpPr>
            <p:spPr bwMode="auto">
              <a:xfrm>
                <a:off x="4368" y="2006"/>
                <a:ext cx="11" cy="10"/>
              </a:xfrm>
              <a:custGeom>
                <a:avLst/>
                <a:gdLst>
                  <a:gd name="T0" fmla="*/ 9 w 21"/>
                  <a:gd name="T1" fmla="*/ 0 h 22"/>
                  <a:gd name="T2" fmla="*/ 9 w 21"/>
                  <a:gd name="T3" fmla="*/ 0 h 22"/>
                  <a:gd name="T4" fmla="*/ 9 w 21"/>
                  <a:gd name="T5" fmla="*/ 0 h 22"/>
                  <a:gd name="T6" fmla="*/ 7 w 21"/>
                  <a:gd name="T7" fmla="*/ 0 h 22"/>
                  <a:gd name="T8" fmla="*/ 4 w 21"/>
                  <a:gd name="T9" fmla="*/ 2 h 22"/>
                  <a:gd name="T10" fmla="*/ 0 w 21"/>
                  <a:gd name="T11" fmla="*/ 2 h 22"/>
                  <a:gd name="T12" fmla="*/ 0 w 21"/>
                  <a:gd name="T13" fmla="*/ 22 h 22"/>
                  <a:gd name="T14" fmla="*/ 6 w 21"/>
                  <a:gd name="T15" fmla="*/ 22 h 22"/>
                  <a:gd name="T16" fmla="*/ 12 w 21"/>
                  <a:gd name="T17" fmla="*/ 20 h 22"/>
                  <a:gd name="T18" fmla="*/ 17 w 21"/>
                  <a:gd name="T19" fmla="*/ 17 h 22"/>
                  <a:gd name="T20" fmla="*/ 21 w 21"/>
                  <a:gd name="T21" fmla="*/ 13 h 22"/>
                  <a:gd name="T22" fmla="*/ 21 w 21"/>
                  <a:gd name="T23" fmla="*/ 13 h 22"/>
                  <a:gd name="T24" fmla="*/ 9 w 21"/>
                  <a:gd name="T2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2">
                    <a:moveTo>
                      <a:pt x="9" y="0"/>
                    </a:move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6" y="22"/>
                    </a:lnTo>
                    <a:lnTo>
                      <a:pt x="12" y="20"/>
                    </a:lnTo>
                    <a:lnTo>
                      <a:pt x="17" y="17"/>
                    </a:lnTo>
                    <a:lnTo>
                      <a:pt x="21" y="1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59" name="Freeform 2950"/>
              <p:cNvSpPr>
                <a:spLocks/>
              </p:cNvSpPr>
              <p:nvPr/>
            </p:nvSpPr>
            <p:spPr bwMode="auto">
              <a:xfrm>
                <a:off x="4372" y="1997"/>
                <a:ext cx="10" cy="15"/>
              </a:xfrm>
              <a:custGeom>
                <a:avLst/>
                <a:gdLst>
                  <a:gd name="T0" fmla="*/ 1 w 18"/>
                  <a:gd name="T1" fmla="*/ 0 h 30"/>
                  <a:gd name="T2" fmla="*/ 1 w 18"/>
                  <a:gd name="T3" fmla="*/ 0 h 30"/>
                  <a:gd name="T4" fmla="*/ 1 w 18"/>
                  <a:gd name="T5" fmla="*/ 8 h 30"/>
                  <a:gd name="T6" fmla="*/ 1 w 18"/>
                  <a:gd name="T7" fmla="*/ 14 h 30"/>
                  <a:gd name="T8" fmla="*/ 0 w 18"/>
                  <a:gd name="T9" fmla="*/ 17 h 30"/>
                  <a:gd name="T10" fmla="*/ 0 w 18"/>
                  <a:gd name="T11" fmla="*/ 17 h 30"/>
                  <a:gd name="T12" fmla="*/ 12 w 18"/>
                  <a:gd name="T13" fmla="*/ 30 h 30"/>
                  <a:gd name="T14" fmla="*/ 15 w 18"/>
                  <a:gd name="T15" fmla="*/ 24 h 30"/>
                  <a:gd name="T16" fmla="*/ 17 w 18"/>
                  <a:gd name="T17" fmla="*/ 17 h 30"/>
                  <a:gd name="T18" fmla="*/ 17 w 18"/>
                  <a:gd name="T19" fmla="*/ 10 h 30"/>
                  <a:gd name="T20" fmla="*/ 18 w 18"/>
                  <a:gd name="T21" fmla="*/ 0 h 30"/>
                  <a:gd name="T22" fmla="*/ 18 w 18"/>
                  <a:gd name="T23" fmla="*/ 0 h 30"/>
                  <a:gd name="T24" fmla="*/ 1 w 18"/>
                  <a:gd name="T2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30">
                    <a:moveTo>
                      <a:pt x="1" y="0"/>
                    </a:moveTo>
                    <a:lnTo>
                      <a:pt x="1" y="0"/>
                    </a:lnTo>
                    <a:lnTo>
                      <a:pt x="1" y="8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2" y="30"/>
                    </a:lnTo>
                    <a:lnTo>
                      <a:pt x="15" y="24"/>
                    </a:lnTo>
                    <a:lnTo>
                      <a:pt x="17" y="17"/>
                    </a:lnTo>
                    <a:lnTo>
                      <a:pt x="17" y="10"/>
                    </a:lnTo>
                    <a:lnTo>
                      <a:pt x="18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60" name="Freeform 2951"/>
              <p:cNvSpPr>
                <a:spLocks/>
              </p:cNvSpPr>
              <p:nvPr/>
            </p:nvSpPr>
            <p:spPr bwMode="auto">
              <a:xfrm>
                <a:off x="4373" y="1941"/>
                <a:ext cx="9" cy="56"/>
              </a:xfrm>
              <a:custGeom>
                <a:avLst/>
                <a:gdLst>
                  <a:gd name="T0" fmla="*/ 8 w 17"/>
                  <a:gd name="T1" fmla="*/ 0 h 113"/>
                  <a:gd name="T2" fmla="*/ 0 w 17"/>
                  <a:gd name="T3" fmla="*/ 10 h 113"/>
                  <a:gd name="T4" fmla="*/ 0 w 17"/>
                  <a:gd name="T5" fmla="*/ 113 h 113"/>
                  <a:gd name="T6" fmla="*/ 17 w 17"/>
                  <a:gd name="T7" fmla="*/ 113 h 113"/>
                  <a:gd name="T8" fmla="*/ 17 w 17"/>
                  <a:gd name="T9" fmla="*/ 10 h 113"/>
                  <a:gd name="T10" fmla="*/ 8 w 17"/>
                  <a:gd name="T11" fmla="*/ 0 h 113"/>
                  <a:gd name="T12" fmla="*/ 17 w 17"/>
                  <a:gd name="T13" fmla="*/ 10 h 113"/>
                  <a:gd name="T14" fmla="*/ 17 w 17"/>
                  <a:gd name="T15" fmla="*/ 0 h 113"/>
                  <a:gd name="T16" fmla="*/ 8 w 17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13">
                    <a:moveTo>
                      <a:pt x="8" y="0"/>
                    </a:moveTo>
                    <a:lnTo>
                      <a:pt x="0" y="10"/>
                    </a:lnTo>
                    <a:lnTo>
                      <a:pt x="0" y="113"/>
                    </a:lnTo>
                    <a:lnTo>
                      <a:pt x="17" y="113"/>
                    </a:lnTo>
                    <a:lnTo>
                      <a:pt x="17" y="10"/>
                    </a:lnTo>
                    <a:lnTo>
                      <a:pt x="8" y="0"/>
                    </a:lnTo>
                    <a:lnTo>
                      <a:pt x="17" y="10"/>
                    </a:lnTo>
                    <a:lnTo>
                      <a:pt x="17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61" name="Freeform 2952"/>
              <p:cNvSpPr>
                <a:spLocks/>
              </p:cNvSpPr>
              <p:nvPr/>
            </p:nvSpPr>
            <p:spPr bwMode="auto">
              <a:xfrm>
                <a:off x="4399" y="1933"/>
                <a:ext cx="21" cy="20"/>
              </a:xfrm>
              <a:custGeom>
                <a:avLst/>
                <a:gdLst>
                  <a:gd name="T0" fmla="*/ 40 w 42"/>
                  <a:gd name="T1" fmla="*/ 0 h 39"/>
                  <a:gd name="T2" fmla="*/ 37 w 42"/>
                  <a:gd name="T3" fmla="*/ 1 h 39"/>
                  <a:gd name="T4" fmla="*/ 0 w 42"/>
                  <a:gd name="T5" fmla="*/ 20 h 39"/>
                  <a:gd name="T6" fmla="*/ 6 w 42"/>
                  <a:gd name="T7" fmla="*/ 39 h 39"/>
                  <a:gd name="T8" fmla="*/ 42 w 42"/>
                  <a:gd name="T9" fmla="*/ 20 h 39"/>
                  <a:gd name="T10" fmla="*/ 40 w 42"/>
                  <a:gd name="T11" fmla="*/ 0 h 39"/>
                  <a:gd name="T12" fmla="*/ 40 w 42"/>
                  <a:gd name="T13" fmla="*/ 0 h 39"/>
                  <a:gd name="T14" fmla="*/ 38 w 42"/>
                  <a:gd name="T15" fmla="*/ 0 h 39"/>
                  <a:gd name="T16" fmla="*/ 37 w 42"/>
                  <a:gd name="T17" fmla="*/ 1 h 39"/>
                  <a:gd name="T18" fmla="*/ 40 w 42"/>
                  <a:gd name="T1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39">
                    <a:moveTo>
                      <a:pt x="40" y="0"/>
                    </a:moveTo>
                    <a:lnTo>
                      <a:pt x="37" y="1"/>
                    </a:lnTo>
                    <a:lnTo>
                      <a:pt x="0" y="20"/>
                    </a:lnTo>
                    <a:lnTo>
                      <a:pt x="6" y="39"/>
                    </a:lnTo>
                    <a:lnTo>
                      <a:pt x="42" y="2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62" name="Freeform 2953"/>
              <p:cNvSpPr>
                <a:spLocks/>
              </p:cNvSpPr>
              <p:nvPr/>
            </p:nvSpPr>
            <p:spPr bwMode="auto">
              <a:xfrm>
                <a:off x="4419" y="1933"/>
                <a:ext cx="6" cy="11"/>
              </a:xfrm>
              <a:custGeom>
                <a:avLst/>
                <a:gdLst>
                  <a:gd name="T0" fmla="*/ 13 w 13"/>
                  <a:gd name="T1" fmla="*/ 11 h 22"/>
                  <a:gd name="T2" fmla="*/ 5 w 13"/>
                  <a:gd name="T3" fmla="*/ 0 h 22"/>
                  <a:gd name="T4" fmla="*/ 0 w 13"/>
                  <a:gd name="T5" fmla="*/ 0 h 22"/>
                  <a:gd name="T6" fmla="*/ 0 w 13"/>
                  <a:gd name="T7" fmla="*/ 22 h 22"/>
                  <a:gd name="T8" fmla="*/ 5 w 13"/>
                  <a:gd name="T9" fmla="*/ 22 h 22"/>
                  <a:gd name="T10" fmla="*/ 13 w 13"/>
                  <a:gd name="T11" fmla="*/ 11 h 22"/>
                  <a:gd name="T12" fmla="*/ 13 w 13"/>
                  <a:gd name="T13" fmla="*/ 11 h 22"/>
                  <a:gd name="T14" fmla="*/ 13 w 13"/>
                  <a:gd name="T15" fmla="*/ 0 h 22"/>
                  <a:gd name="T16" fmla="*/ 5 w 13"/>
                  <a:gd name="T17" fmla="*/ 0 h 22"/>
                  <a:gd name="T18" fmla="*/ 13 w 13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22">
                    <a:moveTo>
                      <a:pt x="13" y="1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5" y="22"/>
                    </a:lnTo>
                    <a:lnTo>
                      <a:pt x="13" y="11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13" y="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63" name="Freeform 2954"/>
              <p:cNvSpPr>
                <a:spLocks/>
              </p:cNvSpPr>
              <p:nvPr/>
            </p:nvSpPr>
            <p:spPr bwMode="auto">
              <a:xfrm>
                <a:off x="4417" y="1939"/>
                <a:ext cx="8" cy="36"/>
              </a:xfrm>
              <a:custGeom>
                <a:avLst/>
                <a:gdLst>
                  <a:gd name="T0" fmla="*/ 15 w 16"/>
                  <a:gd name="T1" fmla="*/ 39 h 73"/>
                  <a:gd name="T2" fmla="*/ 16 w 16"/>
                  <a:gd name="T3" fmla="*/ 34 h 73"/>
                  <a:gd name="T4" fmla="*/ 16 w 16"/>
                  <a:gd name="T5" fmla="*/ 0 h 73"/>
                  <a:gd name="T6" fmla="*/ 0 w 16"/>
                  <a:gd name="T7" fmla="*/ 0 h 73"/>
                  <a:gd name="T8" fmla="*/ 0 w 16"/>
                  <a:gd name="T9" fmla="*/ 34 h 73"/>
                  <a:gd name="T10" fmla="*/ 15 w 16"/>
                  <a:gd name="T11" fmla="*/ 39 h 73"/>
                  <a:gd name="T12" fmla="*/ 0 w 16"/>
                  <a:gd name="T13" fmla="*/ 34 h 73"/>
                  <a:gd name="T14" fmla="*/ 0 w 16"/>
                  <a:gd name="T15" fmla="*/ 73 h 73"/>
                  <a:gd name="T16" fmla="*/ 15 w 16"/>
                  <a:gd name="T17" fmla="*/ 3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73">
                    <a:moveTo>
                      <a:pt x="15" y="39"/>
                    </a:moveTo>
                    <a:lnTo>
                      <a:pt x="16" y="34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15" y="39"/>
                    </a:lnTo>
                    <a:lnTo>
                      <a:pt x="0" y="34"/>
                    </a:lnTo>
                    <a:lnTo>
                      <a:pt x="0" y="73"/>
                    </a:lnTo>
                    <a:lnTo>
                      <a:pt x="15" y="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64" name="Freeform 2955"/>
              <p:cNvSpPr>
                <a:spLocks/>
              </p:cNvSpPr>
              <p:nvPr/>
            </p:nvSpPr>
            <p:spPr bwMode="auto">
              <a:xfrm>
                <a:off x="4417" y="1939"/>
                <a:ext cx="16" cy="20"/>
              </a:xfrm>
              <a:custGeom>
                <a:avLst/>
                <a:gdLst>
                  <a:gd name="T0" fmla="*/ 21 w 30"/>
                  <a:gd name="T1" fmla="*/ 0 h 40"/>
                  <a:gd name="T2" fmla="*/ 21 w 30"/>
                  <a:gd name="T3" fmla="*/ 0 h 40"/>
                  <a:gd name="T4" fmla="*/ 15 w 30"/>
                  <a:gd name="T5" fmla="*/ 6 h 40"/>
                  <a:gd name="T6" fmla="*/ 9 w 30"/>
                  <a:gd name="T7" fmla="*/ 12 h 40"/>
                  <a:gd name="T8" fmla="*/ 4 w 30"/>
                  <a:gd name="T9" fmla="*/ 20 h 40"/>
                  <a:gd name="T10" fmla="*/ 0 w 30"/>
                  <a:gd name="T11" fmla="*/ 30 h 40"/>
                  <a:gd name="T12" fmla="*/ 14 w 30"/>
                  <a:gd name="T13" fmla="*/ 40 h 40"/>
                  <a:gd name="T14" fmla="*/ 18 w 30"/>
                  <a:gd name="T15" fmla="*/ 32 h 40"/>
                  <a:gd name="T16" fmla="*/ 22 w 30"/>
                  <a:gd name="T17" fmla="*/ 26 h 40"/>
                  <a:gd name="T18" fmla="*/ 27 w 30"/>
                  <a:gd name="T19" fmla="*/ 20 h 40"/>
                  <a:gd name="T20" fmla="*/ 30 w 30"/>
                  <a:gd name="T21" fmla="*/ 16 h 40"/>
                  <a:gd name="T22" fmla="*/ 30 w 30"/>
                  <a:gd name="T23" fmla="*/ 16 h 40"/>
                  <a:gd name="T24" fmla="*/ 21 w 30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0">
                    <a:moveTo>
                      <a:pt x="21" y="0"/>
                    </a:moveTo>
                    <a:lnTo>
                      <a:pt x="21" y="0"/>
                    </a:lnTo>
                    <a:lnTo>
                      <a:pt x="15" y="6"/>
                    </a:lnTo>
                    <a:lnTo>
                      <a:pt x="9" y="12"/>
                    </a:lnTo>
                    <a:lnTo>
                      <a:pt x="4" y="20"/>
                    </a:lnTo>
                    <a:lnTo>
                      <a:pt x="0" y="30"/>
                    </a:lnTo>
                    <a:lnTo>
                      <a:pt x="14" y="40"/>
                    </a:lnTo>
                    <a:lnTo>
                      <a:pt x="18" y="32"/>
                    </a:lnTo>
                    <a:lnTo>
                      <a:pt x="22" y="26"/>
                    </a:lnTo>
                    <a:lnTo>
                      <a:pt x="27" y="20"/>
                    </a:lnTo>
                    <a:lnTo>
                      <a:pt x="30" y="16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65" name="Freeform 2956"/>
              <p:cNvSpPr>
                <a:spLocks/>
              </p:cNvSpPr>
              <p:nvPr/>
            </p:nvSpPr>
            <p:spPr bwMode="auto">
              <a:xfrm>
                <a:off x="4428" y="1933"/>
                <a:ext cx="12" cy="13"/>
              </a:xfrm>
              <a:custGeom>
                <a:avLst/>
                <a:gdLst>
                  <a:gd name="T0" fmla="*/ 23 w 23"/>
                  <a:gd name="T1" fmla="*/ 0 h 26"/>
                  <a:gd name="T2" fmla="*/ 23 w 23"/>
                  <a:gd name="T3" fmla="*/ 0 h 26"/>
                  <a:gd name="T4" fmla="*/ 17 w 23"/>
                  <a:gd name="T5" fmla="*/ 0 h 26"/>
                  <a:gd name="T6" fmla="*/ 11 w 23"/>
                  <a:gd name="T7" fmla="*/ 3 h 26"/>
                  <a:gd name="T8" fmla="*/ 6 w 23"/>
                  <a:gd name="T9" fmla="*/ 6 h 26"/>
                  <a:gd name="T10" fmla="*/ 0 w 23"/>
                  <a:gd name="T11" fmla="*/ 10 h 26"/>
                  <a:gd name="T12" fmla="*/ 9 w 23"/>
                  <a:gd name="T13" fmla="*/ 26 h 26"/>
                  <a:gd name="T14" fmla="*/ 13 w 23"/>
                  <a:gd name="T15" fmla="*/ 24 h 26"/>
                  <a:gd name="T16" fmla="*/ 16 w 23"/>
                  <a:gd name="T17" fmla="*/ 22 h 26"/>
                  <a:gd name="T18" fmla="*/ 20 w 23"/>
                  <a:gd name="T19" fmla="*/ 20 h 26"/>
                  <a:gd name="T20" fmla="*/ 23 w 23"/>
                  <a:gd name="T21" fmla="*/ 20 h 26"/>
                  <a:gd name="T22" fmla="*/ 23 w 23"/>
                  <a:gd name="T23" fmla="*/ 20 h 26"/>
                  <a:gd name="T24" fmla="*/ 23 w 23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6">
                    <a:moveTo>
                      <a:pt x="23" y="0"/>
                    </a:moveTo>
                    <a:lnTo>
                      <a:pt x="23" y="0"/>
                    </a:lnTo>
                    <a:lnTo>
                      <a:pt x="17" y="0"/>
                    </a:lnTo>
                    <a:lnTo>
                      <a:pt x="11" y="3"/>
                    </a:lnTo>
                    <a:lnTo>
                      <a:pt x="6" y="6"/>
                    </a:lnTo>
                    <a:lnTo>
                      <a:pt x="0" y="10"/>
                    </a:lnTo>
                    <a:lnTo>
                      <a:pt x="9" y="26"/>
                    </a:lnTo>
                    <a:lnTo>
                      <a:pt x="13" y="24"/>
                    </a:lnTo>
                    <a:lnTo>
                      <a:pt x="16" y="22"/>
                    </a:lnTo>
                    <a:lnTo>
                      <a:pt x="20" y="20"/>
                    </a:lnTo>
                    <a:lnTo>
                      <a:pt x="23" y="2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66" name="Freeform 2957"/>
              <p:cNvSpPr>
                <a:spLocks/>
              </p:cNvSpPr>
              <p:nvPr/>
            </p:nvSpPr>
            <p:spPr bwMode="auto">
              <a:xfrm>
                <a:off x="4440" y="1933"/>
                <a:ext cx="18" cy="18"/>
              </a:xfrm>
              <a:custGeom>
                <a:avLst/>
                <a:gdLst>
                  <a:gd name="T0" fmla="*/ 36 w 36"/>
                  <a:gd name="T1" fmla="*/ 22 h 35"/>
                  <a:gd name="T2" fmla="*/ 36 w 36"/>
                  <a:gd name="T3" fmla="*/ 22 h 35"/>
                  <a:gd name="T4" fmla="*/ 29 w 36"/>
                  <a:gd name="T5" fmla="*/ 11 h 35"/>
                  <a:gd name="T6" fmla="*/ 21 w 36"/>
                  <a:gd name="T7" fmla="*/ 6 h 35"/>
                  <a:gd name="T8" fmla="*/ 11 w 36"/>
                  <a:gd name="T9" fmla="*/ 1 h 35"/>
                  <a:gd name="T10" fmla="*/ 0 w 36"/>
                  <a:gd name="T11" fmla="*/ 0 h 35"/>
                  <a:gd name="T12" fmla="*/ 0 w 36"/>
                  <a:gd name="T13" fmla="*/ 20 h 35"/>
                  <a:gd name="T14" fmla="*/ 7 w 36"/>
                  <a:gd name="T15" fmla="*/ 22 h 35"/>
                  <a:gd name="T16" fmla="*/ 14 w 36"/>
                  <a:gd name="T17" fmla="*/ 24 h 35"/>
                  <a:gd name="T18" fmla="*/ 19 w 36"/>
                  <a:gd name="T19" fmla="*/ 29 h 35"/>
                  <a:gd name="T20" fmla="*/ 25 w 36"/>
                  <a:gd name="T21" fmla="*/ 35 h 35"/>
                  <a:gd name="T22" fmla="*/ 25 w 36"/>
                  <a:gd name="T23" fmla="*/ 35 h 35"/>
                  <a:gd name="T24" fmla="*/ 36 w 36"/>
                  <a:gd name="T25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5">
                    <a:moveTo>
                      <a:pt x="36" y="22"/>
                    </a:moveTo>
                    <a:lnTo>
                      <a:pt x="36" y="22"/>
                    </a:lnTo>
                    <a:lnTo>
                      <a:pt x="29" y="11"/>
                    </a:lnTo>
                    <a:lnTo>
                      <a:pt x="21" y="6"/>
                    </a:lnTo>
                    <a:lnTo>
                      <a:pt x="11" y="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7" y="22"/>
                    </a:lnTo>
                    <a:lnTo>
                      <a:pt x="14" y="24"/>
                    </a:lnTo>
                    <a:lnTo>
                      <a:pt x="19" y="29"/>
                    </a:lnTo>
                    <a:lnTo>
                      <a:pt x="25" y="35"/>
                    </a:lnTo>
                    <a:lnTo>
                      <a:pt x="36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67" name="Freeform 2958"/>
              <p:cNvSpPr>
                <a:spLocks/>
              </p:cNvSpPr>
              <p:nvPr/>
            </p:nvSpPr>
            <p:spPr bwMode="auto">
              <a:xfrm>
                <a:off x="4452" y="1944"/>
                <a:ext cx="14" cy="31"/>
              </a:xfrm>
              <a:custGeom>
                <a:avLst/>
                <a:gdLst>
                  <a:gd name="T0" fmla="*/ 29 w 29"/>
                  <a:gd name="T1" fmla="*/ 60 h 60"/>
                  <a:gd name="T2" fmla="*/ 29 w 29"/>
                  <a:gd name="T3" fmla="*/ 60 h 60"/>
                  <a:gd name="T4" fmla="*/ 28 w 29"/>
                  <a:gd name="T5" fmla="*/ 43 h 60"/>
                  <a:gd name="T6" fmla="*/ 24 w 29"/>
                  <a:gd name="T7" fmla="*/ 27 h 60"/>
                  <a:gd name="T8" fmla="*/ 20 w 29"/>
                  <a:gd name="T9" fmla="*/ 13 h 60"/>
                  <a:gd name="T10" fmla="*/ 11 w 29"/>
                  <a:gd name="T11" fmla="*/ 0 h 60"/>
                  <a:gd name="T12" fmla="*/ 0 w 29"/>
                  <a:gd name="T13" fmla="*/ 13 h 60"/>
                  <a:gd name="T14" fmla="*/ 4 w 29"/>
                  <a:gd name="T15" fmla="*/ 23 h 60"/>
                  <a:gd name="T16" fmla="*/ 9 w 29"/>
                  <a:gd name="T17" fmla="*/ 33 h 60"/>
                  <a:gd name="T18" fmla="*/ 11 w 29"/>
                  <a:gd name="T19" fmla="*/ 46 h 60"/>
                  <a:gd name="T20" fmla="*/ 13 w 29"/>
                  <a:gd name="T21" fmla="*/ 60 h 60"/>
                  <a:gd name="T22" fmla="*/ 13 w 29"/>
                  <a:gd name="T23" fmla="*/ 60 h 60"/>
                  <a:gd name="T24" fmla="*/ 29 w 29"/>
                  <a:gd name="T2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60">
                    <a:moveTo>
                      <a:pt x="29" y="60"/>
                    </a:moveTo>
                    <a:lnTo>
                      <a:pt x="29" y="60"/>
                    </a:lnTo>
                    <a:lnTo>
                      <a:pt x="28" y="43"/>
                    </a:lnTo>
                    <a:lnTo>
                      <a:pt x="24" y="27"/>
                    </a:lnTo>
                    <a:lnTo>
                      <a:pt x="20" y="13"/>
                    </a:lnTo>
                    <a:lnTo>
                      <a:pt x="11" y="0"/>
                    </a:lnTo>
                    <a:lnTo>
                      <a:pt x="0" y="13"/>
                    </a:lnTo>
                    <a:lnTo>
                      <a:pt x="4" y="23"/>
                    </a:lnTo>
                    <a:lnTo>
                      <a:pt x="9" y="33"/>
                    </a:lnTo>
                    <a:lnTo>
                      <a:pt x="11" y="46"/>
                    </a:lnTo>
                    <a:lnTo>
                      <a:pt x="13" y="60"/>
                    </a:lnTo>
                    <a:lnTo>
                      <a:pt x="29" y="6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68" name="Freeform 2959"/>
              <p:cNvSpPr>
                <a:spLocks/>
              </p:cNvSpPr>
              <p:nvPr/>
            </p:nvSpPr>
            <p:spPr bwMode="auto">
              <a:xfrm>
                <a:off x="4450" y="1975"/>
                <a:ext cx="16" cy="35"/>
              </a:xfrm>
              <a:custGeom>
                <a:avLst/>
                <a:gdLst>
                  <a:gd name="T0" fmla="*/ 13 w 33"/>
                  <a:gd name="T1" fmla="*/ 71 h 71"/>
                  <a:gd name="T2" fmla="*/ 13 w 33"/>
                  <a:gd name="T3" fmla="*/ 71 h 71"/>
                  <a:gd name="T4" fmla="*/ 18 w 33"/>
                  <a:gd name="T5" fmla="*/ 64 h 71"/>
                  <a:gd name="T6" fmla="*/ 21 w 33"/>
                  <a:gd name="T7" fmla="*/ 56 h 71"/>
                  <a:gd name="T8" fmla="*/ 25 w 33"/>
                  <a:gd name="T9" fmla="*/ 48 h 71"/>
                  <a:gd name="T10" fmla="*/ 28 w 33"/>
                  <a:gd name="T11" fmla="*/ 39 h 71"/>
                  <a:gd name="T12" fmla="*/ 29 w 33"/>
                  <a:gd name="T13" fmla="*/ 30 h 71"/>
                  <a:gd name="T14" fmla="*/ 32 w 33"/>
                  <a:gd name="T15" fmla="*/ 20 h 71"/>
                  <a:gd name="T16" fmla="*/ 33 w 33"/>
                  <a:gd name="T17" fmla="*/ 10 h 71"/>
                  <a:gd name="T18" fmla="*/ 33 w 33"/>
                  <a:gd name="T19" fmla="*/ 0 h 71"/>
                  <a:gd name="T20" fmla="*/ 17 w 33"/>
                  <a:gd name="T21" fmla="*/ 0 h 71"/>
                  <a:gd name="T22" fmla="*/ 15 w 33"/>
                  <a:gd name="T23" fmla="*/ 9 h 71"/>
                  <a:gd name="T24" fmla="*/ 15 w 33"/>
                  <a:gd name="T25" fmla="*/ 17 h 71"/>
                  <a:gd name="T26" fmla="*/ 14 w 33"/>
                  <a:gd name="T27" fmla="*/ 25 h 71"/>
                  <a:gd name="T28" fmla="*/ 12 w 33"/>
                  <a:gd name="T29" fmla="*/ 32 h 71"/>
                  <a:gd name="T30" fmla="*/ 10 w 33"/>
                  <a:gd name="T31" fmla="*/ 39 h 71"/>
                  <a:gd name="T32" fmla="*/ 7 w 33"/>
                  <a:gd name="T33" fmla="*/ 45 h 71"/>
                  <a:gd name="T34" fmla="*/ 4 w 33"/>
                  <a:gd name="T35" fmla="*/ 52 h 71"/>
                  <a:gd name="T36" fmla="*/ 0 w 33"/>
                  <a:gd name="T37" fmla="*/ 56 h 71"/>
                  <a:gd name="T38" fmla="*/ 0 w 33"/>
                  <a:gd name="T39" fmla="*/ 56 h 71"/>
                  <a:gd name="T40" fmla="*/ 13 w 33"/>
                  <a:gd name="T41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71">
                    <a:moveTo>
                      <a:pt x="13" y="71"/>
                    </a:moveTo>
                    <a:lnTo>
                      <a:pt x="13" y="71"/>
                    </a:lnTo>
                    <a:lnTo>
                      <a:pt x="18" y="64"/>
                    </a:lnTo>
                    <a:lnTo>
                      <a:pt x="21" y="56"/>
                    </a:lnTo>
                    <a:lnTo>
                      <a:pt x="25" y="48"/>
                    </a:lnTo>
                    <a:lnTo>
                      <a:pt x="28" y="39"/>
                    </a:lnTo>
                    <a:lnTo>
                      <a:pt x="29" y="30"/>
                    </a:lnTo>
                    <a:lnTo>
                      <a:pt x="32" y="20"/>
                    </a:lnTo>
                    <a:lnTo>
                      <a:pt x="33" y="10"/>
                    </a:lnTo>
                    <a:lnTo>
                      <a:pt x="33" y="0"/>
                    </a:lnTo>
                    <a:lnTo>
                      <a:pt x="17" y="0"/>
                    </a:lnTo>
                    <a:lnTo>
                      <a:pt x="15" y="9"/>
                    </a:lnTo>
                    <a:lnTo>
                      <a:pt x="15" y="17"/>
                    </a:lnTo>
                    <a:lnTo>
                      <a:pt x="14" y="25"/>
                    </a:lnTo>
                    <a:lnTo>
                      <a:pt x="12" y="32"/>
                    </a:lnTo>
                    <a:lnTo>
                      <a:pt x="10" y="39"/>
                    </a:lnTo>
                    <a:lnTo>
                      <a:pt x="7" y="45"/>
                    </a:lnTo>
                    <a:lnTo>
                      <a:pt x="4" y="52"/>
                    </a:lnTo>
                    <a:lnTo>
                      <a:pt x="0" y="56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69" name="Freeform 2960"/>
              <p:cNvSpPr>
                <a:spLocks/>
              </p:cNvSpPr>
              <p:nvPr/>
            </p:nvSpPr>
            <p:spPr bwMode="auto">
              <a:xfrm>
                <a:off x="4435" y="2003"/>
                <a:ext cx="22" cy="18"/>
              </a:xfrm>
              <a:custGeom>
                <a:avLst/>
                <a:gdLst>
                  <a:gd name="T0" fmla="*/ 0 w 43"/>
                  <a:gd name="T1" fmla="*/ 38 h 38"/>
                  <a:gd name="T2" fmla="*/ 0 w 43"/>
                  <a:gd name="T3" fmla="*/ 38 h 38"/>
                  <a:gd name="T4" fmla="*/ 13 w 43"/>
                  <a:gd name="T5" fmla="*/ 36 h 38"/>
                  <a:gd name="T6" fmla="*/ 23 w 43"/>
                  <a:gd name="T7" fmla="*/ 32 h 38"/>
                  <a:gd name="T8" fmla="*/ 34 w 43"/>
                  <a:gd name="T9" fmla="*/ 25 h 38"/>
                  <a:gd name="T10" fmla="*/ 43 w 43"/>
                  <a:gd name="T11" fmla="*/ 15 h 38"/>
                  <a:gd name="T12" fmla="*/ 30 w 43"/>
                  <a:gd name="T13" fmla="*/ 0 h 38"/>
                  <a:gd name="T14" fmla="*/ 24 w 43"/>
                  <a:gd name="T15" fmla="*/ 9 h 38"/>
                  <a:gd name="T16" fmla="*/ 16 w 43"/>
                  <a:gd name="T17" fmla="*/ 13 h 38"/>
                  <a:gd name="T18" fmla="*/ 9 w 43"/>
                  <a:gd name="T19" fmla="*/ 16 h 38"/>
                  <a:gd name="T20" fmla="*/ 0 w 43"/>
                  <a:gd name="T21" fmla="*/ 18 h 38"/>
                  <a:gd name="T22" fmla="*/ 0 w 43"/>
                  <a:gd name="T23" fmla="*/ 18 h 38"/>
                  <a:gd name="T24" fmla="*/ 0 w 43"/>
                  <a:gd name="T2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38">
                    <a:moveTo>
                      <a:pt x="0" y="38"/>
                    </a:moveTo>
                    <a:lnTo>
                      <a:pt x="0" y="38"/>
                    </a:lnTo>
                    <a:lnTo>
                      <a:pt x="13" y="36"/>
                    </a:lnTo>
                    <a:lnTo>
                      <a:pt x="23" y="32"/>
                    </a:lnTo>
                    <a:lnTo>
                      <a:pt x="34" y="25"/>
                    </a:lnTo>
                    <a:lnTo>
                      <a:pt x="43" y="15"/>
                    </a:lnTo>
                    <a:lnTo>
                      <a:pt x="30" y="0"/>
                    </a:lnTo>
                    <a:lnTo>
                      <a:pt x="24" y="9"/>
                    </a:lnTo>
                    <a:lnTo>
                      <a:pt x="16" y="13"/>
                    </a:lnTo>
                    <a:lnTo>
                      <a:pt x="9" y="16"/>
                    </a:lnTo>
                    <a:lnTo>
                      <a:pt x="0" y="1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70" name="Freeform 2961"/>
              <p:cNvSpPr>
                <a:spLocks/>
              </p:cNvSpPr>
              <p:nvPr/>
            </p:nvSpPr>
            <p:spPr bwMode="auto">
              <a:xfrm>
                <a:off x="4425" y="2010"/>
                <a:ext cx="10" cy="11"/>
              </a:xfrm>
              <a:custGeom>
                <a:avLst/>
                <a:gdLst>
                  <a:gd name="T0" fmla="*/ 0 w 20"/>
                  <a:gd name="T1" fmla="*/ 20 h 23"/>
                  <a:gd name="T2" fmla="*/ 0 w 20"/>
                  <a:gd name="T3" fmla="*/ 20 h 23"/>
                  <a:gd name="T4" fmla="*/ 9 w 20"/>
                  <a:gd name="T5" fmla="*/ 23 h 23"/>
                  <a:gd name="T6" fmla="*/ 20 w 20"/>
                  <a:gd name="T7" fmla="*/ 23 h 23"/>
                  <a:gd name="T8" fmla="*/ 20 w 20"/>
                  <a:gd name="T9" fmla="*/ 3 h 23"/>
                  <a:gd name="T10" fmla="*/ 13 w 20"/>
                  <a:gd name="T11" fmla="*/ 3 h 23"/>
                  <a:gd name="T12" fmla="*/ 6 w 20"/>
                  <a:gd name="T13" fmla="*/ 0 h 23"/>
                  <a:gd name="T14" fmla="*/ 6 w 20"/>
                  <a:gd name="T15" fmla="*/ 0 h 23"/>
                  <a:gd name="T16" fmla="*/ 0 w 20"/>
                  <a:gd name="T17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3">
                    <a:moveTo>
                      <a:pt x="0" y="20"/>
                    </a:moveTo>
                    <a:lnTo>
                      <a:pt x="0" y="20"/>
                    </a:lnTo>
                    <a:lnTo>
                      <a:pt x="9" y="23"/>
                    </a:lnTo>
                    <a:lnTo>
                      <a:pt x="20" y="23"/>
                    </a:lnTo>
                    <a:lnTo>
                      <a:pt x="20" y="3"/>
                    </a:lnTo>
                    <a:lnTo>
                      <a:pt x="13" y="3"/>
                    </a:lnTo>
                    <a:lnTo>
                      <a:pt x="6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71" name="Freeform 2962"/>
              <p:cNvSpPr>
                <a:spLocks/>
              </p:cNvSpPr>
              <p:nvPr/>
            </p:nvSpPr>
            <p:spPr bwMode="auto">
              <a:xfrm>
                <a:off x="4417" y="1998"/>
                <a:ext cx="11" cy="22"/>
              </a:xfrm>
              <a:custGeom>
                <a:avLst/>
                <a:gdLst>
                  <a:gd name="T0" fmla="*/ 16 w 22"/>
                  <a:gd name="T1" fmla="*/ 23 h 43"/>
                  <a:gd name="T2" fmla="*/ 2 w 22"/>
                  <a:gd name="T3" fmla="*/ 31 h 43"/>
                  <a:gd name="T4" fmla="*/ 9 w 22"/>
                  <a:gd name="T5" fmla="*/ 37 h 43"/>
                  <a:gd name="T6" fmla="*/ 16 w 22"/>
                  <a:gd name="T7" fmla="*/ 43 h 43"/>
                  <a:gd name="T8" fmla="*/ 22 w 22"/>
                  <a:gd name="T9" fmla="*/ 23 h 43"/>
                  <a:gd name="T10" fmla="*/ 18 w 22"/>
                  <a:gd name="T11" fmla="*/ 21 h 43"/>
                  <a:gd name="T12" fmla="*/ 14 w 22"/>
                  <a:gd name="T13" fmla="*/ 16 h 43"/>
                  <a:gd name="T14" fmla="*/ 0 w 22"/>
                  <a:gd name="T15" fmla="*/ 23 h 43"/>
                  <a:gd name="T16" fmla="*/ 14 w 22"/>
                  <a:gd name="T17" fmla="*/ 16 h 43"/>
                  <a:gd name="T18" fmla="*/ 0 w 22"/>
                  <a:gd name="T19" fmla="*/ 0 h 43"/>
                  <a:gd name="T20" fmla="*/ 0 w 22"/>
                  <a:gd name="T21" fmla="*/ 23 h 43"/>
                  <a:gd name="T22" fmla="*/ 16 w 22"/>
                  <a:gd name="T23" fmla="*/ 2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43">
                    <a:moveTo>
                      <a:pt x="16" y="23"/>
                    </a:moveTo>
                    <a:lnTo>
                      <a:pt x="2" y="31"/>
                    </a:lnTo>
                    <a:lnTo>
                      <a:pt x="9" y="37"/>
                    </a:lnTo>
                    <a:lnTo>
                      <a:pt x="16" y="43"/>
                    </a:lnTo>
                    <a:lnTo>
                      <a:pt x="22" y="23"/>
                    </a:lnTo>
                    <a:lnTo>
                      <a:pt x="18" y="21"/>
                    </a:lnTo>
                    <a:lnTo>
                      <a:pt x="14" y="16"/>
                    </a:lnTo>
                    <a:lnTo>
                      <a:pt x="0" y="23"/>
                    </a:lnTo>
                    <a:lnTo>
                      <a:pt x="14" y="16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16" y="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72" name="Freeform 2963"/>
              <p:cNvSpPr>
                <a:spLocks/>
              </p:cNvSpPr>
              <p:nvPr/>
            </p:nvSpPr>
            <p:spPr bwMode="auto">
              <a:xfrm>
                <a:off x="4417" y="2010"/>
                <a:ext cx="8" cy="22"/>
              </a:xfrm>
              <a:custGeom>
                <a:avLst/>
                <a:gdLst>
                  <a:gd name="T0" fmla="*/ 0 w 16"/>
                  <a:gd name="T1" fmla="*/ 45 h 45"/>
                  <a:gd name="T2" fmla="*/ 16 w 16"/>
                  <a:gd name="T3" fmla="*/ 45 h 45"/>
                  <a:gd name="T4" fmla="*/ 16 w 16"/>
                  <a:gd name="T5" fmla="*/ 0 h 45"/>
                  <a:gd name="T6" fmla="*/ 0 w 16"/>
                  <a:gd name="T7" fmla="*/ 0 h 45"/>
                  <a:gd name="T8" fmla="*/ 0 w 16"/>
                  <a:gd name="T9" fmla="*/ 45 h 45"/>
                  <a:gd name="T10" fmla="*/ 0 w 1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45">
                    <a:moveTo>
                      <a:pt x="0" y="45"/>
                    </a:moveTo>
                    <a:lnTo>
                      <a:pt x="16" y="45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73" name="Freeform 2964"/>
              <p:cNvSpPr>
                <a:spLocks/>
              </p:cNvSpPr>
              <p:nvPr/>
            </p:nvSpPr>
            <p:spPr bwMode="auto">
              <a:xfrm>
                <a:off x="4417" y="2032"/>
                <a:ext cx="9" cy="13"/>
              </a:xfrm>
              <a:custGeom>
                <a:avLst/>
                <a:gdLst>
                  <a:gd name="T0" fmla="*/ 17 w 17"/>
                  <a:gd name="T1" fmla="*/ 15 h 24"/>
                  <a:gd name="T2" fmla="*/ 17 w 17"/>
                  <a:gd name="T3" fmla="*/ 15 h 24"/>
                  <a:gd name="T4" fmla="*/ 16 w 17"/>
                  <a:gd name="T5" fmla="*/ 11 h 24"/>
                  <a:gd name="T6" fmla="*/ 16 w 17"/>
                  <a:gd name="T7" fmla="*/ 0 h 24"/>
                  <a:gd name="T8" fmla="*/ 0 w 17"/>
                  <a:gd name="T9" fmla="*/ 0 h 24"/>
                  <a:gd name="T10" fmla="*/ 0 w 17"/>
                  <a:gd name="T11" fmla="*/ 14 h 24"/>
                  <a:gd name="T12" fmla="*/ 2 w 17"/>
                  <a:gd name="T13" fmla="*/ 24 h 24"/>
                  <a:gd name="T14" fmla="*/ 2 w 17"/>
                  <a:gd name="T15" fmla="*/ 24 h 24"/>
                  <a:gd name="T16" fmla="*/ 17 w 17"/>
                  <a:gd name="T17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4">
                    <a:moveTo>
                      <a:pt x="17" y="15"/>
                    </a:moveTo>
                    <a:lnTo>
                      <a:pt x="17" y="15"/>
                    </a:lnTo>
                    <a:lnTo>
                      <a:pt x="16" y="1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" y="24"/>
                    </a:lnTo>
                    <a:lnTo>
                      <a:pt x="17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74" name="Freeform 2965"/>
              <p:cNvSpPr>
                <a:spLocks/>
              </p:cNvSpPr>
              <p:nvPr/>
            </p:nvSpPr>
            <p:spPr bwMode="auto">
              <a:xfrm>
                <a:off x="4418" y="2040"/>
                <a:ext cx="8" cy="10"/>
              </a:xfrm>
              <a:custGeom>
                <a:avLst/>
                <a:gdLst>
                  <a:gd name="T0" fmla="*/ 16 w 16"/>
                  <a:gd name="T1" fmla="*/ 2 h 19"/>
                  <a:gd name="T2" fmla="*/ 16 w 16"/>
                  <a:gd name="T3" fmla="*/ 2 h 19"/>
                  <a:gd name="T4" fmla="*/ 15 w 16"/>
                  <a:gd name="T5" fmla="*/ 0 h 19"/>
                  <a:gd name="T6" fmla="*/ 15 w 16"/>
                  <a:gd name="T7" fmla="*/ 0 h 19"/>
                  <a:gd name="T8" fmla="*/ 0 w 16"/>
                  <a:gd name="T9" fmla="*/ 9 h 19"/>
                  <a:gd name="T10" fmla="*/ 3 w 16"/>
                  <a:gd name="T11" fmla="*/ 15 h 19"/>
                  <a:gd name="T12" fmla="*/ 8 w 16"/>
                  <a:gd name="T13" fmla="*/ 19 h 19"/>
                  <a:gd name="T14" fmla="*/ 8 w 16"/>
                  <a:gd name="T15" fmla="*/ 19 h 19"/>
                  <a:gd name="T16" fmla="*/ 16 w 16"/>
                  <a:gd name="T17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9">
                    <a:moveTo>
                      <a:pt x="16" y="2"/>
                    </a:moveTo>
                    <a:lnTo>
                      <a:pt x="16" y="2"/>
                    </a:lnTo>
                    <a:lnTo>
                      <a:pt x="15" y="0"/>
                    </a:lnTo>
                    <a:lnTo>
                      <a:pt x="0" y="9"/>
                    </a:lnTo>
                    <a:lnTo>
                      <a:pt x="3" y="15"/>
                    </a:lnTo>
                    <a:lnTo>
                      <a:pt x="8" y="19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75" name="Freeform 2966"/>
              <p:cNvSpPr>
                <a:spLocks/>
              </p:cNvSpPr>
              <p:nvPr/>
            </p:nvSpPr>
            <p:spPr bwMode="auto">
              <a:xfrm>
                <a:off x="4422" y="2041"/>
                <a:ext cx="13" cy="11"/>
              </a:xfrm>
              <a:custGeom>
                <a:avLst/>
                <a:gdLst>
                  <a:gd name="T0" fmla="*/ 26 w 26"/>
                  <a:gd name="T1" fmla="*/ 11 h 21"/>
                  <a:gd name="T2" fmla="*/ 18 w 26"/>
                  <a:gd name="T3" fmla="*/ 1 h 21"/>
                  <a:gd name="T4" fmla="*/ 11 w 26"/>
                  <a:gd name="T5" fmla="*/ 0 h 21"/>
                  <a:gd name="T6" fmla="*/ 8 w 26"/>
                  <a:gd name="T7" fmla="*/ 0 h 21"/>
                  <a:gd name="T8" fmla="*/ 0 w 26"/>
                  <a:gd name="T9" fmla="*/ 17 h 21"/>
                  <a:gd name="T10" fmla="*/ 8 w 26"/>
                  <a:gd name="T11" fmla="*/ 20 h 21"/>
                  <a:gd name="T12" fmla="*/ 18 w 26"/>
                  <a:gd name="T13" fmla="*/ 21 h 21"/>
                  <a:gd name="T14" fmla="*/ 9 w 26"/>
                  <a:gd name="T15" fmla="*/ 11 h 21"/>
                  <a:gd name="T16" fmla="*/ 26 w 26"/>
                  <a:gd name="T17" fmla="*/ 11 h 21"/>
                  <a:gd name="T18" fmla="*/ 26 w 26"/>
                  <a:gd name="T19" fmla="*/ 1 h 21"/>
                  <a:gd name="T20" fmla="*/ 18 w 26"/>
                  <a:gd name="T21" fmla="*/ 1 h 21"/>
                  <a:gd name="T22" fmla="*/ 26 w 26"/>
                  <a:gd name="T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21">
                    <a:moveTo>
                      <a:pt x="26" y="11"/>
                    </a:moveTo>
                    <a:lnTo>
                      <a:pt x="18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0" y="17"/>
                    </a:lnTo>
                    <a:lnTo>
                      <a:pt x="8" y="20"/>
                    </a:lnTo>
                    <a:lnTo>
                      <a:pt x="18" y="21"/>
                    </a:lnTo>
                    <a:lnTo>
                      <a:pt x="9" y="11"/>
                    </a:lnTo>
                    <a:lnTo>
                      <a:pt x="26" y="11"/>
                    </a:lnTo>
                    <a:lnTo>
                      <a:pt x="26" y="1"/>
                    </a:lnTo>
                    <a:lnTo>
                      <a:pt x="18" y="1"/>
                    </a:lnTo>
                    <a:lnTo>
                      <a:pt x="26" y="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76" name="Freeform 2967"/>
              <p:cNvSpPr>
                <a:spLocks/>
              </p:cNvSpPr>
              <p:nvPr/>
            </p:nvSpPr>
            <p:spPr bwMode="auto">
              <a:xfrm>
                <a:off x="4427" y="2047"/>
                <a:ext cx="8" cy="8"/>
              </a:xfrm>
              <a:custGeom>
                <a:avLst/>
                <a:gdLst>
                  <a:gd name="T0" fmla="*/ 9 w 17"/>
                  <a:gd name="T1" fmla="*/ 16 h 16"/>
                  <a:gd name="T2" fmla="*/ 17 w 17"/>
                  <a:gd name="T3" fmla="*/ 6 h 16"/>
                  <a:gd name="T4" fmla="*/ 17 w 17"/>
                  <a:gd name="T5" fmla="*/ 0 h 16"/>
                  <a:gd name="T6" fmla="*/ 0 w 17"/>
                  <a:gd name="T7" fmla="*/ 0 h 16"/>
                  <a:gd name="T8" fmla="*/ 0 w 17"/>
                  <a:gd name="T9" fmla="*/ 6 h 16"/>
                  <a:gd name="T10" fmla="*/ 9 w 17"/>
                  <a:gd name="T11" fmla="*/ 16 h 16"/>
                  <a:gd name="T12" fmla="*/ 9 w 17"/>
                  <a:gd name="T13" fmla="*/ 16 h 16"/>
                  <a:gd name="T14" fmla="*/ 17 w 17"/>
                  <a:gd name="T15" fmla="*/ 16 h 16"/>
                  <a:gd name="T16" fmla="*/ 17 w 17"/>
                  <a:gd name="T17" fmla="*/ 6 h 16"/>
                  <a:gd name="T18" fmla="*/ 9 w 17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6">
                    <a:moveTo>
                      <a:pt x="9" y="16"/>
                    </a:moveTo>
                    <a:lnTo>
                      <a:pt x="17" y="6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9" y="16"/>
                    </a:lnTo>
                    <a:lnTo>
                      <a:pt x="17" y="16"/>
                    </a:lnTo>
                    <a:lnTo>
                      <a:pt x="17" y="6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77" name="Freeform 2968"/>
              <p:cNvSpPr>
                <a:spLocks/>
              </p:cNvSpPr>
              <p:nvPr/>
            </p:nvSpPr>
            <p:spPr bwMode="auto">
              <a:xfrm>
                <a:off x="4395" y="2045"/>
                <a:ext cx="36" cy="10"/>
              </a:xfrm>
              <a:custGeom>
                <a:avLst/>
                <a:gdLst>
                  <a:gd name="T0" fmla="*/ 0 w 72"/>
                  <a:gd name="T1" fmla="*/ 10 h 20"/>
                  <a:gd name="T2" fmla="*/ 10 w 72"/>
                  <a:gd name="T3" fmla="*/ 20 h 20"/>
                  <a:gd name="T4" fmla="*/ 72 w 72"/>
                  <a:gd name="T5" fmla="*/ 20 h 20"/>
                  <a:gd name="T6" fmla="*/ 72 w 72"/>
                  <a:gd name="T7" fmla="*/ 0 h 20"/>
                  <a:gd name="T8" fmla="*/ 10 w 72"/>
                  <a:gd name="T9" fmla="*/ 0 h 20"/>
                  <a:gd name="T10" fmla="*/ 0 w 72"/>
                  <a:gd name="T11" fmla="*/ 10 h 20"/>
                  <a:gd name="T12" fmla="*/ 0 w 72"/>
                  <a:gd name="T13" fmla="*/ 10 h 20"/>
                  <a:gd name="T14" fmla="*/ 0 w 72"/>
                  <a:gd name="T15" fmla="*/ 20 h 20"/>
                  <a:gd name="T16" fmla="*/ 10 w 72"/>
                  <a:gd name="T17" fmla="*/ 20 h 20"/>
                  <a:gd name="T18" fmla="*/ 0 w 72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20">
                    <a:moveTo>
                      <a:pt x="0" y="10"/>
                    </a:moveTo>
                    <a:lnTo>
                      <a:pt x="10" y="20"/>
                    </a:lnTo>
                    <a:lnTo>
                      <a:pt x="72" y="20"/>
                    </a:lnTo>
                    <a:lnTo>
                      <a:pt x="72" y="0"/>
                    </a:lnTo>
                    <a:lnTo>
                      <a:pt x="10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10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78" name="Freeform 2969"/>
              <p:cNvSpPr>
                <a:spLocks/>
              </p:cNvSpPr>
              <p:nvPr/>
            </p:nvSpPr>
            <p:spPr bwMode="auto">
              <a:xfrm>
                <a:off x="4395" y="2042"/>
                <a:ext cx="9" cy="8"/>
              </a:xfrm>
              <a:custGeom>
                <a:avLst/>
                <a:gdLst>
                  <a:gd name="T0" fmla="*/ 10 w 18"/>
                  <a:gd name="T1" fmla="*/ 0 h 16"/>
                  <a:gd name="T2" fmla="*/ 0 w 18"/>
                  <a:gd name="T3" fmla="*/ 10 h 16"/>
                  <a:gd name="T4" fmla="*/ 0 w 18"/>
                  <a:gd name="T5" fmla="*/ 16 h 16"/>
                  <a:gd name="T6" fmla="*/ 18 w 18"/>
                  <a:gd name="T7" fmla="*/ 16 h 16"/>
                  <a:gd name="T8" fmla="*/ 18 w 18"/>
                  <a:gd name="T9" fmla="*/ 10 h 16"/>
                  <a:gd name="T10" fmla="*/ 10 w 18"/>
                  <a:gd name="T11" fmla="*/ 0 h 16"/>
                  <a:gd name="T12" fmla="*/ 10 w 18"/>
                  <a:gd name="T13" fmla="*/ 0 h 16"/>
                  <a:gd name="T14" fmla="*/ 0 w 18"/>
                  <a:gd name="T15" fmla="*/ 0 h 16"/>
                  <a:gd name="T16" fmla="*/ 0 w 18"/>
                  <a:gd name="T17" fmla="*/ 10 h 16"/>
                  <a:gd name="T18" fmla="*/ 10 w 18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6">
                    <a:moveTo>
                      <a:pt x="10" y="0"/>
                    </a:moveTo>
                    <a:lnTo>
                      <a:pt x="0" y="10"/>
                    </a:lnTo>
                    <a:lnTo>
                      <a:pt x="0" y="16"/>
                    </a:lnTo>
                    <a:lnTo>
                      <a:pt x="18" y="16"/>
                    </a:lnTo>
                    <a:lnTo>
                      <a:pt x="18" y="1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79" name="Freeform 2970"/>
              <p:cNvSpPr>
                <a:spLocks/>
              </p:cNvSpPr>
              <p:nvPr/>
            </p:nvSpPr>
            <p:spPr bwMode="auto">
              <a:xfrm>
                <a:off x="4400" y="2042"/>
                <a:ext cx="2" cy="10"/>
              </a:xfrm>
              <a:custGeom>
                <a:avLst/>
                <a:gdLst>
                  <a:gd name="T0" fmla="*/ 3 w 3"/>
                  <a:gd name="T1" fmla="*/ 0 h 20"/>
                  <a:gd name="T2" fmla="*/ 2 w 3"/>
                  <a:gd name="T3" fmla="*/ 0 h 20"/>
                  <a:gd name="T4" fmla="*/ 0 w 3"/>
                  <a:gd name="T5" fmla="*/ 0 h 20"/>
                  <a:gd name="T6" fmla="*/ 0 w 3"/>
                  <a:gd name="T7" fmla="*/ 20 h 20"/>
                  <a:gd name="T8" fmla="*/ 2 w 3"/>
                  <a:gd name="T9" fmla="*/ 20 h 20"/>
                  <a:gd name="T10" fmla="*/ 3 w 3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0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80" name="Freeform 2971"/>
              <p:cNvSpPr>
                <a:spLocks/>
              </p:cNvSpPr>
              <p:nvPr/>
            </p:nvSpPr>
            <p:spPr bwMode="auto">
              <a:xfrm>
                <a:off x="4401" y="2040"/>
                <a:ext cx="8" cy="12"/>
              </a:xfrm>
              <a:custGeom>
                <a:avLst/>
                <a:gdLst>
                  <a:gd name="T0" fmla="*/ 8 w 16"/>
                  <a:gd name="T1" fmla="*/ 0 h 23"/>
                  <a:gd name="T2" fmla="*/ 8 w 16"/>
                  <a:gd name="T3" fmla="*/ 0 h 23"/>
                  <a:gd name="T4" fmla="*/ 6 w 16"/>
                  <a:gd name="T5" fmla="*/ 2 h 23"/>
                  <a:gd name="T6" fmla="*/ 1 w 16"/>
                  <a:gd name="T7" fmla="*/ 3 h 23"/>
                  <a:gd name="T8" fmla="*/ 0 w 16"/>
                  <a:gd name="T9" fmla="*/ 23 h 23"/>
                  <a:gd name="T10" fmla="*/ 9 w 16"/>
                  <a:gd name="T11" fmla="*/ 22 h 23"/>
                  <a:gd name="T12" fmla="*/ 16 w 16"/>
                  <a:gd name="T13" fmla="*/ 19 h 23"/>
                  <a:gd name="T14" fmla="*/ 16 w 16"/>
                  <a:gd name="T15" fmla="*/ 19 h 23"/>
                  <a:gd name="T16" fmla="*/ 8 w 16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3">
                    <a:moveTo>
                      <a:pt x="8" y="0"/>
                    </a:moveTo>
                    <a:lnTo>
                      <a:pt x="8" y="0"/>
                    </a:lnTo>
                    <a:lnTo>
                      <a:pt x="6" y="2"/>
                    </a:lnTo>
                    <a:lnTo>
                      <a:pt x="1" y="3"/>
                    </a:lnTo>
                    <a:lnTo>
                      <a:pt x="0" y="23"/>
                    </a:lnTo>
                    <a:lnTo>
                      <a:pt x="9" y="22"/>
                    </a:lnTo>
                    <a:lnTo>
                      <a:pt x="16" y="1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81" name="Freeform 2972"/>
              <p:cNvSpPr>
                <a:spLocks/>
              </p:cNvSpPr>
              <p:nvPr/>
            </p:nvSpPr>
            <p:spPr bwMode="auto">
              <a:xfrm>
                <a:off x="4405" y="2040"/>
                <a:ext cx="8" cy="10"/>
              </a:xfrm>
              <a:custGeom>
                <a:avLst/>
                <a:gdLst>
                  <a:gd name="T0" fmla="*/ 1 w 16"/>
                  <a:gd name="T1" fmla="*/ 0 h 19"/>
                  <a:gd name="T2" fmla="*/ 1 w 16"/>
                  <a:gd name="T3" fmla="*/ 0 h 19"/>
                  <a:gd name="T4" fmla="*/ 0 w 16"/>
                  <a:gd name="T5" fmla="*/ 0 h 19"/>
                  <a:gd name="T6" fmla="*/ 0 w 16"/>
                  <a:gd name="T7" fmla="*/ 0 h 19"/>
                  <a:gd name="T8" fmla="*/ 8 w 16"/>
                  <a:gd name="T9" fmla="*/ 19 h 19"/>
                  <a:gd name="T10" fmla="*/ 13 w 16"/>
                  <a:gd name="T11" fmla="*/ 13 h 19"/>
                  <a:gd name="T12" fmla="*/ 16 w 16"/>
                  <a:gd name="T13" fmla="*/ 8 h 19"/>
                  <a:gd name="T14" fmla="*/ 16 w 16"/>
                  <a:gd name="T15" fmla="*/ 8 h 19"/>
                  <a:gd name="T16" fmla="*/ 1 w 16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9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8" y="19"/>
                    </a:lnTo>
                    <a:lnTo>
                      <a:pt x="13" y="13"/>
                    </a:lnTo>
                    <a:lnTo>
                      <a:pt x="16" y="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82" name="Freeform 2973"/>
              <p:cNvSpPr>
                <a:spLocks/>
              </p:cNvSpPr>
              <p:nvPr/>
            </p:nvSpPr>
            <p:spPr bwMode="auto">
              <a:xfrm>
                <a:off x="4406" y="2032"/>
                <a:ext cx="8" cy="12"/>
              </a:xfrm>
              <a:custGeom>
                <a:avLst/>
                <a:gdLst>
                  <a:gd name="T0" fmla="*/ 0 w 17"/>
                  <a:gd name="T1" fmla="*/ 0 h 23"/>
                  <a:gd name="T2" fmla="*/ 0 w 17"/>
                  <a:gd name="T3" fmla="*/ 0 h 23"/>
                  <a:gd name="T4" fmla="*/ 0 w 17"/>
                  <a:gd name="T5" fmla="*/ 11 h 23"/>
                  <a:gd name="T6" fmla="*/ 0 w 17"/>
                  <a:gd name="T7" fmla="*/ 15 h 23"/>
                  <a:gd name="T8" fmla="*/ 15 w 17"/>
                  <a:gd name="T9" fmla="*/ 23 h 23"/>
                  <a:gd name="T10" fmla="*/ 17 w 17"/>
                  <a:gd name="T11" fmla="*/ 12 h 23"/>
                  <a:gd name="T12" fmla="*/ 17 w 17"/>
                  <a:gd name="T13" fmla="*/ 0 h 23"/>
                  <a:gd name="T14" fmla="*/ 17 w 17"/>
                  <a:gd name="T15" fmla="*/ 0 h 23"/>
                  <a:gd name="T16" fmla="*/ 0 w 17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3">
                    <a:moveTo>
                      <a:pt x="0" y="0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15" y="23"/>
                    </a:lnTo>
                    <a:lnTo>
                      <a:pt x="17" y="12"/>
                    </a:lnTo>
                    <a:lnTo>
                      <a:pt x="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83" name="Freeform 2974"/>
              <p:cNvSpPr>
                <a:spLocks/>
              </p:cNvSpPr>
              <p:nvPr/>
            </p:nvSpPr>
            <p:spPr bwMode="auto">
              <a:xfrm>
                <a:off x="4406" y="1962"/>
                <a:ext cx="8" cy="70"/>
              </a:xfrm>
              <a:custGeom>
                <a:avLst/>
                <a:gdLst>
                  <a:gd name="T0" fmla="*/ 17 w 17"/>
                  <a:gd name="T1" fmla="*/ 0 h 140"/>
                  <a:gd name="T2" fmla="*/ 0 w 17"/>
                  <a:gd name="T3" fmla="*/ 0 h 140"/>
                  <a:gd name="T4" fmla="*/ 0 w 17"/>
                  <a:gd name="T5" fmla="*/ 140 h 140"/>
                  <a:gd name="T6" fmla="*/ 17 w 17"/>
                  <a:gd name="T7" fmla="*/ 140 h 140"/>
                  <a:gd name="T8" fmla="*/ 17 w 17"/>
                  <a:gd name="T9" fmla="*/ 0 h 140"/>
                  <a:gd name="T10" fmla="*/ 17 w 17"/>
                  <a:gd name="T11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40">
                    <a:moveTo>
                      <a:pt x="17" y="0"/>
                    </a:moveTo>
                    <a:lnTo>
                      <a:pt x="0" y="0"/>
                    </a:lnTo>
                    <a:lnTo>
                      <a:pt x="0" y="140"/>
                    </a:lnTo>
                    <a:lnTo>
                      <a:pt x="17" y="14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84" name="Freeform 2975"/>
              <p:cNvSpPr>
                <a:spLocks/>
              </p:cNvSpPr>
              <p:nvPr/>
            </p:nvSpPr>
            <p:spPr bwMode="auto">
              <a:xfrm>
                <a:off x="4406" y="1951"/>
                <a:ext cx="8" cy="11"/>
              </a:xfrm>
              <a:custGeom>
                <a:avLst/>
                <a:gdLst>
                  <a:gd name="T0" fmla="*/ 0 w 17"/>
                  <a:gd name="T1" fmla="*/ 7 h 22"/>
                  <a:gd name="T2" fmla="*/ 0 w 17"/>
                  <a:gd name="T3" fmla="*/ 7 h 22"/>
                  <a:gd name="T4" fmla="*/ 0 w 17"/>
                  <a:gd name="T5" fmla="*/ 12 h 22"/>
                  <a:gd name="T6" fmla="*/ 0 w 17"/>
                  <a:gd name="T7" fmla="*/ 22 h 22"/>
                  <a:gd name="T8" fmla="*/ 17 w 17"/>
                  <a:gd name="T9" fmla="*/ 22 h 22"/>
                  <a:gd name="T10" fmla="*/ 17 w 17"/>
                  <a:gd name="T11" fmla="*/ 10 h 22"/>
                  <a:gd name="T12" fmla="*/ 15 w 17"/>
                  <a:gd name="T13" fmla="*/ 0 h 22"/>
                  <a:gd name="T14" fmla="*/ 15 w 17"/>
                  <a:gd name="T15" fmla="*/ 0 h 22"/>
                  <a:gd name="T16" fmla="*/ 0 w 17"/>
                  <a:gd name="T17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2">
                    <a:moveTo>
                      <a:pt x="0" y="7"/>
                    </a:moveTo>
                    <a:lnTo>
                      <a:pt x="0" y="7"/>
                    </a:lnTo>
                    <a:lnTo>
                      <a:pt x="0" y="12"/>
                    </a:lnTo>
                    <a:lnTo>
                      <a:pt x="0" y="22"/>
                    </a:lnTo>
                    <a:lnTo>
                      <a:pt x="17" y="22"/>
                    </a:lnTo>
                    <a:lnTo>
                      <a:pt x="17" y="10"/>
                    </a:lnTo>
                    <a:lnTo>
                      <a:pt x="1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85" name="Freeform 2976"/>
              <p:cNvSpPr>
                <a:spLocks/>
              </p:cNvSpPr>
              <p:nvPr/>
            </p:nvSpPr>
            <p:spPr bwMode="auto">
              <a:xfrm>
                <a:off x="4405" y="1946"/>
                <a:ext cx="8" cy="9"/>
              </a:xfrm>
              <a:custGeom>
                <a:avLst/>
                <a:gdLst>
                  <a:gd name="T0" fmla="*/ 0 w 16"/>
                  <a:gd name="T1" fmla="*/ 16 h 17"/>
                  <a:gd name="T2" fmla="*/ 1 w 16"/>
                  <a:gd name="T3" fmla="*/ 17 h 17"/>
                  <a:gd name="T4" fmla="*/ 0 w 16"/>
                  <a:gd name="T5" fmla="*/ 16 h 17"/>
                  <a:gd name="T6" fmla="*/ 1 w 16"/>
                  <a:gd name="T7" fmla="*/ 17 h 17"/>
                  <a:gd name="T8" fmla="*/ 16 w 16"/>
                  <a:gd name="T9" fmla="*/ 10 h 17"/>
                  <a:gd name="T10" fmla="*/ 14 w 16"/>
                  <a:gd name="T11" fmla="*/ 4 h 17"/>
                  <a:gd name="T12" fmla="*/ 11 w 16"/>
                  <a:gd name="T13" fmla="*/ 0 h 17"/>
                  <a:gd name="T14" fmla="*/ 11 w 16"/>
                  <a:gd name="T15" fmla="*/ 0 h 17"/>
                  <a:gd name="T16" fmla="*/ 0 w 16"/>
                  <a:gd name="T17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7">
                    <a:moveTo>
                      <a:pt x="0" y="16"/>
                    </a:moveTo>
                    <a:lnTo>
                      <a:pt x="1" y="17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16" y="10"/>
                    </a:lnTo>
                    <a:lnTo>
                      <a:pt x="14" y="4"/>
                    </a:lnTo>
                    <a:lnTo>
                      <a:pt x="11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86" name="Freeform 2977"/>
              <p:cNvSpPr>
                <a:spLocks/>
              </p:cNvSpPr>
              <p:nvPr/>
            </p:nvSpPr>
            <p:spPr bwMode="auto">
              <a:xfrm>
                <a:off x="4404" y="1944"/>
                <a:ext cx="6" cy="11"/>
              </a:xfrm>
              <a:custGeom>
                <a:avLst/>
                <a:gdLst>
                  <a:gd name="T0" fmla="*/ 0 w 12"/>
                  <a:gd name="T1" fmla="*/ 20 h 21"/>
                  <a:gd name="T2" fmla="*/ 0 w 12"/>
                  <a:gd name="T3" fmla="*/ 20 h 21"/>
                  <a:gd name="T4" fmla="*/ 2 w 12"/>
                  <a:gd name="T5" fmla="*/ 21 h 21"/>
                  <a:gd name="T6" fmla="*/ 1 w 12"/>
                  <a:gd name="T7" fmla="*/ 20 h 21"/>
                  <a:gd name="T8" fmla="*/ 12 w 12"/>
                  <a:gd name="T9" fmla="*/ 4 h 21"/>
                  <a:gd name="T10" fmla="*/ 6 w 12"/>
                  <a:gd name="T11" fmla="*/ 1 h 21"/>
                  <a:gd name="T12" fmla="*/ 0 w 12"/>
                  <a:gd name="T13" fmla="*/ 0 h 21"/>
                  <a:gd name="T14" fmla="*/ 0 w 12"/>
                  <a:gd name="T15" fmla="*/ 0 h 21"/>
                  <a:gd name="T16" fmla="*/ 0 w 12"/>
                  <a:gd name="T17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1">
                    <a:moveTo>
                      <a:pt x="0" y="20"/>
                    </a:moveTo>
                    <a:lnTo>
                      <a:pt x="0" y="20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2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87" name="Freeform 2978"/>
              <p:cNvSpPr>
                <a:spLocks/>
              </p:cNvSpPr>
              <p:nvPr/>
            </p:nvSpPr>
            <p:spPr bwMode="auto">
              <a:xfrm>
                <a:off x="4397" y="1944"/>
                <a:ext cx="7" cy="13"/>
              </a:xfrm>
              <a:custGeom>
                <a:avLst/>
                <a:gdLst>
                  <a:gd name="T0" fmla="*/ 0 w 15"/>
                  <a:gd name="T1" fmla="*/ 15 h 26"/>
                  <a:gd name="T2" fmla="*/ 10 w 15"/>
                  <a:gd name="T3" fmla="*/ 21 h 26"/>
                  <a:gd name="T4" fmla="*/ 14 w 15"/>
                  <a:gd name="T5" fmla="*/ 21 h 26"/>
                  <a:gd name="T6" fmla="*/ 15 w 15"/>
                  <a:gd name="T7" fmla="*/ 20 h 26"/>
                  <a:gd name="T8" fmla="*/ 15 w 15"/>
                  <a:gd name="T9" fmla="*/ 0 h 26"/>
                  <a:gd name="T10" fmla="*/ 10 w 15"/>
                  <a:gd name="T11" fmla="*/ 1 h 26"/>
                  <a:gd name="T12" fmla="*/ 4 w 15"/>
                  <a:gd name="T13" fmla="*/ 2 h 26"/>
                  <a:gd name="T14" fmla="*/ 15 w 15"/>
                  <a:gd name="T15" fmla="*/ 8 h 26"/>
                  <a:gd name="T16" fmla="*/ 0 w 15"/>
                  <a:gd name="T17" fmla="*/ 15 h 26"/>
                  <a:gd name="T18" fmla="*/ 2 w 15"/>
                  <a:gd name="T19" fmla="*/ 26 h 26"/>
                  <a:gd name="T20" fmla="*/ 10 w 15"/>
                  <a:gd name="T21" fmla="*/ 21 h 26"/>
                  <a:gd name="T22" fmla="*/ 0 w 15"/>
                  <a:gd name="T23" fmla="*/ 1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26">
                    <a:moveTo>
                      <a:pt x="0" y="15"/>
                    </a:moveTo>
                    <a:lnTo>
                      <a:pt x="10" y="21"/>
                    </a:lnTo>
                    <a:lnTo>
                      <a:pt x="14" y="21"/>
                    </a:lnTo>
                    <a:lnTo>
                      <a:pt x="15" y="2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4" y="2"/>
                    </a:lnTo>
                    <a:lnTo>
                      <a:pt x="15" y="8"/>
                    </a:lnTo>
                    <a:lnTo>
                      <a:pt x="0" y="15"/>
                    </a:lnTo>
                    <a:lnTo>
                      <a:pt x="2" y="26"/>
                    </a:lnTo>
                    <a:lnTo>
                      <a:pt x="10" y="21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1188" name="Freeform 2979"/>
              <p:cNvSpPr>
                <a:spLocks/>
              </p:cNvSpPr>
              <p:nvPr/>
            </p:nvSpPr>
            <p:spPr bwMode="auto">
              <a:xfrm>
                <a:off x="4395" y="1944"/>
                <a:ext cx="9" cy="8"/>
              </a:xfrm>
              <a:custGeom>
                <a:avLst/>
                <a:gdLst>
                  <a:gd name="T0" fmla="*/ 8 w 20"/>
                  <a:gd name="T1" fmla="*/ 0 h 17"/>
                  <a:gd name="T2" fmla="*/ 2 w 20"/>
                  <a:gd name="T3" fmla="*/ 13 h 17"/>
                  <a:gd name="T4" fmla="*/ 5 w 20"/>
                  <a:gd name="T5" fmla="*/ 17 h 17"/>
                  <a:gd name="T6" fmla="*/ 20 w 20"/>
                  <a:gd name="T7" fmla="*/ 10 h 17"/>
                  <a:gd name="T8" fmla="*/ 19 w 20"/>
                  <a:gd name="T9" fmla="*/ 6 h 17"/>
                  <a:gd name="T10" fmla="*/ 8 w 20"/>
                  <a:gd name="T11" fmla="*/ 0 h 17"/>
                  <a:gd name="T12" fmla="*/ 8 w 20"/>
                  <a:gd name="T13" fmla="*/ 0 h 17"/>
                  <a:gd name="T14" fmla="*/ 0 w 20"/>
                  <a:gd name="T15" fmla="*/ 3 h 17"/>
                  <a:gd name="T16" fmla="*/ 2 w 20"/>
                  <a:gd name="T17" fmla="*/ 13 h 17"/>
                  <a:gd name="T18" fmla="*/ 8 w 20"/>
                  <a:gd name="T1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17">
                    <a:moveTo>
                      <a:pt x="8" y="0"/>
                    </a:moveTo>
                    <a:lnTo>
                      <a:pt x="2" y="13"/>
                    </a:lnTo>
                    <a:lnTo>
                      <a:pt x="5" y="17"/>
                    </a:lnTo>
                    <a:lnTo>
                      <a:pt x="20" y="10"/>
                    </a:lnTo>
                    <a:lnTo>
                      <a:pt x="19" y="6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2" y="13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</p:grpSp>
        <p:grpSp>
          <p:nvGrpSpPr>
            <p:cNvPr id="412" name="Group 2980"/>
            <p:cNvGrpSpPr>
              <a:grpSpLocks/>
            </p:cNvGrpSpPr>
            <p:nvPr/>
          </p:nvGrpSpPr>
          <p:grpSpPr bwMode="auto">
            <a:xfrm>
              <a:off x="2530941" y="236764"/>
              <a:ext cx="1584345" cy="1095525"/>
              <a:chOff x="4417" y="413"/>
              <a:chExt cx="2765" cy="1911"/>
            </a:xfrm>
          </p:grpSpPr>
          <p:sp>
            <p:nvSpPr>
              <p:cNvPr id="789" name="Freeform 2981"/>
              <p:cNvSpPr>
                <a:spLocks/>
              </p:cNvSpPr>
              <p:nvPr/>
            </p:nvSpPr>
            <p:spPr bwMode="auto">
              <a:xfrm>
                <a:off x="4417" y="1961"/>
                <a:ext cx="8" cy="27"/>
              </a:xfrm>
              <a:custGeom>
                <a:avLst/>
                <a:gdLst>
                  <a:gd name="T0" fmla="*/ 0 w 16"/>
                  <a:gd name="T1" fmla="*/ 55 h 55"/>
                  <a:gd name="T2" fmla="*/ 16 w 16"/>
                  <a:gd name="T3" fmla="*/ 55 h 55"/>
                  <a:gd name="T4" fmla="*/ 16 w 16"/>
                  <a:gd name="T5" fmla="*/ 0 h 55"/>
                  <a:gd name="T6" fmla="*/ 0 w 16"/>
                  <a:gd name="T7" fmla="*/ 0 h 55"/>
                  <a:gd name="T8" fmla="*/ 0 w 16"/>
                  <a:gd name="T9" fmla="*/ 55 h 55"/>
                  <a:gd name="T10" fmla="*/ 0 w 16"/>
                  <a:gd name="T11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55">
                    <a:moveTo>
                      <a:pt x="0" y="55"/>
                    </a:moveTo>
                    <a:lnTo>
                      <a:pt x="16" y="55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90" name="Freeform 2982"/>
              <p:cNvSpPr>
                <a:spLocks/>
              </p:cNvSpPr>
              <p:nvPr/>
            </p:nvSpPr>
            <p:spPr bwMode="auto">
              <a:xfrm>
                <a:off x="4417" y="1988"/>
                <a:ext cx="9" cy="13"/>
              </a:xfrm>
              <a:custGeom>
                <a:avLst/>
                <a:gdLst>
                  <a:gd name="T0" fmla="*/ 17 w 17"/>
                  <a:gd name="T1" fmla="*/ 21 h 25"/>
                  <a:gd name="T2" fmla="*/ 17 w 17"/>
                  <a:gd name="T3" fmla="*/ 21 h 25"/>
                  <a:gd name="T4" fmla="*/ 16 w 17"/>
                  <a:gd name="T5" fmla="*/ 14 h 25"/>
                  <a:gd name="T6" fmla="*/ 16 w 17"/>
                  <a:gd name="T7" fmla="*/ 0 h 25"/>
                  <a:gd name="T8" fmla="*/ 0 w 17"/>
                  <a:gd name="T9" fmla="*/ 0 h 25"/>
                  <a:gd name="T10" fmla="*/ 0 w 17"/>
                  <a:gd name="T11" fmla="*/ 15 h 25"/>
                  <a:gd name="T12" fmla="*/ 1 w 17"/>
                  <a:gd name="T13" fmla="*/ 25 h 25"/>
                  <a:gd name="T14" fmla="*/ 1 w 17"/>
                  <a:gd name="T15" fmla="*/ 25 h 25"/>
                  <a:gd name="T16" fmla="*/ 17 w 17"/>
                  <a:gd name="T17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5">
                    <a:moveTo>
                      <a:pt x="17" y="21"/>
                    </a:moveTo>
                    <a:lnTo>
                      <a:pt x="17" y="21"/>
                    </a:lnTo>
                    <a:lnTo>
                      <a:pt x="16" y="14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1" y="25"/>
                    </a:lnTo>
                    <a:lnTo>
                      <a:pt x="17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91" name="Freeform 2983"/>
              <p:cNvSpPr>
                <a:spLocks/>
              </p:cNvSpPr>
              <p:nvPr/>
            </p:nvSpPr>
            <p:spPr bwMode="auto">
              <a:xfrm>
                <a:off x="4417" y="1999"/>
                <a:ext cx="11" cy="13"/>
              </a:xfrm>
              <a:custGeom>
                <a:avLst/>
                <a:gdLst>
                  <a:gd name="T0" fmla="*/ 22 w 22"/>
                  <a:gd name="T1" fmla="*/ 10 h 26"/>
                  <a:gd name="T2" fmla="*/ 22 w 22"/>
                  <a:gd name="T3" fmla="*/ 10 h 26"/>
                  <a:gd name="T4" fmla="*/ 20 w 22"/>
                  <a:gd name="T5" fmla="*/ 7 h 26"/>
                  <a:gd name="T6" fmla="*/ 17 w 22"/>
                  <a:gd name="T7" fmla="*/ 4 h 26"/>
                  <a:gd name="T8" fmla="*/ 16 w 22"/>
                  <a:gd name="T9" fmla="*/ 3 h 26"/>
                  <a:gd name="T10" fmla="*/ 16 w 22"/>
                  <a:gd name="T11" fmla="*/ 0 h 26"/>
                  <a:gd name="T12" fmla="*/ 0 w 22"/>
                  <a:gd name="T13" fmla="*/ 4 h 26"/>
                  <a:gd name="T14" fmla="*/ 1 w 22"/>
                  <a:gd name="T15" fmla="*/ 10 h 26"/>
                  <a:gd name="T16" fmla="*/ 4 w 22"/>
                  <a:gd name="T17" fmla="*/ 16 h 26"/>
                  <a:gd name="T18" fmla="*/ 7 w 22"/>
                  <a:gd name="T19" fmla="*/ 22 h 26"/>
                  <a:gd name="T20" fmla="*/ 11 w 22"/>
                  <a:gd name="T21" fmla="*/ 26 h 26"/>
                  <a:gd name="T22" fmla="*/ 11 w 22"/>
                  <a:gd name="T23" fmla="*/ 26 h 26"/>
                  <a:gd name="T24" fmla="*/ 22 w 22"/>
                  <a:gd name="T25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26">
                    <a:moveTo>
                      <a:pt x="22" y="10"/>
                    </a:moveTo>
                    <a:lnTo>
                      <a:pt x="22" y="10"/>
                    </a:lnTo>
                    <a:lnTo>
                      <a:pt x="20" y="7"/>
                    </a:lnTo>
                    <a:lnTo>
                      <a:pt x="17" y="4"/>
                    </a:lnTo>
                    <a:lnTo>
                      <a:pt x="16" y="3"/>
                    </a:lnTo>
                    <a:lnTo>
                      <a:pt x="16" y="0"/>
                    </a:lnTo>
                    <a:lnTo>
                      <a:pt x="0" y="4"/>
                    </a:lnTo>
                    <a:lnTo>
                      <a:pt x="1" y="10"/>
                    </a:lnTo>
                    <a:lnTo>
                      <a:pt x="4" y="16"/>
                    </a:lnTo>
                    <a:lnTo>
                      <a:pt x="7" y="22"/>
                    </a:lnTo>
                    <a:lnTo>
                      <a:pt x="11" y="26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92" name="Freeform 2984"/>
              <p:cNvSpPr>
                <a:spLocks/>
              </p:cNvSpPr>
              <p:nvPr/>
            </p:nvSpPr>
            <p:spPr bwMode="auto">
              <a:xfrm>
                <a:off x="4423" y="2004"/>
                <a:ext cx="12" cy="13"/>
              </a:xfrm>
              <a:custGeom>
                <a:avLst/>
                <a:gdLst>
                  <a:gd name="T0" fmla="*/ 24 w 24"/>
                  <a:gd name="T1" fmla="*/ 5 h 26"/>
                  <a:gd name="T2" fmla="*/ 24 w 24"/>
                  <a:gd name="T3" fmla="*/ 5 h 26"/>
                  <a:gd name="T4" fmla="*/ 19 w 24"/>
                  <a:gd name="T5" fmla="*/ 5 h 26"/>
                  <a:gd name="T6" fmla="*/ 16 w 24"/>
                  <a:gd name="T7" fmla="*/ 5 h 26"/>
                  <a:gd name="T8" fmla="*/ 13 w 24"/>
                  <a:gd name="T9" fmla="*/ 3 h 26"/>
                  <a:gd name="T10" fmla="*/ 11 w 24"/>
                  <a:gd name="T11" fmla="*/ 0 h 26"/>
                  <a:gd name="T12" fmla="*/ 0 w 24"/>
                  <a:gd name="T13" fmla="*/ 16 h 26"/>
                  <a:gd name="T14" fmla="*/ 5 w 24"/>
                  <a:gd name="T15" fmla="*/ 20 h 26"/>
                  <a:gd name="T16" fmla="*/ 11 w 24"/>
                  <a:gd name="T17" fmla="*/ 23 h 26"/>
                  <a:gd name="T18" fmla="*/ 17 w 24"/>
                  <a:gd name="T19" fmla="*/ 25 h 26"/>
                  <a:gd name="T20" fmla="*/ 24 w 24"/>
                  <a:gd name="T21" fmla="*/ 26 h 26"/>
                  <a:gd name="T22" fmla="*/ 24 w 24"/>
                  <a:gd name="T23" fmla="*/ 26 h 26"/>
                  <a:gd name="T24" fmla="*/ 24 w 24"/>
                  <a:gd name="T25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" h="26">
                    <a:moveTo>
                      <a:pt x="24" y="5"/>
                    </a:moveTo>
                    <a:lnTo>
                      <a:pt x="24" y="5"/>
                    </a:lnTo>
                    <a:lnTo>
                      <a:pt x="19" y="5"/>
                    </a:lnTo>
                    <a:lnTo>
                      <a:pt x="16" y="5"/>
                    </a:lnTo>
                    <a:lnTo>
                      <a:pt x="13" y="3"/>
                    </a:lnTo>
                    <a:lnTo>
                      <a:pt x="11" y="0"/>
                    </a:lnTo>
                    <a:lnTo>
                      <a:pt x="0" y="16"/>
                    </a:lnTo>
                    <a:lnTo>
                      <a:pt x="5" y="20"/>
                    </a:lnTo>
                    <a:lnTo>
                      <a:pt x="11" y="23"/>
                    </a:lnTo>
                    <a:lnTo>
                      <a:pt x="17" y="25"/>
                    </a:lnTo>
                    <a:lnTo>
                      <a:pt x="24" y="26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93" name="Freeform 2985"/>
              <p:cNvSpPr>
                <a:spLocks/>
              </p:cNvSpPr>
              <p:nvPr/>
            </p:nvSpPr>
            <p:spPr bwMode="auto">
              <a:xfrm>
                <a:off x="4435" y="2002"/>
                <a:ext cx="13" cy="15"/>
              </a:xfrm>
              <a:custGeom>
                <a:avLst/>
                <a:gdLst>
                  <a:gd name="T0" fmla="*/ 14 w 27"/>
                  <a:gd name="T1" fmla="*/ 0 h 30"/>
                  <a:gd name="T2" fmla="*/ 14 w 27"/>
                  <a:gd name="T3" fmla="*/ 0 h 30"/>
                  <a:gd name="T4" fmla="*/ 11 w 27"/>
                  <a:gd name="T5" fmla="*/ 4 h 30"/>
                  <a:gd name="T6" fmla="*/ 8 w 27"/>
                  <a:gd name="T7" fmla="*/ 7 h 30"/>
                  <a:gd name="T8" fmla="*/ 4 w 27"/>
                  <a:gd name="T9" fmla="*/ 9 h 30"/>
                  <a:gd name="T10" fmla="*/ 0 w 27"/>
                  <a:gd name="T11" fmla="*/ 9 h 30"/>
                  <a:gd name="T12" fmla="*/ 0 w 27"/>
                  <a:gd name="T13" fmla="*/ 30 h 30"/>
                  <a:gd name="T14" fmla="*/ 8 w 27"/>
                  <a:gd name="T15" fmla="*/ 29 h 30"/>
                  <a:gd name="T16" fmla="*/ 15 w 27"/>
                  <a:gd name="T17" fmla="*/ 26 h 30"/>
                  <a:gd name="T18" fmla="*/ 22 w 27"/>
                  <a:gd name="T19" fmla="*/ 20 h 30"/>
                  <a:gd name="T20" fmla="*/ 27 w 27"/>
                  <a:gd name="T21" fmla="*/ 13 h 30"/>
                  <a:gd name="T22" fmla="*/ 27 w 27"/>
                  <a:gd name="T23" fmla="*/ 13 h 30"/>
                  <a:gd name="T24" fmla="*/ 14 w 27"/>
                  <a:gd name="T2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0">
                    <a:moveTo>
                      <a:pt x="14" y="0"/>
                    </a:moveTo>
                    <a:lnTo>
                      <a:pt x="14" y="0"/>
                    </a:lnTo>
                    <a:lnTo>
                      <a:pt x="11" y="4"/>
                    </a:lnTo>
                    <a:lnTo>
                      <a:pt x="8" y="7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30"/>
                    </a:lnTo>
                    <a:lnTo>
                      <a:pt x="8" y="29"/>
                    </a:lnTo>
                    <a:lnTo>
                      <a:pt x="15" y="26"/>
                    </a:lnTo>
                    <a:lnTo>
                      <a:pt x="22" y="20"/>
                    </a:lnTo>
                    <a:lnTo>
                      <a:pt x="27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94" name="Freeform 2986"/>
              <p:cNvSpPr>
                <a:spLocks/>
              </p:cNvSpPr>
              <p:nvPr/>
            </p:nvSpPr>
            <p:spPr bwMode="auto">
              <a:xfrm>
                <a:off x="4442" y="1982"/>
                <a:ext cx="13" cy="26"/>
              </a:xfrm>
              <a:custGeom>
                <a:avLst/>
                <a:gdLst>
                  <a:gd name="T0" fmla="*/ 9 w 26"/>
                  <a:gd name="T1" fmla="*/ 0 h 52"/>
                  <a:gd name="T2" fmla="*/ 9 w 26"/>
                  <a:gd name="T3" fmla="*/ 0 h 52"/>
                  <a:gd name="T4" fmla="*/ 8 w 26"/>
                  <a:gd name="T5" fmla="*/ 13 h 52"/>
                  <a:gd name="T6" fmla="*/ 7 w 26"/>
                  <a:gd name="T7" fmla="*/ 23 h 52"/>
                  <a:gd name="T8" fmla="*/ 3 w 26"/>
                  <a:gd name="T9" fmla="*/ 33 h 52"/>
                  <a:gd name="T10" fmla="*/ 0 w 26"/>
                  <a:gd name="T11" fmla="*/ 39 h 52"/>
                  <a:gd name="T12" fmla="*/ 13 w 26"/>
                  <a:gd name="T13" fmla="*/ 52 h 52"/>
                  <a:gd name="T14" fmla="*/ 19 w 26"/>
                  <a:gd name="T15" fmla="*/ 42 h 52"/>
                  <a:gd name="T16" fmla="*/ 22 w 26"/>
                  <a:gd name="T17" fmla="*/ 29 h 52"/>
                  <a:gd name="T18" fmla="*/ 24 w 26"/>
                  <a:gd name="T19" fmla="*/ 16 h 52"/>
                  <a:gd name="T20" fmla="*/ 26 w 26"/>
                  <a:gd name="T21" fmla="*/ 0 h 52"/>
                  <a:gd name="T22" fmla="*/ 26 w 26"/>
                  <a:gd name="T23" fmla="*/ 0 h 52"/>
                  <a:gd name="T24" fmla="*/ 9 w 26"/>
                  <a:gd name="T2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52">
                    <a:moveTo>
                      <a:pt x="9" y="0"/>
                    </a:moveTo>
                    <a:lnTo>
                      <a:pt x="9" y="0"/>
                    </a:lnTo>
                    <a:lnTo>
                      <a:pt x="8" y="13"/>
                    </a:lnTo>
                    <a:lnTo>
                      <a:pt x="7" y="23"/>
                    </a:lnTo>
                    <a:lnTo>
                      <a:pt x="3" y="33"/>
                    </a:lnTo>
                    <a:lnTo>
                      <a:pt x="0" y="39"/>
                    </a:lnTo>
                    <a:lnTo>
                      <a:pt x="13" y="52"/>
                    </a:lnTo>
                    <a:lnTo>
                      <a:pt x="19" y="42"/>
                    </a:lnTo>
                    <a:lnTo>
                      <a:pt x="22" y="29"/>
                    </a:lnTo>
                    <a:lnTo>
                      <a:pt x="24" y="16"/>
                    </a:lnTo>
                    <a:lnTo>
                      <a:pt x="26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95" name="Freeform 2987"/>
              <p:cNvSpPr>
                <a:spLocks/>
              </p:cNvSpPr>
              <p:nvPr/>
            </p:nvSpPr>
            <p:spPr bwMode="auto">
              <a:xfrm>
                <a:off x="4441" y="1953"/>
                <a:ext cx="14" cy="29"/>
              </a:xfrm>
              <a:custGeom>
                <a:avLst/>
                <a:gdLst>
                  <a:gd name="T0" fmla="*/ 0 w 27"/>
                  <a:gd name="T1" fmla="*/ 13 h 59"/>
                  <a:gd name="T2" fmla="*/ 0 w 27"/>
                  <a:gd name="T3" fmla="*/ 13 h 59"/>
                  <a:gd name="T4" fmla="*/ 4 w 27"/>
                  <a:gd name="T5" fmla="*/ 21 h 59"/>
                  <a:gd name="T6" fmla="*/ 7 w 27"/>
                  <a:gd name="T7" fmla="*/ 32 h 59"/>
                  <a:gd name="T8" fmla="*/ 9 w 27"/>
                  <a:gd name="T9" fmla="*/ 45 h 59"/>
                  <a:gd name="T10" fmla="*/ 10 w 27"/>
                  <a:gd name="T11" fmla="*/ 59 h 59"/>
                  <a:gd name="T12" fmla="*/ 27 w 27"/>
                  <a:gd name="T13" fmla="*/ 59 h 59"/>
                  <a:gd name="T14" fmla="*/ 25 w 27"/>
                  <a:gd name="T15" fmla="*/ 42 h 59"/>
                  <a:gd name="T16" fmla="*/ 23 w 27"/>
                  <a:gd name="T17" fmla="*/ 26 h 59"/>
                  <a:gd name="T18" fmla="*/ 18 w 27"/>
                  <a:gd name="T19" fmla="*/ 13 h 59"/>
                  <a:gd name="T20" fmla="*/ 13 w 27"/>
                  <a:gd name="T21" fmla="*/ 0 h 59"/>
                  <a:gd name="T22" fmla="*/ 13 w 27"/>
                  <a:gd name="T23" fmla="*/ 0 h 59"/>
                  <a:gd name="T24" fmla="*/ 0 w 27"/>
                  <a:gd name="T25" fmla="*/ 1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59">
                    <a:moveTo>
                      <a:pt x="0" y="13"/>
                    </a:moveTo>
                    <a:lnTo>
                      <a:pt x="0" y="13"/>
                    </a:lnTo>
                    <a:lnTo>
                      <a:pt x="4" y="21"/>
                    </a:lnTo>
                    <a:lnTo>
                      <a:pt x="7" y="32"/>
                    </a:lnTo>
                    <a:lnTo>
                      <a:pt x="9" y="45"/>
                    </a:lnTo>
                    <a:lnTo>
                      <a:pt x="10" y="59"/>
                    </a:lnTo>
                    <a:lnTo>
                      <a:pt x="27" y="59"/>
                    </a:lnTo>
                    <a:lnTo>
                      <a:pt x="25" y="42"/>
                    </a:lnTo>
                    <a:lnTo>
                      <a:pt x="23" y="26"/>
                    </a:lnTo>
                    <a:lnTo>
                      <a:pt x="18" y="13"/>
                    </a:lnTo>
                    <a:lnTo>
                      <a:pt x="1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96" name="Freeform 2988"/>
              <p:cNvSpPr>
                <a:spLocks/>
              </p:cNvSpPr>
              <p:nvPr/>
            </p:nvSpPr>
            <p:spPr bwMode="auto">
              <a:xfrm>
                <a:off x="4435" y="1945"/>
                <a:ext cx="13" cy="14"/>
              </a:xfrm>
              <a:custGeom>
                <a:avLst/>
                <a:gdLst>
                  <a:gd name="T0" fmla="*/ 0 w 26"/>
                  <a:gd name="T1" fmla="*/ 20 h 29"/>
                  <a:gd name="T2" fmla="*/ 0 w 26"/>
                  <a:gd name="T3" fmla="*/ 20 h 29"/>
                  <a:gd name="T4" fmla="*/ 3 w 26"/>
                  <a:gd name="T5" fmla="*/ 22 h 29"/>
                  <a:gd name="T6" fmla="*/ 7 w 26"/>
                  <a:gd name="T7" fmla="*/ 23 h 29"/>
                  <a:gd name="T8" fmla="*/ 9 w 26"/>
                  <a:gd name="T9" fmla="*/ 26 h 29"/>
                  <a:gd name="T10" fmla="*/ 13 w 26"/>
                  <a:gd name="T11" fmla="*/ 29 h 29"/>
                  <a:gd name="T12" fmla="*/ 26 w 26"/>
                  <a:gd name="T13" fmla="*/ 16 h 29"/>
                  <a:gd name="T14" fmla="*/ 20 w 26"/>
                  <a:gd name="T15" fmla="*/ 10 h 29"/>
                  <a:gd name="T16" fmla="*/ 14 w 26"/>
                  <a:gd name="T17" fmla="*/ 4 h 29"/>
                  <a:gd name="T18" fmla="*/ 7 w 26"/>
                  <a:gd name="T19" fmla="*/ 1 h 29"/>
                  <a:gd name="T20" fmla="*/ 0 w 26"/>
                  <a:gd name="T21" fmla="*/ 0 h 29"/>
                  <a:gd name="T22" fmla="*/ 0 w 26"/>
                  <a:gd name="T23" fmla="*/ 0 h 29"/>
                  <a:gd name="T24" fmla="*/ 0 w 26"/>
                  <a:gd name="T25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29">
                    <a:moveTo>
                      <a:pt x="0" y="20"/>
                    </a:moveTo>
                    <a:lnTo>
                      <a:pt x="0" y="20"/>
                    </a:lnTo>
                    <a:lnTo>
                      <a:pt x="3" y="22"/>
                    </a:lnTo>
                    <a:lnTo>
                      <a:pt x="7" y="23"/>
                    </a:lnTo>
                    <a:lnTo>
                      <a:pt x="9" y="26"/>
                    </a:lnTo>
                    <a:lnTo>
                      <a:pt x="13" y="29"/>
                    </a:lnTo>
                    <a:lnTo>
                      <a:pt x="26" y="16"/>
                    </a:lnTo>
                    <a:lnTo>
                      <a:pt x="20" y="10"/>
                    </a:lnTo>
                    <a:lnTo>
                      <a:pt x="14" y="4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97" name="Freeform 2989"/>
              <p:cNvSpPr>
                <a:spLocks/>
              </p:cNvSpPr>
              <p:nvPr/>
            </p:nvSpPr>
            <p:spPr bwMode="auto">
              <a:xfrm>
                <a:off x="4427" y="1945"/>
                <a:ext cx="8" cy="12"/>
              </a:xfrm>
              <a:custGeom>
                <a:avLst/>
                <a:gdLst>
                  <a:gd name="T0" fmla="*/ 7 w 17"/>
                  <a:gd name="T1" fmla="*/ 23 h 23"/>
                  <a:gd name="T2" fmla="*/ 7 w 17"/>
                  <a:gd name="T3" fmla="*/ 23 h 23"/>
                  <a:gd name="T4" fmla="*/ 12 w 17"/>
                  <a:gd name="T5" fmla="*/ 22 h 23"/>
                  <a:gd name="T6" fmla="*/ 17 w 17"/>
                  <a:gd name="T7" fmla="*/ 20 h 23"/>
                  <a:gd name="T8" fmla="*/ 17 w 17"/>
                  <a:gd name="T9" fmla="*/ 0 h 23"/>
                  <a:gd name="T10" fmla="*/ 9 w 17"/>
                  <a:gd name="T11" fmla="*/ 1 h 23"/>
                  <a:gd name="T12" fmla="*/ 0 w 17"/>
                  <a:gd name="T13" fmla="*/ 6 h 23"/>
                  <a:gd name="T14" fmla="*/ 0 w 17"/>
                  <a:gd name="T15" fmla="*/ 6 h 23"/>
                  <a:gd name="T16" fmla="*/ 7 w 17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3">
                    <a:moveTo>
                      <a:pt x="7" y="23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7" y="20"/>
                    </a:lnTo>
                    <a:lnTo>
                      <a:pt x="17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7" y="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98" name="Freeform 2990"/>
              <p:cNvSpPr>
                <a:spLocks/>
              </p:cNvSpPr>
              <p:nvPr/>
            </p:nvSpPr>
            <p:spPr bwMode="auto">
              <a:xfrm>
                <a:off x="4417" y="1948"/>
                <a:ext cx="13" cy="16"/>
              </a:xfrm>
              <a:custGeom>
                <a:avLst/>
                <a:gdLst>
                  <a:gd name="T0" fmla="*/ 16 w 26"/>
                  <a:gd name="T1" fmla="*/ 26 h 33"/>
                  <a:gd name="T2" fmla="*/ 14 w 26"/>
                  <a:gd name="T3" fmla="*/ 33 h 33"/>
                  <a:gd name="T4" fmla="*/ 23 w 26"/>
                  <a:gd name="T5" fmla="*/ 21 h 33"/>
                  <a:gd name="T6" fmla="*/ 26 w 26"/>
                  <a:gd name="T7" fmla="*/ 17 h 33"/>
                  <a:gd name="T8" fmla="*/ 19 w 26"/>
                  <a:gd name="T9" fmla="*/ 0 h 33"/>
                  <a:gd name="T10" fmla="*/ 11 w 26"/>
                  <a:gd name="T11" fmla="*/ 7 h 33"/>
                  <a:gd name="T12" fmla="*/ 2 w 26"/>
                  <a:gd name="T13" fmla="*/ 19 h 33"/>
                  <a:gd name="T14" fmla="*/ 0 w 26"/>
                  <a:gd name="T15" fmla="*/ 26 h 33"/>
                  <a:gd name="T16" fmla="*/ 2 w 26"/>
                  <a:gd name="T17" fmla="*/ 19 h 33"/>
                  <a:gd name="T18" fmla="*/ 0 w 26"/>
                  <a:gd name="T19" fmla="*/ 21 h 33"/>
                  <a:gd name="T20" fmla="*/ 0 w 26"/>
                  <a:gd name="T21" fmla="*/ 26 h 33"/>
                  <a:gd name="T22" fmla="*/ 16 w 26"/>
                  <a:gd name="T23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33">
                    <a:moveTo>
                      <a:pt x="16" y="26"/>
                    </a:moveTo>
                    <a:lnTo>
                      <a:pt x="14" y="33"/>
                    </a:lnTo>
                    <a:lnTo>
                      <a:pt x="23" y="21"/>
                    </a:lnTo>
                    <a:lnTo>
                      <a:pt x="26" y="17"/>
                    </a:lnTo>
                    <a:lnTo>
                      <a:pt x="19" y="0"/>
                    </a:lnTo>
                    <a:lnTo>
                      <a:pt x="11" y="7"/>
                    </a:lnTo>
                    <a:lnTo>
                      <a:pt x="2" y="19"/>
                    </a:lnTo>
                    <a:lnTo>
                      <a:pt x="0" y="26"/>
                    </a:lnTo>
                    <a:lnTo>
                      <a:pt x="2" y="19"/>
                    </a:lnTo>
                    <a:lnTo>
                      <a:pt x="0" y="21"/>
                    </a:lnTo>
                    <a:lnTo>
                      <a:pt x="0" y="26"/>
                    </a:lnTo>
                    <a:lnTo>
                      <a:pt x="16" y="2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99" name="Freeform 2991"/>
              <p:cNvSpPr>
                <a:spLocks/>
              </p:cNvSpPr>
              <p:nvPr/>
            </p:nvSpPr>
            <p:spPr bwMode="auto">
              <a:xfrm>
                <a:off x="6147" y="1899"/>
                <a:ext cx="239" cy="163"/>
              </a:xfrm>
              <a:custGeom>
                <a:avLst/>
                <a:gdLst>
                  <a:gd name="T0" fmla="*/ 0 w 480"/>
                  <a:gd name="T1" fmla="*/ 288 h 326"/>
                  <a:gd name="T2" fmla="*/ 466 w 480"/>
                  <a:gd name="T3" fmla="*/ 0 h 326"/>
                  <a:gd name="T4" fmla="*/ 480 w 480"/>
                  <a:gd name="T5" fmla="*/ 37 h 326"/>
                  <a:gd name="T6" fmla="*/ 14 w 480"/>
                  <a:gd name="T7" fmla="*/ 326 h 326"/>
                  <a:gd name="T8" fmla="*/ 0 w 480"/>
                  <a:gd name="T9" fmla="*/ 288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326">
                    <a:moveTo>
                      <a:pt x="0" y="288"/>
                    </a:moveTo>
                    <a:lnTo>
                      <a:pt x="466" y="0"/>
                    </a:lnTo>
                    <a:lnTo>
                      <a:pt x="480" y="37"/>
                    </a:lnTo>
                    <a:lnTo>
                      <a:pt x="14" y="326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00" name="Rectangle 2992"/>
              <p:cNvSpPr>
                <a:spLocks noChangeArrowheads="1"/>
              </p:cNvSpPr>
              <p:nvPr/>
            </p:nvSpPr>
            <p:spPr bwMode="auto">
              <a:xfrm>
                <a:off x="6385" y="1898"/>
                <a:ext cx="309" cy="20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01" name="Freeform 2993"/>
              <p:cNvSpPr>
                <a:spLocks noEditPoints="1"/>
              </p:cNvSpPr>
              <p:nvPr/>
            </p:nvSpPr>
            <p:spPr bwMode="auto">
              <a:xfrm>
                <a:off x="6420" y="1634"/>
                <a:ext cx="154" cy="191"/>
              </a:xfrm>
              <a:custGeom>
                <a:avLst/>
                <a:gdLst>
                  <a:gd name="T0" fmla="*/ 225 w 307"/>
                  <a:gd name="T1" fmla="*/ 383 h 383"/>
                  <a:gd name="T2" fmla="*/ 110 w 307"/>
                  <a:gd name="T3" fmla="*/ 204 h 383"/>
                  <a:gd name="T4" fmla="*/ 98 w 307"/>
                  <a:gd name="T5" fmla="*/ 204 h 383"/>
                  <a:gd name="T6" fmla="*/ 92 w 307"/>
                  <a:gd name="T7" fmla="*/ 204 h 383"/>
                  <a:gd name="T8" fmla="*/ 87 w 307"/>
                  <a:gd name="T9" fmla="*/ 315 h 383"/>
                  <a:gd name="T10" fmla="*/ 90 w 307"/>
                  <a:gd name="T11" fmla="*/ 344 h 383"/>
                  <a:gd name="T12" fmla="*/ 94 w 307"/>
                  <a:gd name="T13" fmla="*/ 359 h 383"/>
                  <a:gd name="T14" fmla="*/ 105 w 307"/>
                  <a:gd name="T15" fmla="*/ 368 h 383"/>
                  <a:gd name="T16" fmla="*/ 120 w 307"/>
                  <a:gd name="T17" fmla="*/ 372 h 383"/>
                  <a:gd name="T18" fmla="*/ 133 w 307"/>
                  <a:gd name="T19" fmla="*/ 383 h 383"/>
                  <a:gd name="T20" fmla="*/ 0 w 307"/>
                  <a:gd name="T21" fmla="*/ 372 h 383"/>
                  <a:gd name="T22" fmla="*/ 21 w 307"/>
                  <a:gd name="T23" fmla="*/ 371 h 383"/>
                  <a:gd name="T24" fmla="*/ 35 w 307"/>
                  <a:gd name="T25" fmla="*/ 362 h 383"/>
                  <a:gd name="T26" fmla="*/ 42 w 307"/>
                  <a:gd name="T27" fmla="*/ 351 h 383"/>
                  <a:gd name="T28" fmla="*/ 44 w 307"/>
                  <a:gd name="T29" fmla="*/ 329 h 383"/>
                  <a:gd name="T30" fmla="*/ 44 w 307"/>
                  <a:gd name="T31" fmla="*/ 68 h 383"/>
                  <a:gd name="T32" fmla="*/ 43 w 307"/>
                  <a:gd name="T33" fmla="*/ 39 h 383"/>
                  <a:gd name="T34" fmla="*/ 38 w 307"/>
                  <a:gd name="T35" fmla="*/ 23 h 383"/>
                  <a:gd name="T36" fmla="*/ 26 w 307"/>
                  <a:gd name="T37" fmla="*/ 15 h 383"/>
                  <a:gd name="T38" fmla="*/ 11 w 307"/>
                  <a:gd name="T39" fmla="*/ 12 h 383"/>
                  <a:gd name="T40" fmla="*/ 0 w 307"/>
                  <a:gd name="T41" fmla="*/ 0 h 383"/>
                  <a:gd name="T42" fmla="*/ 135 w 307"/>
                  <a:gd name="T43" fmla="*/ 2 h 383"/>
                  <a:gd name="T44" fmla="*/ 172 w 307"/>
                  <a:gd name="T45" fmla="*/ 6 h 383"/>
                  <a:gd name="T46" fmla="*/ 196 w 307"/>
                  <a:gd name="T47" fmla="*/ 15 h 383"/>
                  <a:gd name="T48" fmla="*/ 216 w 307"/>
                  <a:gd name="T49" fmla="*/ 31 h 383"/>
                  <a:gd name="T50" fmla="*/ 232 w 307"/>
                  <a:gd name="T51" fmla="*/ 55 h 383"/>
                  <a:gd name="T52" fmla="*/ 241 w 307"/>
                  <a:gd name="T53" fmla="*/ 83 h 383"/>
                  <a:gd name="T54" fmla="*/ 241 w 307"/>
                  <a:gd name="T55" fmla="*/ 107 h 383"/>
                  <a:gd name="T56" fmla="*/ 238 w 307"/>
                  <a:gd name="T57" fmla="*/ 124 h 383"/>
                  <a:gd name="T58" fmla="*/ 234 w 307"/>
                  <a:gd name="T59" fmla="*/ 139 h 383"/>
                  <a:gd name="T60" fmla="*/ 227 w 307"/>
                  <a:gd name="T61" fmla="*/ 153 h 383"/>
                  <a:gd name="T62" fmla="*/ 217 w 307"/>
                  <a:gd name="T63" fmla="*/ 166 h 383"/>
                  <a:gd name="T64" fmla="*/ 206 w 307"/>
                  <a:gd name="T65" fmla="*/ 178 h 383"/>
                  <a:gd name="T66" fmla="*/ 183 w 307"/>
                  <a:gd name="T67" fmla="*/ 191 h 383"/>
                  <a:gd name="T68" fmla="*/ 229 w 307"/>
                  <a:gd name="T69" fmla="*/ 306 h 383"/>
                  <a:gd name="T70" fmla="*/ 249 w 307"/>
                  <a:gd name="T71" fmla="*/ 338 h 383"/>
                  <a:gd name="T72" fmla="*/ 266 w 307"/>
                  <a:gd name="T73" fmla="*/ 357 h 383"/>
                  <a:gd name="T74" fmla="*/ 285 w 307"/>
                  <a:gd name="T75" fmla="*/ 367 h 383"/>
                  <a:gd name="T76" fmla="*/ 307 w 307"/>
                  <a:gd name="T77" fmla="*/ 372 h 383"/>
                  <a:gd name="T78" fmla="*/ 87 w 307"/>
                  <a:gd name="T79" fmla="*/ 186 h 383"/>
                  <a:gd name="T80" fmla="*/ 96 w 307"/>
                  <a:gd name="T81" fmla="*/ 186 h 383"/>
                  <a:gd name="T82" fmla="*/ 100 w 307"/>
                  <a:gd name="T83" fmla="*/ 186 h 383"/>
                  <a:gd name="T84" fmla="*/ 121 w 307"/>
                  <a:gd name="T85" fmla="*/ 185 h 383"/>
                  <a:gd name="T86" fmla="*/ 140 w 307"/>
                  <a:gd name="T87" fmla="*/ 181 h 383"/>
                  <a:gd name="T88" fmla="*/ 155 w 307"/>
                  <a:gd name="T89" fmla="*/ 173 h 383"/>
                  <a:gd name="T90" fmla="*/ 167 w 307"/>
                  <a:gd name="T91" fmla="*/ 163 h 383"/>
                  <a:gd name="T92" fmla="*/ 177 w 307"/>
                  <a:gd name="T93" fmla="*/ 150 h 383"/>
                  <a:gd name="T94" fmla="*/ 184 w 307"/>
                  <a:gd name="T95" fmla="*/ 136 h 383"/>
                  <a:gd name="T96" fmla="*/ 188 w 307"/>
                  <a:gd name="T97" fmla="*/ 120 h 383"/>
                  <a:gd name="T98" fmla="*/ 190 w 307"/>
                  <a:gd name="T99" fmla="*/ 103 h 383"/>
                  <a:gd name="T100" fmla="*/ 189 w 307"/>
                  <a:gd name="T101" fmla="*/ 85 h 383"/>
                  <a:gd name="T102" fmla="*/ 186 w 307"/>
                  <a:gd name="T103" fmla="*/ 70 h 383"/>
                  <a:gd name="T104" fmla="*/ 180 w 307"/>
                  <a:gd name="T105" fmla="*/ 57 h 383"/>
                  <a:gd name="T106" fmla="*/ 172 w 307"/>
                  <a:gd name="T107" fmla="*/ 45 h 383"/>
                  <a:gd name="T108" fmla="*/ 162 w 307"/>
                  <a:gd name="T109" fmla="*/ 35 h 383"/>
                  <a:gd name="T110" fmla="*/ 151 w 307"/>
                  <a:gd name="T111" fmla="*/ 28 h 383"/>
                  <a:gd name="T112" fmla="*/ 138 w 307"/>
                  <a:gd name="T113" fmla="*/ 23 h 383"/>
                  <a:gd name="T114" fmla="*/ 124 w 307"/>
                  <a:gd name="T115" fmla="*/ 22 h 383"/>
                  <a:gd name="T116" fmla="*/ 108 w 307"/>
                  <a:gd name="T117" fmla="*/ 23 h 383"/>
                  <a:gd name="T118" fmla="*/ 87 w 307"/>
                  <a:gd name="T119" fmla="*/ 28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7" h="383">
                    <a:moveTo>
                      <a:pt x="307" y="383"/>
                    </a:moveTo>
                    <a:lnTo>
                      <a:pt x="225" y="383"/>
                    </a:lnTo>
                    <a:lnTo>
                      <a:pt x="120" y="204"/>
                    </a:lnTo>
                    <a:lnTo>
                      <a:pt x="110" y="204"/>
                    </a:lnTo>
                    <a:lnTo>
                      <a:pt x="101" y="204"/>
                    </a:lnTo>
                    <a:lnTo>
                      <a:pt x="98" y="204"/>
                    </a:lnTo>
                    <a:lnTo>
                      <a:pt x="96" y="204"/>
                    </a:lnTo>
                    <a:lnTo>
                      <a:pt x="92" y="204"/>
                    </a:lnTo>
                    <a:lnTo>
                      <a:pt x="87" y="204"/>
                    </a:lnTo>
                    <a:lnTo>
                      <a:pt x="87" y="315"/>
                    </a:lnTo>
                    <a:lnTo>
                      <a:pt x="89" y="331"/>
                    </a:lnTo>
                    <a:lnTo>
                      <a:pt x="90" y="344"/>
                    </a:lnTo>
                    <a:lnTo>
                      <a:pt x="92" y="354"/>
                    </a:lnTo>
                    <a:lnTo>
                      <a:pt x="94" y="359"/>
                    </a:lnTo>
                    <a:lnTo>
                      <a:pt x="99" y="365"/>
                    </a:lnTo>
                    <a:lnTo>
                      <a:pt x="105" y="368"/>
                    </a:lnTo>
                    <a:lnTo>
                      <a:pt x="112" y="371"/>
                    </a:lnTo>
                    <a:lnTo>
                      <a:pt x="120" y="372"/>
                    </a:lnTo>
                    <a:lnTo>
                      <a:pt x="133" y="372"/>
                    </a:lnTo>
                    <a:lnTo>
                      <a:pt x="133" y="383"/>
                    </a:lnTo>
                    <a:lnTo>
                      <a:pt x="0" y="383"/>
                    </a:lnTo>
                    <a:lnTo>
                      <a:pt x="0" y="372"/>
                    </a:lnTo>
                    <a:lnTo>
                      <a:pt x="11" y="372"/>
                    </a:lnTo>
                    <a:lnTo>
                      <a:pt x="21" y="371"/>
                    </a:lnTo>
                    <a:lnTo>
                      <a:pt x="29" y="368"/>
                    </a:lnTo>
                    <a:lnTo>
                      <a:pt x="35" y="362"/>
                    </a:lnTo>
                    <a:lnTo>
                      <a:pt x="39" y="357"/>
                    </a:lnTo>
                    <a:lnTo>
                      <a:pt x="42" y="351"/>
                    </a:lnTo>
                    <a:lnTo>
                      <a:pt x="43" y="341"/>
                    </a:lnTo>
                    <a:lnTo>
                      <a:pt x="44" y="329"/>
                    </a:lnTo>
                    <a:lnTo>
                      <a:pt x="44" y="315"/>
                    </a:lnTo>
                    <a:lnTo>
                      <a:pt x="44" y="68"/>
                    </a:lnTo>
                    <a:lnTo>
                      <a:pt x="44" y="52"/>
                    </a:lnTo>
                    <a:lnTo>
                      <a:pt x="43" y="39"/>
                    </a:lnTo>
                    <a:lnTo>
                      <a:pt x="41" y="29"/>
                    </a:lnTo>
                    <a:lnTo>
                      <a:pt x="38" y="23"/>
                    </a:lnTo>
                    <a:lnTo>
                      <a:pt x="34" y="18"/>
                    </a:lnTo>
                    <a:lnTo>
                      <a:pt x="26" y="15"/>
                    </a:lnTo>
                    <a:lnTo>
                      <a:pt x="19" y="12"/>
                    </a:lnTo>
                    <a:lnTo>
                      <a:pt x="11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35" y="2"/>
                    </a:lnTo>
                    <a:lnTo>
                      <a:pt x="155" y="3"/>
                    </a:lnTo>
                    <a:lnTo>
                      <a:pt x="172" y="6"/>
                    </a:lnTo>
                    <a:lnTo>
                      <a:pt x="186" y="10"/>
                    </a:lnTo>
                    <a:lnTo>
                      <a:pt x="196" y="15"/>
                    </a:lnTo>
                    <a:lnTo>
                      <a:pt x="207" y="22"/>
                    </a:lnTo>
                    <a:lnTo>
                      <a:pt x="216" y="31"/>
                    </a:lnTo>
                    <a:lnTo>
                      <a:pt x="225" y="42"/>
                    </a:lnTo>
                    <a:lnTo>
                      <a:pt x="232" y="55"/>
                    </a:lnTo>
                    <a:lnTo>
                      <a:pt x="237" y="68"/>
                    </a:lnTo>
                    <a:lnTo>
                      <a:pt x="241" y="83"/>
                    </a:lnTo>
                    <a:lnTo>
                      <a:pt x="241" y="98"/>
                    </a:lnTo>
                    <a:lnTo>
                      <a:pt x="241" y="107"/>
                    </a:lnTo>
                    <a:lnTo>
                      <a:pt x="239" y="116"/>
                    </a:lnTo>
                    <a:lnTo>
                      <a:pt x="238" y="124"/>
                    </a:lnTo>
                    <a:lnTo>
                      <a:pt x="237" y="132"/>
                    </a:lnTo>
                    <a:lnTo>
                      <a:pt x="234" y="139"/>
                    </a:lnTo>
                    <a:lnTo>
                      <a:pt x="231" y="146"/>
                    </a:lnTo>
                    <a:lnTo>
                      <a:pt x="227" y="153"/>
                    </a:lnTo>
                    <a:lnTo>
                      <a:pt x="223" y="160"/>
                    </a:lnTo>
                    <a:lnTo>
                      <a:pt x="217" y="166"/>
                    </a:lnTo>
                    <a:lnTo>
                      <a:pt x="213" y="172"/>
                    </a:lnTo>
                    <a:lnTo>
                      <a:pt x="206" y="178"/>
                    </a:lnTo>
                    <a:lnTo>
                      <a:pt x="198" y="182"/>
                    </a:lnTo>
                    <a:lnTo>
                      <a:pt x="183" y="191"/>
                    </a:lnTo>
                    <a:lnTo>
                      <a:pt x="165" y="196"/>
                    </a:lnTo>
                    <a:lnTo>
                      <a:pt x="229" y="306"/>
                    </a:lnTo>
                    <a:lnTo>
                      <a:pt x="239" y="323"/>
                    </a:lnTo>
                    <a:lnTo>
                      <a:pt x="249" y="338"/>
                    </a:lnTo>
                    <a:lnTo>
                      <a:pt x="258" y="348"/>
                    </a:lnTo>
                    <a:lnTo>
                      <a:pt x="266" y="357"/>
                    </a:lnTo>
                    <a:lnTo>
                      <a:pt x="275" y="361"/>
                    </a:lnTo>
                    <a:lnTo>
                      <a:pt x="285" y="367"/>
                    </a:lnTo>
                    <a:lnTo>
                      <a:pt x="296" y="370"/>
                    </a:lnTo>
                    <a:lnTo>
                      <a:pt x="307" y="372"/>
                    </a:lnTo>
                    <a:lnTo>
                      <a:pt x="307" y="383"/>
                    </a:lnTo>
                    <a:close/>
                    <a:moveTo>
                      <a:pt x="87" y="186"/>
                    </a:moveTo>
                    <a:lnTo>
                      <a:pt x="92" y="186"/>
                    </a:lnTo>
                    <a:lnTo>
                      <a:pt x="96" y="186"/>
                    </a:lnTo>
                    <a:lnTo>
                      <a:pt x="98" y="186"/>
                    </a:lnTo>
                    <a:lnTo>
                      <a:pt x="100" y="186"/>
                    </a:lnTo>
                    <a:lnTo>
                      <a:pt x="112" y="186"/>
                    </a:lnTo>
                    <a:lnTo>
                      <a:pt x="121" y="185"/>
                    </a:lnTo>
                    <a:lnTo>
                      <a:pt x="131" y="184"/>
                    </a:lnTo>
                    <a:lnTo>
                      <a:pt x="140" y="181"/>
                    </a:lnTo>
                    <a:lnTo>
                      <a:pt x="147" y="178"/>
                    </a:lnTo>
                    <a:lnTo>
                      <a:pt x="155" y="173"/>
                    </a:lnTo>
                    <a:lnTo>
                      <a:pt x="161" y="168"/>
                    </a:lnTo>
                    <a:lnTo>
                      <a:pt x="167" y="163"/>
                    </a:lnTo>
                    <a:lnTo>
                      <a:pt x="173" y="156"/>
                    </a:lnTo>
                    <a:lnTo>
                      <a:pt x="177" y="150"/>
                    </a:lnTo>
                    <a:lnTo>
                      <a:pt x="181" y="143"/>
                    </a:lnTo>
                    <a:lnTo>
                      <a:pt x="184" y="136"/>
                    </a:lnTo>
                    <a:lnTo>
                      <a:pt x="187" y="129"/>
                    </a:lnTo>
                    <a:lnTo>
                      <a:pt x="188" y="120"/>
                    </a:lnTo>
                    <a:lnTo>
                      <a:pt x="189" y="111"/>
                    </a:lnTo>
                    <a:lnTo>
                      <a:pt x="190" y="103"/>
                    </a:lnTo>
                    <a:lnTo>
                      <a:pt x="189" y="94"/>
                    </a:lnTo>
                    <a:lnTo>
                      <a:pt x="189" y="85"/>
                    </a:lnTo>
                    <a:lnTo>
                      <a:pt x="187" y="78"/>
                    </a:lnTo>
                    <a:lnTo>
                      <a:pt x="186" y="70"/>
                    </a:lnTo>
                    <a:lnTo>
                      <a:pt x="183" y="64"/>
                    </a:lnTo>
                    <a:lnTo>
                      <a:pt x="180" y="57"/>
                    </a:lnTo>
                    <a:lnTo>
                      <a:pt x="176" y="51"/>
                    </a:lnTo>
                    <a:lnTo>
                      <a:pt x="172" y="45"/>
                    </a:lnTo>
                    <a:lnTo>
                      <a:pt x="167" y="39"/>
                    </a:lnTo>
                    <a:lnTo>
                      <a:pt x="162" y="35"/>
                    </a:lnTo>
                    <a:lnTo>
                      <a:pt x="156" y="31"/>
                    </a:lnTo>
                    <a:lnTo>
                      <a:pt x="151" y="28"/>
                    </a:lnTo>
                    <a:lnTo>
                      <a:pt x="145" y="25"/>
                    </a:lnTo>
                    <a:lnTo>
                      <a:pt x="138" y="23"/>
                    </a:lnTo>
                    <a:lnTo>
                      <a:pt x="131" y="22"/>
                    </a:lnTo>
                    <a:lnTo>
                      <a:pt x="124" y="22"/>
                    </a:lnTo>
                    <a:lnTo>
                      <a:pt x="117" y="22"/>
                    </a:lnTo>
                    <a:lnTo>
                      <a:pt x="108" y="23"/>
                    </a:lnTo>
                    <a:lnTo>
                      <a:pt x="99" y="25"/>
                    </a:lnTo>
                    <a:lnTo>
                      <a:pt x="87" y="28"/>
                    </a:lnTo>
                    <a:lnTo>
                      <a:pt x="87" y="18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02" name="Freeform 2994"/>
              <p:cNvSpPr>
                <a:spLocks/>
              </p:cNvSpPr>
              <p:nvPr/>
            </p:nvSpPr>
            <p:spPr bwMode="auto">
              <a:xfrm>
                <a:off x="6587" y="1630"/>
                <a:ext cx="102" cy="200"/>
              </a:xfrm>
              <a:custGeom>
                <a:avLst/>
                <a:gdLst>
                  <a:gd name="T0" fmla="*/ 177 w 205"/>
                  <a:gd name="T1" fmla="*/ 132 h 399"/>
                  <a:gd name="T2" fmla="*/ 166 w 205"/>
                  <a:gd name="T3" fmla="*/ 83 h 399"/>
                  <a:gd name="T4" fmla="*/ 149 w 205"/>
                  <a:gd name="T5" fmla="*/ 52 h 399"/>
                  <a:gd name="T6" fmla="*/ 122 w 205"/>
                  <a:gd name="T7" fmla="*/ 30 h 399"/>
                  <a:gd name="T8" fmla="*/ 90 w 205"/>
                  <a:gd name="T9" fmla="*/ 23 h 399"/>
                  <a:gd name="T10" fmla="*/ 60 w 205"/>
                  <a:gd name="T11" fmla="*/ 33 h 399"/>
                  <a:gd name="T12" fmla="*/ 40 w 205"/>
                  <a:gd name="T13" fmla="*/ 60 h 399"/>
                  <a:gd name="T14" fmla="*/ 36 w 205"/>
                  <a:gd name="T15" fmla="*/ 89 h 399"/>
                  <a:gd name="T16" fmla="*/ 46 w 205"/>
                  <a:gd name="T17" fmla="*/ 112 h 399"/>
                  <a:gd name="T18" fmla="*/ 89 w 205"/>
                  <a:gd name="T19" fmla="*/ 153 h 399"/>
                  <a:gd name="T20" fmla="*/ 150 w 205"/>
                  <a:gd name="T21" fmla="*/ 194 h 399"/>
                  <a:gd name="T22" fmla="*/ 179 w 205"/>
                  <a:gd name="T23" fmla="*/ 222 h 399"/>
                  <a:gd name="T24" fmla="*/ 197 w 205"/>
                  <a:gd name="T25" fmla="*/ 249 h 399"/>
                  <a:gd name="T26" fmla="*/ 205 w 205"/>
                  <a:gd name="T27" fmla="*/ 281 h 399"/>
                  <a:gd name="T28" fmla="*/ 204 w 205"/>
                  <a:gd name="T29" fmla="*/ 314 h 399"/>
                  <a:gd name="T30" fmla="*/ 194 w 205"/>
                  <a:gd name="T31" fmla="*/ 343 h 399"/>
                  <a:gd name="T32" fmla="*/ 178 w 205"/>
                  <a:gd name="T33" fmla="*/ 367 h 399"/>
                  <a:gd name="T34" fmla="*/ 156 w 205"/>
                  <a:gd name="T35" fmla="*/ 386 h 399"/>
                  <a:gd name="T36" fmla="*/ 129 w 205"/>
                  <a:gd name="T37" fmla="*/ 396 h 399"/>
                  <a:gd name="T38" fmla="*/ 95 w 205"/>
                  <a:gd name="T39" fmla="*/ 398 h 399"/>
                  <a:gd name="T40" fmla="*/ 53 w 205"/>
                  <a:gd name="T41" fmla="*/ 386 h 399"/>
                  <a:gd name="T42" fmla="*/ 20 w 205"/>
                  <a:gd name="T43" fmla="*/ 378 h 399"/>
                  <a:gd name="T44" fmla="*/ 11 w 205"/>
                  <a:gd name="T45" fmla="*/ 399 h 399"/>
                  <a:gd name="T46" fmla="*/ 11 w 205"/>
                  <a:gd name="T47" fmla="*/ 268 h 399"/>
                  <a:gd name="T48" fmla="*/ 22 w 205"/>
                  <a:gd name="T49" fmla="*/ 318 h 399"/>
                  <a:gd name="T50" fmla="*/ 40 w 205"/>
                  <a:gd name="T51" fmla="*/ 349 h 399"/>
                  <a:gd name="T52" fmla="*/ 68 w 205"/>
                  <a:gd name="T53" fmla="*/ 369 h 399"/>
                  <a:gd name="T54" fmla="*/ 103 w 205"/>
                  <a:gd name="T55" fmla="*/ 378 h 399"/>
                  <a:gd name="T56" fmla="*/ 133 w 205"/>
                  <a:gd name="T57" fmla="*/ 370 h 399"/>
                  <a:gd name="T58" fmla="*/ 147 w 205"/>
                  <a:gd name="T59" fmla="*/ 359 h 399"/>
                  <a:gd name="T60" fmla="*/ 164 w 205"/>
                  <a:gd name="T61" fmla="*/ 327 h 399"/>
                  <a:gd name="T62" fmla="*/ 163 w 205"/>
                  <a:gd name="T63" fmla="*/ 300 h 399"/>
                  <a:gd name="T64" fmla="*/ 154 w 205"/>
                  <a:gd name="T65" fmla="*/ 279 h 399"/>
                  <a:gd name="T66" fmla="*/ 139 w 205"/>
                  <a:gd name="T67" fmla="*/ 259 h 399"/>
                  <a:gd name="T68" fmla="*/ 108 w 205"/>
                  <a:gd name="T69" fmla="*/ 236 h 399"/>
                  <a:gd name="T70" fmla="*/ 56 w 205"/>
                  <a:gd name="T71" fmla="*/ 199 h 399"/>
                  <a:gd name="T72" fmla="*/ 26 w 205"/>
                  <a:gd name="T73" fmla="*/ 171 h 399"/>
                  <a:gd name="T74" fmla="*/ 8 w 205"/>
                  <a:gd name="T75" fmla="*/ 144 h 399"/>
                  <a:gd name="T76" fmla="*/ 0 w 205"/>
                  <a:gd name="T77" fmla="*/ 112 h 399"/>
                  <a:gd name="T78" fmla="*/ 1 w 205"/>
                  <a:gd name="T79" fmla="*/ 80 h 399"/>
                  <a:gd name="T80" fmla="*/ 9 w 205"/>
                  <a:gd name="T81" fmla="*/ 53 h 399"/>
                  <a:gd name="T82" fmla="*/ 25 w 205"/>
                  <a:gd name="T83" fmla="*/ 30 h 399"/>
                  <a:gd name="T84" fmla="*/ 47 w 205"/>
                  <a:gd name="T85" fmla="*/ 11 h 399"/>
                  <a:gd name="T86" fmla="*/ 71 w 205"/>
                  <a:gd name="T87" fmla="*/ 3 h 399"/>
                  <a:gd name="T88" fmla="*/ 103 w 205"/>
                  <a:gd name="T89" fmla="*/ 1 h 399"/>
                  <a:gd name="T90" fmla="*/ 143 w 205"/>
                  <a:gd name="T91" fmla="*/ 16 h 399"/>
                  <a:gd name="T92" fmla="*/ 166 w 205"/>
                  <a:gd name="T93" fmla="*/ 21 h 399"/>
                  <a:gd name="T94" fmla="*/ 177 w 205"/>
                  <a:gd name="T95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5" h="399">
                    <a:moveTo>
                      <a:pt x="185" y="0"/>
                    </a:moveTo>
                    <a:lnTo>
                      <a:pt x="185" y="132"/>
                    </a:lnTo>
                    <a:lnTo>
                      <a:pt x="177" y="132"/>
                    </a:lnTo>
                    <a:lnTo>
                      <a:pt x="173" y="114"/>
                    </a:lnTo>
                    <a:lnTo>
                      <a:pt x="171" y="98"/>
                    </a:lnTo>
                    <a:lnTo>
                      <a:pt x="166" y="83"/>
                    </a:lnTo>
                    <a:lnTo>
                      <a:pt x="161" y="72"/>
                    </a:lnTo>
                    <a:lnTo>
                      <a:pt x="156" y="60"/>
                    </a:lnTo>
                    <a:lnTo>
                      <a:pt x="149" y="52"/>
                    </a:lnTo>
                    <a:lnTo>
                      <a:pt x="140" y="43"/>
                    </a:lnTo>
                    <a:lnTo>
                      <a:pt x="131" y="36"/>
                    </a:lnTo>
                    <a:lnTo>
                      <a:pt x="122" y="30"/>
                    </a:lnTo>
                    <a:lnTo>
                      <a:pt x="111" y="26"/>
                    </a:lnTo>
                    <a:lnTo>
                      <a:pt x="101" y="24"/>
                    </a:lnTo>
                    <a:lnTo>
                      <a:pt x="90" y="23"/>
                    </a:lnTo>
                    <a:lnTo>
                      <a:pt x="80" y="24"/>
                    </a:lnTo>
                    <a:lnTo>
                      <a:pt x="69" y="27"/>
                    </a:lnTo>
                    <a:lnTo>
                      <a:pt x="60" y="33"/>
                    </a:lnTo>
                    <a:lnTo>
                      <a:pt x="52" y="40"/>
                    </a:lnTo>
                    <a:lnTo>
                      <a:pt x="44" y="50"/>
                    </a:lnTo>
                    <a:lnTo>
                      <a:pt x="40" y="60"/>
                    </a:lnTo>
                    <a:lnTo>
                      <a:pt x="36" y="70"/>
                    </a:lnTo>
                    <a:lnTo>
                      <a:pt x="36" y="80"/>
                    </a:lnTo>
                    <a:lnTo>
                      <a:pt x="36" y="89"/>
                    </a:lnTo>
                    <a:lnTo>
                      <a:pt x="39" y="98"/>
                    </a:lnTo>
                    <a:lnTo>
                      <a:pt x="41" y="105"/>
                    </a:lnTo>
                    <a:lnTo>
                      <a:pt x="46" y="112"/>
                    </a:lnTo>
                    <a:lnTo>
                      <a:pt x="55" y="124"/>
                    </a:lnTo>
                    <a:lnTo>
                      <a:pt x="69" y="138"/>
                    </a:lnTo>
                    <a:lnTo>
                      <a:pt x="89" y="153"/>
                    </a:lnTo>
                    <a:lnTo>
                      <a:pt x="114" y="168"/>
                    </a:lnTo>
                    <a:lnTo>
                      <a:pt x="133" y="183"/>
                    </a:lnTo>
                    <a:lnTo>
                      <a:pt x="150" y="194"/>
                    </a:lnTo>
                    <a:lnTo>
                      <a:pt x="163" y="204"/>
                    </a:lnTo>
                    <a:lnTo>
                      <a:pt x="172" y="213"/>
                    </a:lnTo>
                    <a:lnTo>
                      <a:pt x="179" y="222"/>
                    </a:lnTo>
                    <a:lnTo>
                      <a:pt x="186" y="230"/>
                    </a:lnTo>
                    <a:lnTo>
                      <a:pt x="192" y="239"/>
                    </a:lnTo>
                    <a:lnTo>
                      <a:pt x="197" y="249"/>
                    </a:lnTo>
                    <a:lnTo>
                      <a:pt x="200" y="259"/>
                    </a:lnTo>
                    <a:lnTo>
                      <a:pt x="202" y="271"/>
                    </a:lnTo>
                    <a:lnTo>
                      <a:pt x="205" y="281"/>
                    </a:lnTo>
                    <a:lnTo>
                      <a:pt x="205" y="292"/>
                    </a:lnTo>
                    <a:lnTo>
                      <a:pt x="205" y="304"/>
                    </a:lnTo>
                    <a:lnTo>
                      <a:pt x="204" y="314"/>
                    </a:lnTo>
                    <a:lnTo>
                      <a:pt x="201" y="324"/>
                    </a:lnTo>
                    <a:lnTo>
                      <a:pt x="198" y="333"/>
                    </a:lnTo>
                    <a:lnTo>
                      <a:pt x="194" y="343"/>
                    </a:lnTo>
                    <a:lnTo>
                      <a:pt x="190" y="352"/>
                    </a:lnTo>
                    <a:lnTo>
                      <a:pt x="184" y="359"/>
                    </a:lnTo>
                    <a:lnTo>
                      <a:pt x="178" y="367"/>
                    </a:lnTo>
                    <a:lnTo>
                      <a:pt x="171" y="375"/>
                    </a:lnTo>
                    <a:lnTo>
                      <a:pt x="164" y="382"/>
                    </a:lnTo>
                    <a:lnTo>
                      <a:pt x="156" y="386"/>
                    </a:lnTo>
                    <a:lnTo>
                      <a:pt x="146" y="391"/>
                    </a:lnTo>
                    <a:lnTo>
                      <a:pt x="138" y="395"/>
                    </a:lnTo>
                    <a:lnTo>
                      <a:pt x="129" y="396"/>
                    </a:lnTo>
                    <a:lnTo>
                      <a:pt x="118" y="398"/>
                    </a:lnTo>
                    <a:lnTo>
                      <a:pt x="108" y="399"/>
                    </a:lnTo>
                    <a:lnTo>
                      <a:pt x="95" y="398"/>
                    </a:lnTo>
                    <a:lnTo>
                      <a:pt x="82" y="396"/>
                    </a:lnTo>
                    <a:lnTo>
                      <a:pt x="71" y="393"/>
                    </a:lnTo>
                    <a:lnTo>
                      <a:pt x="53" y="386"/>
                    </a:lnTo>
                    <a:lnTo>
                      <a:pt x="35" y="379"/>
                    </a:lnTo>
                    <a:lnTo>
                      <a:pt x="25" y="378"/>
                    </a:lnTo>
                    <a:lnTo>
                      <a:pt x="20" y="378"/>
                    </a:lnTo>
                    <a:lnTo>
                      <a:pt x="16" y="382"/>
                    </a:lnTo>
                    <a:lnTo>
                      <a:pt x="13" y="388"/>
                    </a:lnTo>
                    <a:lnTo>
                      <a:pt x="11" y="399"/>
                    </a:lnTo>
                    <a:lnTo>
                      <a:pt x="2" y="399"/>
                    </a:lnTo>
                    <a:lnTo>
                      <a:pt x="2" y="268"/>
                    </a:lnTo>
                    <a:lnTo>
                      <a:pt x="11" y="268"/>
                    </a:lnTo>
                    <a:lnTo>
                      <a:pt x="14" y="287"/>
                    </a:lnTo>
                    <a:lnTo>
                      <a:pt x="18" y="304"/>
                    </a:lnTo>
                    <a:lnTo>
                      <a:pt x="22" y="318"/>
                    </a:lnTo>
                    <a:lnTo>
                      <a:pt x="27" y="330"/>
                    </a:lnTo>
                    <a:lnTo>
                      <a:pt x="33" y="339"/>
                    </a:lnTo>
                    <a:lnTo>
                      <a:pt x="40" y="349"/>
                    </a:lnTo>
                    <a:lnTo>
                      <a:pt x="48" y="356"/>
                    </a:lnTo>
                    <a:lnTo>
                      <a:pt x="57" y="363"/>
                    </a:lnTo>
                    <a:lnTo>
                      <a:pt x="68" y="369"/>
                    </a:lnTo>
                    <a:lnTo>
                      <a:pt x="80" y="373"/>
                    </a:lnTo>
                    <a:lnTo>
                      <a:pt x="91" y="376"/>
                    </a:lnTo>
                    <a:lnTo>
                      <a:pt x="103" y="378"/>
                    </a:lnTo>
                    <a:lnTo>
                      <a:pt x="116" y="376"/>
                    </a:lnTo>
                    <a:lnTo>
                      <a:pt x="129" y="372"/>
                    </a:lnTo>
                    <a:lnTo>
                      <a:pt x="133" y="370"/>
                    </a:lnTo>
                    <a:lnTo>
                      <a:pt x="139" y="366"/>
                    </a:lnTo>
                    <a:lnTo>
                      <a:pt x="144" y="363"/>
                    </a:lnTo>
                    <a:lnTo>
                      <a:pt x="147" y="359"/>
                    </a:lnTo>
                    <a:lnTo>
                      <a:pt x="156" y="349"/>
                    </a:lnTo>
                    <a:lnTo>
                      <a:pt x="160" y="339"/>
                    </a:lnTo>
                    <a:lnTo>
                      <a:pt x="164" y="327"/>
                    </a:lnTo>
                    <a:lnTo>
                      <a:pt x="165" y="314"/>
                    </a:lnTo>
                    <a:lnTo>
                      <a:pt x="164" y="307"/>
                    </a:lnTo>
                    <a:lnTo>
                      <a:pt x="163" y="300"/>
                    </a:lnTo>
                    <a:lnTo>
                      <a:pt x="161" y="294"/>
                    </a:lnTo>
                    <a:lnTo>
                      <a:pt x="158" y="287"/>
                    </a:lnTo>
                    <a:lnTo>
                      <a:pt x="154" y="279"/>
                    </a:lnTo>
                    <a:lnTo>
                      <a:pt x="150" y="272"/>
                    </a:lnTo>
                    <a:lnTo>
                      <a:pt x="145" y="265"/>
                    </a:lnTo>
                    <a:lnTo>
                      <a:pt x="139" y="259"/>
                    </a:lnTo>
                    <a:lnTo>
                      <a:pt x="132" y="254"/>
                    </a:lnTo>
                    <a:lnTo>
                      <a:pt x="122" y="246"/>
                    </a:lnTo>
                    <a:lnTo>
                      <a:pt x="108" y="236"/>
                    </a:lnTo>
                    <a:lnTo>
                      <a:pt x="90" y="223"/>
                    </a:lnTo>
                    <a:lnTo>
                      <a:pt x="71" y="210"/>
                    </a:lnTo>
                    <a:lnTo>
                      <a:pt x="56" y="199"/>
                    </a:lnTo>
                    <a:lnTo>
                      <a:pt x="43" y="189"/>
                    </a:lnTo>
                    <a:lnTo>
                      <a:pt x="34" y="180"/>
                    </a:lnTo>
                    <a:lnTo>
                      <a:pt x="26" y="171"/>
                    </a:lnTo>
                    <a:lnTo>
                      <a:pt x="19" y="163"/>
                    </a:lnTo>
                    <a:lnTo>
                      <a:pt x="13" y="154"/>
                    </a:lnTo>
                    <a:lnTo>
                      <a:pt x="8" y="144"/>
                    </a:lnTo>
                    <a:lnTo>
                      <a:pt x="5" y="134"/>
                    </a:lnTo>
                    <a:lnTo>
                      <a:pt x="1" y="124"/>
                    </a:lnTo>
                    <a:lnTo>
                      <a:pt x="0" y="112"/>
                    </a:lnTo>
                    <a:lnTo>
                      <a:pt x="0" y="101"/>
                    </a:lnTo>
                    <a:lnTo>
                      <a:pt x="0" y="91"/>
                    </a:lnTo>
                    <a:lnTo>
                      <a:pt x="1" y="80"/>
                    </a:lnTo>
                    <a:lnTo>
                      <a:pt x="4" y="72"/>
                    </a:lnTo>
                    <a:lnTo>
                      <a:pt x="6" y="62"/>
                    </a:lnTo>
                    <a:lnTo>
                      <a:pt x="9" y="53"/>
                    </a:lnTo>
                    <a:lnTo>
                      <a:pt x="14" y="46"/>
                    </a:lnTo>
                    <a:lnTo>
                      <a:pt x="19" y="37"/>
                    </a:lnTo>
                    <a:lnTo>
                      <a:pt x="25" y="30"/>
                    </a:lnTo>
                    <a:lnTo>
                      <a:pt x="32" y="23"/>
                    </a:lnTo>
                    <a:lnTo>
                      <a:pt x="39" y="17"/>
                    </a:lnTo>
                    <a:lnTo>
                      <a:pt x="47" y="11"/>
                    </a:lnTo>
                    <a:lnTo>
                      <a:pt x="54" y="7"/>
                    </a:lnTo>
                    <a:lnTo>
                      <a:pt x="62" y="4"/>
                    </a:lnTo>
                    <a:lnTo>
                      <a:pt x="71" y="3"/>
                    </a:lnTo>
                    <a:lnTo>
                      <a:pt x="81" y="1"/>
                    </a:lnTo>
                    <a:lnTo>
                      <a:pt x="90" y="0"/>
                    </a:lnTo>
                    <a:lnTo>
                      <a:pt x="103" y="1"/>
                    </a:lnTo>
                    <a:lnTo>
                      <a:pt x="116" y="4"/>
                    </a:lnTo>
                    <a:lnTo>
                      <a:pt x="129" y="8"/>
                    </a:lnTo>
                    <a:lnTo>
                      <a:pt x="143" y="16"/>
                    </a:lnTo>
                    <a:lnTo>
                      <a:pt x="153" y="20"/>
                    </a:lnTo>
                    <a:lnTo>
                      <a:pt x="160" y="23"/>
                    </a:lnTo>
                    <a:lnTo>
                      <a:pt x="166" y="21"/>
                    </a:lnTo>
                    <a:lnTo>
                      <a:pt x="170" y="18"/>
                    </a:lnTo>
                    <a:lnTo>
                      <a:pt x="173" y="11"/>
                    </a:lnTo>
                    <a:lnTo>
                      <a:pt x="177" y="0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03" name="Freeform 2995"/>
              <p:cNvSpPr>
                <a:spLocks/>
              </p:cNvSpPr>
              <p:nvPr/>
            </p:nvSpPr>
            <p:spPr bwMode="auto">
              <a:xfrm>
                <a:off x="6529" y="1820"/>
                <a:ext cx="45" cy="10"/>
              </a:xfrm>
              <a:custGeom>
                <a:avLst/>
                <a:gdLst>
                  <a:gd name="T0" fmla="*/ 0 w 89"/>
                  <a:gd name="T1" fmla="*/ 16 h 21"/>
                  <a:gd name="T2" fmla="*/ 7 w 89"/>
                  <a:gd name="T3" fmla="*/ 21 h 21"/>
                  <a:gd name="T4" fmla="*/ 89 w 89"/>
                  <a:gd name="T5" fmla="*/ 21 h 21"/>
                  <a:gd name="T6" fmla="*/ 89 w 89"/>
                  <a:gd name="T7" fmla="*/ 0 h 21"/>
                  <a:gd name="T8" fmla="*/ 7 w 89"/>
                  <a:gd name="T9" fmla="*/ 0 h 21"/>
                  <a:gd name="T10" fmla="*/ 0 w 89"/>
                  <a:gd name="T11" fmla="*/ 16 h 21"/>
                  <a:gd name="T12" fmla="*/ 0 w 89"/>
                  <a:gd name="T13" fmla="*/ 16 h 21"/>
                  <a:gd name="T14" fmla="*/ 3 w 89"/>
                  <a:gd name="T15" fmla="*/ 21 h 21"/>
                  <a:gd name="T16" fmla="*/ 7 w 89"/>
                  <a:gd name="T17" fmla="*/ 21 h 21"/>
                  <a:gd name="T18" fmla="*/ 0 w 89"/>
                  <a:gd name="T19" fmla="*/ 1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21">
                    <a:moveTo>
                      <a:pt x="0" y="16"/>
                    </a:moveTo>
                    <a:lnTo>
                      <a:pt x="7" y="21"/>
                    </a:lnTo>
                    <a:lnTo>
                      <a:pt x="89" y="21"/>
                    </a:lnTo>
                    <a:lnTo>
                      <a:pt x="89" y="0"/>
                    </a:lnTo>
                    <a:lnTo>
                      <a:pt x="7" y="0"/>
                    </a:lnTo>
                    <a:lnTo>
                      <a:pt x="0" y="16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04" name="Freeform 2996"/>
              <p:cNvSpPr>
                <a:spLocks/>
              </p:cNvSpPr>
              <p:nvPr/>
            </p:nvSpPr>
            <p:spPr bwMode="auto">
              <a:xfrm>
                <a:off x="6477" y="1731"/>
                <a:ext cx="59" cy="97"/>
              </a:xfrm>
              <a:custGeom>
                <a:avLst/>
                <a:gdLst>
                  <a:gd name="T0" fmla="*/ 7 w 118"/>
                  <a:gd name="T1" fmla="*/ 0 h 194"/>
                  <a:gd name="T2" fmla="*/ 0 w 118"/>
                  <a:gd name="T3" fmla="*/ 15 h 194"/>
                  <a:gd name="T4" fmla="*/ 105 w 118"/>
                  <a:gd name="T5" fmla="*/ 194 h 194"/>
                  <a:gd name="T6" fmla="*/ 118 w 118"/>
                  <a:gd name="T7" fmla="*/ 183 h 194"/>
                  <a:gd name="T8" fmla="*/ 14 w 118"/>
                  <a:gd name="T9" fmla="*/ 4 h 194"/>
                  <a:gd name="T10" fmla="*/ 7 w 118"/>
                  <a:gd name="T11" fmla="*/ 0 h 194"/>
                  <a:gd name="T12" fmla="*/ 14 w 118"/>
                  <a:gd name="T13" fmla="*/ 4 h 194"/>
                  <a:gd name="T14" fmla="*/ 12 w 118"/>
                  <a:gd name="T15" fmla="*/ 0 h 194"/>
                  <a:gd name="T16" fmla="*/ 7 w 118"/>
                  <a:gd name="T17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194">
                    <a:moveTo>
                      <a:pt x="7" y="0"/>
                    </a:moveTo>
                    <a:lnTo>
                      <a:pt x="0" y="15"/>
                    </a:lnTo>
                    <a:lnTo>
                      <a:pt x="105" y="194"/>
                    </a:lnTo>
                    <a:lnTo>
                      <a:pt x="118" y="183"/>
                    </a:lnTo>
                    <a:lnTo>
                      <a:pt x="14" y="4"/>
                    </a:lnTo>
                    <a:lnTo>
                      <a:pt x="7" y="0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05" name="Freeform 2997"/>
              <p:cNvSpPr>
                <a:spLocks/>
              </p:cNvSpPr>
              <p:nvPr/>
            </p:nvSpPr>
            <p:spPr bwMode="auto">
              <a:xfrm>
                <a:off x="6471" y="1731"/>
                <a:ext cx="9" cy="11"/>
              </a:xfrm>
              <a:custGeom>
                <a:avLst/>
                <a:gdLst>
                  <a:gd name="T0" fmla="*/ 0 w 19"/>
                  <a:gd name="T1" fmla="*/ 21 h 21"/>
                  <a:gd name="T2" fmla="*/ 0 w 19"/>
                  <a:gd name="T3" fmla="*/ 21 h 21"/>
                  <a:gd name="T4" fmla="*/ 9 w 19"/>
                  <a:gd name="T5" fmla="*/ 20 h 21"/>
                  <a:gd name="T6" fmla="*/ 19 w 19"/>
                  <a:gd name="T7" fmla="*/ 20 h 21"/>
                  <a:gd name="T8" fmla="*/ 19 w 19"/>
                  <a:gd name="T9" fmla="*/ 0 h 21"/>
                  <a:gd name="T10" fmla="*/ 9 w 19"/>
                  <a:gd name="T11" fmla="*/ 0 h 21"/>
                  <a:gd name="T12" fmla="*/ 0 w 19"/>
                  <a:gd name="T13" fmla="*/ 0 h 21"/>
                  <a:gd name="T14" fmla="*/ 0 w 19"/>
                  <a:gd name="T15" fmla="*/ 0 h 21"/>
                  <a:gd name="T16" fmla="*/ 0 w 19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1">
                    <a:moveTo>
                      <a:pt x="0" y="21"/>
                    </a:moveTo>
                    <a:lnTo>
                      <a:pt x="0" y="21"/>
                    </a:lnTo>
                    <a:lnTo>
                      <a:pt x="9" y="20"/>
                    </a:lnTo>
                    <a:lnTo>
                      <a:pt x="19" y="2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06" name="Freeform 2998"/>
              <p:cNvSpPr>
                <a:spLocks/>
              </p:cNvSpPr>
              <p:nvPr/>
            </p:nvSpPr>
            <p:spPr bwMode="auto">
              <a:xfrm>
                <a:off x="6467" y="1731"/>
                <a:ext cx="4" cy="11"/>
              </a:xfrm>
              <a:custGeom>
                <a:avLst/>
                <a:gdLst>
                  <a:gd name="T0" fmla="*/ 0 w 7"/>
                  <a:gd name="T1" fmla="*/ 21 h 21"/>
                  <a:gd name="T2" fmla="*/ 0 w 7"/>
                  <a:gd name="T3" fmla="*/ 21 h 21"/>
                  <a:gd name="T4" fmla="*/ 4 w 7"/>
                  <a:gd name="T5" fmla="*/ 21 h 21"/>
                  <a:gd name="T6" fmla="*/ 7 w 7"/>
                  <a:gd name="T7" fmla="*/ 21 h 21"/>
                  <a:gd name="T8" fmla="*/ 7 w 7"/>
                  <a:gd name="T9" fmla="*/ 0 h 21"/>
                  <a:gd name="T10" fmla="*/ 4 w 7"/>
                  <a:gd name="T11" fmla="*/ 0 h 21"/>
                  <a:gd name="T12" fmla="*/ 2 w 7"/>
                  <a:gd name="T13" fmla="*/ 0 h 21"/>
                  <a:gd name="T14" fmla="*/ 2 w 7"/>
                  <a:gd name="T15" fmla="*/ 0 h 21"/>
                  <a:gd name="T16" fmla="*/ 0 w 7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21">
                    <a:moveTo>
                      <a:pt x="0" y="21"/>
                    </a:moveTo>
                    <a:lnTo>
                      <a:pt x="0" y="21"/>
                    </a:lnTo>
                    <a:lnTo>
                      <a:pt x="4" y="21"/>
                    </a:lnTo>
                    <a:lnTo>
                      <a:pt x="7" y="21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07" name="Freeform 2999"/>
              <p:cNvSpPr>
                <a:spLocks/>
              </p:cNvSpPr>
              <p:nvPr/>
            </p:nvSpPr>
            <p:spPr bwMode="auto">
              <a:xfrm>
                <a:off x="6460" y="1731"/>
                <a:ext cx="8" cy="11"/>
              </a:xfrm>
              <a:custGeom>
                <a:avLst/>
                <a:gdLst>
                  <a:gd name="T0" fmla="*/ 18 w 18"/>
                  <a:gd name="T1" fmla="*/ 10 h 21"/>
                  <a:gd name="T2" fmla="*/ 8 w 18"/>
                  <a:gd name="T3" fmla="*/ 20 h 21"/>
                  <a:gd name="T4" fmla="*/ 12 w 18"/>
                  <a:gd name="T5" fmla="*/ 20 h 21"/>
                  <a:gd name="T6" fmla="*/ 15 w 18"/>
                  <a:gd name="T7" fmla="*/ 21 h 21"/>
                  <a:gd name="T8" fmla="*/ 17 w 18"/>
                  <a:gd name="T9" fmla="*/ 0 h 21"/>
                  <a:gd name="T10" fmla="*/ 13 w 18"/>
                  <a:gd name="T11" fmla="*/ 0 h 21"/>
                  <a:gd name="T12" fmla="*/ 10 w 18"/>
                  <a:gd name="T13" fmla="*/ 0 h 21"/>
                  <a:gd name="T14" fmla="*/ 0 w 18"/>
                  <a:gd name="T15" fmla="*/ 10 h 21"/>
                  <a:gd name="T16" fmla="*/ 10 w 18"/>
                  <a:gd name="T17" fmla="*/ 0 h 21"/>
                  <a:gd name="T18" fmla="*/ 0 w 18"/>
                  <a:gd name="T19" fmla="*/ 0 h 21"/>
                  <a:gd name="T20" fmla="*/ 0 w 18"/>
                  <a:gd name="T21" fmla="*/ 10 h 21"/>
                  <a:gd name="T22" fmla="*/ 18 w 18"/>
                  <a:gd name="T23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21">
                    <a:moveTo>
                      <a:pt x="18" y="10"/>
                    </a:moveTo>
                    <a:lnTo>
                      <a:pt x="8" y="20"/>
                    </a:lnTo>
                    <a:lnTo>
                      <a:pt x="12" y="20"/>
                    </a:lnTo>
                    <a:lnTo>
                      <a:pt x="15" y="21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08" name="Freeform 3000"/>
              <p:cNvSpPr>
                <a:spLocks/>
              </p:cNvSpPr>
              <p:nvPr/>
            </p:nvSpPr>
            <p:spPr bwMode="auto">
              <a:xfrm>
                <a:off x="6460" y="1736"/>
                <a:ext cx="8" cy="55"/>
              </a:xfrm>
              <a:custGeom>
                <a:avLst/>
                <a:gdLst>
                  <a:gd name="T0" fmla="*/ 0 w 18"/>
                  <a:gd name="T1" fmla="*/ 111 h 111"/>
                  <a:gd name="T2" fmla="*/ 18 w 18"/>
                  <a:gd name="T3" fmla="*/ 111 h 111"/>
                  <a:gd name="T4" fmla="*/ 18 w 18"/>
                  <a:gd name="T5" fmla="*/ 0 h 111"/>
                  <a:gd name="T6" fmla="*/ 0 w 18"/>
                  <a:gd name="T7" fmla="*/ 0 h 111"/>
                  <a:gd name="T8" fmla="*/ 0 w 18"/>
                  <a:gd name="T9" fmla="*/ 111 h 111"/>
                  <a:gd name="T10" fmla="*/ 0 w 18"/>
                  <a:gd name="T11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1">
                    <a:moveTo>
                      <a:pt x="0" y="111"/>
                    </a:moveTo>
                    <a:lnTo>
                      <a:pt x="18" y="11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09" name="Freeform 3001"/>
              <p:cNvSpPr>
                <a:spLocks/>
              </p:cNvSpPr>
              <p:nvPr/>
            </p:nvSpPr>
            <p:spPr bwMode="auto">
              <a:xfrm>
                <a:off x="6460" y="1791"/>
                <a:ext cx="10" cy="26"/>
              </a:xfrm>
              <a:custGeom>
                <a:avLst/>
                <a:gdLst>
                  <a:gd name="T0" fmla="*/ 21 w 21"/>
                  <a:gd name="T1" fmla="*/ 37 h 52"/>
                  <a:gd name="T2" fmla="*/ 21 w 21"/>
                  <a:gd name="T3" fmla="*/ 37 h 52"/>
                  <a:gd name="T4" fmla="*/ 20 w 21"/>
                  <a:gd name="T5" fmla="*/ 34 h 52"/>
                  <a:gd name="T6" fmla="*/ 19 w 21"/>
                  <a:gd name="T7" fmla="*/ 27 h 52"/>
                  <a:gd name="T8" fmla="*/ 18 w 21"/>
                  <a:gd name="T9" fmla="*/ 16 h 52"/>
                  <a:gd name="T10" fmla="*/ 18 w 21"/>
                  <a:gd name="T11" fmla="*/ 0 h 52"/>
                  <a:gd name="T12" fmla="*/ 0 w 21"/>
                  <a:gd name="T13" fmla="*/ 0 h 52"/>
                  <a:gd name="T14" fmla="*/ 1 w 21"/>
                  <a:gd name="T15" fmla="*/ 17 h 52"/>
                  <a:gd name="T16" fmla="*/ 2 w 21"/>
                  <a:gd name="T17" fmla="*/ 30 h 52"/>
                  <a:gd name="T18" fmla="*/ 5 w 21"/>
                  <a:gd name="T19" fmla="*/ 42 h 52"/>
                  <a:gd name="T20" fmla="*/ 10 w 21"/>
                  <a:gd name="T21" fmla="*/ 52 h 52"/>
                  <a:gd name="T22" fmla="*/ 10 w 21"/>
                  <a:gd name="T23" fmla="*/ 52 h 52"/>
                  <a:gd name="T24" fmla="*/ 21 w 21"/>
                  <a:gd name="T25" fmla="*/ 3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2">
                    <a:moveTo>
                      <a:pt x="21" y="37"/>
                    </a:moveTo>
                    <a:lnTo>
                      <a:pt x="21" y="37"/>
                    </a:lnTo>
                    <a:lnTo>
                      <a:pt x="20" y="34"/>
                    </a:lnTo>
                    <a:lnTo>
                      <a:pt x="19" y="27"/>
                    </a:lnTo>
                    <a:lnTo>
                      <a:pt x="18" y="16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1" y="17"/>
                    </a:lnTo>
                    <a:lnTo>
                      <a:pt x="2" y="30"/>
                    </a:lnTo>
                    <a:lnTo>
                      <a:pt x="5" y="42"/>
                    </a:lnTo>
                    <a:lnTo>
                      <a:pt x="10" y="52"/>
                    </a:lnTo>
                    <a:lnTo>
                      <a:pt x="21" y="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10" name="Freeform 3002"/>
              <p:cNvSpPr>
                <a:spLocks/>
              </p:cNvSpPr>
              <p:nvPr/>
            </p:nvSpPr>
            <p:spPr bwMode="auto">
              <a:xfrm>
                <a:off x="6464" y="1810"/>
                <a:ext cx="16" cy="15"/>
              </a:xfrm>
              <a:custGeom>
                <a:avLst/>
                <a:gdLst>
                  <a:gd name="T0" fmla="*/ 31 w 31"/>
                  <a:gd name="T1" fmla="*/ 9 h 31"/>
                  <a:gd name="T2" fmla="*/ 31 w 31"/>
                  <a:gd name="T3" fmla="*/ 9 h 31"/>
                  <a:gd name="T4" fmla="*/ 24 w 31"/>
                  <a:gd name="T5" fmla="*/ 9 h 31"/>
                  <a:gd name="T6" fmla="*/ 19 w 31"/>
                  <a:gd name="T7" fmla="*/ 7 h 31"/>
                  <a:gd name="T8" fmla="*/ 15 w 31"/>
                  <a:gd name="T9" fmla="*/ 5 h 31"/>
                  <a:gd name="T10" fmla="*/ 11 w 31"/>
                  <a:gd name="T11" fmla="*/ 0 h 31"/>
                  <a:gd name="T12" fmla="*/ 0 w 31"/>
                  <a:gd name="T13" fmla="*/ 15 h 31"/>
                  <a:gd name="T14" fmla="*/ 5 w 31"/>
                  <a:gd name="T15" fmla="*/ 22 h 31"/>
                  <a:gd name="T16" fmla="*/ 14 w 31"/>
                  <a:gd name="T17" fmla="*/ 26 h 31"/>
                  <a:gd name="T18" fmla="*/ 22 w 31"/>
                  <a:gd name="T19" fmla="*/ 29 h 31"/>
                  <a:gd name="T20" fmla="*/ 31 w 31"/>
                  <a:gd name="T21" fmla="*/ 31 h 31"/>
                  <a:gd name="T22" fmla="*/ 31 w 31"/>
                  <a:gd name="T23" fmla="*/ 31 h 31"/>
                  <a:gd name="T24" fmla="*/ 31 w 31"/>
                  <a:gd name="T25" fmla="*/ 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31">
                    <a:moveTo>
                      <a:pt x="31" y="9"/>
                    </a:moveTo>
                    <a:lnTo>
                      <a:pt x="31" y="9"/>
                    </a:lnTo>
                    <a:lnTo>
                      <a:pt x="24" y="9"/>
                    </a:lnTo>
                    <a:lnTo>
                      <a:pt x="19" y="7"/>
                    </a:lnTo>
                    <a:lnTo>
                      <a:pt x="15" y="5"/>
                    </a:lnTo>
                    <a:lnTo>
                      <a:pt x="11" y="0"/>
                    </a:lnTo>
                    <a:lnTo>
                      <a:pt x="0" y="15"/>
                    </a:lnTo>
                    <a:lnTo>
                      <a:pt x="5" y="22"/>
                    </a:lnTo>
                    <a:lnTo>
                      <a:pt x="14" y="26"/>
                    </a:lnTo>
                    <a:lnTo>
                      <a:pt x="22" y="29"/>
                    </a:lnTo>
                    <a:lnTo>
                      <a:pt x="31" y="31"/>
                    </a:lnTo>
                    <a:lnTo>
                      <a:pt x="31" y="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11" name="Freeform 3003"/>
              <p:cNvSpPr>
                <a:spLocks/>
              </p:cNvSpPr>
              <p:nvPr/>
            </p:nvSpPr>
            <p:spPr bwMode="auto">
              <a:xfrm>
                <a:off x="6480" y="1814"/>
                <a:ext cx="11" cy="11"/>
              </a:xfrm>
              <a:custGeom>
                <a:avLst/>
                <a:gdLst>
                  <a:gd name="T0" fmla="*/ 21 w 21"/>
                  <a:gd name="T1" fmla="*/ 11 h 22"/>
                  <a:gd name="T2" fmla="*/ 13 w 21"/>
                  <a:gd name="T3" fmla="*/ 0 h 22"/>
                  <a:gd name="T4" fmla="*/ 0 w 21"/>
                  <a:gd name="T5" fmla="*/ 0 h 22"/>
                  <a:gd name="T6" fmla="*/ 0 w 21"/>
                  <a:gd name="T7" fmla="*/ 22 h 22"/>
                  <a:gd name="T8" fmla="*/ 13 w 21"/>
                  <a:gd name="T9" fmla="*/ 22 h 22"/>
                  <a:gd name="T10" fmla="*/ 21 w 21"/>
                  <a:gd name="T11" fmla="*/ 11 h 22"/>
                  <a:gd name="T12" fmla="*/ 21 w 21"/>
                  <a:gd name="T13" fmla="*/ 11 h 22"/>
                  <a:gd name="T14" fmla="*/ 21 w 21"/>
                  <a:gd name="T15" fmla="*/ 0 h 22"/>
                  <a:gd name="T16" fmla="*/ 13 w 21"/>
                  <a:gd name="T17" fmla="*/ 0 h 22"/>
                  <a:gd name="T18" fmla="*/ 21 w 21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2">
                    <a:moveTo>
                      <a:pt x="21" y="11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13" y="22"/>
                    </a:lnTo>
                    <a:lnTo>
                      <a:pt x="21" y="11"/>
                    </a:lnTo>
                    <a:lnTo>
                      <a:pt x="21" y="0"/>
                    </a:lnTo>
                    <a:lnTo>
                      <a:pt x="13" y="0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12" name="Freeform 3004"/>
              <p:cNvSpPr>
                <a:spLocks/>
              </p:cNvSpPr>
              <p:nvPr/>
            </p:nvSpPr>
            <p:spPr bwMode="auto">
              <a:xfrm>
                <a:off x="6482" y="1820"/>
                <a:ext cx="9" cy="10"/>
              </a:xfrm>
              <a:custGeom>
                <a:avLst/>
                <a:gdLst>
                  <a:gd name="T0" fmla="*/ 9 w 17"/>
                  <a:gd name="T1" fmla="*/ 21 h 21"/>
                  <a:gd name="T2" fmla="*/ 17 w 17"/>
                  <a:gd name="T3" fmla="*/ 11 h 21"/>
                  <a:gd name="T4" fmla="*/ 17 w 17"/>
                  <a:gd name="T5" fmla="*/ 0 h 21"/>
                  <a:gd name="T6" fmla="*/ 0 w 17"/>
                  <a:gd name="T7" fmla="*/ 0 h 21"/>
                  <a:gd name="T8" fmla="*/ 0 w 17"/>
                  <a:gd name="T9" fmla="*/ 11 h 21"/>
                  <a:gd name="T10" fmla="*/ 9 w 17"/>
                  <a:gd name="T11" fmla="*/ 21 h 21"/>
                  <a:gd name="T12" fmla="*/ 9 w 17"/>
                  <a:gd name="T13" fmla="*/ 21 h 21"/>
                  <a:gd name="T14" fmla="*/ 17 w 17"/>
                  <a:gd name="T15" fmla="*/ 21 h 21"/>
                  <a:gd name="T16" fmla="*/ 17 w 17"/>
                  <a:gd name="T17" fmla="*/ 11 h 21"/>
                  <a:gd name="T18" fmla="*/ 9 w 17"/>
                  <a:gd name="T1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1">
                    <a:moveTo>
                      <a:pt x="9" y="21"/>
                    </a:moveTo>
                    <a:lnTo>
                      <a:pt x="17" y="11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9" y="21"/>
                    </a:lnTo>
                    <a:lnTo>
                      <a:pt x="17" y="21"/>
                    </a:lnTo>
                    <a:lnTo>
                      <a:pt x="17" y="11"/>
                    </a:lnTo>
                    <a:lnTo>
                      <a:pt x="9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13" name="Freeform 3005"/>
              <p:cNvSpPr>
                <a:spLocks/>
              </p:cNvSpPr>
              <p:nvPr/>
            </p:nvSpPr>
            <p:spPr bwMode="auto">
              <a:xfrm>
                <a:off x="6416" y="1820"/>
                <a:ext cx="70" cy="10"/>
              </a:xfrm>
              <a:custGeom>
                <a:avLst/>
                <a:gdLst>
                  <a:gd name="T0" fmla="*/ 0 w 142"/>
                  <a:gd name="T1" fmla="*/ 11 h 21"/>
                  <a:gd name="T2" fmla="*/ 9 w 142"/>
                  <a:gd name="T3" fmla="*/ 21 h 21"/>
                  <a:gd name="T4" fmla="*/ 142 w 142"/>
                  <a:gd name="T5" fmla="*/ 21 h 21"/>
                  <a:gd name="T6" fmla="*/ 142 w 142"/>
                  <a:gd name="T7" fmla="*/ 0 h 21"/>
                  <a:gd name="T8" fmla="*/ 9 w 142"/>
                  <a:gd name="T9" fmla="*/ 0 h 21"/>
                  <a:gd name="T10" fmla="*/ 0 w 142"/>
                  <a:gd name="T11" fmla="*/ 11 h 21"/>
                  <a:gd name="T12" fmla="*/ 0 w 142"/>
                  <a:gd name="T13" fmla="*/ 11 h 21"/>
                  <a:gd name="T14" fmla="*/ 0 w 142"/>
                  <a:gd name="T15" fmla="*/ 21 h 21"/>
                  <a:gd name="T16" fmla="*/ 9 w 142"/>
                  <a:gd name="T17" fmla="*/ 21 h 21"/>
                  <a:gd name="T18" fmla="*/ 0 w 142"/>
                  <a:gd name="T1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2" h="21">
                    <a:moveTo>
                      <a:pt x="0" y="11"/>
                    </a:moveTo>
                    <a:lnTo>
                      <a:pt x="9" y="21"/>
                    </a:lnTo>
                    <a:lnTo>
                      <a:pt x="142" y="21"/>
                    </a:lnTo>
                    <a:lnTo>
                      <a:pt x="142" y="0"/>
                    </a:lnTo>
                    <a:lnTo>
                      <a:pt x="9" y="0"/>
                    </a:lnTo>
                    <a:lnTo>
                      <a:pt x="0" y="11"/>
                    </a:lnTo>
                    <a:lnTo>
                      <a:pt x="0" y="21"/>
                    </a:lnTo>
                    <a:lnTo>
                      <a:pt x="9" y="2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14" name="Freeform 3006"/>
              <p:cNvSpPr>
                <a:spLocks/>
              </p:cNvSpPr>
              <p:nvPr/>
            </p:nvSpPr>
            <p:spPr bwMode="auto">
              <a:xfrm>
                <a:off x="6416" y="1814"/>
                <a:ext cx="8" cy="11"/>
              </a:xfrm>
              <a:custGeom>
                <a:avLst/>
                <a:gdLst>
                  <a:gd name="T0" fmla="*/ 9 w 17"/>
                  <a:gd name="T1" fmla="*/ 0 h 22"/>
                  <a:gd name="T2" fmla="*/ 0 w 17"/>
                  <a:gd name="T3" fmla="*/ 11 h 22"/>
                  <a:gd name="T4" fmla="*/ 0 w 17"/>
                  <a:gd name="T5" fmla="*/ 22 h 22"/>
                  <a:gd name="T6" fmla="*/ 17 w 17"/>
                  <a:gd name="T7" fmla="*/ 22 h 22"/>
                  <a:gd name="T8" fmla="*/ 17 w 17"/>
                  <a:gd name="T9" fmla="*/ 11 h 22"/>
                  <a:gd name="T10" fmla="*/ 9 w 17"/>
                  <a:gd name="T11" fmla="*/ 0 h 22"/>
                  <a:gd name="T12" fmla="*/ 9 w 17"/>
                  <a:gd name="T13" fmla="*/ 0 h 22"/>
                  <a:gd name="T14" fmla="*/ 0 w 17"/>
                  <a:gd name="T15" fmla="*/ 0 h 22"/>
                  <a:gd name="T16" fmla="*/ 0 w 17"/>
                  <a:gd name="T17" fmla="*/ 11 h 22"/>
                  <a:gd name="T18" fmla="*/ 9 w 17"/>
                  <a:gd name="T1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2">
                    <a:moveTo>
                      <a:pt x="9" y="0"/>
                    </a:moveTo>
                    <a:lnTo>
                      <a:pt x="0" y="11"/>
                    </a:lnTo>
                    <a:lnTo>
                      <a:pt x="0" y="22"/>
                    </a:lnTo>
                    <a:lnTo>
                      <a:pt x="17" y="22"/>
                    </a:lnTo>
                    <a:lnTo>
                      <a:pt x="17" y="11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15" name="Freeform 3007"/>
              <p:cNvSpPr>
                <a:spLocks/>
              </p:cNvSpPr>
              <p:nvPr/>
            </p:nvSpPr>
            <p:spPr bwMode="auto">
              <a:xfrm>
                <a:off x="6420" y="1814"/>
                <a:ext cx="6" cy="11"/>
              </a:xfrm>
              <a:custGeom>
                <a:avLst/>
                <a:gdLst>
                  <a:gd name="T0" fmla="*/ 11 w 11"/>
                  <a:gd name="T1" fmla="*/ 22 h 22"/>
                  <a:gd name="T2" fmla="*/ 11 w 11"/>
                  <a:gd name="T3" fmla="*/ 0 h 22"/>
                  <a:gd name="T4" fmla="*/ 0 w 11"/>
                  <a:gd name="T5" fmla="*/ 0 h 22"/>
                  <a:gd name="T6" fmla="*/ 0 w 11"/>
                  <a:gd name="T7" fmla="*/ 22 h 22"/>
                  <a:gd name="T8" fmla="*/ 11 w 11"/>
                  <a:gd name="T9" fmla="*/ 22 h 22"/>
                  <a:gd name="T10" fmla="*/ 11 w 11"/>
                  <a:gd name="T1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22">
                    <a:moveTo>
                      <a:pt x="11" y="22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11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16" name="Freeform 3008"/>
              <p:cNvSpPr>
                <a:spLocks/>
              </p:cNvSpPr>
              <p:nvPr/>
            </p:nvSpPr>
            <p:spPr bwMode="auto">
              <a:xfrm>
                <a:off x="6426" y="1809"/>
                <a:ext cx="17" cy="16"/>
              </a:xfrm>
              <a:custGeom>
                <a:avLst/>
                <a:gdLst>
                  <a:gd name="T0" fmla="*/ 21 w 35"/>
                  <a:gd name="T1" fmla="*/ 0 h 32"/>
                  <a:gd name="T2" fmla="*/ 21 w 35"/>
                  <a:gd name="T3" fmla="*/ 0 h 32"/>
                  <a:gd name="T4" fmla="*/ 18 w 35"/>
                  <a:gd name="T5" fmla="*/ 4 h 32"/>
                  <a:gd name="T6" fmla="*/ 14 w 35"/>
                  <a:gd name="T7" fmla="*/ 7 h 32"/>
                  <a:gd name="T8" fmla="*/ 8 w 35"/>
                  <a:gd name="T9" fmla="*/ 10 h 32"/>
                  <a:gd name="T10" fmla="*/ 0 w 35"/>
                  <a:gd name="T11" fmla="*/ 10 h 32"/>
                  <a:gd name="T12" fmla="*/ 0 w 35"/>
                  <a:gd name="T13" fmla="*/ 32 h 32"/>
                  <a:gd name="T14" fmla="*/ 11 w 35"/>
                  <a:gd name="T15" fmla="*/ 30 h 32"/>
                  <a:gd name="T16" fmla="*/ 21 w 35"/>
                  <a:gd name="T17" fmla="*/ 26 h 32"/>
                  <a:gd name="T18" fmla="*/ 30 w 35"/>
                  <a:gd name="T19" fmla="*/ 20 h 32"/>
                  <a:gd name="T20" fmla="*/ 35 w 35"/>
                  <a:gd name="T21" fmla="*/ 11 h 32"/>
                  <a:gd name="T22" fmla="*/ 35 w 35"/>
                  <a:gd name="T23" fmla="*/ 11 h 32"/>
                  <a:gd name="T24" fmla="*/ 21 w 35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2">
                    <a:moveTo>
                      <a:pt x="21" y="0"/>
                    </a:moveTo>
                    <a:lnTo>
                      <a:pt x="21" y="0"/>
                    </a:lnTo>
                    <a:lnTo>
                      <a:pt x="18" y="4"/>
                    </a:lnTo>
                    <a:lnTo>
                      <a:pt x="14" y="7"/>
                    </a:lnTo>
                    <a:lnTo>
                      <a:pt x="8" y="10"/>
                    </a:lnTo>
                    <a:lnTo>
                      <a:pt x="0" y="10"/>
                    </a:lnTo>
                    <a:lnTo>
                      <a:pt x="0" y="32"/>
                    </a:lnTo>
                    <a:lnTo>
                      <a:pt x="11" y="30"/>
                    </a:lnTo>
                    <a:lnTo>
                      <a:pt x="21" y="26"/>
                    </a:lnTo>
                    <a:lnTo>
                      <a:pt x="30" y="20"/>
                    </a:lnTo>
                    <a:lnTo>
                      <a:pt x="35" y="1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17" name="Freeform 3009"/>
              <p:cNvSpPr>
                <a:spLocks/>
              </p:cNvSpPr>
              <p:nvPr/>
            </p:nvSpPr>
            <p:spPr bwMode="auto">
              <a:xfrm>
                <a:off x="6436" y="1791"/>
                <a:ext cx="10" cy="24"/>
              </a:xfrm>
              <a:custGeom>
                <a:avLst/>
                <a:gdLst>
                  <a:gd name="T0" fmla="*/ 4 w 20"/>
                  <a:gd name="T1" fmla="*/ 0 h 47"/>
                  <a:gd name="T2" fmla="*/ 4 w 20"/>
                  <a:gd name="T3" fmla="*/ 0 h 47"/>
                  <a:gd name="T4" fmla="*/ 4 w 20"/>
                  <a:gd name="T5" fmla="*/ 14 h 47"/>
                  <a:gd name="T6" fmla="*/ 3 w 20"/>
                  <a:gd name="T7" fmla="*/ 24 h 47"/>
                  <a:gd name="T8" fmla="*/ 2 w 20"/>
                  <a:gd name="T9" fmla="*/ 31 h 47"/>
                  <a:gd name="T10" fmla="*/ 0 w 20"/>
                  <a:gd name="T11" fmla="*/ 36 h 47"/>
                  <a:gd name="T12" fmla="*/ 14 w 20"/>
                  <a:gd name="T13" fmla="*/ 47 h 47"/>
                  <a:gd name="T14" fmla="*/ 18 w 20"/>
                  <a:gd name="T15" fmla="*/ 39 h 47"/>
                  <a:gd name="T16" fmla="*/ 19 w 20"/>
                  <a:gd name="T17" fmla="*/ 27 h 47"/>
                  <a:gd name="T18" fmla="*/ 20 w 20"/>
                  <a:gd name="T19" fmla="*/ 16 h 47"/>
                  <a:gd name="T20" fmla="*/ 20 w 20"/>
                  <a:gd name="T21" fmla="*/ 0 h 47"/>
                  <a:gd name="T22" fmla="*/ 20 w 20"/>
                  <a:gd name="T23" fmla="*/ 0 h 47"/>
                  <a:gd name="T24" fmla="*/ 4 w 20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47">
                    <a:moveTo>
                      <a:pt x="4" y="0"/>
                    </a:moveTo>
                    <a:lnTo>
                      <a:pt x="4" y="0"/>
                    </a:lnTo>
                    <a:lnTo>
                      <a:pt x="4" y="14"/>
                    </a:lnTo>
                    <a:lnTo>
                      <a:pt x="3" y="24"/>
                    </a:lnTo>
                    <a:lnTo>
                      <a:pt x="2" y="31"/>
                    </a:lnTo>
                    <a:lnTo>
                      <a:pt x="0" y="36"/>
                    </a:lnTo>
                    <a:lnTo>
                      <a:pt x="14" y="47"/>
                    </a:lnTo>
                    <a:lnTo>
                      <a:pt x="18" y="39"/>
                    </a:lnTo>
                    <a:lnTo>
                      <a:pt x="19" y="27"/>
                    </a:lnTo>
                    <a:lnTo>
                      <a:pt x="20" y="16"/>
                    </a:lnTo>
                    <a:lnTo>
                      <a:pt x="2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18" name="Freeform 3010"/>
              <p:cNvSpPr>
                <a:spLocks/>
              </p:cNvSpPr>
              <p:nvPr/>
            </p:nvSpPr>
            <p:spPr bwMode="auto">
              <a:xfrm>
                <a:off x="6438" y="1668"/>
                <a:ext cx="8" cy="123"/>
              </a:xfrm>
              <a:custGeom>
                <a:avLst/>
                <a:gdLst>
                  <a:gd name="T0" fmla="*/ 16 w 16"/>
                  <a:gd name="T1" fmla="*/ 0 h 247"/>
                  <a:gd name="T2" fmla="*/ 0 w 16"/>
                  <a:gd name="T3" fmla="*/ 0 h 247"/>
                  <a:gd name="T4" fmla="*/ 0 w 16"/>
                  <a:gd name="T5" fmla="*/ 247 h 247"/>
                  <a:gd name="T6" fmla="*/ 16 w 16"/>
                  <a:gd name="T7" fmla="*/ 247 h 247"/>
                  <a:gd name="T8" fmla="*/ 16 w 16"/>
                  <a:gd name="T9" fmla="*/ 0 h 247"/>
                  <a:gd name="T10" fmla="*/ 16 w 16"/>
                  <a:gd name="T1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47">
                    <a:moveTo>
                      <a:pt x="16" y="0"/>
                    </a:moveTo>
                    <a:lnTo>
                      <a:pt x="0" y="0"/>
                    </a:lnTo>
                    <a:lnTo>
                      <a:pt x="0" y="247"/>
                    </a:lnTo>
                    <a:lnTo>
                      <a:pt x="16" y="24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19" name="Freeform 3011"/>
              <p:cNvSpPr>
                <a:spLocks/>
              </p:cNvSpPr>
              <p:nvPr/>
            </p:nvSpPr>
            <p:spPr bwMode="auto">
              <a:xfrm>
                <a:off x="6436" y="1642"/>
                <a:ext cx="10" cy="26"/>
              </a:xfrm>
              <a:custGeom>
                <a:avLst/>
                <a:gdLst>
                  <a:gd name="T0" fmla="*/ 0 w 21"/>
                  <a:gd name="T1" fmla="*/ 15 h 52"/>
                  <a:gd name="T2" fmla="*/ 1 w 21"/>
                  <a:gd name="T3" fmla="*/ 15 h 52"/>
                  <a:gd name="T4" fmla="*/ 3 w 21"/>
                  <a:gd name="T5" fmla="*/ 18 h 52"/>
                  <a:gd name="T6" fmla="*/ 4 w 21"/>
                  <a:gd name="T7" fmla="*/ 25 h 52"/>
                  <a:gd name="T8" fmla="*/ 5 w 21"/>
                  <a:gd name="T9" fmla="*/ 36 h 52"/>
                  <a:gd name="T10" fmla="*/ 5 w 21"/>
                  <a:gd name="T11" fmla="*/ 52 h 52"/>
                  <a:gd name="T12" fmla="*/ 21 w 21"/>
                  <a:gd name="T13" fmla="*/ 52 h 52"/>
                  <a:gd name="T14" fmla="*/ 21 w 21"/>
                  <a:gd name="T15" fmla="*/ 35 h 52"/>
                  <a:gd name="T16" fmla="*/ 20 w 21"/>
                  <a:gd name="T17" fmla="*/ 22 h 52"/>
                  <a:gd name="T18" fmla="*/ 18 w 21"/>
                  <a:gd name="T19" fmla="*/ 10 h 52"/>
                  <a:gd name="T20" fmla="*/ 13 w 21"/>
                  <a:gd name="T21" fmla="*/ 0 h 52"/>
                  <a:gd name="T22" fmla="*/ 13 w 21"/>
                  <a:gd name="T23" fmla="*/ 0 h 52"/>
                  <a:gd name="T24" fmla="*/ 0 w 21"/>
                  <a:gd name="T25" fmla="*/ 1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2">
                    <a:moveTo>
                      <a:pt x="0" y="15"/>
                    </a:moveTo>
                    <a:lnTo>
                      <a:pt x="1" y="15"/>
                    </a:lnTo>
                    <a:lnTo>
                      <a:pt x="3" y="18"/>
                    </a:lnTo>
                    <a:lnTo>
                      <a:pt x="4" y="25"/>
                    </a:lnTo>
                    <a:lnTo>
                      <a:pt x="5" y="36"/>
                    </a:lnTo>
                    <a:lnTo>
                      <a:pt x="5" y="52"/>
                    </a:lnTo>
                    <a:lnTo>
                      <a:pt x="21" y="52"/>
                    </a:lnTo>
                    <a:lnTo>
                      <a:pt x="21" y="35"/>
                    </a:lnTo>
                    <a:lnTo>
                      <a:pt x="20" y="22"/>
                    </a:lnTo>
                    <a:lnTo>
                      <a:pt x="18" y="10"/>
                    </a:lnTo>
                    <a:lnTo>
                      <a:pt x="13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20" name="Freeform 3012"/>
              <p:cNvSpPr>
                <a:spLocks/>
              </p:cNvSpPr>
              <p:nvPr/>
            </p:nvSpPr>
            <p:spPr bwMode="auto">
              <a:xfrm>
                <a:off x="6426" y="1634"/>
                <a:ext cx="16" cy="15"/>
              </a:xfrm>
              <a:custGeom>
                <a:avLst/>
                <a:gdLst>
                  <a:gd name="T0" fmla="*/ 0 w 33"/>
                  <a:gd name="T1" fmla="*/ 22 h 31"/>
                  <a:gd name="T2" fmla="*/ 0 w 33"/>
                  <a:gd name="T3" fmla="*/ 22 h 31"/>
                  <a:gd name="T4" fmla="*/ 7 w 33"/>
                  <a:gd name="T5" fmla="*/ 22 h 31"/>
                  <a:gd name="T6" fmla="*/ 13 w 33"/>
                  <a:gd name="T7" fmla="*/ 23 h 31"/>
                  <a:gd name="T8" fmla="*/ 18 w 33"/>
                  <a:gd name="T9" fmla="*/ 26 h 31"/>
                  <a:gd name="T10" fmla="*/ 20 w 33"/>
                  <a:gd name="T11" fmla="*/ 31 h 31"/>
                  <a:gd name="T12" fmla="*/ 33 w 33"/>
                  <a:gd name="T13" fmla="*/ 16 h 31"/>
                  <a:gd name="T14" fmla="*/ 27 w 33"/>
                  <a:gd name="T15" fmla="*/ 10 h 31"/>
                  <a:gd name="T16" fmla="*/ 19 w 33"/>
                  <a:gd name="T17" fmla="*/ 5 h 31"/>
                  <a:gd name="T18" fmla="*/ 10 w 33"/>
                  <a:gd name="T19" fmla="*/ 2 h 31"/>
                  <a:gd name="T20" fmla="*/ 0 w 33"/>
                  <a:gd name="T21" fmla="*/ 0 h 31"/>
                  <a:gd name="T22" fmla="*/ 0 w 33"/>
                  <a:gd name="T23" fmla="*/ 0 h 31"/>
                  <a:gd name="T24" fmla="*/ 0 w 33"/>
                  <a:gd name="T25" fmla="*/ 2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31">
                    <a:moveTo>
                      <a:pt x="0" y="22"/>
                    </a:moveTo>
                    <a:lnTo>
                      <a:pt x="0" y="22"/>
                    </a:lnTo>
                    <a:lnTo>
                      <a:pt x="7" y="22"/>
                    </a:lnTo>
                    <a:lnTo>
                      <a:pt x="13" y="23"/>
                    </a:lnTo>
                    <a:lnTo>
                      <a:pt x="18" y="26"/>
                    </a:lnTo>
                    <a:lnTo>
                      <a:pt x="20" y="31"/>
                    </a:lnTo>
                    <a:lnTo>
                      <a:pt x="33" y="16"/>
                    </a:lnTo>
                    <a:lnTo>
                      <a:pt x="27" y="10"/>
                    </a:lnTo>
                    <a:lnTo>
                      <a:pt x="19" y="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21" name="Freeform 3013"/>
              <p:cNvSpPr>
                <a:spLocks/>
              </p:cNvSpPr>
              <p:nvPr/>
            </p:nvSpPr>
            <p:spPr bwMode="auto">
              <a:xfrm>
                <a:off x="6416" y="1634"/>
                <a:ext cx="10" cy="11"/>
              </a:xfrm>
              <a:custGeom>
                <a:avLst/>
                <a:gdLst>
                  <a:gd name="T0" fmla="*/ 0 w 20"/>
                  <a:gd name="T1" fmla="*/ 12 h 22"/>
                  <a:gd name="T2" fmla="*/ 9 w 20"/>
                  <a:gd name="T3" fmla="*/ 22 h 22"/>
                  <a:gd name="T4" fmla="*/ 20 w 20"/>
                  <a:gd name="T5" fmla="*/ 22 h 22"/>
                  <a:gd name="T6" fmla="*/ 20 w 20"/>
                  <a:gd name="T7" fmla="*/ 0 h 22"/>
                  <a:gd name="T8" fmla="*/ 9 w 20"/>
                  <a:gd name="T9" fmla="*/ 0 h 22"/>
                  <a:gd name="T10" fmla="*/ 0 w 20"/>
                  <a:gd name="T11" fmla="*/ 12 h 22"/>
                  <a:gd name="T12" fmla="*/ 0 w 20"/>
                  <a:gd name="T13" fmla="*/ 12 h 22"/>
                  <a:gd name="T14" fmla="*/ 0 w 20"/>
                  <a:gd name="T15" fmla="*/ 22 h 22"/>
                  <a:gd name="T16" fmla="*/ 9 w 20"/>
                  <a:gd name="T17" fmla="*/ 22 h 22"/>
                  <a:gd name="T18" fmla="*/ 0 w 20"/>
                  <a:gd name="T19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2">
                    <a:moveTo>
                      <a:pt x="0" y="12"/>
                    </a:moveTo>
                    <a:lnTo>
                      <a:pt x="9" y="22"/>
                    </a:lnTo>
                    <a:lnTo>
                      <a:pt x="20" y="22"/>
                    </a:lnTo>
                    <a:lnTo>
                      <a:pt x="20" y="0"/>
                    </a:lnTo>
                    <a:lnTo>
                      <a:pt x="9" y="0"/>
                    </a:lnTo>
                    <a:lnTo>
                      <a:pt x="0" y="12"/>
                    </a:lnTo>
                    <a:lnTo>
                      <a:pt x="0" y="22"/>
                    </a:lnTo>
                    <a:lnTo>
                      <a:pt x="9" y="2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22" name="Freeform 3014"/>
              <p:cNvSpPr>
                <a:spLocks/>
              </p:cNvSpPr>
              <p:nvPr/>
            </p:nvSpPr>
            <p:spPr bwMode="auto">
              <a:xfrm>
                <a:off x="6416" y="1629"/>
                <a:ext cx="8" cy="11"/>
              </a:xfrm>
              <a:custGeom>
                <a:avLst/>
                <a:gdLst>
                  <a:gd name="T0" fmla="*/ 9 w 17"/>
                  <a:gd name="T1" fmla="*/ 0 h 22"/>
                  <a:gd name="T2" fmla="*/ 0 w 17"/>
                  <a:gd name="T3" fmla="*/ 10 h 22"/>
                  <a:gd name="T4" fmla="*/ 0 w 17"/>
                  <a:gd name="T5" fmla="*/ 22 h 22"/>
                  <a:gd name="T6" fmla="*/ 17 w 17"/>
                  <a:gd name="T7" fmla="*/ 22 h 22"/>
                  <a:gd name="T8" fmla="*/ 17 w 17"/>
                  <a:gd name="T9" fmla="*/ 10 h 22"/>
                  <a:gd name="T10" fmla="*/ 9 w 17"/>
                  <a:gd name="T11" fmla="*/ 0 h 22"/>
                  <a:gd name="T12" fmla="*/ 9 w 17"/>
                  <a:gd name="T13" fmla="*/ 0 h 22"/>
                  <a:gd name="T14" fmla="*/ 0 w 17"/>
                  <a:gd name="T15" fmla="*/ 0 h 22"/>
                  <a:gd name="T16" fmla="*/ 0 w 17"/>
                  <a:gd name="T17" fmla="*/ 10 h 22"/>
                  <a:gd name="T18" fmla="*/ 9 w 17"/>
                  <a:gd name="T1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2">
                    <a:moveTo>
                      <a:pt x="9" y="0"/>
                    </a:moveTo>
                    <a:lnTo>
                      <a:pt x="0" y="10"/>
                    </a:lnTo>
                    <a:lnTo>
                      <a:pt x="0" y="22"/>
                    </a:lnTo>
                    <a:lnTo>
                      <a:pt x="17" y="22"/>
                    </a:lnTo>
                    <a:lnTo>
                      <a:pt x="17" y="1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23" name="Freeform 3015"/>
              <p:cNvSpPr>
                <a:spLocks/>
              </p:cNvSpPr>
              <p:nvPr/>
            </p:nvSpPr>
            <p:spPr bwMode="auto">
              <a:xfrm>
                <a:off x="6420" y="1629"/>
                <a:ext cx="57" cy="10"/>
              </a:xfrm>
              <a:custGeom>
                <a:avLst/>
                <a:gdLst>
                  <a:gd name="T0" fmla="*/ 113 w 113"/>
                  <a:gd name="T1" fmla="*/ 20 h 20"/>
                  <a:gd name="T2" fmla="*/ 113 w 113"/>
                  <a:gd name="T3" fmla="*/ 0 h 20"/>
                  <a:gd name="T4" fmla="*/ 0 w 113"/>
                  <a:gd name="T5" fmla="*/ 0 h 20"/>
                  <a:gd name="T6" fmla="*/ 0 w 113"/>
                  <a:gd name="T7" fmla="*/ 20 h 20"/>
                  <a:gd name="T8" fmla="*/ 113 w 113"/>
                  <a:gd name="T9" fmla="*/ 20 h 20"/>
                  <a:gd name="T10" fmla="*/ 113 w 113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20">
                    <a:moveTo>
                      <a:pt x="113" y="20"/>
                    </a:moveTo>
                    <a:lnTo>
                      <a:pt x="113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3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24" name="Freeform 3016"/>
              <p:cNvSpPr>
                <a:spLocks/>
              </p:cNvSpPr>
              <p:nvPr/>
            </p:nvSpPr>
            <p:spPr bwMode="auto">
              <a:xfrm>
                <a:off x="6477" y="1629"/>
                <a:ext cx="37" cy="15"/>
              </a:xfrm>
              <a:custGeom>
                <a:avLst/>
                <a:gdLst>
                  <a:gd name="T0" fmla="*/ 75 w 75"/>
                  <a:gd name="T1" fmla="*/ 10 h 29"/>
                  <a:gd name="T2" fmla="*/ 75 w 75"/>
                  <a:gd name="T3" fmla="*/ 10 h 29"/>
                  <a:gd name="T4" fmla="*/ 61 w 75"/>
                  <a:gd name="T5" fmla="*/ 6 h 29"/>
                  <a:gd name="T6" fmla="*/ 43 w 75"/>
                  <a:gd name="T7" fmla="*/ 3 h 29"/>
                  <a:gd name="T8" fmla="*/ 22 w 75"/>
                  <a:gd name="T9" fmla="*/ 2 h 29"/>
                  <a:gd name="T10" fmla="*/ 0 w 75"/>
                  <a:gd name="T11" fmla="*/ 0 h 29"/>
                  <a:gd name="T12" fmla="*/ 0 w 75"/>
                  <a:gd name="T13" fmla="*/ 20 h 29"/>
                  <a:gd name="T14" fmla="*/ 22 w 75"/>
                  <a:gd name="T15" fmla="*/ 22 h 29"/>
                  <a:gd name="T16" fmla="*/ 41 w 75"/>
                  <a:gd name="T17" fmla="*/ 23 h 29"/>
                  <a:gd name="T18" fmla="*/ 57 w 75"/>
                  <a:gd name="T19" fmla="*/ 26 h 29"/>
                  <a:gd name="T20" fmla="*/ 70 w 75"/>
                  <a:gd name="T21" fmla="*/ 29 h 29"/>
                  <a:gd name="T22" fmla="*/ 70 w 75"/>
                  <a:gd name="T23" fmla="*/ 29 h 29"/>
                  <a:gd name="T24" fmla="*/ 75 w 75"/>
                  <a:gd name="T25" fmla="*/ 1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5" h="29">
                    <a:moveTo>
                      <a:pt x="75" y="10"/>
                    </a:moveTo>
                    <a:lnTo>
                      <a:pt x="75" y="10"/>
                    </a:lnTo>
                    <a:lnTo>
                      <a:pt x="61" y="6"/>
                    </a:lnTo>
                    <a:lnTo>
                      <a:pt x="43" y="3"/>
                    </a:lnTo>
                    <a:lnTo>
                      <a:pt x="22" y="2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2" y="22"/>
                    </a:lnTo>
                    <a:lnTo>
                      <a:pt x="41" y="23"/>
                    </a:lnTo>
                    <a:lnTo>
                      <a:pt x="57" y="26"/>
                    </a:lnTo>
                    <a:lnTo>
                      <a:pt x="70" y="29"/>
                    </a:lnTo>
                    <a:lnTo>
                      <a:pt x="75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25" name="Freeform 3017"/>
              <p:cNvSpPr>
                <a:spLocks/>
              </p:cNvSpPr>
              <p:nvPr/>
            </p:nvSpPr>
            <p:spPr bwMode="auto">
              <a:xfrm>
                <a:off x="6512" y="1634"/>
                <a:ext cx="24" cy="25"/>
              </a:xfrm>
              <a:custGeom>
                <a:avLst/>
                <a:gdLst>
                  <a:gd name="T0" fmla="*/ 48 w 48"/>
                  <a:gd name="T1" fmla="*/ 36 h 49"/>
                  <a:gd name="T2" fmla="*/ 48 w 48"/>
                  <a:gd name="T3" fmla="*/ 35 h 49"/>
                  <a:gd name="T4" fmla="*/ 39 w 48"/>
                  <a:gd name="T5" fmla="*/ 23 h 49"/>
                  <a:gd name="T6" fmla="*/ 28 w 48"/>
                  <a:gd name="T7" fmla="*/ 13 h 49"/>
                  <a:gd name="T8" fmla="*/ 17 w 48"/>
                  <a:gd name="T9" fmla="*/ 6 h 49"/>
                  <a:gd name="T10" fmla="*/ 5 w 48"/>
                  <a:gd name="T11" fmla="*/ 0 h 49"/>
                  <a:gd name="T12" fmla="*/ 0 w 48"/>
                  <a:gd name="T13" fmla="*/ 19 h 49"/>
                  <a:gd name="T14" fmla="*/ 10 w 48"/>
                  <a:gd name="T15" fmla="*/ 25 h 49"/>
                  <a:gd name="T16" fmla="*/ 19 w 48"/>
                  <a:gd name="T17" fmla="*/ 31 h 49"/>
                  <a:gd name="T18" fmla="*/ 27 w 48"/>
                  <a:gd name="T19" fmla="*/ 39 h 49"/>
                  <a:gd name="T20" fmla="*/ 35 w 48"/>
                  <a:gd name="T21" fmla="*/ 49 h 49"/>
                  <a:gd name="T22" fmla="*/ 35 w 48"/>
                  <a:gd name="T23" fmla="*/ 49 h 49"/>
                  <a:gd name="T24" fmla="*/ 48 w 48"/>
                  <a:gd name="T25" fmla="*/ 3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49">
                    <a:moveTo>
                      <a:pt x="48" y="36"/>
                    </a:moveTo>
                    <a:lnTo>
                      <a:pt x="48" y="35"/>
                    </a:lnTo>
                    <a:lnTo>
                      <a:pt x="39" y="23"/>
                    </a:lnTo>
                    <a:lnTo>
                      <a:pt x="28" y="13"/>
                    </a:lnTo>
                    <a:lnTo>
                      <a:pt x="17" y="6"/>
                    </a:lnTo>
                    <a:lnTo>
                      <a:pt x="5" y="0"/>
                    </a:lnTo>
                    <a:lnTo>
                      <a:pt x="0" y="19"/>
                    </a:lnTo>
                    <a:lnTo>
                      <a:pt x="10" y="25"/>
                    </a:lnTo>
                    <a:lnTo>
                      <a:pt x="19" y="31"/>
                    </a:lnTo>
                    <a:lnTo>
                      <a:pt x="27" y="39"/>
                    </a:lnTo>
                    <a:lnTo>
                      <a:pt x="35" y="49"/>
                    </a:lnTo>
                    <a:lnTo>
                      <a:pt x="48" y="3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26" name="Freeform 3018"/>
              <p:cNvSpPr>
                <a:spLocks/>
              </p:cNvSpPr>
              <p:nvPr/>
            </p:nvSpPr>
            <p:spPr bwMode="auto">
              <a:xfrm>
                <a:off x="6529" y="1652"/>
                <a:ext cx="16" cy="31"/>
              </a:xfrm>
              <a:custGeom>
                <a:avLst/>
                <a:gdLst>
                  <a:gd name="T0" fmla="*/ 32 w 32"/>
                  <a:gd name="T1" fmla="*/ 62 h 62"/>
                  <a:gd name="T2" fmla="*/ 32 w 32"/>
                  <a:gd name="T3" fmla="*/ 62 h 62"/>
                  <a:gd name="T4" fmla="*/ 31 w 32"/>
                  <a:gd name="T5" fmla="*/ 45 h 62"/>
                  <a:gd name="T6" fmla="*/ 27 w 32"/>
                  <a:gd name="T7" fmla="*/ 29 h 62"/>
                  <a:gd name="T8" fmla="*/ 21 w 32"/>
                  <a:gd name="T9" fmla="*/ 13 h 62"/>
                  <a:gd name="T10" fmla="*/ 13 w 32"/>
                  <a:gd name="T11" fmla="*/ 0 h 62"/>
                  <a:gd name="T12" fmla="*/ 0 w 32"/>
                  <a:gd name="T13" fmla="*/ 13 h 62"/>
                  <a:gd name="T14" fmla="*/ 6 w 32"/>
                  <a:gd name="T15" fmla="*/ 23 h 62"/>
                  <a:gd name="T16" fmla="*/ 11 w 32"/>
                  <a:gd name="T17" fmla="*/ 36 h 62"/>
                  <a:gd name="T18" fmla="*/ 14 w 32"/>
                  <a:gd name="T19" fmla="*/ 49 h 62"/>
                  <a:gd name="T20" fmla="*/ 14 w 32"/>
                  <a:gd name="T21" fmla="*/ 62 h 62"/>
                  <a:gd name="T22" fmla="*/ 14 w 32"/>
                  <a:gd name="T23" fmla="*/ 62 h 62"/>
                  <a:gd name="T24" fmla="*/ 32 w 32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62">
                    <a:moveTo>
                      <a:pt x="32" y="62"/>
                    </a:moveTo>
                    <a:lnTo>
                      <a:pt x="32" y="62"/>
                    </a:lnTo>
                    <a:lnTo>
                      <a:pt x="31" y="45"/>
                    </a:lnTo>
                    <a:lnTo>
                      <a:pt x="27" y="29"/>
                    </a:lnTo>
                    <a:lnTo>
                      <a:pt x="21" y="13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6" y="23"/>
                    </a:lnTo>
                    <a:lnTo>
                      <a:pt x="11" y="36"/>
                    </a:lnTo>
                    <a:lnTo>
                      <a:pt x="14" y="49"/>
                    </a:lnTo>
                    <a:lnTo>
                      <a:pt x="14" y="62"/>
                    </a:lnTo>
                    <a:lnTo>
                      <a:pt x="32" y="6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27" name="Freeform 3019"/>
              <p:cNvSpPr>
                <a:spLocks/>
              </p:cNvSpPr>
              <p:nvPr/>
            </p:nvSpPr>
            <p:spPr bwMode="auto">
              <a:xfrm>
                <a:off x="6528" y="1683"/>
                <a:ext cx="17" cy="34"/>
              </a:xfrm>
              <a:custGeom>
                <a:avLst/>
                <a:gdLst>
                  <a:gd name="T0" fmla="*/ 13 w 34"/>
                  <a:gd name="T1" fmla="*/ 68 h 68"/>
                  <a:gd name="T2" fmla="*/ 13 w 34"/>
                  <a:gd name="T3" fmla="*/ 68 h 68"/>
                  <a:gd name="T4" fmla="*/ 18 w 34"/>
                  <a:gd name="T5" fmla="*/ 61 h 68"/>
                  <a:gd name="T6" fmla="*/ 22 w 34"/>
                  <a:gd name="T7" fmla="*/ 54 h 68"/>
                  <a:gd name="T8" fmla="*/ 26 w 34"/>
                  <a:gd name="T9" fmla="*/ 45 h 68"/>
                  <a:gd name="T10" fmla="*/ 28 w 34"/>
                  <a:gd name="T11" fmla="*/ 38 h 68"/>
                  <a:gd name="T12" fmla="*/ 30 w 34"/>
                  <a:gd name="T13" fmla="*/ 29 h 68"/>
                  <a:gd name="T14" fmla="*/ 32 w 34"/>
                  <a:gd name="T15" fmla="*/ 19 h 68"/>
                  <a:gd name="T16" fmla="*/ 33 w 34"/>
                  <a:gd name="T17" fmla="*/ 11 h 68"/>
                  <a:gd name="T18" fmla="*/ 34 w 34"/>
                  <a:gd name="T19" fmla="*/ 0 h 68"/>
                  <a:gd name="T20" fmla="*/ 16 w 34"/>
                  <a:gd name="T21" fmla="*/ 0 h 68"/>
                  <a:gd name="T22" fmla="*/ 16 w 34"/>
                  <a:gd name="T23" fmla="*/ 9 h 68"/>
                  <a:gd name="T24" fmla="*/ 15 w 34"/>
                  <a:gd name="T25" fmla="*/ 16 h 68"/>
                  <a:gd name="T26" fmla="*/ 14 w 34"/>
                  <a:gd name="T27" fmla="*/ 23 h 68"/>
                  <a:gd name="T28" fmla="*/ 13 w 34"/>
                  <a:gd name="T29" fmla="*/ 31 h 68"/>
                  <a:gd name="T30" fmla="*/ 11 w 34"/>
                  <a:gd name="T31" fmla="*/ 36 h 68"/>
                  <a:gd name="T32" fmla="*/ 7 w 34"/>
                  <a:gd name="T33" fmla="*/ 44 h 68"/>
                  <a:gd name="T34" fmla="*/ 5 w 34"/>
                  <a:gd name="T35" fmla="*/ 49 h 68"/>
                  <a:gd name="T36" fmla="*/ 0 w 34"/>
                  <a:gd name="T37" fmla="*/ 55 h 68"/>
                  <a:gd name="T38" fmla="*/ 0 w 34"/>
                  <a:gd name="T39" fmla="*/ 55 h 68"/>
                  <a:gd name="T40" fmla="*/ 13 w 34"/>
                  <a:gd name="T41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" h="68">
                    <a:moveTo>
                      <a:pt x="13" y="68"/>
                    </a:moveTo>
                    <a:lnTo>
                      <a:pt x="13" y="68"/>
                    </a:lnTo>
                    <a:lnTo>
                      <a:pt x="18" y="61"/>
                    </a:lnTo>
                    <a:lnTo>
                      <a:pt x="22" y="54"/>
                    </a:lnTo>
                    <a:lnTo>
                      <a:pt x="26" y="45"/>
                    </a:lnTo>
                    <a:lnTo>
                      <a:pt x="28" y="38"/>
                    </a:lnTo>
                    <a:lnTo>
                      <a:pt x="30" y="29"/>
                    </a:lnTo>
                    <a:lnTo>
                      <a:pt x="32" y="19"/>
                    </a:lnTo>
                    <a:lnTo>
                      <a:pt x="33" y="11"/>
                    </a:lnTo>
                    <a:lnTo>
                      <a:pt x="34" y="0"/>
                    </a:lnTo>
                    <a:lnTo>
                      <a:pt x="16" y="0"/>
                    </a:lnTo>
                    <a:lnTo>
                      <a:pt x="16" y="9"/>
                    </a:lnTo>
                    <a:lnTo>
                      <a:pt x="15" y="16"/>
                    </a:lnTo>
                    <a:lnTo>
                      <a:pt x="14" y="23"/>
                    </a:lnTo>
                    <a:lnTo>
                      <a:pt x="13" y="31"/>
                    </a:lnTo>
                    <a:lnTo>
                      <a:pt x="11" y="36"/>
                    </a:lnTo>
                    <a:lnTo>
                      <a:pt x="7" y="44"/>
                    </a:lnTo>
                    <a:lnTo>
                      <a:pt x="5" y="49"/>
                    </a:lnTo>
                    <a:lnTo>
                      <a:pt x="0" y="55"/>
                    </a:lnTo>
                    <a:lnTo>
                      <a:pt x="13" y="6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28" name="Freeform 3020"/>
              <p:cNvSpPr>
                <a:spLocks/>
              </p:cNvSpPr>
              <p:nvPr/>
            </p:nvSpPr>
            <p:spPr bwMode="auto">
              <a:xfrm>
                <a:off x="6495" y="1711"/>
                <a:ext cx="39" cy="26"/>
              </a:xfrm>
              <a:custGeom>
                <a:avLst/>
                <a:gdLst>
                  <a:gd name="T0" fmla="*/ 21 w 78"/>
                  <a:gd name="T1" fmla="*/ 38 h 54"/>
                  <a:gd name="T2" fmla="*/ 16 w 78"/>
                  <a:gd name="T3" fmla="*/ 54 h 54"/>
                  <a:gd name="T4" fmla="*/ 35 w 78"/>
                  <a:gd name="T5" fmla="*/ 46 h 54"/>
                  <a:gd name="T6" fmla="*/ 51 w 78"/>
                  <a:gd name="T7" fmla="*/ 38 h 54"/>
                  <a:gd name="T8" fmla="*/ 59 w 78"/>
                  <a:gd name="T9" fmla="*/ 33 h 54"/>
                  <a:gd name="T10" fmla="*/ 66 w 78"/>
                  <a:gd name="T11" fmla="*/ 28 h 54"/>
                  <a:gd name="T12" fmla="*/ 72 w 78"/>
                  <a:gd name="T13" fmla="*/ 20 h 54"/>
                  <a:gd name="T14" fmla="*/ 78 w 78"/>
                  <a:gd name="T15" fmla="*/ 13 h 54"/>
                  <a:gd name="T16" fmla="*/ 65 w 78"/>
                  <a:gd name="T17" fmla="*/ 0 h 54"/>
                  <a:gd name="T18" fmla="*/ 62 w 78"/>
                  <a:gd name="T19" fmla="*/ 6 h 54"/>
                  <a:gd name="T20" fmla="*/ 56 w 78"/>
                  <a:gd name="T21" fmla="*/ 10 h 54"/>
                  <a:gd name="T22" fmla="*/ 50 w 78"/>
                  <a:gd name="T23" fmla="*/ 16 h 54"/>
                  <a:gd name="T24" fmla="*/ 44 w 78"/>
                  <a:gd name="T25" fmla="*/ 20 h 54"/>
                  <a:gd name="T26" fmla="*/ 30 w 78"/>
                  <a:gd name="T27" fmla="*/ 28 h 54"/>
                  <a:gd name="T28" fmla="*/ 12 w 78"/>
                  <a:gd name="T29" fmla="*/ 33 h 54"/>
                  <a:gd name="T30" fmla="*/ 8 w 78"/>
                  <a:gd name="T31" fmla="*/ 49 h 54"/>
                  <a:gd name="T32" fmla="*/ 12 w 78"/>
                  <a:gd name="T33" fmla="*/ 33 h 54"/>
                  <a:gd name="T34" fmla="*/ 0 w 78"/>
                  <a:gd name="T35" fmla="*/ 36 h 54"/>
                  <a:gd name="T36" fmla="*/ 8 w 78"/>
                  <a:gd name="T37" fmla="*/ 49 h 54"/>
                  <a:gd name="T38" fmla="*/ 21 w 78"/>
                  <a:gd name="T39" fmla="*/ 3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" h="54">
                    <a:moveTo>
                      <a:pt x="21" y="38"/>
                    </a:moveTo>
                    <a:lnTo>
                      <a:pt x="16" y="54"/>
                    </a:lnTo>
                    <a:lnTo>
                      <a:pt x="35" y="46"/>
                    </a:lnTo>
                    <a:lnTo>
                      <a:pt x="51" y="38"/>
                    </a:lnTo>
                    <a:lnTo>
                      <a:pt x="59" y="33"/>
                    </a:lnTo>
                    <a:lnTo>
                      <a:pt x="66" y="28"/>
                    </a:lnTo>
                    <a:lnTo>
                      <a:pt x="72" y="20"/>
                    </a:lnTo>
                    <a:lnTo>
                      <a:pt x="78" y="13"/>
                    </a:lnTo>
                    <a:lnTo>
                      <a:pt x="65" y="0"/>
                    </a:lnTo>
                    <a:lnTo>
                      <a:pt x="62" y="6"/>
                    </a:lnTo>
                    <a:lnTo>
                      <a:pt x="56" y="10"/>
                    </a:lnTo>
                    <a:lnTo>
                      <a:pt x="50" y="16"/>
                    </a:lnTo>
                    <a:lnTo>
                      <a:pt x="44" y="20"/>
                    </a:lnTo>
                    <a:lnTo>
                      <a:pt x="30" y="28"/>
                    </a:lnTo>
                    <a:lnTo>
                      <a:pt x="12" y="33"/>
                    </a:lnTo>
                    <a:lnTo>
                      <a:pt x="8" y="49"/>
                    </a:lnTo>
                    <a:lnTo>
                      <a:pt x="12" y="33"/>
                    </a:lnTo>
                    <a:lnTo>
                      <a:pt x="0" y="36"/>
                    </a:lnTo>
                    <a:lnTo>
                      <a:pt x="8" y="49"/>
                    </a:lnTo>
                    <a:lnTo>
                      <a:pt x="21" y="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29" name="Freeform 3021"/>
              <p:cNvSpPr>
                <a:spLocks/>
              </p:cNvSpPr>
              <p:nvPr/>
            </p:nvSpPr>
            <p:spPr bwMode="auto">
              <a:xfrm>
                <a:off x="6499" y="1729"/>
                <a:ext cx="39" cy="61"/>
              </a:xfrm>
              <a:custGeom>
                <a:avLst/>
                <a:gdLst>
                  <a:gd name="T0" fmla="*/ 77 w 77"/>
                  <a:gd name="T1" fmla="*/ 109 h 121"/>
                  <a:gd name="T2" fmla="*/ 77 w 77"/>
                  <a:gd name="T3" fmla="*/ 109 h 121"/>
                  <a:gd name="T4" fmla="*/ 13 w 77"/>
                  <a:gd name="T5" fmla="*/ 0 h 121"/>
                  <a:gd name="T6" fmla="*/ 0 w 77"/>
                  <a:gd name="T7" fmla="*/ 11 h 121"/>
                  <a:gd name="T8" fmla="*/ 63 w 77"/>
                  <a:gd name="T9" fmla="*/ 121 h 121"/>
                  <a:gd name="T10" fmla="*/ 77 w 77"/>
                  <a:gd name="T11" fmla="*/ 109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121">
                    <a:moveTo>
                      <a:pt x="77" y="109"/>
                    </a:moveTo>
                    <a:lnTo>
                      <a:pt x="77" y="109"/>
                    </a:lnTo>
                    <a:lnTo>
                      <a:pt x="13" y="0"/>
                    </a:lnTo>
                    <a:lnTo>
                      <a:pt x="0" y="11"/>
                    </a:lnTo>
                    <a:lnTo>
                      <a:pt x="63" y="121"/>
                    </a:lnTo>
                    <a:lnTo>
                      <a:pt x="77" y="10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30" name="Freeform 3022"/>
              <p:cNvSpPr>
                <a:spLocks/>
              </p:cNvSpPr>
              <p:nvPr/>
            </p:nvSpPr>
            <p:spPr bwMode="auto">
              <a:xfrm>
                <a:off x="6531" y="1784"/>
                <a:ext cx="25" cy="33"/>
              </a:xfrm>
              <a:custGeom>
                <a:avLst/>
                <a:gdLst>
                  <a:gd name="T0" fmla="*/ 49 w 49"/>
                  <a:gd name="T1" fmla="*/ 48 h 65"/>
                  <a:gd name="T2" fmla="*/ 49 w 49"/>
                  <a:gd name="T3" fmla="*/ 48 h 65"/>
                  <a:gd name="T4" fmla="*/ 42 w 49"/>
                  <a:gd name="T5" fmla="*/ 41 h 65"/>
                  <a:gd name="T6" fmla="*/ 34 w 49"/>
                  <a:gd name="T7" fmla="*/ 31 h 65"/>
                  <a:gd name="T8" fmla="*/ 24 w 49"/>
                  <a:gd name="T9" fmla="*/ 16 h 65"/>
                  <a:gd name="T10" fmla="*/ 14 w 49"/>
                  <a:gd name="T11" fmla="*/ 0 h 65"/>
                  <a:gd name="T12" fmla="*/ 0 w 49"/>
                  <a:gd name="T13" fmla="*/ 12 h 65"/>
                  <a:gd name="T14" fmla="*/ 10 w 49"/>
                  <a:gd name="T15" fmla="*/ 29 h 65"/>
                  <a:gd name="T16" fmla="*/ 21 w 49"/>
                  <a:gd name="T17" fmla="*/ 44 h 65"/>
                  <a:gd name="T18" fmla="*/ 30 w 49"/>
                  <a:gd name="T19" fmla="*/ 57 h 65"/>
                  <a:gd name="T20" fmla="*/ 40 w 49"/>
                  <a:gd name="T21" fmla="*/ 65 h 65"/>
                  <a:gd name="T22" fmla="*/ 40 w 49"/>
                  <a:gd name="T23" fmla="*/ 65 h 65"/>
                  <a:gd name="T24" fmla="*/ 49 w 49"/>
                  <a:gd name="T25" fmla="*/ 4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65">
                    <a:moveTo>
                      <a:pt x="49" y="48"/>
                    </a:moveTo>
                    <a:lnTo>
                      <a:pt x="49" y="48"/>
                    </a:lnTo>
                    <a:lnTo>
                      <a:pt x="42" y="41"/>
                    </a:lnTo>
                    <a:lnTo>
                      <a:pt x="34" y="31"/>
                    </a:lnTo>
                    <a:lnTo>
                      <a:pt x="24" y="16"/>
                    </a:lnTo>
                    <a:lnTo>
                      <a:pt x="14" y="0"/>
                    </a:lnTo>
                    <a:lnTo>
                      <a:pt x="0" y="12"/>
                    </a:lnTo>
                    <a:lnTo>
                      <a:pt x="10" y="29"/>
                    </a:lnTo>
                    <a:lnTo>
                      <a:pt x="21" y="44"/>
                    </a:lnTo>
                    <a:lnTo>
                      <a:pt x="30" y="57"/>
                    </a:lnTo>
                    <a:lnTo>
                      <a:pt x="40" y="65"/>
                    </a:lnTo>
                    <a:lnTo>
                      <a:pt x="49" y="4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31" name="Freeform 3023"/>
              <p:cNvSpPr>
                <a:spLocks/>
              </p:cNvSpPr>
              <p:nvPr/>
            </p:nvSpPr>
            <p:spPr bwMode="auto">
              <a:xfrm>
                <a:off x="6551" y="1808"/>
                <a:ext cx="27" cy="17"/>
              </a:xfrm>
              <a:custGeom>
                <a:avLst/>
                <a:gdLst>
                  <a:gd name="T0" fmla="*/ 53 w 53"/>
                  <a:gd name="T1" fmla="*/ 24 h 35"/>
                  <a:gd name="T2" fmla="*/ 46 w 53"/>
                  <a:gd name="T3" fmla="*/ 13 h 35"/>
                  <a:gd name="T4" fmla="*/ 35 w 53"/>
                  <a:gd name="T5" fmla="*/ 11 h 35"/>
                  <a:gd name="T6" fmla="*/ 25 w 53"/>
                  <a:gd name="T7" fmla="*/ 9 h 35"/>
                  <a:gd name="T8" fmla="*/ 16 w 53"/>
                  <a:gd name="T9" fmla="*/ 4 h 35"/>
                  <a:gd name="T10" fmla="*/ 9 w 53"/>
                  <a:gd name="T11" fmla="*/ 0 h 35"/>
                  <a:gd name="T12" fmla="*/ 0 w 53"/>
                  <a:gd name="T13" fmla="*/ 17 h 35"/>
                  <a:gd name="T14" fmla="*/ 9 w 53"/>
                  <a:gd name="T15" fmla="*/ 23 h 35"/>
                  <a:gd name="T16" fmla="*/ 20 w 53"/>
                  <a:gd name="T17" fmla="*/ 27 h 35"/>
                  <a:gd name="T18" fmla="*/ 32 w 53"/>
                  <a:gd name="T19" fmla="*/ 32 h 35"/>
                  <a:gd name="T20" fmla="*/ 44 w 53"/>
                  <a:gd name="T21" fmla="*/ 35 h 35"/>
                  <a:gd name="T22" fmla="*/ 37 w 53"/>
                  <a:gd name="T23" fmla="*/ 24 h 35"/>
                  <a:gd name="T24" fmla="*/ 53 w 53"/>
                  <a:gd name="T25" fmla="*/ 24 h 35"/>
                  <a:gd name="T26" fmla="*/ 53 w 53"/>
                  <a:gd name="T27" fmla="*/ 14 h 35"/>
                  <a:gd name="T28" fmla="*/ 46 w 53"/>
                  <a:gd name="T29" fmla="*/ 13 h 35"/>
                  <a:gd name="T30" fmla="*/ 53 w 53"/>
                  <a:gd name="T31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3" h="35">
                    <a:moveTo>
                      <a:pt x="53" y="24"/>
                    </a:moveTo>
                    <a:lnTo>
                      <a:pt x="46" y="13"/>
                    </a:lnTo>
                    <a:lnTo>
                      <a:pt x="35" y="11"/>
                    </a:lnTo>
                    <a:lnTo>
                      <a:pt x="25" y="9"/>
                    </a:lnTo>
                    <a:lnTo>
                      <a:pt x="16" y="4"/>
                    </a:lnTo>
                    <a:lnTo>
                      <a:pt x="9" y="0"/>
                    </a:lnTo>
                    <a:lnTo>
                      <a:pt x="0" y="17"/>
                    </a:lnTo>
                    <a:lnTo>
                      <a:pt x="9" y="23"/>
                    </a:lnTo>
                    <a:lnTo>
                      <a:pt x="20" y="27"/>
                    </a:lnTo>
                    <a:lnTo>
                      <a:pt x="32" y="32"/>
                    </a:lnTo>
                    <a:lnTo>
                      <a:pt x="44" y="35"/>
                    </a:lnTo>
                    <a:lnTo>
                      <a:pt x="37" y="24"/>
                    </a:lnTo>
                    <a:lnTo>
                      <a:pt x="53" y="24"/>
                    </a:lnTo>
                    <a:lnTo>
                      <a:pt x="53" y="14"/>
                    </a:lnTo>
                    <a:lnTo>
                      <a:pt x="46" y="13"/>
                    </a:lnTo>
                    <a:lnTo>
                      <a:pt x="53" y="2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32" name="Freeform 3024"/>
              <p:cNvSpPr>
                <a:spLocks/>
              </p:cNvSpPr>
              <p:nvPr/>
            </p:nvSpPr>
            <p:spPr bwMode="auto">
              <a:xfrm>
                <a:off x="6570" y="1820"/>
                <a:ext cx="8" cy="10"/>
              </a:xfrm>
              <a:custGeom>
                <a:avLst/>
                <a:gdLst>
                  <a:gd name="T0" fmla="*/ 8 w 16"/>
                  <a:gd name="T1" fmla="*/ 21 h 21"/>
                  <a:gd name="T2" fmla="*/ 16 w 16"/>
                  <a:gd name="T3" fmla="*/ 11 h 21"/>
                  <a:gd name="T4" fmla="*/ 16 w 16"/>
                  <a:gd name="T5" fmla="*/ 0 h 21"/>
                  <a:gd name="T6" fmla="*/ 0 w 16"/>
                  <a:gd name="T7" fmla="*/ 0 h 21"/>
                  <a:gd name="T8" fmla="*/ 0 w 16"/>
                  <a:gd name="T9" fmla="*/ 11 h 21"/>
                  <a:gd name="T10" fmla="*/ 8 w 16"/>
                  <a:gd name="T11" fmla="*/ 21 h 21"/>
                  <a:gd name="T12" fmla="*/ 8 w 16"/>
                  <a:gd name="T13" fmla="*/ 21 h 21"/>
                  <a:gd name="T14" fmla="*/ 16 w 16"/>
                  <a:gd name="T15" fmla="*/ 21 h 21"/>
                  <a:gd name="T16" fmla="*/ 16 w 16"/>
                  <a:gd name="T17" fmla="*/ 11 h 21"/>
                  <a:gd name="T18" fmla="*/ 8 w 16"/>
                  <a:gd name="T1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1">
                    <a:moveTo>
                      <a:pt x="8" y="21"/>
                    </a:moveTo>
                    <a:lnTo>
                      <a:pt x="16" y="1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" y="21"/>
                    </a:lnTo>
                    <a:lnTo>
                      <a:pt x="16" y="21"/>
                    </a:lnTo>
                    <a:lnTo>
                      <a:pt x="16" y="11"/>
                    </a:lnTo>
                    <a:lnTo>
                      <a:pt x="8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33" name="Freeform 3025"/>
              <p:cNvSpPr>
                <a:spLocks/>
              </p:cNvSpPr>
              <p:nvPr/>
            </p:nvSpPr>
            <p:spPr bwMode="auto">
              <a:xfrm>
                <a:off x="6464" y="1722"/>
                <a:ext cx="4" cy="10"/>
              </a:xfrm>
              <a:custGeom>
                <a:avLst/>
                <a:gdLst>
                  <a:gd name="T0" fmla="*/ 9 w 9"/>
                  <a:gd name="T1" fmla="*/ 0 h 20"/>
                  <a:gd name="T2" fmla="*/ 9 w 9"/>
                  <a:gd name="T3" fmla="*/ 0 h 20"/>
                  <a:gd name="T4" fmla="*/ 5 w 9"/>
                  <a:gd name="T5" fmla="*/ 0 h 20"/>
                  <a:gd name="T6" fmla="*/ 0 w 9"/>
                  <a:gd name="T7" fmla="*/ 0 h 20"/>
                  <a:gd name="T8" fmla="*/ 0 w 9"/>
                  <a:gd name="T9" fmla="*/ 20 h 20"/>
                  <a:gd name="T10" fmla="*/ 5 w 9"/>
                  <a:gd name="T11" fmla="*/ 20 h 20"/>
                  <a:gd name="T12" fmla="*/ 9 w 9"/>
                  <a:gd name="T13" fmla="*/ 20 h 20"/>
                  <a:gd name="T14" fmla="*/ 9 w 9"/>
                  <a:gd name="T15" fmla="*/ 20 h 20"/>
                  <a:gd name="T16" fmla="*/ 9 w 9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0">
                    <a:moveTo>
                      <a:pt x="9" y="0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5" y="20"/>
                    </a:lnTo>
                    <a:lnTo>
                      <a:pt x="9" y="2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34" name="Freeform 3026"/>
              <p:cNvSpPr>
                <a:spLocks/>
              </p:cNvSpPr>
              <p:nvPr/>
            </p:nvSpPr>
            <p:spPr bwMode="auto">
              <a:xfrm>
                <a:off x="6468" y="1722"/>
                <a:ext cx="2" cy="10"/>
              </a:xfrm>
              <a:custGeom>
                <a:avLst/>
                <a:gdLst>
                  <a:gd name="T0" fmla="*/ 4 w 4"/>
                  <a:gd name="T1" fmla="*/ 0 h 20"/>
                  <a:gd name="T2" fmla="*/ 4 w 4"/>
                  <a:gd name="T3" fmla="*/ 0 h 20"/>
                  <a:gd name="T4" fmla="*/ 3 w 4"/>
                  <a:gd name="T5" fmla="*/ 0 h 20"/>
                  <a:gd name="T6" fmla="*/ 0 w 4"/>
                  <a:gd name="T7" fmla="*/ 0 h 20"/>
                  <a:gd name="T8" fmla="*/ 0 w 4"/>
                  <a:gd name="T9" fmla="*/ 20 h 20"/>
                  <a:gd name="T10" fmla="*/ 2 w 4"/>
                  <a:gd name="T11" fmla="*/ 20 h 20"/>
                  <a:gd name="T12" fmla="*/ 4 w 4"/>
                  <a:gd name="T13" fmla="*/ 20 h 20"/>
                  <a:gd name="T14" fmla="*/ 4 w 4"/>
                  <a:gd name="T15" fmla="*/ 20 h 20"/>
                  <a:gd name="T16" fmla="*/ 4 w 4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0">
                    <a:moveTo>
                      <a:pt x="4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4" y="2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35" name="Freeform 3027"/>
              <p:cNvSpPr>
                <a:spLocks/>
              </p:cNvSpPr>
              <p:nvPr/>
            </p:nvSpPr>
            <p:spPr bwMode="auto">
              <a:xfrm>
                <a:off x="6470" y="1711"/>
                <a:ext cx="36" cy="21"/>
              </a:xfrm>
              <a:custGeom>
                <a:avLst/>
                <a:gdLst>
                  <a:gd name="T0" fmla="*/ 62 w 73"/>
                  <a:gd name="T1" fmla="*/ 0 h 41"/>
                  <a:gd name="T2" fmla="*/ 62 w 73"/>
                  <a:gd name="T3" fmla="*/ 0 h 41"/>
                  <a:gd name="T4" fmla="*/ 56 w 73"/>
                  <a:gd name="T5" fmla="*/ 5 h 41"/>
                  <a:gd name="T6" fmla="*/ 51 w 73"/>
                  <a:gd name="T7" fmla="*/ 8 h 41"/>
                  <a:gd name="T8" fmla="*/ 45 w 73"/>
                  <a:gd name="T9" fmla="*/ 13 h 41"/>
                  <a:gd name="T10" fmla="*/ 38 w 73"/>
                  <a:gd name="T11" fmla="*/ 16 h 41"/>
                  <a:gd name="T12" fmla="*/ 29 w 73"/>
                  <a:gd name="T13" fmla="*/ 18 h 41"/>
                  <a:gd name="T14" fmla="*/ 20 w 73"/>
                  <a:gd name="T15" fmla="*/ 20 h 41"/>
                  <a:gd name="T16" fmla="*/ 11 w 73"/>
                  <a:gd name="T17" fmla="*/ 21 h 41"/>
                  <a:gd name="T18" fmla="*/ 0 w 73"/>
                  <a:gd name="T19" fmla="*/ 21 h 41"/>
                  <a:gd name="T20" fmla="*/ 0 w 73"/>
                  <a:gd name="T21" fmla="*/ 41 h 41"/>
                  <a:gd name="T22" fmla="*/ 12 w 73"/>
                  <a:gd name="T23" fmla="*/ 41 h 41"/>
                  <a:gd name="T24" fmla="*/ 22 w 73"/>
                  <a:gd name="T25" fmla="*/ 40 h 41"/>
                  <a:gd name="T26" fmla="*/ 32 w 73"/>
                  <a:gd name="T27" fmla="*/ 39 h 41"/>
                  <a:gd name="T28" fmla="*/ 41 w 73"/>
                  <a:gd name="T29" fmla="*/ 36 h 41"/>
                  <a:gd name="T30" fmla="*/ 51 w 73"/>
                  <a:gd name="T31" fmla="*/ 31 h 41"/>
                  <a:gd name="T32" fmla="*/ 59 w 73"/>
                  <a:gd name="T33" fmla="*/ 27 h 41"/>
                  <a:gd name="T34" fmla="*/ 66 w 73"/>
                  <a:gd name="T35" fmla="*/ 21 h 41"/>
                  <a:gd name="T36" fmla="*/ 73 w 73"/>
                  <a:gd name="T37" fmla="*/ 16 h 41"/>
                  <a:gd name="T38" fmla="*/ 73 w 73"/>
                  <a:gd name="T39" fmla="*/ 16 h 41"/>
                  <a:gd name="T40" fmla="*/ 62 w 73"/>
                  <a:gd name="T4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3" h="41">
                    <a:moveTo>
                      <a:pt x="62" y="0"/>
                    </a:moveTo>
                    <a:lnTo>
                      <a:pt x="62" y="0"/>
                    </a:lnTo>
                    <a:lnTo>
                      <a:pt x="56" y="5"/>
                    </a:lnTo>
                    <a:lnTo>
                      <a:pt x="51" y="8"/>
                    </a:lnTo>
                    <a:lnTo>
                      <a:pt x="45" y="13"/>
                    </a:lnTo>
                    <a:lnTo>
                      <a:pt x="38" y="16"/>
                    </a:lnTo>
                    <a:lnTo>
                      <a:pt x="29" y="18"/>
                    </a:lnTo>
                    <a:lnTo>
                      <a:pt x="20" y="20"/>
                    </a:lnTo>
                    <a:lnTo>
                      <a:pt x="11" y="21"/>
                    </a:lnTo>
                    <a:lnTo>
                      <a:pt x="0" y="21"/>
                    </a:lnTo>
                    <a:lnTo>
                      <a:pt x="0" y="41"/>
                    </a:lnTo>
                    <a:lnTo>
                      <a:pt x="12" y="41"/>
                    </a:lnTo>
                    <a:lnTo>
                      <a:pt x="22" y="40"/>
                    </a:lnTo>
                    <a:lnTo>
                      <a:pt x="32" y="39"/>
                    </a:lnTo>
                    <a:lnTo>
                      <a:pt x="41" y="36"/>
                    </a:lnTo>
                    <a:lnTo>
                      <a:pt x="51" y="31"/>
                    </a:lnTo>
                    <a:lnTo>
                      <a:pt x="59" y="27"/>
                    </a:lnTo>
                    <a:lnTo>
                      <a:pt x="66" y="21"/>
                    </a:lnTo>
                    <a:lnTo>
                      <a:pt x="73" y="16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36" name="Freeform 3028"/>
              <p:cNvSpPr>
                <a:spLocks/>
              </p:cNvSpPr>
              <p:nvPr/>
            </p:nvSpPr>
            <p:spPr bwMode="auto">
              <a:xfrm>
                <a:off x="6501" y="1685"/>
                <a:ext cx="18" cy="34"/>
              </a:xfrm>
              <a:custGeom>
                <a:avLst/>
                <a:gdLst>
                  <a:gd name="T0" fmla="*/ 19 w 36"/>
                  <a:gd name="T1" fmla="*/ 0 h 68"/>
                  <a:gd name="T2" fmla="*/ 19 w 36"/>
                  <a:gd name="T3" fmla="*/ 0 h 68"/>
                  <a:gd name="T4" fmla="*/ 19 w 36"/>
                  <a:gd name="T5" fmla="*/ 7 h 68"/>
                  <a:gd name="T6" fmla="*/ 18 w 36"/>
                  <a:gd name="T7" fmla="*/ 16 h 68"/>
                  <a:gd name="T8" fmla="*/ 17 w 36"/>
                  <a:gd name="T9" fmla="*/ 23 h 68"/>
                  <a:gd name="T10" fmla="*/ 14 w 36"/>
                  <a:gd name="T11" fmla="*/ 29 h 68"/>
                  <a:gd name="T12" fmla="*/ 12 w 36"/>
                  <a:gd name="T13" fmla="*/ 34 h 68"/>
                  <a:gd name="T14" fmla="*/ 8 w 36"/>
                  <a:gd name="T15" fmla="*/ 42 h 68"/>
                  <a:gd name="T16" fmla="*/ 5 w 36"/>
                  <a:gd name="T17" fmla="*/ 46 h 68"/>
                  <a:gd name="T18" fmla="*/ 0 w 36"/>
                  <a:gd name="T19" fmla="*/ 52 h 68"/>
                  <a:gd name="T20" fmla="*/ 11 w 36"/>
                  <a:gd name="T21" fmla="*/ 68 h 68"/>
                  <a:gd name="T22" fmla="*/ 17 w 36"/>
                  <a:gd name="T23" fmla="*/ 60 h 68"/>
                  <a:gd name="T24" fmla="*/ 21 w 36"/>
                  <a:gd name="T25" fmla="*/ 53 h 68"/>
                  <a:gd name="T26" fmla="*/ 26 w 36"/>
                  <a:gd name="T27" fmla="*/ 46 h 68"/>
                  <a:gd name="T28" fmla="*/ 29 w 36"/>
                  <a:gd name="T29" fmla="*/ 37 h 68"/>
                  <a:gd name="T30" fmla="*/ 33 w 36"/>
                  <a:gd name="T31" fmla="*/ 29 h 68"/>
                  <a:gd name="T32" fmla="*/ 34 w 36"/>
                  <a:gd name="T33" fmla="*/ 20 h 68"/>
                  <a:gd name="T34" fmla="*/ 35 w 36"/>
                  <a:gd name="T35" fmla="*/ 10 h 68"/>
                  <a:gd name="T36" fmla="*/ 36 w 36"/>
                  <a:gd name="T37" fmla="*/ 0 h 68"/>
                  <a:gd name="T38" fmla="*/ 36 w 36"/>
                  <a:gd name="T39" fmla="*/ 0 h 68"/>
                  <a:gd name="T40" fmla="*/ 19 w 36"/>
                  <a:gd name="T4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" h="68">
                    <a:moveTo>
                      <a:pt x="19" y="0"/>
                    </a:moveTo>
                    <a:lnTo>
                      <a:pt x="19" y="0"/>
                    </a:lnTo>
                    <a:lnTo>
                      <a:pt x="19" y="7"/>
                    </a:lnTo>
                    <a:lnTo>
                      <a:pt x="18" y="16"/>
                    </a:lnTo>
                    <a:lnTo>
                      <a:pt x="17" y="23"/>
                    </a:lnTo>
                    <a:lnTo>
                      <a:pt x="14" y="29"/>
                    </a:lnTo>
                    <a:lnTo>
                      <a:pt x="12" y="34"/>
                    </a:lnTo>
                    <a:lnTo>
                      <a:pt x="8" y="42"/>
                    </a:lnTo>
                    <a:lnTo>
                      <a:pt x="5" y="46"/>
                    </a:lnTo>
                    <a:lnTo>
                      <a:pt x="0" y="52"/>
                    </a:lnTo>
                    <a:lnTo>
                      <a:pt x="11" y="68"/>
                    </a:lnTo>
                    <a:lnTo>
                      <a:pt x="17" y="60"/>
                    </a:lnTo>
                    <a:lnTo>
                      <a:pt x="21" y="53"/>
                    </a:lnTo>
                    <a:lnTo>
                      <a:pt x="26" y="46"/>
                    </a:lnTo>
                    <a:lnTo>
                      <a:pt x="29" y="37"/>
                    </a:lnTo>
                    <a:lnTo>
                      <a:pt x="33" y="29"/>
                    </a:lnTo>
                    <a:lnTo>
                      <a:pt x="34" y="20"/>
                    </a:lnTo>
                    <a:lnTo>
                      <a:pt x="35" y="10"/>
                    </a:lnTo>
                    <a:lnTo>
                      <a:pt x="36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37" name="Freeform 3029"/>
              <p:cNvSpPr>
                <a:spLocks/>
              </p:cNvSpPr>
              <p:nvPr/>
            </p:nvSpPr>
            <p:spPr bwMode="auto">
              <a:xfrm>
                <a:off x="6503" y="1653"/>
                <a:ext cx="16" cy="32"/>
              </a:xfrm>
              <a:custGeom>
                <a:avLst/>
                <a:gdLst>
                  <a:gd name="T0" fmla="*/ 0 w 32"/>
                  <a:gd name="T1" fmla="*/ 14 h 65"/>
                  <a:gd name="T2" fmla="*/ 0 w 32"/>
                  <a:gd name="T3" fmla="*/ 14 h 65"/>
                  <a:gd name="T4" fmla="*/ 3 w 32"/>
                  <a:gd name="T5" fmla="*/ 19 h 65"/>
                  <a:gd name="T6" fmla="*/ 7 w 32"/>
                  <a:gd name="T7" fmla="*/ 24 h 65"/>
                  <a:gd name="T8" fmla="*/ 9 w 32"/>
                  <a:gd name="T9" fmla="*/ 30 h 65"/>
                  <a:gd name="T10" fmla="*/ 11 w 32"/>
                  <a:gd name="T11" fmla="*/ 36 h 65"/>
                  <a:gd name="T12" fmla="*/ 14 w 32"/>
                  <a:gd name="T13" fmla="*/ 43 h 65"/>
                  <a:gd name="T14" fmla="*/ 15 w 32"/>
                  <a:gd name="T15" fmla="*/ 49 h 65"/>
                  <a:gd name="T16" fmla="*/ 15 w 32"/>
                  <a:gd name="T17" fmla="*/ 56 h 65"/>
                  <a:gd name="T18" fmla="*/ 15 w 32"/>
                  <a:gd name="T19" fmla="*/ 65 h 65"/>
                  <a:gd name="T20" fmla="*/ 32 w 32"/>
                  <a:gd name="T21" fmla="*/ 65 h 65"/>
                  <a:gd name="T22" fmla="*/ 31 w 32"/>
                  <a:gd name="T23" fmla="*/ 55 h 65"/>
                  <a:gd name="T24" fmla="*/ 31 w 32"/>
                  <a:gd name="T25" fmla="*/ 46 h 65"/>
                  <a:gd name="T26" fmla="*/ 29 w 32"/>
                  <a:gd name="T27" fmla="*/ 37 h 65"/>
                  <a:gd name="T28" fmla="*/ 27 w 32"/>
                  <a:gd name="T29" fmla="*/ 29 h 65"/>
                  <a:gd name="T30" fmla="*/ 24 w 32"/>
                  <a:gd name="T31" fmla="*/ 20 h 65"/>
                  <a:gd name="T32" fmla="*/ 21 w 32"/>
                  <a:gd name="T33" fmla="*/ 13 h 65"/>
                  <a:gd name="T34" fmla="*/ 16 w 32"/>
                  <a:gd name="T35" fmla="*/ 6 h 65"/>
                  <a:gd name="T36" fmla="*/ 11 w 32"/>
                  <a:gd name="T37" fmla="*/ 0 h 65"/>
                  <a:gd name="T38" fmla="*/ 11 w 32"/>
                  <a:gd name="T39" fmla="*/ 0 h 65"/>
                  <a:gd name="T40" fmla="*/ 0 w 32"/>
                  <a:gd name="T41" fmla="*/ 1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" h="65">
                    <a:moveTo>
                      <a:pt x="0" y="14"/>
                    </a:moveTo>
                    <a:lnTo>
                      <a:pt x="0" y="14"/>
                    </a:lnTo>
                    <a:lnTo>
                      <a:pt x="3" y="19"/>
                    </a:lnTo>
                    <a:lnTo>
                      <a:pt x="7" y="24"/>
                    </a:lnTo>
                    <a:lnTo>
                      <a:pt x="9" y="30"/>
                    </a:lnTo>
                    <a:lnTo>
                      <a:pt x="11" y="36"/>
                    </a:lnTo>
                    <a:lnTo>
                      <a:pt x="14" y="43"/>
                    </a:lnTo>
                    <a:lnTo>
                      <a:pt x="15" y="49"/>
                    </a:lnTo>
                    <a:lnTo>
                      <a:pt x="15" y="56"/>
                    </a:lnTo>
                    <a:lnTo>
                      <a:pt x="15" y="65"/>
                    </a:lnTo>
                    <a:lnTo>
                      <a:pt x="32" y="65"/>
                    </a:lnTo>
                    <a:lnTo>
                      <a:pt x="31" y="55"/>
                    </a:lnTo>
                    <a:lnTo>
                      <a:pt x="31" y="46"/>
                    </a:lnTo>
                    <a:lnTo>
                      <a:pt x="29" y="37"/>
                    </a:lnTo>
                    <a:lnTo>
                      <a:pt x="27" y="29"/>
                    </a:lnTo>
                    <a:lnTo>
                      <a:pt x="24" y="20"/>
                    </a:lnTo>
                    <a:lnTo>
                      <a:pt x="21" y="13"/>
                    </a:lnTo>
                    <a:lnTo>
                      <a:pt x="16" y="6"/>
                    </a:lnTo>
                    <a:lnTo>
                      <a:pt x="11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38" name="Freeform 3030"/>
              <p:cNvSpPr>
                <a:spLocks/>
              </p:cNvSpPr>
              <p:nvPr/>
            </p:nvSpPr>
            <p:spPr bwMode="auto">
              <a:xfrm>
                <a:off x="6482" y="1640"/>
                <a:ext cx="27" cy="20"/>
              </a:xfrm>
              <a:custGeom>
                <a:avLst/>
                <a:gdLst>
                  <a:gd name="T0" fmla="*/ 0 w 53"/>
                  <a:gd name="T1" fmla="*/ 20 h 40"/>
                  <a:gd name="T2" fmla="*/ 0 w 53"/>
                  <a:gd name="T3" fmla="*/ 20 h 40"/>
                  <a:gd name="T4" fmla="*/ 7 w 53"/>
                  <a:gd name="T5" fmla="*/ 22 h 40"/>
                  <a:gd name="T6" fmla="*/ 12 w 53"/>
                  <a:gd name="T7" fmla="*/ 22 h 40"/>
                  <a:gd name="T8" fmla="*/ 18 w 53"/>
                  <a:gd name="T9" fmla="*/ 23 h 40"/>
                  <a:gd name="T10" fmla="*/ 24 w 53"/>
                  <a:gd name="T11" fmla="*/ 26 h 40"/>
                  <a:gd name="T12" fmla="*/ 29 w 53"/>
                  <a:gd name="T13" fmla="*/ 29 h 40"/>
                  <a:gd name="T14" fmla="*/ 34 w 53"/>
                  <a:gd name="T15" fmla="*/ 32 h 40"/>
                  <a:gd name="T16" fmla="*/ 38 w 53"/>
                  <a:gd name="T17" fmla="*/ 36 h 40"/>
                  <a:gd name="T18" fmla="*/ 42 w 53"/>
                  <a:gd name="T19" fmla="*/ 40 h 40"/>
                  <a:gd name="T20" fmla="*/ 53 w 53"/>
                  <a:gd name="T21" fmla="*/ 26 h 40"/>
                  <a:gd name="T22" fmla="*/ 49 w 53"/>
                  <a:gd name="T23" fmla="*/ 20 h 40"/>
                  <a:gd name="T24" fmla="*/ 43 w 53"/>
                  <a:gd name="T25" fmla="*/ 14 h 40"/>
                  <a:gd name="T26" fmla="*/ 36 w 53"/>
                  <a:gd name="T27" fmla="*/ 10 h 40"/>
                  <a:gd name="T28" fmla="*/ 30 w 53"/>
                  <a:gd name="T29" fmla="*/ 6 h 40"/>
                  <a:gd name="T30" fmla="*/ 23 w 53"/>
                  <a:gd name="T31" fmla="*/ 3 h 40"/>
                  <a:gd name="T32" fmla="*/ 15 w 53"/>
                  <a:gd name="T33" fmla="*/ 1 h 40"/>
                  <a:gd name="T34" fmla="*/ 8 w 53"/>
                  <a:gd name="T35" fmla="*/ 0 h 40"/>
                  <a:gd name="T36" fmla="*/ 0 w 53"/>
                  <a:gd name="T37" fmla="*/ 0 h 40"/>
                  <a:gd name="T38" fmla="*/ 0 w 53"/>
                  <a:gd name="T39" fmla="*/ 0 h 40"/>
                  <a:gd name="T40" fmla="*/ 0 w 53"/>
                  <a:gd name="T41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" h="40">
                    <a:moveTo>
                      <a:pt x="0" y="20"/>
                    </a:moveTo>
                    <a:lnTo>
                      <a:pt x="0" y="20"/>
                    </a:lnTo>
                    <a:lnTo>
                      <a:pt x="7" y="22"/>
                    </a:lnTo>
                    <a:lnTo>
                      <a:pt x="12" y="22"/>
                    </a:lnTo>
                    <a:lnTo>
                      <a:pt x="18" y="23"/>
                    </a:lnTo>
                    <a:lnTo>
                      <a:pt x="24" y="26"/>
                    </a:lnTo>
                    <a:lnTo>
                      <a:pt x="29" y="29"/>
                    </a:lnTo>
                    <a:lnTo>
                      <a:pt x="34" y="32"/>
                    </a:lnTo>
                    <a:lnTo>
                      <a:pt x="38" y="36"/>
                    </a:lnTo>
                    <a:lnTo>
                      <a:pt x="42" y="40"/>
                    </a:lnTo>
                    <a:lnTo>
                      <a:pt x="53" y="26"/>
                    </a:lnTo>
                    <a:lnTo>
                      <a:pt x="49" y="20"/>
                    </a:lnTo>
                    <a:lnTo>
                      <a:pt x="43" y="14"/>
                    </a:lnTo>
                    <a:lnTo>
                      <a:pt x="36" y="10"/>
                    </a:lnTo>
                    <a:lnTo>
                      <a:pt x="30" y="6"/>
                    </a:lnTo>
                    <a:lnTo>
                      <a:pt x="23" y="3"/>
                    </a:lnTo>
                    <a:lnTo>
                      <a:pt x="15" y="1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39" name="Freeform 3031"/>
              <p:cNvSpPr>
                <a:spLocks/>
              </p:cNvSpPr>
              <p:nvPr/>
            </p:nvSpPr>
            <p:spPr bwMode="auto">
              <a:xfrm>
                <a:off x="6460" y="1640"/>
                <a:ext cx="22" cy="13"/>
              </a:xfrm>
              <a:custGeom>
                <a:avLst/>
                <a:gdLst>
                  <a:gd name="T0" fmla="*/ 18 w 45"/>
                  <a:gd name="T1" fmla="*/ 16 h 26"/>
                  <a:gd name="T2" fmla="*/ 11 w 45"/>
                  <a:gd name="T3" fmla="*/ 26 h 26"/>
                  <a:gd name="T4" fmla="*/ 21 w 45"/>
                  <a:gd name="T5" fmla="*/ 23 h 26"/>
                  <a:gd name="T6" fmla="*/ 31 w 45"/>
                  <a:gd name="T7" fmla="*/ 22 h 26"/>
                  <a:gd name="T8" fmla="*/ 38 w 45"/>
                  <a:gd name="T9" fmla="*/ 22 h 26"/>
                  <a:gd name="T10" fmla="*/ 45 w 45"/>
                  <a:gd name="T11" fmla="*/ 20 h 26"/>
                  <a:gd name="T12" fmla="*/ 45 w 45"/>
                  <a:gd name="T13" fmla="*/ 0 h 26"/>
                  <a:gd name="T14" fmla="*/ 36 w 45"/>
                  <a:gd name="T15" fmla="*/ 0 h 26"/>
                  <a:gd name="T16" fmla="*/ 28 w 45"/>
                  <a:gd name="T17" fmla="*/ 1 h 26"/>
                  <a:gd name="T18" fmla="*/ 19 w 45"/>
                  <a:gd name="T19" fmla="*/ 3 h 26"/>
                  <a:gd name="T20" fmla="*/ 7 w 45"/>
                  <a:gd name="T21" fmla="*/ 6 h 26"/>
                  <a:gd name="T22" fmla="*/ 0 w 45"/>
                  <a:gd name="T23" fmla="*/ 16 h 26"/>
                  <a:gd name="T24" fmla="*/ 7 w 45"/>
                  <a:gd name="T25" fmla="*/ 6 h 26"/>
                  <a:gd name="T26" fmla="*/ 0 w 45"/>
                  <a:gd name="T27" fmla="*/ 7 h 26"/>
                  <a:gd name="T28" fmla="*/ 0 w 45"/>
                  <a:gd name="T29" fmla="*/ 16 h 26"/>
                  <a:gd name="T30" fmla="*/ 18 w 45"/>
                  <a:gd name="T31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" h="26">
                    <a:moveTo>
                      <a:pt x="18" y="16"/>
                    </a:moveTo>
                    <a:lnTo>
                      <a:pt x="11" y="26"/>
                    </a:lnTo>
                    <a:lnTo>
                      <a:pt x="21" y="23"/>
                    </a:lnTo>
                    <a:lnTo>
                      <a:pt x="31" y="22"/>
                    </a:lnTo>
                    <a:lnTo>
                      <a:pt x="38" y="22"/>
                    </a:lnTo>
                    <a:lnTo>
                      <a:pt x="45" y="20"/>
                    </a:lnTo>
                    <a:lnTo>
                      <a:pt x="45" y="0"/>
                    </a:lnTo>
                    <a:lnTo>
                      <a:pt x="36" y="0"/>
                    </a:lnTo>
                    <a:lnTo>
                      <a:pt x="28" y="1"/>
                    </a:lnTo>
                    <a:lnTo>
                      <a:pt x="19" y="3"/>
                    </a:lnTo>
                    <a:lnTo>
                      <a:pt x="7" y="6"/>
                    </a:lnTo>
                    <a:lnTo>
                      <a:pt x="0" y="16"/>
                    </a:lnTo>
                    <a:lnTo>
                      <a:pt x="7" y="6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18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40" name="Freeform 3032"/>
              <p:cNvSpPr>
                <a:spLocks/>
              </p:cNvSpPr>
              <p:nvPr/>
            </p:nvSpPr>
            <p:spPr bwMode="auto">
              <a:xfrm>
                <a:off x="6460" y="1648"/>
                <a:ext cx="8" cy="84"/>
              </a:xfrm>
              <a:custGeom>
                <a:avLst/>
                <a:gdLst>
                  <a:gd name="T0" fmla="*/ 8 w 18"/>
                  <a:gd name="T1" fmla="*/ 168 h 168"/>
                  <a:gd name="T2" fmla="*/ 18 w 18"/>
                  <a:gd name="T3" fmla="*/ 158 h 168"/>
                  <a:gd name="T4" fmla="*/ 18 w 18"/>
                  <a:gd name="T5" fmla="*/ 0 h 168"/>
                  <a:gd name="T6" fmla="*/ 0 w 18"/>
                  <a:gd name="T7" fmla="*/ 0 h 168"/>
                  <a:gd name="T8" fmla="*/ 0 w 18"/>
                  <a:gd name="T9" fmla="*/ 158 h 168"/>
                  <a:gd name="T10" fmla="*/ 8 w 18"/>
                  <a:gd name="T11" fmla="*/ 168 h 168"/>
                  <a:gd name="T12" fmla="*/ 0 w 18"/>
                  <a:gd name="T13" fmla="*/ 158 h 168"/>
                  <a:gd name="T14" fmla="*/ 0 w 18"/>
                  <a:gd name="T15" fmla="*/ 168 h 168"/>
                  <a:gd name="T16" fmla="*/ 8 w 18"/>
                  <a:gd name="T17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68">
                    <a:moveTo>
                      <a:pt x="8" y="168"/>
                    </a:moveTo>
                    <a:lnTo>
                      <a:pt x="18" y="15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8" y="168"/>
                    </a:lnTo>
                    <a:lnTo>
                      <a:pt x="0" y="158"/>
                    </a:lnTo>
                    <a:lnTo>
                      <a:pt x="0" y="168"/>
                    </a:lnTo>
                    <a:lnTo>
                      <a:pt x="8" y="16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41" name="Freeform 3033"/>
              <p:cNvSpPr>
                <a:spLocks/>
              </p:cNvSpPr>
              <p:nvPr/>
            </p:nvSpPr>
            <p:spPr bwMode="auto">
              <a:xfrm>
                <a:off x="6675" y="1630"/>
                <a:ext cx="8" cy="71"/>
              </a:xfrm>
              <a:custGeom>
                <a:avLst/>
                <a:gdLst>
                  <a:gd name="T0" fmla="*/ 8 w 16"/>
                  <a:gd name="T1" fmla="*/ 142 h 142"/>
                  <a:gd name="T2" fmla="*/ 16 w 16"/>
                  <a:gd name="T3" fmla="*/ 132 h 142"/>
                  <a:gd name="T4" fmla="*/ 16 w 16"/>
                  <a:gd name="T5" fmla="*/ 0 h 142"/>
                  <a:gd name="T6" fmla="*/ 0 w 16"/>
                  <a:gd name="T7" fmla="*/ 0 h 142"/>
                  <a:gd name="T8" fmla="*/ 0 w 16"/>
                  <a:gd name="T9" fmla="*/ 132 h 142"/>
                  <a:gd name="T10" fmla="*/ 8 w 16"/>
                  <a:gd name="T11" fmla="*/ 142 h 142"/>
                  <a:gd name="T12" fmla="*/ 8 w 16"/>
                  <a:gd name="T13" fmla="*/ 142 h 142"/>
                  <a:gd name="T14" fmla="*/ 16 w 16"/>
                  <a:gd name="T15" fmla="*/ 142 h 142"/>
                  <a:gd name="T16" fmla="*/ 16 w 16"/>
                  <a:gd name="T17" fmla="*/ 132 h 142"/>
                  <a:gd name="T18" fmla="*/ 8 w 16"/>
                  <a:gd name="T1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42">
                    <a:moveTo>
                      <a:pt x="8" y="142"/>
                    </a:moveTo>
                    <a:lnTo>
                      <a:pt x="16" y="13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32"/>
                    </a:lnTo>
                    <a:lnTo>
                      <a:pt x="8" y="142"/>
                    </a:lnTo>
                    <a:lnTo>
                      <a:pt x="16" y="142"/>
                    </a:lnTo>
                    <a:lnTo>
                      <a:pt x="16" y="132"/>
                    </a:lnTo>
                    <a:lnTo>
                      <a:pt x="8" y="14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42" name="Freeform 3034"/>
              <p:cNvSpPr>
                <a:spLocks/>
              </p:cNvSpPr>
              <p:nvPr/>
            </p:nvSpPr>
            <p:spPr bwMode="auto">
              <a:xfrm>
                <a:off x="6671" y="1691"/>
                <a:ext cx="8" cy="10"/>
              </a:xfrm>
              <a:custGeom>
                <a:avLst/>
                <a:gdLst>
                  <a:gd name="T0" fmla="*/ 0 w 16"/>
                  <a:gd name="T1" fmla="*/ 12 h 20"/>
                  <a:gd name="T2" fmla="*/ 8 w 16"/>
                  <a:gd name="T3" fmla="*/ 20 h 20"/>
                  <a:gd name="T4" fmla="*/ 16 w 16"/>
                  <a:gd name="T5" fmla="*/ 20 h 20"/>
                  <a:gd name="T6" fmla="*/ 16 w 16"/>
                  <a:gd name="T7" fmla="*/ 0 h 20"/>
                  <a:gd name="T8" fmla="*/ 8 w 16"/>
                  <a:gd name="T9" fmla="*/ 0 h 20"/>
                  <a:gd name="T10" fmla="*/ 0 w 16"/>
                  <a:gd name="T11" fmla="*/ 12 h 20"/>
                  <a:gd name="T12" fmla="*/ 0 w 16"/>
                  <a:gd name="T13" fmla="*/ 12 h 20"/>
                  <a:gd name="T14" fmla="*/ 0 w 16"/>
                  <a:gd name="T15" fmla="*/ 20 h 20"/>
                  <a:gd name="T16" fmla="*/ 8 w 16"/>
                  <a:gd name="T17" fmla="*/ 20 h 20"/>
                  <a:gd name="T18" fmla="*/ 0 w 16"/>
                  <a:gd name="T19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0" y="12"/>
                    </a:moveTo>
                    <a:lnTo>
                      <a:pt x="8" y="20"/>
                    </a:lnTo>
                    <a:lnTo>
                      <a:pt x="16" y="2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43" name="Freeform 3035"/>
              <p:cNvSpPr>
                <a:spLocks/>
              </p:cNvSpPr>
              <p:nvPr/>
            </p:nvSpPr>
            <p:spPr bwMode="auto">
              <a:xfrm>
                <a:off x="6664" y="1663"/>
                <a:ext cx="15" cy="34"/>
              </a:xfrm>
              <a:custGeom>
                <a:avLst/>
                <a:gdLst>
                  <a:gd name="T0" fmla="*/ 0 w 31"/>
                  <a:gd name="T1" fmla="*/ 10 h 68"/>
                  <a:gd name="T2" fmla="*/ 0 w 31"/>
                  <a:gd name="T3" fmla="*/ 10 h 68"/>
                  <a:gd name="T4" fmla="*/ 5 w 31"/>
                  <a:gd name="T5" fmla="*/ 22 h 68"/>
                  <a:gd name="T6" fmla="*/ 9 w 31"/>
                  <a:gd name="T7" fmla="*/ 35 h 68"/>
                  <a:gd name="T8" fmla="*/ 11 w 31"/>
                  <a:gd name="T9" fmla="*/ 51 h 68"/>
                  <a:gd name="T10" fmla="*/ 15 w 31"/>
                  <a:gd name="T11" fmla="*/ 68 h 68"/>
                  <a:gd name="T12" fmla="*/ 31 w 31"/>
                  <a:gd name="T13" fmla="*/ 65 h 68"/>
                  <a:gd name="T14" fmla="*/ 27 w 31"/>
                  <a:gd name="T15" fmla="*/ 46 h 68"/>
                  <a:gd name="T16" fmla="*/ 24 w 31"/>
                  <a:gd name="T17" fmla="*/ 29 h 68"/>
                  <a:gd name="T18" fmla="*/ 20 w 31"/>
                  <a:gd name="T19" fmla="*/ 14 h 68"/>
                  <a:gd name="T20" fmla="*/ 15 w 31"/>
                  <a:gd name="T21" fmla="*/ 0 h 68"/>
                  <a:gd name="T22" fmla="*/ 15 w 31"/>
                  <a:gd name="T23" fmla="*/ 0 h 68"/>
                  <a:gd name="T24" fmla="*/ 0 w 31"/>
                  <a:gd name="T25" fmla="*/ 1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68">
                    <a:moveTo>
                      <a:pt x="0" y="10"/>
                    </a:moveTo>
                    <a:lnTo>
                      <a:pt x="0" y="10"/>
                    </a:lnTo>
                    <a:lnTo>
                      <a:pt x="5" y="22"/>
                    </a:lnTo>
                    <a:lnTo>
                      <a:pt x="9" y="35"/>
                    </a:lnTo>
                    <a:lnTo>
                      <a:pt x="11" y="51"/>
                    </a:lnTo>
                    <a:lnTo>
                      <a:pt x="15" y="68"/>
                    </a:lnTo>
                    <a:lnTo>
                      <a:pt x="31" y="65"/>
                    </a:lnTo>
                    <a:lnTo>
                      <a:pt x="27" y="46"/>
                    </a:lnTo>
                    <a:lnTo>
                      <a:pt x="24" y="29"/>
                    </a:lnTo>
                    <a:lnTo>
                      <a:pt x="20" y="14"/>
                    </a:lnTo>
                    <a:lnTo>
                      <a:pt x="15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44" name="Freeform 3036"/>
              <p:cNvSpPr>
                <a:spLocks/>
              </p:cNvSpPr>
              <p:nvPr/>
            </p:nvSpPr>
            <p:spPr bwMode="auto">
              <a:xfrm>
                <a:off x="6650" y="1644"/>
                <a:ext cx="21" cy="24"/>
              </a:xfrm>
              <a:custGeom>
                <a:avLst/>
                <a:gdLst>
                  <a:gd name="T0" fmla="*/ 0 w 41"/>
                  <a:gd name="T1" fmla="*/ 17 h 49"/>
                  <a:gd name="T2" fmla="*/ 0 w 41"/>
                  <a:gd name="T3" fmla="*/ 17 h 49"/>
                  <a:gd name="T4" fmla="*/ 8 w 41"/>
                  <a:gd name="T5" fmla="*/ 25 h 49"/>
                  <a:gd name="T6" fmla="*/ 15 w 41"/>
                  <a:gd name="T7" fmla="*/ 32 h 49"/>
                  <a:gd name="T8" fmla="*/ 21 w 41"/>
                  <a:gd name="T9" fmla="*/ 40 h 49"/>
                  <a:gd name="T10" fmla="*/ 26 w 41"/>
                  <a:gd name="T11" fmla="*/ 49 h 49"/>
                  <a:gd name="T12" fmla="*/ 41 w 41"/>
                  <a:gd name="T13" fmla="*/ 39 h 49"/>
                  <a:gd name="T14" fmla="*/ 35 w 41"/>
                  <a:gd name="T15" fmla="*/ 27 h 49"/>
                  <a:gd name="T16" fmla="*/ 26 w 41"/>
                  <a:gd name="T17" fmla="*/ 17 h 49"/>
                  <a:gd name="T18" fmla="*/ 17 w 41"/>
                  <a:gd name="T19" fmla="*/ 7 h 49"/>
                  <a:gd name="T20" fmla="*/ 7 w 41"/>
                  <a:gd name="T21" fmla="*/ 0 h 49"/>
                  <a:gd name="T22" fmla="*/ 8 w 41"/>
                  <a:gd name="T23" fmla="*/ 0 h 49"/>
                  <a:gd name="T24" fmla="*/ 0 w 41"/>
                  <a:gd name="T25" fmla="*/ 1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49">
                    <a:moveTo>
                      <a:pt x="0" y="17"/>
                    </a:moveTo>
                    <a:lnTo>
                      <a:pt x="0" y="17"/>
                    </a:lnTo>
                    <a:lnTo>
                      <a:pt x="8" y="25"/>
                    </a:lnTo>
                    <a:lnTo>
                      <a:pt x="15" y="32"/>
                    </a:lnTo>
                    <a:lnTo>
                      <a:pt x="21" y="40"/>
                    </a:lnTo>
                    <a:lnTo>
                      <a:pt x="26" y="49"/>
                    </a:lnTo>
                    <a:lnTo>
                      <a:pt x="41" y="39"/>
                    </a:lnTo>
                    <a:lnTo>
                      <a:pt x="35" y="27"/>
                    </a:lnTo>
                    <a:lnTo>
                      <a:pt x="26" y="17"/>
                    </a:lnTo>
                    <a:lnTo>
                      <a:pt x="17" y="7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45" name="Freeform 3037"/>
              <p:cNvSpPr>
                <a:spLocks/>
              </p:cNvSpPr>
              <p:nvPr/>
            </p:nvSpPr>
            <p:spPr bwMode="auto">
              <a:xfrm>
                <a:off x="6632" y="1636"/>
                <a:ext cx="22" cy="16"/>
              </a:xfrm>
              <a:custGeom>
                <a:avLst/>
                <a:gdLst>
                  <a:gd name="T0" fmla="*/ 0 w 46"/>
                  <a:gd name="T1" fmla="*/ 20 h 31"/>
                  <a:gd name="T2" fmla="*/ 0 w 46"/>
                  <a:gd name="T3" fmla="*/ 20 h 31"/>
                  <a:gd name="T4" fmla="*/ 9 w 46"/>
                  <a:gd name="T5" fmla="*/ 21 h 31"/>
                  <a:gd name="T6" fmla="*/ 19 w 46"/>
                  <a:gd name="T7" fmla="*/ 23 h 31"/>
                  <a:gd name="T8" fmla="*/ 28 w 46"/>
                  <a:gd name="T9" fmla="*/ 27 h 31"/>
                  <a:gd name="T10" fmla="*/ 38 w 46"/>
                  <a:gd name="T11" fmla="*/ 31 h 31"/>
                  <a:gd name="T12" fmla="*/ 46 w 46"/>
                  <a:gd name="T13" fmla="*/ 14 h 31"/>
                  <a:gd name="T14" fmla="*/ 34 w 46"/>
                  <a:gd name="T15" fmla="*/ 7 h 31"/>
                  <a:gd name="T16" fmla="*/ 24 w 46"/>
                  <a:gd name="T17" fmla="*/ 3 h 31"/>
                  <a:gd name="T18" fmla="*/ 12 w 46"/>
                  <a:gd name="T19" fmla="*/ 0 h 31"/>
                  <a:gd name="T20" fmla="*/ 0 w 46"/>
                  <a:gd name="T21" fmla="*/ 0 h 31"/>
                  <a:gd name="T22" fmla="*/ 0 w 46"/>
                  <a:gd name="T23" fmla="*/ 0 h 31"/>
                  <a:gd name="T24" fmla="*/ 0 w 46"/>
                  <a:gd name="T25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31">
                    <a:moveTo>
                      <a:pt x="0" y="20"/>
                    </a:moveTo>
                    <a:lnTo>
                      <a:pt x="0" y="20"/>
                    </a:lnTo>
                    <a:lnTo>
                      <a:pt x="9" y="21"/>
                    </a:lnTo>
                    <a:lnTo>
                      <a:pt x="19" y="23"/>
                    </a:lnTo>
                    <a:lnTo>
                      <a:pt x="28" y="27"/>
                    </a:lnTo>
                    <a:lnTo>
                      <a:pt x="38" y="31"/>
                    </a:lnTo>
                    <a:lnTo>
                      <a:pt x="46" y="14"/>
                    </a:lnTo>
                    <a:lnTo>
                      <a:pt x="34" y="7"/>
                    </a:lnTo>
                    <a:lnTo>
                      <a:pt x="24" y="3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46" name="Freeform 3038"/>
              <p:cNvSpPr>
                <a:spLocks/>
              </p:cNvSpPr>
              <p:nvPr/>
            </p:nvSpPr>
            <p:spPr bwMode="auto">
              <a:xfrm>
                <a:off x="6609" y="1636"/>
                <a:ext cx="23" cy="18"/>
              </a:xfrm>
              <a:custGeom>
                <a:avLst/>
                <a:gdLst>
                  <a:gd name="T0" fmla="*/ 11 w 44"/>
                  <a:gd name="T1" fmla="*/ 36 h 36"/>
                  <a:gd name="T2" fmla="*/ 11 w 44"/>
                  <a:gd name="T3" fmla="*/ 36 h 36"/>
                  <a:gd name="T4" fmla="*/ 18 w 44"/>
                  <a:gd name="T5" fmla="*/ 29 h 36"/>
                  <a:gd name="T6" fmla="*/ 25 w 44"/>
                  <a:gd name="T7" fmla="*/ 24 h 36"/>
                  <a:gd name="T8" fmla="*/ 35 w 44"/>
                  <a:gd name="T9" fmla="*/ 21 h 36"/>
                  <a:gd name="T10" fmla="*/ 44 w 44"/>
                  <a:gd name="T11" fmla="*/ 20 h 36"/>
                  <a:gd name="T12" fmla="*/ 44 w 44"/>
                  <a:gd name="T13" fmla="*/ 0 h 36"/>
                  <a:gd name="T14" fmla="*/ 32 w 44"/>
                  <a:gd name="T15" fmla="*/ 1 h 36"/>
                  <a:gd name="T16" fmla="*/ 20 w 44"/>
                  <a:gd name="T17" fmla="*/ 4 h 36"/>
                  <a:gd name="T18" fmla="*/ 9 w 44"/>
                  <a:gd name="T19" fmla="*/ 11 h 36"/>
                  <a:gd name="T20" fmla="*/ 0 w 44"/>
                  <a:gd name="T21" fmla="*/ 20 h 36"/>
                  <a:gd name="T22" fmla="*/ 0 w 44"/>
                  <a:gd name="T23" fmla="*/ 20 h 36"/>
                  <a:gd name="T24" fmla="*/ 11 w 44"/>
                  <a:gd name="T2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36">
                    <a:moveTo>
                      <a:pt x="11" y="36"/>
                    </a:moveTo>
                    <a:lnTo>
                      <a:pt x="11" y="36"/>
                    </a:lnTo>
                    <a:lnTo>
                      <a:pt x="18" y="29"/>
                    </a:lnTo>
                    <a:lnTo>
                      <a:pt x="25" y="24"/>
                    </a:lnTo>
                    <a:lnTo>
                      <a:pt x="35" y="21"/>
                    </a:lnTo>
                    <a:lnTo>
                      <a:pt x="44" y="20"/>
                    </a:lnTo>
                    <a:lnTo>
                      <a:pt x="44" y="0"/>
                    </a:lnTo>
                    <a:lnTo>
                      <a:pt x="32" y="1"/>
                    </a:lnTo>
                    <a:lnTo>
                      <a:pt x="20" y="4"/>
                    </a:lnTo>
                    <a:lnTo>
                      <a:pt x="9" y="11"/>
                    </a:lnTo>
                    <a:lnTo>
                      <a:pt x="0" y="20"/>
                    </a:lnTo>
                    <a:lnTo>
                      <a:pt x="11" y="3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47" name="Freeform 3039"/>
              <p:cNvSpPr>
                <a:spLocks/>
              </p:cNvSpPr>
              <p:nvPr/>
            </p:nvSpPr>
            <p:spPr bwMode="auto">
              <a:xfrm>
                <a:off x="6601" y="1646"/>
                <a:ext cx="14" cy="24"/>
              </a:xfrm>
              <a:custGeom>
                <a:avLst/>
                <a:gdLst>
                  <a:gd name="T0" fmla="*/ 16 w 29"/>
                  <a:gd name="T1" fmla="*/ 47 h 47"/>
                  <a:gd name="T2" fmla="*/ 16 w 29"/>
                  <a:gd name="T3" fmla="*/ 47 h 47"/>
                  <a:gd name="T4" fmla="*/ 16 w 29"/>
                  <a:gd name="T5" fmla="*/ 39 h 47"/>
                  <a:gd name="T6" fmla="*/ 19 w 29"/>
                  <a:gd name="T7" fmla="*/ 32 h 47"/>
                  <a:gd name="T8" fmla="*/ 24 w 29"/>
                  <a:gd name="T9" fmla="*/ 23 h 47"/>
                  <a:gd name="T10" fmla="*/ 29 w 29"/>
                  <a:gd name="T11" fmla="*/ 16 h 47"/>
                  <a:gd name="T12" fmla="*/ 18 w 29"/>
                  <a:gd name="T13" fmla="*/ 0 h 47"/>
                  <a:gd name="T14" fmla="*/ 9 w 29"/>
                  <a:gd name="T15" fmla="*/ 10 h 47"/>
                  <a:gd name="T16" fmla="*/ 5 w 29"/>
                  <a:gd name="T17" fmla="*/ 23 h 47"/>
                  <a:gd name="T18" fmla="*/ 1 w 29"/>
                  <a:gd name="T19" fmla="*/ 34 h 47"/>
                  <a:gd name="T20" fmla="*/ 0 w 29"/>
                  <a:gd name="T21" fmla="*/ 47 h 47"/>
                  <a:gd name="T22" fmla="*/ 0 w 29"/>
                  <a:gd name="T23" fmla="*/ 47 h 47"/>
                  <a:gd name="T24" fmla="*/ 16 w 29"/>
                  <a:gd name="T2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47">
                    <a:moveTo>
                      <a:pt x="16" y="47"/>
                    </a:moveTo>
                    <a:lnTo>
                      <a:pt x="16" y="47"/>
                    </a:lnTo>
                    <a:lnTo>
                      <a:pt x="16" y="39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9" y="16"/>
                    </a:lnTo>
                    <a:lnTo>
                      <a:pt x="18" y="0"/>
                    </a:lnTo>
                    <a:lnTo>
                      <a:pt x="9" y="10"/>
                    </a:lnTo>
                    <a:lnTo>
                      <a:pt x="5" y="23"/>
                    </a:lnTo>
                    <a:lnTo>
                      <a:pt x="1" y="34"/>
                    </a:lnTo>
                    <a:lnTo>
                      <a:pt x="0" y="47"/>
                    </a:lnTo>
                    <a:lnTo>
                      <a:pt x="16" y="4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48" name="Freeform 3040"/>
              <p:cNvSpPr>
                <a:spLocks/>
              </p:cNvSpPr>
              <p:nvPr/>
            </p:nvSpPr>
            <p:spPr bwMode="auto">
              <a:xfrm>
                <a:off x="6601" y="1670"/>
                <a:ext cx="12" cy="20"/>
              </a:xfrm>
              <a:custGeom>
                <a:avLst/>
                <a:gdLst>
                  <a:gd name="T0" fmla="*/ 25 w 25"/>
                  <a:gd name="T1" fmla="*/ 26 h 39"/>
                  <a:gd name="T2" fmla="*/ 24 w 25"/>
                  <a:gd name="T3" fmla="*/ 26 h 39"/>
                  <a:gd name="T4" fmla="*/ 20 w 25"/>
                  <a:gd name="T5" fmla="*/ 21 h 39"/>
                  <a:gd name="T6" fmla="*/ 18 w 25"/>
                  <a:gd name="T7" fmla="*/ 15 h 39"/>
                  <a:gd name="T8" fmla="*/ 16 w 25"/>
                  <a:gd name="T9" fmla="*/ 8 h 39"/>
                  <a:gd name="T10" fmla="*/ 16 w 25"/>
                  <a:gd name="T11" fmla="*/ 0 h 39"/>
                  <a:gd name="T12" fmla="*/ 0 w 25"/>
                  <a:gd name="T13" fmla="*/ 0 h 39"/>
                  <a:gd name="T14" fmla="*/ 0 w 25"/>
                  <a:gd name="T15" fmla="*/ 12 h 39"/>
                  <a:gd name="T16" fmla="*/ 2 w 25"/>
                  <a:gd name="T17" fmla="*/ 22 h 39"/>
                  <a:gd name="T18" fmla="*/ 6 w 25"/>
                  <a:gd name="T19" fmla="*/ 31 h 39"/>
                  <a:gd name="T20" fmla="*/ 12 w 25"/>
                  <a:gd name="T21" fmla="*/ 39 h 39"/>
                  <a:gd name="T22" fmla="*/ 12 w 25"/>
                  <a:gd name="T23" fmla="*/ 39 h 39"/>
                  <a:gd name="T24" fmla="*/ 25 w 25"/>
                  <a:gd name="T25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39">
                    <a:moveTo>
                      <a:pt x="25" y="26"/>
                    </a:moveTo>
                    <a:lnTo>
                      <a:pt x="24" y="26"/>
                    </a:lnTo>
                    <a:lnTo>
                      <a:pt x="20" y="21"/>
                    </a:lnTo>
                    <a:lnTo>
                      <a:pt x="18" y="15"/>
                    </a:lnTo>
                    <a:lnTo>
                      <a:pt x="16" y="8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2" y="22"/>
                    </a:lnTo>
                    <a:lnTo>
                      <a:pt x="6" y="31"/>
                    </a:lnTo>
                    <a:lnTo>
                      <a:pt x="12" y="39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49" name="Freeform 3041"/>
              <p:cNvSpPr>
                <a:spLocks/>
              </p:cNvSpPr>
              <p:nvPr/>
            </p:nvSpPr>
            <p:spPr bwMode="auto">
              <a:xfrm>
                <a:off x="6606" y="1683"/>
                <a:ext cx="39" cy="36"/>
              </a:xfrm>
              <a:custGeom>
                <a:avLst/>
                <a:gdLst>
                  <a:gd name="T0" fmla="*/ 77 w 77"/>
                  <a:gd name="T1" fmla="*/ 54 h 73"/>
                  <a:gd name="T2" fmla="*/ 77 w 77"/>
                  <a:gd name="T3" fmla="*/ 54 h 73"/>
                  <a:gd name="T4" fmla="*/ 54 w 77"/>
                  <a:gd name="T5" fmla="*/ 38 h 73"/>
                  <a:gd name="T6" fmla="*/ 34 w 77"/>
                  <a:gd name="T7" fmla="*/ 23 h 73"/>
                  <a:gd name="T8" fmla="*/ 21 w 77"/>
                  <a:gd name="T9" fmla="*/ 11 h 73"/>
                  <a:gd name="T10" fmla="*/ 13 w 77"/>
                  <a:gd name="T11" fmla="*/ 0 h 73"/>
                  <a:gd name="T12" fmla="*/ 0 w 77"/>
                  <a:gd name="T13" fmla="*/ 13 h 73"/>
                  <a:gd name="T14" fmla="*/ 10 w 77"/>
                  <a:gd name="T15" fmla="*/ 26 h 73"/>
                  <a:gd name="T16" fmla="*/ 24 w 77"/>
                  <a:gd name="T17" fmla="*/ 39 h 73"/>
                  <a:gd name="T18" fmla="*/ 44 w 77"/>
                  <a:gd name="T19" fmla="*/ 55 h 73"/>
                  <a:gd name="T20" fmla="*/ 69 w 77"/>
                  <a:gd name="T21" fmla="*/ 73 h 73"/>
                  <a:gd name="T22" fmla="*/ 69 w 77"/>
                  <a:gd name="T23" fmla="*/ 73 h 73"/>
                  <a:gd name="T24" fmla="*/ 77 w 77"/>
                  <a:gd name="T25" fmla="*/ 5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73">
                    <a:moveTo>
                      <a:pt x="77" y="54"/>
                    </a:moveTo>
                    <a:lnTo>
                      <a:pt x="77" y="54"/>
                    </a:lnTo>
                    <a:lnTo>
                      <a:pt x="54" y="38"/>
                    </a:lnTo>
                    <a:lnTo>
                      <a:pt x="34" y="23"/>
                    </a:lnTo>
                    <a:lnTo>
                      <a:pt x="21" y="11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10" y="26"/>
                    </a:lnTo>
                    <a:lnTo>
                      <a:pt x="24" y="39"/>
                    </a:lnTo>
                    <a:lnTo>
                      <a:pt x="44" y="55"/>
                    </a:lnTo>
                    <a:lnTo>
                      <a:pt x="69" y="73"/>
                    </a:lnTo>
                    <a:lnTo>
                      <a:pt x="77" y="5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50" name="Freeform 3042"/>
              <p:cNvSpPr>
                <a:spLocks/>
              </p:cNvSpPr>
              <p:nvPr/>
            </p:nvSpPr>
            <p:spPr bwMode="auto">
              <a:xfrm>
                <a:off x="6641" y="1710"/>
                <a:ext cx="34" cy="31"/>
              </a:xfrm>
              <a:custGeom>
                <a:avLst/>
                <a:gdLst>
                  <a:gd name="T0" fmla="*/ 68 w 69"/>
                  <a:gd name="T1" fmla="*/ 44 h 62"/>
                  <a:gd name="T2" fmla="*/ 69 w 69"/>
                  <a:gd name="T3" fmla="*/ 44 h 62"/>
                  <a:gd name="T4" fmla="*/ 58 w 69"/>
                  <a:gd name="T5" fmla="*/ 36 h 62"/>
                  <a:gd name="T6" fmla="*/ 44 w 69"/>
                  <a:gd name="T7" fmla="*/ 26 h 62"/>
                  <a:gd name="T8" fmla="*/ 28 w 69"/>
                  <a:gd name="T9" fmla="*/ 14 h 62"/>
                  <a:gd name="T10" fmla="*/ 8 w 69"/>
                  <a:gd name="T11" fmla="*/ 0 h 62"/>
                  <a:gd name="T12" fmla="*/ 0 w 69"/>
                  <a:gd name="T13" fmla="*/ 19 h 62"/>
                  <a:gd name="T14" fmla="*/ 20 w 69"/>
                  <a:gd name="T15" fmla="*/ 32 h 62"/>
                  <a:gd name="T16" fmla="*/ 36 w 69"/>
                  <a:gd name="T17" fmla="*/ 43 h 62"/>
                  <a:gd name="T18" fmla="*/ 49 w 69"/>
                  <a:gd name="T19" fmla="*/ 53 h 62"/>
                  <a:gd name="T20" fmla="*/ 58 w 69"/>
                  <a:gd name="T21" fmla="*/ 62 h 62"/>
                  <a:gd name="T22" fmla="*/ 58 w 69"/>
                  <a:gd name="T23" fmla="*/ 62 h 62"/>
                  <a:gd name="T24" fmla="*/ 68 w 69"/>
                  <a:gd name="T25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62">
                    <a:moveTo>
                      <a:pt x="68" y="44"/>
                    </a:moveTo>
                    <a:lnTo>
                      <a:pt x="69" y="44"/>
                    </a:lnTo>
                    <a:lnTo>
                      <a:pt x="58" y="36"/>
                    </a:lnTo>
                    <a:lnTo>
                      <a:pt x="44" y="26"/>
                    </a:lnTo>
                    <a:lnTo>
                      <a:pt x="28" y="14"/>
                    </a:lnTo>
                    <a:lnTo>
                      <a:pt x="8" y="0"/>
                    </a:lnTo>
                    <a:lnTo>
                      <a:pt x="0" y="19"/>
                    </a:lnTo>
                    <a:lnTo>
                      <a:pt x="20" y="32"/>
                    </a:lnTo>
                    <a:lnTo>
                      <a:pt x="36" y="43"/>
                    </a:lnTo>
                    <a:lnTo>
                      <a:pt x="49" y="53"/>
                    </a:lnTo>
                    <a:lnTo>
                      <a:pt x="58" y="62"/>
                    </a:lnTo>
                    <a:lnTo>
                      <a:pt x="68" y="4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51" name="Freeform 3043"/>
              <p:cNvSpPr>
                <a:spLocks/>
              </p:cNvSpPr>
              <p:nvPr/>
            </p:nvSpPr>
            <p:spPr bwMode="auto">
              <a:xfrm>
                <a:off x="6670" y="1732"/>
                <a:ext cx="18" cy="25"/>
              </a:xfrm>
              <a:custGeom>
                <a:avLst/>
                <a:gdLst>
                  <a:gd name="T0" fmla="*/ 37 w 37"/>
                  <a:gd name="T1" fmla="*/ 41 h 50"/>
                  <a:gd name="T2" fmla="*/ 37 w 37"/>
                  <a:gd name="T3" fmla="*/ 41 h 50"/>
                  <a:gd name="T4" fmla="*/ 32 w 37"/>
                  <a:gd name="T5" fmla="*/ 29 h 50"/>
                  <a:gd name="T6" fmla="*/ 26 w 37"/>
                  <a:gd name="T7" fmla="*/ 19 h 50"/>
                  <a:gd name="T8" fmla="*/ 18 w 37"/>
                  <a:gd name="T9" fmla="*/ 9 h 50"/>
                  <a:gd name="T10" fmla="*/ 10 w 37"/>
                  <a:gd name="T11" fmla="*/ 0 h 50"/>
                  <a:gd name="T12" fmla="*/ 0 w 37"/>
                  <a:gd name="T13" fmla="*/ 18 h 50"/>
                  <a:gd name="T14" fmla="*/ 7 w 37"/>
                  <a:gd name="T15" fmla="*/ 25 h 50"/>
                  <a:gd name="T16" fmla="*/ 13 w 37"/>
                  <a:gd name="T17" fmla="*/ 32 h 50"/>
                  <a:gd name="T18" fmla="*/ 18 w 37"/>
                  <a:gd name="T19" fmla="*/ 41 h 50"/>
                  <a:gd name="T20" fmla="*/ 23 w 37"/>
                  <a:gd name="T21" fmla="*/ 50 h 50"/>
                  <a:gd name="T22" fmla="*/ 23 w 37"/>
                  <a:gd name="T23" fmla="*/ 50 h 50"/>
                  <a:gd name="T24" fmla="*/ 37 w 37"/>
                  <a:gd name="T25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50">
                    <a:moveTo>
                      <a:pt x="37" y="41"/>
                    </a:moveTo>
                    <a:lnTo>
                      <a:pt x="37" y="41"/>
                    </a:lnTo>
                    <a:lnTo>
                      <a:pt x="32" y="29"/>
                    </a:lnTo>
                    <a:lnTo>
                      <a:pt x="26" y="19"/>
                    </a:lnTo>
                    <a:lnTo>
                      <a:pt x="18" y="9"/>
                    </a:lnTo>
                    <a:lnTo>
                      <a:pt x="10" y="0"/>
                    </a:lnTo>
                    <a:lnTo>
                      <a:pt x="0" y="18"/>
                    </a:lnTo>
                    <a:lnTo>
                      <a:pt x="7" y="25"/>
                    </a:lnTo>
                    <a:lnTo>
                      <a:pt x="13" y="32"/>
                    </a:lnTo>
                    <a:lnTo>
                      <a:pt x="18" y="41"/>
                    </a:lnTo>
                    <a:lnTo>
                      <a:pt x="23" y="50"/>
                    </a:lnTo>
                    <a:lnTo>
                      <a:pt x="37" y="4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52" name="Freeform 3044"/>
              <p:cNvSpPr>
                <a:spLocks/>
              </p:cNvSpPr>
              <p:nvPr/>
            </p:nvSpPr>
            <p:spPr bwMode="auto">
              <a:xfrm>
                <a:off x="6681" y="1752"/>
                <a:ext cx="12" cy="24"/>
              </a:xfrm>
              <a:custGeom>
                <a:avLst/>
                <a:gdLst>
                  <a:gd name="T0" fmla="*/ 23 w 23"/>
                  <a:gd name="T1" fmla="*/ 47 h 47"/>
                  <a:gd name="T2" fmla="*/ 23 w 23"/>
                  <a:gd name="T3" fmla="*/ 47 h 47"/>
                  <a:gd name="T4" fmla="*/ 23 w 23"/>
                  <a:gd name="T5" fmla="*/ 36 h 47"/>
                  <a:gd name="T6" fmla="*/ 21 w 23"/>
                  <a:gd name="T7" fmla="*/ 23 h 47"/>
                  <a:gd name="T8" fmla="*/ 18 w 23"/>
                  <a:gd name="T9" fmla="*/ 11 h 47"/>
                  <a:gd name="T10" fmla="*/ 14 w 23"/>
                  <a:gd name="T11" fmla="*/ 0 h 47"/>
                  <a:gd name="T12" fmla="*/ 0 w 23"/>
                  <a:gd name="T13" fmla="*/ 9 h 47"/>
                  <a:gd name="T14" fmla="*/ 2 w 23"/>
                  <a:gd name="T15" fmla="*/ 19 h 47"/>
                  <a:gd name="T16" fmla="*/ 5 w 23"/>
                  <a:gd name="T17" fmla="*/ 27 h 47"/>
                  <a:gd name="T18" fmla="*/ 7 w 23"/>
                  <a:gd name="T19" fmla="*/ 37 h 47"/>
                  <a:gd name="T20" fmla="*/ 7 w 23"/>
                  <a:gd name="T21" fmla="*/ 47 h 47"/>
                  <a:gd name="T22" fmla="*/ 7 w 23"/>
                  <a:gd name="T23" fmla="*/ 47 h 47"/>
                  <a:gd name="T24" fmla="*/ 23 w 23"/>
                  <a:gd name="T2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47">
                    <a:moveTo>
                      <a:pt x="23" y="47"/>
                    </a:moveTo>
                    <a:lnTo>
                      <a:pt x="23" y="47"/>
                    </a:lnTo>
                    <a:lnTo>
                      <a:pt x="23" y="36"/>
                    </a:lnTo>
                    <a:lnTo>
                      <a:pt x="21" y="23"/>
                    </a:lnTo>
                    <a:lnTo>
                      <a:pt x="18" y="11"/>
                    </a:lnTo>
                    <a:lnTo>
                      <a:pt x="14" y="0"/>
                    </a:lnTo>
                    <a:lnTo>
                      <a:pt x="0" y="9"/>
                    </a:lnTo>
                    <a:lnTo>
                      <a:pt x="2" y="19"/>
                    </a:lnTo>
                    <a:lnTo>
                      <a:pt x="5" y="27"/>
                    </a:lnTo>
                    <a:lnTo>
                      <a:pt x="7" y="37"/>
                    </a:lnTo>
                    <a:lnTo>
                      <a:pt x="7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53" name="Freeform 3045"/>
              <p:cNvSpPr>
                <a:spLocks/>
              </p:cNvSpPr>
              <p:nvPr/>
            </p:nvSpPr>
            <p:spPr bwMode="auto">
              <a:xfrm>
                <a:off x="6673" y="1776"/>
                <a:ext cx="20" cy="41"/>
              </a:xfrm>
              <a:custGeom>
                <a:avLst/>
                <a:gdLst>
                  <a:gd name="T0" fmla="*/ 12 w 41"/>
                  <a:gd name="T1" fmla="*/ 83 h 83"/>
                  <a:gd name="T2" fmla="*/ 12 w 41"/>
                  <a:gd name="T3" fmla="*/ 83 h 83"/>
                  <a:gd name="T4" fmla="*/ 19 w 41"/>
                  <a:gd name="T5" fmla="*/ 74 h 83"/>
                  <a:gd name="T6" fmla="*/ 25 w 41"/>
                  <a:gd name="T7" fmla="*/ 65 h 83"/>
                  <a:gd name="T8" fmla="*/ 29 w 41"/>
                  <a:gd name="T9" fmla="*/ 55 h 83"/>
                  <a:gd name="T10" fmla="*/ 34 w 41"/>
                  <a:gd name="T11" fmla="*/ 45 h 83"/>
                  <a:gd name="T12" fmla="*/ 37 w 41"/>
                  <a:gd name="T13" fmla="*/ 35 h 83"/>
                  <a:gd name="T14" fmla="*/ 40 w 41"/>
                  <a:gd name="T15" fmla="*/ 24 h 83"/>
                  <a:gd name="T16" fmla="*/ 41 w 41"/>
                  <a:gd name="T17" fmla="*/ 12 h 83"/>
                  <a:gd name="T18" fmla="*/ 41 w 41"/>
                  <a:gd name="T19" fmla="*/ 0 h 83"/>
                  <a:gd name="T20" fmla="*/ 25 w 41"/>
                  <a:gd name="T21" fmla="*/ 0 h 83"/>
                  <a:gd name="T22" fmla="*/ 25 w 41"/>
                  <a:gd name="T23" fmla="*/ 11 h 83"/>
                  <a:gd name="T24" fmla="*/ 23 w 41"/>
                  <a:gd name="T25" fmla="*/ 19 h 83"/>
                  <a:gd name="T26" fmla="*/ 21 w 41"/>
                  <a:gd name="T27" fmla="*/ 28 h 83"/>
                  <a:gd name="T28" fmla="*/ 19 w 41"/>
                  <a:gd name="T29" fmla="*/ 37 h 83"/>
                  <a:gd name="T30" fmla="*/ 15 w 41"/>
                  <a:gd name="T31" fmla="*/ 45 h 83"/>
                  <a:gd name="T32" fmla="*/ 11 w 41"/>
                  <a:gd name="T33" fmla="*/ 52 h 83"/>
                  <a:gd name="T34" fmla="*/ 6 w 41"/>
                  <a:gd name="T35" fmla="*/ 61 h 83"/>
                  <a:gd name="T36" fmla="*/ 0 w 41"/>
                  <a:gd name="T37" fmla="*/ 68 h 83"/>
                  <a:gd name="T38" fmla="*/ 0 w 41"/>
                  <a:gd name="T39" fmla="*/ 68 h 83"/>
                  <a:gd name="T40" fmla="*/ 12 w 41"/>
                  <a:gd name="T4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83">
                    <a:moveTo>
                      <a:pt x="12" y="83"/>
                    </a:moveTo>
                    <a:lnTo>
                      <a:pt x="12" y="83"/>
                    </a:lnTo>
                    <a:lnTo>
                      <a:pt x="19" y="74"/>
                    </a:lnTo>
                    <a:lnTo>
                      <a:pt x="25" y="65"/>
                    </a:lnTo>
                    <a:lnTo>
                      <a:pt x="29" y="55"/>
                    </a:lnTo>
                    <a:lnTo>
                      <a:pt x="34" y="45"/>
                    </a:lnTo>
                    <a:lnTo>
                      <a:pt x="37" y="35"/>
                    </a:lnTo>
                    <a:lnTo>
                      <a:pt x="40" y="24"/>
                    </a:lnTo>
                    <a:lnTo>
                      <a:pt x="41" y="12"/>
                    </a:lnTo>
                    <a:lnTo>
                      <a:pt x="41" y="0"/>
                    </a:lnTo>
                    <a:lnTo>
                      <a:pt x="25" y="0"/>
                    </a:lnTo>
                    <a:lnTo>
                      <a:pt x="25" y="11"/>
                    </a:lnTo>
                    <a:lnTo>
                      <a:pt x="23" y="19"/>
                    </a:lnTo>
                    <a:lnTo>
                      <a:pt x="21" y="28"/>
                    </a:lnTo>
                    <a:lnTo>
                      <a:pt x="19" y="37"/>
                    </a:lnTo>
                    <a:lnTo>
                      <a:pt x="15" y="45"/>
                    </a:lnTo>
                    <a:lnTo>
                      <a:pt x="11" y="52"/>
                    </a:lnTo>
                    <a:lnTo>
                      <a:pt x="6" y="61"/>
                    </a:lnTo>
                    <a:lnTo>
                      <a:pt x="0" y="68"/>
                    </a:lnTo>
                    <a:lnTo>
                      <a:pt x="12" y="8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54" name="Freeform 3046"/>
              <p:cNvSpPr>
                <a:spLocks/>
              </p:cNvSpPr>
              <p:nvPr/>
            </p:nvSpPr>
            <p:spPr bwMode="auto">
              <a:xfrm>
                <a:off x="6640" y="1810"/>
                <a:ext cx="38" cy="25"/>
              </a:xfrm>
              <a:custGeom>
                <a:avLst/>
                <a:gdLst>
                  <a:gd name="T0" fmla="*/ 0 w 76"/>
                  <a:gd name="T1" fmla="*/ 49 h 49"/>
                  <a:gd name="T2" fmla="*/ 0 w 76"/>
                  <a:gd name="T3" fmla="*/ 49 h 49"/>
                  <a:gd name="T4" fmla="*/ 11 w 76"/>
                  <a:gd name="T5" fmla="*/ 49 h 49"/>
                  <a:gd name="T6" fmla="*/ 22 w 76"/>
                  <a:gd name="T7" fmla="*/ 46 h 49"/>
                  <a:gd name="T8" fmla="*/ 31 w 76"/>
                  <a:gd name="T9" fmla="*/ 45 h 49"/>
                  <a:gd name="T10" fmla="*/ 42 w 76"/>
                  <a:gd name="T11" fmla="*/ 41 h 49"/>
                  <a:gd name="T12" fmla="*/ 51 w 76"/>
                  <a:gd name="T13" fmla="*/ 36 h 49"/>
                  <a:gd name="T14" fmla="*/ 59 w 76"/>
                  <a:gd name="T15" fmla="*/ 31 h 49"/>
                  <a:gd name="T16" fmla="*/ 68 w 76"/>
                  <a:gd name="T17" fmla="*/ 23 h 49"/>
                  <a:gd name="T18" fmla="*/ 76 w 76"/>
                  <a:gd name="T19" fmla="*/ 15 h 49"/>
                  <a:gd name="T20" fmla="*/ 64 w 76"/>
                  <a:gd name="T21" fmla="*/ 0 h 49"/>
                  <a:gd name="T22" fmla="*/ 58 w 76"/>
                  <a:gd name="T23" fmla="*/ 6 h 49"/>
                  <a:gd name="T24" fmla="*/ 51 w 76"/>
                  <a:gd name="T25" fmla="*/ 12 h 49"/>
                  <a:gd name="T26" fmla="*/ 44 w 76"/>
                  <a:gd name="T27" fmla="*/ 18 h 49"/>
                  <a:gd name="T28" fmla="*/ 36 w 76"/>
                  <a:gd name="T29" fmla="*/ 22 h 49"/>
                  <a:gd name="T30" fmla="*/ 28 w 76"/>
                  <a:gd name="T31" fmla="*/ 25 h 49"/>
                  <a:gd name="T32" fmla="*/ 18 w 76"/>
                  <a:gd name="T33" fmla="*/ 26 h 49"/>
                  <a:gd name="T34" fmla="*/ 9 w 76"/>
                  <a:gd name="T35" fmla="*/ 28 h 49"/>
                  <a:gd name="T36" fmla="*/ 0 w 76"/>
                  <a:gd name="T37" fmla="*/ 29 h 49"/>
                  <a:gd name="T38" fmla="*/ 0 w 76"/>
                  <a:gd name="T39" fmla="*/ 29 h 49"/>
                  <a:gd name="T40" fmla="*/ 0 w 76"/>
                  <a:gd name="T4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6" h="49">
                    <a:moveTo>
                      <a:pt x="0" y="49"/>
                    </a:moveTo>
                    <a:lnTo>
                      <a:pt x="0" y="49"/>
                    </a:lnTo>
                    <a:lnTo>
                      <a:pt x="11" y="49"/>
                    </a:lnTo>
                    <a:lnTo>
                      <a:pt x="22" y="46"/>
                    </a:lnTo>
                    <a:lnTo>
                      <a:pt x="31" y="45"/>
                    </a:lnTo>
                    <a:lnTo>
                      <a:pt x="42" y="41"/>
                    </a:lnTo>
                    <a:lnTo>
                      <a:pt x="51" y="36"/>
                    </a:lnTo>
                    <a:lnTo>
                      <a:pt x="59" y="31"/>
                    </a:lnTo>
                    <a:lnTo>
                      <a:pt x="68" y="23"/>
                    </a:lnTo>
                    <a:lnTo>
                      <a:pt x="76" y="15"/>
                    </a:lnTo>
                    <a:lnTo>
                      <a:pt x="64" y="0"/>
                    </a:lnTo>
                    <a:lnTo>
                      <a:pt x="58" y="6"/>
                    </a:lnTo>
                    <a:lnTo>
                      <a:pt x="51" y="12"/>
                    </a:lnTo>
                    <a:lnTo>
                      <a:pt x="44" y="18"/>
                    </a:lnTo>
                    <a:lnTo>
                      <a:pt x="36" y="22"/>
                    </a:lnTo>
                    <a:lnTo>
                      <a:pt x="28" y="25"/>
                    </a:lnTo>
                    <a:lnTo>
                      <a:pt x="18" y="26"/>
                    </a:lnTo>
                    <a:lnTo>
                      <a:pt x="9" y="28"/>
                    </a:lnTo>
                    <a:lnTo>
                      <a:pt x="0" y="29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55" name="Freeform 3047"/>
              <p:cNvSpPr>
                <a:spLocks/>
              </p:cNvSpPr>
              <p:nvPr/>
            </p:nvSpPr>
            <p:spPr bwMode="auto">
              <a:xfrm>
                <a:off x="6627" y="1823"/>
                <a:ext cx="13" cy="12"/>
              </a:xfrm>
              <a:custGeom>
                <a:avLst/>
                <a:gdLst>
                  <a:gd name="T0" fmla="*/ 0 w 27"/>
                  <a:gd name="T1" fmla="*/ 20 h 23"/>
                  <a:gd name="T2" fmla="*/ 0 w 27"/>
                  <a:gd name="T3" fmla="*/ 20 h 23"/>
                  <a:gd name="T4" fmla="*/ 13 w 27"/>
                  <a:gd name="T5" fmla="*/ 22 h 23"/>
                  <a:gd name="T6" fmla="*/ 27 w 27"/>
                  <a:gd name="T7" fmla="*/ 23 h 23"/>
                  <a:gd name="T8" fmla="*/ 27 w 27"/>
                  <a:gd name="T9" fmla="*/ 3 h 23"/>
                  <a:gd name="T10" fmla="*/ 14 w 27"/>
                  <a:gd name="T11" fmla="*/ 2 h 23"/>
                  <a:gd name="T12" fmla="*/ 3 w 27"/>
                  <a:gd name="T13" fmla="*/ 0 h 23"/>
                  <a:gd name="T14" fmla="*/ 2 w 27"/>
                  <a:gd name="T15" fmla="*/ 0 h 23"/>
                  <a:gd name="T16" fmla="*/ 0 w 27"/>
                  <a:gd name="T17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3">
                    <a:moveTo>
                      <a:pt x="0" y="20"/>
                    </a:moveTo>
                    <a:lnTo>
                      <a:pt x="0" y="20"/>
                    </a:lnTo>
                    <a:lnTo>
                      <a:pt x="13" y="22"/>
                    </a:lnTo>
                    <a:lnTo>
                      <a:pt x="27" y="23"/>
                    </a:lnTo>
                    <a:lnTo>
                      <a:pt x="27" y="3"/>
                    </a:lnTo>
                    <a:lnTo>
                      <a:pt x="1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56" name="Freeform 3048"/>
              <p:cNvSpPr>
                <a:spLocks/>
              </p:cNvSpPr>
              <p:nvPr/>
            </p:nvSpPr>
            <p:spPr bwMode="auto">
              <a:xfrm>
                <a:off x="6612" y="1818"/>
                <a:ext cx="16" cy="15"/>
              </a:xfrm>
              <a:custGeom>
                <a:avLst/>
                <a:gdLst>
                  <a:gd name="T0" fmla="*/ 0 w 33"/>
                  <a:gd name="T1" fmla="*/ 20 h 30"/>
                  <a:gd name="T2" fmla="*/ 0 w 33"/>
                  <a:gd name="T3" fmla="*/ 20 h 30"/>
                  <a:gd name="T4" fmla="*/ 19 w 33"/>
                  <a:gd name="T5" fmla="*/ 28 h 30"/>
                  <a:gd name="T6" fmla="*/ 31 w 33"/>
                  <a:gd name="T7" fmla="*/ 30 h 30"/>
                  <a:gd name="T8" fmla="*/ 33 w 33"/>
                  <a:gd name="T9" fmla="*/ 10 h 30"/>
                  <a:gd name="T10" fmla="*/ 24 w 33"/>
                  <a:gd name="T11" fmla="*/ 7 h 30"/>
                  <a:gd name="T12" fmla="*/ 6 w 33"/>
                  <a:gd name="T13" fmla="*/ 0 h 30"/>
                  <a:gd name="T14" fmla="*/ 6 w 33"/>
                  <a:gd name="T15" fmla="*/ 0 h 30"/>
                  <a:gd name="T16" fmla="*/ 0 w 33"/>
                  <a:gd name="T17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0" y="20"/>
                    </a:moveTo>
                    <a:lnTo>
                      <a:pt x="0" y="20"/>
                    </a:lnTo>
                    <a:lnTo>
                      <a:pt x="19" y="28"/>
                    </a:lnTo>
                    <a:lnTo>
                      <a:pt x="31" y="30"/>
                    </a:lnTo>
                    <a:lnTo>
                      <a:pt x="33" y="10"/>
                    </a:lnTo>
                    <a:lnTo>
                      <a:pt x="24" y="7"/>
                    </a:lnTo>
                    <a:lnTo>
                      <a:pt x="6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57" name="Freeform 3049"/>
              <p:cNvSpPr>
                <a:spLocks/>
              </p:cNvSpPr>
              <p:nvPr/>
            </p:nvSpPr>
            <p:spPr bwMode="auto">
              <a:xfrm>
                <a:off x="6599" y="1814"/>
                <a:ext cx="16" cy="14"/>
              </a:xfrm>
              <a:custGeom>
                <a:avLst/>
                <a:gdLst>
                  <a:gd name="T0" fmla="*/ 0 w 31"/>
                  <a:gd name="T1" fmla="*/ 21 h 29"/>
                  <a:gd name="T2" fmla="*/ 0 w 31"/>
                  <a:gd name="T3" fmla="*/ 21 h 29"/>
                  <a:gd name="T4" fmla="*/ 8 w 31"/>
                  <a:gd name="T5" fmla="*/ 22 h 29"/>
                  <a:gd name="T6" fmla="*/ 25 w 31"/>
                  <a:gd name="T7" fmla="*/ 29 h 29"/>
                  <a:gd name="T8" fmla="*/ 31 w 31"/>
                  <a:gd name="T9" fmla="*/ 9 h 29"/>
                  <a:gd name="T10" fmla="*/ 12 w 31"/>
                  <a:gd name="T11" fmla="*/ 2 h 29"/>
                  <a:gd name="T12" fmla="*/ 0 w 31"/>
                  <a:gd name="T13" fmla="*/ 0 h 29"/>
                  <a:gd name="T14" fmla="*/ 0 w 31"/>
                  <a:gd name="T15" fmla="*/ 0 h 29"/>
                  <a:gd name="T16" fmla="*/ 0 w 31"/>
                  <a:gd name="T1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29">
                    <a:moveTo>
                      <a:pt x="0" y="21"/>
                    </a:moveTo>
                    <a:lnTo>
                      <a:pt x="0" y="21"/>
                    </a:lnTo>
                    <a:lnTo>
                      <a:pt x="8" y="22"/>
                    </a:lnTo>
                    <a:lnTo>
                      <a:pt x="25" y="29"/>
                    </a:lnTo>
                    <a:lnTo>
                      <a:pt x="31" y="9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58" name="Freeform 3050"/>
              <p:cNvSpPr>
                <a:spLocks/>
              </p:cNvSpPr>
              <p:nvPr/>
            </p:nvSpPr>
            <p:spPr bwMode="auto">
              <a:xfrm>
                <a:off x="6591" y="1814"/>
                <a:ext cx="8" cy="11"/>
              </a:xfrm>
              <a:custGeom>
                <a:avLst/>
                <a:gdLst>
                  <a:gd name="T0" fmla="*/ 13 w 16"/>
                  <a:gd name="T1" fmla="*/ 22 h 22"/>
                  <a:gd name="T2" fmla="*/ 13 w 16"/>
                  <a:gd name="T3" fmla="*/ 22 h 22"/>
                  <a:gd name="T4" fmla="*/ 13 w 16"/>
                  <a:gd name="T5" fmla="*/ 21 h 22"/>
                  <a:gd name="T6" fmla="*/ 16 w 16"/>
                  <a:gd name="T7" fmla="*/ 21 h 22"/>
                  <a:gd name="T8" fmla="*/ 16 w 16"/>
                  <a:gd name="T9" fmla="*/ 0 h 22"/>
                  <a:gd name="T10" fmla="*/ 7 w 16"/>
                  <a:gd name="T11" fmla="*/ 2 h 22"/>
                  <a:gd name="T12" fmla="*/ 2 w 16"/>
                  <a:gd name="T13" fmla="*/ 8 h 22"/>
                  <a:gd name="T14" fmla="*/ 0 w 16"/>
                  <a:gd name="T15" fmla="*/ 8 h 22"/>
                  <a:gd name="T16" fmla="*/ 13 w 16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2">
                    <a:moveTo>
                      <a:pt x="13" y="22"/>
                    </a:moveTo>
                    <a:lnTo>
                      <a:pt x="13" y="22"/>
                    </a:lnTo>
                    <a:lnTo>
                      <a:pt x="13" y="21"/>
                    </a:lnTo>
                    <a:lnTo>
                      <a:pt x="16" y="21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59" name="Freeform 3051"/>
              <p:cNvSpPr>
                <a:spLocks/>
              </p:cNvSpPr>
              <p:nvPr/>
            </p:nvSpPr>
            <p:spPr bwMode="auto">
              <a:xfrm>
                <a:off x="6588" y="1817"/>
                <a:ext cx="10" cy="18"/>
              </a:xfrm>
              <a:custGeom>
                <a:avLst/>
                <a:gdLst>
                  <a:gd name="T0" fmla="*/ 9 w 20"/>
                  <a:gd name="T1" fmla="*/ 34 h 34"/>
                  <a:gd name="T2" fmla="*/ 17 w 20"/>
                  <a:gd name="T3" fmla="*/ 26 h 34"/>
                  <a:gd name="T4" fmla="*/ 19 w 20"/>
                  <a:gd name="T5" fmla="*/ 16 h 34"/>
                  <a:gd name="T6" fmla="*/ 20 w 20"/>
                  <a:gd name="T7" fmla="*/ 14 h 34"/>
                  <a:gd name="T8" fmla="*/ 7 w 20"/>
                  <a:gd name="T9" fmla="*/ 0 h 34"/>
                  <a:gd name="T10" fmla="*/ 3 w 20"/>
                  <a:gd name="T11" fmla="*/ 10 h 34"/>
                  <a:gd name="T12" fmla="*/ 0 w 20"/>
                  <a:gd name="T13" fmla="*/ 23 h 34"/>
                  <a:gd name="T14" fmla="*/ 9 w 20"/>
                  <a:gd name="T15" fmla="*/ 14 h 34"/>
                  <a:gd name="T16" fmla="*/ 9 w 20"/>
                  <a:gd name="T17" fmla="*/ 34 h 34"/>
                  <a:gd name="T18" fmla="*/ 16 w 20"/>
                  <a:gd name="T19" fmla="*/ 34 h 34"/>
                  <a:gd name="T20" fmla="*/ 17 w 20"/>
                  <a:gd name="T21" fmla="*/ 26 h 34"/>
                  <a:gd name="T22" fmla="*/ 9 w 20"/>
                  <a:gd name="T2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" h="34">
                    <a:moveTo>
                      <a:pt x="9" y="34"/>
                    </a:moveTo>
                    <a:lnTo>
                      <a:pt x="17" y="26"/>
                    </a:lnTo>
                    <a:lnTo>
                      <a:pt x="19" y="16"/>
                    </a:lnTo>
                    <a:lnTo>
                      <a:pt x="20" y="14"/>
                    </a:lnTo>
                    <a:lnTo>
                      <a:pt x="7" y="0"/>
                    </a:lnTo>
                    <a:lnTo>
                      <a:pt x="3" y="10"/>
                    </a:lnTo>
                    <a:lnTo>
                      <a:pt x="0" y="23"/>
                    </a:lnTo>
                    <a:lnTo>
                      <a:pt x="9" y="14"/>
                    </a:lnTo>
                    <a:lnTo>
                      <a:pt x="9" y="34"/>
                    </a:lnTo>
                    <a:lnTo>
                      <a:pt x="16" y="34"/>
                    </a:lnTo>
                    <a:lnTo>
                      <a:pt x="17" y="26"/>
                    </a:lnTo>
                    <a:lnTo>
                      <a:pt x="9" y="3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60" name="Freeform 3052"/>
              <p:cNvSpPr>
                <a:spLocks/>
              </p:cNvSpPr>
              <p:nvPr/>
            </p:nvSpPr>
            <p:spPr bwMode="auto">
              <a:xfrm>
                <a:off x="6584" y="1825"/>
                <a:ext cx="8" cy="10"/>
              </a:xfrm>
              <a:custGeom>
                <a:avLst/>
                <a:gdLst>
                  <a:gd name="T0" fmla="*/ 0 w 17"/>
                  <a:gd name="T1" fmla="*/ 10 h 20"/>
                  <a:gd name="T2" fmla="*/ 8 w 17"/>
                  <a:gd name="T3" fmla="*/ 20 h 20"/>
                  <a:gd name="T4" fmla="*/ 17 w 17"/>
                  <a:gd name="T5" fmla="*/ 20 h 20"/>
                  <a:gd name="T6" fmla="*/ 17 w 17"/>
                  <a:gd name="T7" fmla="*/ 0 h 20"/>
                  <a:gd name="T8" fmla="*/ 8 w 17"/>
                  <a:gd name="T9" fmla="*/ 0 h 20"/>
                  <a:gd name="T10" fmla="*/ 0 w 17"/>
                  <a:gd name="T11" fmla="*/ 10 h 20"/>
                  <a:gd name="T12" fmla="*/ 0 w 17"/>
                  <a:gd name="T13" fmla="*/ 10 h 20"/>
                  <a:gd name="T14" fmla="*/ 0 w 17"/>
                  <a:gd name="T15" fmla="*/ 20 h 20"/>
                  <a:gd name="T16" fmla="*/ 8 w 17"/>
                  <a:gd name="T17" fmla="*/ 20 h 20"/>
                  <a:gd name="T18" fmla="*/ 0 w 17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0">
                    <a:moveTo>
                      <a:pt x="0" y="10"/>
                    </a:moveTo>
                    <a:lnTo>
                      <a:pt x="8" y="20"/>
                    </a:lnTo>
                    <a:lnTo>
                      <a:pt x="17" y="2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61" name="Freeform 3053"/>
              <p:cNvSpPr>
                <a:spLocks/>
              </p:cNvSpPr>
              <p:nvPr/>
            </p:nvSpPr>
            <p:spPr bwMode="auto">
              <a:xfrm>
                <a:off x="6584" y="1759"/>
                <a:ext cx="8" cy="71"/>
              </a:xfrm>
              <a:custGeom>
                <a:avLst/>
                <a:gdLst>
                  <a:gd name="T0" fmla="*/ 8 w 17"/>
                  <a:gd name="T1" fmla="*/ 0 h 141"/>
                  <a:gd name="T2" fmla="*/ 0 w 17"/>
                  <a:gd name="T3" fmla="*/ 10 h 141"/>
                  <a:gd name="T4" fmla="*/ 0 w 17"/>
                  <a:gd name="T5" fmla="*/ 141 h 141"/>
                  <a:gd name="T6" fmla="*/ 17 w 17"/>
                  <a:gd name="T7" fmla="*/ 141 h 141"/>
                  <a:gd name="T8" fmla="*/ 17 w 17"/>
                  <a:gd name="T9" fmla="*/ 10 h 141"/>
                  <a:gd name="T10" fmla="*/ 8 w 17"/>
                  <a:gd name="T11" fmla="*/ 0 h 141"/>
                  <a:gd name="T12" fmla="*/ 8 w 17"/>
                  <a:gd name="T13" fmla="*/ 0 h 141"/>
                  <a:gd name="T14" fmla="*/ 0 w 17"/>
                  <a:gd name="T15" fmla="*/ 0 h 141"/>
                  <a:gd name="T16" fmla="*/ 0 w 17"/>
                  <a:gd name="T17" fmla="*/ 10 h 141"/>
                  <a:gd name="T18" fmla="*/ 8 w 17"/>
                  <a:gd name="T19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41">
                    <a:moveTo>
                      <a:pt x="8" y="0"/>
                    </a:moveTo>
                    <a:lnTo>
                      <a:pt x="0" y="10"/>
                    </a:lnTo>
                    <a:lnTo>
                      <a:pt x="0" y="141"/>
                    </a:lnTo>
                    <a:lnTo>
                      <a:pt x="17" y="141"/>
                    </a:lnTo>
                    <a:lnTo>
                      <a:pt x="17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62" name="Freeform 3054"/>
              <p:cNvSpPr>
                <a:spLocks/>
              </p:cNvSpPr>
              <p:nvPr/>
            </p:nvSpPr>
            <p:spPr bwMode="auto">
              <a:xfrm>
                <a:off x="6588" y="1759"/>
                <a:ext cx="8" cy="10"/>
              </a:xfrm>
              <a:custGeom>
                <a:avLst/>
                <a:gdLst>
                  <a:gd name="T0" fmla="*/ 17 w 17"/>
                  <a:gd name="T1" fmla="*/ 9 h 20"/>
                  <a:gd name="T2" fmla="*/ 9 w 17"/>
                  <a:gd name="T3" fmla="*/ 0 h 20"/>
                  <a:gd name="T4" fmla="*/ 0 w 17"/>
                  <a:gd name="T5" fmla="*/ 0 h 20"/>
                  <a:gd name="T6" fmla="*/ 0 w 17"/>
                  <a:gd name="T7" fmla="*/ 20 h 20"/>
                  <a:gd name="T8" fmla="*/ 9 w 17"/>
                  <a:gd name="T9" fmla="*/ 20 h 20"/>
                  <a:gd name="T10" fmla="*/ 17 w 17"/>
                  <a:gd name="T11" fmla="*/ 9 h 20"/>
                  <a:gd name="T12" fmla="*/ 17 w 17"/>
                  <a:gd name="T13" fmla="*/ 9 h 20"/>
                  <a:gd name="T14" fmla="*/ 16 w 17"/>
                  <a:gd name="T15" fmla="*/ 0 h 20"/>
                  <a:gd name="T16" fmla="*/ 9 w 17"/>
                  <a:gd name="T17" fmla="*/ 0 h 20"/>
                  <a:gd name="T18" fmla="*/ 17 w 17"/>
                  <a:gd name="T19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0">
                    <a:moveTo>
                      <a:pt x="17" y="9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9" y="20"/>
                    </a:lnTo>
                    <a:lnTo>
                      <a:pt x="17" y="9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63" name="Freeform 3055"/>
              <p:cNvSpPr>
                <a:spLocks/>
              </p:cNvSpPr>
              <p:nvPr/>
            </p:nvSpPr>
            <p:spPr bwMode="auto">
              <a:xfrm>
                <a:off x="6588" y="1763"/>
                <a:ext cx="15" cy="34"/>
              </a:xfrm>
              <a:custGeom>
                <a:avLst/>
                <a:gdLst>
                  <a:gd name="T0" fmla="*/ 32 w 32"/>
                  <a:gd name="T1" fmla="*/ 57 h 67"/>
                  <a:gd name="T2" fmla="*/ 32 w 32"/>
                  <a:gd name="T3" fmla="*/ 57 h 67"/>
                  <a:gd name="T4" fmla="*/ 27 w 32"/>
                  <a:gd name="T5" fmla="*/ 47 h 67"/>
                  <a:gd name="T6" fmla="*/ 24 w 32"/>
                  <a:gd name="T7" fmla="*/ 34 h 67"/>
                  <a:gd name="T8" fmla="*/ 20 w 32"/>
                  <a:gd name="T9" fmla="*/ 18 h 67"/>
                  <a:gd name="T10" fmla="*/ 17 w 32"/>
                  <a:gd name="T11" fmla="*/ 0 h 67"/>
                  <a:gd name="T12" fmla="*/ 0 w 32"/>
                  <a:gd name="T13" fmla="*/ 2 h 67"/>
                  <a:gd name="T14" fmla="*/ 4 w 32"/>
                  <a:gd name="T15" fmla="*/ 23 h 67"/>
                  <a:gd name="T16" fmla="*/ 9 w 32"/>
                  <a:gd name="T17" fmla="*/ 40 h 67"/>
                  <a:gd name="T18" fmla="*/ 12 w 32"/>
                  <a:gd name="T19" fmla="*/ 56 h 67"/>
                  <a:gd name="T20" fmla="*/ 18 w 32"/>
                  <a:gd name="T21" fmla="*/ 67 h 67"/>
                  <a:gd name="T22" fmla="*/ 18 w 32"/>
                  <a:gd name="T23" fmla="*/ 67 h 67"/>
                  <a:gd name="T24" fmla="*/ 32 w 32"/>
                  <a:gd name="T25" fmla="*/ 5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67">
                    <a:moveTo>
                      <a:pt x="32" y="57"/>
                    </a:moveTo>
                    <a:lnTo>
                      <a:pt x="32" y="57"/>
                    </a:lnTo>
                    <a:lnTo>
                      <a:pt x="27" y="47"/>
                    </a:lnTo>
                    <a:lnTo>
                      <a:pt x="24" y="34"/>
                    </a:lnTo>
                    <a:lnTo>
                      <a:pt x="20" y="18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4" y="23"/>
                    </a:lnTo>
                    <a:lnTo>
                      <a:pt x="9" y="40"/>
                    </a:lnTo>
                    <a:lnTo>
                      <a:pt x="12" y="56"/>
                    </a:lnTo>
                    <a:lnTo>
                      <a:pt x="18" y="67"/>
                    </a:lnTo>
                    <a:lnTo>
                      <a:pt x="32" y="5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64" name="Freeform 3056"/>
              <p:cNvSpPr>
                <a:spLocks/>
              </p:cNvSpPr>
              <p:nvPr/>
            </p:nvSpPr>
            <p:spPr bwMode="auto">
              <a:xfrm>
                <a:off x="6596" y="1792"/>
                <a:ext cx="22" cy="24"/>
              </a:xfrm>
              <a:custGeom>
                <a:avLst/>
                <a:gdLst>
                  <a:gd name="T0" fmla="*/ 42 w 42"/>
                  <a:gd name="T1" fmla="*/ 30 h 48"/>
                  <a:gd name="T2" fmla="*/ 42 w 42"/>
                  <a:gd name="T3" fmla="*/ 30 h 48"/>
                  <a:gd name="T4" fmla="*/ 33 w 42"/>
                  <a:gd name="T5" fmla="*/ 23 h 48"/>
                  <a:gd name="T6" fmla="*/ 26 w 42"/>
                  <a:gd name="T7" fmla="*/ 16 h 48"/>
                  <a:gd name="T8" fmla="*/ 19 w 42"/>
                  <a:gd name="T9" fmla="*/ 9 h 48"/>
                  <a:gd name="T10" fmla="*/ 14 w 42"/>
                  <a:gd name="T11" fmla="*/ 0 h 48"/>
                  <a:gd name="T12" fmla="*/ 0 w 42"/>
                  <a:gd name="T13" fmla="*/ 10 h 48"/>
                  <a:gd name="T14" fmla="*/ 6 w 42"/>
                  <a:gd name="T15" fmla="*/ 22 h 48"/>
                  <a:gd name="T16" fmla="*/ 14 w 42"/>
                  <a:gd name="T17" fmla="*/ 32 h 48"/>
                  <a:gd name="T18" fmla="*/ 23 w 42"/>
                  <a:gd name="T19" fmla="*/ 41 h 48"/>
                  <a:gd name="T20" fmla="*/ 34 w 42"/>
                  <a:gd name="T21" fmla="*/ 48 h 48"/>
                  <a:gd name="T22" fmla="*/ 34 w 42"/>
                  <a:gd name="T23" fmla="*/ 48 h 48"/>
                  <a:gd name="T24" fmla="*/ 42 w 42"/>
                  <a:gd name="T25" fmla="*/ 3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48">
                    <a:moveTo>
                      <a:pt x="42" y="30"/>
                    </a:moveTo>
                    <a:lnTo>
                      <a:pt x="42" y="30"/>
                    </a:lnTo>
                    <a:lnTo>
                      <a:pt x="33" y="23"/>
                    </a:lnTo>
                    <a:lnTo>
                      <a:pt x="26" y="16"/>
                    </a:lnTo>
                    <a:lnTo>
                      <a:pt x="19" y="9"/>
                    </a:lnTo>
                    <a:lnTo>
                      <a:pt x="14" y="0"/>
                    </a:lnTo>
                    <a:lnTo>
                      <a:pt x="0" y="10"/>
                    </a:lnTo>
                    <a:lnTo>
                      <a:pt x="6" y="22"/>
                    </a:lnTo>
                    <a:lnTo>
                      <a:pt x="14" y="32"/>
                    </a:lnTo>
                    <a:lnTo>
                      <a:pt x="23" y="41"/>
                    </a:lnTo>
                    <a:lnTo>
                      <a:pt x="34" y="48"/>
                    </a:lnTo>
                    <a:lnTo>
                      <a:pt x="42" y="3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65" name="Freeform 3057"/>
              <p:cNvSpPr>
                <a:spLocks/>
              </p:cNvSpPr>
              <p:nvPr/>
            </p:nvSpPr>
            <p:spPr bwMode="auto">
              <a:xfrm>
                <a:off x="6613" y="1807"/>
                <a:ext cx="25" cy="17"/>
              </a:xfrm>
              <a:custGeom>
                <a:avLst/>
                <a:gdLst>
                  <a:gd name="T0" fmla="*/ 49 w 49"/>
                  <a:gd name="T1" fmla="*/ 12 h 34"/>
                  <a:gd name="T2" fmla="*/ 49 w 49"/>
                  <a:gd name="T3" fmla="*/ 12 h 34"/>
                  <a:gd name="T4" fmla="*/ 37 w 49"/>
                  <a:gd name="T5" fmla="*/ 12 h 34"/>
                  <a:gd name="T6" fmla="*/ 27 w 49"/>
                  <a:gd name="T7" fmla="*/ 9 h 34"/>
                  <a:gd name="T8" fmla="*/ 17 w 49"/>
                  <a:gd name="T9" fmla="*/ 6 h 34"/>
                  <a:gd name="T10" fmla="*/ 8 w 49"/>
                  <a:gd name="T11" fmla="*/ 0 h 34"/>
                  <a:gd name="T12" fmla="*/ 0 w 49"/>
                  <a:gd name="T13" fmla="*/ 18 h 34"/>
                  <a:gd name="T14" fmla="*/ 12 w 49"/>
                  <a:gd name="T15" fmla="*/ 25 h 34"/>
                  <a:gd name="T16" fmla="*/ 23 w 49"/>
                  <a:gd name="T17" fmla="*/ 29 h 34"/>
                  <a:gd name="T18" fmla="*/ 36 w 49"/>
                  <a:gd name="T19" fmla="*/ 32 h 34"/>
                  <a:gd name="T20" fmla="*/ 49 w 49"/>
                  <a:gd name="T21" fmla="*/ 34 h 34"/>
                  <a:gd name="T22" fmla="*/ 49 w 49"/>
                  <a:gd name="T23" fmla="*/ 34 h 34"/>
                  <a:gd name="T24" fmla="*/ 49 w 49"/>
                  <a:gd name="T25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34">
                    <a:moveTo>
                      <a:pt x="49" y="12"/>
                    </a:moveTo>
                    <a:lnTo>
                      <a:pt x="49" y="12"/>
                    </a:lnTo>
                    <a:lnTo>
                      <a:pt x="37" y="12"/>
                    </a:lnTo>
                    <a:lnTo>
                      <a:pt x="27" y="9"/>
                    </a:lnTo>
                    <a:lnTo>
                      <a:pt x="17" y="6"/>
                    </a:lnTo>
                    <a:lnTo>
                      <a:pt x="8" y="0"/>
                    </a:lnTo>
                    <a:lnTo>
                      <a:pt x="0" y="18"/>
                    </a:lnTo>
                    <a:lnTo>
                      <a:pt x="12" y="25"/>
                    </a:lnTo>
                    <a:lnTo>
                      <a:pt x="23" y="29"/>
                    </a:lnTo>
                    <a:lnTo>
                      <a:pt x="36" y="32"/>
                    </a:lnTo>
                    <a:lnTo>
                      <a:pt x="49" y="34"/>
                    </a:lnTo>
                    <a:lnTo>
                      <a:pt x="49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66" name="Freeform 3058"/>
              <p:cNvSpPr>
                <a:spLocks/>
              </p:cNvSpPr>
              <p:nvPr/>
            </p:nvSpPr>
            <p:spPr bwMode="auto">
              <a:xfrm>
                <a:off x="6638" y="1805"/>
                <a:ext cx="25" cy="19"/>
              </a:xfrm>
              <a:custGeom>
                <a:avLst/>
                <a:gdLst>
                  <a:gd name="T0" fmla="*/ 40 w 50"/>
                  <a:gd name="T1" fmla="*/ 0 h 38"/>
                  <a:gd name="T2" fmla="*/ 40 w 50"/>
                  <a:gd name="T3" fmla="*/ 0 h 38"/>
                  <a:gd name="T4" fmla="*/ 36 w 50"/>
                  <a:gd name="T5" fmla="*/ 4 h 38"/>
                  <a:gd name="T6" fmla="*/ 32 w 50"/>
                  <a:gd name="T7" fmla="*/ 7 h 38"/>
                  <a:gd name="T8" fmla="*/ 27 w 50"/>
                  <a:gd name="T9" fmla="*/ 10 h 38"/>
                  <a:gd name="T10" fmla="*/ 23 w 50"/>
                  <a:gd name="T11" fmla="*/ 12 h 38"/>
                  <a:gd name="T12" fmla="*/ 12 w 50"/>
                  <a:gd name="T13" fmla="*/ 16 h 38"/>
                  <a:gd name="T14" fmla="*/ 0 w 50"/>
                  <a:gd name="T15" fmla="*/ 16 h 38"/>
                  <a:gd name="T16" fmla="*/ 0 w 50"/>
                  <a:gd name="T17" fmla="*/ 38 h 38"/>
                  <a:gd name="T18" fmla="*/ 14 w 50"/>
                  <a:gd name="T19" fmla="*/ 36 h 38"/>
                  <a:gd name="T20" fmla="*/ 28 w 50"/>
                  <a:gd name="T21" fmla="*/ 32 h 38"/>
                  <a:gd name="T22" fmla="*/ 34 w 50"/>
                  <a:gd name="T23" fmla="*/ 29 h 38"/>
                  <a:gd name="T24" fmla="*/ 40 w 50"/>
                  <a:gd name="T25" fmla="*/ 25 h 38"/>
                  <a:gd name="T26" fmla="*/ 46 w 50"/>
                  <a:gd name="T27" fmla="*/ 20 h 38"/>
                  <a:gd name="T28" fmla="*/ 50 w 50"/>
                  <a:gd name="T29" fmla="*/ 16 h 38"/>
                  <a:gd name="T30" fmla="*/ 50 w 50"/>
                  <a:gd name="T31" fmla="*/ 16 h 38"/>
                  <a:gd name="T32" fmla="*/ 40 w 50"/>
                  <a:gd name="T3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38">
                    <a:moveTo>
                      <a:pt x="40" y="0"/>
                    </a:moveTo>
                    <a:lnTo>
                      <a:pt x="40" y="0"/>
                    </a:lnTo>
                    <a:lnTo>
                      <a:pt x="36" y="4"/>
                    </a:lnTo>
                    <a:lnTo>
                      <a:pt x="32" y="7"/>
                    </a:lnTo>
                    <a:lnTo>
                      <a:pt x="27" y="10"/>
                    </a:lnTo>
                    <a:lnTo>
                      <a:pt x="23" y="12"/>
                    </a:lnTo>
                    <a:lnTo>
                      <a:pt x="12" y="16"/>
                    </a:lnTo>
                    <a:lnTo>
                      <a:pt x="0" y="16"/>
                    </a:lnTo>
                    <a:lnTo>
                      <a:pt x="0" y="38"/>
                    </a:lnTo>
                    <a:lnTo>
                      <a:pt x="14" y="36"/>
                    </a:lnTo>
                    <a:lnTo>
                      <a:pt x="28" y="32"/>
                    </a:lnTo>
                    <a:lnTo>
                      <a:pt x="34" y="29"/>
                    </a:lnTo>
                    <a:lnTo>
                      <a:pt x="40" y="25"/>
                    </a:lnTo>
                    <a:lnTo>
                      <a:pt x="46" y="20"/>
                    </a:lnTo>
                    <a:lnTo>
                      <a:pt x="50" y="16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67" name="Freeform 3059"/>
              <p:cNvSpPr>
                <a:spLocks/>
              </p:cNvSpPr>
              <p:nvPr/>
            </p:nvSpPr>
            <p:spPr bwMode="auto">
              <a:xfrm>
                <a:off x="6658" y="1787"/>
                <a:ext cx="15" cy="26"/>
              </a:xfrm>
              <a:custGeom>
                <a:avLst/>
                <a:gdLst>
                  <a:gd name="T0" fmla="*/ 13 w 30"/>
                  <a:gd name="T1" fmla="*/ 0 h 52"/>
                  <a:gd name="T2" fmla="*/ 13 w 30"/>
                  <a:gd name="T3" fmla="*/ 0 h 52"/>
                  <a:gd name="T4" fmla="*/ 13 w 30"/>
                  <a:gd name="T5" fmla="*/ 10 h 52"/>
                  <a:gd name="T6" fmla="*/ 10 w 30"/>
                  <a:gd name="T7" fmla="*/ 20 h 52"/>
                  <a:gd name="T8" fmla="*/ 6 w 30"/>
                  <a:gd name="T9" fmla="*/ 29 h 52"/>
                  <a:gd name="T10" fmla="*/ 0 w 30"/>
                  <a:gd name="T11" fmla="*/ 36 h 52"/>
                  <a:gd name="T12" fmla="*/ 10 w 30"/>
                  <a:gd name="T13" fmla="*/ 52 h 52"/>
                  <a:gd name="T14" fmla="*/ 18 w 30"/>
                  <a:gd name="T15" fmla="*/ 40 h 52"/>
                  <a:gd name="T16" fmla="*/ 24 w 30"/>
                  <a:gd name="T17" fmla="*/ 29 h 52"/>
                  <a:gd name="T18" fmla="*/ 29 w 30"/>
                  <a:gd name="T19" fmla="*/ 15 h 52"/>
                  <a:gd name="T20" fmla="*/ 30 w 30"/>
                  <a:gd name="T21" fmla="*/ 0 h 52"/>
                  <a:gd name="T22" fmla="*/ 30 w 30"/>
                  <a:gd name="T23" fmla="*/ 0 h 52"/>
                  <a:gd name="T24" fmla="*/ 13 w 30"/>
                  <a:gd name="T2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52">
                    <a:moveTo>
                      <a:pt x="13" y="0"/>
                    </a:moveTo>
                    <a:lnTo>
                      <a:pt x="13" y="0"/>
                    </a:lnTo>
                    <a:lnTo>
                      <a:pt x="13" y="10"/>
                    </a:lnTo>
                    <a:lnTo>
                      <a:pt x="10" y="20"/>
                    </a:lnTo>
                    <a:lnTo>
                      <a:pt x="6" y="29"/>
                    </a:lnTo>
                    <a:lnTo>
                      <a:pt x="0" y="36"/>
                    </a:lnTo>
                    <a:lnTo>
                      <a:pt x="10" y="52"/>
                    </a:lnTo>
                    <a:lnTo>
                      <a:pt x="18" y="40"/>
                    </a:lnTo>
                    <a:lnTo>
                      <a:pt x="24" y="29"/>
                    </a:lnTo>
                    <a:lnTo>
                      <a:pt x="29" y="15"/>
                    </a:lnTo>
                    <a:lnTo>
                      <a:pt x="30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68" name="Freeform 3060"/>
              <p:cNvSpPr>
                <a:spLocks/>
              </p:cNvSpPr>
              <p:nvPr/>
            </p:nvSpPr>
            <p:spPr bwMode="auto">
              <a:xfrm>
                <a:off x="6662" y="1770"/>
                <a:ext cx="11" cy="17"/>
              </a:xfrm>
              <a:custGeom>
                <a:avLst/>
                <a:gdLst>
                  <a:gd name="T0" fmla="*/ 0 w 22"/>
                  <a:gd name="T1" fmla="*/ 10 h 33"/>
                  <a:gd name="T2" fmla="*/ 0 w 22"/>
                  <a:gd name="T3" fmla="*/ 10 h 33"/>
                  <a:gd name="T4" fmla="*/ 2 w 22"/>
                  <a:gd name="T5" fmla="*/ 16 h 33"/>
                  <a:gd name="T6" fmla="*/ 3 w 22"/>
                  <a:gd name="T7" fmla="*/ 22 h 33"/>
                  <a:gd name="T8" fmla="*/ 5 w 22"/>
                  <a:gd name="T9" fmla="*/ 27 h 33"/>
                  <a:gd name="T10" fmla="*/ 5 w 22"/>
                  <a:gd name="T11" fmla="*/ 33 h 33"/>
                  <a:gd name="T12" fmla="*/ 22 w 22"/>
                  <a:gd name="T13" fmla="*/ 33 h 33"/>
                  <a:gd name="T14" fmla="*/ 21 w 22"/>
                  <a:gd name="T15" fmla="*/ 24 h 33"/>
                  <a:gd name="T16" fmla="*/ 20 w 22"/>
                  <a:gd name="T17" fmla="*/ 17 h 33"/>
                  <a:gd name="T18" fmla="*/ 18 w 22"/>
                  <a:gd name="T19" fmla="*/ 9 h 33"/>
                  <a:gd name="T20" fmla="*/ 15 w 22"/>
                  <a:gd name="T21" fmla="*/ 0 h 33"/>
                  <a:gd name="T22" fmla="*/ 15 w 22"/>
                  <a:gd name="T23" fmla="*/ 0 h 33"/>
                  <a:gd name="T24" fmla="*/ 0 w 22"/>
                  <a:gd name="T25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33">
                    <a:moveTo>
                      <a:pt x="0" y="10"/>
                    </a:moveTo>
                    <a:lnTo>
                      <a:pt x="0" y="10"/>
                    </a:lnTo>
                    <a:lnTo>
                      <a:pt x="2" y="16"/>
                    </a:lnTo>
                    <a:lnTo>
                      <a:pt x="3" y="22"/>
                    </a:lnTo>
                    <a:lnTo>
                      <a:pt x="5" y="27"/>
                    </a:lnTo>
                    <a:lnTo>
                      <a:pt x="5" y="33"/>
                    </a:lnTo>
                    <a:lnTo>
                      <a:pt x="22" y="33"/>
                    </a:lnTo>
                    <a:lnTo>
                      <a:pt x="21" y="24"/>
                    </a:lnTo>
                    <a:lnTo>
                      <a:pt x="20" y="17"/>
                    </a:lnTo>
                    <a:lnTo>
                      <a:pt x="18" y="9"/>
                    </a:lnTo>
                    <a:lnTo>
                      <a:pt x="15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69" name="Freeform 3061"/>
              <p:cNvSpPr>
                <a:spLocks/>
              </p:cNvSpPr>
              <p:nvPr/>
            </p:nvSpPr>
            <p:spPr bwMode="auto">
              <a:xfrm>
                <a:off x="6653" y="1755"/>
                <a:ext cx="17" cy="21"/>
              </a:xfrm>
              <a:custGeom>
                <a:avLst/>
                <a:gdLst>
                  <a:gd name="T0" fmla="*/ 0 w 33"/>
                  <a:gd name="T1" fmla="*/ 17 h 40"/>
                  <a:gd name="T2" fmla="*/ 0 w 33"/>
                  <a:gd name="T3" fmla="*/ 17 h 40"/>
                  <a:gd name="T4" fmla="*/ 6 w 33"/>
                  <a:gd name="T5" fmla="*/ 23 h 40"/>
                  <a:gd name="T6" fmla="*/ 11 w 33"/>
                  <a:gd name="T7" fmla="*/ 28 h 40"/>
                  <a:gd name="T8" fmla="*/ 14 w 33"/>
                  <a:gd name="T9" fmla="*/ 34 h 40"/>
                  <a:gd name="T10" fmla="*/ 18 w 33"/>
                  <a:gd name="T11" fmla="*/ 40 h 40"/>
                  <a:gd name="T12" fmla="*/ 33 w 33"/>
                  <a:gd name="T13" fmla="*/ 30 h 40"/>
                  <a:gd name="T14" fmla="*/ 28 w 33"/>
                  <a:gd name="T15" fmla="*/ 23 h 40"/>
                  <a:gd name="T16" fmla="*/ 24 w 33"/>
                  <a:gd name="T17" fmla="*/ 14 h 40"/>
                  <a:gd name="T18" fmla="*/ 18 w 33"/>
                  <a:gd name="T19" fmla="*/ 7 h 40"/>
                  <a:gd name="T20" fmla="*/ 11 w 33"/>
                  <a:gd name="T21" fmla="*/ 0 h 40"/>
                  <a:gd name="T22" fmla="*/ 11 w 33"/>
                  <a:gd name="T23" fmla="*/ 0 h 40"/>
                  <a:gd name="T24" fmla="*/ 0 w 33"/>
                  <a:gd name="T25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40">
                    <a:moveTo>
                      <a:pt x="0" y="17"/>
                    </a:moveTo>
                    <a:lnTo>
                      <a:pt x="0" y="17"/>
                    </a:lnTo>
                    <a:lnTo>
                      <a:pt x="6" y="23"/>
                    </a:lnTo>
                    <a:lnTo>
                      <a:pt x="11" y="28"/>
                    </a:lnTo>
                    <a:lnTo>
                      <a:pt x="14" y="34"/>
                    </a:lnTo>
                    <a:lnTo>
                      <a:pt x="18" y="40"/>
                    </a:lnTo>
                    <a:lnTo>
                      <a:pt x="33" y="30"/>
                    </a:lnTo>
                    <a:lnTo>
                      <a:pt x="28" y="23"/>
                    </a:lnTo>
                    <a:lnTo>
                      <a:pt x="24" y="14"/>
                    </a:lnTo>
                    <a:lnTo>
                      <a:pt x="18" y="7"/>
                    </a:lnTo>
                    <a:lnTo>
                      <a:pt x="11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70" name="Freeform 3062"/>
              <p:cNvSpPr>
                <a:spLocks/>
              </p:cNvSpPr>
              <p:nvPr/>
            </p:nvSpPr>
            <p:spPr bwMode="auto">
              <a:xfrm>
                <a:off x="6630" y="1737"/>
                <a:ext cx="28" cy="27"/>
              </a:xfrm>
              <a:custGeom>
                <a:avLst/>
                <a:gdLst>
                  <a:gd name="T0" fmla="*/ 0 w 57"/>
                  <a:gd name="T1" fmla="*/ 17 h 53"/>
                  <a:gd name="T2" fmla="*/ 0 w 57"/>
                  <a:gd name="T3" fmla="*/ 17 h 53"/>
                  <a:gd name="T4" fmla="*/ 17 w 57"/>
                  <a:gd name="T5" fmla="*/ 30 h 53"/>
                  <a:gd name="T6" fmla="*/ 31 w 57"/>
                  <a:gd name="T7" fmla="*/ 40 h 53"/>
                  <a:gd name="T8" fmla="*/ 41 w 57"/>
                  <a:gd name="T9" fmla="*/ 47 h 53"/>
                  <a:gd name="T10" fmla="*/ 46 w 57"/>
                  <a:gd name="T11" fmla="*/ 53 h 53"/>
                  <a:gd name="T12" fmla="*/ 57 w 57"/>
                  <a:gd name="T13" fmla="*/ 36 h 53"/>
                  <a:gd name="T14" fmla="*/ 50 w 57"/>
                  <a:gd name="T15" fmla="*/ 30 h 53"/>
                  <a:gd name="T16" fmla="*/ 39 w 57"/>
                  <a:gd name="T17" fmla="*/ 23 h 53"/>
                  <a:gd name="T18" fmla="*/ 25 w 57"/>
                  <a:gd name="T19" fmla="*/ 13 h 53"/>
                  <a:gd name="T20" fmla="*/ 8 w 57"/>
                  <a:gd name="T21" fmla="*/ 0 h 53"/>
                  <a:gd name="T22" fmla="*/ 7 w 57"/>
                  <a:gd name="T23" fmla="*/ 0 h 53"/>
                  <a:gd name="T24" fmla="*/ 0 w 57"/>
                  <a:gd name="T25" fmla="*/ 1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53">
                    <a:moveTo>
                      <a:pt x="0" y="17"/>
                    </a:moveTo>
                    <a:lnTo>
                      <a:pt x="0" y="17"/>
                    </a:lnTo>
                    <a:lnTo>
                      <a:pt x="17" y="30"/>
                    </a:lnTo>
                    <a:lnTo>
                      <a:pt x="31" y="40"/>
                    </a:lnTo>
                    <a:lnTo>
                      <a:pt x="41" y="47"/>
                    </a:lnTo>
                    <a:lnTo>
                      <a:pt x="46" y="53"/>
                    </a:lnTo>
                    <a:lnTo>
                      <a:pt x="57" y="36"/>
                    </a:lnTo>
                    <a:lnTo>
                      <a:pt x="50" y="30"/>
                    </a:lnTo>
                    <a:lnTo>
                      <a:pt x="39" y="23"/>
                    </a:lnTo>
                    <a:lnTo>
                      <a:pt x="25" y="13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71" name="Freeform 3063"/>
              <p:cNvSpPr>
                <a:spLocks/>
              </p:cNvSpPr>
              <p:nvPr/>
            </p:nvSpPr>
            <p:spPr bwMode="auto">
              <a:xfrm>
                <a:off x="6601" y="1716"/>
                <a:ext cx="32" cy="30"/>
              </a:xfrm>
              <a:custGeom>
                <a:avLst/>
                <a:gdLst>
                  <a:gd name="T0" fmla="*/ 0 w 66"/>
                  <a:gd name="T1" fmla="*/ 16 h 61"/>
                  <a:gd name="T2" fmla="*/ 0 w 66"/>
                  <a:gd name="T3" fmla="*/ 18 h 61"/>
                  <a:gd name="T4" fmla="*/ 11 w 66"/>
                  <a:gd name="T5" fmla="*/ 26 h 61"/>
                  <a:gd name="T6" fmla="*/ 24 w 66"/>
                  <a:gd name="T7" fmla="*/ 36 h 61"/>
                  <a:gd name="T8" fmla="*/ 40 w 66"/>
                  <a:gd name="T9" fmla="*/ 48 h 61"/>
                  <a:gd name="T10" fmla="*/ 59 w 66"/>
                  <a:gd name="T11" fmla="*/ 61 h 61"/>
                  <a:gd name="T12" fmla="*/ 66 w 66"/>
                  <a:gd name="T13" fmla="*/ 44 h 61"/>
                  <a:gd name="T14" fmla="*/ 48 w 66"/>
                  <a:gd name="T15" fmla="*/ 31 h 61"/>
                  <a:gd name="T16" fmla="*/ 33 w 66"/>
                  <a:gd name="T17" fmla="*/ 19 h 61"/>
                  <a:gd name="T18" fmla="*/ 20 w 66"/>
                  <a:gd name="T19" fmla="*/ 9 h 61"/>
                  <a:gd name="T20" fmla="*/ 11 w 66"/>
                  <a:gd name="T21" fmla="*/ 0 h 61"/>
                  <a:gd name="T22" fmla="*/ 11 w 66"/>
                  <a:gd name="T23" fmla="*/ 0 h 61"/>
                  <a:gd name="T24" fmla="*/ 0 w 66"/>
                  <a:gd name="T25" fmla="*/ 1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" h="61">
                    <a:moveTo>
                      <a:pt x="0" y="16"/>
                    </a:moveTo>
                    <a:lnTo>
                      <a:pt x="0" y="18"/>
                    </a:lnTo>
                    <a:lnTo>
                      <a:pt x="11" y="26"/>
                    </a:lnTo>
                    <a:lnTo>
                      <a:pt x="24" y="36"/>
                    </a:lnTo>
                    <a:lnTo>
                      <a:pt x="40" y="48"/>
                    </a:lnTo>
                    <a:lnTo>
                      <a:pt x="59" y="61"/>
                    </a:lnTo>
                    <a:lnTo>
                      <a:pt x="66" y="44"/>
                    </a:lnTo>
                    <a:lnTo>
                      <a:pt x="48" y="31"/>
                    </a:lnTo>
                    <a:lnTo>
                      <a:pt x="33" y="19"/>
                    </a:lnTo>
                    <a:lnTo>
                      <a:pt x="20" y="9"/>
                    </a:lnTo>
                    <a:lnTo>
                      <a:pt x="11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72" name="Freeform 3064"/>
              <p:cNvSpPr>
                <a:spLocks/>
              </p:cNvSpPr>
              <p:nvPr/>
            </p:nvSpPr>
            <p:spPr bwMode="auto">
              <a:xfrm>
                <a:off x="6587" y="1700"/>
                <a:ext cx="19" cy="24"/>
              </a:xfrm>
              <a:custGeom>
                <a:avLst/>
                <a:gdLst>
                  <a:gd name="T0" fmla="*/ 0 w 38"/>
                  <a:gd name="T1" fmla="*/ 8 h 47"/>
                  <a:gd name="T2" fmla="*/ 0 w 38"/>
                  <a:gd name="T3" fmla="*/ 8 h 47"/>
                  <a:gd name="T4" fmla="*/ 5 w 38"/>
                  <a:gd name="T5" fmla="*/ 20 h 47"/>
                  <a:gd name="T6" fmla="*/ 12 w 38"/>
                  <a:gd name="T7" fmla="*/ 30 h 47"/>
                  <a:gd name="T8" fmla="*/ 19 w 38"/>
                  <a:gd name="T9" fmla="*/ 39 h 47"/>
                  <a:gd name="T10" fmla="*/ 27 w 38"/>
                  <a:gd name="T11" fmla="*/ 47 h 47"/>
                  <a:gd name="T12" fmla="*/ 38 w 38"/>
                  <a:gd name="T13" fmla="*/ 31 h 47"/>
                  <a:gd name="T14" fmla="*/ 31 w 38"/>
                  <a:gd name="T15" fmla="*/ 24 h 47"/>
                  <a:gd name="T16" fmla="*/ 25 w 38"/>
                  <a:gd name="T17" fmla="*/ 15 h 47"/>
                  <a:gd name="T18" fmla="*/ 19 w 38"/>
                  <a:gd name="T19" fmla="*/ 8 h 47"/>
                  <a:gd name="T20" fmla="*/ 14 w 38"/>
                  <a:gd name="T21" fmla="*/ 0 h 47"/>
                  <a:gd name="T22" fmla="*/ 14 w 38"/>
                  <a:gd name="T23" fmla="*/ 0 h 47"/>
                  <a:gd name="T24" fmla="*/ 0 w 38"/>
                  <a:gd name="T25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7">
                    <a:moveTo>
                      <a:pt x="0" y="8"/>
                    </a:moveTo>
                    <a:lnTo>
                      <a:pt x="0" y="8"/>
                    </a:lnTo>
                    <a:lnTo>
                      <a:pt x="5" y="20"/>
                    </a:lnTo>
                    <a:lnTo>
                      <a:pt x="12" y="30"/>
                    </a:lnTo>
                    <a:lnTo>
                      <a:pt x="19" y="39"/>
                    </a:lnTo>
                    <a:lnTo>
                      <a:pt x="27" y="47"/>
                    </a:lnTo>
                    <a:lnTo>
                      <a:pt x="38" y="31"/>
                    </a:lnTo>
                    <a:lnTo>
                      <a:pt x="31" y="24"/>
                    </a:lnTo>
                    <a:lnTo>
                      <a:pt x="25" y="15"/>
                    </a:lnTo>
                    <a:lnTo>
                      <a:pt x="19" y="8"/>
                    </a:lnTo>
                    <a:lnTo>
                      <a:pt x="14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73" name="Freeform 3065"/>
              <p:cNvSpPr>
                <a:spLocks/>
              </p:cNvSpPr>
              <p:nvPr/>
            </p:nvSpPr>
            <p:spPr bwMode="auto">
              <a:xfrm>
                <a:off x="6582" y="1680"/>
                <a:ext cx="12" cy="24"/>
              </a:xfrm>
              <a:custGeom>
                <a:avLst/>
                <a:gdLst>
                  <a:gd name="T0" fmla="*/ 0 w 23"/>
                  <a:gd name="T1" fmla="*/ 0 h 47"/>
                  <a:gd name="T2" fmla="*/ 0 w 23"/>
                  <a:gd name="T3" fmla="*/ 0 h 47"/>
                  <a:gd name="T4" fmla="*/ 0 w 23"/>
                  <a:gd name="T5" fmla="*/ 13 h 47"/>
                  <a:gd name="T6" fmla="*/ 2 w 23"/>
                  <a:gd name="T7" fmla="*/ 24 h 47"/>
                  <a:gd name="T8" fmla="*/ 5 w 23"/>
                  <a:gd name="T9" fmla="*/ 37 h 47"/>
                  <a:gd name="T10" fmla="*/ 9 w 23"/>
                  <a:gd name="T11" fmla="*/ 47 h 47"/>
                  <a:gd name="T12" fmla="*/ 23 w 23"/>
                  <a:gd name="T13" fmla="*/ 39 h 47"/>
                  <a:gd name="T14" fmla="*/ 20 w 23"/>
                  <a:gd name="T15" fmla="*/ 28 h 47"/>
                  <a:gd name="T16" fmla="*/ 17 w 23"/>
                  <a:gd name="T17" fmla="*/ 20 h 47"/>
                  <a:gd name="T18" fmla="*/ 16 w 23"/>
                  <a:gd name="T19" fmla="*/ 10 h 47"/>
                  <a:gd name="T20" fmla="*/ 16 w 23"/>
                  <a:gd name="T21" fmla="*/ 0 h 47"/>
                  <a:gd name="T22" fmla="*/ 16 w 23"/>
                  <a:gd name="T23" fmla="*/ 0 h 47"/>
                  <a:gd name="T24" fmla="*/ 0 w 23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0" y="0"/>
                    </a:lnTo>
                    <a:lnTo>
                      <a:pt x="0" y="13"/>
                    </a:lnTo>
                    <a:lnTo>
                      <a:pt x="2" y="24"/>
                    </a:lnTo>
                    <a:lnTo>
                      <a:pt x="5" y="37"/>
                    </a:lnTo>
                    <a:lnTo>
                      <a:pt x="9" y="47"/>
                    </a:lnTo>
                    <a:lnTo>
                      <a:pt x="23" y="39"/>
                    </a:lnTo>
                    <a:lnTo>
                      <a:pt x="20" y="28"/>
                    </a:lnTo>
                    <a:lnTo>
                      <a:pt x="17" y="20"/>
                    </a:lnTo>
                    <a:lnTo>
                      <a:pt x="16" y="10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74" name="Freeform 3066"/>
              <p:cNvSpPr>
                <a:spLocks/>
              </p:cNvSpPr>
              <p:nvPr/>
            </p:nvSpPr>
            <p:spPr bwMode="auto">
              <a:xfrm>
                <a:off x="6582" y="1641"/>
                <a:ext cx="20" cy="39"/>
              </a:xfrm>
              <a:custGeom>
                <a:avLst/>
                <a:gdLst>
                  <a:gd name="T0" fmla="*/ 28 w 38"/>
                  <a:gd name="T1" fmla="*/ 0 h 78"/>
                  <a:gd name="T2" fmla="*/ 28 w 38"/>
                  <a:gd name="T3" fmla="*/ 0 h 78"/>
                  <a:gd name="T4" fmla="*/ 21 w 38"/>
                  <a:gd name="T5" fmla="*/ 7 h 78"/>
                  <a:gd name="T6" fmla="*/ 15 w 38"/>
                  <a:gd name="T7" fmla="*/ 17 h 78"/>
                  <a:gd name="T8" fmla="*/ 10 w 38"/>
                  <a:gd name="T9" fmla="*/ 26 h 78"/>
                  <a:gd name="T10" fmla="*/ 7 w 38"/>
                  <a:gd name="T11" fmla="*/ 36 h 78"/>
                  <a:gd name="T12" fmla="*/ 3 w 38"/>
                  <a:gd name="T13" fmla="*/ 46 h 78"/>
                  <a:gd name="T14" fmla="*/ 1 w 38"/>
                  <a:gd name="T15" fmla="*/ 56 h 78"/>
                  <a:gd name="T16" fmla="*/ 0 w 38"/>
                  <a:gd name="T17" fmla="*/ 66 h 78"/>
                  <a:gd name="T18" fmla="*/ 0 w 38"/>
                  <a:gd name="T19" fmla="*/ 78 h 78"/>
                  <a:gd name="T20" fmla="*/ 16 w 38"/>
                  <a:gd name="T21" fmla="*/ 78 h 78"/>
                  <a:gd name="T22" fmla="*/ 16 w 38"/>
                  <a:gd name="T23" fmla="*/ 69 h 78"/>
                  <a:gd name="T24" fmla="*/ 17 w 38"/>
                  <a:gd name="T25" fmla="*/ 60 h 78"/>
                  <a:gd name="T26" fmla="*/ 19 w 38"/>
                  <a:gd name="T27" fmla="*/ 52 h 78"/>
                  <a:gd name="T28" fmla="*/ 22 w 38"/>
                  <a:gd name="T29" fmla="*/ 43 h 78"/>
                  <a:gd name="T30" fmla="*/ 24 w 38"/>
                  <a:gd name="T31" fmla="*/ 36 h 78"/>
                  <a:gd name="T32" fmla="*/ 29 w 38"/>
                  <a:gd name="T33" fmla="*/ 29 h 78"/>
                  <a:gd name="T34" fmla="*/ 34 w 38"/>
                  <a:gd name="T35" fmla="*/ 21 h 78"/>
                  <a:gd name="T36" fmla="*/ 38 w 38"/>
                  <a:gd name="T37" fmla="*/ 14 h 78"/>
                  <a:gd name="T38" fmla="*/ 38 w 38"/>
                  <a:gd name="T39" fmla="*/ 14 h 78"/>
                  <a:gd name="T40" fmla="*/ 28 w 38"/>
                  <a:gd name="T4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8" h="78">
                    <a:moveTo>
                      <a:pt x="28" y="0"/>
                    </a:moveTo>
                    <a:lnTo>
                      <a:pt x="28" y="0"/>
                    </a:lnTo>
                    <a:lnTo>
                      <a:pt x="21" y="7"/>
                    </a:lnTo>
                    <a:lnTo>
                      <a:pt x="15" y="17"/>
                    </a:lnTo>
                    <a:lnTo>
                      <a:pt x="10" y="26"/>
                    </a:lnTo>
                    <a:lnTo>
                      <a:pt x="7" y="36"/>
                    </a:lnTo>
                    <a:lnTo>
                      <a:pt x="3" y="46"/>
                    </a:lnTo>
                    <a:lnTo>
                      <a:pt x="1" y="56"/>
                    </a:lnTo>
                    <a:lnTo>
                      <a:pt x="0" y="66"/>
                    </a:lnTo>
                    <a:lnTo>
                      <a:pt x="0" y="78"/>
                    </a:lnTo>
                    <a:lnTo>
                      <a:pt x="16" y="78"/>
                    </a:lnTo>
                    <a:lnTo>
                      <a:pt x="16" y="69"/>
                    </a:lnTo>
                    <a:lnTo>
                      <a:pt x="17" y="60"/>
                    </a:lnTo>
                    <a:lnTo>
                      <a:pt x="19" y="52"/>
                    </a:lnTo>
                    <a:lnTo>
                      <a:pt x="22" y="43"/>
                    </a:lnTo>
                    <a:lnTo>
                      <a:pt x="24" y="36"/>
                    </a:lnTo>
                    <a:lnTo>
                      <a:pt x="29" y="29"/>
                    </a:lnTo>
                    <a:lnTo>
                      <a:pt x="34" y="21"/>
                    </a:lnTo>
                    <a:lnTo>
                      <a:pt x="38" y="1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75" name="Freeform 3067"/>
              <p:cNvSpPr>
                <a:spLocks/>
              </p:cNvSpPr>
              <p:nvPr/>
            </p:nvSpPr>
            <p:spPr bwMode="auto">
              <a:xfrm>
                <a:off x="6596" y="1625"/>
                <a:ext cx="36" cy="24"/>
              </a:xfrm>
              <a:custGeom>
                <a:avLst/>
                <a:gdLst>
                  <a:gd name="T0" fmla="*/ 70 w 70"/>
                  <a:gd name="T1" fmla="*/ 0 h 47"/>
                  <a:gd name="T2" fmla="*/ 70 w 70"/>
                  <a:gd name="T3" fmla="*/ 0 h 47"/>
                  <a:gd name="T4" fmla="*/ 60 w 70"/>
                  <a:gd name="T5" fmla="*/ 1 h 47"/>
                  <a:gd name="T6" fmla="*/ 50 w 70"/>
                  <a:gd name="T7" fmla="*/ 2 h 47"/>
                  <a:gd name="T8" fmla="*/ 41 w 70"/>
                  <a:gd name="T9" fmla="*/ 4 h 47"/>
                  <a:gd name="T10" fmla="*/ 32 w 70"/>
                  <a:gd name="T11" fmla="*/ 8 h 47"/>
                  <a:gd name="T12" fmla="*/ 22 w 70"/>
                  <a:gd name="T13" fmla="*/ 13 h 47"/>
                  <a:gd name="T14" fmla="*/ 14 w 70"/>
                  <a:gd name="T15" fmla="*/ 18 h 47"/>
                  <a:gd name="T16" fmla="*/ 7 w 70"/>
                  <a:gd name="T17" fmla="*/ 24 h 47"/>
                  <a:gd name="T18" fmla="*/ 0 w 70"/>
                  <a:gd name="T19" fmla="*/ 33 h 47"/>
                  <a:gd name="T20" fmla="*/ 10 w 70"/>
                  <a:gd name="T21" fmla="*/ 47 h 47"/>
                  <a:gd name="T22" fmla="*/ 16 w 70"/>
                  <a:gd name="T23" fmla="*/ 41 h 47"/>
                  <a:gd name="T24" fmla="*/ 23 w 70"/>
                  <a:gd name="T25" fmla="*/ 36 h 47"/>
                  <a:gd name="T26" fmla="*/ 30 w 70"/>
                  <a:gd name="T27" fmla="*/ 31 h 47"/>
                  <a:gd name="T28" fmla="*/ 37 w 70"/>
                  <a:gd name="T29" fmla="*/ 27 h 47"/>
                  <a:gd name="T30" fmla="*/ 44 w 70"/>
                  <a:gd name="T31" fmla="*/ 24 h 47"/>
                  <a:gd name="T32" fmla="*/ 53 w 70"/>
                  <a:gd name="T33" fmla="*/ 23 h 47"/>
                  <a:gd name="T34" fmla="*/ 61 w 70"/>
                  <a:gd name="T35" fmla="*/ 21 h 47"/>
                  <a:gd name="T36" fmla="*/ 70 w 70"/>
                  <a:gd name="T37" fmla="*/ 20 h 47"/>
                  <a:gd name="T38" fmla="*/ 70 w 70"/>
                  <a:gd name="T39" fmla="*/ 20 h 47"/>
                  <a:gd name="T40" fmla="*/ 70 w 70"/>
                  <a:gd name="T4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0" h="47">
                    <a:moveTo>
                      <a:pt x="70" y="0"/>
                    </a:moveTo>
                    <a:lnTo>
                      <a:pt x="70" y="0"/>
                    </a:lnTo>
                    <a:lnTo>
                      <a:pt x="60" y="1"/>
                    </a:lnTo>
                    <a:lnTo>
                      <a:pt x="50" y="2"/>
                    </a:lnTo>
                    <a:lnTo>
                      <a:pt x="41" y="4"/>
                    </a:lnTo>
                    <a:lnTo>
                      <a:pt x="32" y="8"/>
                    </a:lnTo>
                    <a:lnTo>
                      <a:pt x="22" y="13"/>
                    </a:lnTo>
                    <a:lnTo>
                      <a:pt x="14" y="18"/>
                    </a:lnTo>
                    <a:lnTo>
                      <a:pt x="7" y="24"/>
                    </a:lnTo>
                    <a:lnTo>
                      <a:pt x="0" y="33"/>
                    </a:lnTo>
                    <a:lnTo>
                      <a:pt x="10" y="47"/>
                    </a:lnTo>
                    <a:lnTo>
                      <a:pt x="16" y="41"/>
                    </a:lnTo>
                    <a:lnTo>
                      <a:pt x="23" y="36"/>
                    </a:lnTo>
                    <a:lnTo>
                      <a:pt x="30" y="31"/>
                    </a:lnTo>
                    <a:lnTo>
                      <a:pt x="37" y="27"/>
                    </a:lnTo>
                    <a:lnTo>
                      <a:pt x="44" y="24"/>
                    </a:lnTo>
                    <a:lnTo>
                      <a:pt x="53" y="23"/>
                    </a:lnTo>
                    <a:lnTo>
                      <a:pt x="61" y="21"/>
                    </a:lnTo>
                    <a:lnTo>
                      <a:pt x="70" y="2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76" name="Freeform 3068"/>
              <p:cNvSpPr>
                <a:spLocks/>
              </p:cNvSpPr>
              <p:nvPr/>
            </p:nvSpPr>
            <p:spPr bwMode="auto">
              <a:xfrm>
                <a:off x="6632" y="1625"/>
                <a:ext cx="28" cy="17"/>
              </a:xfrm>
              <a:custGeom>
                <a:avLst/>
                <a:gdLst>
                  <a:gd name="T0" fmla="*/ 56 w 56"/>
                  <a:gd name="T1" fmla="*/ 15 h 34"/>
                  <a:gd name="T2" fmla="*/ 56 w 56"/>
                  <a:gd name="T3" fmla="*/ 15 h 34"/>
                  <a:gd name="T4" fmla="*/ 41 w 56"/>
                  <a:gd name="T5" fmla="*/ 8 h 34"/>
                  <a:gd name="T6" fmla="*/ 27 w 56"/>
                  <a:gd name="T7" fmla="*/ 4 h 34"/>
                  <a:gd name="T8" fmla="*/ 14 w 56"/>
                  <a:gd name="T9" fmla="*/ 1 h 34"/>
                  <a:gd name="T10" fmla="*/ 0 w 56"/>
                  <a:gd name="T11" fmla="*/ 0 h 34"/>
                  <a:gd name="T12" fmla="*/ 0 w 56"/>
                  <a:gd name="T13" fmla="*/ 20 h 34"/>
                  <a:gd name="T14" fmla="*/ 12 w 56"/>
                  <a:gd name="T15" fmla="*/ 21 h 34"/>
                  <a:gd name="T16" fmla="*/ 24 w 56"/>
                  <a:gd name="T17" fmla="*/ 24 h 34"/>
                  <a:gd name="T18" fmla="*/ 36 w 56"/>
                  <a:gd name="T19" fmla="*/ 28 h 34"/>
                  <a:gd name="T20" fmla="*/ 49 w 56"/>
                  <a:gd name="T21" fmla="*/ 34 h 34"/>
                  <a:gd name="T22" fmla="*/ 49 w 56"/>
                  <a:gd name="T23" fmla="*/ 34 h 34"/>
                  <a:gd name="T24" fmla="*/ 56 w 56"/>
                  <a:gd name="T25" fmla="*/ 1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34">
                    <a:moveTo>
                      <a:pt x="56" y="15"/>
                    </a:moveTo>
                    <a:lnTo>
                      <a:pt x="56" y="15"/>
                    </a:lnTo>
                    <a:lnTo>
                      <a:pt x="41" y="8"/>
                    </a:lnTo>
                    <a:lnTo>
                      <a:pt x="27" y="4"/>
                    </a:lnTo>
                    <a:lnTo>
                      <a:pt x="14" y="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2" y="21"/>
                    </a:lnTo>
                    <a:lnTo>
                      <a:pt x="24" y="24"/>
                    </a:lnTo>
                    <a:lnTo>
                      <a:pt x="36" y="28"/>
                    </a:lnTo>
                    <a:lnTo>
                      <a:pt x="49" y="34"/>
                    </a:lnTo>
                    <a:lnTo>
                      <a:pt x="56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77" name="Freeform 3069"/>
              <p:cNvSpPr>
                <a:spLocks/>
              </p:cNvSpPr>
              <p:nvPr/>
            </p:nvSpPr>
            <p:spPr bwMode="auto">
              <a:xfrm>
                <a:off x="6656" y="1633"/>
                <a:ext cx="11" cy="13"/>
              </a:xfrm>
              <a:custGeom>
                <a:avLst/>
                <a:gdLst>
                  <a:gd name="T0" fmla="*/ 21 w 21"/>
                  <a:gd name="T1" fmla="*/ 6 h 28"/>
                  <a:gd name="T2" fmla="*/ 21 w 21"/>
                  <a:gd name="T3" fmla="*/ 6 h 28"/>
                  <a:gd name="T4" fmla="*/ 17 w 21"/>
                  <a:gd name="T5" fmla="*/ 6 h 28"/>
                  <a:gd name="T6" fmla="*/ 7 w 21"/>
                  <a:gd name="T7" fmla="*/ 0 h 28"/>
                  <a:gd name="T8" fmla="*/ 0 w 21"/>
                  <a:gd name="T9" fmla="*/ 19 h 28"/>
                  <a:gd name="T10" fmla="*/ 12 w 21"/>
                  <a:gd name="T11" fmla="*/ 25 h 28"/>
                  <a:gd name="T12" fmla="*/ 21 w 21"/>
                  <a:gd name="T13" fmla="*/ 28 h 28"/>
                  <a:gd name="T14" fmla="*/ 21 w 21"/>
                  <a:gd name="T15" fmla="*/ 28 h 28"/>
                  <a:gd name="T16" fmla="*/ 21 w 21"/>
                  <a:gd name="T1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8">
                    <a:moveTo>
                      <a:pt x="21" y="6"/>
                    </a:moveTo>
                    <a:lnTo>
                      <a:pt x="21" y="6"/>
                    </a:lnTo>
                    <a:lnTo>
                      <a:pt x="17" y="6"/>
                    </a:lnTo>
                    <a:lnTo>
                      <a:pt x="7" y="0"/>
                    </a:lnTo>
                    <a:lnTo>
                      <a:pt x="0" y="19"/>
                    </a:lnTo>
                    <a:lnTo>
                      <a:pt x="12" y="25"/>
                    </a:lnTo>
                    <a:lnTo>
                      <a:pt x="21" y="28"/>
                    </a:lnTo>
                    <a:lnTo>
                      <a:pt x="21" y="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78" name="Freeform 3070"/>
              <p:cNvSpPr>
                <a:spLocks/>
              </p:cNvSpPr>
              <p:nvPr/>
            </p:nvSpPr>
            <p:spPr bwMode="auto">
              <a:xfrm>
                <a:off x="6667" y="1635"/>
                <a:ext cx="7" cy="11"/>
              </a:xfrm>
              <a:custGeom>
                <a:avLst/>
                <a:gdLst>
                  <a:gd name="T0" fmla="*/ 4 w 16"/>
                  <a:gd name="T1" fmla="*/ 0 h 23"/>
                  <a:gd name="T2" fmla="*/ 4 w 16"/>
                  <a:gd name="T3" fmla="*/ 0 h 23"/>
                  <a:gd name="T4" fmla="*/ 3 w 16"/>
                  <a:gd name="T5" fmla="*/ 1 h 23"/>
                  <a:gd name="T6" fmla="*/ 0 w 16"/>
                  <a:gd name="T7" fmla="*/ 1 h 23"/>
                  <a:gd name="T8" fmla="*/ 0 w 16"/>
                  <a:gd name="T9" fmla="*/ 23 h 23"/>
                  <a:gd name="T10" fmla="*/ 9 w 16"/>
                  <a:gd name="T11" fmla="*/ 20 h 23"/>
                  <a:gd name="T12" fmla="*/ 16 w 16"/>
                  <a:gd name="T13" fmla="*/ 16 h 23"/>
                  <a:gd name="T14" fmla="*/ 16 w 16"/>
                  <a:gd name="T15" fmla="*/ 16 h 23"/>
                  <a:gd name="T16" fmla="*/ 4 w 16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3">
                    <a:moveTo>
                      <a:pt x="4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0" y="23"/>
                    </a:lnTo>
                    <a:lnTo>
                      <a:pt x="9" y="20"/>
                    </a:lnTo>
                    <a:lnTo>
                      <a:pt x="16" y="1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79" name="Freeform 3071"/>
              <p:cNvSpPr>
                <a:spLocks/>
              </p:cNvSpPr>
              <p:nvPr/>
            </p:nvSpPr>
            <p:spPr bwMode="auto">
              <a:xfrm>
                <a:off x="6668" y="1625"/>
                <a:ext cx="11" cy="18"/>
              </a:xfrm>
              <a:custGeom>
                <a:avLst/>
                <a:gdLst>
                  <a:gd name="T0" fmla="*/ 13 w 21"/>
                  <a:gd name="T1" fmla="*/ 0 h 36"/>
                  <a:gd name="T2" fmla="*/ 5 w 21"/>
                  <a:gd name="T3" fmla="*/ 8 h 36"/>
                  <a:gd name="T4" fmla="*/ 2 w 21"/>
                  <a:gd name="T5" fmla="*/ 17 h 36"/>
                  <a:gd name="T6" fmla="*/ 0 w 21"/>
                  <a:gd name="T7" fmla="*/ 20 h 36"/>
                  <a:gd name="T8" fmla="*/ 12 w 21"/>
                  <a:gd name="T9" fmla="*/ 36 h 36"/>
                  <a:gd name="T10" fmla="*/ 17 w 21"/>
                  <a:gd name="T11" fmla="*/ 26 h 36"/>
                  <a:gd name="T12" fmla="*/ 21 w 21"/>
                  <a:gd name="T13" fmla="*/ 13 h 36"/>
                  <a:gd name="T14" fmla="*/ 13 w 21"/>
                  <a:gd name="T15" fmla="*/ 20 h 36"/>
                  <a:gd name="T16" fmla="*/ 13 w 21"/>
                  <a:gd name="T17" fmla="*/ 0 h 36"/>
                  <a:gd name="T18" fmla="*/ 6 w 21"/>
                  <a:gd name="T19" fmla="*/ 0 h 36"/>
                  <a:gd name="T20" fmla="*/ 5 w 21"/>
                  <a:gd name="T21" fmla="*/ 8 h 36"/>
                  <a:gd name="T22" fmla="*/ 13 w 21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" h="36">
                    <a:moveTo>
                      <a:pt x="13" y="0"/>
                    </a:moveTo>
                    <a:lnTo>
                      <a:pt x="5" y="8"/>
                    </a:lnTo>
                    <a:lnTo>
                      <a:pt x="2" y="17"/>
                    </a:lnTo>
                    <a:lnTo>
                      <a:pt x="0" y="20"/>
                    </a:lnTo>
                    <a:lnTo>
                      <a:pt x="12" y="36"/>
                    </a:lnTo>
                    <a:lnTo>
                      <a:pt x="17" y="26"/>
                    </a:lnTo>
                    <a:lnTo>
                      <a:pt x="21" y="13"/>
                    </a:lnTo>
                    <a:lnTo>
                      <a:pt x="13" y="20"/>
                    </a:lnTo>
                    <a:lnTo>
                      <a:pt x="13" y="0"/>
                    </a:lnTo>
                    <a:lnTo>
                      <a:pt x="6" y="0"/>
                    </a:lnTo>
                    <a:lnTo>
                      <a:pt x="5" y="8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80" name="Freeform 3072"/>
              <p:cNvSpPr>
                <a:spLocks/>
              </p:cNvSpPr>
              <p:nvPr/>
            </p:nvSpPr>
            <p:spPr bwMode="auto">
              <a:xfrm>
                <a:off x="6675" y="1625"/>
                <a:ext cx="8" cy="10"/>
              </a:xfrm>
              <a:custGeom>
                <a:avLst/>
                <a:gdLst>
                  <a:gd name="T0" fmla="*/ 16 w 16"/>
                  <a:gd name="T1" fmla="*/ 10 h 20"/>
                  <a:gd name="T2" fmla="*/ 8 w 16"/>
                  <a:gd name="T3" fmla="*/ 0 h 20"/>
                  <a:gd name="T4" fmla="*/ 0 w 16"/>
                  <a:gd name="T5" fmla="*/ 0 h 20"/>
                  <a:gd name="T6" fmla="*/ 0 w 16"/>
                  <a:gd name="T7" fmla="*/ 20 h 20"/>
                  <a:gd name="T8" fmla="*/ 8 w 16"/>
                  <a:gd name="T9" fmla="*/ 20 h 20"/>
                  <a:gd name="T10" fmla="*/ 16 w 16"/>
                  <a:gd name="T11" fmla="*/ 10 h 20"/>
                  <a:gd name="T12" fmla="*/ 16 w 16"/>
                  <a:gd name="T13" fmla="*/ 10 h 20"/>
                  <a:gd name="T14" fmla="*/ 16 w 16"/>
                  <a:gd name="T15" fmla="*/ 0 h 20"/>
                  <a:gd name="T16" fmla="*/ 8 w 16"/>
                  <a:gd name="T17" fmla="*/ 0 h 20"/>
                  <a:gd name="T18" fmla="*/ 16 w 16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16" y="10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16" y="1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16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81" name="Freeform 3073"/>
              <p:cNvSpPr>
                <a:spLocks/>
              </p:cNvSpPr>
              <p:nvPr/>
            </p:nvSpPr>
            <p:spPr bwMode="auto">
              <a:xfrm>
                <a:off x="6757" y="2060"/>
                <a:ext cx="210" cy="261"/>
              </a:xfrm>
              <a:custGeom>
                <a:avLst/>
                <a:gdLst>
                  <a:gd name="T0" fmla="*/ 23 w 421"/>
                  <a:gd name="T1" fmla="*/ 0 h 522"/>
                  <a:gd name="T2" fmla="*/ 421 w 421"/>
                  <a:gd name="T3" fmla="*/ 494 h 522"/>
                  <a:gd name="T4" fmla="*/ 397 w 421"/>
                  <a:gd name="T5" fmla="*/ 522 h 522"/>
                  <a:gd name="T6" fmla="*/ 0 w 421"/>
                  <a:gd name="T7" fmla="*/ 29 h 522"/>
                  <a:gd name="T8" fmla="*/ 23 w 421"/>
                  <a:gd name="T9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1" h="522">
                    <a:moveTo>
                      <a:pt x="23" y="0"/>
                    </a:moveTo>
                    <a:lnTo>
                      <a:pt x="421" y="494"/>
                    </a:lnTo>
                    <a:lnTo>
                      <a:pt x="397" y="522"/>
                    </a:lnTo>
                    <a:lnTo>
                      <a:pt x="0" y="2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82" name="Rectangle 3074"/>
              <p:cNvSpPr>
                <a:spLocks noChangeArrowheads="1"/>
              </p:cNvSpPr>
              <p:nvPr/>
            </p:nvSpPr>
            <p:spPr bwMode="auto">
              <a:xfrm>
                <a:off x="6964" y="2303"/>
                <a:ext cx="218" cy="21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83" name="Freeform 3075"/>
              <p:cNvSpPr>
                <a:spLocks noEditPoints="1"/>
              </p:cNvSpPr>
              <p:nvPr/>
            </p:nvSpPr>
            <p:spPr bwMode="auto">
              <a:xfrm>
                <a:off x="6998" y="2039"/>
                <a:ext cx="154" cy="192"/>
              </a:xfrm>
              <a:custGeom>
                <a:avLst/>
                <a:gdLst>
                  <a:gd name="T0" fmla="*/ 224 w 307"/>
                  <a:gd name="T1" fmla="*/ 382 h 382"/>
                  <a:gd name="T2" fmla="*/ 110 w 307"/>
                  <a:gd name="T3" fmla="*/ 203 h 382"/>
                  <a:gd name="T4" fmla="*/ 98 w 307"/>
                  <a:gd name="T5" fmla="*/ 205 h 382"/>
                  <a:gd name="T6" fmla="*/ 91 w 307"/>
                  <a:gd name="T7" fmla="*/ 203 h 382"/>
                  <a:gd name="T8" fmla="*/ 87 w 307"/>
                  <a:gd name="T9" fmla="*/ 314 h 382"/>
                  <a:gd name="T10" fmla="*/ 89 w 307"/>
                  <a:gd name="T11" fmla="*/ 343 h 382"/>
                  <a:gd name="T12" fmla="*/ 93 w 307"/>
                  <a:gd name="T13" fmla="*/ 359 h 382"/>
                  <a:gd name="T14" fmla="*/ 105 w 307"/>
                  <a:gd name="T15" fmla="*/ 368 h 382"/>
                  <a:gd name="T16" fmla="*/ 120 w 307"/>
                  <a:gd name="T17" fmla="*/ 372 h 382"/>
                  <a:gd name="T18" fmla="*/ 132 w 307"/>
                  <a:gd name="T19" fmla="*/ 382 h 382"/>
                  <a:gd name="T20" fmla="*/ 0 w 307"/>
                  <a:gd name="T21" fmla="*/ 372 h 382"/>
                  <a:gd name="T22" fmla="*/ 21 w 307"/>
                  <a:gd name="T23" fmla="*/ 371 h 382"/>
                  <a:gd name="T24" fmla="*/ 34 w 307"/>
                  <a:gd name="T25" fmla="*/ 362 h 382"/>
                  <a:gd name="T26" fmla="*/ 41 w 307"/>
                  <a:gd name="T27" fmla="*/ 350 h 382"/>
                  <a:gd name="T28" fmla="*/ 44 w 307"/>
                  <a:gd name="T29" fmla="*/ 329 h 382"/>
                  <a:gd name="T30" fmla="*/ 44 w 307"/>
                  <a:gd name="T31" fmla="*/ 68 h 382"/>
                  <a:gd name="T32" fmla="*/ 42 w 307"/>
                  <a:gd name="T33" fmla="*/ 39 h 382"/>
                  <a:gd name="T34" fmla="*/ 37 w 307"/>
                  <a:gd name="T35" fmla="*/ 23 h 382"/>
                  <a:gd name="T36" fmla="*/ 27 w 307"/>
                  <a:gd name="T37" fmla="*/ 14 h 382"/>
                  <a:gd name="T38" fmla="*/ 11 w 307"/>
                  <a:gd name="T39" fmla="*/ 11 h 382"/>
                  <a:gd name="T40" fmla="*/ 0 w 307"/>
                  <a:gd name="T41" fmla="*/ 0 h 382"/>
                  <a:gd name="T42" fmla="*/ 135 w 307"/>
                  <a:gd name="T43" fmla="*/ 1 h 382"/>
                  <a:gd name="T44" fmla="*/ 172 w 307"/>
                  <a:gd name="T45" fmla="*/ 6 h 382"/>
                  <a:gd name="T46" fmla="*/ 196 w 307"/>
                  <a:gd name="T47" fmla="*/ 14 h 382"/>
                  <a:gd name="T48" fmla="*/ 216 w 307"/>
                  <a:gd name="T49" fmla="*/ 32 h 382"/>
                  <a:gd name="T50" fmla="*/ 231 w 307"/>
                  <a:gd name="T51" fmla="*/ 55 h 382"/>
                  <a:gd name="T52" fmla="*/ 240 w 307"/>
                  <a:gd name="T53" fmla="*/ 84 h 382"/>
                  <a:gd name="T54" fmla="*/ 241 w 307"/>
                  <a:gd name="T55" fmla="*/ 108 h 382"/>
                  <a:gd name="T56" fmla="*/ 238 w 307"/>
                  <a:gd name="T57" fmla="*/ 124 h 382"/>
                  <a:gd name="T58" fmla="*/ 234 w 307"/>
                  <a:gd name="T59" fmla="*/ 138 h 382"/>
                  <a:gd name="T60" fmla="*/ 227 w 307"/>
                  <a:gd name="T61" fmla="*/ 153 h 382"/>
                  <a:gd name="T62" fmla="*/ 217 w 307"/>
                  <a:gd name="T63" fmla="*/ 166 h 382"/>
                  <a:gd name="T64" fmla="*/ 206 w 307"/>
                  <a:gd name="T65" fmla="*/ 177 h 382"/>
                  <a:gd name="T66" fmla="*/ 183 w 307"/>
                  <a:gd name="T67" fmla="*/ 190 h 382"/>
                  <a:gd name="T68" fmla="*/ 229 w 307"/>
                  <a:gd name="T69" fmla="*/ 306 h 382"/>
                  <a:gd name="T70" fmla="*/ 249 w 307"/>
                  <a:gd name="T71" fmla="*/ 337 h 382"/>
                  <a:gd name="T72" fmla="*/ 266 w 307"/>
                  <a:gd name="T73" fmla="*/ 356 h 382"/>
                  <a:gd name="T74" fmla="*/ 284 w 307"/>
                  <a:gd name="T75" fmla="*/ 366 h 382"/>
                  <a:gd name="T76" fmla="*/ 307 w 307"/>
                  <a:gd name="T77" fmla="*/ 372 h 382"/>
                  <a:gd name="T78" fmla="*/ 87 w 307"/>
                  <a:gd name="T79" fmla="*/ 186 h 382"/>
                  <a:gd name="T80" fmla="*/ 94 w 307"/>
                  <a:gd name="T81" fmla="*/ 186 h 382"/>
                  <a:gd name="T82" fmla="*/ 100 w 307"/>
                  <a:gd name="T83" fmla="*/ 186 h 382"/>
                  <a:gd name="T84" fmla="*/ 121 w 307"/>
                  <a:gd name="T85" fmla="*/ 185 h 382"/>
                  <a:gd name="T86" fmla="*/ 139 w 307"/>
                  <a:gd name="T87" fmla="*/ 180 h 382"/>
                  <a:gd name="T88" fmla="*/ 154 w 307"/>
                  <a:gd name="T89" fmla="*/ 173 h 382"/>
                  <a:gd name="T90" fmla="*/ 167 w 307"/>
                  <a:gd name="T91" fmla="*/ 163 h 382"/>
                  <a:gd name="T92" fmla="*/ 176 w 307"/>
                  <a:gd name="T93" fmla="*/ 150 h 382"/>
                  <a:gd name="T94" fmla="*/ 183 w 307"/>
                  <a:gd name="T95" fmla="*/ 136 h 382"/>
                  <a:gd name="T96" fmla="*/ 188 w 307"/>
                  <a:gd name="T97" fmla="*/ 120 h 382"/>
                  <a:gd name="T98" fmla="*/ 189 w 307"/>
                  <a:gd name="T99" fmla="*/ 102 h 382"/>
                  <a:gd name="T100" fmla="*/ 188 w 307"/>
                  <a:gd name="T101" fmla="*/ 85 h 382"/>
                  <a:gd name="T102" fmla="*/ 185 w 307"/>
                  <a:gd name="T103" fmla="*/ 71 h 382"/>
                  <a:gd name="T104" fmla="*/ 179 w 307"/>
                  <a:gd name="T105" fmla="*/ 56 h 382"/>
                  <a:gd name="T106" fmla="*/ 172 w 307"/>
                  <a:gd name="T107" fmla="*/ 45 h 382"/>
                  <a:gd name="T108" fmla="*/ 161 w 307"/>
                  <a:gd name="T109" fmla="*/ 35 h 382"/>
                  <a:gd name="T110" fmla="*/ 151 w 307"/>
                  <a:gd name="T111" fmla="*/ 27 h 382"/>
                  <a:gd name="T112" fmla="*/ 138 w 307"/>
                  <a:gd name="T113" fmla="*/ 23 h 382"/>
                  <a:gd name="T114" fmla="*/ 124 w 307"/>
                  <a:gd name="T115" fmla="*/ 22 h 382"/>
                  <a:gd name="T116" fmla="*/ 107 w 307"/>
                  <a:gd name="T117" fmla="*/ 23 h 382"/>
                  <a:gd name="T118" fmla="*/ 87 w 307"/>
                  <a:gd name="T119" fmla="*/ 27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7" h="382">
                    <a:moveTo>
                      <a:pt x="307" y="382"/>
                    </a:moveTo>
                    <a:lnTo>
                      <a:pt x="224" y="382"/>
                    </a:lnTo>
                    <a:lnTo>
                      <a:pt x="120" y="203"/>
                    </a:lnTo>
                    <a:lnTo>
                      <a:pt x="110" y="203"/>
                    </a:lnTo>
                    <a:lnTo>
                      <a:pt x="102" y="205"/>
                    </a:lnTo>
                    <a:lnTo>
                      <a:pt x="98" y="205"/>
                    </a:lnTo>
                    <a:lnTo>
                      <a:pt x="94" y="205"/>
                    </a:lnTo>
                    <a:lnTo>
                      <a:pt x="91" y="203"/>
                    </a:lnTo>
                    <a:lnTo>
                      <a:pt x="87" y="203"/>
                    </a:lnTo>
                    <a:lnTo>
                      <a:pt x="87" y="314"/>
                    </a:lnTo>
                    <a:lnTo>
                      <a:pt x="87" y="330"/>
                    </a:lnTo>
                    <a:lnTo>
                      <a:pt x="89" y="343"/>
                    </a:lnTo>
                    <a:lnTo>
                      <a:pt x="91" y="353"/>
                    </a:lnTo>
                    <a:lnTo>
                      <a:pt x="93" y="359"/>
                    </a:lnTo>
                    <a:lnTo>
                      <a:pt x="99" y="365"/>
                    </a:lnTo>
                    <a:lnTo>
                      <a:pt x="105" y="368"/>
                    </a:lnTo>
                    <a:lnTo>
                      <a:pt x="112" y="371"/>
                    </a:lnTo>
                    <a:lnTo>
                      <a:pt x="120" y="372"/>
                    </a:lnTo>
                    <a:lnTo>
                      <a:pt x="132" y="372"/>
                    </a:lnTo>
                    <a:lnTo>
                      <a:pt x="132" y="382"/>
                    </a:lnTo>
                    <a:lnTo>
                      <a:pt x="0" y="382"/>
                    </a:lnTo>
                    <a:lnTo>
                      <a:pt x="0" y="372"/>
                    </a:lnTo>
                    <a:lnTo>
                      <a:pt x="11" y="372"/>
                    </a:lnTo>
                    <a:lnTo>
                      <a:pt x="21" y="371"/>
                    </a:lnTo>
                    <a:lnTo>
                      <a:pt x="28" y="368"/>
                    </a:lnTo>
                    <a:lnTo>
                      <a:pt x="34" y="362"/>
                    </a:lnTo>
                    <a:lnTo>
                      <a:pt x="39" y="356"/>
                    </a:lnTo>
                    <a:lnTo>
                      <a:pt x="41" y="350"/>
                    </a:lnTo>
                    <a:lnTo>
                      <a:pt x="43" y="342"/>
                    </a:lnTo>
                    <a:lnTo>
                      <a:pt x="44" y="329"/>
                    </a:lnTo>
                    <a:lnTo>
                      <a:pt x="44" y="314"/>
                    </a:lnTo>
                    <a:lnTo>
                      <a:pt x="44" y="68"/>
                    </a:lnTo>
                    <a:lnTo>
                      <a:pt x="43" y="52"/>
                    </a:lnTo>
                    <a:lnTo>
                      <a:pt x="42" y="39"/>
                    </a:lnTo>
                    <a:lnTo>
                      <a:pt x="41" y="29"/>
                    </a:lnTo>
                    <a:lnTo>
                      <a:pt x="37" y="23"/>
                    </a:lnTo>
                    <a:lnTo>
                      <a:pt x="32" y="19"/>
                    </a:lnTo>
                    <a:lnTo>
                      <a:pt x="27" y="14"/>
                    </a:lnTo>
                    <a:lnTo>
                      <a:pt x="20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2" y="0"/>
                    </a:lnTo>
                    <a:lnTo>
                      <a:pt x="135" y="1"/>
                    </a:lnTo>
                    <a:lnTo>
                      <a:pt x="155" y="3"/>
                    </a:lnTo>
                    <a:lnTo>
                      <a:pt x="172" y="6"/>
                    </a:lnTo>
                    <a:lnTo>
                      <a:pt x="185" y="10"/>
                    </a:lnTo>
                    <a:lnTo>
                      <a:pt x="196" y="14"/>
                    </a:lnTo>
                    <a:lnTo>
                      <a:pt x="207" y="22"/>
                    </a:lnTo>
                    <a:lnTo>
                      <a:pt x="216" y="32"/>
                    </a:lnTo>
                    <a:lnTo>
                      <a:pt x="224" y="42"/>
                    </a:lnTo>
                    <a:lnTo>
                      <a:pt x="231" y="55"/>
                    </a:lnTo>
                    <a:lnTo>
                      <a:pt x="237" y="68"/>
                    </a:lnTo>
                    <a:lnTo>
                      <a:pt x="240" y="84"/>
                    </a:lnTo>
                    <a:lnTo>
                      <a:pt x="241" y="99"/>
                    </a:lnTo>
                    <a:lnTo>
                      <a:pt x="241" y="108"/>
                    </a:lnTo>
                    <a:lnTo>
                      <a:pt x="240" y="115"/>
                    </a:lnTo>
                    <a:lnTo>
                      <a:pt x="238" y="124"/>
                    </a:lnTo>
                    <a:lnTo>
                      <a:pt x="236" y="131"/>
                    </a:lnTo>
                    <a:lnTo>
                      <a:pt x="234" y="138"/>
                    </a:lnTo>
                    <a:lnTo>
                      <a:pt x="230" y="146"/>
                    </a:lnTo>
                    <a:lnTo>
                      <a:pt x="227" y="153"/>
                    </a:lnTo>
                    <a:lnTo>
                      <a:pt x="222" y="160"/>
                    </a:lnTo>
                    <a:lnTo>
                      <a:pt x="217" y="166"/>
                    </a:lnTo>
                    <a:lnTo>
                      <a:pt x="211" y="172"/>
                    </a:lnTo>
                    <a:lnTo>
                      <a:pt x="206" y="177"/>
                    </a:lnTo>
                    <a:lnTo>
                      <a:pt x="199" y="182"/>
                    </a:lnTo>
                    <a:lnTo>
                      <a:pt x="183" y="190"/>
                    </a:lnTo>
                    <a:lnTo>
                      <a:pt x="165" y="196"/>
                    </a:lnTo>
                    <a:lnTo>
                      <a:pt x="229" y="306"/>
                    </a:lnTo>
                    <a:lnTo>
                      <a:pt x="240" y="323"/>
                    </a:lnTo>
                    <a:lnTo>
                      <a:pt x="249" y="337"/>
                    </a:lnTo>
                    <a:lnTo>
                      <a:pt x="258" y="348"/>
                    </a:lnTo>
                    <a:lnTo>
                      <a:pt x="266" y="356"/>
                    </a:lnTo>
                    <a:lnTo>
                      <a:pt x="275" y="362"/>
                    </a:lnTo>
                    <a:lnTo>
                      <a:pt x="284" y="366"/>
                    </a:lnTo>
                    <a:lnTo>
                      <a:pt x="295" y="369"/>
                    </a:lnTo>
                    <a:lnTo>
                      <a:pt x="307" y="372"/>
                    </a:lnTo>
                    <a:lnTo>
                      <a:pt x="307" y="382"/>
                    </a:lnTo>
                    <a:close/>
                    <a:moveTo>
                      <a:pt x="87" y="186"/>
                    </a:moveTo>
                    <a:lnTo>
                      <a:pt x="92" y="186"/>
                    </a:lnTo>
                    <a:lnTo>
                      <a:pt x="94" y="186"/>
                    </a:lnTo>
                    <a:lnTo>
                      <a:pt x="98" y="186"/>
                    </a:lnTo>
                    <a:lnTo>
                      <a:pt x="100" y="186"/>
                    </a:lnTo>
                    <a:lnTo>
                      <a:pt x="111" y="186"/>
                    </a:lnTo>
                    <a:lnTo>
                      <a:pt x="121" y="185"/>
                    </a:lnTo>
                    <a:lnTo>
                      <a:pt x="131" y="183"/>
                    </a:lnTo>
                    <a:lnTo>
                      <a:pt x="139" y="180"/>
                    </a:lnTo>
                    <a:lnTo>
                      <a:pt x="147" y="177"/>
                    </a:lnTo>
                    <a:lnTo>
                      <a:pt x="154" y="173"/>
                    </a:lnTo>
                    <a:lnTo>
                      <a:pt x="161" y="169"/>
                    </a:lnTo>
                    <a:lnTo>
                      <a:pt x="167" y="163"/>
                    </a:lnTo>
                    <a:lnTo>
                      <a:pt x="172" y="157"/>
                    </a:lnTo>
                    <a:lnTo>
                      <a:pt x="176" y="150"/>
                    </a:lnTo>
                    <a:lnTo>
                      <a:pt x="181" y="143"/>
                    </a:lnTo>
                    <a:lnTo>
                      <a:pt x="183" y="136"/>
                    </a:lnTo>
                    <a:lnTo>
                      <a:pt x="186" y="128"/>
                    </a:lnTo>
                    <a:lnTo>
                      <a:pt x="188" y="120"/>
                    </a:lnTo>
                    <a:lnTo>
                      <a:pt x="189" y="111"/>
                    </a:lnTo>
                    <a:lnTo>
                      <a:pt x="189" y="102"/>
                    </a:lnTo>
                    <a:lnTo>
                      <a:pt x="189" y="94"/>
                    </a:lnTo>
                    <a:lnTo>
                      <a:pt x="188" y="85"/>
                    </a:lnTo>
                    <a:lnTo>
                      <a:pt x="187" y="78"/>
                    </a:lnTo>
                    <a:lnTo>
                      <a:pt x="185" y="71"/>
                    </a:lnTo>
                    <a:lnTo>
                      <a:pt x="182" y="63"/>
                    </a:lnTo>
                    <a:lnTo>
                      <a:pt x="179" y="56"/>
                    </a:lnTo>
                    <a:lnTo>
                      <a:pt x="175" y="50"/>
                    </a:lnTo>
                    <a:lnTo>
                      <a:pt x="172" y="45"/>
                    </a:lnTo>
                    <a:lnTo>
                      <a:pt x="167" y="39"/>
                    </a:lnTo>
                    <a:lnTo>
                      <a:pt x="161" y="35"/>
                    </a:lnTo>
                    <a:lnTo>
                      <a:pt x="156" y="30"/>
                    </a:lnTo>
                    <a:lnTo>
                      <a:pt x="151" y="27"/>
                    </a:lnTo>
                    <a:lnTo>
                      <a:pt x="144" y="24"/>
                    </a:lnTo>
                    <a:lnTo>
                      <a:pt x="138" y="23"/>
                    </a:lnTo>
                    <a:lnTo>
                      <a:pt x="131" y="23"/>
                    </a:lnTo>
                    <a:lnTo>
                      <a:pt x="124" y="22"/>
                    </a:lnTo>
                    <a:lnTo>
                      <a:pt x="116" y="23"/>
                    </a:lnTo>
                    <a:lnTo>
                      <a:pt x="107" y="23"/>
                    </a:lnTo>
                    <a:lnTo>
                      <a:pt x="98" y="24"/>
                    </a:lnTo>
                    <a:lnTo>
                      <a:pt x="87" y="27"/>
                    </a:lnTo>
                    <a:lnTo>
                      <a:pt x="87" y="18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84" name="Freeform 3076"/>
              <p:cNvSpPr>
                <a:spLocks/>
              </p:cNvSpPr>
              <p:nvPr/>
            </p:nvSpPr>
            <p:spPr bwMode="auto">
              <a:xfrm>
                <a:off x="7107" y="2226"/>
                <a:ext cx="45" cy="10"/>
              </a:xfrm>
              <a:custGeom>
                <a:avLst/>
                <a:gdLst>
                  <a:gd name="T0" fmla="*/ 0 w 90"/>
                  <a:gd name="T1" fmla="*/ 16 h 20"/>
                  <a:gd name="T2" fmla="*/ 7 w 90"/>
                  <a:gd name="T3" fmla="*/ 20 h 20"/>
                  <a:gd name="T4" fmla="*/ 90 w 90"/>
                  <a:gd name="T5" fmla="*/ 20 h 20"/>
                  <a:gd name="T6" fmla="*/ 90 w 90"/>
                  <a:gd name="T7" fmla="*/ 0 h 20"/>
                  <a:gd name="T8" fmla="*/ 7 w 90"/>
                  <a:gd name="T9" fmla="*/ 0 h 20"/>
                  <a:gd name="T10" fmla="*/ 0 w 90"/>
                  <a:gd name="T11" fmla="*/ 16 h 20"/>
                  <a:gd name="T12" fmla="*/ 0 w 90"/>
                  <a:gd name="T13" fmla="*/ 16 h 20"/>
                  <a:gd name="T14" fmla="*/ 4 w 90"/>
                  <a:gd name="T15" fmla="*/ 20 h 20"/>
                  <a:gd name="T16" fmla="*/ 7 w 90"/>
                  <a:gd name="T17" fmla="*/ 20 h 20"/>
                  <a:gd name="T18" fmla="*/ 0 w 9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20">
                    <a:moveTo>
                      <a:pt x="0" y="16"/>
                    </a:moveTo>
                    <a:lnTo>
                      <a:pt x="7" y="20"/>
                    </a:lnTo>
                    <a:lnTo>
                      <a:pt x="90" y="20"/>
                    </a:lnTo>
                    <a:lnTo>
                      <a:pt x="90" y="0"/>
                    </a:lnTo>
                    <a:lnTo>
                      <a:pt x="7" y="0"/>
                    </a:lnTo>
                    <a:lnTo>
                      <a:pt x="0" y="16"/>
                    </a:lnTo>
                    <a:lnTo>
                      <a:pt x="4" y="20"/>
                    </a:lnTo>
                    <a:lnTo>
                      <a:pt x="7" y="2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85" name="Freeform 3077"/>
              <p:cNvSpPr>
                <a:spLocks/>
              </p:cNvSpPr>
              <p:nvPr/>
            </p:nvSpPr>
            <p:spPr bwMode="auto">
              <a:xfrm>
                <a:off x="7055" y="2136"/>
                <a:ext cx="59" cy="97"/>
              </a:xfrm>
              <a:custGeom>
                <a:avLst/>
                <a:gdLst>
                  <a:gd name="T0" fmla="*/ 6 w 118"/>
                  <a:gd name="T1" fmla="*/ 0 h 195"/>
                  <a:gd name="T2" fmla="*/ 0 w 118"/>
                  <a:gd name="T3" fmla="*/ 16 h 195"/>
                  <a:gd name="T4" fmla="*/ 104 w 118"/>
                  <a:gd name="T5" fmla="*/ 195 h 195"/>
                  <a:gd name="T6" fmla="*/ 118 w 118"/>
                  <a:gd name="T7" fmla="*/ 183 h 195"/>
                  <a:gd name="T8" fmla="*/ 13 w 118"/>
                  <a:gd name="T9" fmla="*/ 5 h 195"/>
                  <a:gd name="T10" fmla="*/ 6 w 118"/>
                  <a:gd name="T11" fmla="*/ 0 h 195"/>
                  <a:gd name="T12" fmla="*/ 13 w 118"/>
                  <a:gd name="T13" fmla="*/ 5 h 195"/>
                  <a:gd name="T14" fmla="*/ 11 w 118"/>
                  <a:gd name="T15" fmla="*/ 0 h 195"/>
                  <a:gd name="T16" fmla="*/ 6 w 118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195">
                    <a:moveTo>
                      <a:pt x="6" y="0"/>
                    </a:moveTo>
                    <a:lnTo>
                      <a:pt x="0" y="16"/>
                    </a:lnTo>
                    <a:lnTo>
                      <a:pt x="104" y="195"/>
                    </a:lnTo>
                    <a:lnTo>
                      <a:pt x="118" y="183"/>
                    </a:lnTo>
                    <a:lnTo>
                      <a:pt x="13" y="5"/>
                    </a:lnTo>
                    <a:lnTo>
                      <a:pt x="6" y="0"/>
                    </a:lnTo>
                    <a:lnTo>
                      <a:pt x="13" y="5"/>
                    </a:lnTo>
                    <a:lnTo>
                      <a:pt x="11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86" name="Freeform 3078"/>
              <p:cNvSpPr>
                <a:spLocks/>
              </p:cNvSpPr>
              <p:nvPr/>
            </p:nvSpPr>
            <p:spPr bwMode="auto">
              <a:xfrm>
                <a:off x="7049" y="2136"/>
                <a:ext cx="10" cy="11"/>
              </a:xfrm>
              <a:custGeom>
                <a:avLst/>
                <a:gdLst>
                  <a:gd name="T0" fmla="*/ 0 w 18"/>
                  <a:gd name="T1" fmla="*/ 22 h 22"/>
                  <a:gd name="T2" fmla="*/ 0 w 18"/>
                  <a:gd name="T3" fmla="*/ 22 h 22"/>
                  <a:gd name="T4" fmla="*/ 8 w 18"/>
                  <a:gd name="T5" fmla="*/ 22 h 22"/>
                  <a:gd name="T6" fmla="*/ 18 w 18"/>
                  <a:gd name="T7" fmla="*/ 20 h 22"/>
                  <a:gd name="T8" fmla="*/ 17 w 18"/>
                  <a:gd name="T9" fmla="*/ 0 h 22"/>
                  <a:gd name="T10" fmla="*/ 8 w 18"/>
                  <a:gd name="T11" fmla="*/ 0 h 22"/>
                  <a:gd name="T12" fmla="*/ 0 w 18"/>
                  <a:gd name="T13" fmla="*/ 0 h 22"/>
                  <a:gd name="T14" fmla="*/ 0 w 18"/>
                  <a:gd name="T15" fmla="*/ 0 h 22"/>
                  <a:gd name="T16" fmla="*/ 0 w 18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2">
                    <a:moveTo>
                      <a:pt x="0" y="22"/>
                    </a:moveTo>
                    <a:lnTo>
                      <a:pt x="0" y="22"/>
                    </a:lnTo>
                    <a:lnTo>
                      <a:pt x="8" y="22"/>
                    </a:lnTo>
                    <a:lnTo>
                      <a:pt x="18" y="2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87" name="Freeform 3079"/>
              <p:cNvSpPr>
                <a:spLocks/>
              </p:cNvSpPr>
              <p:nvPr/>
            </p:nvSpPr>
            <p:spPr bwMode="auto">
              <a:xfrm>
                <a:off x="7046" y="2136"/>
                <a:ext cx="3" cy="11"/>
              </a:xfrm>
              <a:custGeom>
                <a:avLst/>
                <a:gdLst>
                  <a:gd name="T0" fmla="*/ 0 w 8"/>
                  <a:gd name="T1" fmla="*/ 22 h 22"/>
                  <a:gd name="T2" fmla="*/ 0 w 8"/>
                  <a:gd name="T3" fmla="*/ 22 h 22"/>
                  <a:gd name="T4" fmla="*/ 4 w 8"/>
                  <a:gd name="T5" fmla="*/ 22 h 22"/>
                  <a:gd name="T6" fmla="*/ 8 w 8"/>
                  <a:gd name="T7" fmla="*/ 22 h 22"/>
                  <a:gd name="T8" fmla="*/ 8 w 8"/>
                  <a:gd name="T9" fmla="*/ 0 h 22"/>
                  <a:gd name="T10" fmla="*/ 4 w 8"/>
                  <a:gd name="T11" fmla="*/ 0 h 22"/>
                  <a:gd name="T12" fmla="*/ 0 w 8"/>
                  <a:gd name="T13" fmla="*/ 0 h 22"/>
                  <a:gd name="T14" fmla="*/ 0 w 8"/>
                  <a:gd name="T15" fmla="*/ 0 h 22"/>
                  <a:gd name="T16" fmla="*/ 0 w 8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2">
                    <a:moveTo>
                      <a:pt x="0" y="22"/>
                    </a:moveTo>
                    <a:lnTo>
                      <a:pt x="0" y="22"/>
                    </a:lnTo>
                    <a:lnTo>
                      <a:pt x="4" y="22"/>
                    </a:lnTo>
                    <a:lnTo>
                      <a:pt x="8" y="2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88" name="Freeform 3080"/>
              <p:cNvSpPr>
                <a:spLocks/>
              </p:cNvSpPr>
              <p:nvPr/>
            </p:nvSpPr>
            <p:spPr bwMode="auto">
              <a:xfrm>
                <a:off x="7038" y="2136"/>
                <a:ext cx="8" cy="11"/>
              </a:xfrm>
              <a:custGeom>
                <a:avLst/>
                <a:gdLst>
                  <a:gd name="T0" fmla="*/ 17 w 17"/>
                  <a:gd name="T1" fmla="*/ 10 h 22"/>
                  <a:gd name="T2" fmla="*/ 8 w 17"/>
                  <a:gd name="T3" fmla="*/ 20 h 22"/>
                  <a:gd name="T4" fmla="*/ 12 w 17"/>
                  <a:gd name="T5" fmla="*/ 22 h 22"/>
                  <a:gd name="T6" fmla="*/ 15 w 17"/>
                  <a:gd name="T7" fmla="*/ 22 h 22"/>
                  <a:gd name="T8" fmla="*/ 15 w 17"/>
                  <a:gd name="T9" fmla="*/ 0 h 22"/>
                  <a:gd name="T10" fmla="*/ 12 w 17"/>
                  <a:gd name="T11" fmla="*/ 0 h 22"/>
                  <a:gd name="T12" fmla="*/ 8 w 17"/>
                  <a:gd name="T13" fmla="*/ 0 h 22"/>
                  <a:gd name="T14" fmla="*/ 0 w 17"/>
                  <a:gd name="T15" fmla="*/ 10 h 22"/>
                  <a:gd name="T16" fmla="*/ 8 w 17"/>
                  <a:gd name="T17" fmla="*/ 0 h 22"/>
                  <a:gd name="T18" fmla="*/ 0 w 17"/>
                  <a:gd name="T19" fmla="*/ 0 h 22"/>
                  <a:gd name="T20" fmla="*/ 0 w 17"/>
                  <a:gd name="T21" fmla="*/ 10 h 22"/>
                  <a:gd name="T22" fmla="*/ 17 w 17"/>
                  <a:gd name="T23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" h="22">
                    <a:moveTo>
                      <a:pt x="17" y="10"/>
                    </a:moveTo>
                    <a:lnTo>
                      <a:pt x="8" y="20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89" name="Freeform 3081"/>
              <p:cNvSpPr>
                <a:spLocks/>
              </p:cNvSpPr>
              <p:nvPr/>
            </p:nvSpPr>
            <p:spPr bwMode="auto">
              <a:xfrm>
                <a:off x="7038" y="2141"/>
                <a:ext cx="8" cy="56"/>
              </a:xfrm>
              <a:custGeom>
                <a:avLst/>
                <a:gdLst>
                  <a:gd name="T0" fmla="*/ 0 w 17"/>
                  <a:gd name="T1" fmla="*/ 111 h 111"/>
                  <a:gd name="T2" fmla="*/ 17 w 17"/>
                  <a:gd name="T3" fmla="*/ 111 h 111"/>
                  <a:gd name="T4" fmla="*/ 17 w 17"/>
                  <a:gd name="T5" fmla="*/ 0 h 111"/>
                  <a:gd name="T6" fmla="*/ 0 w 17"/>
                  <a:gd name="T7" fmla="*/ 0 h 111"/>
                  <a:gd name="T8" fmla="*/ 0 w 17"/>
                  <a:gd name="T9" fmla="*/ 111 h 111"/>
                  <a:gd name="T10" fmla="*/ 0 w 17"/>
                  <a:gd name="T11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1">
                    <a:moveTo>
                      <a:pt x="0" y="111"/>
                    </a:moveTo>
                    <a:lnTo>
                      <a:pt x="17" y="111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90" name="Freeform 3082"/>
              <p:cNvSpPr>
                <a:spLocks/>
              </p:cNvSpPr>
              <p:nvPr/>
            </p:nvSpPr>
            <p:spPr bwMode="auto">
              <a:xfrm>
                <a:off x="7038" y="2197"/>
                <a:ext cx="11" cy="26"/>
              </a:xfrm>
              <a:custGeom>
                <a:avLst/>
                <a:gdLst>
                  <a:gd name="T0" fmla="*/ 21 w 21"/>
                  <a:gd name="T1" fmla="*/ 38 h 52"/>
                  <a:gd name="T2" fmla="*/ 21 w 21"/>
                  <a:gd name="T3" fmla="*/ 38 h 52"/>
                  <a:gd name="T4" fmla="*/ 20 w 21"/>
                  <a:gd name="T5" fmla="*/ 35 h 52"/>
                  <a:gd name="T6" fmla="*/ 18 w 21"/>
                  <a:gd name="T7" fmla="*/ 28 h 52"/>
                  <a:gd name="T8" fmla="*/ 17 w 21"/>
                  <a:gd name="T9" fmla="*/ 16 h 52"/>
                  <a:gd name="T10" fmla="*/ 17 w 21"/>
                  <a:gd name="T11" fmla="*/ 0 h 52"/>
                  <a:gd name="T12" fmla="*/ 0 w 21"/>
                  <a:gd name="T13" fmla="*/ 0 h 52"/>
                  <a:gd name="T14" fmla="*/ 0 w 21"/>
                  <a:gd name="T15" fmla="*/ 18 h 52"/>
                  <a:gd name="T16" fmla="*/ 1 w 21"/>
                  <a:gd name="T17" fmla="*/ 31 h 52"/>
                  <a:gd name="T18" fmla="*/ 4 w 21"/>
                  <a:gd name="T19" fmla="*/ 42 h 52"/>
                  <a:gd name="T20" fmla="*/ 8 w 21"/>
                  <a:gd name="T21" fmla="*/ 52 h 52"/>
                  <a:gd name="T22" fmla="*/ 8 w 21"/>
                  <a:gd name="T23" fmla="*/ 52 h 52"/>
                  <a:gd name="T24" fmla="*/ 21 w 21"/>
                  <a:gd name="T25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2">
                    <a:moveTo>
                      <a:pt x="21" y="38"/>
                    </a:moveTo>
                    <a:lnTo>
                      <a:pt x="21" y="38"/>
                    </a:lnTo>
                    <a:lnTo>
                      <a:pt x="20" y="35"/>
                    </a:lnTo>
                    <a:lnTo>
                      <a:pt x="18" y="28"/>
                    </a:lnTo>
                    <a:lnTo>
                      <a:pt x="17" y="16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" y="31"/>
                    </a:lnTo>
                    <a:lnTo>
                      <a:pt x="4" y="42"/>
                    </a:lnTo>
                    <a:lnTo>
                      <a:pt x="8" y="52"/>
                    </a:lnTo>
                    <a:lnTo>
                      <a:pt x="21" y="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91" name="Freeform 3083"/>
              <p:cNvSpPr>
                <a:spLocks/>
              </p:cNvSpPr>
              <p:nvPr/>
            </p:nvSpPr>
            <p:spPr bwMode="auto">
              <a:xfrm>
                <a:off x="7042" y="2215"/>
                <a:ext cx="17" cy="16"/>
              </a:xfrm>
              <a:custGeom>
                <a:avLst/>
                <a:gdLst>
                  <a:gd name="T0" fmla="*/ 33 w 33"/>
                  <a:gd name="T1" fmla="*/ 9 h 30"/>
                  <a:gd name="T2" fmla="*/ 33 w 33"/>
                  <a:gd name="T3" fmla="*/ 9 h 30"/>
                  <a:gd name="T4" fmla="*/ 26 w 33"/>
                  <a:gd name="T5" fmla="*/ 9 h 30"/>
                  <a:gd name="T6" fmla="*/ 20 w 33"/>
                  <a:gd name="T7" fmla="*/ 7 h 30"/>
                  <a:gd name="T8" fmla="*/ 17 w 33"/>
                  <a:gd name="T9" fmla="*/ 4 h 30"/>
                  <a:gd name="T10" fmla="*/ 13 w 33"/>
                  <a:gd name="T11" fmla="*/ 0 h 30"/>
                  <a:gd name="T12" fmla="*/ 0 w 33"/>
                  <a:gd name="T13" fmla="*/ 14 h 30"/>
                  <a:gd name="T14" fmla="*/ 7 w 33"/>
                  <a:gd name="T15" fmla="*/ 21 h 30"/>
                  <a:gd name="T16" fmla="*/ 15 w 33"/>
                  <a:gd name="T17" fmla="*/ 26 h 30"/>
                  <a:gd name="T18" fmla="*/ 24 w 33"/>
                  <a:gd name="T19" fmla="*/ 29 h 30"/>
                  <a:gd name="T20" fmla="*/ 33 w 33"/>
                  <a:gd name="T21" fmla="*/ 30 h 30"/>
                  <a:gd name="T22" fmla="*/ 33 w 33"/>
                  <a:gd name="T23" fmla="*/ 30 h 30"/>
                  <a:gd name="T24" fmla="*/ 33 w 33"/>
                  <a:gd name="T25" fmla="*/ 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30">
                    <a:moveTo>
                      <a:pt x="33" y="9"/>
                    </a:moveTo>
                    <a:lnTo>
                      <a:pt x="33" y="9"/>
                    </a:lnTo>
                    <a:lnTo>
                      <a:pt x="26" y="9"/>
                    </a:lnTo>
                    <a:lnTo>
                      <a:pt x="20" y="7"/>
                    </a:lnTo>
                    <a:lnTo>
                      <a:pt x="17" y="4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7" y="21"/>
                    </a:lnTo>
                    <a:lnTo>
                      <a:pt x="15" y="26"/>
                    </a:lnTo>
                    <a:lnTo>
                      <a:pt x="24" y="29"/>
                    </a:lnTo>
                    <a:lnTo>
                      <a:pt x="33" y="30"/>
                    </a:lnTo>
                    <a:lnTo>
                      <a:pt x="33" y="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92" name="Freeform 3084"/>
              <p:cNvSpPr>
                <a:spLocks/>
              </p:cNvSpPr>
              <p:nvPr/>
            </p:nvSpPr>
            <p:spPr bwMode="auto">
              <a:xfrm>
                <a:off x="7059" y="2220"/>
                <a:ext cx="10" cy="11"/>
              </a:xfrm>
              <a:custGeom>
                <a:avLst/>
                <a:gdLst>
                  <a:gd name="T0" fmla="*/ 20 w 20"/>
                  <a:gd name="T1" fmla="*/ 11 h 21"/>
                  <a:gd name="T2" fmla="*/ 12 w 20"/>
                  <a:gd name="T3" fmla="*/ 0 h 21"/>
                  <a:gd name="T4" fmla="*/ 0 w 20"/>
                  <a:gd name="T5" fmla="*/ 0 h 21"/>
                  <a:gd name="T6" fmla="*/ 0 w 20"/>
                  <a:gd name="T7" fmla="*/ 21 h 21"/>
                  <a:gd name="T8" fmla="*/ 12 w 20"/>
                  <a:gd name="T9" fmla="*/ 21 h 21"/>
                  <a:gd name="T10" fmla="*/ 20 w 20"/>
                  <a:gd name="T11" fmla="*/ 11 h 21"/>
                  <a:gd name="T12" fmla="*/ 20 w 20"/>
                  <a:gd name="T13" fmla="*/ 11 h 21"/>
                  <a:gd name="T14" fmla="*/ 20 w 20"/>
                  <a:gd name="T15" fmla="*/ 0 h 21"/>
                  <a:gd name="T16" fmla="*/ 12 w 20"/>
                  <a:gd name="T17" fmla="*/ 0 h 21"/>
                  <a:gd name="T18" fmla="*/ 20 w 20"/>
                  <a:gd name="T1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1">
                    <a:moveTo>
                      <a:pt x="20" y="11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2" y="21"/>
                    </a:lnTo>
                    <a:lnTo>
                      <a:pt x="20" y="11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20" y="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93" name="Freeform 3085"/>
              <p:cNvSpPr>
                <a:spLocks/>
              </p:cNvSpPr>
              <p:nvPr/>
            </p:nvSpPr>
            <p:spPr bwMode="auto">
              <a:xfrm>
                <a:off x="7060" y="2226"/>
                <a:ext cx="9" cy="10"/>
              </a:xfrm>
              <a:custGeom>
                <a:avLst/>
                <a:gdLst>
                  <a:gd name="T0" fmla="*/ 8 w 16"/>
                  <a:gd name="T1" fmla="*/ 20 h 20"/>
                  <a:gd name="T2" fmla="*/ 16 w 16"/>
                  <a:gd name="T3" fmla="*/ 10 h 20"/>
                  <a:gd name="T4" fmla="*/ 16 w 16"/>
                  <a:gd name="T5" fmla="*/ 0 h 20"/>
                  <a:gd name="T6" fmla="*/ 0 w 16"/>
                  <a:gd name="T7" fmla="*/ 0 h 20"/>
                  <a:gd name="T8" fmla="*/ 0 w 16"/>
                  <a:gd name="T9" fmla="*/ 10 h 20"/>
                  <a:gd name="T10" fmla="*/ 8 w 16"/>
                  <a:gd name="T11" fmla="*/ 20 h 20"/>
                  <a:gd name="T12" fmla="*/ 8 w 16"/>
                  <a:gd name="T13" fmla="*/ 20 h 20"/>
                  <a:gd name="T14" fmla="*/ 16 w 16"/>
                  <a:gd name="T15" fmla="*/ 20 h 20"/>
                  <a:gd name="T16" fmla="*/ 16 w 16"/>
                  <a:gd name="T17" fmla="*/ 10 h 20"/>
                  <a:gd name="T18" fmla="*/ 8 w 16"/>
                  <a:gd name="T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8" y="20"/>
                    </a:moveTo>
                    <a:lnTo>
                      <a:pt x="16" y="1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20"/>
                    </a:lnTo>
                    <a:lnTo>
                      <a:pt x="16" y="20"/>
                    </a:lnTo>
                    <a:lnTo>
                      <a:pt x="16" y="10"/>
                    </a:lnTo>
                    <a:lnTo>
                      <a:pt x="8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94" name="Freeform 3086"/>
              <p:cNvSpPr>
                <a:spLocks/>
              </p:cNvSpPr>
              <p:nvPr/>
            </p:nvSpPr>
            <p:spPr bwMode="auto">
              <a:xfrm>
                <a:off x="6994" y="2226"/>
                <a:ext cx="70" cy="10"/>
              </a:xfrm>
              <a:custGeom>
                <a:avLst/>
                <a:gdLst>
                  <a:gd name="T0" fmla="*/ 0 w 140"/>
                  <a:gd name="T1" fmla="*/ 10 h 20"/>
                  <a:gd name="T2" fmla="*/ 8 w 140"/>
                  <a:gd name="T3" fmla="*/ 20 h 20"/>
                  <a:gd name="T4" fmla="*/ 140 w 140"/>
                  <a:gd name="T5" fmla="*/ 20 h 20"/>
                  <a:gd name="T6" fmla="*/ 140 w 140"/>
                  <a:gd name="T7" fmla="*/ 0 h 20"/>
                  <a:gd name="T8" fmla="*/ 8 w 140"/>
                  <a:gd name="T9" fmla="*/ 0 h 20"/>
                  <a:gd name="T10" fmla="*/ 0 w 140"/>
                  <a:gd name="T11" fmla="*/ 10 h 20"/>
                  <a:gd name="T12" fmla="*/ 0 w 140"/>
                  <a:gd name="T13" fmla="*/ 10 h 20"/>
                  <a:gd name="T14" fmla="*/ 0 w 140"/>
                  <a:gd name="T15" fmla="*/ 20 h 20"/>
                  <a:gd name="T16" fmla="*/ 8 w 140"/>
                  <a:gd name="T17" fmla="*/ 20 h 20"/>
                  <a:gd name="T18" fmla="*/ 0 w 140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0" h="20">
                    <a:moveTo>
                      <a:pt x="0" y="10"/>
                    </a:moveTo>
                    <a:lnTo>
                      <a:pt x="8" y="20"/>
                    </a:lnTo>
                    <a:lnTo>
                      <a:pt x="140" y="20"/>
                    </a:lnTo>
                    <a:lnTo>
                      <a:pt x="140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95" name="Freeform 3087"/>
              <p:cNvSpPr>
                <a:spLocks/>
              </p:cNvSpPr>
              <p:nvPr/>
            </p:nvSpPr>
            <p:spPr bwMode="auto">
              <a:xfrm>
                <a:off x="6994" y="2220"/>
                <a:ext cx="8" cy="11"/>
              </a:xfrm>
              <a:custGeom>
                <a:avLst/>
                <a:gdLst>
                  <a:gd name="T0" fmla="*/ 8 w 16"/>
                  <a:gd name="T1" fmla="*/ 0 h 21"/>
                  <a:gd name="T2" fmla="*/ 0 w 16"/>
                  <a:gd name="T3" fmla="*/ 11 h 21"/>
                  <a:gd name="T4" fmla="*/ 0 w 16"/>
                  <a:gd name="T5" fmla="*/ 21 h 21"/>
                  <a:gd name="T6" fmla="*/ 16 w 16"/>
                  <a:gd name="T7" fmla="*/ 21 h 21"/>
                  <a:gd name="T8" fmla="*/ 16 w 16"/>
                  <a:gd name="T9" fmla="*/ 11 h 21"/>
                  <a:gd name="T10" fmla="*/ 8 w 16"/>
                  <a:gd name="T11" fmla="*/ 0 h 21"/>
                  <a:gd name="T12" fmla="*/ 8 w 16"/>
                  <a:gd name="T13" fmla="*/ 0 h 21"/>
                  <a:gd name="T14" fmla="*/ 0 w 16"/>
                  <a:gd name="T15" fmla="*/ 0 h 21"/>
                  <a:gd name="T16" fmla="*/ 0 w 16"/>
                  <a:gd name="T17" fmla="*/ 11 h 21"/>
                  <a:gd name="T18" fmla="*/ 8 w 16"/>
                  <a:gd name="T1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1">
                    <a:moveTo>
                      <a:pt x="8" y="0"/>
                    </a:moveTo>
                    <a:lnTo>
                      <a:pt x="0" y="11"/>
                    </a:lnTo>
                    <a:lnTo>
                      <a:pt x="0" y="21"/>
                    </a:lnTo>
                    <a:lnTo>
                      <a:pt x="16" y="21"/>
                    </a:lnTo>
                    <a:lnTo>
                      <a:pt x="16" y="11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96" name="Freeform 3088"/>
              <p:cNvSpPr>
                <a:spLocks/>
              </p:cNvSpPr>
              <p:nvPr/>
            </p:nvSpPr>
            <p:spPr bwMode="auto">
              <a:xfrm>
                <a:off x="6998" y="2220"/>
                <a:ext cx="6" cy="11"/>
              </a:xfrm>
              <a:custGeom>
                <a:avLst/>
                <a:gdLst>
                  <a:gd name="T0" fmla="*/ 11 w 11"/>
                  <a:gd name="T1" fmla="*/ 21 h 21"/>
                  <a:gd name="T2" fmla="*/ 11 w 11"/>
                  <a:gd name="T3" fmla="*/ 0 h 21"/>
                  <a:gd name="T4" fmla="*/ 0 w 11"/>
                  <a:gd name="T5" fmla="*/ 0 h 21"/>
                  <a:gd name="T6" fmla="*/ 0 w 11"/>
                  <a:gd name="T7" fmla="*/ 21 h 21"/>
                  <a:gd name="T8" fmla="*/ 11 w 11"/>
                  <a:gd name="T9" fmla="*/ 21 h 21"/>
                  <a:gd name="T10" fmla="*/ 11 w 11"/>
                  <a:gd name="T1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21">
                    <a:moveTo>
                      <a:pt x="11" y="21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1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97" name="Freeform 3089"/>
              <p:cNvSpPr>
                <a:spLocks/>
              </p:cNvSpPr>
              <p:nvPr/>
            </p:nvSpPr>
            <p:spPr bwMode="auto">
              <a:xfrm>
                <a:off x="7004" y="2215"/>
                <a:ext cx="18" cy="16"/>
              </a:xfrm>
              <a:custGeom>
                <a:avLst/>
                <a:gdLst>
                  <a:gd name="T0" fmla="*/ 21 w 36"/>
                  <a:gd name="T1" fmla="*/ 0 h 32"/>
                  <a:gd name="T2" fmla="*/ 21 w 36"/>
                  <a:gd name="T3" fmla="*/ 0 h 32"/>
                  <a:gd name="T4" fmla="*/ 18 w 36"/>
                  <a:gd name="T5" fmla="*/ 5 h 32"/>
                  <a:gd name="T6" fmla="*/ 13 w 36"/>
                  <a:gd name="T7" fmla="*/ 8 h 32"/>
                  <a:gd name="T8" fmla="*/ 7 w 36"/>
                  <a:gd name="T9" fmla="*/ 11 h 32"/>
                  <a:gd name="T10" fmla="*/ 0 w 36"/>
                  <a:gd name="T11" fmla="*/ 11 h 32"/>
                  <a:gd name="T12" fmla="*/ 0 w 36"/>
                  <a:gd name="T13" fmla="*/ 32 h 32"/>
                  <a:gd name="T14" fmla="*/ 11 w 36"/>
                  <a:gd name="T15" fmla="*/ 31 h 32"/>
                  <a:gd name="T16" fmla="*/ 20 w 36"/>
                  <a:gd name="T17" fmla="*/ 26 h 32"/>
                  <a:gd name="T18" fmla="*/ 28 w 36"/>
                  <a:gd name="T19" fmla="*/ 21 h 32"/>
                  <a:gd name="T20" fmla="*/ 36 w 36"/>
                  <a:gd name="T21" fmla="*/ 12 h 32"/>
                  <a:gd name="T22" fmla="*/ 36 w 36"/>
                  <a:gd name="T23" fmla="*/ 12 h 32"/>
                  <a:gd name="T24" fmla="*/ 21 w 36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2">
                    <a:moveTo>
                      <a:pt x="21" y="0"/>
                    </a:moveTo>
                    <a:lnTo>
                      <a:pt x="21" y="0"/>
                    </a:lnTo>
                    <a:lnTo>
                      <a:pt x="18" y="5"/>
                    </a:lnTo>
                    <a:lnTo>
                      <a:pt x="13" y="8"/>
                    </a:lnTo>
                    <a:lnTo>
                      <a:pt x="7" y="11"/>
                    </a:lnTo>
                    <a:lnTo>
                      <a:pt x="0" y="11"/>
                    </a:lnTo>
                    <a:lnTo>
                      <a:pt x="0" y="32"/>
                    </a:lnTo>
                    <a:lnTo>
                      <a:pt x="11" y="31"/>
                    </a:lnTo>
                    <a:lnTo>
                      <a:pt x="20" y="26"/>
                    </a:lnTo>
                    <a:lnTo>
                      <a:pt x="28" y="21"/>
                    </a:lnTo>
                    <a:lnTo>
                      <a:pt x="36" y="1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98" name="Freeform 3090"/>
              <p:cNvSpPr>
                <a:spLocks/>
              </p:cNvSpPr>
              <p:nvPr/>
            </p:nvSpPr>
            <p:spPr bwMode="auto">
              <a:xfrm>
                <a:off x="7015" y="2197"/>
                <a:ext cx="10" cy="23"/>
              </a:xfrm>
              <a:custGeom>
                <a:avLst/>
                <a:gdLst>
                  <a:gd name="T0" fmla="*/ 4 w 20"/>
                  <a:gd name="T1" fmla="*/ 0 h 48"/>
                  <a:gd name="T2" fmla="*/ 4 w 20"/>
                  <a:gd name="T3" fmla="*/ 0 h 48"/>
                  <a:gd name="T4" fmla="*/ 3 w 20"/>
                  <a:gd name="T5" fmla="*/ 15 h 48"/>
                  <a:gd name="T6" fmla="*/ 3 w 20"/>
                  <a:gd name="T7" fmla="*/ 26 h 48"/>
                  <a:gd name="T8" fmla="*/ 2 w 20"/>
                  <a:gd name="T9" fmla="*/ 34 h 48"/>
                  <a:gd name="T10" fmla="*/ 0 w 20"/>
                  <a:gd name="T11" fmla="*/ 36 h 48"/>
                  <a:gd name="T12" fmla="*/ 15 w 20"/>
                  <a:gd name="T13" fmla="*/ 48 h 48"/>
                  <a:gd name="T14" fmla="*/ 17 w 20"/>
                  <a:gd name="T15" fmla="*/ 39 h 48"/>
                  <a:gd name="T16" fmla="*/ 19 w 20"/>
                  <a:gd name="T17" fmla="*/ 29 h 48"/>
                  <a:gd name="T18" fmla="*/ 20 w 20"/>
                  <a:gd name="T19" fmla="*/ 16 h 48"/>
                  <a:gd name="T20" fmla="*/ 20 w 20"/>
                  <a:gd name="T21" fmla="*/ 0 h 48"/>
                  <a:gd name="T22" fmla="*/ 20 w 20"/>
                  <a:gd name="T23" fmla="*/ 0 h 48"/>
                  <a:gd name="T24" fmla="*/ 4 w 20"/>
                  <a:gd name="T2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48">
                    <a:moveTo>
                      <a:pt x="4" y="0"/>
                    </a:moveTo>
                    <a:lnTo>
                      <a:pt x="4" y="0"/>
                    </a:lnTo>
                    <a:lnTo>
                      <a:pt x="3" y="15"/>
                    </a:lnTo>
                    <a:lnTo>
                      <a:pt x="3" y="26"/>
                    </a:lnTo>
                    <a:lnTo>
                      <a:pt x="2" y="34"/>
                    </a:lnTo>
                    <a:lnTo>
                      <a:pt x="0" y="36"/>
                    </a:lnTo>
                    <a:lnTo>
                      <a:pt x="15" y="48"/>
                    </a:lnTo>
                    <a:lnTo>
                      <a:pt x="17" y="39"/>
                    </a:lnTo>
                    <a:lnTo>
                      <a:pt x="19" y="29"/>
                    </a:lnTo>
                    <a:lnTo>
                      <a:pt x="20" y="16"/>
                    </a:lnTo>
                    <a:lnTo>
                      <a:pt x="2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899" name="Freeform 3091"/>
              <p:cNvSpPr>
                <a:spLocks/>
              </p:cNvSpPr>
              <p:nvPr/>
            </p:nvSpPr>
            <p:spPr bwMode="auto">
              <a:xfrm>
                <a:off x="7016" y="2073"/>
                <a:ext cx="9" cy="124"/>
              </a:xfrm>
              <a:custGeom>
                <a:avLst/>
                <a:gdLst>
                  <a:gd name="T0" fmla="*/ 16 w 16"/>
                  <a:gd name="T1" fmla="*/ 0 h 246"/>
                  <a:gd name="T2" fmla="*/ 0 w 16"/>
                  <a:gd name="T3" fmla="*/ 0 h 246"/>
                  <a:gd name="T4" fmla="*/ 0 w 16"/>
                  <a:gd name="T5" fmla="*/ 246 h 246"/>
                  <a:gd name="T6" fmla="*/ 16 w 16"/>
                  <a:gd name="T7" fmla="*/ 246 h 246"/>
                  <a:gd name="T8" fmla="*/ 16 w 16"/>
                  <a:gd name="T9" fmla="*/ 0 h 246"/>
                  <a:gd name="T10" fmla="*/ 16 w 16"/>
                  <a:gd name="T11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46">
                    <a:moveTo>
                      <a:pt x="16" y="0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16" y="24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00" name="Freeform 3092"/>
              <p:cNvSpPr>
                <a:spLocks/>
              </p:cNvSpPr>
              <p:nvPr/>
            </p:nvSpPr>
            <p:spPr bwMode="auto">
              <a:xfrm>
                <a:off x="7014" y="2048"/>
                <a:ext cx="11" cy="25"/>
              </a:xfrm>
              <a:custGeom>
                <a:avLst/>
                <a:gdLst>
                  <a:gd name="T0" fmla="*/ 0 w 21"/>
                  <a:gd name="T1" fmla="*/ 13 h 51"/>
                  <a:gd name="T2" fmla="*/ 0 w 21"/>
                  <a:gd name="T3" fmla="*/ 13 h 51"/>
                  <a:gd name="T4" fmla="*/ 1 w 21"/>
                  <a:gd name="T5" fmla="*/ 16 h 51"/>
                  <a:gd name="T6" fmla="*/ 3 w 21"/>
                  <a:gd name="T7" fmla="*/ 23 h 51"/>
                  <a:gd name="T8" fmla="*/ 4 w 21"/>
                  <a:gd name="T9" fmla="*/ 35 h 51"/>
                  <a:gd name="T10" fmla="*/ 5 w 21"/>
                  <a:gd name="T11" fmla="*/ 51 h 51"/>
                  <a:gd name="T12" fmla="*/ 21 w 21"/>
                  <a:gd name="T13" fmla="*/ 51 h 51"/>
                  <a:gd name="T14" fmla="*/ 21 w 21"/>
                  <a:gd name="T15" fmla="*/ 33 h 51"/>
                  <a:gd name="T16" fmla="*/ 19 w 21"/>
                  <a:gd name="T17" fmla="*/ 20 h 51"/>
                  <a:gd name="T18" fmla="*/ 17 w 21"/>
                  <a:gd name="T19" fmla="*/ 9 h 51"/>
                  <a:gd name="T20" fmla="*/ 13 w 21"/>
                  <a:gd name="T21" fmla="*/ 0 h 51"/>
                  <a:gd name="T22" fmla="*/ 13 w 21"/>
                  <a:gd name="T23" fmla="*/ 0 h 51"/>
                  <a:gd name="T24" fmla="*/ 0 w 21"/>
                  <a:gd name="T25" fmla="*/ 1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1">
                    <a:moveTo>
                      <a:pt x="0" y="13"/>
                    </a:moveTo>
                    <a:lnTo>
                      <a:pt x="0" y="13"/>
                    </a:lnTo>
                    <a:lnTo>
                      <a:pt x="1" y="16"/>
                    </a:lnTo>
                    <a:lnTo>
                      <a:pt x="3" y="23"/>
                    </a:lnTo>
                    <a:lnTo>
                      <a:pt x="4" y="35"/>
                    </a:lnTo>
                    <a:lnTo>
                      <a:pt x="5" y="51"/>
                    </a:lnTo>
                    <a:lnTo>
                      <a:pt x="21" y="51"/>
                    </a:lnTo>
                    <a:lnTo>
                      <a:pt x="21" y="33"/>
                    </a:lnTo>
                    <a:lnTo>
                      <a:pt x="19" y="20"/>
                    </a:lnTo>
                    <a:lnTo>
                      <a:pt x="17" y="9"/>
                    </a:lnTo>
                    <a:lnTo>
                      <a:pt x="1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01" name="Freeform 3093"/>
              <p:cNvSpPr>
                <a:spLocks/>
              </p:cNvSpPr>
              <p:nvPr/>
            </p:nvSpPr>
            <p:spPr bwMode="auto">
              <a:xfrm>
                <a:off x="7004" y="2040"/>
                <a:ext cx="17" cy="15"/>
              </a:xfrm>
              <a:custGeom>
                <a:avLst/>
                <a:gdLst>
                  <a:gd name="T0" fmla="*/ 0 w 33"/>
                  <a:gd name="T1" fmla="*/ 21 h 29"/>
                  <a:gd name="T2" fmla="*/ 0 w 33"/>
                  <a:gd name="T3" fmla="*/ 21 h 29"/>
                  <a:gd name="T4" fmla="*/ 7 w 33"/>
                  <a:gd name="T5" fmla="*/ 21 h 29"/>
                  <a:gd name="T6" fmla="*/ 12 w 33"/>
                  <a:gd name="T7" fmla="*/ 23 h 29"/>
                  <a:gd name="T8" fmla="*/ 17 w 33"/>
                  <a:gd name="T9" fmla="*/ 25 h 29"/>
                  <a:gd name="T10" fmla="*/ 20 w 33"/>
                  <a:gd name="T11" fmla="*/ 29 h 29"/>
                  <a:gd name="T12" fmla="*/ 33 w 33"/>
                  <a:gd name="T13" fmla="*/ 16 h 29"/>
                  <a:gd name="T14" fmla="*/ 26 w 33"/>
                  <a:gd name="T15" fmla="*/ 9 h 29"/>
                  <a:gd name="T16" fmla="*/ 18 w 33"/>
                  <a:gd name="T17" fmla="*/ 3 h 29"/>
                  <a:gd name="T18" fmla="*/ 10 w 33"/>
                  <a:gd name="T19" fmla="*/ 0 h 29"/>
                  <a:gd name="T20" fmla="*/ 0 w 33"/>
                  <a:gd name="T21" fmla="*/ 0 h 29"/>
                  <a:gd name="T22" fmla="*/ 0 w 33"/>
                  <a:gd name="T23" fmla="*/ 0 h 29"/>
                  <a:gd name="T24" fmla="*/ 0 w 33"/>
                  <a:gd name="T25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29">
                    <a:moveTo>
                      <a:pt x="0" y="21"/>
                    </a:moveTo>
                    <a:lnTo>
                      <a:pt x="0" y="21"/>
                    </a:lnTo>
                    <a:lnTo>
                      <a:pt x="7" y="21"/>
                    </a:lnTo>
                    <a:lnTo>
                      <a:pt x="12" y="23"/>
                    </a:lnTo>
                    <a:lnTo>
                      <a:pt x="17" y="25"/>
                    </a:lnTo>
                    <a:lnTo>
                      <a:pt x="20" y="29"/>
                    </a:lnTo>
                    <a:lnTo>
                      <a:pt x="33" y="16"/>
                    </a:lnTo>
                    <a:lnTo>
                      <a:pt x="26" y="9"/>
                    </a:lnTo>
                    <a:lnTo>
                      <a:pt x="18" y="3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02" name="Freeform 3094"/>
              <p:cNvSpPr>
                <a:spLocks/>
              </p:cNvSpPr>
              <p:nvPr/>
            </p:nvSpPr>
            <p:spPr bwMode="auto">
              <a:xfrm>
                <a:off x="6994" y="2040"/>
                <a:ext cx="10" cy="10"/>
              </a:xfrm>
              <a:custGeom>
                <a:avLst/>
                <a:gdLst>
                  <a:gd name="T0" fmla="*/ 0 w 19"/>
                  <a:gd name="T1" fmla="*/ 10 h 21"/>
                  <a:gd name="T2" fmla="*/ 8 w 19"/>
                  <a:gd name="T3" fmla="*/ 21 h 21"/>
                  <a:gd name="T4" fmla="*/ 19 w 19"/>
                  <a:gd name="T5" fmla="*/ 21 h 21"/>
                  <a:gd name="T6" fmla="*/ 19 w 19"/>
                  <a:gd name="T7" fmla="*/ 0 h 21"/>
                  <a:gd name="T8" fmla="*/ 8 w 19"/>
                  <a:gd name="T9" fmla="*/ 0 h 21"/>
                  <a:gd name="T10" fmla="*/ 0 w 19"/>
                  <a:gd name="T11" fmla="*/ 10 h 21"/>
                  <a:gd name="T12" fmla="*/ 0 w 19"/>
                  <a:gd name="T13" fmla="*/ 10 h 21"/>
                  <a:gd name="T14" fmla="*/ 0 w 19"/>
                  <a:gd name="T15" fmla="*/ 21 h 21"/>
                  <a:gd name="T16" fmla="*/ 8 w 19"/>
                  <a:gd name="T17" fmla="*/ 21 h 21"/>
                  <a:gd name="T18" fmla="*/ 0 w 19"/>
                  <a:gd name="T19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1">
                    <a:moveTo>
                      <a:pt x="0" y="10"/>
                    </a:moveTo>
                    <a:lnTo>
                      <a:pt x="8" y="21"/>
                    </a:lnTo>
                    <a:lnTo>
                      <a:pt x="19" y="21"/>
                    </a:lnTo>
                    <a:lnTo>
                      <a:pt x="19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1"/>
                    </a:lnTo>
                    <a:lnTo>
                      <a:pt x="8" y="21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03" name="Freeform 3095"/>
              <p:cNvSpPr>
                <a:spLocks/>
              </p:cNvSpPr>
              <p:nvPr/>
            </p:nvSpPr>
            <p:spPr bwMode="auto">
              <a:xfrm>
                <a:off x="6994" y="2034"/>
                <a:ext cx="8" cy="11"/>
              </a:xfrm>
              <a:custGeom>
                <a:avLst/>
                <a:gdLst>
                  <a:gd name="T0" fmla="*/ 8 w 16"/>
                  <a:gd name="T1" fmla="*/ 0 h 21"/>
                  <a:gd name="T2" fmla="*/ 0 w 16"/>
                  <a:gd name="T3" fmla="*/ 10 h 21"/>
                  <a:gd name="T4" fmla="*/ 0 w 16"/>
                  <a:gd name="T5" fmla="*/ 21 h 21"/>
                  <a:gd name="T6" fmla="*/ 16 w 16"/>
                  <a:gd name="T7" fmla="*/ 21 h 21"/>
                  <a:gd name="T8" fmla="*/ 16 w 16"/>
                  <a:gd name="T9" fmla="*/ 10 h 21"/>
                  <a:gd name="T10" fmla="*/ 8 w 16"/>
                  <a:gd name="T11" fmla="*/ 0 h 21"/>
                  <a:gd name="T12" fmla="*/ 8 w 16"/>
                  <a:gd name="T13" fmla="*/ 0 h 21"/>
                  <a:gd name="T14" fmla="*/ 0 w 16"/>
                  <a:gd name="T15" fmla="*/ 0 h 21"/>
                  <a:gd name="T16" fmla="*/ 0 w 16"/>
                  <a:gd name="T17" fmla="*/ 10 h 21"/>
                  <a:gd name="T18" fmla="*/ 8 w 16"/>
                  <a:gd name="T1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1">
                    <a:moveTo>
                      <a:pt x="8" y="0"/>
                    </a:moveTo>
                    <a:lnTo>
                      <a:pt x="0" y="10"/>
                    </a:lnTo>
                    <a:lnTo>
                      <a:pt x="0" y="21"/>
                    </a:lnTo>
                    <a:lnTo>
                      <a:pt x="16" y="21"/>
                    </a:lnTo>
                    <a:lnTo>
                      <a:pt x="16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04" name="Freeform 3096"/>
              <p:cNvSpPr>
                <a:spLocks/>
              </p:cNvSpPr>
              <p:nvPr/>
            </p:nvSpPr>
            <p:spPr bwMode="auto">
              <a:xfrm>
                <a:off x="6998" y="2034"/>
                <a:ext cx="57" cy="11"/>
              </a:xfrm>
              <a:custGeom>
                <a:avLst/>
                <a:gdLst>
                  <a:gd name="T0" fmla="*/ 112 w 112"/>
                  <a:gd name="T1" fmla="*/ 21 h 21"/>
                  <a:gd name="T2" fmla="*/ 112 w 112"/>
                  <a:gd name="T3" fmla="*/ 0 h 21"/>
                  <a:gd name="T4" fmla="*/ 0 w 112"/>
                  <a:gd name="T5" fmla="*/ 0 h 21"/>
                  <a:gd name="T6" fmla="*/ 0 w 112"/>
                  <a:gd name="T7" fmla="*/ 21 h 21"/>
                  <a:gd name="T8" fmla="*/ 112 w 112"/>
                  <a:gd name="T9" fmla="*/ 21 h 21"/>
                  <a:gd name="T10" fmla="*/ 112 w 112"/>
                  <a:gd name="T1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21">
                    <a:moveTo>
                      <a:pt x="112" y="21"/>
                    </a:moveTo>
                    <a:lnTo>
                      <a:pt x="112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12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05" name="Freeform 3097"/>
              <p:cNvSpPr>
                <a:spLocks/>
              </p:cNvSpPr>
              <p:nvPr/>
            </p:nvSpPr>
            <p:spPr bwMode="auto">
              <a:xfrm>
                <a:off x="7055" y="2034"/>
                <a:ext cx="37" cy="15"/>
              </a:xfrm>
              <a:custGeom>
                <a:avLst/>
                <a:gdLst>
                  <a:gd name="T0" fmla="*/ 75 w 75"/>
                  <a:gd name="T1" fmla="*/ 10 h 29"/>
                  <a:gd name="T2" fmla="*/ 75 w 75"/>
                  <a:gd name="T3" fmla="*/ 10 h 29"/>
                  <a:gd name="T4" fmla="*/ 61 w 75"/>
                  <a:gd name="T5" fmla="*/ 6 h 29"/>
                  <a:gd name="T6" fmla="*/ 43 w 75"/>
                  <a:gd name="T7" fmla="*/ 3 h 29"/>
                  <a:gd name="T8" fmla="*/ 23 w 75"/>
                  <a:gd name="T9" fmla="*/ 1 h 29"/>
                  <a:gd name="T10" fmla="*/ 0 w 75"/>
                  <a:gd name="T11" fmla="*/ 0 h 29"/>
                  <a:gd name="T12" fmla="*/ 0 w 75"/>
                  <a:gd name="T13" fmla="*/ 21 h 29"/>
                  <a:gd name="T14" fmla="*/ 22 w 75"/>
                  <a:gd name="T15" fmla="*/ 21 h 29"/>
                  <a:gd name="T16" fmla="*/ 42 w 75"/>
                  <a:gd name="T17" fmla="*/ 23 h 29"/>
                  <a:gd name="T18" fmla="*/ 59 w 75"/>
                  <a:gd name="T19" fmla="*/ 26 h 29"/>
                  <a:gd name="T20" fmla="*/ 70 w 75"/>
                  <a:gd name="T21" fmla="*/ 29 h 29"/>
                  <a:gd name="T22" fmla="*/ 70 w 75"/>
                  <a:gd name="T23" fmla="*/ 29 h 29"/>
                  <a:gd name="T24" fmla="*/ 75 w 75"/>
                  <a:gd name="T25" fmla="*/ 1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5" h="29">
                    <a:moveTo>
                      <a:pt x="75" y="10"/>
                    </a:moveTo>
                    <a:lnTo>
                      <a:pt x="75" y="10"/>
                    </a:lnTo>
                    <a:lnTo>
                      <a:pt x="61" y="6"/>
                    </a:lnTo>
                    <a:lnTo>
                      <a:pt x="43" y="3"/>
                    </a:lnTo>
                    <a:lnTo>
                      <a:pt x="23" y="1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22" y="21"/>
                    </a:lnTo>
                    <a:lnTo>
                      <a:pt x="42" y="23"/>
                    </a:lnTo>
                    <a:lnTo>
                      <a:pt x="59" y="26"/>
                    </a:lnTo>
                    <a:lnTo>
                      <a:pt x="70" y="29"/>
                    </a:lnTo>
                    <a:lnTo>
                      <a:pt x="75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06" name="Freeform 3098"/>
              <p:cNvSpPr>
                <a:spLocks/>
              </p:cNvSpPr>
              <p:nvPr/>
            </p:nvSpPr>
            <p:spPr bwMode="auto">
              <a:xfrm>
                <a:off x="7090" y="2039"/>
                <a:ext cx="24" cy="25"/>
              </a:xfrm>
              <a:custGeom>
                <a:avLst/>
                <a:gdLst>
                  <a:gd name="T0" fmla="*/ 49 w 49"/>
                  <a:gd name="T1" fmla="*/ 36 h 49"/>
                  <a:gd name="T2" fmla="*/ 49 w 49"/>
                  <a:gd name="T3" fmla="*/ 36 h 49"/>
                  <a:gd name="T4" fmla="*/ 39 w 49"/>
                  <a:gd name="T5" fmla="*/ 23 h 49"/>
                  <a:gd name="T6" fmla="*/ 29 w 49"/>
                  <a:gd name="T7" fmla="*/ 13 h 49"/>
                  <a:gd name="T8" fmla="*/ 18 w 49"/>
                  <a:gd name="T9" fmla="*/ 6 h 49"/>
                  <a:gd name="T10" fmla="*/ 5 w 49"/>
                  <a:gd name="T11" fmla="*/ 0 h 49"/>
                  <a:gd name="T12" fmla="*/ 0 w 49"/>
                  <a:gd name="T13" fmla="*/ 19 h 49"/>
                  <a:gd name="T14" fmla="*/ 11 w 49"/>
                  <a:gd name="T15" fmla="*/ 24 h 49"/>
                  <a:gd name="T16" fmla="*/ 20 w 49"/>
                  <a:gd name="T17" fmla="*/ 30 h 49"/>
                  <a:gd name="T18" fmla="*/ 28 w 49"/>
                  <a:gd name="T19" fmla="*/ 39 h 49"/>
                  <a:gd name="T20" fmla="*/ 37 w 49"/>
                  <a:gd name="T21" fmla="*/ 49 h 49"/>
                  <a:gd name="T22" fmla="*/ 37 w 49"/>
                  <a:gd name="T23" fmla="*/ 49 h 49"/>
                  <a:gd name="T24" fmla="*/ 49 w 49"/>
                  <a:gd name="T25" fmla="*/ 3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49">
                    <a:moveTo>
                      <a:pt x="49" y="36"/>
                    </a:moveTo>
                    <a:lnTo>
                      <a:pt x="49" y="36"/>
                    </a:lnTo>
                    <a:lnTo>
                      <a:pt x="39" y="23"/>
                    </a:lnTo>
                    <a:lnTo>
                      <a:pt x="29" y="13"/>
                    </a:lnTo>
                    <a:lnTo>
                      <a:pt x="18" y="6"/>
                    </a:lnTo>
                    <a:lnTo>
                      <a:pt x="5" y="0"/>
                    </a:lnTo>
                    <a:lnTo>
                      <a:pt x="0" y="19"/>
                    </a:lnTo>
                    <a:lnTo>
                      <a:pt x="11" y="24"/>
                    </a:lnTo>
                    <a:lnTo>
                      <a:pt x="20" y="30"/>
                    </a:lnTo>
                    <a:lnTo>
                      <a:pt x="28" y="39"/>
                    </a:lnTo>
                    <a:lnTo>
                      <a:pt x="37" y="49"/>
                    </a:lnTo>
                    <a:lnTo>
                      <a:pt x="49" y="3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07" name="Freeform 3099"/>
              <p:cNvSpPr>
                <a:spLocks/>
              </p:cNvSpPr>
              <p:nvPr/>
            </p:nvSpPr>
            <p:spPr bwMode="auto">
              <a:xfrm>
                <a:off x="7108" y="2057"/>
                <a:ext cx="15" cy="32"/>
              </a:xfrm>
              <a:custGeom>
                <a:avLst/>
                <a:gdLst>
                  <a:gd name="T0" fmla="*/ 30 w 30"/>
                  <a:gd name="T1" fmla="*/ 63 h 63"/>
                  <a:gd name="T2" fmla="*/ 30 w 30"/>
                  <a:gd name="T3" fmla="*/ 63 h 63"/>
                  <a:gd name="T4" fmla="*/ 29 w 30"/>
                  <a:gd name="T5" fmla="*/ 45 h 63"/>
                  <a:gd name="T6" fmla="*/ 25 w 30"/>
                  <a:gd name="T7" fmla="*/ 29 h 63"/>
                  <a:gd name="T8" fmla="*/ 19 w 30"/>
                  <a:gd name="T9" fmla="*/ 13 h 63"/>
                  <a:gd name="T10" fmla="*/ 12 w 30"/>
                  <a:gd name="T11" fmla="*/ 0 h 63"/>
                  <a:gd name="T12" fmla="*/ 0 w 30"/>
                  <a:gd name="T13" fmla="*/ 13 h 63"/>
                  <a:gd name="T14" fmla="*/ 5 w 30"/>
                  <a:gd name="T15" fmla="*/ 23 h 63"/>
                  <a:gd name="T16" fmla="*/ 10 w 30"/>
                  <a:gd name="T17" fmla="*/ 36 h 63"/>
                  <a:gd name="T18" fmla="*/ 12 w 30"/>
                  <a:gd name="T19" fmla="*/ 49 h 63"/>
                  <a:gd name="T20" fmla="*/ 14 w 30"/>
                  <a:gd name="T21" fmla="*/ 63 h 63"/>
                  <a:gd name="T22" fmla="*/ 14 w 30"/>
                  <a:gd name="T23" fmla="*/ 63 h 63"/>
                  <a:gd name="T24" fmla="*/ 30 w 30"/>
                  <a:gd name="T2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63">
                    <a:moveTo>
                      <a:pt x="30" y="63"/>
                    </a:moveTo>
                    <a:lnTo>
                      <a:pt x="30" y="63"/>
                    </a:lnTo>
                    <a:lnTo>
                      <a:pt x="29" y="45"/>
                    </a:lnTo>
                    <a:lnTo>
                      <a:pt x="25" y="29"/>
                    </a:lnTo>
                    <a:lnTo>
                      <a:pt x="19" y="13"/>
                    </a:lnTo>
                    <a:lnTo>
                      <a:pt x="12" y="0"/>
                    </a:lnTo>
                    <a:lnTo>
                      <a:pt x="0" y="13"/>
                    </a:lnTo>
                    <a:lnTo>
                      <a:pt x="5" y="23"/>
                    </a:lnTo>
                    <a:lnTo>
                      <a:pt x="10" y="36"/>
                    </a:lnTo>
                    <a:lnTo>
                      <a:pt x="12" y="49"/>
                    </a:lnTo>
                    <a:lnTo>
                      <a:pt x="14" y="63"/>
                    </a:lnTo>
                    <a:lnTo>
                      <a:pt x="30" y="6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08" name="Freeform 3100"/>
              <p:cNvSpPr>
                <a:spLocks/>
              </p:cNvSpPr>
              <p:nvPr/>
            </p:nvSpPr>
            <p:spPr bwMode="auto">
              <a:xfrm>
                <a:off x="7107" y="2089"/>
                <a:ext cx="16" cy="34"/>
              </a:xfrm>
              <a:custGeom>
                <a:avLst/>
                <a:gdLst>
                  <a:gd name="T0" fmla="*/ 12 w 33"/>
                  <a:gd name="T1" fmla="*/ 68 h 68"/>
                  <a:gd name="T2" fmla="*/ 12 w 33"/>
                  <a:gd name="T3" fmla="*/ 68 h 68"/>
                  <a:gd name="T4" fmla="*/ 18 w 33"/>
                  <a:gd name="T5" fmla="*/ 60 h 68"/>
                  <a:gd name="T6" fmla="*/ 21 w 33"/>
                  <a:gd name="T7" fmla="*/ 52 h 68"/>
                  <a:gd name="T8" fmla="*/ 25 w 33"/>
                  <a:gd name="T9" fmla="*/ 45 h 68"/>
                  <a:gd name="T10" fmla="*/ 28 w 33"/>
                  <a:gd name="T11" fmla="*/ 37 h 68"/>
                  <a:gd name="T12" fmla="*/ 31 w 33"/>
                  <a:gd name="T13" fmla="*/ 28 h 68"/>
                  <a:gd name="T14" fmla="*/ 32 w 33"/>
                  <a:gd name="T15" fmla="*/ 19 h 68"/>
                  <a:gd name="T16" fmla="*/ 33 w 33"/>
                  <a:gd name="T17" fmla="*/ 9 h 68"/>
                  <a:gd name="T18" fmla="*/ 33 w 33"/>
                  <a:gd name="T19" fmla="*/ 0 h 68"/>
                  <a:gd name="T20" fmla="*/ 17 w 33"/>
                  <a:gd name="T21" fmla="*/ 0 h 68"/>
                  <a:gd name="T22" fmla="*/ 17 w 33"/>
                  <a:gd name="T23" fmla="*/ 8 h 68"/>
                  <a:gd name="T24" fmla="*/ 15 w 33"/>
                  <a:gd name="T25" fmla="*/ 15 h 68"/>
                  <a:gd name="T26" fmla="*/ 14 w 33"/>
                  <a:gd name="T27" fmla="*/ 22 h 68"/>
                  <a:gd name="T28" fmla="*/ 12 w 33"/>
                  <a:gd name="T29" fmla="*/ 29 h 68"/>
                  <a:gd name="T30" fmla="*/ 10 w 33"/>
                  <a:gd name="T31" fmla="*/ 35 h 68"/>
                  <a:gd name="T32" fmla="*/ 7 w 33"/>
                  <a:gd name="T33" fmla="*/ 42 h 68"/>
                  <a:gd name="T34" fmla="*/ 4 w 33"/>
                  <a:gd name="T35" fmla="*/ 48 h 68"/>
                  <a:gd name="T36" fmla="*/ 0 w 33"/>
                  <a:gd name="T37" fmla="*/ 54 h 68"/>
                  <a:gd name="T38" fmla="*/ 0 w 33"/>
                  <a:gd name="T39" fmla="*/ 54 h 68"/>
                  <a:gd name="T40" fmla="*/ 12 w 33"/>
                  <a:gd name="T41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68">
                    <a:moveTo>
                      <a:pt x="12" y="68"/>
                    </a:moveTo>
                    <a:lnTo>
                      <a:pt x="12" y="68"/>
                    </a:lnTo>
                    <a:lnTo>
                      <a:pt x="18" y="60"/>
                    </a:lnTo>
                    <a:lnTo>
                      <a:pt x="21" y="52"/>
                    </a:lnTo>
                    <a:lnTo>
                      <a:pt x="25" y="45"/>
                    </a:lnTo>
                    <a:lnTo>
                      <a:pt x="28" y="37"/>
                    </a:lnTo>
                    <a:lnTo>
                      <a:pt x="31" y="28"/>
                    </a:lnTo>
                    <a:lnTo>
                      <a:pt x="32" y="19"/>
                    </a:lnTo>
                    <a:lnTo>
                      <a:pt x="33" y="9"/>
                    </a:lnTo>
                    <a:lnTo>
                      <a:pt x="33" y="0"/>
                    </a:lnTo>
                    <a:lnTo>
                      <a:pt x="17" y="0"/>
                    </a:lnTo>
                    <a:lnTo>
                      <a:pt x="17" y="8"/>
                    </a:lnTo>
                    <a:lnTo>
                      <a:pt x="15" y="15"/>
                    </a:lnTo>
                    <a:lnTo>
                      <a:pt x="14" y="22"/>
                    </a:lnTo>
                    <a:lnTo>
                      <a:pt x="12" y="29"/>
                    </a:lnTo>
                    <a:lnTo>
                      <a:pt x="10" y="35"/>
                    </a:lnTo>
                    <a:lnTo>
                      <a:pt x="7" y="42"/>
                    </a:lnTo>
                    <a:lnTo>
                      <a:pt x="4" y="48"/>
                    </a:lnTo>
                    <a:lnTo>
                      <a:pt x="0" y="54"/>
                    </a:lnTo>
                    <a:lnTo>
                      <a:pt x="12" y="6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09" name="Freeform 3101"/>
              <p:cNvSpPr>
                <a:spLocks/>
              </p:cNvSpPr>
              <p:nvPr/>
            </p:nvSpPr>
            <p:spPr bwMode="auto">
              <a:xfrm>
                <a:off x="7074" y="2116"/>
                <a:ext cx="38" cy="27"/>
              </a:xfrm>
              <a:custGeom>
                <a:avLst/>
                <a:gdLst>
                  <a:gd name="T0" fmla="*/ 21 w 77"/>
                  <a:gd name="T1" fmla="*/ 37 h 53"/>
                  <a:gd name="T2" fmla="*/ 15 w 77"/>
                  <a:gd name="T3" fmla="*/ 53 h 53"/>
                  <a:gd name="T4" fmla="*/ 35 w 77"/>
                  <a:gd name="T5" fmla="*/ 46 h 53"/>
                  <a:gd name="T6" fmla="*/ 51 w 77"/>
                  <a:gd name="T7" fmla="*/ 39 h 53"/>
                  <a:gd name="T8" fmla="*/ 59 w 77"/>
                  <a:gd name="T9" fmla="*/ 33 h 53"/>
                  <a:gd name="T10" fmla="*/ 65 w 77"/>
                  <a:gd name="T11" fmla="*/ 27 h 53"/>
                  <a:gd name="T12" fmla="*/ 72 w 77"/>
                  <a:gd name="T13" fmla="*/ 20 h 53"/>
                  <a:gd name="T14" fmla="*/ 77 w 77"/>
                  <a:gd name="T15" fmla="*/ 14 h 53"/>
                  <a:gd name="T16" fmla="*/ 65 w 77"/>
                  <a:gd name="T17" fmla="*/ 0 h 53"/>
                  <a:gd name="T18" fmla="*/ 60 w 77"/>
                  <a:gd name="T19" fmla="*/ 6 h 53"/>
                  <a:gd name="T20" fmla="*/ 56 w 77"/>
                  <a:gd name="T21" fmla="*/ 10 h 53"/>
                  <a:gd name="T22" fmla="*/ 50 w 77"/>
                  <a:gd name="T23" fmla="*/ 16 h 53"/>
                  <a:gd name="T24" fmla="*/ 44 w 77"/>
                  <a:gd name="T25" fmla="*/ 20 h 53"/>
                  <a:gd name="T26" fmla="*/ 29 w 77"/>
                  <a:gd name="T27" fmla="*/ 27 h 53"/>
                  <a:gd name="T28" fmla="*/ 11 w 77"/>
                  <a:gd name="T29" fmla="*/ 33 h 53"/>
                  <a:gd name="T30" fmla="*/ 7 w 77"/>
                  <a:gd name="T31" fmla="*/ 49 h 53"/>
                  <a:gd name="T32" fmla="*/ 11 w 77"/>
                  <a:gd name="T33" fmla="*/ 33 h 53"/>
                  <a:gd name="T34" fmla="*/ 0 w 77"/>
                  <a:gd name="T35" fmla="*/ 37 h 53"/>
                  <a:gd name="T36" fmla="*/ 7 w 77"/>
                  <a:gd name="T37" fmla="*/ 49 h 53"/>
                  <a:gd name="T38" fmla="*/ 21 w 77"/>
                  <a:gd name="T39" fmla="*/ 3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7" h="53">
                    <a:moveTo>
                      <a:pt x="21" y="37"/>
                    </a:moveTo>
                    <a:lnTo>
                      <a:pt x="15" y="53"/>
                    </a:lnTo>
                    <a:lnTo>
                      <a:pt x="35" y="46"/>
                    </a:lnTo>
                    <a:lnTo>
                      <a:pt x="51" y="39"/>
                    </a:lnTo>
                    <a:lnTo>
                      <a:pt x="59" y="33"/>
                    </a:lnTo>
                    <a:lnTo>
                      <a:pt x="65" y="27"/>
                    </a:lnTo>
                    <a:lnTo>
                      <a:pt x="72" y="20"/>
                    </a:lnTo>
                    <a:lnTo>
                      <a:pt x="77" y="14"/>
                    </a:lnTo>
                    <a:lnTo>
                      <a:pt x="65" y="0"/>
                    </a:lnTo>
                    <a:lnTo>
                      <a:pt x="60" y="6"/>
                    </a:lnTo>
                    <a:lnTo>
                      <a:pt x="56" y="10"/>
                    </a:lnTo>
                    <a:lnTo>
                      <a:pt x="50" y="16"/>
                    </a:lnTo>
                    <a:lnTo>
                      <a:pt x="44" y="20"/>
                    </a:lnTo>
                    <a:lnTo>
                      <a:pt x="29" y="27"/>
                    </a:lnTo>
                    <a:lnTo>
                      <a:pt x="11" y="33"/>
                    </a:lnTo>
                    <a:lnTo>
                      <a:pt x="7" y="49"/>
                    </a:lnTo>
                    <a:lnTo>
                      <a:pt x="11" y="33"/>
                    </a:lnTo>
                    <a:lnTo>
                      <a:pt x="0" y="37"/>
                    </a:lnTo>
                    <a:lnTo>
                      <a:pt x="7" y="49"/>
                    </a:lnTo>
                    <a:lnTo>
                      <a:pt x="21" y="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10" name="Freeform 3102"/>
              <p:cNvSpPr>
                <a:spLocks/>
              </p:cNvSpPr>
              <p:nvPr/>
            </p:nvSpPr>
            <p:spPr bwMode="auto">
              <a:xfrm>
                <a:off x="7077" y="2135"/>
                <a:ext cx="39" cy="60"/>
              </a:xfrm>
              <a:custGeom>
                <a:avLst/>
                <a:gdLst>
                  <a:gd name="T0" fmla="*/ 77 w 77"/>
                  <a:gd name="T1" fmla="*/ 110 h 121"/>
                  <a:gd name="T2" fmla="*/ 77 w 77"/>
                  <a:gd name="T3" fmla="*/ 110 h 121"/>
                  <a:gd name="T4" fmla="*/ 14 w 77"/>
                  <a:gd name="T5" fmla="*/ 0 h 121"/>
                  <a:gd name="T6" fmla="*/ 0 w 77"/>
                  <a:gd name="T7" fmla="*/ 12 h 121"/>
                  <a:gd name="T8" fmla="*/ 64 w 77"/>
                  <a:gd name="T9" fmla="*/ 121 h 121"/>
                  <a:gd name="T10" fmla="*/ 77 w 77"/>
                  <a:gd name="T11" fmla="*/ 11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121">
                    <a:moveTo>
                      <a:pt x="77" y="110"/>
                    </a:moveTo>
                    <a:lnTo>
                      <a:pt x="77" y="110"/>
                    </a:lnTo>
                    <a:lnTo>
                      <a:pt x="14" y="0"/>
                    </a:lnTo>
                    <a:lnTo>
                      <a:pt x="0" y="12"/>
                    </a:lnTo>
                    <a:lnTo>
                      <a:pt x="64" y="121"/>
                    </a:lnTo>
                    <a:lnTo>
                      <a:pt x="77" y="1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11" name="Freeform 3103"/>
              <p:cNvSpPr>
                <a:spLocks/>
              </p:cNvSpPr>
              <p:nvPr/>
            </p:nvSpPr>
            <p:spPr bwMode="auto">
              <a:xfrm>
                <a:off x="7110" y="2189"/>
                <a:ext cx="23" cy="33"/>
              </a:xfrm>
              <a:custGeom>
                <a:avLst/>
                <a:gdLst>
                  <a:gd name="T0" fmla="*/ 48 w 48"/>
                  <a:gd name="T1" fmla="*/ 48 h 65"/>
                  <a:gd name="T2" fmla="*/ 48 w 48"/>
                  <a:gd name="T3" fmla="*/ 48 h 65"/>
                  <a:gd name="T4" fmla="*/ 41 w 48"/>
                  <a:gd name="T5" fmla="*/ 40 h 65"/>
                  <a:gd name="T6" fmla="*/ 33 w 48"/>
                  <a:gd name="T7" fmla="*/ 30 h 65"/>
                  <a:gd name="T8" fmla="*/ 23 w 48"/>
                  <a:gd name="T9" fmla="*/ 17 h 65"/>
                  <a:gd name="T10" fmla="*/ 13 w 48"/>
                  <a:gd name="T11" fmla="*/ 0 h 65"/>
                  <a:gd name="T12" fmla="*/ 0 w 48"/>
                  <a:gd name="T13" fmla="*/ 11 h 65"/>
                  <a:gd name="T14" fmla="*/ 11 w 48"/>
                  <a:gd name="T15" fmla="*/ 29 h 65"/>
                  <a:gd name="T16" fmla="*/ 21 w 48"/>
                  <a:gd name="T17" fmla="*/ 45 h 65"/>
                  <a:gd name="T18" fmla="*/ 30 w 48"/>
                  <a:gd name="T19" fmla="*/ 56 h 65"/>
                  <a:gd name="T20" fmla="*/ 40 w 48"/>
                  <a:gd name="T21" fmla="*/ 65 h 65"/>
                  <a:gd name="T22" fmla="*/ 40 w 48"/>
                  <a:gd name="T23" fmla="*/ 65 h 65"/>
                  <a:gd name="T24" fmla="*/ 48 w 48"/>
                  <a:gd name="T25" fmla="*/ 4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65">
                    <a:moveTo>
                      <a:pt x="48" y="48"/>
                    </a:moveTo>
                    <a:lnTo>
                      <a:pt x="48" y="48"/>
                    </a:lnTo>
                    <a:lnTo>
                      <a:pt x="41" y="40"/>
                    </a:lnTo>
                    <a:lnTo>
                      <a:pt x="33" y="30"/>
                    </a:lnTo>
                    <a:lnTo>
                      <a:pt x="23" y="17"/>
                    </a:lnTo>
                    <a:lnTo>
                      <a:pt x="13" y="0"/>
                    </a:lnTo>
                    <a:lnTo>
                      <a:pt x="0" y="11"/>
                    </a:lnTo>
                    <a:lnTo>
                      <a:pt x="11" y="29"/>
                    </a:lnTo>
                    <a:lnTo>
                      <a:pt x="21" y="45"/>
                    </a:lnTo>
                    <a:lnTo>
                      <a:pt x="30" y="56"/>
                    </a:lnTo>
                    <a:lnTo>
                      <a:pt x="40" y="65"/>
                    </a:lnTo>
                    <a:lnTo>
                      <a:pt x="48" y="4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12" name="Freeform 3104"/>
              <p:cNvSpPr>
                <a:spLocks/>
              </p:cNvSpPr>
              <p:nvPr/>
            </p:nvSpPr>
            <p:spPr bwMode="auto">
              <a:xfrm>
                <a:off x="7129" y="2213"/>
                <a:ext cx="27" cy="18"/>
              </a:xfrm>
              <a:custGeom>
                <a:avLst/>
                <a:gdLst>
                  <a:gd name="T0" fmla="*/ 54 w 54"/>
                  <a:gd name="T1" fmla="*/ 24 h 34"/>
                  <a:gd name="T2" fmla="*/ 47 w 54"/>
                  <a:gd name="T3" fmla="*/ 14 h 34"/>
                  <a:gd name="T4" fmla="*/ 35 w 54"/>
                  <a:gd name="T5" fmla="*/ 11 h 34"/>
                  <a:gd name="T6" fmla="*/ 24 w 54"/>
                  <a:gd name="T7" fmla="*/ 8 h 34"/>
                  <a:gd name="T8" fmla="*/ 16 w 54"/>
                  <a:gd name="T9" fmla="*/ 4 h 34"/>
                  <a:gd name="T10" fmla="*/ 8 w 54"/>
                  <a:gd name="T11" fmla="*/ 0 h 34"/>
                  <a:gd name="T12" fmla="*/ 0 w 54"/>
                  <a:gd name="T13" fmla="*/ 17 h 34"/>
                  <a:gd name="T14" fmla="*/ 9 w 54"/>
                  <a:gd name="T15" fmla="*/ 23 h 34"/>
                  <a:gd name="T16" fmla="*/ 20 w 54"/>
                  <a:gd name="T17" fmla="*/ 27 h 34"/>
                  <a:gd name="T18" fmla="*/ 31 w 54"/>
                  <a:gd name="T19" fmla="*/ 31 h 34"/>
                  <a:gd name="T20" fmla="*/ 44 w 54"/>
                  <a:gd name="T21" fmla="*/ 34 h 34"/>
                  <a:gd name="T22" fmla="*/ 37 w 54"/>
                  <a:gd name="T23" fmla="*/ 24 h 34"/>
                  <a:gd name="T24" fmla="*/ 54 w 54"/>
                  <a:gd name="T25" fmla="*/ 24 h 34"/>
                  <a:gd name="T26" fmla="*/ 54 w 54"/>
                  <a:gd name="T27" fmla="*/ 14 h 34"/>
                  <a:gd name="T28" fmla="*/ 47 w 54"/>
                  <a:gd name="T29" fmla="*/ 14 h 34"/>
                  <a:gd name="T30" fmla="*/ 54 w 54"/>
                  <a:gd name="T31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4" h="34">
                    <a:moveTo>
                      <a:pt x="54" y="24"/>
                    </a:moveTo>
                    <a:lnTo>
                      <a:pt x="47" y="14"/>
                    </a:lnTo>
                    <a:lnTo>
                      <a:pt x="35" y="11"/>
                    </a:lnTo>
                    <a:lnTo>
                      <a:pt x="24" y="8"/>
                    </a:lnTo>
                    <a:lnTo>
                      <a:pt x="16" y="4"/>
                    </a:lnTo>
                    <a:lnTo>
                      <a:pt x="8" y="0"/>
                    </a:lnTo>
                    <a:lnTo>
                      <a:pt x="0" y="17"/>
                    </a:lnTo>
                    <a:lnTo>
                      <a:pt x="9" y="23"/>
                    </a:lnTo>
                    <a:lnTo>
                      <a:pt x="20" y="27"/>
                    </a:lnTo>
                    <a:lnTo>
                      <a:pt x="31" y="31"/>
                    </a:lnTo>
                    <a:lnTo>
                      <a:pt x="44" y="34"/>
                    </a:lnTo>
                    <a:lnTo>
                      <a:pt x="37" y="24"/>
                    </a:lnTo>
                    <a:lnTo>
                      <a:pt x="54" y="24"/>
                    </a:lnTo>
                    <a:lnTo>
                      <a:pt x="54" y="14"/>
                    </a:lnTo>
                    <a:lnTo>
                      <a:pt x="47" y="14"/>
                    </a:lnTo>
                    <a:lnTo>
                      <a:pt x="54" y="2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13" name="Freeform 3105"/>
              <p:cNvSpPr>
                <a:spLocks/>
              </p:cNvSpPr>
              <p:nvPr/>
            </p:nvSpPr>
            <p:spPr bwMode="auto">
              <a:xfrm>
                <a:off x="7148" y="2226"/>
                <a:ext cx="8" cy="10"/>
              </a:xfrm>
              <a:custGeom>
                <a:avLst/>
                <a:gdLst>
                  <a:gd name="T0" fmla="*/ 8 w 17"/>
                  <a:gd name="T1" fmla="*/ 20 h 20"/>
                  <a:gd name="T2" fmla="*/ 17 w 17"/>
                  <a:gd name="T3" fmla="*/ 10 h 20"/>
                  <a:gd name="T4" fmla="*/ 17 w 17"/>
                  <a:gd name="T5" fmla="*/ 0 h 20"/>
                  <a:gd name="T6" fmla="*/ 0 w 17"/>
                  <a:gd name="T7" fmla="*/ 0 h 20"/>
                  <a:gd name="T8" fmla="*/ 0 w 17"/>
                  <a:gd name="T9" fmla="*/ 10 h 20"/>
                  <a:gd name="T10" fmla="*/ 8 w 17"/>
                  <a:gd name="T11" fmla="*/ 20 h 20"/>
                  <a:gd name="T12" fmla="*/ 8 w 17"/>
                  <a:gd name="T13" fmla="*/ 20 h 20"/>
                  <a:gd name="T14" fmla="*/ 17 w 17"/>
                  <a:gd name="T15" fmla="*/ 20 h 20"/>
                  <a:gd name="T16" fmla="*/ 17 w 17"/>
                  <a:gd name="T17" fmla="*/ 10 h 20"/>
                  <a:gd name="T18" fmla="*/ 8 w 17"/>
                  <a:gd name="T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0">
                    <a:moveTo>
                      <a:pt x="8" y="20"/>
                    </a:moveTo>
                    <a:lnTo>
                      <a:pt x="17" y="1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20"/>
                    </a:lnTo>
                    <a:lnTo>
                      <a:pt x="17" y="20"/>
                    </a:lnTo>
                    <a:lnTo>
                      <a:pt x="17" y="10"/>
                    </a:lnTo>
                    <a:lnTo>
                      <a:pt x="8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14" name="Freeform 3106"/>
              <p:cNvSpPr>
                <a:spLocks/>
              </p:cNvSpPr>
              <p:nvPr/>
            </p:nvSpPr>
            <p:spPr bwMode="auto">
              <a:xfrm>
                <a:off x="7042" y="2127"/>
                <a:ext cx="4" cy="11"/>
              </a:xfrm>
              <a:custGeom>
                <a:avLst/>
                <a:gdLst>
                  <a:gd name="T0" fmla="*/ 9 w 9"/>
                  <a:gd name="T1" fmla="*/ 0 h 20"/>
                  <a:gd name="T2" fmla="*/ 9 w 9"/>
                  <a:gd name="T3" fmla="*/ 0 h 20"/>
                  <a:gd name="T4" fmla="*/ 5 w 9"/>
                  <a:gd name="T5" fmla="*/ 0 h 20"/>
                  <a:gd name="T6" fmla="*/ 0 w 9"/>
                  <a:gd name="T7" fmla="*/ 0 h 20"/>
                  <a:gd name="T8" fmla="*/ 0 w 9"/>
                  <a:gd name="T9" fmla="*/ 20 h 20"/>
                  <a:gd name="T10" fmla="*/ 4 w 9"/>
                  <a:gd name="T11" fmla="*/ 20 h 20"/>
                  <a:gd name="T12" fmla="*/ 7 w 9"/>
                  <a:gd name="T13" fmla="*/ 20 h 20"/>
                  <a:gd name="T14" fmla="*/ 7 w 9"/>
                  <a:gd name="T15" fmla="*/ 20 h 20"/>
                  <a:gd name="T16" fmla="*/ 9 w 9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0">
                    <a:moveTo>
                      <a:pt x="9" y="0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4" y="20"/>
                    </a:lnTo>
                    <a:lnTo>
                      <a:pt x="7" y="2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15" name="Freeform 3107"/>
              <p:cNvSpPr>
                <a:spLocks/>
              </p:cNvSpPr>
              <p:nvPr/>
            </p:nvSpPr>
            <p:spPr bwMode="auto">
              <a:xfrm>
                <a:off x="7046" y="2127"/>
                <a:ext cx="3" cy="11"/>
              </a:xfrm>
              <a:custGeom>
                <a:avLst/>
                <a:gdLst>
                  <a:gd name="T0" fmla="*/ 6 w 6"/>
                  <a:gd name="T1" fmla="*/ 0 h 20"/>
                  <a:gd name="T2" fmla="*/ 6 w 6"/>
                  <a:gd name="T3" fmla="*/ 0 h 20"/>
                  <a:gd name="T4" fmla="*/ 4 w 6"/>
                  <a:gd name="T5" fmla="*/ 0 h 20"/>
                  <a:gd name="T6" fmla="*/ 2 w 6"/>
                  <a:gd name="T7" fmla="*/ 0 h 20"/>
                  <a:gd name="T8" fmla="*/ 0 w 6"/>
                  <a:gd name="T9" fmla="*/ 20 h 20"/>
                  <a:gd name="T10" fmla="*/ 4 w 6"/>
                  <a:gd name="T11" fmla="*/ 20 h 20"/>
                  <a:gd name="T12" fmla="*/ 6 w 6"/>
                  <a:gd name="T13" fmla="*/ 20 h 20"/>
                  <a:gd name="T14" fmla="*/ 6 w 6"/>
                  <a:gd name="T15" fmla="*/ 20 h 20"/>
                  <a:gd name="T16" fmla="*/ 6 w 6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0">
                    <a:moveTo>
                      <a:pt x="6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0"/>
                    </a:lnTo>
                    <a:lnTo>
                      <a:pt x="4" y="20"/>
                    </a:lnTo>
                    <a:lnTo>
                      <a:pt x="6" y="2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16" name="Freeform 3108"/>
              <p:cNvSpPr>
                <a:spLocks/>
              </p:cNvSpPr>
              <p:nvPr/>
            </p:nvSpPr>
            <p:spPr bwMode="auto">
              <a:xfrm>
                <a:off x="7049" y="2117"/>
                <a:ext cx="36" cy="21"/>
              </a:xfrm>
              <a:custGeom>
                <a:avLst/>
                <a:gdLst>
                  <a:gd name="T0" fmla="*/ 61 w 73"/>
                  <a:gd name="T1" fmla="*/ 0 h 42"/>
                  <a:gd name="T2" fmla="*/ 61 w 73"/>
                  <a:gd name="T3" fmla="*/ 0 h 42"/>
                  <a:gd name="T4" fmla="*/ 56 w 73"/>
                  <a:gd name="T5" fmla="*/ 6 h 42"/>
                  <a:gd name="T6" fmla="*/ 51 w 73"/>
                  <a:gd name="T7" fmla="*/ 10 h 42"/>
                  <a:gd name="T8" fmla="*/ 44 w 73"/>
                  <a:gd name="T9" fmla="*/ 13 h 42"/>
                  <a:gd name="T10" fmla="*/ 37 w 73"/>
                  <a:gd name="T11" fmla="*/ 16 h 42"/>
                  <a:gd name="T12" fmla="*/ 28 w 73"/>
                  <a:gd name="T13" fmla="*/ 19 h 42"/>
                  <a:gd name="T14" fmla="*/ 20 w 73"/>
                  <a:gd name="T15" fmla="*/ 20 h 42"/>
                  <a:gd name="T16" fmla="*/ 11 w 73"/>
                  <a:gd name="T17" fmla="*/ 22 h 42"/>
                  <a:gd name="T18" fmla="*/ 0 w 73"/>
                  <a:gd name="T19" fmla="*/ 22 h 42"/>
                  <a:gd name="T20" fmla="*/ 0 w 73"/>
                  <a:gd name="T21" fmla="*/ 42 h 42"/>
                  <a:gd name="T22" fmla="*/ 11 w 73"/>
                  <a:gd name="T23" fmla="*/ 42 h 42"/>
                  <a:gd name="T24" fmla="*/ 23 w 73"/>
                  <a:gd name="T25" fmla="*/ 41 h 42"/>
                  <a:gd name="T26" fmla="*/ 32 w 73"/>
                  <a:gd name="T27" fmla="*/ 39 h 42"/>
                  <a:gd name="T28" fmla="*/ 41 w 73"/>
                  <a:gd name="T29" fmla="*/ 36 h 42"/>
                  <a:gd name="T30" fmla="*/ 51 w 73"/>
                  <a:gd name="T31" fmla="*/ 32 h 42"/>
                  <a:gd name="T32" fmla="*/ 58 w 73"/>
                  <a:gd name="T33" fmla="*/ 28 h 42"/>
                  <a:gd name="T34" fmla="*/ 66 w 73"/>
                  <a:gd name="T35" fmla="*/ 23 h 42"/>
                  <a:gd name="T36" fmla="*/ 73 w 73"/>
                  <a:gd name="T37" fmla="*/ 16 h 42"/>
                  <a:gd name="T38" fmla="*/ 73 w 73"/>
                  <a:gd name="T39" fmla="*/ 16 h 42"/>
                  <a:gd name="T40" fmla="*/ 61 w 73"/>
                  <a:gd name="T4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3" h="42">
                    <a:moveTo>
                      <a:pt x="61" y="0"/>
                    </a:moveTo>
                    <a:lnTo>
                      <a:pt x="61" y="0"/>
                    </a:lnTo>
                    <a:lnTo>
                      <a:pt x="56" y="6"/>
                    </a:lnTo>
                    <a:lnTo>
                      <a:pt x="51" y="10"/>
                    </a:lnTo>
                    <a:lnTo>
                      <a:pt x="44" y="13"/>
                    </a:lnTo>
                    <a:lnTo>
                      <a:pt x="37" y="16"/>
                    </a:lnTo>
                    <a:lnTo>
                      <a:pt x="28" y="19"/>
                    </a:lnTo>
                    <a:lnTo>
                      <a:pt x="20" y="20"/>
                    </a:lnTo>
                    <a:lnTo>
                      <a:pt x="11" y="22"/>
                    </a:lnTo>
                    <a:lnTo>
                      <a:pt x="0" y="22"/>
                    </a:lnTo>
                    <a:lnTo>
                      <a:pt x="0" y="42"/>
                    </a:lnTo>
                    <a:lnTo>
                      <a:pt x="11" y="42"/>
                    </a:lnTo>
                    <a:lnTo>
                      <a:pt x="23" y="41"/>
                    </a:lnTo>
                    <a:lnTo>
                      <a:pt x="32" y="39"/>
                    </a:lnTo>
                    <a:lnTo>
                      <a:pt x="41" y="36"/>
                    </a:lnTo>
                    <a:lnTo>
                      <a:pt x="51" y="32"/>
                    </a:lnTo>
                    <a:lnTo>
                      <a:pt x="58" y="28"/>
                    </a:lnTo>
                    <a:lnTo>
                      <a:pt x="66" y="23"/>
                    </a:lnTo>
                    <a:lnTo>
                      <a:pt x="73" y="16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17" name="Freeform 3109"/>
              <p:cNvSpPr>
                <a:spLocks/>
              </p:cNvSpPr>
              <p:nvPr/>
            </p:nvSpPr>
            <p:spPr bwMode="auto">
              <a:xfrm>
                <a:off x="7079" y="2091"/>
                <a:ext cx="18" cy="34"/>
              </a:xfrm>
              <a:custGeom>
                <a:avLst/>
                <a:gdLst>
                  <a:gd name="T0" fmla="*/ 20 w 36"/>
                  <a:gd name="T1" fmla="*/ 0 h 68"/>
                  <a:gd name="T2" fmla="*/ 20 w 36"/>
                  <a:gd name="T3" fmla="*/ 0 h 68"/>
                  <a:gd name="T4" fmla="*/ 20 w 36"/>
                  <a:gd name="T5" fmla="*/ 9 h 68"/>
                  <a:gd name="T6" fmla="*/ 19 w 36"/>
                  <a:gd name="T7" fmla="*/ 16 h 68"/>
                  <a:gd name="T8" fmla="*/ 18 w 36"/>
                  <a:gd name="T9" fmla="*/ 23 h 68"/>
                  <a:gd name="T10" fmla="*/ 15 w 36"/>
                  <a:gd name="T11" fmla="*/ 29 h 68"/>
                  <a:gd name="T12" fmla="*/ 13 w 36"/>
                  <a:gd name="T13" fmla="*/ 36 h 68"/>
                  <a:gd name="T14" fmla="*/ 10 w 36"/>
                  <a:gd name="T15" fmla="*/ 42 h 68"/>
                  <a:gd name="T16" fmla="*/ 5 w 36"/>
                  <a:gd name="T17" fmla="*/ 48 h 68"/>
                  <a:gd name="T18" fmla="*/ 0 w 36"/>
                  <a:gd name="T19" fmla="*/ 52 h 68"/>
                  <a:gd name="T20" fmla="*/ 12 w 36"/>
                  <a:gd name="T21" fmla="*/ 68 h 68"/>
                  <a:gd name="T22" fmla="*/ 18 w 36"/>
                  <a:gd name="T23" fmla="*/ 61 h 68"/>
                  <a:gd name="T24" fmla="*/ 22 w 36"/>
                  <a:gd name="T25" fmla="*/ 54 h 68"/>
                  <a:gd name="T26" fmla="*/ 27 w 36"/>
                  <a:gd name="T27" fmla="*/ 46 h 68"/>
                  <a:gd name="T28" fmla="*/ 31 w 36"/>
                  <a:gd name="T29" fmla="*/ 38 h 68"/>
                  <a:gd name="T30" fmla="*/ 33 w 36"/>
                  <a:gd name="T31" fmla="*/ 29 h 68"/>
                  <a:gd name="T32" fmla="*/ 35 w 36"/>
                  <a:gd name="T33" fmla="*/ 21 h 68"/>
                  <a:gd name="T34" fmla="*/ 36 w 36"/>
                  <a:gd name="T35" fmla="*/ 10 h 68"/>
                  <a:gd name="T36" fmla="*/ 36 w 36"/>
                  <a:gd name="T37" fmla="*/ 0 h 68"/>
                  <a:gd name="T38" fmla="*/ 36 w 36"/>
                  <a:gd name="T39" fmla="*/ 0 h 68"/>
                  <a:gd name="T40" fmla="*/ 20 w 36"/>
                  <a:gd name="T4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" h="68">
                    <a:moveTo>
                      <a:pt x="20" y="0"/>
                    </a:moveTo>
                    <a:lnTo>
                      <a:pt x="20" y="0"/>
                    </a:lnTo>
                    <a:lnTo>
                      <a:pt x="20" y="9"/>
                    </a:lnTo>
                    <a:lnTo>
                      <a:pt x="19" y="16"/>
                    </a:lnTo>
                    <a:lnTo>
                      <a:pt x="18" y="23"/>
                    </a:lnTo>
                    <a:lnTo>
                      <a:pt x="15" y="29"/>
                    </a:lnTo>
                    <a:lnTo>
                      <a:pt x="13" y="36"/>
                    </a:lnTo>
                    <a:lnTo>
                      <a:pt x="10" y="42"/>
                    </a:lnTo>
                    <a:lnTo>
                      <a:pt x="5" y="48"/>
                    </a:lnTo>
                    <a:lnTo>
                      <a:pt x="0" y="52"/>
                    </a:lnTo>
                    <a:lnTo>
                      <a:pt x="12" y="68"/>
                    </a:lnTo>
                    <a:lnTo>
                      <a:pt x="18" y="61"/>
                    </a:lnTo>
                    <a:lnTo>
                      <a:pt x="22" y="54"/>
                    </a:lnTo>
                    <a:lnTo>
                      <a:pt x="27" y="46"/>
                    </a:lnTo>
                    <a:lnTo>
                      <a:pt x="31" y="38"/>
                    </a:lnTo>
                    <a:lnTo>
                      <a:pt x="33" y="29"/>
                    </a:lnTo>
                    <a:lnTo>
                      <a:pt x="35" y="21"/>
                    </a:lnTo>
                    <a:lnTo>
                      <a:pt x="36" y="10"/>
                    </a:lnTo>
                    <a:lnTo>
                      <a:pt x="36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18" name="Freeform 3110"/>
              <p:cNvSpPr>
                <a:spLocks/>
              </p:cNvSpPr>
              <p:nvPr/>
            </p:nvSpPr>
            <p:spPr bwMode="auto">
              <a:xfrm>
                <a:off x="7081" y="2058"/>
                <a:ext cx="16" cy="33"/>
              </a:xfrm>
              <a:custGeom>
                <a:avLst/>
                <a:gdLst>
                  <a:gd name="T0" fmla="*/ 0 w 31"/>
                  <a:gd name="T1" fmla="*/ 15 h 65"/>
                  <a:gd name="T2" fmla="*/ 0 w 31"/>
                  <a:gd name="T3" fmla="*/ 15 h 65"/>
                  <a:gd name="T4" fmla="*/ 3 w 31"/>
                  <a:gd name="T5" fmla="*/ 19 h 65"/>
                  <a:gd name="T6" fmla="*/ 6 w 31"/>
                  <a:gd name="T7" fmla="*/ 25 h 65"/>
                  <a:gd name="T8" fmla="*/ 9 w 31"/>
                  <a:gd name="T9" fmla="*/ 31 h 65"/>
                  <a:gd name="T10" fmla="*/ 12 w 31"/>
                  <a:gd name="T11" fmla="*/ 36 h 65"/>
                  <a:gd name="T12" fmla="*/ 13 w 31"/>
                  <a:gd name="T13" fmla="*/ 44 h 65"/>
                  <a:gd name="T14" fmla="*/ 14 w 31"/>
                  <a:gd name="T15" fmla="*/ 49 h 65"/>
                  <a:gd name="T16" fmla="*/ 15 w 31"/>
                  <a:gd name="T17" fmla="*/ 58 h 65"/>
                  <a:gd name="T18" fmla="*/ 15 w 31"/>
                  <a:gd name="T19" fmla="*/ 65 h 65"/>
                  <a:gd name="T20" fmla="*/ 31 w 31"/>
                  <a:gd name="T21" fmla="*/ 65 h 65"/>
                  <a:gd name="T22" fmla="*/ 31 w 31"/>
                  <a:gd name="T23" fmla="*/ 55 h 65"/>
                  <a:gd name="T24" fmla="*/ 30 w 31"/>
                  <a:gd name="T25" fmla="*/ 47 h 65"/>
                  <a:gd name="T26" fmla="*/ 29 w 31"/>
                  <a:gd name="T27" fmla="*/ 38 h 65"/>
                  <a:gd name="T28" fmla="*/ 27 w 31"/>
                  <a:gd name="T29" fmla="*/ 29 h 65"/>
                  <a:gd name="T30" fmla="*/ 23 w 31"/>
                  <a:gd name="T31" fmla="*/ 22 h 65"/>
                  <a:gd name="T32" fmla="*/ 20 w 31"/>
                  <a:gd name="T33" fmla="*/ 13 h 65"/>
                  <a:gd name="T34" fmla="*/ 16 w 31"/>
                  <a:gd name="T35" fmla="*/ 6 h 65"/>
                  <a:gd name="T36" fmla="*/ 12 w 31"/>
                  <a:gd name="T37" fmla="*/ 0 h 65"/>
                  <a:gd name="T38" fmla="*/ 12 w 31"/>
                  <a:gd name="T39" fmla="*/ 0 h 65"/>
                  <a:gd name="T40" fmla="*/ 0 w 31"/>
                  <a:gd name="T41" fmla="*/ 1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" h="65">
                    <a:moveTo>
                      <a:pt x="0" y="15"/>
                    </a:moveTo>
                    <a:lnTo>
                      <a:pt x="0" y="15"/>
                    </a:lnTo>
                    <a:lnTo>
                      <a:pt x="3" y="19"/>
                    </a:lnTo>
                    <a:lnTo>
                      <a:pt x="6" y="25"/>
                    </a:lnTo>
                    <a:lnTo>
                      <a:pt x="9" y="31"/>
                    </a:lnTo>
                    <a:lnTo>
                      <a:pt x="12" y="36"/>
                    </a:lnTo>
                    <a:lnTo>
                      <a:pt x="13" y="44"/>
                    </a:lnTo>
                    <a:lnTo>
                      <a:pt x="14" y="49"/>
                    </a:lnTo>
                    <a:lnTo>
                      <a:pt x="15" y="58"/>
                    </a:lnTo>
                    <a:lnTo>
                      <a:pt x="15" y="65"/>
                    </a:lnTo>
                    <a:lnTo>
                      <a:pt x="31" y="65"/>
                    </a:lnTo>
                    <a:lnTo>
                      <a:pt x="31" y="55"/>
                    </a:lnTo>
                    <a:lnTo>
                      <a:pt x="30" y="47"/>
                    </a:lnTo>
                    <a:lnTo>
                      <a:pt x="29" y="38"/>
                    </a:lnTo>
                    <a:lnTo>
                      <a:pt x="27" y="29"/>
                    </a:lnTo>
                    <a:lnTo>
                      <a:pt x="23" y="22"/>
                    </a:lnTo>
                    <a:lnTo>
                      <a:pt x="20" y="13"/>
                    </a:lnTo>
                    <a:lnTo>
                      <a:pt x="16" y="6"/>
                    </a:lnTo>
                    <a:lnTo>
                      <a:pt x="12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19" name="Freeform 3111"/>
              <p:cNvSpPr>
                <a:spLocks/>
              </p:cNvSpPr>
              <p:nvPr/>
            </p:nvSpPr>
            <p:spPr bwMode="auto">
              <a:xfrm>
                <a:off x="7060" y="2045"/>
                <a:ext cx="27" cy="20"/>
              </a:xfrm>
              <a:custGeom>
                <a:avLst/>
                <a:gdLst>
                  <a:gd name="T0" fmla="*/ 0 w 54"/>
                  <a:gd name="T1" fmla="*/ 21 h 41"/>
                  <a:gd name="T2" fmla="*/ 0 w 54"/>
                  <a:gd name="T3" fmla="*/ 21 h 41"/>
                  <a:gd name="T4" fmla="*/ 6 w 54"/>
                  <a:gd name="T5" fmla="*/ 22 h 41"/>
                  <a:gd name="T6" fmla="*/ 13 w 54"/>
                  <a:gd name="T7" fmla="*/ 22 h 41"/>
                  <a:gd name="T8" fmla="*/ 18 w 54"/>
                  <a:gd name="T9" fmla="*/ 24 h 41"/>
                  <a:gd name="T10" fmla="*/ 23 w 54"/>
                  <a:gd name="T11" fmla="*/ 26 h 41"/>
                  <a:gd name="T12" fmla="*/ 28 w 54"/>
                  <a:gd name="T13" fmla="*/ 29 h 41"/>
                  <a:gd name="T14" fmla="*/ 32 w 54"/>
                  <a:gd name="T15" fmla="*/ 32 h 41"/>
                  <a:gd name="T16" fmla="*/ 37 w 54"/>
                  <a:gd name="T17" fmla="*/ 37 h 41"/>
                  <a:gd name="T18" fmla="*/ 42 w 54"/>
                  <a:gd name="T19" fmla="*/ 41 h 41"/>
                  <a:gd name="T20" fmla="*/ 54 w 54"/>
                  <a:gd name="T21" fmla="*/ 26 h 41"/>
                  <a:gd name="T22" fmla="*/ 48 w 54"/>
                  <a:gd name="T23" fmla="*/ 21 h 41"/>
                  <a:gd name="T24" fmla="*/ 42 w 54"/>
                  <a:gd name="T25" fmla="*/ 15 h 41"/>
                  <a:gd name="T26" fmla="*/ 36 w 54"/>
                  <a:gd name="T27" fmla="*/ 11 h 41"/>
                  <a:gd name="T28" fmla="*/ 29 w 54"/>
                  <a:gd name="T29" fmla="*/ 8 h 41"/>
                  <a:gd name="T30" fmla="*/ 22 w 54"/>
                  <a:gd name="T31" fmla="*/ 5 h 41"/>
                  <a:gd name="T32" fmla="*/ 15 w 54"/>
                  <a:gd name="T33" fmla="*/ 2 h 41"/>
                  <a:gd name="T34" fmla="*/ 7 w 54"/>
                  <a:gd name="T35" fmla="*/ 0 h 41"/>
                  <a:gd name="T36" fmla="*/ 0 w 54"/>
                  <a:gd name="T37" fmla="*/ 0 h 41"/>
                  <a:gd name="T38" fmla="*/ 0 w 54"/>
                  <a:gd name="T39" fmla="*/ 0 h 41"/>
                  <a:gd name="T40" fmla="*/ 0 w 54"/>
                  <a:gd name="T4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4" h="41">
                    <a:moveTo>
                      <a:pt x="0" y="21"/>
                    </a:moveTo>
                    <a:lnTo>
                      <a:pt x="0" y="21"/>
                    </a:lnTo>
                    <a:lnTo>
                      <a:pt x="6" y="22"/>
                    </a:lnTo>
                    <a:lnTo>
                      <a:pt x="13" y="22"/>
                    </a:lnTo>
                    <a:lnTo>
                      <a:pt x="18" y="24"/>
                    </a:lnTo>
                    <a:lnTo>
                      <a:pt x="23" y="26"/>
                    </a:lnTo>
                    <a:lnTo>
                      <a:pt x="28" y="29"/>
                    </a:lnTo>
                    <a:lnTo>
                      <a:pt x="32" y="32"/>
                    </a:lnTo>
                    <a:lnTo>
                      <a:pt x="37" y="37"/>
                    </a:lnTo>
                    <a:lnTo>
                      <a:pt x="42" y="41"/>
                    </a:lnTo>
                    <a:lnTo>
                      <a:pt x="54" y="26"/>
                    </a:lnTo>
                    <a:lnTo>
                      <a:pt x="48" y="21"/>
                    </a:lnTo>
                    <a:lnTo>
                      <a:pt x="42" y="15"/>
                    </a:lnTo>
                    <a:lnTo>
                      <a:pt x="36" y="11"/>
                    </a:lnTo>
                    <a:lnTo>
                      <a:pt x="29" y="8"/>
                    </a:lnTo>
                    <a:lnTo>
                      <a:pt x="22" y="5"/>
                    </a:lnTo>
                    <a:lnTo>
                      <a:pt x="15" y="2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20" name="Freeform 3112"/>
              <p:cNvSpPr>
                <a:spLocks/>
              </p:cNvSpPr>
              <p:nvPr/>
            </p:nvSpPr>
            <p:spPr bwMode="auto">
              <a:xfrm>
                <a:off x="7038" y="2045"/>
                <a:ext cx="22" cy="13"/>
              </a:xfrm>
              <a:custGeom>
                <a:avLst/>
                <a:gdLst>
                  <a:gd name="T0" fmla="*/ 17 w 45"/>
                  <a:gd name="T1" fmla="*/ 16 h 26"/>
                  <a:gd name="T2" fmla="*/ 10 w 45"/>
                  <a:gd name="T3" fmla="*/ 26 h 26"/>
                  <a:gd name="T4" fmla="*/ 20 w 45"/>
                  <a:gd name="T5" fmla="*/ 24 h 26"/>
                  <a:gd name="T6" fmla="*/ 30 w 45"/>
                  <a:gd name="T7" fmla="*/ 22 h 26"/>
                  <a:gd name="T8" fmla="*/ 38 w 45"/>
                  <a:gd name="T9" fmla="*/ 22 h 26"/>
                  <a:gd name="T10" fmla="*/ 45 w 45"/>
                  <a:gd name="T11" fmla="*/ 21 h 26"/>
                  <a:gd name="T12" fmla="*/ 45 w 45"/>
                  <a:gd name="T13" fmla="*/ 0 h 26"/>
                  <a:gd name="T14" fmla="*/ 37 w 45"/>
                  <a:gd name="T15" fmla="*/ 0 h 26"/>
                  <a:gd name="T16" fmla="*/ 27 w 45"/>
                  <a:gd name="T17" fmla="*/ 2 h 26"/>
                  <a:gd name="T18" fmla="*/ 18 w 45"/>
                  <a:gd name="T19" fmla="*/ 3 h 26"/>
                  <a:gd name="T20" fmla="*/ 7 w 45"/>
                  <a:gd name="T21" fmla="*/ 6 h 26"/>
                  <a:gd name="T22" fmla="*/ 0 w 45"/>
                  <a:gd name="T23" fmla="*/ 16 h 26"/>
                  <a:gd name="T24" fmla="*/ 7 w 45"/>
                  <a:gd name="T25" fmla="*/ 6 h 26"/>
                  <a:gd name="T26" fmla="*/ 0 w 45"/>
                  <a:gd name="T27" fmla="*/ 8 h 26"/>
                  <a:gd name="T28" fmla="*/ 0 w 45"/>
                  <a:gd name="T29" fmla="*/ 16 h 26"/>
                  <a:gd name="T30" fmla="*/ 17 w 45"/>
                  <a:gd name="T31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" h="26">
                    <a:moveTo>
                      <a:pt x="17" y="16"/>
                    </a:moveTo>
                    <a:lnTo>
                      <a:pt x="10" y="26"/>
                    </a:lnTo>
                    <a:lnTo>
                      <a:pt x="20" y="24"/>
                    </a:lnTo>
                    <a:lnTo>
                      <a:pt x="30" y="22"/>
                    </a:lnTo>
                    <a:lnTo>
                      <a:pt x="38" y="22"/>
                    </a:lnTo>
                    <a:lnTo>
                      <a:pt x="45" y="21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7" y="2"/>
                    </a:lnTo>
                    <a:lnTo>
                      <a:pt x="18" y="3"/>
                    </a:lnTo>
                    <a:lnTo>
                      <a:pt x="7" y="6"/>
                    </a:lnTo>
                    <a:lnTo>
                      <a:pt x="0" y="16"/>
                    </a:lnTo>
                    <a:lnTo>
                      <a:pt x="7" y="6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17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21" name="Freeform 3113"/>
              <p:cNvSpPr>
                <a:spLocks/>
              </p:cNvSpPr>
              <p:nvPr/>
            </p:nvSpPr>
            <p:spPr bwMode="auto">
              <a:xfrm>
                <a:off x="7038" y="2053"/>
                <a:ext cx="8" cy="85"/>
              </a:xfrm>
              <a:custGeom>
                <a:avLst/>
                <a:gdLst>
                  <a:gd name="T0" fmla="*/ 8 w 17"/>
                  <a:gd name="T1" fmla="*/ 169 h 169"/>
                  <a:gd name="T2" fmla="*/ 17 w 17"/>
                  <a:gd name="T3" fmla="*/ 159 h 169"/>
                  <a:gd name="T4" fmla="*/ 17 w 17"/>
                  <a:gd name="T5" fmla="*/ 0 h 169"/>
                  <a:gd name="T6" fmla="*/ 0 w 17"/>
                  <a:gd name="T7" fmla="*/ 0 h 169"/>
                  <a:gd name="T8" fmla="*/ 0 w 17"/>
                  <a:gd name="T9" fmla="*/ 159 h 169"/>
                  <a:gd name="T10" fmla="*/ 8 w 17"/>
                  <a:gd name="T11" fmla="*/ 169 h 169"/>
                  <a:gd name="T12" fmla="*/ 0 w 17"/>
                  <a:gd name="T13" fmla="*/ 159 h 169"/>
                  <a:gd name="T14" fmla="*/ 0 w 17"/>
                  <a:gd name="T15" fmla="*/ 169 h 169"/>
                  <a:gd name="T16" fmla="*/ 8 w 17"/>
                  <a:gd name="T17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69">
                    <a:moveTo>
                      <a:pt x="8" y="169"/>
                    </a:moveTo>
                    <a:lnTo>
                      <a:pt x="17" y="159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59"/>
                    </a:lnTo>
                    <a:lnTo>
                      <a:pt x="8" y="169"/>
                    </a:lnTo>
                    <a:lnTo>
                      <a:pt x="0" y="159"/>
                    </a:lnTo>
                    <a:lnTo>
                      <a:pt x="0" y="169"/>
                    </a:lnTo>
                    <a:lnTo>
                      <a:pt x="8" y="16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22" name="Freeform 3114"/>
              <p:cNvSpPr>
                <a:spLocks/>
              </p:cNvSpPr>
              <p:nvPr/>
            </p:nvSpPr>
            <p:spPr bwMode="auto">
              <a:xfrm>
                <a:off x="5550" y="684"/>
                <a:ext cx="140" cy="133"/>
              </a:xfrm>
              <a:custGeom>
                <a:avLst/>
                <a:gdLst>
                  <a:gd name="T0" fmla="*/ 260 w 280"/>
                  <a:gd name="T1" fmla="*/ 267 h 267"/>
                  <a:gd name="T2" fmla="*/ 0 w 280"/>
                  <a:gd name="T3" fmla="*/ 34 h 267"/>
                  <a:gd name="T4" fmla="*/ 19 w 280"/>
                  <a:gd name="T5" fmla="*/ 0 h 267"/>
                  <a:gd name="T6" fmla="*/ 280 w 280"/>
                  <a:gd name="T7" fmla="*/ 234 h 267"/>
                  <a:gd name="T8" fmla="*/ 260 w 280"/>
                  <a:gd name="T9" fmla="*/ 26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" h="267">
                    <a:moveTo>
                      <a:pt x="260" y="267"/>
                    </a:moveTo>
                    <a:lnTo>
                      <a:pt x="0" y="34"/>
                    </a:lnTo>
                    <a:lnTo>
                      <a:pt x="19" y="0"/>
                    </a:lnTo>
                    <a:lnTo>
                      <a:pt x="280" y="234"/>
                    </a:lnTo>
                    <a:lnTo>
                      <a:pt x="260" y="26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23" name="Rectangle 3115"/>
              <p:cNvSpPr>
                <a:spLocks noChangeArrowheads="1"/>
              </p:cNvSpPr>
              <p:nvPr/>
            </p:nvSpPr>
            <p:spPr bwMode="auto">
              <a:xfrm>
                <a:off x="5252" y="682"/>
                <a:ext cx="308" cy="20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24" name="Freeform 3116"/>
              <p:cNvSpPr>
                <a:spLocks noEditPoints="1"/>
              </p:cNvSpPr>
              <p:nvPr/>
            </p:nvSpPr>
            <p:spPr bwMode="auto">
              <a:xfrm>
                <a:off x="5286" y="418"/>
                <a:ext cx="154" cy="191"/>
              </a:xfrm>
              <a:custGeom>
                <a:avLst/>
                <a:gdLst>
                  <a:gd name="T0" fmla="*/ 225 w 308"/>
                  <a:gd name="T1" fmla="*/ 380 h 380"/>
                  <a:gd name="T2" fmla="*/ 110 w 308"/>
                  <a:gd name="T3" fmla="*/ 203 h 380"/>
                  <a:gd name="T4" fmla="*/ 98 w 308"/>
                  <a:gd name="T5" fmla="*/ 203 h 380"/>
                  <a:gd name="T6" fmla="*/ 91 w 308"/>
                  <a:gd name="T7" fmla="*/ 203 h 380"/>
                  <a:gd name="T8" fmla="*/ 88 w 308"/>
                  <a:gd name="T9" fmla="*/ 314 h 380"/>
                  <a:gd name="T10" fmla="*/ 90 w 308"/>
                  <a:gd name="T11" fmla="*/ 343 h 380"/>
                  <a:gd name="T12" fmla="*/ 95 w 308"/>
                  <a:gd name="T13" fmla="*/ 359 h 380"/>
                  <a:gd name="T14" fmla="*/ 105 w 308"/>
                  <a:gd name="T15" fmla="*/ 367 h 380"/>
                  <a:gd name="T16" fmla="*/ 121 w 308"/>
                  <a:gd name="T17" fmla="*/ 370 h 380"/>
                  <a:gd name="T18" fmla="*/ 132 w 308"/>
                  <a:gd name="T19" fmla="*/ 380 h 380"/>
                  <a:gd name="T20" fmla="*/ 0 w 308"/>
                  <a:gd name="T21" fmla="*/ 370 h 380"/>
                  <a:gd name="T22" fmla="*/ 21 w 308"/>
                  <a:gd name="T23" fmla="*/ 369 h 380"/>
                  <a:gd name="T24" fmla="*/ 35 w 308"/>
                  <a:gd name="T25" fmla="*/ 362 h 380"/>
                  <a:gd name="T26" fmla="*/ 42 w 308"/>
                  <a:gd name="T27" fmla="*/ 349 h 380"/>
                  <a:gd name="T28" fmla="*/ 45 w 308"/>
                  <a:gd name="T29" fmla="*/ 328 h 380"/>
                  <a:gd name="T30" fmla="*/ 45 w 308"/>
                  <a:gd name="T31" fmla="*/ 67 h 380"/>
                  <a:gd name="T32" fmla="*/ 43 w 308"/>
                  <a:gd name="T33" fmla="*/ 38 h 380"/>
                  <a:gd name="T34" fmla="*/ 38 w 308"/>
                  <a:gd name="T35" fmla="*/ 23 h 380"/>
                  <a:gd name="T36" fmla="*/ 27 w 308"/>
                  <a:gd name="T37" fmla="*/ 13 h 380"/>
                  <a:gd name="T38" fmla="*/ 12 w 308"/>
                  <a:gd name="T39" fmla="*/ 10 h 380"/>
                  <a:gd name="T40" fmla="*/ 0 w 308"/>
                  <a:gd name="T41" fmla="*/ 0 h 380"/>
                  <a:gd name="T42" fmla="*/ 136 w 308"/>
                  <a:gd name="T43" fmla="*/ 0 h 380"/>
                  <a:gd name="T44" fmla="*/ 172 w 308"/>
                  <a:gd name="T45" fmla="*/ 4 h 380"/>
                  <a:gd name="T46" fmla="*/ 197 w 308"/>
                  <a:gd name="T47" fmla="*/ 14 h 380"/>
                  <a:gd name="T48" fmla="*/ 217 w 308"/>
                  <a:gd name="T49" fmla="*/ 30 h 380"/>
                  <a:gd name="T50" fmla="*/ 232 w 308"/>
                  <a:gd name="T51" fmla="*/ 53 h 380"/>
                  <a:gd name="T52" fmla="*/ 240 w 308"/>
                  <a:gd name="T53" fmla="*/ 82 h 380"/>
                  <a:gd name="T54" fmla="*/ 241 w 308"/>
                  <a:gd name="T55" fmla="*/ 106 h 380"/>
                  <a:gd name="T56" fmla="*/ 239 w 308"/>
                  <a:gd name="T57" fmla="*/ 122 h 380"/>
                  <a:gd name="T58" fmla="*/ 234 w 308"/>
                  <a:gd name="T59" fmla="*/ 138 h 380"/>
                  <a:gd name="T60" fmla="*/ 227 w 308"/>
                  <a:gd name="T61" fmla="*/ 152 h 380"/>
                  <a:gd name="T62" fmla="*/ 218 w 308"/>
                  <a:gd name="T63" fmla="*/ 165 h 380"/>
                  <a:gd name="T64" fmla="*/ 206 w 308"/>
                  <a:gd name="T65" fmla="*/ 176 h 380"/>
                  <a:gd name="T66" fmla="*/ 184 w 308"/>
                  <a:gd name="T67" fmla="*/ 189 h 380"/>
                  <a:gd name="T68" fmla="*/ 229 w 308"/>
                  <a:gd name="T69" fmla="*/ 304 h 380"/>
                  <a:gd name="T70" fmla="*/ 249 w 308"/>
                  <a:gd name="T71" fmla="*/ 336 h 380"/>
                  <a:gd name="T72" fmla="*/ 267 w 308"/>
                  <a:gd name="T73" fmla="*/ 354 h 380"/>
                  <a:gd name="T74" fmla="*/ 284 w 308"/>
                  <a:gd name="T75" fmla="*/ 364 h 380"/>
                  <a:gd name="T76" fmla="*/ 308 w 308"/>
                  <a:gd name="T77" fmla="*/ 370 h 380"/>
                  <a:gd name="T78" fmla="*/ 88 w 308"/>
                  <a:gd name="T79" fmla="*/ 184 h 380"/>
                  <a:gd name="T80" fmla="*/ 96 w 308"/>
                  <a:gd name="T81" fmla="*/ 186 h 380"/>
                  <a:gd name="T82" fmla="*/ 101 w 308"/>
                  <a:gd name="T83" fmla="*/ 186 h 380"/>
                  <a:gd name="T84" fmla="*/ 122 w 308"/>
                  <a:gd name="T85" fmla="*/ 184 h 380"/>
                  <a:gd name="T86" fmla="*/ 139 w 308"/>
                  <a:gd name="T87" fmla="*/ 180 h 380"/>
                  <a:gd name="T88" fmla="*/ 155 w 308"/>
                  <a:gd name="T89" fmla="*/ 171 h 380"/>
                  <a:gd name="T90" fmla="*/ 167 w 308"/>
                  <a:gd name="T91" fmla="*/ 161 h 380"/>
                  <a:gd name="T92" fmla="*/ 177 w 308"/>
                  <a:gd name="T93" fmla="*/ 150 h 380"/>
                  <a:gd name="T94" fmla="*/ 184 w 308"/>
                  <a:gd name="T95" fmla="*/ 135 h 380"/>
                  <a:gd name="T96" fmla="*/ 188 w 308"/>
                  <a:gd name="T97" fmla="*/ 119 h 380"/>
                  <a:gd name="T98" fmla="*/ 190 w 308"/>
                  <a:gd name="T99" fmla="*/ 102 h 380"/>
                  <a:gd name="T100" fmla="*/ 188 w 308"/>
                  <a:gd name="T101" fmla="*/ 85 h 380"/>
                  <a:gd name="T102" fmla="*/ 185 w 308"/>
                  <a:gd name="T103" fmla="*/ 69 h 380"/>
                  <a:gd name="T104" fmla="*/ 180 w 308"/>
                  <a:gd name="T105" fmla="*/ 56 h 380"/>
                  <a:gd name="T106" fmla="*/ 172 w 308"/>
                  <a:gd name="T107" fmla="*/ 43 h 380"/>
                  <a:gd name="T108" fmla="*/ 162 w 308"/>
                  <a:gd name="T109" fmla="*/ 34 h 380"/>
                  <a:gd name="T110" fmla="*/ 151 w 308"/>
                  <a:gd name="T111" fmla="*/ 27 h 380"/>
                  <a:gd name="T112" fmla="*/ 138 w 308"/>
                  <a:gd name="T113" fmla="*/ 23 h 380"/>
                  <a:gd name="T114" fmla="*/ 124 w 308"/>
                  <a:gd name="T115" fmla="*/ 21 h 380"/>
                  <a:gd name="T116" fmla="*/ 108 w 308"/>
                  <a:gd name="T117" fmla="*/ 23 h 380"/>
                  <a:gd name="T118" fmla="*/ 88 w 308"/>
                  <a:gd name="T119" fmla="*/ 27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8" h="380">
                    <a:moveTo>
                      <a:pt x="308" y="380"/>
                    </a:moveTo>
                    <a:lnTo>
                      <a:pt x="225" y="380"/>
                    </a:lnTo>
                    <a:lnTo>
                      <a:pt x="121" y="203"/>
                    </a:lnTo>
                    <a:lnTo>
                      <a:pt x="110" y="203"/>
                    </a:lnTo>
                    <a:lnTo>
                      <a:pt x="102" y="203"/>
                    </a:lnTo>
                    <a:lnTo>
                      <a:pt x="98" y="203"/>
                    </a:lnTo>
                    <a:lnTo>
                      <a:pt x="95" y="203"/>
                    </a:lnTo>
                    <a:lnTo>
                      <a:pt x="91" y="203"/>
                    </a:lnTo>
                    <a:lnTo>
                      <a:pt x="88" y="203"/>
                    </a:lnTo>
                    <a:lnTo>
                      <a:pt x="88" y="314"/>
                    </a:lnTo>
                    <a:lnTo>
                      <a:pt x="88" y="330"/>
                    </a:lnTo>
                    <a:lnTo>
                      <a:pt x="90" y="343"/>
                    </a:lnTo>
                    <a:lnTo>
                      <a:pt x="91" y="351"/>
                    </a:lnTo>
                    <a:lnTo>
                      <a:pt x="95" y="359"/>
                    </a:lnTo>
                    <a:lnTo>
                      <a:pt x="100" y="363"/>
                    </a:lnTo>
                    <a:lnTo>
                      <a:pt x="105" y="367"/>
                    </a:lnTo>
                    <a:lnTo>
                      <a:pt x="112" y="370"/>
                    </a:lnTo>
                    <a:lnTo>
                      <a:pt x="121" y="370"/>
                    </a:lnTo>
                    <a:lnTo>
                      <a:pt x="132" y="370"/>
                    </a:lnTo>
                    <a:lnTo>
                      <a:pt x="132" y="380"/>
                    </a:lnTo>
                    <a:lnTo>
                      <a:pt x="0" y="380"/>
                    </a:lnTo>
                    <a:lnTo>
                      <a:pt x="0" y="370"/>
                    </a:lnTo>
                    <a:lnTo>
                      <a:pt x="12" y="370"/>
                    </a:lnTo>
                    <a:lnTo>
                      <a:pt x="21" y="369"/>
                    </a:lnTo>
                    <a:lnTo>
                      <a:pt x="28" y="366"/>
                    </a:lnTo>
                    <a:lnTo>
                      <a:pt x="35" y="362"/>
                    </a:lnTo>
                    <a:lnTo>
                      <a:pt x="40" y="354"/>
                    </a:lnTo>
                    <a:lnTo>
                      <a:pt x="42" y="349"/>
                    </a:lnTo>
                    <a:lnTo>
                      <a:pt x="43" y="340"/>
                    </a:lnTo>
                    <a:lnTo>
                      <a:pt x="45" y="328"/>
                    </a:lnTo>
                    <a:lnTo>
                      <a:pt x="45" y="314"/>
                    </a:lnTo>
                    <a:lnTo>
                      <a:pt x="45" y="67"/>
                    </a:lnTo>
                    <a:lnTo>
                      <a:pt x="45" y="50"/>
                    </a:lnTo>
                    <a:lnTo>
                      <a:pt x="43" y="38"/>
                    </a:lnTo>
                    <a:lnTo>
                      <a:pt x="41" y="28"/>
                    </a:lnTo>
                    <a:lnTo>
                      <a:pt x="38" y="23"/>
                    </a:lnTo>
                    <a:lnTo>
                      <a:pt x="33" y="17"/>
                    </a:lnTo>
                    <a:lnTo>
                      <a:pt x="27" y="13"/>
                    </a:lnTo>
                    <a:lnTo>
                      <a:pt x="20" y="11"/>
                    </a:lnTo>
                    <a:lnTo>
                      <a:pt x="12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112" y="0"/>
                    </a:lnTo>
                    <a:lnTo>
                      <a:pt x="136" y="0"/>
                    </a:lnTo>
                    <a:lnTo>
                      <a:pt x="156" y="2"/>
                    </a:lnTo>
                    <a:lnTo>
                      <a:pt x="172" y="4"/>
                    </a:lnTo>
                    <a:lnTo>
                      <a:pt x="185" y="8"/>
                    </a:lnTo>
                    <a:lnTo>
                      <a:pt x="197" y="14"/>
                    </a:lnTo>
                    <a:lnTo>
                      <a:pt x="207" y="21"/>
                    </a:lnTo>
                    <a:lnTo>
                      <a:pt x="217" y="30"/>
                    </a:lnTo>
                    <a:lnTo>
                      <a:pt x="225" y="41"/>
                    </a:lnTo>
                    <a:lnTo>
                      <a:pt x="232" y="53"/>
                    </a:lnTo>
                    <a:lnTo>
                      <a:pt x="238" y="67"/>
                    </a:lnTo>
                    <a:lnTo>
                      <a:pt x="240" y="82"/>
                    </a:lnTo>
                    <a:lnTo>
                      <a:pt x="241" y="98"/>
                    </a:lnTo>
                    <a:lnTo>
                      <a:pt x="241" y="106"/>
                    </a:lnTo>
                    <a:lnTo>
                      <a:pt x="240" y="115"/>
                    </a:lnTo>
                    <a:lnTo>
                      <a:pt x="239" y="122"/>
                    </a:lnTo>
                    <a:lnTo>
                      <a:pt x="236" y="131"/>
                    </a:lnTo>
                    <a:lnTo>
                      <a:pt x="234" y="138"/>
                    </a:lnTo>
                    <a:lnTo>
                      <a:pt x="231" y="145"/>
                    </a:lnTo>
                    <a:lnTo>
                      <a:pt x="227" y="152"/>
                    </a:lnTo>
                    <a:lnTo>
                      <a:pt x="222" y="158"/>
                    </a:lnTo>
                    <a:lnTo>
                      <a:pt x="218" y="165"/>
                    </a:lnTo>
                    <a:lnTo>
                      <a:pt x="212" y="171"/>
                    </a:lnTo>
                    <a:lnTo>
                      <a:pt x="206" y="176"/>
                    </a:lnTo>
                    <a:lnTo>
                      <a:pt x="199" y="181"/>
                    </a:lnTo>
                    <a:lnTo>
                      <a:pt x="184" y="189"/>
                    </a:lnTo>
                    <a:lnTo>
                      <a:pt x="165" y="196"/>
                    </a:lnTo>
                    <a:lnTo>
                      <a:pt x="229" y="304"/>
                    </a:lnTo>
                    <a:lnTo>
                      <a:pt x="240" y="321"/>
                    </a:lnTo>
                    <a:lnTo>
                      <a:pt x="249" y="336"/>
                    </a:lnTo>
                    <a:lnTo>
                      <a:pt x="259" y="347"/>
                    </a:lnTo>
                    <a:lnTo>
                      <a:pt x="267" y="354"/>
                    </a:lnTo>
                    <a:lnTo>
                      <a:pt x="275" y="360"/>
                    </a:lnTo>
                    <a:lnTo>
                      <a:pt x="284" y="364"/>
                    </a:lnTo>
                    <a:lnTo>
                      <a:pt x="296" y="369"/>
                    </a:lnTo>
                    <a:lnTo>
                      <a:pt x="308" y="370"/>
                    </a:lnTo>
                    <a:lnTo>
                      <a:pt x="308" y="380"/>
                    </a:lnTo>
                    <a:close/>
                    <a:moveTo>
                      <a:pt x="88" y="184"/>
                    </a:moveTo>
                    <a:lnTo>
                      <a:pt x="93" y="184"/>
                    </a:lnTo>
                    <a:lnTo>
                      <a:pt x="96" y="186"/>
                    </a:lnTo>
                    <a:lnTo>
                      <a:pt x="98" y="186"/>
                    </a:lnTo>
                    <a:lnTo>
                      <a:pt x="101" y="186"/>
                    </a:lnTo>
                    <a:lnTo>
                      <a:pt x="111" y="184"/>
                    </a:lnTo>
                    <a:lnTo>
                      <a:pt x="122" y="184"/>
                    </a:lnTo>
                    <a:lnTo>
                      <a:pt x="131" y="181"/>
                    </a:lnTo>
                    <a:lnTo>
                      <a:pt x="139" y="180"/>
                    </a:lnTo>
                    <a:lnTo>
                      <a:pt x="148" y="176"/>
                    </a:lnTo>
                    <a:lnTo>
                      <a:pt x="155" y="171"/>
                    </a:lnTo>
                    <a:lnTo>
                      <a:pt x="162" y="167"/>
                    </a:lnTo>
                    <a:lnTo>
                      <a:pt x="167" y="161"/>
                    </a:lnTo>
                    <a:lnTo>
                      <a:pt x="173" y="155"/>
                    </a:lnTo>
                    <a:lnTo>
                      <a:pt x="177" y="150"/>
                    </a:lnTo>
                    <a:lnTo>
                      <a:pt x="181" y="142"/>
                    </a:lnTo>
                    <a:lnTo>
                      <a:pt x="184" y="135"/>
                    </a:lnTo>
                    <a:lnTo>
                      <a:pt x="187" y="126"/>
                    </a:lnTo>
                    <a:lnTo>
                      <a:pt x="188" y="119"/>
                    </a:lnTo>
                    <a:lnTo>
                      <a:pt x="190" y="111"/>
                    </a:lnTo>
                    <a:lnTo>
                      <a:pt x="190" y="102"/>
                    </a:lnTo>
                    <a:lnTo>
                      <a:pt x="190" y="93"/>
                    </a:lnTo>
                    <a:lnTo>
                      <a:pt x="188" y="85"/>
                    </a:lnTo>
                    <a:lnTo>
                      <a:pt x="187" y="76"/>
                    </a:lnTo>
                    <a:lnTo>
                      <a:pt x="185" y="69"/>
                    </a:lnTo>
                    <a:lnTo>
                      <a:pt x="183" y="62"/>
                    </a:lnTo>
                    <a:lnTo>
                      <a:pt x="180" y="56"/>
                    </a:lnTo>
                    <a:lnTo>
                      <a:pt x="176" y="49"/>
                    </a:lnTo>
                    <a:lnTo>
                      <a:pt x="172" y="43"/>
                    </a:lnTo>
                    <a:lnTo>
                      <a:pt x="167" y="38"/>
                    </a:lnTo>
                    <a:lnTo>
                      <a:pt x="162" y="34"/>
                    </a:lnTo>
                    <a:lnTo>
                      <a:pt x="157" y="30"/>
                    </a:lnTo>
                    <a:lnTo>
                      <a:pt x="151" y="27"/>
                    </a:lnTo>
                    <a:lnTo>
                      <a:pt x="144" y="24"/>
                    </a:lnTo>
                    <a:lnTo>
                      <a:pt x="138" y="23"/>
                    </a:lnTo>
                    <a:lnTo>
                      <a:pt x="131" y="21"/>
                    </a:lnTo>
                    <a:lnTo>
                      <a:pt x="124" y="21"/>
                    </a:lnTo>
                    <a:lnTo>
                      <a:pt x="117" y="21"/>
                    </a:lnTo>
                    <a:lnTo>
                      <a:pt x="108" y="23"/>
                    </a:lnTo>
                    <a:lnTo>
                      <a:pt x="98" y="24"/>
                    </a:lnTo>
                    <a:lnTo>
                      <a:pt x="88" y="27"/>
                    </a:lnTo>
                    <a:lnTo>
                      <a:pt x="88" y="18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25" name="Freeform 3117"/>
              <p:cNvSpPr>
                <a:spLocks/>
              </p:cNvSpPr>
              <p:nvPr/>
            </p:nvSpPr>
            <p:spPr bwMode="auto">
              <a:xfrm>
                <a:off x="5441" y="535"/>
                <a:ext cx="65" cy="74"/>
              </a:xfrm>
              <a:custGeom>
                <a:avLst/>
                <a:gdLst>
                  <a:gd name="T0" fmla="*/ 91 w 131"/>
                  <a:gd name="T1" fmla="*/ 12 h 147"/>
                  <a:gd name="T2" fmla="*/ 40 w 131"/>
                  <a:gd name="T3" fmla="*/ 12 h 147"/>
                  <a:gd name="T4" fmla="*/ 40 w 131"/>
                  <a:gd name="T5" fmla="*/ 113 h 147"/>
                  <a:gd name="T6" fmla="*/ 41 w 131"/>
                  <a:gd name="T7" fmla="*/ 127 h 147"/>
                  <a:gd name="T8" fmla="*/ 42 w 131"/>
                  <a:gd name="T9" fmla="*/ 133 h 147"/>
                  <a:gd name="T10" fmla="*/ 43 w 131"/>
                  <a:gd name="T11" fmla="*/ 137 h 147"/>
                  <a:gd name="T12" fmla="*/ 46 w 131"/>
                  <a:gd name="T13" fmla="*/ 139 h 147"/>
                  <a:gd name="T14" fmla="*/ 50 w 131"/>
                  <a:gd name="T15" fmla="*/ 142 h 147"/>
                  <a:gd name="T16" fmla="*/ 59 w 131"/>
                  <a:gd name="T17" fmla="*/ 142 h 147"/>
                  <a:gd name="T18" fmla="*/ 59 w 131"/>
                  <a:gd name="T19" fmla="*/ 147 h 147"/>
                  <a:gd name="T20" fmla="*/ 0 w 131"/>
                  <a:gd name="T21" fmla="*/ 147 h 147"/>
                  <a:gd name="T22" fmla="*/ 0 w 131"/>
                  <a:gd name="T23" fmla="*/ 142 h 147"/>
                  <a:gd name="T24" fmla="*/ 6 w 131"/>
                  <a:gd name="T25" fmla="*/ 142 h 147"/>
                  <a:gd name="T26" fmla="*/ 11 w 131"/>
                  <a:gd name="T27" fmla="*/ 140 h 147"/>
                  <a:gd name="T28" fmla="*/ 13 w 131"/>
                  <a:gd name="T29" fmla="*/ 139 h 147"/>
                  <a:gd name="T30" fmla="*/ 15 w 131"/>
                  <a:gd name="T31" fmla="*/ 137 h 147"/>
                  <a:gd name="T32" fmla="*/ 16 w 131"/>
                  <a:gd name="T33" fmla="*/ 133 h 147"/>
                  <a:gd name="T34" fmla="*/ 18 w 131"/>
                  <a:gd name="T35" fmla="*/ 129 h 147"/>
                  <a:gd name="T36" fmla="*/ 19 w 131"/>
                  <a:gd name="T37" fmla="*/ 121 h 147"/>
                  <a:gd name="T38" fmla="*/ 19 w 131"/>
                  <a:gd name="T39" fmla="*/ 113 h 147"/>
                  <a:gd name="T40" fmla="*/ 19 w 131"/>
                  <a:gd name="T41" fmla="*/ 35 h 147"/>
                  <a:gd name="T42" fmla="*/ 19 w 131"/>
                  <a:gd name="T43" fmla="*/ 22 h 147"/>
                  <a:gd name="T44" fmla="*/ 18 w 131"/>
                  <a:gd name="T45" fmla="*/ 15 h 147"/>
                  <a:gd name="T46" fmla="*/ 15 w 131"/>
                  <a:gd name="T47" fmla="*/ 12 h 147"/>
                  <a:gd name="T48" fmla="*/ 13 w 131"/>
                  <a:gd name="T49" fmla="*/ 9 h 147"/>
                  <a:gd name="T50" fmla="*/ 8 w 131"/>
                  <a:gd name="T51" fmla="*/ 7 h 147"/>
                  <a:gd name="T52" fmla="*/ 0 w 131"/>
                  <a:gd name="T53" fmla="*/ 7 h 147"/>
                  <a:gd name="T54" fmla="*/ 0 w 131"/>
                  <a:gd name="T55" fmla="*/ 0 h 147"/>
                  <a:gd name="T56" fmla="*/ 131 w 131"/>
                  <a:gd name="T57" fmla="*/ 0 h 147"/>
                  <a:gd name="T58" fmla="*/ 131 w 131"/>
                  <a:gd name="T59" fmla="*/ 7 h 147"/>
                  <a:gd name="T60" fmla="*/ 124 w 131"/>
                  <a:gd name="T61" fmla="*/ 7 h 147"/>
                  <a:gd name="T62" fmla="*/ 119 w 131"/>
                  <a:gd name="T63" fmla="*/ 9 h 147"/>
                  <a:gd name="T64" fmla="*/ 117 w 131"/>
                  <a:gd name="T65" fmla="*/ 12 h 147"/>
                  <a:gd name="T66" fmla="*/ 115 w 131"/>
                  <a:gd name="T67" fmla="*/ 15 h 147"/>
                  <a:gd name="T68" fmla="*/ 113 w 131"/>
                  <a:gd name="T69" fmla="*/ 20 h 147"/>
                  <a:gd name="T70" fmla="*/ 113 w 131"/>
                  <a:gd name="T71" fmla="*/ 35 h 147"/>
                  <a:gd name="T72" fmla="*/ 113 w 131"/>
                  <a:gd name="T73" fmla="*/ 113 h 147"/>
                  <a:gd name="T74" fmla="*/ 113 w 131"/>
                  <a:gd name="T75" fmla="*/ 127 h 147"/>
                  <a:gd name="T76" fmla="*/ 115 w 131"/>
                  <a:gd name="T77" fmla="*/ 133 h 147"/>
                  <a:gd name="T78" fmla="*/ 117 w 131"/>
                  <a:gd name="T79" fmla="*/ 137 h 147"/>
                  <a:gd name="T80" fmla="*/ 119 w 131"/>
                  <a:gd name="T81" fmla="*/ 139 h 147"/>
                  <a:gd name="T82" fmla="*/ 124 w 131"/>
                  <a:gd name="T83" fmla="*/ 142 h 147"/>
                  <a:gd name="T84" fmla="*/ 131 w 131"/>
                  <a:gd name="T85" fmla="*/ 142 h 147"/>
                  <a:gd name="T86" fmla="*/ 131 w 131"/>
                  <a:gd name="T87" fmla="*/ 147 h 147"/>
                  <a:gd name="T88" fmla="*/ 74 w 131"/>
                  <a:gd name="T89" fmla="*/ 147 h 147"/>
                  <a:gd name="T90" fmla="*/ 74 w 131"/>
                  <a:gd name="T91" fmla="*/ 142 h 147"/>
                  <a:gd name="T92" fmla="*/ 78 w 131"/>
                  <a:gd name="T93" fmla="*/ 142 h 147"/>
                  <a:gd name="T94" fmla="*/ 83 w 131"/>
                  <a:gd name="T95" fmla="*/ 140 h 147"/>
                  <a:gd name="T96" fmla="*/ 85 w 131"/>
                  <a:gd name="T97" fmla="*/ 139 h 147"/>
                  <a:gd name="T98" fmla="*/ 88 w 131"/>
                  <a:gd name="T99" fmla="*/ 137 h 147"/>
                  <a:gd name="T100" fmla="*/ 90 w 131"/>
                  <a:gd name="T101" fmla="*/ 134 h 147"/>
                  <a:gd name="T102" fmla="*/ 91 w 131"/>
                  <a:gd name="T103" fmla="*/ 129 h 147"/>
                  <a:gd name="T104" fmla="*/ 91 w 131"/>
                  <a:gd name="T105" fmla="*/ 121 h 147"/>
                  <a:gd name="T106" fmla="*/ 91 w 131"/>
                  <a:gd name="T107" fmla="*/ 113 h 147"/>
                  <a:gd name="T108" fmla="*/ 91 w 131"/>
                  <a:gd name="T109" fmla="*/ 1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1" h="147">
                    <a:moveTo>
                      <a:pt x="91" y="12"/>
                    </a:moveTo>
                    <a:lnTo>
                      <a:pt x="40" y="12"/>
                    </a:lnTo>
                    <a:lnTo>
                      <a:pt x="40" y="113"/>
                    </a:lnTo>
                    <a:lnTo>
                      <a:pt x="41" y="127"/>
                    </a:lnTo>
                    <a:lnTo>
                      <a:pt x="42" y="133"/>
                    </a:lnTo>
                    <a:lnTo>
                      <a:pt x="43" y="137"/>
                    </a:lnTo>
                    <a:lnTo>
                      <a:pt x="46" y="139"/>
                    </a:lnTo>
                    <a:lnTo>
                      <a:pt x="50" y="142"/>
                    </a:lnTo>
                    <a:lnTo>
                      <a:pt x="59" y="142"/>
                    </a:lnTo>
                    <a:lnTo>
                      <a:pt x="59" y="147"/>
                    </a:lnTo>
                    <a:lnTo>
                      <a:pt x="0" y="147"/>
                    </a:lnTo>
                    <a:lnTo>
                      <a:pt x="0" y="142"/>
                    </a:lnTo>
                    <a:lnTo>
                      <a:pt x="6" y="142"/>
                    </a:lnTo>
                    <a:lnTo>
                      <a:pt x="11" y="140"/>
                    </a:lnTo>
                    <a:lnTo>
                      <a:pt x="13" y="139"/>
                    </a:lnTo>
                    <a:lnTo>
                      <a:pt x="15" y="137"/>
                    </a:lnTo>
                    <a:lnTo>
                      <a:pt x="16" y="133"/>
                    </a:lnTo>
                    <a:lnTo>
                      <a:pt x="18" y="129"/>
                    </a:lnTo>
                    <a:lnTo>
                      <a:pt x="19" y="121"/>
                    </a:lnTo>
                    <a:lnTo>
                      <a:pt x="19" y="113"/>
                    </a:lnTo>
                    <a:lnTo>
                      <a:pt x="19" y="35"/>
                    </a:lnTo>
                    <a:lnTo>
                      <a:pt x="19" y="22"/>
                    </a:lnTo>
                    <a:lnTo>
                      <a:pt x="18" y="15"/>
                    </a:lnTo>
                    <a:lnTo>
                      <a:pt x="15" y="12"/>
                    </a:lnTo>
                    <a:lnTo>
                      <a:pt x="13" y="9"/>
                    </a:lnTo>
                    <a:lnTo>
                      <a:pt x="8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131" y="0"/>
                    </a:lnTo>
                    <a:lnTo>
                      <a:pt x="131" y="7"/>
                    </a:lnTo>
                    <a:lnTo>
                      <a:pt x="124" y="7"/>
                    </a:lnTo>
                    <a:lnTo>
                      <a:pt x="119" y="9"/>
                    </a:lnTo>
                    <a:lnTo>
                      <a:pt x="117" y="12"/>
                    </a:lnTo>
                    <a:lnTo>
                      <a:pt x="115" y="15"/>
                    </a:lnTo>
                    <a:lnTo>
                      <a:pt x="113" y="20"/>
                    </a:lnTo>
                    <a:lnTo>
                      <a:pt x="113" y="35"/>
                    </a:lnTo>
                    <a:lnTo>
                      <a:pt x="113" y="113"/>
                    </a:lnTo>
                    <a:lnTo>
                      <a:pt x="113" y="127"/>
                    </a:lnTo>
                    <a:lnTo>
                      <a:pt x="115" y="133"/>
                    </a:lnTo>
                    <a:lnTo>
                      <a:pt x="117" y="137"/>
                    </a:lnTo>
                    <a:lnTo>
                      <a:pt x="119" y="139"/>
                    </a:lnTo>
                    <a:lnTo>
                      <a:pt x="124" y="142"/>
                    </a:lnTo>
                    <a:lnTo>
                      <a:pt x="131" y="142"/>
                    </a:lnTo>
                    <a:lnTo>
                      <a:pt x="131" y="147"/>
                    </a:lnTo>
                    <a:lnTo>
                      <a:pt x="74" y="147"/>
                    </a:lnTo>
                    <a:lnTo>
                      <a:pt x="74" y="142"/>
                    </a:lnTo>
                    <a:lnTo>
                      <a:pt x="78" y="142"/>
                    </a:lnTo>
                    <a:lnTo>
                      <a:pt x="83" y="140"/>
                    </a:lnTo>
                    <a:lnTo>
                      <a:pt x="85" y="139"/>
                    </a:lnTo>
                    <a:lnTo>
                      <a:pt x="88" y="137"/>
                    </a:lnTo>
                    <a:lnTo>
                      <a:pt x="90" y="134"/>
                    </a:lnTo>
                    <a:lnTo>
                      <a:pt x="91" y="129"/>
                    </a:lnTo>
                    <a:lnTo>
                      <a:pt x="91" y="121"/>
                    </a:lnTo>
                    <a:lnTo>
                      <a:pt x="91" y="113"/>
                    </a:lnTo>
                    <a:lnTo>
                      <a:pt x="91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26" name="Freeform 3118"/>
              <p:cNvSpPr>
                <a:spLocks noEditPoints="1"/>
              </p:cNvSpPr>
              <p:nvPr/>
            </p:nvSpPr>
            <p:spPr bwMode="auto">
              <a:xfrm>
                <a:off x="5509" y="533"/>
                <a:ext cx="63" cy="111"/>
              </a:xfrm>
              <a:custGeom>
                <a:avLst/>
                <a:gdLst>
                  <a:gd name="T0" fmla="*/ 37 w 125"/>
                  <a:gd name="T1" fmla="*/ 1 h 222"/>
                  <a:gd name="T2" fmla="*/ 42 w 125"/>
                  <a:gd name="T3" fmla="*/ 36 h 222"/>
                  <a:gd name="T4" fmla="*/ 51 w 125"/>
                  <a:gd name="T5" fmla="*/ 19 h 222"/>
                  <a:gd name="T6" fmla="*/ 61 w 125"/>
                  <a:gd name="T7" fmla="*/ 9 h 222"/>
                  <a:gd name="T8" fmla="*/ 70 w 125"/>
                  <a:gd name="T9" fmla="*/ 3 h 222"/>
                  <a:gd name="T10" fmla="*/ 81 w 125"/>
                  <a:gd name="T11" fmla="*/ 0 h 222"/>
                  <a:gd name="T12" fmla="*/ 97 w 125"/>
                  <a:gd name="T13" fmla="*/ 4 h 222"/>
                  <a:gd name="T14" fmla="*/ 110 w 125"/>
                  <a:gd name="T15" fmla="*/ 17 h 222"/>
                  <a:gd name="T16" fmla="*/ 122 w 125"/>
                  <a:gd name="T17" fmla="*/ 42 h 222"/>
                  <a:gd name="T18" fmla="*/ 125 w 125"/>
                  <a:gd name="T19" fmla="*/ 73 h 222"/>
                  <a:gd name="T20" fmla="*/ 124 w 125"/>
                  <a:gd name="T21" fmla="*/ 91 h 222"/>
                  <a:gd name="T22" fmla="*/ 120 w 125"/>
                  <a:gd name="T23" fmla="*/ 108 h 222"/>
                  <a:gd name="T24" fmla="*/ 115 w 125"/>
                  <a:gd name="T25" fmla="*/ 122 h 222"/>
                  <a:gd name="T26" fmla="*/ 108 w 125"/>
                  <a:gd name="T27" fmla="*/ 135 h 222"/>
                  <a:gd name="T28" fmla="*/ 90 w 125"/>
                  <a:gd name="T29" fmla="*/ 151 h 222"/>
                  <a:gd name="T30" fmla="*/ 70 w 125"/>
                  <a:gd name="T31" fmla="*/ 156 h 222"/>
                  <a:gd name="T32" fmla="*/ 54 w 125"/>
                  <a:gd name="T33" fmla="*/ 153 h 222"/>
                  <a:gd name="T34" fmla="*/ 42 w 125"/>
                  <a:gd name="T35" fmla="*/ 143 h 222"/>
                  <a:gd name="T36" fmla="*/ 42 w 125"/>
                  <a:gd name="T37" fmla="*/ 200 h 222"/>
                  <a:gd name="T38" fmla="*/ 46 w 125"/>
                  <a:gd name="T39" fmla="*/ 210 h 222"/>
                  <a:gd name="T40" fmla="*/ 54 w 125"/>
                  <a:gd name="T41" fmla="*/ 216 h 222"/>
                  <a:gd name="T42" fmla="*/ 62 w 125"/>
                  <a:gd name="T43" fmla="*/ 222 h 222"/>
                  <a:gd name="T44" fmla="*/ 0 w 125"/>
                  <a:gd name="T45" fmla="*/ 216 h 222"/>
                  <a:gd name="T46" fmla="*/ 9 w 125"/>
                  <a:gd name="T47" fmla="*/ 215 h 222"/>
                  <a:gd name="T48" fmla="*/ 17 w 125"/>
                  <a:gd name="T49" fmla="*/ 210 h 222"/>
                  <a:gd name="T50" fmla="*/ 20 w 125"/>
                  <a:gd name="T51" fmla="*/ 200 h 222"/>
                  <a:gd name="T52" fmla="*/ 20 w 125"/>
                  <a:gd name="T53" fmla="*/ 47 h 222"/>
                  <a:gd name="T54" fmla="*/ 19 w 125"/>
                  <a:gd name="T55" fmla="*/ 30 h 222"/>
                  <a:gd name="T56" fmla="*/ 16 w 125"/>
                  <a:gd name="T57" fmla="*/ 24 h 222"/>
                  <a:gd name="T58" fmla="*/ 9 w 125"/>
                  <a:gd name="T59" fmla="*/ 22 h 222"/>
                  <a:gd name="T60" fmla="*/ 2 w 125"/>
                  <a:gd name="T61" fmla="*/ 24 h 222"/>
                  <a:gd name="T62" fmla="*/ 42 w 125"/>
                  <a:gd name="T63" fmla="*/ 45 h 222"/>
                  <a:gd name="T64" fmla="*/ 42 w 125"/>
                  <a:gd name="T65" fmla="*/ 114 h 222"/>
                  <a:gd name="T66" fmla="*/ 44 w 125"/>
                  <a:gd name="T67" fmla="*/ 128 h 222"/>
                  <a:gd name="T68" fmla="*/ 49 w 125"/>
                  <a:gd name="T69" fmla="*/ 135 h 222"/>
                  <a:gd name="T70" fmla="*/ 56 w 125"/>
                  <a:gd name="T71" fmla="*/ 143 h 222"/>
                  <a:gd name="T72" fmla="*/ 64 w 125"/>
                  <a:gd name="T73" fmla="*/ 146 h 222"/>
                  <a:gd name="T74" fmla="*/ 76 w 125"/>
                  <a:gd name="T75" fmla="*/ 146 h 222"/>
                  <a:gd name="T76" fmla="*/ 86 w 125"/>
                  <a:gd name="T77" fmla="*/ 140 h 222"/>
                  <a:gd name="T78" fmla="*/ 96 w 125"/>
                  <a:gd name="T79" fmla="*/ 125 h 222"/>
                  <a:gd name="T80" fmla="*/ 101 w 125"/>
                  <a:gd name="T81" fmla="*/ 102 h 222"/>
                  <a:gd name="T82" fmla="*/ 101 w 125"/>
                  <a:gd name="T83" fmla="*/ 72 h 222"/>
                  <a:gd name="T84" fmla="*/ 95 w 125"/>
                  <a:gd name="T85" fmla="*/ 46 h 222"/>
                  <a:gd name="T86" fmla="*/ 85 w 125"/>
                  <a:gd name="T87" fmla="*/ 30 h 222"/>
                  <a:gd name="T88" fmla="*/ 75 w 125"/>
                  <a:gd name="T89" fmla="*/ 24 h 222"/>
                  <a:gd name="T90" fmla="*/ 63 w 125"/>
                  <a:gd name="T91" fmla="*/ 24 h 222"/>
                  <a:gd name="T92" fmla="*/ 51 w 125"/>
                  <a:gd name="T93" fmla="*/ 33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5" h="222">
                    <a:moveTo>
                      <a:pt x="0" y="19"/>
                    </a:moveTo>
                    <a:lnTo>
                      <a:pt x="37" y="1"/>
                    </a:lnTo>
                    <a:lnTo>
                      <a:pt x="42" y="1"/>
                    </a:lnTo>
                    <a:lnTo>
                      <a:pt x="42" y="36"/>
                    </a:lnTo>
                    <a:lnTo>
                      <a:pt x="47" y="26"/>
                    </a:lnTo>
                    <a:lnTo>
                      <a:pt x="51" y="19"/>
                    </a:lnTo>
                    <a:lnTo>
                      <a:pt x="56" y="13"/>
                    </a:lnTo>
                    <a:lnTo>
                      <a:pt x="61" y="9"/>
                    </a:lnTo>
                    <a:lnTo>
                      <a:pt x="65" y="4"/>
                    </a:lnTo>
                    <a:lnTo>
                      <a:pt x="70" y="3"/>
                    </a:lnTo>
                    <a:lnTo>
                      <a:pt x="75" y="1"/>
                    </a:lnTo>
                    <a:lnTo>
                      <a:pt x="81" y="0"/>
                    </a:lnTo>
                    <a:lnTo>
                      <a:pt x="89" y="1"/>
                    </a:lnTo>
                    <a:lnTo>
                      <a:pt x="97" y="4"/>
                    </a:lnTo>
                    <a:lnTo>
                      <a:pt x="104" y="10"/>
                    </a:lnTo>
                    <a:lnTo>
                      <a:pt x="110" y="17"/>
                    </a:lnTo>
                    <a:lnTo>
                      <a:pt x="117" y="29"/>
                    </a:lnTo>
                    <a:lnTo>
                      <a:pt x="122" y="42"/>
                    </a:lnTo>
                    <a:lnTo>
                      <a:pt x="124" y="56"/>
                    </a:lnTo>
                    <a:lnTo>
                      <a:pt x="125" y="73"/>
                    </a:lnTo>
                    <a:lnTo>
                      <a:pt x="124" y="82"/>
                    </a:lnTo>
                    <a:lnTo>
                      <a:pt x="124" y="91"/>
                    </a:lnTo>
                    <a:lnTo>
                      <a:pt x="123" y="99"/>
                    </a:lnTo>
                    <a:lnTo>
                      <a:pt x="120" y="108"/>
                    </a:lnTo>
                    <a:lnTo>
                      <a:pt x="118" y="115"/>
                    </a:lnTo>
                    <a:lnTo>
                      <a:pt x="115" y="122"/>
                    </a:lnTo>
                    <a:lnTo>
                      <a:pt x="111" y="130"/>
                    </a:lnTo>
                    <a:lnTo>
                      <a:pt x="108" y="135"/>
                    </a:lnTo>
                    <a:lnTo>
                      <a:pt x="99" y="144"/>
                    </a:lnTo>
                    <a:lnTo>
                      <a:pt x="90" y="151"/>
                    </a:lnTo>
                    <a:lnTo>
                      <a:pt x="81" y="156"/>
                    </a:lnTo>
                    <a:lnTo>
                      <a:pt x="70" y="156"/>
                    </a:lnTo>
                    <a:lnTo>
                      <a:pt x="61" y="156"/>
                    </a:lnTo>
                    <a:lnTo>
                      <a:pt x="54" y="153"/>
                    </a:lnTo>
                    <a:lnTo>
                      <a:pt x="48" y="150"/>
                    </a:lnTo>
                    <a:lnTo>
                      <a:pt x="42" y="143"/>
                    </a:lnTo>
                    <a:lnTo>
                      <a:pt x="42" y="187"/>
                    </a:lnTo>
                    <a:lnTo>
                      <a:pt x="42" y="200"/>
                    </a:lnTo>
                    <a:lnTo>
                      <a:pt x="43" y="208"/>
                    </a:lnTo>
                    <a:lnTo>
                      <a:pt x="46" y="210"/>
                    </a:lnTo>
                    <a:lnTo>
                      <a:pt x="49" y="213"/>
                    </a:lnTo>
                    <a:lnTo>
                      <a:pt x="54" y="216"/>
                    </a:lnTo>
                    <a:lnTo>
                      <a:pt x="62" y="216"/>
                    </a:lnTo>
                    <a:lnTo>
                      <a:pt x="62" y="222"/>
                    </a:lnTo>
                    <a:lnTo>
                      <a:pt x="0" y="222"/>
                    </a:lnTo>
                    <a:lnTo>
                      <a:pt x="0" y="216"/>
                    </a:lnTo>
                    <a:lnTo>
                      <a:pt x="2" y="216"/>
                    </a:lnTo>
                    <a:lnTo>
                      <a:pt x="9" y="215"/>
                    </a:lnTo>
                    <a:lnTo>
                      <a:pt x="15" y="213"/>
                    </a:lnTo>
                    <a:lnTo>
                      <a:pt x="17" y="210"/>
                    </a:lnTo>
                    <a:lnTo>
                      <a:pt x="19" y="208"/>
                    </a:lnTo>
                    <a:lnTo>
                      <a:pt x="20" y="200"/>
                    </a:lnTo>
                    <a:lnTo>
                      <a:pt x="20" y="187"/>
                    </a:lnTo>
                    <a:lnTo>
                      <a:pt x="20" y="47"/>
                    </a:lnTo>
                    <a:lnTo>
                      <a:pt x="20" y="36"/>
                    </a:lnTo>
                    <a:lnTo>
                      <a:pt x="19" y="30"/>
                    </a:lnTo>
                    <a:lnTo>
                      <a:pt x="17" y="26"/>
                    </a:lnTo>
                    <a:lnTo>
                      <a:pt x="16" y="24"/>
                    </a:lnTo>
                    <a:lnTo>
                      <a:pt x="13" y="23"/>
                    </a:lnTo>
                    <a:lnTo>
                      <a:pt x="9" y="22"/>
                    </a:lnTo>
                    <a:lnTo>
                      <a:pt x="6" y="23"/>
                    </a:lnTo>
                    <a:lnTo>
                      <a:pt x="2" y="24"/>
                    </a:lnTo>
                    <a:lnTo>
                      <a:pt x="0" y="19"/>
                    </a:lnTo>
                    <a:close/>
                    <a:moveTo>
                      <a:pt x="42" y="45"/>
                    </a:moveTo>
                    <a:lnTo>
                      <a:pt x="42" y="99"/>
                    </a:lnTo>
                    <a:lnTo>
                      <a:pt x="42" y="114"/>
                    </a:lnTo>
                    <a:lnTo>
                      <a:pt x="43" y="122"/>
                    </a:lnTo>
                    <a:lnTo>
                      <a:pt x="44" y="128"/>
                    </a:lnTo>
                    <a:lnTo>
                      <a:pt x="47" y="133"/>
                    </a:lnTo>
                    <a:lnTo>
                      <a:pt x="49" y="135"/>
                    </a:lnTo>
                    <a:lnTo>
                      <a:pt x="53" y="140"/>
                    </a:lnTo>
                    <a:lnTo>
                      <a:pt x="56" y="143"/>
                    </a:lnTo>
                    <a:lnTo>
                      <a:pt x="60" y="146"/>
                    </a:lnTo>
                    <a:lnTo>
                      <a:pt x="64" y="146"/>
                    </a:lnTo>
                    <a:lnTo>
                      <a:pt x="70" y="147"/>
                    </a:lnTo>
                    <a:lnTo>
                      <a:pt x="76" y="146"/>
                    </a:lnTo>
                    <a:lnTo>
                      <a:pt x="82" y="144"/>
                    </a:lnTo>
                    <a:lnTo>
                      <a:pt x="86" y="140"/>
                    </a:lnTo>
                    <a:lnTo>
                      <a:pt x="91" y="134"/>
                    </a:lnTo>
                    <a:lnTo>
                      <a:pt x="96" y="125"/>
                    </a:lnTo>
                    <a:lnTo>
                      <a:pt x="99" y="114"/>
                    </a:lnTo>
                    <a:lnTo>
                      <a:pt x="101" y="102"/>
                    </a:lnTo>
                    <a:lnTo>
                      <a:pt x="102" y="88"/>
                    </a:lnTo>
                    <a:lnTo>
                      <a:pt x="101" y="72"/>
                    </a:lnTo>
                    <a:lnTo>
                      <a:pt x="98" y="58"/>
                    </a:lnTo>
                    <a:lnTo>
                      <a:pt x="95" y="46"/>
                    </a:lnTo>
                    <a:lnTo>
                      <a:pt x="90" y="36"/>
                    </a:lnTo>
                    <a:lnTo>
                      <a:pt x="85" y="30"/>
                    </a:lnTo>
                    <a:lnTo>
                      <a:pt x="81" y="27"/>
                    </a:lnTo>
                    <a:lnTo>
                      <a:pt x="75" y="24"/>
                    </a:lnTo>
                    <a:lnTo>
                      <a:pt x="70" y="23"/>
                    </a:lnTo>
                    <a:lnTo>
                      <a:pt x="63" y="24"/>
                    </a:lnTo>
                    <a:lnTo>
                      <a:pt x="57" y="27"/>
                    </a:lnTo>
                    <a:lnTo>
                      <a:pt x="51" y="33"/>
                    </a:lnTo>
                    <a:lnTo>
                      <a:pt x="42" y="4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27" name="Freeform 3119"/>
              <p:cNvSpPr>
                <a:spLocks/>
              </p:cNvSpPr>
              <p:nvPr/>
            </p:nvSpPr>
            <p:spPr bwMode="auto">
              <a:xfrm>
                <a:off x="5395" y="604"/>
                <a:ext cx="45" cy="10"/>
              </a:xfrm>
              <a:custGeom>
                <a:avLst/>
                <a:gdLst>
                  <a:gd name="T0" fmla="*/ 0 w 89"/>
                  <a:gd name="T1" fmla="*/ 16 h 20"/>
                  <a:gd name="T2" fmla="*/ 6 w 89"/>
                  <a:gd name="T3" fmla="*/ 20 h 20"/>
                  <a:gd name="T4" fmla="*/ 89 w 89"/>
                  <a:gd name="T5" fmla="*/ 20 h 20"/>
                  <a:gd name="T6" fmla="*/ 89 w 89"/>
                  <a:gd name="T7" fmla="*/ 0 h 20"/>
                  <a:gd name="T8" fmla="*/ 6 w 89"/>
                  <a:gd name="T9" fmla="*/ 0 h 20"/>
                  <a:gd name="T10" fmla="*/ 0 w 89"/>
                  <a:gd name="T11" fmla="*/ 16 h 20"/>
                  <a:gd name="T12" fmla="*/ 0 w 89"/>
                  <a:gd name="T13" fmla="*/ 16 h 20"/>
                  <a:gd name="T14" fmla="*/ 2 w 89"/>
                  <a:gd name="T15" fmla="*/ 20 h 20"/>
                  <a:gd name="T16" fmla="*/ 6 w 89"/>
                  <a:gd name="T17" fmla="*/ 20 h 20"/>
                  <a:gd name="T18" fmla="*/ 0 w 89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20">
                    <a:moveTo>
                      <a:pt x="0" y="16"/>
                    </a:moveTo>
                    <a:lnTo>
                      <a:pt x="6" y="20"/>
                    </a:lnTo>
                    <a:lnTo>
                      <a:pt x="89" y="20"/>
                    </a:lnTo>
                    <a:lnTo>
                      <a:pt x="89" y="0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6" y="2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28" name="Freeform 3120"/>
              <p:cNvSpPr>
                <a:spLocks/>
              </p:cNvSpPr>
              <p:nvPr/>
            </p:nvSpPr>
            <p:spPr bwMode="auto">
              <a:xfrm>
                <a:off x="5343" y="515"/>
                <a:ext cx="59" cy="97"/>
              </a:xfrm>
              <a:custGeom>
                <a:avLst/>
                <a:gdLst>
                  <a:gd name="T0" fmla="*/ 7 w 118"/>
                  <a:gd name="T1" fmla="*/ 0 h 193"/>
                  <a:gd name="T2" fmla="*/ 0 w 118"/>
                  <a:gd name="T3" fmla="*/ 16 h 193"/>
                  <a:gd name="T4" fmla="*/ 105 w 118"/>
                  <a:gd name="T5" fmla="*/ 193 h 193"/>
                  <a:gd name="T6" fmla="*/ 118 w 118"/>
                  <a:gd name="T7" fmla="*/ 182 h 193"/>
                  <a:gd name="T8" fmla="*/ 14 w 118"/>
                  <a:gd name="T9" fmla="*/ 4 h 193"/>
                  <a:gd name="T10" fmla="*/ 7 w 118"/>
                  <a:gd name="T11" fmla="*/ 0 h 193"/>
                  <a:gd name="T12" fmla="*/ 14 w 118"/>
                  <a:gd name="T13" fmla="*/ 4 h 193"/>
                  <a:gd name="T14" fmla="*/ 10 w 118"/>
                  <a:gd name="T15" fmla="*/ 0 h 193"/>
                  <a:gd name="T16" fmla="*/ 7 w 118"/>
                  <a:gd name="T1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193">
                    <a:moveTo>
                      <a:pt x="7" y="0"/>
                    </a:moveTo>
                    <a:lnTo>
                      <a:pt x="0" y="16"/>
                    </a:lnTo>
                    <a:lnTo>
                      <a:pt x="105" y="193"/>
                    </a:lnTo>
                    <a:lnTo>
                      <a:pt x="118" y="182"/>
                    </a:lnTo>
                    <a:lnTo>
                      <a:pt x="14" y="4"/>
                    </a:lnTo>
                    <a:lnTo>
                      <a:pt x="7" y="0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29" name="Freeform 3121"/>
              <p:cNvSpPr>
                <a:spLocks/>
              </p:cNvSpPr>
              <p:nvPr/>
            </p:nvSpPr>
            <p:spPr bwMode="auto">
              <a:xfrm>
                <a:off x="5337" y="515"/>
                <a:ext cx="9" cy="10"/>
              </a:xfrm>
              <a:custGeom>
                <a:avLst/>
                <a:gdLst>
                  <a:gd name="T0" fmla="*/ 0 w 19"/>
                  <a:gd name="T1" fmla="*/ 20 h 20"/>
                  <a:gd name="T2" fmla="*/ 0 w 19"/>
                  <a:gd name="T3" fmla="*/ 20 h 20"/>
                  <a:gd name="T4" fmla="*/ 8 w 19"/>
                  <a:gd name="T5" fmla="*/ 20 h 20"/>
                  <a:gd name="T6" fmla="*/ 19 w 19"/>
                  <a:gd name="T7" fmla="*/ 20 h 20"/>
                  <a:gd name="T8" fmla="*/ 19 w 19"/>
                  <a:gd name="T9" fmla="*/ 0 h 20"/>
                  <a:gd name="T10" fmla="*/ 8 w 19"/>
                  <a:gd name="T11" fmla="*/ 0 h 20"/>
                  <a:gd name="T12" fmla="*/ 0 w 19"/>
                  <a:gd name="T13" fmla="*/ 0 h 20"/>
                  <a:gd name="T14" fmla="*/ 0 w 19"/>
                  <a:gd name="T15" fmla="*/ 0 h 20"/>
                  <a:gd name="T16" fmla="*/ 0 w 19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0">
                    <a:moveTo>
                      <a:pt x="0" y="20"/>
                    </a:moveTo>
                    <a:lnTo>
                      <a:pt x="0" y="20"/>
                    </a:lnTo>
                    <a:lnTo>
                      <a:pt x="8" y="20"/>
                    </a:lnTo>
                    <a:lnTo>
                      <a:pt x="19" y="20"/>
                    </a:lnTo>
                    <a:lnTo>
                      <a:pt x="19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30" name="Freeform 3122"/>
              <p:cNvSpPr>
                <a:spLocks/>
              </p:cNvSpPr>
              <p:nvPr/>
            </p:nvSpPr>
            <p:spPr bwMode="auto">
              <a:xfrm>
                <a:off x="5333" y="515"/>
                <a:ext cx="4" cy="10"/>
              </a:xfrm>
              <a:custGeom>
                <a:avLst/>
                <a:gdLst>
                  <a:gd name="T0" fmla="*/ 0 w 7"/>
                  <a:gd name="T1" fmla="*/ 20 h 20"/>
                  <a:gd name="T2" fmla="*/ 0 w 7"/>
                  <a:gd name="T3" fmla="*/ 20 h 20"/>
                  <a:gd name="T4" fmla="*/ 3 w 7"/>
                  <a:gd name="T5" fmla="*/ 20 h 20"/>
                  <a:gd name="T6" fmla="*/ 7 w 7"/>
                  <a:gd name="T7" fmla="*/ 20 h 20"/>
                  <a:gd name="T8" fmla="*/ 7 w 7"/>
                  <a:gd name="T9" fmla="*/ 0 h 20"/>
                  <a:gd name="T10" fmla="*/ 3 w 7"/>
                  <a:gd name="T11" fmla="*/ 0 h 20"/>
                  <a:gd name="T12" fmla="*/ 0 w 7"/>
                  <a:gd name="T13" fmla="*/ 0 h 20"/>
                  <a:gd name="T14" fmla="*/ 0 w 7"/>
                  <a:gd name="T15" fmla="*/ 0 h 20"/>
                  <a:gd name="T16" fmla="*/ 0 w 7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20">
                    <a:moveTo>
                      <a:pt x="0" y="20"/>
                    </a:moveTo>
                    <a:lnTo>
                      <a:pt x="0" y="20"/>
                    </a:lnTo>
                    <a:lnTo>
                      <a:pt x="3" y="20"/>
                    </a:lnTo>
                    <a:lnTo>
                      <a:pt x="7" y="2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31" name="Freeform 3123"/>
              <p:cNvSpPr>
                <a:spLocks/>
              </p:cNvSpPr>
              <p:nvPr/>
            </p:nvSpPr>
            <p:spPr bwMode="auto">
              <a:xfrm>
                <a:off x="5326" y="514"/>
                <a:ext cx="8" cy="11"/>
              </a:xfrm>
              <a:custGeom>
                <a:avLst/>
                <a:gdLst>
                  <a:gd name="T0" fmla="*/ 16 w 16"/>
                  <a:gd name="T1" fmla="*/ 12 h 22"/>
                  <a:gd name="T2" fmla="*/ 8 w 16"/>
                  <a:gd name="T3" fmla="*/ 22 h 22"/>
                  <a:gd name="T4" fmla="*/ 11 w 16"/>
                  <a:gd name="T5" fmla="*/ 22 h 22"/>
                  <a:gd name="T6" fmla="*/ 15 w 16"/>
                  <a:gd name="T7" fmla="*/ 22 h 22"/>
                  <a:gd name="T8" fmla="*/ 15 w 16"/>
                  <a:gd name="T9" fmla="*/ 2 h 22"/>
                  <a:gd name="T10" fmla="*/ 13 w 16"/>
                  <a:gd name="T11" fmla="*/ 2 h 22"/>
                  <a:gd name="T12" fmla="*/ 9 w 16"/>
                  <a:gd name="T13" fmla="*/ 2 h 22"/>
                  <a:gd name="T14" fmla="*/ 0 w 16"/>
                  <a:gd name="T15" fmla="*/ 12 h 22"/>
                  <a:gd name="T16" fmla="*/ 9 w 16"/>
                  <a:gd name="T17" fmla="*/ 2 h 22"/>
                  <a:gd name="T18" fmla="*/ 0 w 16"/>
                  <a:gd name="T19" fmla="*/ 0 h 22"/>
                  <a:gd name="T20" fmla="*/ 0 w 16"/>
                  <a:gd name="T21" fmla="*/ 12 h 22"/>
                  <a:gd name="T22" fmla="*/ 16 w 16"/>
                  <a:gd name="T2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22">
                    <a:moveTo>
                      <a:pt x="16" y="12"/>
                    </a:moveTo>
                    <a:lnTo>
                      <a:pt x="8" y="22"/>
                    </a:lnTo>
                    <a:lnTo>
                      <a:pt x="11" y="22"/>
                    </a:lnTo>
                    <a:lnTo>
                      <a:pt x="15" y="2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0" y="12"/>
                    </a:lnTo>
                    <a:lnTo>
                      <a:pt x="9" y="2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16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32" name="Freeform 3124"/>
              <p:cNvSpPr>
                <a:spLocks/>
              </p:cNvSpPr>
              <p:nvPr/>
            </p:nvSpPr>
            <p:spPr bwMode="auto">
              <a:xfrm>
                <a:off x="5326" y="520"/>
                <a:ext cx="8" cy="55"/>
              </a:xfrm>
              <a:custGeom>
                <a:avLst/>
                <a:gdLst>
                  <a:gd name="T0" fmla="*/ 0 w 16"/>
                  <a:gd name="T1" fmla="*/ 111 h 111"/>
                  <a:gd name="T2" fmla="*/ 16 w 16"/>
                  <a:gd name="T3" fmla="*/ 111 h 111"/>
                  <a:gd name="T4" fmla="*/ 16 w 16"/>
                  <a:gd name="T5" fmla="*/ 0 h 111"/>
                  <a:gd name="T6" fmla="*/ 0 w 16"/>
                  <a:gd name="T7" fmla="*/ 0 h 111"/>
                  <a:gd name="T8" fmla="*/ 0 w 16"/>
                  <a:gd name="T9" fmla="*/ 111 h 111"/>
                  <a:gd name="T10" fmla="*/ 0 w 16"/>
                  <a:gd name="T11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11">
                    <a:moveTo>
                      <a:pt x="0" y="111"/>
                    </a:moveTo>
                    <a:lnTo>
                      <a:pt x="16" y="11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33" name="Freeform 3125"/>
              <p:cNvSpPr>
                <a:spLocks/>
              </p:cNvSpPr>
              <p:nvPr/>
            </p:nvSpPr>
            <p:spPr bwMode="auto">
              <a:xfrm>
                <a:off x="5326" y="575"/>
                <a:ext cx="10" cy="26"/>
              </a:xfrm>
              <a:custGeom>
                <a:avLst/>
                <a:gdLst>
                  <a:gd name="T0" fmla="*/ 21 w 21"/>
                  <a:gd name="T1" fmla="*/ 37 h 50"/>
                  <a:gd name="T2" fmla="*/ 21 w 21"/>
                  <a:gd name="T3" fmla="*/ 37 h 50"/>
                  <a:gd name="T4" fmla="*/ 20 w 21"/>
                  <a:gd name="T5" fmla="*/ 35 h 50"/>
                  <a:gd name="T6" fmla="*/ 18 w 21"/>
                  <a:gd name="T7" fmla="*/ 27 h 50"/>
                  <a:gd name="T8" fmla="*/ 17 w 21"/>
                  <a:gd name="T9" fmla="*/ 14 h 50"/>
                  <a:gd name="T10" fmla="*/ 16 w 21"/>
                  <a:gd name="T11" fmla="*/ 0 h 50"/>
                  <a:gd name="T12" fmla="*/ 0 w 21"/>
                  <a:gd name="T13" fmla="*/ 0 h 50"/>
                  <a:gd name="T14" fmla="*/ 0 w 21"/>
                  <a:gd name="T15" fmla="*/ 16 h 50"/>
                  <a:gd name="T16" fmla="*/ 1 w 21"/>
                  <a:gd name="T17" fmla="*/ 30 h 50"/>
                  <a:gd name="T18" fmla="*/ 4 w 21"/>
                  <a:gd name="T19" fmla="*/ 42 h 50"/>
                  <a:gd name="T20" fmla="*/ 8 w 21"/>
                  <a:gd name="T21" fmla="*/ 50 h 50"/>
                  <a:gd name="T22" fmla="*/ 8 w 21"/>
                  <a:gd name="T23" fmla="*/ 50 h 50"/>
                  <a:gd name="T24" fmla="*/ 21 w 21"/>
                  <a:gd name="T25" fmla="*/ 3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0">
                    <a:moveTo>
                      <a:pt x="21" y="37"/>
                    </a:moveTo>
                    <a:lnTo>
                      <a:pt x="21" y="37"/>
                    </a:lnTo>
                    <a:lnTo>
                      <a:pt x="20" y="35"/>
                    </a:lnTo>
                    <a:lnTo>
                      <a:pt x="18" y="27"/>
                    </a:lnTo>
                    <a:lnTo>
                      <a:pt x="17" y="14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1" y="30"/>
                    </a:lnTo>
                    <a:lnTo>
                      <a:pt x="4" y="42"/>
                    </a:lnTo>
                    <a:lnTo>
                      <a:pt x="8" y="50"/>
                    </a:lnTo>
                    <a:lnTo>
                      <a:pt x="21" y="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34" name="Freeform 3126"/>
              <p:cNvSpPr>
                <a:spLocks/>
              </p:cNvSpPr>
              <p:nvPr/>
            </p:nvSpPr>
            <p:spPr bwMode="auto">
              <a:xfrm>
                <a:off x="5330" y="594"/>
                <a:ext cx="16" cy="15"/>
              </a:xfrm>
              <a:custGeom>
                <a:avLst/>
                <a:gdLst>
                  <a:gd name="T0" fmla="*/ 33 w 33"/>
                  <a:gd name="T1" fmla="*/ 9 h 29"/>
                  <a:gd name="T2" fmla="*/ 33 w 33"/>
                  <a:gd name="T3" fmla="*/ 9 h 29"/>
                  <a:gd name="T4" fmla="*/ 26 w 33"/>
                  <a:gd name="T5" fmla="*/ 9 h 29"/>
                  <a:gd name="T6" fmla="*/ 20 w 33"/>
                  <a:gd name="T7" fmla="*/ 6 h 29"/>
                  <a:gd name="T8" fmla="*/ 16 w 33"/>
                  <a:gd name="T9" fmla="*/ 3 h 29"/>
                  <a:gd name="T10" fmla="*/ 13 w 33"/>
                  <a:gd name="T11" fmla="*/ 0 h 29"/>
                  <a:gd name="T12" fmla="*/ 0 w 33"/>
                  <a:gd name="T13" fmla="*/ 13 h 29"/>
                  <a:gd name="T14" fmla="*/ 7 w 33"/>
                  <a:gd name="T15" fmla="*/ 21 h 29"/>
                  <a:gd name="T16" fmla="*/ 14 w 33"/>
                  <a:gd name="T17" fmla="*/ 26 h 29"/>
                  <a:gd name="T18" fmla="*/ 23 w 33"/>
                  <a:gd name="T19" fmla="*/ 29 h 29"/>
                  <a:gd name="T20" fmla="*/ 33 w 33"/>
                  <a:gd name="T21" fmla="*/ 29 h 29"/>
                  <a:gd name="T22" fmla="*/ 33 w 33"/>
                  <a:gd name="T23" fmla="*/ 29 h 29"/>
                  <a:gd name="T24" fmla="*/ 33 w 33"/>
                  <a:gd name="T25" fmla="*/ 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29">
                    <a:moveTo>
                      <a:pt x="33" y="9"/>
                    </a:moveTo>
                    <a:lnTo>
                      <a:pt x="33" y="9"/>
                    </a:lnTo>
                    <a:lnTo>
                      <a:pt x="26" y="9"/>
                    </a:lnTo>
                    <a:lnTo>
                      <a:pt x="20" y="6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7" y="21"/>
                    </a:lnTo>
                    <a:lnTo>
                      <a:pt x="14" y="26"/>
                    </a:lnTo>
                    <a:lnTo>
                      <a:pt x="23" y="29"/>
                    </a:lnTo>
                    <a:lnTo>
                      <a:pt x="33" y="29"/>
                    </a:lnTo>
                    <a:lnTo>
                      <a:pt x="33" y="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35" name="Freeform 3127"/>
              <p:cNvSpPr>
                <a:spLocks/>
              </p:cNvSpPr>
              <p:nvPr/>
            </p:nvSpPr>
            <p:spPr bwMode="auto">
              <a:xfrm>
                <a:off x="5346" y="599"/>
                <a:ext cx="10" cy="10"/>
              </a:xfrm>
              <a:custGeom>
                <a:avLst/>
                <a:gdLst>
                  <a:gd name="T0" fmla="*/ 20 w 20"/>
                  <a:gd name="T1" fmla="*/ 10 h 20"/>
                  <a:gd name="T2" fmla="*/ 11 w 20"/>
                  <a:gd name="T3" fmla="*/ 0 h 20"/>
                  <a:gd name="T4" fmla="*/ 0 w 20"/>
                  <a:gd name="T5" fmla="*/ 0 h 20"/>
                  <a:gd name="T6" fmla="*/ 0 w 20"/>
                  <a:gd name="T7" fmla="*/ 20 h 20"/>
                  <a:gd name="T8" fmla="*/ 11 w 20"/>
                  <a:gd name="T9" fmla="*/ 20 h 20"/>
                  <a:gd name="T10" fmla="*/ 20 w 20"/>
                  <a:gd name="T11" fmla="*/ 10 h 20"/>
                  <a:gd name="T12" fmla="*/ 20 w 20"/>
                  <a:gd name="T13" fmla="*/ 10 h 20"/>
                  <a:gd name="T14" fmla="*/ 20 w 20"/>
                  <a:gd name="T15" fmla="*/ 0 h 20"/>
                  <a:gd name="T16" fmla="*/ 11 w 20"/>
                  <a:gd name="T17" fmla="*/ 0 h 20"/>
                  <a:gd name="T18" fmla="*/ 20 w 20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20" y="10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" y="20"/>
                    </a:lnTo>
                    <a:lnTo>
                      <a:pt x="20" y="10"/>
                    </a:lnTo>
                    <a:lnTo>
                      <a:pt x="20" y="0"/>
                    </a:lnTo>
                    <a:lnTo>
                      <a:pt x="11" y="0"/>
                    </a:lnTo>
                    <a:lnTo>
                      <a:pt x="2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36" name="Freeform 3128"/>
              <p:cNvSpPr>
                <a:spLocks/>
              </p:cNvSpPr>
              <p:nvPr/>
            </p:nvSpPr>
            <p:spPr bwMode="auto">
              <a:xfrm>
                <a:off x="5348" y="604"/>
                <a:ext cx="8" cy="10"/>
              </a:xfrm>
              <a:custGeom>
                <a:avLst/>
                <a:gdLst>
                  <a:gd name="T0" fmla="*/ 8 w 17"/>
                  <a:gd name="T1" fmla="*/ 20 h 20"/>
                  <a:gd name="T2" fmla="*/ 17 w 17"/>
                  <a:gd name="T3" fmla="*/ 10 h 20"/>
                  <a:gd name="T4" fmla="*/ 17 w 17"/>
                  <a:gd name="T5" fmla="*/ 0 h 20"/>
                  <a:gd name="T6" fmla="*/ 0 w 17"/>
                  <a:gd name="T7" fmla="*/ 0 h 20"/>
                  <a:gd name="T8" fmla="*/ 0 w 17"/>
                  <a:gd name="T9" fmla="*/ 10 h 20"/>
                  <a:gd name="T10" fmla="*/ 8 w 17"/>
                  <a:gd name="T11" fmla="*/ 20 h 20"/>
                  <a:gd name="T12" fmla="*/ 8 w 17"/>
                  <a:gd name="T13" fmla="*/ 20 h 20"/>
                  <a:gd name="T14" fmla="*/ 17 w 17"/>
                  <a:gd name="T15" fmla="*/ 20 h 20"/>
                  <a:gd name="T16" fmla="*/ 17 w 17"/>
                  <a:gd name="T17" fmla="*/ 10 h 20"/>
                  <a:gd name="T18" fmla="*/ 8 w 17"/>
                  <a:gd name="T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0">
                    <a:moveTo>
                      <a:pt x="8" y="20"/>
                    </a:moveTo>
                    <a:lnTo>
                      <a:pt x="17" y="1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20"/>
                    </a:lnTo>
                    <a:lnTo>
                      <a:pt x="17" y="20"/>
                    </a:lnTo>
                    <a:lnTo>
                      <a:pt x="17" y="10"/>
                    </a:lnTo>
                    <a:lnTo>
                      <a:pt x="8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37" name="Freeform 3129"/>
              <p:cNvSpPr>
                <a:spLocks/>
              </p:cNvSpPr>
              <p:nvPr/>
            </p:nvSpPr>
            <p:spPr bwMode="auto">
              <a:xfrm>
                <a:off x="5282" y="604"/>
                <a:ext cx="70" cy="10"/>
              </a:xfrm>
              <a:custGeom>
                <a:avLst/>
                <a:gdLst>
                  <a:gd name="T0" fmla="*/ 0 w 140"/>
                  <a:gd name="T1" fmla="*/ 10 h 20"/>
                  <a:gd name="T2" fmla="*/ 8 w 140"/>
                  <a:gd name="T3" fmla="*/ 20 h 20"/>
                  <a:gd name="T4" fmla="*/ 140 w 140"/>
                  <a:gd name="T5" fmla="*/ 20 h 20"/>
                  <a:gd name="T6" fmla="*/ 140 w 140"/>
                  <a:gd name="T7" fmla="*/ 0 h 20"/>
                  <a:gd name="T8" fmla="*/ 8 w 140"/>
                  <a:gd name="T9" fmla="*/ 0 h 20"/>
                  <a:gd name="T10" fmla="*/ 0 w 140"/>
                  <a:gd name="T11" fmla="*/ 10 h 20"/>
                  <a:gd name="T12" fmla="*/ 0 w 140"/>
                  <a:gd name="T13" fmla="*/ 10 h 20"/>
                  <a:gd name="T14" fmla="*/ 0 w 140"/>
                  <a:gd name="T15" fmla="*/ 20 h 20"/>
                  <a:gd name="T16" fmla="*/ 8 w 140"/>
                  <a:gd name="T17" fmla="*/ 20 h 20"/>
                  <a:gd name="T18" fmla="*/ 0 w 140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0" h="20">
                    <a:moveTo>
                      <a:pt x="0" y="10"/>
                    </a:moveTo>
                    <a:lnTo>
                      <a:pt x="8" y="20"/>
                    </a:lnTo>
                    <a:lnTo>
                      <a:pt x="140" y="20"/>
                    </a:lnTo>
                    <a:lnTo>
                      <a:pt x="140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38" name="Freeform 3130"/>
              <p:cNvSpPr>
                <a:spLocks/>
              </p:cNvSpPr>
              <p:nvPr/>
            </p:nvSpPr>
            <p:spPr bwMode="auto">
              <a:xfrm>
                <a:off x="5282" y="599"/>
                <a:ext cx="8" cy="10"/>
              </a:xfrm>
              <a:custGeom>
                <a:avLst/>
                <a:gdLst>
                  <a:gd name="T0" fmla="*/ 8 w 16"/>
                  <a:gd name="T1" fmla="*/ 0 h 20"/>
                  <a:gd name="T2" fmla="*/ 0 w 16"/>
                  <a:gd name="T3" fmla="*/ 10 h 20"/>
                  <a:gd name="T4" fmla="*/ 0 w 16"/>
                  <a:gd name="T5" fmla="*/ 20 h 20"/>
                  <a:gd name="T6" fmla="*/ 16 w 16"/>
                  <a:gd name="T7" fmla="*/ 20 h 20"/>
                  <a:gd name="T8" fmla="*/ 16 w 16"/>
                  <a:gd name="T9" fmla="*/ 10 h 20"/>
                  <a:gd name="T10" fmla="*/ 8 w 16"/>
                  <a:gd name="T11" fmla="*/ 0 h 20"/>
                  <a:gd name="T12" fmla="*/ 8 w 16"/>
                  <a:gd name="T13" fmla="*/ 0 h 20"/>
                  <a:gd name="T14" fmla="*/ 0 w 16"/>
                  <a:gd name="T15" fmla="*/ 0 h 20"/>
                  <a:gd name="T16" fmla="*/ 0 w 16"/>
                  <a:gd name="T17" fmla="*/ 10 h 20"/>
                  <a:gd name="T18" fmla="*/ 8 w 16"/>
                  <a:gd name="T1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8" y="0"/>
                    </a:moveTo>
                    <a:lnTo>
                      <a:pt x="0" y="10"/>
                    </a:lnTo>
                    <a:lnTo>
                      <a:pt x="0" y="20"/>
                    </a:lnTo>
                    <a:lnTo>
                      <a:pt x="16" y="20"/>
                    </a:lnTo>
                    <a:lnTo>
                      <a:pt x="16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39" name="Freeform 3131"/>
              <p:cNvSpPr>
                <a:spLocks/>
              </p:cNvSpPr>
              <p:nvPr/>
            </p:nvSpPr>
            <p:spPr bwMode="auto">
              <a:xfrm>
                <a:off x="5286" y="599"/>
                <a:ext cx="6" cy="10"/>
              </a:xfrm>
              <a:custGeom>
                <a:avLst/>
                <a:gdLst>
                  <a:gd name="T0" fmla="*/ 12 w 12"/>
                  <a:gd name="T1" fmla="*/ 20 h 20"/>
                  <a:gd name="T2" fmla="*/ 12 w 12"/>
                  <a:gd name="T3" fmla="*/ 0 h 20"/>
                  <a:gd name="T4" fmla="*/ 0 w 12"/>
                  <a:gd name="T5" fmla="*/ 0 h 20"/>
                  <a:gd name="T6" fmla="*/ 0 w 12"/>
                  <a:gd name="T7" fmla="*/ 20 h 20"/>
                  <a:gd name="T8" fmla="*/ 12 w 12"/>
                  <a:gd name="T9" fmla="*/ 20 h 20"/>
                  <a:gd name="T10" fmla="*/ 12 w 12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0">
                    <a:moveTo>
                      <a:pt x="12" y="20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2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40" name="Freeform 3132"/>
              <p:cNvSpPr>
                <a:spLocks/>
              </p:cNvSpPr>
              <p:nvPr/>
            </p:nvSpPr>
            <p:spPr bwMode="auto">
              <a:xfrm>
                <a:off x="5292" y="593"/>
                <a:ext cx="17" cy="16"/>
              </a:xfrm>
              <a:custGeom>
                <a:avLst/>
                <a:gdLst>
                  <a:gd name="T0" fmla="*/ 21 w 35"/>
                  <a:gd name="T1" fmla="*/ 0 h 31"/>
                  <a:gd name="T2" fmla="*/ 21 w 35"/>
                  <a:gd name="T3" fmla="*/ 0 h 31"/>
                  <a:gd name="T4" fmla="*/ 17 w 35"/>
                  <a:gd name="T5" fmla="*/ 5 h 31"/>
                  <a:gd name="T6" fmla="*/ 13 w 35"/>
                  <a:gd name="T7" fmla="*/ 8 h 31"/>
                  <a:gd name="T8" fmla="*/ 7 w 35"/>
                  <a:gd name="T9" fmla="*/ 10 h 31"/>
                  <a:gd name="T10" fmla="*/ 0 w 35"/>
                  <a:gd name="T11" fmla="*/ 11 h 31"/>
                  <a:gd name="T12" fmla="*/ 0 w 35"/>
                  <a:gd name="T13" fmla="*/ 31 h 31"/>
                  <a:gd name="T14" fmla="*/ 10 w 35"/>
                  <a:gd name="T15" fmla="*/ 30 h 31"/>
                  <a:gd name="T16" fmla="*/ 20 w 35"/>
                  <a:gd name="T17" fmla="*/ 27 h 31"/>
                  <a:gd name="T18" fmla="*/ 28 w 35"/>
                  <a:gd name="T19" fmla="*/ 20 h 31"/>
                  <a:gd name="T20" fmla="*/ 35 w 35"/>
                  <a:gd name="T21" fmla="*/ 11 h 31"/>
                  <a:gd name="T22" fmla="*/ 35 w 35"/>
                  <a:gd name="T23" fmla="*/ 11 h 31"/>
                  <a:gd name="T24" fmla="*/ 21 w 35"/>
                  <a:gd name="T2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1">
                    <a:moveTo>
                      <a:pt x="21" y="0"/>
                    </a:moveTo>
                    <a:lnTo>
                      <a:pt x="21" y="0"/>
                    </a:lnTo>
                    <a:lnTo>
                      <a:pt x="17" y="5"/>
                    </a:lnTo>
                    <a:lnTo>
                      <a:pt x="13" y="8"/>
                    </a:lnTo>
                    <a:lnTo>
                      <a:pt x="7" y="10"/>
                    </a:lnTo>
                    <a:lnTo>
                      <a:pt x="0" y="11"/>
                    </a:lnTo>
                    <a:lnTo>
                      <a:pt x="0" y="31"/>
                    </a:lnTo>
                    <a:lnTo>
                      <a:pt x="10" y="30"/>
                    </a:lnTo>
                    <a:lnTo>
                      <a:pt x="20" y="27"/>
                    </a:lnTo>
                    <a:lnTo>
                      <a:pt x="28" y="20"/>
                    </a:lnTo>
                    <a:lnTo>
                      <a:pt x="35" y="1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41" name="Freeform 3133"/>
              <p:cNvSpPr>
                <a:spLocks/>
              </p:cNvSpPr>
              <p:nvPr/>
            </p:nvSpPr>
            <p:spPr bwMode="auto">
              <a:xfrm>
                <a:off x="5302" y="575"/>
                <a:ext cx="10" cy="24"/>
              </a:xfrm>
              <a:custGeom>
                <a:avLst/>
                <a:gdLst>
                  <a:gd name="T0" fmla="*/ 3 w 20"/>
                  <a:gd name="T1" fmla="*/ 0 h 46"/>
                  <a:gd name="T2" fmla="*/ 3 w 20"/>
                  <a:gd name="T3" fmla="*/ 0 h 46"/>
                  <a:gd name="T4" fmla="*/ 3 w 20"/>
                  <a:gd name="T5" fmla="*/ 13 h 46"/>
                  <a:gd name="T6" fmla="*/ 2 w 20"/>
                  <a:gd name="T7" fmla="*/ 25 h 46"/>
                  <a:gd name="T8" fmla="*/ 1 w 20"/>
                  <a:gd name="T9" fmla="*/ 32 h 46"/>
                  <a:gd name="T10" fmla="*/ 0 w 20"/>
                  <a:gd name="T11" fmla="*/ 35 h 46"/>
                  <a:gd name="T12" fmla="*/ 14 w 20"/>
                  <a:gd name="T13" fmla="*/ 46 h 46"/>
                  <a:gd name="T14" fmla="*/ 16 w 20"/>
                  <a:gd name="T15" fmla="*/ 37 h 46"/>
                  <a:gd name="T16" fmla="*/ 19 w 20"/>
                  <a:gd name="T17" fmla="*/ 27 h 46"/>
                  <a:gd name="T18" fmla="*/ 20 w 20"/>
                  <a:gd name="T19" fmla="*/ 14 h 46"/>
                  <a:gd name="T20" fmla="*/ 20 w 20"/>
                  <a:gd name="T21" fmla="*/ 0 h 46"/>
                  <a:gd name="T22" fmla="*/ 20 w 20"/>
                  <a:gd name="T23" fmla="*/ 0 h 46"/>
                  <a:gd name="T24" fmla="*/ 3 w 20"/>
                  <a:gd name="T2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46">
                    <a:moveTo>
                      <a:pt x="3" y="0"/>
                    </a:moveTo>
                    <a:lnTo>
                      <a:pt x="3" y="0"/>
                    </a:lnTo>
                    <a:lnTo>
                      <a:pt x="3" y="13"/>
                    </a:lnTo>
                    <a:lnTo>
                      <a:pt x="2" y="25"/>
                    </a:lnTo>
                    <a:lnTo>
                      <a:pt x="1" y="32"/>
                    </a:lnTo>
                    <a:lnTo>
                      <a:pt x="0" y="35"/>
                    </a:lnTo>
                    <a:lnTo>
                      <a:pt x="14" y="46"/>
                    </a:lnTo>
                    <a:lnTo>
                      <a:pt x="16" y="37"/>
                    </a:lnTo>
                    <a:lnTo>
                      <a:pt x="19" y="27"/>
                    </a:lnTo>
                    <a:lnTo>
                      <a:pt x="20" y="14"/>
                    </a:lnTo>
                    <a:lnTo>
                      <a:pt x="2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42" name="Freeform 3134"/>
              <p:cNvSpPr>
                <a:spLocks/>
              </p:cNvSpPr>
              <p:nvPr/>
            </p:nvSpPr>
            <p:spPr bwMode="auto">
              <a:xfrm>
                <a:off x="5304" y="452"/>
                <a:ext cx="8" cy="123"/>
              </a:xfrm>
              <a:custGeom>
                <a:avLst/>
                <a:gdLst>
                  <a:gd name="T0" fmla="*/ 17 w 17"/>
                  <a:gd name="T1" fmla="*/ 0 h 247"/>
                  <a:gd name="T2" fmla="*/ 0 w 17"/>
                  <a:gd name="T3" fmla="*/ 0 h 247"/>
                  <a:gd name="T4" fmla="*/ 0 w 17"/>
                  <a:gd name="T5" fmla="*/ 247 h 247"/>
                  <a:gd name="T6" fmla="*/ 17 w 17"/>
                  <a:gd name="T7" fmla="*/ 247 h 247"/>
                  <a:gd name="T8" fmla="*/ 17 w 17"/>
                  <a:gd name="T9" fmla="*/ 0 h 247"/>
                  <a:gd name="T10" fmla="*/ 17 w 17"/>
                  <a:gd name="T1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47">
                    <a:moveTo>
                      <a:pt x="17" y="0"/>
                    </a:moveTo>
                    <a:lnTo>
                      <a:pt x="0" y="0"/>
                    </a:lnTo>
                    <a:lnTo>
                      <a:pt x="0" y="247"/>
                    </a:lnTo>
                    <a:lnTo>
                      <a:pt x="17" y="247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43" name="Freeform 3135"/>
              <p:cNvSpPr>
                <a:spLocks/>
              </p:cNvSpPr>
              <p:nvPr/>
            </p:nvSpPr>
            <p:spPr bwMode="auto">
              <a:xfrm>
                <a:off x="5302" y="426"/>
                <a:ext cx="10" cy="26"/>
              </a:xfrm>
              <a:custGeom>
                <a:avLst/>
                <a:gdLst>
                  <a:gd name="T0" fmla="*/ 0 w 21"/>
                  <a:gd name="T1" fmla="*/ 13 h 52"/>
                  <a:gd name="T2" fmla="*/ 0 w 21"/>
                  <a:gd name="T3" fmla="*/ 15 h 52"/>
                  <a:gd name="T4" fmla="*/ 1 w 21"/>
                  <a:gd name="T5" fmla="*/ 16 h 52"/>
                  <a:gd name="T6" fmla="*/ 3 w 21"/>
                  <a:gd name="T7" fmla="*/ 25 h 52"/>
                  <a:gd name="T8" fmla="*/ 3 w 21"/>
                  <a:gd name="T9" fmla="*/ 36 h 52"/>
                  <a:gd name="T10" fmla="*/ 4 w 21"/>
                  <a:gd name="T11" fmla="*/ 52 h 52"/>
                  <a:gd name="T12" fmla="*/ 21 w 21"/>
                  <a:gd name="T13" fmla="*/ 52 h 52"/>
                  <a:gd name="T14" fmla="*/ 21 w 21"/>
                  <a:gd name="T15" fmla="*/ 35 h 52"/>
                  <a:gd name="T16" fmla="*/ 20 w 21"/>
                  <a:gd name="T17" fmla="*/ 21 h 52"/>
                  <a:gd name="T18" fmla="*/ 16 w 21"/>
                  <a:gd name="T19" fmla="*/ 9 h 52"/>
                  <a:gd name="T20" fmla="*/ 13 w 21"/>
                  <a:gd name="T21" fmla="*/ 0 h 52"/>
                  <a:gd name="T22" fmla="*/ 13 w 21"/>
                  <a:gd name="T23" fmla="*/ 0 h 52"/>
                  <a:gd name="T24" fmla="*/ 0 w 21"/>
                  <a:gd name="T25" fmla="*/ 1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2">
                    <a:moveTo>
                      <a:pt x="0" y="13"/>
                    </a:moveTo>
                    <a:lnTo>
                      <a:pt x="0" y="15"/>
                    </a:lnTo>
                    <a:lnTo>
                      <a:pt x="1" y="16"/>
                    </a:lnTo>
                    <a:lnTo>
                      <a:pt x="3" y="25"/>
                    </a:lnTo>
                    <a:lnTo>
                      <a:pt x="3" y="36"/>
                    </a:lnTo>
                    <a:lnTo>
                      <a:pt x="4" y="52"/>
                    </a:lnTo>
                    <a:lnTo>
                      <a:pt x="21" y="52"/>
                    </a:lnTo>
                    <a:lnTo>
                      <a:pt x="21" y="35"/>
                    </a:lnTo>
                    <a:lnTo>
                      <a:pt x="20" y="21"/>
                    </a:lnTo>
                    <a:lnTo>
                      <a:pt x="16" y="9"/>
                    </a:lnTo>
                    <a:lnTo>
                      <a:pt x="1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44" name="Freeform 3136"/>
              <p:cNvSpPr>
                <a:spLocks/>
              </p:cNvSpPr>
              <p:nvPr/>
            </p:nvSpPr>
            <p:spPr bwMode="auto">
              <a:xfrm>
                <a:off x="5292" y="418"/>
                <a:ext cx="16" cy="15"/>
              </a:xfrm>
              <a:custGeom>
                <a:avLst/>
                <a:gdLst>
                  <a:gd name="T0" fmla="*/ 0 w 33"/>
                  <a:gd name="T1" fmla="*/ 20 h 28"/>
                  <a:gd name="T2" fmla="*/ 0 w 33"/>
                  <a:gd name="T3" fmla="*/ 20 h 28"/>
                  <a:gd name="T4" fmla="*/ 7 w 33"/>
                  <a:gd name="T5" fmla="*/ 21 h 28"/>
                  <a:gd name="T6" fmla="*/ 13 w 33"/>
                  <a:gd name="T7" fmla="*/ 23 h 28"/>
                  <a:gd name="T8" fmla="*/ 16 w 33"/>
                  <a:gd name="T9" fmla="*/ 26 h 28"/>
                  <a:gd name="T10" fmla="*/ 20 w 33"/>
                  <a:gd name="T11" fmla="*/ 28 h 28"/>
                  <a:gd name="T12" fmla="*/ 33 w 33"/>
                  <a:gd name="T13" fmla="*/ 15 h 28"/>
                  <a:gd name="T14" fmla="*/ 26 w 33"/>
                  <a:gd name="T15" fmla="*/ 8 h 28"/>
                  <a:gd name="T16" fmla="*/ 19 w 33"/>
                  <a:gd name="T17" fmla="*/ 4 h 28"/>
                  <a:gd name="T18" fmla="*/ 9 w 33"/>
                  <a:gd name="T19" fmla="*/ 1 h 28"/>
                  <a:gd name="T20" fmla="*/ 0 w 33"/>
                  <a:gd name="T21" fmla="*/ 0 h 28"/>
                  <a:gd name="T22" fmla="*/ 0 w 33"/>
                  <a:gd name="T23" fmla="*/ 0 h 28"/>
                  <a:gd name="T24" fmla="*/ 0 w 33"/>
                  <a:gd name="T25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28">
                    <a:moveTo>
                      <a:pt x="0" y="20"/>
                    </a:moveTo>
                    <a:lnTo>
                      <a:pt x="0" y="20"/>
                    </a:lnTo>
                    <a:lnTo>
                      <a:pt x="7" y="21"/>
                    </a:lnTo>
                    <a:lnTo>
                      <a:pt x="13" y="23"/>
                    </a:lnTo>
                    <a:lnTo>
                      <a:pt x="16" y="26"/>
                    </a:lnTo>
                    <a:lnTo>
                      <a:pt x="20" y="28"/>
                    </a:lnTo>
                    <a:lnTo>
                      <a:pt x="33" y="15"/>
                    </a:lnTo>
                    <a:lnTo>
                      <a:pt x="26" y="8"/>
                    </a:lnTo>
                    <a:lnTo>
                      <a:pt x="19" y="4"/>
                    </a:lnTo>
                    <a:lnTo>
                      <a:pt x="9" y="1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45" name="Freeform 3137"/>
              <p:cNvSpPr>
                <a:spLocks/>
              </p:cNvSpPr>
              <p:nvPr/>
            </p:nvSpPr>
            <p:spPr bwMode="auto">
              <a:xfrm>
                <a:off x="5282" y="418"/>
                <a:ext cx="10" cy="10"/>
              </a:xfrm>
              <a:custGeom>
                <a:avLst/>
                <a:gdLst>
                  <a:gd name="T0" fmla="*/ 0 w 20"/>
                  <a:gd name="T1" fmla="*/ 10 h 20"/>
                  <a:gd name="T2" fmla="*/ 8 w 20"/>
                  <a:gd name="T3" fmla="*/ 20 h 20"/>
                  <a:gd name="T4" fmla="*/ 20 w 20"/>
                  <a:gd name="T5" fmla="*/ 20 h 20"/>
                  <a:gd name="T6" fmla="*/ 20 w 20"/>
                  <a:gd name="T7" fmla="*/ 0 h 20"/>
                  <a:gd name="T8" fmla="*/ 8 w 20"/>
                  <a:gd name="T9" fmla="*/ 0 h 20"/>
                  <a:gd name="T10" fmla="*/ 0 w 20"/>
                  <a:gd name="T11" fmla="*/ 10 h 20"/>
                  <a:gd name="T12" fmla="*/ 0 w 20"/>
                  <a:gd name="T13" fmla="*/ 10 h 20"/>
                  <a:gd name="T14" fmla="*/ 0 w 20"/>
                  <a:gd name="T15" fmla="*/ 20 h 20"/>
                  <a:gd name="T16" fmla="*/ 8 w 20"/>
                  <a:gd name="T17" fmla="*/ 20 h 20"/>
                  <a:gd name="T18" fmla="*/ 0 w 20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0" y="10"/>
                    </a:moveTo>
                    <a:lnTo>
                      <a:pt x="8" y="20"/>
                    </a:lnTo>
                    <a:lnTo>
                      <a:pt x="20" y="20"/>
                    </a:lnTo>
                    <a:lnTo>
                      <a:pt x="20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46" name="Freeform 3138"/>
              <p:cNvSpPr>
                <a:spLocks/>
              </p:cNvSpPr>
              <p:nvPr/>
            </p:nvSpPr>
            <p:spPr bwMode="auto">
              <a:xfrm>
                <a:off x="5282" y="413"/>
                <a:ext cx="8" cy="10"/>
              </a:xfrm>
              <a:custGeom>
                <a:avLst/>
                <a:gdLst>
                  <a:gd name="T0" fmla="*/ 8 w 16"/>
                  <a:gd name="T1" fmla="*/ 0 h 21"/>
                  <a:gd name="T2" fmla="*/ 0 w 16"/>
                  <a:gd name="T3" fmla="*/ 11 h 21"/>
                  <a:gd name="T4" fmla="*/ 0 w 16"/>
                  <a:gd name="T5" fmla="*/ 21 h 21"/>
                  <a:gd name="T6" fmla="*/ 16 w 16"/>
                  <a:gd name="T7" fmla="*/ 21 h 21"/>
                  <a:gd name="T8" fmla="*/ 16 w 16"/>
                  <a:gd name="T9" fmla="*/ 11 h 21"/>
                  <a:gd name="T10" fmla="*/ 8 w 16"/>
                  <a:gd name="T11" fmla="*/ 0 h 21"/>
                  <a:gd name="T12" fmla="*/ 8 w 16"/>
                  <a:gd name="T13" fmla="*/ 0 h 21"/>
                  <a:gd name="T14" fmla="*/ 0 w 16"/>
                  <a:gd name="T15" fmla="*/ 0 h 21"/>
                  <a:gd name="T16" fmla="*/ 0 w 16"/>
                  <a:gd name="T17" fmla="*/ 11 h 21"/>
                  <a:gd name="T18" fmla="*/ 8 w 16"/>
                  <a:gd name="T1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1">
                    <a:moveTo>
                      <a:pt x="8" y="0"/>
                    </a:moveTo>
                    <a:lnTo>
                      <a:pt x="0" y="11"/>
                    </a:lnTo>
                    <a:lnTo>
                      <a:pt x="0" y="21"/>
                    </a:lnTo>
                    <a:lnTo>
                      <a:pt x="16" y="21"/>
                    </a:lnTo>
                    <a:lnTo>
                      <a:pt x="16" y="11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47" name="Freeform 3139"/>
              <p:cNvSpPr>
                <a:spLocks/>
              </p:cNvSpPr>
              <p:nvPr/>
            </p:nvSpPr>
            <p:spPr bwMode="auto">
              <a:xfrm>
                <a:off x="5286" y="413"/>
                <a:ext cx="56" cy="10"/>
              </a:xfrm>
              <a:custGeom>
                <a:avLst/>
                <a:gdLst>
                  <a:gd name="T0" fmla="*/ 112 w 112"/>
                  <a:gd name="T1" fmla="*/ 21 h 21"/>
                  <a:gd name="T2" fmla="*/ 112 w 112"/>
                  <a:gd name="T3" fmla="*/ 0 h 21"/>
                  <a:gd name="T4" fmla="*/ 0 w 112"/>
                  <a:gd name="T5" fmla="*/ 0 h 21"/>
                  <a:gd name="T6" fmla="*/ 0 w 112"/>
                  <a:gd name="T7" fmla="*/ 21 h 21"/>
                  <a:gd name="T8" fmla="*/ 112 w 112"/>
                  <a:gd name="T9" fmla="*/ 21 h 21"/>
                  <a:gd name="T10" fmla="*/ 112 w 112"/>
                  <a:gd name="T1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21">
                    <a:moveTo>
                      <a:pt x="112" y="21"/>
                    </a:moveTo>
                    <a:lnTo>
                      <a:pt x="112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12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48" name="Freeform 3140"/>
              <p:cNvSpPr>
                <a:spLocks/>
              </p:cNvSpPr>
              <p:nvPr/>
            </p:nvSpPr>
            <p:spPr bwMode="auto">
              <a:xfrm>
                <a:off x="5342" y="413"/>
                <a:ext cx="38" cy="15"/>
              </a:xfrm>
              <a:custGeom>
                <a:avLst/>
                <a:gdLst>
                  <a:gd name="T0" fmla="*/ 75 w 75"/>
                  <a:gd name="T1" fmla="*/ 9 h 29"/>
                  <a:gd name="T2" fmla="*/ 75 w 75"/>
                  <a:gd name="T3" fmla="*/ 9 h 29"/>
                  <a:gd name="T4" fmla="*/ 61 w 75"/>
                  <a:gd name="T5" fmla="*/ 5 h 29"/>
                  <a:gd name="T6" fmla="*/ 44 w 75"/>
                  <a:gd name="T7" fmla="*/ 2 h 29"/>
                  <a:gd name="T8" fmla="*/ 24 w 75"/>
                  <a:gd name="T9" fmla="*/ 0 h 29"/>
                  <a:gd name="T10" fmla="*/ 0 w 75"/>
                  <a:gd name="T11" fmla="*/ 0 h 29"/>
                  <a:gd name="T12" fmla="*/ 0 w 75"/>
                  <a:gd name="T13" fmla="*/ 21 h 29"/>
                  <a:gd name="T14" fmla="*/ 24 w 75"/>
                  <a:gd name="T15" fmla="*/ 21 h 29"/>
                  <a:gd name="T16" fmla="*/ 43 w 75"/>
                  <a:gd name="T17" fmla="*/ 24 h 29"/>
                  <a:gd name="T18" fmla="*/ 59 w 75"/>
                  <a:gd name="T19" fmla="*/ 25 h 29"/>
                  <a:gd name="T20" fmla="*/ 71 w 75"/>
                  <a:gd name="T21" fmla="*/ 29 h 29"/>
                  <a:gd name="T22" fmla="*/ 71 w 75"/>
                  <a:gd name="T23" fmla="*/ 29 h 29"/>
                  <a:gd name="T24" fmla="*/ 75 w 75"/>
                  <a:gd name="T25" fmla="*/ 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5" h="29">
                    <a:moveTo>
                      <a:pt x="75" y="9"/>
                    </a:moveTo>
                    <a:lnTo>
                      <a:pt x="75" y="9"/>
                    </a:lnTo>
                    <a:lnTo>
                      <a:pt x="61" y="5"/>
                    </a:lnTo>
                    <a:lnTo>
                      <a:pt x="44" y="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24" y="21"/>
                    </a:lnTo>
                    <a:lnTo>
                      <a:pt x="43" y="24"/>
                    </a:lnTo>
                    <a:lnTo>
                      <a:pt x="59" y="25"/>
                    </a:lnTo>
                    <a:lnTo>
                      <a:pt x="71" y="29"/>
                    </a:lnTo>
                    <a:lnTo>
                      <a:pt x="75" y="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49" name="Freeform 3141"/>
              <p:cNvSpPr>
                <a:spLocks/>
              </p:cNvSpPr>
              <p:nvPr/>
            </p:nvSpPr>
            <p:spPr bwMode="auto">
              <a:xfrm>
                <a:off x="5377" y="418"/>
                <a:ext cx="25" cy="24"/>
              </a:xfrm>
              <a:custGeom>
                <a:avLst/>
                <a:gdLst>
                  <a:gd name="T0" fmla="*/ 49 w 49"/>
                  <a:gd name="T1" fmla="*/ 36 h 49"/>
                  <a:gd name="T2" fmla="*/ 49 w 49"/>
                  <a:gd name="T3" fmla="*/ 36 h 49"/>
                  <a:gd name="T4" fmla="*/ 39 w 49"/>
                  <a:gd name="T5" fmla="*/ 25 h 49"/>
                  <a:gd name="T6" fmla="*/ 29 w 49"/>
                  <a:gd name="T7" fmla="*/ 15 h 49"/>
                  <a:gd name="T8" fmla="*/ 17 w 49"/>
                  <a:gd name="T9" fmla="*/ 6 h 49"/>
                  <a:gd name="T10" fmla="*/ 4 w 49"/>
                  <a:gd name="T11" fmla="*/ 0 h 49"/>
                  <a:gd name="T12" fmla="*/ 0 w 49"/>
                  <a:gd name="T13" fmla="*/ 20 h 49"/>
                  <a:gd name="T14" fmla="*/ 10 w 49"/>
                  <a:gd name="T15" fmla="*/ 25 h 49"/>
                  <a:gd name="T16" fmla="*/ 20 w 49"/>
                  <a:gd name="T17" fmla="*/ 32 h 49"/>
                  <a:gd name="T18" fmla="*/ 28 w 49"/>
                  <a:gd name="T19" fmla="*/ 39 h 49"/>
                  <a:gd name="T20" fmla="*/ 36 w 49"/>
                  <a:gd name="T21" fmla="*/ 49 h 49"/>
                  <a:gd name="T22" fmla="*/ 36 w 49"/>
                  <a:gd name="T23" fmla="*/ 49 h 49"/>
                  <a:gd name="T24" fmla="*/ 49 w 49"/>
                  <a:gd name="T25" fmla="*/ 3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49">
                    <a:moveTo>
                      <a:pt x="49" y="36"/>
                    </a:moveTo>
                    <a:lnTo>
                      <a:pt x="49" y="36"/>
                    </a:lnTo>
                    <a:lnTo>
                      <a:pt x="39" y="25"/>
                    </a:lnTo>
                    <a:lnTo>
                      <a:pt x="29" y="15"/>
                    </a:lnTo>
                    <a:lnTo>
                      <a:pt x="17" y="6"/>
                    </a:lnTo>
                    <a:lnTo>
                      <a:pt x="4" y="0"/>
                    </a:lnTo>
                    <a:lnTo>
                      <a:pt x="0" y="20"/>
                    </a:lnTo>
                    <a:lnTo>
                      <a:pt x="10" y="25"/>
                    </a:lnTo>
                    <a:lnTo>
                      <a:pt x="20" y="32"/>
                    </a:lnTo>
                    <a:lnTo>
                      <a:pt x="28" y="39"/>
                    </a:lnTo>
                    <a:lnTo>
                      <a:pt x="36" y="49"/>
                    </a:lnTo>
                    <a:lnTo>
                      <a:pt x="49" y="3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50" name="Freeform 3142"/>
              <p:cNvSpPr>
                <a:spLocks/>
              </p:cNvSpPr>
              <p:nvPr/>
            </p:nvSpPr>
            <p:spPr bwMode="auto">
              <a:xfrm>
                <a:off x="5395" y="436"/>
                <a:ext cx="16" cy="31"/>
              </a:xfrm>
              <a:custGeom>
                <a:avLst/>
                <a:gdLst>
                  <a:gd name="T0" fmla="*/ 30 w 30"/>
                  <a:gd name="T1" fmla="*/ 64 h 64"/>
                  <a:gd name="T2" fmla="*/ 30 w 30"/>
                  <a:gd name="T3" fmla="*/ 64 h 64"/>
                  <a:gd name="T4" fmla="*/ 29 w 30"/>
                  <a:gd name="T5" fmla="*/ 46 h 64"/>
                  <a:gd name="T6" fmla="*/ 26 w 30"/>
                  <a:gd name="T7" fmla="*/ 29 h 64"/>
                  <a:gd name="T8" fmla="*/ 20 w 30"/>
                  <a:gd name="T9" fmla="*/ 15 h 64"/>
                  <a:gd name="T10" fmla="*/ 13 w 30"/>
                  <a:gd name="T11" fmla="*/ 0 h 64"/>
                  <a:gd name="T12" fmla="*/ 0 w 30"/>
                  <a:gd name="T13" fmla="*/ 13 h 64"/>
                  <a:gd name="T14" fmla="*/ 6 w 30"/>
                  <a:gd name="T15" fmla="*/ 25 h 64"/>
                  <a:gd name="T16" fmla="*/ 10 w 30"/>
                  <a:gd name="T17" fmla="*/ 36 h 64"/>
                  <a:gd name="T18" fmla="*/ 13 w 30"/>
                  <a:gd name="T19" fmla="*/ 49 h 64"/>
                  <a:gd name="T20" fmla="*/ 14 w 30"/>
                  <a:gd name="T21" fmla="*/ 64 h 64"/>
                  <a:gd name="T22" fmla="*/ 14 w 30"/>
                  <a:gd name="T23" fmla="*/ 64 h 64"/>
                  <a:gd name="T24" fmla="*/ 30 w 30"/>
                  <a:gd name="T2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64">
                    <a:moveTo>
                      <a:pt x="30" y="64"/>
                    </a:moveTo>
                    <a:lnTo>
                      <a:pt x="30" y="64"/>
                    </a:lnTo>
                    <a:lnTo>
                      <a:pt x="29" y="46"/>
                    </a:lnTo>
                    <a:lnTo>
                      <a:pt x="26" y="29"/>
                    </a:lnTo>
                    <a:lnTo>
                      <a:pt x="20" y="15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6" y="25"/>
                    </a:lnTo>
                    <a:lnTo>
                      <a:pt x="10" y="36"/>
                    </a:lnTo>
                    <a:lnTo>
                      <a:pt x="13" y="49"/>
                    </a:lnTo>
                    <a:lnTo>
                      <a:pt x="14" y="64"/>
                    </a:lnTo>
                    <a:lnTo>
                      <a:pt x="30" y="6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51" name="Freeform 3143"/>
              <p:cNvSpPr>
                <a:spLocks/>
              </p:cNvSpPr>
              <p:nvPr/>
            </p:nvSpPr>
            <p:spPr bwMode="auto">
              <a:xfrm>
                <a:off x="5394" y="467"/>
                <a:ext cx="17" cy="34"/>
              </a:xfrm>
              <a:custGeom>
                <a:avLst/>
                <a:gdLst>
                  <a:gd name="T0" fmla="*/ 12 w 32"/>
                  <a:gd name="T1" fmla="*/ 67 h 67"/>
                  <a:gd name="T2" fmla="*/ 12 w 32"/>
                  <a:gd name="T3" fmla="*/ 67 h 67"/>
                  <a:gd name="T4" fmla="*/ 17 w 32"/>
                  <a:gd name="T5" fmla="*/ 60 h 67"/>
                  <a:gd name="T6" fmla="*/ 21 w 32"/>
                  <a:gd name="T7" fmla="*/ 53 h 67"/>
                  <a:gd name="T8" fmla="*/ 24 w 32"/>
                  <a:gd name="T9" fmla="*/ 44 h 67"/>
                  <a:gd name="T10" fmla="*/ 28 w 32"/>
                  <a:gd name="T11" fmla="*/ 36 h 67"/>
                  <a:gd name="T12" fmla="*/ 30 w 32"/>
                  <a:gd name="T13" fmla="*/ 27 h 67"/>
                  <a:gd name="T14" fmla="*/ 31 w 32"/>
                  <a:gd name="T15" fmla="*/ 18 h 67"/>
                  <a:gd name="T16" fmla="*/ 32 w 32"/>
                  <a:gd name="T17" fmla="*/ 10 h 67"/>
                  <a:gd name="T18" fmla="*/ 32 w 32"/>
                  <a:gd name="T19" fmla="*/ 0 h 67"/>
                  <a:gd name="T20" fmla="*/ 16 w 32"/>
                  <a:gd name="T21" fmla="*/ 0 h 67"/>
                  <a:gd name="T22" fmla="*/ 16 w 32"/>
                  <a:gd name="T23" fmla="*/ 7 h 67"/>
                  <a:gd name="T24" fmla="*/ 15 w 32"/>
                  <a:gd name="T25" fmla="*/ 16 h 67"/>
                  <a:gd name="T26" fmla="*/ 14 w 32"/>
                  <a:gd name="T27" fmla="*/ 23 h 67"/>
                  <a:gd name="T28" fmla="*/ 12 w 32"/>
                  <a:gd name="T29" fmla="*/ 28 h 67"/>
                  <a:gd name="T30" fmla="*/ 10 w 32"/>
                  <a:gd name="T31" fmla="*/ 36 h 67"/>
                  <a:gd name="T32" fmla="*/ 7 w 32"/>
                  <a:gd name="T33" fmla="*/ 41 h 67"/>
                  <a:gd name="T34" fmla="*/ 3 w 32"/>
                  <a:gd name="T35" fmla="*/ 49 h 67"/>
                  <a:gd name="T36" fmla="*/ 0 w 32"/>
                  <a:gd name="T37" fmla="*/ 54 h 67"/>
                  <a:gd name="T38" fmla="*/ 0 w 32"/>
                  <a:gd name="T39" fmla="*/ 54 h 67"/>
                  <a:gd name="T40" fmla="*/ 12 w 32"/>
                  <a:gd name="T4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" h="67">
                    <a:moveTo>
                      <a:pt x="12" y="67"/>
                    </a:moveTo>
                    <a:lnTo>
                      <a:pt x="12" y="67"/>
                    </a:lnTo>
                    <a:lnTo>
                      <a:pt x="17" y="60"/>
                    </a:lnTo>
                    <a:lnTo>
                      <a:pt x="21" y="53"/>
                    </a:lnTo>
                    <a:lnTo>
                      <a:pt x="24" y="44"/>
                    </a:lnTo>
                    <a:lnTo>
                      <a:pt x="28" y="36"/>
                    </a:lnTo>
                    <a:lnTo>
                      <a:pt x="30" y="27"/>
                    </a:lnTo>
                    <a:lnTo>
                      <a:pt x="31" y="18"/>
                    </a:lnTo>
                    <a:lnTo>
                      <a:pt x="32" y="10"/>
                    </a:lnTo>
                    <a:lnTo>
                      <a:pt x="32" y="0"/>
                    </a:lnTo>
                    <a:lnTo>
                      <a:pt x="16" y="0"/>
                    </a:lnTo>
                    <a:lnTo>
                      <a:pt x="16" y="7"/>
                    </a:lnTo>
                    <a:lnTo>
                      <a:pt x="15" y="16"/>
                    </a:lnTo>
                    <a:lnTo>
                      <a:pt x="14" y="23"/>
                    </a:lnTo>
                    <a:lnTo>
                      <a:pt x="12" y="28"/>
                    </a:lnTo>
                    <a:lnTo>
                      <a:pt x="10" y="36"/>
                    </a:lnTo>
                    <a:lnTo>
                      <a:pt x="7" y="41"/>
                    </a:lnTo>
                    <a:lnTo>
                      <a:pt x="3" y="49"/>
                    </a:lnTo>
                    <a:lnTo>
                      <a:pt x="0" y="54"/>
                    </a:lnTo>
                    <a:lnTo>
                      <a:pt x="12" y="6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52" name="Freeform 3144"/>
              <p:cNvSpPr>
                <a:spLocks/>
              </p:cNvSpPr>
              <p:nvPr/>
            </p:nvSpPr>
            <p:spPr bwMode="auto">
              <a:xfrm>
                <a:off x="5362" y="495"/>
                <a:ext cx="39" cy="26"/>
              </a:xfrm>
              <a:custGeom>
                <a:avLst/>
                <a:gdLst>
                  <a:gd name="T0" fmla="*/ 21 w 78"/>
                  <a:gd name="T1" fmla="*/ 37 h 54"/>
                  <a:gd name="T2" fmla="*/ 16 w 78"/>
                  <a:gd name="T3" fmla="*/ 54 h 54"/>
                  <a:gd name="T4" fmla="*/ 35 w 78"/>
                  <a:gd name="T5" fmla="*/ 47 h 54"/>
                  <a:gd name="T6" fmla="*/ 52 w 78"/>
                  <a:gd name="T7" fmla="*/ 38 h 54"/>
                  <a:gd name="T8" fmla="*/ 60 w 78"/>
                  <a:gd name="T9" fmla="*/ 32 h 54"/>
                  <a:gd name="T10" fmla="*/ 67 w 78"/>
                  <a:gd name="T11" fmla="*/ 26 h 54"/>
                  <a:gd name="T12" fmla="*/ 73 w 78"/>
                  <a:gd name="T13" fmla="*/ 21 h 54"/>
                  <a:gd name="T14" fmla="*/ 78 w 78"/>
                  <a:gd name="T15" fmla="*/ 13 h 54"/>
                  <a:gd name="T16" fmla="*/ 66 w 78"/>
                  <a:gd name="T17" fmla="*/ 0 h 54"/>
                  <a:gd name="T18" fmla="*/ 61 w 78"/>
                  <a:gd name="T19" fmla="*/ 5 h 54"/>
                  <a:gd name="T20" fmla="*/ 56 w 78"/>
                  <a:gd name="T21" fmla="*/ 11 h 54"/>
                  <a:gd name="T22" fmla="*/ 50 w 78"/>
                  <a:gd name="T23" fmla="*/ 15 h 54"/>
                  <a:gd name="T24" fmla="*/ 45 w 78"/>
                  <a:gd name="T25" fmla="*/ 19 h 54"/>
                  <a:gd name="T26" fmla="*/ 29 w 78"/>
                  <a:gd name="T27" fmla="*/ 28 h 54"/>
                  <a:gd name="T28" fmla="*/ 13 w 78"/>
                  <a:gd name="T29" fmla="*/ 34 h 54"/>
                  <a:gd name="T30" fmla="*/ 7 w 78"/>
                  <a:gd name="T31" fmla="*/ 49 h 54"/>
                  <a:gd name="T32" fmla="*/ 13 w 78"/>
                  <a:gd name="T33" fmla="*/ 34 h 54"/>
                  <a:gd name="T34" fmla="*/ 0 w 78"/>
                  <a:gd name="T35" fmla="*/ 37 h 54"/>
                  <a:gd name="T36" fmla="*/ 7 w 78"/>
                  <a:gd name="T37" fmla="*/ 49 h 54"/>
                  <a:gd name="T38" fmla="*/ 21 w 78"/>
                  <a:gd name="T39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" h="54">
                    <a:moveTo>
                      <a:pt x="21" y="37"/>
                    </a:moveTo>
                    <a:lnTo>
                      <a:pt x="16" y="54"/>
                    </a:lnTo>
                    <a:lnTo>
                      <a:pt x="35" y="47"/>
                    </a:lnTo>
                    <a:lnTo>
                      <a:pt x="52" y="38"/>
                    </a:lnTo>
                    <a:lnTo>
                      <a:pt x="60" y="32"/>
                    </a:lnTo>
                    <a:lnTo>
                      <a:pt x="67" y="26"/>
                    </a:lnTo>
                    <a:lnTo>
                      <a:pt x="73" y="21"/>
                    </a:lnTo>
                    <a:lnTo>
                      <a:pt x="78" y="13"/>
                    </a:lnTo>
                    <a:lnTo>
                      <a:pt x="66" y="0"/>
                    </a:lnTo>
                    <a:lnTo>
                      <a:pt x="61" y="5"/>
                    </a:lnTo>
                    <a:lnTo>
                      <a:pt x="56" y="11"/>
                    </a:lnTo>
                    <a:lnTo>
                      <a:pt x="50" y="15"/>
                    </a:lnTo>
                    <a:lnTo>
                      <a:pt x="45" y="19"/>
                    </a:lnTo>
                    <a:lnTo>
                      <a:pt x="29" y="28"/>
                    </a:lnTo>
                    <a:lnTo>
                      <a:pt x="13" y="34"/>
                    </a:lnTo>
                    <a:lnTo>
                      <a:pt x="7" y="49"/>
                    </a:lnTo>
                    <a:lnTo>
                      <a:pt x="13" y="34"/>
                    </a:lnTo>
                    <a:lnTo>
                      <a:pt x="0" y="37"/>
                    </a:lnTo>
                    <a:lnTo>
                      <a:pt x="7" y="49"/>
                    </a:lnTo>
                    <a:lnTo>
                      <a:pt x="21" y="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53" name="Freeform 3145"/>
              <p:cNvSpPr>
                <a:spLocks/>
              </p:cNvSpPr>
              <p:nvPr/>
            </p:nvSpPr>
            <p:spPr bwMode="auto">
              <a:xfrm>
                <a:off x="5365" y="513"/>
                <a:ext cx="39" cy="61"/>
              </a:xfrm>
              <a:custGeom>
                <a:avLst/>
                <a:gdLst>
                  <a:gd name="T0" fmla="*/ 77 w 77"/>
                  <a:gd name="T1" fmla="*/ 109 h 122"/>
                  <a:gd name="T2" fmla="*/ 77 w 77"/>
                  <a:gd name="T3" fmla="*/ 109 h 122"/>
                  <a:gd name="T4" fmla="*/ 14 w 77"/>
                  <a:gd name="T5" fmla="*/ 0 h 122"/>
                  <a:gd name="T6" fmla="*/ 0 w 77"/>
                  <a:gd name="T7" fmla="*/ 12 h 122"/>
                  <a:gd name="T8" fmla="*/ 64 w 77"/>
                  <a:gd name="T9" fmla="*/ 122 h 122"/>
                  <a:gd name="T10" fmla="*/ 77 w 77"/>
                  <a:gd name="T11" fmla="*/ 10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122">
                    <a:moveTo>
                      <a:pt x="77" y="109"/>
                    </a:moveTo>
                    <a:lnTo>
                      <a:pt x="77" y="109"/>
                    </a:lnTo>
                    <a:lnTo>
                      <a:pt x="14" y="0"/>
                    </a:lnTo>
                    <a:lnTo>
                      <a:pt x="0" y="12"/>
                    </a:lnTo>
                    <a:lnTo>
                      <a:pt x="64" y="122"/>
                    </a:lnTo>
                    <a:lnTo>
                      <a:pt x="77" y="10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54" name="Freeform 3146"/>
              <p:cNvSpPr>
                <a:spLocks/>
              </p:cNvSpPr>
              <p:nvPr/>
            </p:nvSpPr>
            <p:spPr bwMode="auto">
              <a:xfrm>
                <a:off x="5397" y="568"/>
                <a:ext cx="25" cy="32"/>
              </a:xfrm>
              <a:custGeom>
                <a:avLst/>
                <a:gdLst>
                  <a:gd name="T0" fmla="*/ 50 w 50"/>
                  <a:gd name="T1" fmla="*/ 48 h 65"/>
                  <a:gd name="T2" fmla="*/ 50 w 50"/>
                  <a:gd name="T3" fmla="*/ 48 h 65"/>
                  <a:gd name="T4" fmla="*/ 41 w 50"/>
                  <a:gd name="T5" fmla="*/ 41 h 65"/>
                  <a:gd name="T6" fmla="*/ 33 w 50"/>
                  <a:gd name="T7" fmla="*/ 30 h 65"/>
                  <a:gd name="T8" fmla="*/ 24 w 50"/>
                  <a:gd name="T9" fmla="*/ 17 h 65"/>
                  <a:gd name="T10" fmla="*/ 13 w 50"/>
                  <a:gd name="T11" fmla="*/ 0 h 65"/>
                  <a:gd name="T12" fmla="*/ 0 w 50"/>
                  <a:gd name="T13" fmla="*/ 13 h 65"/>
                  <a:gd name="T14" fmla="*/ 11 w 50"/>
                  <a:gd name="T15" fmla="*/ 30 h 65"/>
                  <a:gd name="T16" fmla="*/ 21 w 50"/>
                  <a:gd name="T17" fmla="*/ 45 h 65"/>
                  <a:gd name="T18" fmla="*/ 31 w 50"/>
                  <a:gd name="T19" fmla="*/ 56 h 65"/>
                  <a:gd name="T20" fmla="*/ 40 w 50"/>
                  <a:gd name="T21" fmla="*/ 65 h 65"/>
                  <a:gd name="T22" fmla="*/ 40 w 50"/>
                  <a:gd name="T23" fmla="*/ 65 h 65"/>
                  <a:gd name="T24" fmla="*/ 50 w 50"/>
                  <a:gd name="T25" fmla="*/ 4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65">
                    <a:moveTo>
                      <a:pt x="50" y="48"/>
                    </a:moveTo>
                    <a:lnTo>
                      <a:pt x="50" y="48"/>
                    </a:lnTo>
                    <a:lnTo>
                      <a:pt x="41" y="41"/>
                    </a:lnTo>
                    <a:lnTo>
                      <a:pt x="33" y="30"/>
                    </a:lnTo>
                    <a:lnTo>
                      <a:pt x="24" y="17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11" y="30"/>
                    </a:lnTo>
                    <a:lnTo>
                      <a:pt x="21" y="45"/>
                    </a:lnTo>
                    <a:lnTo>
                      <a:pt x="31" y="56"/>
                    </a:lnTo>
                    <a:lnTo>
                      <a:pt x="40" y="65"/>
                    </a:lnTo>
                    <a:lnTo>
                      <a:pt x="50" y="4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55" name="Freeform 3147"/>
              <p:cNvSpPr>
                <a:spLocks/>
              </p:cNvSpPr>
              <p:nvPr/>
            </p:nvSpPr>
            <p:spPr bwMode="auto">
              <a:xfrm>
                <a:off x="5417" y="591"/>
                <a:ext cx="27" cy="18"/>
              </a:xfrm>
              <a:custGeom>
                <a:avLst/>
                <a:gdLst>
                  <a:gd name="T0" fmla="*/ 54 w 54"/>
                  <a:gd name="T1" fmla="*/ 24 h 34"/>
                  <a:gd name="T2" fmla="*/ 47 w 54"/>
                  <a:gd name="T3" fmla="*/ 14 h 34"/>
                  <a:gd name="T4" fmla="*/ 35 w 54"/>
                  <a:gd name="T5" fmla="*/ 13 h 34"/>
                  <a:gd name="T6" fmla="*/ 25 w 54"/>
                  <a:gd name="T7" fmla="*/ 8 h 34"/>
                  <a:gd name="T8" fmla="*/ 17 w 54"/>
                  <a:gd name="T9" fmla="*/ 5 h 34"/>
                  <a:gd name="T10" fmla="*/ 10 w 54"/>
                  <a:gd name="T11" fmla="*/ 0 h 34"/>
                  <a:gd name="T12" fmla="*/ 0 w 54"/>
                  <a:gd name="T13" fmla="*/ 17 h 34"/>
                  <a:gd name="T14" fmla="*/ 10 w 54"/>
                  <a:gd name="T15" fmla="*/ 24 h 34"/>
                  <a:gd name="T16" fmla="*/ 20 w 54"/>
                  <a:gd name="T17" fmla="*/ 29 h 34"/>
                  <a:gd name="T18" fmla="*/ 32 w 54"/>
                  <a:gd name="T19" fmla="*/ 33 h 34"/>
                  <a:gd name="T20" fmla="*/ 45 w 54"/>
                  <a:gd name="T21" fmla="*/ 34 h 34"/>
                  <a:gd name="T22" fmla="*/ 38 w 54"/>
                  <a:gd name="T23" fmla="*/ 24 h 34"/>
                  <a:gd name="T24" fmla="*/ 54 w 54"/>
                  <a:gd name="T25" fmla="*/ 24 h 34"/>
                  <a:gd name="T26" fmla="*/ 54 w 54"/>
                  <a:gd name="T27" fmla="*/ 16 h 34"/>
                  <a:gd name="T28" fmla="*/ 47 w 54"/>
                  <a:gd name="T29" fmla="*/ 14 h 34"/>
                  <a:gd name="T30" fmla="*/ 54 w 54"/>
                  <a:gd name="T31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4" h="34">
                    <a:moveTo>
                      <a:pt x="54" y="24"/>
                    </a:moveTo>
                    <a:lnTo>
                      <a:pt x="47" y="14"/>
                    </a:lnTo>
                    <a:lnTo>
                      <a:pt x="35" y="13"/>
                    </a:lnTo>
                    <a:lnTo>
                      <a:pt x="25" y="8"/>
                    </a:lnTo>
                    <a:lnTo>
                      <a:pt x="17" y="5"/>
                    </a:lnTo>
                    <a:lnTo>
                      <a:pt x="10" y="0"/>
                    </a:lnTo>
                    <a:lnTo>
                      <a:pt x="0" y="17"/>
                    </a:lnTo>
                    <a:lnTo>
                      <a:pt x="10" y="24"/>
                    </a:lnTo>
                    <a:lnTo>
                      <a:pt x="20" y="29"/>
                    </a:lnTo>
                    <a:lnTo>
                      <a:pt x="32" y="33"/>
                    </a:lnTo>
                    <a:lnTo>
                      <a:pt x="45" y="34"/>
                    </a:lnTo>
                    <a:lnTo>
                      <a:pt x="38" y="24"/>
                    </a:lnTo>
                    <a:lnTo>
                      <a:pt x="54" y="24"/>
                    </a:lnTo>
                    <a:lnTo>
                      <a:pt x="54" y="16"/>
                    </a:lnTo>
                    <a:lnTo>
                      <a:pt x="47" y="14"/>
                    </a:lnTo>
                    <a:lnTo>
                      <a:pt x="54" y="2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56" name="Freeform 3148"/>
              <p:cNvSpPr>
                <a:spLocks/>
              </p:cNvSpPr>
              <p:nvPr/>
            </p:nvSpPr>
            <p:spPr bwMode="auto">
              <a:xfrm>
                <a:off x="5436" y="604"/>
                <a:ext cx="8" cy="10"/>
              </a:xfrm>
              <a:custGeom>
                <a:avLst/>
                <a:gdLst>
                  <a:gd name="T0" fmla="*/ 8 w 16"/>
                  <a:gd name="T1" fmla="*/ 20 h 20"/>
                  <a:gd name="T2" fmla="*/ 16 w 16"/>
                  <a:gd name="T3" fmla="*/ 10 h 20"/>
                  <a:gd name="T4" fmla="*/ 16 w 16"/>
                  <a:gd name="T5" fmla="*/ 0 h 20"/>
                  <a:gd name="T6" fmla="*/ 0 w 16"/>
                  <a:gd name="T7" fmla="*/ 0 h 20"/>
                  <a:gd name="T8" fmla="*/ 0 w 16"/>
                  <a:gd name="T9" fmla="*/ 10 h 20"/>
                  <a:gd name="T10" fmla="*/ 8 w 16"/>
                  <a:gd name="T11" fmla="*/ 20 h 20"/>
                  <a:gd name="T12" fmla="*/ 8 w 16"/>
                  <a:gd name="T13" fmla="*/ 20 h 20"/>
                  <a:gd name="T14" fmla="*/ 16 w 16"/>
                  <a:gd name="T15" fmla="*/ 20 h 20"/>
                  <a:gd name="T16" fmla="*/ 16 w 16"/>
                  <a:gd name="T17" fmla="*/ 10 h 20"/>
                  <a:gd name="T18" fmla="*/ 8 w 16"/>
                  <a:gd name="T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8" y="20"/>
                    </a:moveTo>
                    <a:lnTo>
                      <a:pt x="16" y="1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20"/>
                    </a:lnTo>
                    <a:lnTo>
                      <a:pt x="16" y="20"/>
                    </a:lnTo>
                    <a:lnTo>
                      <a:pt x="16" y="10"/>
                    </a:lnTo>
                    <a:lnTo>
                      <a:pt x="8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57" name="Freeform 3149"/>
              <p:cNvSpPr>
                <a:spLocks/>
              </p:cNvSpPr>
              <p:nvPr/>
            </p:nvSpPr>
            <p:spPr bwMode="auto">
              <a:xfrm>
                <a:off x="5330" y="506"/>
                <a:ext cx="4" cy="10"/>
              </a:xfrm>
              <a:custGeom>
                <a:avLst/>
                <a:gdLst>
                  <a:gd name="T0" fmla="*/ 8 w 8"/>
                  <a:gd name="T1" fmla="*/ 0 h 22"/>
                  <a:gd name="T2" fmla="*/ 8 w 8"/>
                  <a:gd name="T3" fmla="*/ 0 h 22"/>
                  <a:gd name="T4" fmla="*/ 5 w 8"/>
                  <a:gd name="T5" fmla="*/ 0 h 22"/>
                  <a:gd name="T6" fmla="*/ 0 w 8"/>
                  <a:gd name="T7" fmla="*/ 0 h 22"/>
                  <a:gd name="T8" fmla="*/ 0 w 8"/>
                  <a:gd name="T9" fmla="*/ 22 h 22"/>
                  <a:gd name="T10" fmla="*/ 5 w 8"/>
                  <a:gd name="T11" fmla="*/ 22 h 22"/>
                  <a:gd name="T12" fmla="*/ 7 w 8"/>
                  <a:gd name="T13" fmla="*/ 22 h 22"/>
                  <a:gd name="T14" fmla="*/ 7 w 8"/>
                  <a:gd name="T15" fmla="*/ 22 h 22"/>
                  <a:gd name="T16" fmla="*/ 8 w 8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2">
                    <a:moveTo>
                      <a:pt x="8" y="0"/>
                    </a:moveTo>
                    <a:lnTo>
                      <a:pt x="8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58" name="Freeform 3150"/>
              <p:cNvSpPr>
                <a:spLocks/>
              </p:cNvSpPr>
              <p:nvPr/>
            </p:nvSpPr>
            <p:spPr bwMode="auto">
              <a:xfrm>
                <a:off x="5333" y="506"/>
                <a:ext cx="3" cy="10"/>
              </a:xfrm>
              <a:custGeom>
                <a:avLst/>
                <a:gdLst>
                  <a:gd name="T0" fmla="*/ 6 w 6"/>
                  <a:gd name="T1" fmla="*/ 2 h 22"/>
                  <a:gd name="T2" fmla="*/ 6 w 6"/>
                  <a:gd name="T3" fmla="*/ 2 h 22"/>
                  <a:gd name="T4" fmla="*/ 3 w 6"/>
                  <a:gd name="T5" fmla="*/ 0 h 22"/>
                  <a:gd name="T6" fmla="*/ 1 w 6"/>
                  <a:gd name="T7" fmla="*/ 0 h 22"/>
                  <a:gd name="T8" fmla="*/ 0 w 6"/>
                  <a:gd name="T9" fmla="*/ 22 h 22"/>
                  <a:gd name="T10" fmla="*/ 3 w 6"/>
                  <a:gd name="T11" fmla="*/ 22 h 22"/>
                  <a:gd name="T12" fmla="*/ 6 w 6"/>
                  <a:gd name="T13" fmla="*/ 22 h 22"/>
                  <a:gd name="T14" fmla="*/ 6 w 6"/>
                  <a:gd name="T15" fmla="*/ 22 h 22"/>
                  <a:gd name="T16" fmla="*/ 6 w 6"/>
                  <a:gd name="T17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2">
                    <a:moveTo>
                      <a:pt x="6" y="2"/>
                    </a:moveTo>
                    <a:lnTo>
                      <a:pt x="6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2"/>
                    </a:lnTo>
                    <a:lnTo>
                      <a:pt x="3" y="22"/>
                    </a:lnTo>
                    <a:lnTo>
                      <a:pt x="6" y="22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59" name="Freeform 3151"/>
              <p:cNvSpPr>
                <a:spLocks/>
              </p:cNvSpPr>
              <p:nvPr/>
            </p:nvSpPr>
            <p:spPr bwMode="auto">
              <a:xfrm>
                <a:off x="5336" y="495"/>
                <a:ext cx="37" cy="21"/>
              </a:xfrm>
              <a:custGeom>
                <a:avLst/>
                <a:gdLst>
                  <a:gd name="T0" fmla="*/ 61 w 72"/>
                  <a:gd name="T1" fmla="*/ 0 h 42"/>
                  <a:gd name="T2" fmla="*/ 61 w 72"/>
                  <a:gd name="T3" fmla="*/ 0 h 42"/>
                  <a:gd name="T4" fmla="*/ 56 w 72"/>
                  <a:gd name="T5" fmla="*/ 4 h 42"/>
                  <a:gd name="T6" fmla="*/ 50 w 72"/>
                  <a:gd name="T7" fmla="*/ 9 h 42"/>
                  <a:gd name="T8" fmla="*/ 43 w 72"/>
                  <a:gd name="T9" fmla="*/ 13 h 42"/>
                  <a:gd name="T10" fmla="*/ 36 w 72"/>
                  <a:gd name="T11" fmla="*/ 16 h 42"/>
                  <a:gd name="T12" fmla="*/ 28 w 72"/>
                  <a:gd name="T13" fmla="*/ 17 h 42"/>
                  <a:gd name="T14" fmla="*/ 20 w 72"/>
                  <a:gd name="T15" fmla="*/ 20 h 42"/>
                  <a:gd name="T16" fmla="*/ 10 w 72"/>
                  <a:gd name="T17" fmla="*/ 20 h 42"/>
                  <a:gd name="T18" fmla="*/ 0 w 72"/>
                  <a:gd name="T19" fmla="*/ 22 h 42"/>
                  <a:gd name="T20" fmla="*/ 0 w 72"/>
                  <a:gd name="T21" fmla="*/ 42 h 42"/>
                  <a:gd name="T22" fmla="*/ 11 w 72"/>
                  <a:gd name="T23" fmla="*/ 40 h 42"/>
                  <a:gd name="T24" fmla="*/ 22 w 72"/>
                  <a:gd name="T25" fmla="*/ 40 h 42"/>
                  <a:gd name="T26" fmla="*/ 31 w 72"/>
                  <a:gd name="T27" fmla="*/ 37 h 42"/>
                  <a:gd name="T28" fmla="*/ 41 w 72"/>
                  <a:gd name="T29" fmla="*/ 35 h 42"/>
                  <a:gd name="T30" fmla="*/ 50 w 72"/>
                  <a:gd name="T31" fmla="*/ 32 h 42"/>
                  <a:gd name="T32" fmla="*/ 58 w 72"/>
                  <a:gd name="T33" fmla="*/ 27 h 42"/>
                  <a:gd name="T34" fmla="*/ 65 w 72"/>
                  <a:gd name="T35" fmla="*/ 22 h 42"/>
                  <a:gd name="T36" fmla="*/ 72 w 72"/>
                  <a:gd name="T37" fmla="*/ 16 h 42"/>
                  <a:gd name="T38" fmla="*/ 72 w 72"/>
                  <a:gd name="T39" fmla="*/ 16 h 42"/>
                  <a:gd name="T40" fmla="*/ 61 w 72"/>
                  <a:gd name="T4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42">
                    <a:moveTo>
                      <a:pt x="61" y="0"/>
                    </a:moveTo>
                    <a:lnTo>
                      <a:pt x="61" y="0"/>
                    </a:lnTo>
                    <a:lnTo>
                      <a:pt x="56" y="4"/>
                    </a:lnTo>
                    <a:lnTo>
                      <a:pt x="50" y="9"/>
                    </a:lnTo>
                    <a:lnTo>
                      <a:pt x="43" y="13"/>
                    </a:lnTo>
                    <a:lnTo>
                      <a:pt x="36" y="16"/>
                    </a:lnTo>
                    <a:lnTo>
                      <a:pt x="28" y="17"/>
                    </a:lnTo>
                    <a:lnTo>
                      <a:pt x="20" y="20"/>
                    </a:lnTo>
                    <a:lnTo>
                      <a:pt x="10" y="20"/>
                    </a:lnTo>
                    <a:lnTo>
                      <a:pt x="0" y="22"/>
                    </a:lnTo>
                    <a:lnTo>
                      <a:pt x="0" y="42"/>
                    </a:lnTo>
                    <a:lnTo>
                      <a:pt x="11" y="40"/>
                    </a:lnTo>
                    <a:lnTo>
                      <a:pt x="22" y="40"/>
                    </a:lnTo>
                    <a:lnTo>
                      <a:pt x="31" y="37"/>
                    </a:lnTo>
                    <a:lnTo>
                      <a:pt x="41" y="35"/>
                    </a:lnTo>
                    <a:lnTo>
                      <a:pt x="50" y="32"/>
                    </a:lnTo>
                    <a:lnTo>
                      <a:pt x="58" y="27"/>
                    </a:lnTo>
                    <a:lnTo>
                      <a:pt x="65" y="22"/>
                    </a:lnTo>
                    <a:lnTo>
                      <a:pt x="72" y="16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60" name="Freeform 3152"/>
              <p:cNvSpPr>
                <a:spLocks/>
              </p:cNvSpPr>
              <p:nvPr/>
            </p:nvSpPr>
            <p:spPr bwMode="auto">
              <a:xfrm>
                <a:off x="5367" y="469"/>
                <a:ext cx="18" cy="34"/>
              </a:xfrm>
              <a:custGeom>
                <a:avLst/>
                <a:gdLst>
                  <a:gd name="T0" fmla="*/ 19 w 36"/>
                  <a:gd name="T1" fmla="*/ 0 h 68"/>
                  <a:gd name="T2" fmla="*/ 19 w 36"/>
                  <a:gd name="T3" fmla="*/ 0 h 68"/>
                  <a:gd name="T4" fmla="*/ 19 w 36"/>
                  <a:gd name="T5" fmla="*/ 7 h 68"/>
                  <a:gd name="T6" fmla="*/ 18 w 36"/>
                  <a:gd name="T7" fmla="*/ 14 h 68"/>
                  <a:gd name="T8" fmla="*/ 17 w 36"/>
                  <a:gd name="T9" fmla="*/ 22 h 68"/>
                  <a:gd name="T10" fmla="*/ 15 w 36"/>
                  <a:gd name="T11" fmla="*/ 29 h 68"/>
                  <a:gd name="T12" fmla="*/ 12 w 36"/>
                  <a:gd name="T13" fmla="*/ 35 h 68"/>
                  <a:gd name="T14" fmla="*/ 9 w 36"/>
                  <a:gd name="T15" fmla="*/ 40 h 68"/>
                  <a:gd name="T16" fmla="*/ 4 w 36"/>
                  <a:gd name="T17" fmla="*/ 46 h 68"/>
                  <a:gd name="T18" fmla="*/ 0 w 36"/>
                  <a:gd name="T19" fmla="*/ 52 h 68"/>
                  <a:gd name="T20" fmla="*/ 11 w 36"/>
                  <a:gd name="T21" fmla="*/ 68 h 68"/>
                  <a:gd name="T22" fmla="*/ 17 w 36"/>
                  <a:gd name="T23" fmla="*/ 61 h 68"/>
                  <a:gd name="T24" fmla="*/ 22 w 36"/>
                  <a:gd name="T25" fmla="*/ 53 h 68"/>
                  <a:gd name="T26" fmla="*/ 26 w 36"/>
                  <a:gd name="T27" fmla="*/ 45 h 68"/>
                  <a:gd name="T28" fmla="*/ 30 w 36"/>
                  <a:gd name="T29" fmla="*/ 37 h 68"/>
                  <a:gd name="T30" fmla="*/ 32 w 36"/>
                  <a:gd name="T31" fmla="*/ 29 h 68"/>
                  <a:gd name="T32" fmla="*/ 35 w 36"/>
                  <a:gd name="T33" fmla="*/ 19 h 68"/>
                  <a:gd name="T34" fmla="*/ 36 w 36"/>
                  <a:gd name="T35" fmla="*/ 9 h 68"/>
                  <a:gd name="T36" fmla="*/ 36 w 36"/>
                  <a:gd name="T37" fmla="*/ 0 h 68"/>
                  <a:gd name="T38" fmla="*/ 36 w 36"/>
                  <a:gd name="T39" fmla="*/ 0 h 68"/>
                  <a:gd name="T40" fmla="*/ 19 w 36"/>
                  <a:gd name="T4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" h="68">
                    <a:moveTo>
                      <a:pt x="19" y="0"/>
                    </a:moveTo>
                    <a:lnTo>
                      <a:pt x="19" y="0"/>
                    </a:lnTo>
                    <a:lnTo>
                      <a:pt x="19" y="7"/>
                    </a:lnTo>
                    <a:lnTo>
                      <a:pt x="18" y="14"/>
                    </a:lnTo>
                    <a:lnTo>
                      <a:pt x="17" y="22"/>
                    </a:lnTo>
                    <a:lnTo>
                      <a:pt x="15" y="29"/>
                    </a:lnTo>
                    <a:lnTo>
                      <a:pt x="12" y="35"/>
                    </a:lnTo>
                    <a:lnTo>
                      <a:pt x="9" y="40"/>
                    </a:lnTo>
                    <a:lnTo>
                      <a:pt x="4" y="46"/>
                    </a:lnTo>
                    <a:lnTo>
                      <a:pt x="0" y="52"/>
                    </a:lnTo>
                    <a:lnTo>
                      <a:pt x="11" y="68"/>
                    </a:lnTo>
                    <a:lnTo>
                      <a:pt x="17" y="61"/>
                    </a:lnTo>
                    <a:lnTo>
                      <a:pt x="22" y="53"/>
                    </a:lnTo>
                    <a:lnTo>
                      <a:pt x="26" y="45"/>
                    </a:lnTo>
                    <a:lnTo>
                      <a:pt x="30" y="37"/>
                    </a:lnTo>
                    <a:lnTo>
                      <a:pt x="32" y="29"/>
                    </a:lnTo>
                    <a:lnTo>
                      <a:pt x="35" y="19"/>
                    </a:lnTo>
                    <a:lnTo>
                      <a:pt x="36" y="9"/>
                    </a:lnTo>
                    <a:lnTo>
                      <a:pt x="36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61" name="Freeform 3153"/>
              <p:cNvSpPr>
                <a:spLocks/>
              </p:cNvSpPr>
              <p:nvPr/>
            </p:nvSpPr>
            <p:spPr bwMode="auto">
              <a:xfrm>
                <a:off x="5369" y="436"/>
                <a:ext cx="16" cy="33"/>
              </a:xfrm>
              <a:custGeom>
                <a:avLst/>
                <a:gdLst>
                  <a:gd name="T0" fmla="*/ 0 w 32"/>
                  <a:gd name="T1" fmla="*/ 14 h 66"/>
                  <a:gd name="T2" fmla="*/ 0 w 32"/>
                  <a:gd name="T3" fmla="*/ 14 h 66"/>
                  <a:gd name="T4" fmla="*/ 4 w 32"/>
                  <a:gd name="T5" fmla="*/ 20 h 66"/>
                  <a:gd name="T6" fmla="*/ 7 w 32"/>
                  <a:gd name="T7" fmla="*/ 26 h 66"/>
                  <a:gd name="T8" fmla="*/ 10 w 32"/>
                  <a:gd name="T9" fmla="*/ 30 h 66"/>
                  <a:gd name="T10" fmla="*/ 12 w 32"/>
                  <a:gd name="T11" fmla="*/ 37 h 66"/>
                  <a:gd name="T12" fmla="*/ 13 w 32"/>
                  <a:gd name="T13" fmla="*/ 43 h 66"/>
                  <a:gd name="T14" fmla="*/ 14 w 32"/>
                  <a:gd name="T15" fmla="*/ 50 h 66"/>
                  <a:gd name="T16" fmla="*/ 15 w 32"/>
                  <a:gd name="T17" fmla="*/ 57 h 66"/>
                  <a:gd name="T18" fmla="*/ 15 w 32"/>
                  <a:gd name="T19" fmla="*/ 66 h 66"/>
                  <a:gd name="T20" fmla="*/ 32 w 32"/>
                  <a:gd name="T21" fmla="*/ 66 h 66"/>
                  <a:gd name="T22" fmla="*/ 32 w 32"/>
                  <a:gd name="T23" fmla="*/ 56 h 66"/>
                  <a:gd name="T24" fmla="*/ 31 w 32"/>
                  <a:gd name="T25" fmla="*/ 47 h 66"/>
                  <a:gd name="T26" fmla="*/ 30 w 32"/>
                  <a:gd name="T27" fmla="*/ 37 h 66"/>
                  <a:gd name="T28" fmla="*/ 27 w 32"/>
                  <a:gd name="T29" fmla="*/ 30 h 66"/>
                  <a:gd name="T30" fmla="*/ 25 w 32"/>
                  <a:gd name="T31" fmla="*/ 21 h 66"/>
                  <a:gd name="T32" fmla="*/ 21 w 32"/>
                  <a:gd name="T33" fmla="*/ 14 h 66"/>
                  <a:gd name="T34" fmla="*/ 17 w 32"/>
                  <a:gd name="T35" fmla="*/ 7 h 66"/>
                  <a:gd name="T36" fmla="*/ 12 w 32"/>
                  <a:gd name="T37" fmla="*/ 0 h 66"/>
                  <a:gd name="T38" fmla="*/ 12 w 32"/>
                  <a:gd name="T39" fmla="*/ 0 h 66"/>
                  <a:gd name="T40" fmla="*/ 0 w 32"/>
                  <a:gd name="T41" fmla="*/ 1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" h="66">
                    <a:moveTo>
                      <a:pt x="0" y="14"/>
                    </a:moveTo>
                    <a:lnTo>
                      <a:pt x="0" y="14"/>
                    </a:lnTo>
                    <a:lnTo>
                      <a:pt x="4" y="20"/>
                    </a:lnTo>
                    <a:lnTo>
                      <a:pt x="7" y="26"/>
                    </a:lnTo>
                    <a:lnTo>
                      <a:pt x="10" y="30"/>
                    </a:lnTo>
                    <a:lnTo>
                      <a:pt x="12" y="37"/>
                    </a:lnTo>
                    <a:lnTo>
                      <a:pt x="13" y="43"/>
                    </a:lnTo>
                    <a:lnTo>
                      <a:pt x="14" y="50"/>
                    </a:lnTo>
                    <a:lnTo>
                      <a:pt x="15" y="57"/>
                    </a:lnTo>
                    <a:lnTo>
                      <a:pt x="15" y="66"/>
                    </a:lnTo>
                    <a:lnTo>
                      <a:pt x="32" y="66"/>
                    </a:lnTo>
                    <a:lnTo>
                      <a:pt x="32" y="56"/>
                    </a:lnTo>
                    <a:lnTo>
                      <a:pt x="31" y="47"/>
                    </a:lnTo>
                    <a:lnTo>
                      <a:pt x="30" y="37"/>
                    </a:lnTo>
                    <a:lnTo>
                      <a:pt x="27" y="30"/>
                    </a:lnTo>
                    <a:lnTo>
                      <a:pt x="25" y="21"/>
                    </a:lnTo>
                    <a:lnTo>
                      <a:pt x="21" y="14"/>
                    </a:lnTo>
                    <a:lnTo>
                      <a:pt x="17" y="7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62" name="Freeform 3154"/>
              <p:cNvSpPr>
                <a:spLocks/>
              </p:cNvSpPr>
              <p:nvPr/>
            </p:nvSpPr>
            <p:spPr bwMode="auto">
              <a:xfrm>
                <a:off x="5348" y="424"/>
                <a:ext cx="27" cy="20"/>
              </a:xfrm>
              <a:custGeom>
                <a:avLst/>
                <a:gdLst>
                  <a:gd name="T0" fmla="*/ 0 w 54"/>
                  <a:gd name="T1" fmla="*/ 20 h 39"/>
                  <a:gd name="T2" fmla="*/ 0 w 54"/>
                  <a:gd name="T3" fmla="*/ 20 h 39"/>
                  <a:gd name="T4" fmla="*/ 6 w 54"/>
                  <a:gd name="T5" fmla="*/ 20 h 39"/>
                  <a:gd name="T6" fmla="*/ 13 w 54"/>
                  <a:gd name="T7" fmla="*/ 22 h 39"/>
                  <a:gd name="T8" fmla="*/ 19 w 54"/>
                  <a:gd name="T9" fmla="*/ 23 h 39"/>
                  <a:gd name="T10" fmla="*/ 24 w 54"/>
                  <a:gd name="T11" fmla="*/ 25 h 39"/>
                  <a:gd name="T12" fmla="*/ 29 w 54"/>
                  <a:gd name="T13" fmla="*/ 27 h 39"/>
                  <a:gd name="T14" fmla="*/ 34 w 54"/>
                  <a:gd name="T15" fmla="*/ 32 h 39"/>
                  <a:gd name="T16" fmla="*/ 38 w 54"/>
                  <a:gd name="T17" fmla="*/ 35 h 39"/>
                  <a:gd name="T18" fmla="*/ 42 w 54"/>
                  <a:gd name="T19" fmla="*/ 39 h 39"/>
                  <a:gd name="T20" fmla="*/ 54 w 54"/>
                  <a:gd name="T21" fmla="*/ 25 h 39"/>
                  <a:gd name="T22" fmla="*/ 48 w 54"/>
                  <a:gd name="T23" fmla="*/ 19 h 39"/>
                  <a:gd name="T24" fmla="*/ 42 w 54"/>
                  <a:gd name="T25" fmla="*/ 15 h 39"/>
                  <a:gd name="T26" fmla="*/ 36 w 54"/>
                  <a:gd name="T27" fmla="*/ 10 h 39"/>
                  <a:gd name="T28" fmla="*/ 29 w 54"/>
                  <a:gd name="T29" fmla="*/ 6 h 39"/>
                  <a:gd name="T30" fmla="*/ 22 w 54"/>
                  <a:gd name="T31" fmla="*/ 3 h 39"/>
                  <a:gd name="T32" fmla="*/ 15 w 54"/>
                  <a:gd name="T33" fmla="*/ 2 h 39"/>
                  <a:gd name="T34" fmla="*/ 8 w 54"/>
                  <a:gd name="T35" fmla="*/ 0 h 39"/>
                  <a:gd name="T36" fmla="*/ 0 w 54"/>
                  <a:gd name="T37" fmla="*/ 0 h 39"/>
                  <a:gd name="T38" fmla="*/ 0 w 54"/>
                  <a:gd name="T39" fmla="*/ 0 h 39"/>
                  <a:gd name="T40" fmla="*/ 0 w 54"/>
                  <a:gd name="T41" fmla="*/ 2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4" h="39">
                    <a:moveTo>
                      <a:pt x="0" y="20"/>
                    </a:moveTo>
                    <a:lnTo>
                      <a:pt x="0" y="20"/>
                    </a:lnTo>
                    <a:lnTo>
                      <a:pt x="6" y="20"/>
                    </a:lnTo>
                    <a:lnTo>
                      <a:pt x="13" y="22"/>
                    </a:lnTo>
                    <a:lnTo>
                      <a:pt x="19" y="23"/>
                    </a:lnTo>
                    <a:lnTo>
                      <a:pt x="24" y="25"/>
                    </a:lnTo>
                    <a:lnTo>
                      <a:pt x="29" y="27"/>
                    </a:lnTo>
                    <a:lnTo>
                      <a:pt x="34" y="32"/>
                    </a:lnTo>
                    <a:lnTo>
                      <a:pt x="38" y="35"/>
                    </a:lnTo>
                    <a:lnTo>
                      <a:pt x="42" y="39"/>
                    </a:lnTo>
                    <a:lnTo>
                      <a:pt x="54" y="25"/>
                    </a:lnTo>
                    <a:lnTo>
                      <a:pt x="48" y="19"/>
                    </a:lnTo>
                    <a:lnTo>
                      <a:pt x="42" y="15"/>
                    </a:lnTo>
                    <a:lnTo>
                      <a:pt x="36" y="10"/>
                    </a:lnTo>
                    <a:lnTo>
                      <a:pt x="29" y="6"/>
                    </a:lnTo>
                    <a:lnTo>
                      <a:pt x="22" y="3"/>
                    </a:lnTo>
                    <a:lnTo>
                      <a:pt x="15" y="2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63" name="Freeform 3155"/>
              <p:cNvSpPr>
                <a:spLocks/>
              </p:cNvSpPr>
              <p:nvPr/>
            </p:nvSpPr>
            <p:spPr bwMode="auto">
              <a:xfrm>
                <a:off x="5326" y="424"/>
                <a:ext cx="22" cy="13"/>
              </a:xfrm>
              <a:custGeom>
                <a:avLst/>
                <a:gdLst>
                  <a:gd name="T0" fmla="*/ 16 w 44"/>
                  <a:gd name="T1" fmla="*/ 16 h 26"/>
                  <a:gd name="T2" fmla="*/ 9 w 44"/>
                  <a:gd name="T3" fmla="*/ 26 h 26"/>
                  <a:gd name="T4" fmla="*/ 20 w 44"/>
                  <a:gd name="T5" fmla="*/ 23 h 26"/>
                  <a:gd name="T6" fmla="*/ 29 w 44"/>
                  <a:gd name="T7" fmla="*/ 22 h 26"/>
                  <a:gd name="T8" fmla="*/ 37 w 44"/>
                  <a:gd name="T9" fmla="*/ 20 h 26"/>
                  <a:gd name="T10" fmla="*/ 44 w 44"/>
                  <a:gd name="T11" fmla="*/ 20 h 26"/>
                  <a:gd name="T12" fmla="*/ 44 w 44"/>
                  <a:gd name="T13" fmla="*/ 0 h 26"/>
                  <a:gd name="T14" fmla="*/ 36 w 44"/>
                  <a:gd name="T15" fmla="*/ 0 h 26"/>
                  <a:gd name="T16" fmla="*/ 28 w 44"/>
                  <a:gd name="T17" fmla="*/ 2 h 26"/>
                  <a:gd name="T18" fmla="*/ 17 w 44"/>
                  <a:gd name="T19" fmla="*/ 3 h 26"/>
                  <a:gd name="T20" fmla="*/ 7 w 44"/>
                  <a:gd name="T21" fmla="*/ 6 h 26"/>
                  <a:gd name="T22" fmla="*/ 0 w 44"/>
                  <a:gd name="T23" fmla="*/ 16 h 26"/>
                  <a:gd name="T24" fmla="*/ 7 w 44"/>
                  <a:gd name="T25" fmla="*/ 6 h 26"/>
                  <a:gd name="T26" fmla="*/ 0 w 44"/>
                  <a:gd name="T27" fmla="*/ 7 h 26"/>
                  <a:gd name="T28" fmla="*/ 0 w 44"/>
                  <a:gd name="T29" fmla="*/ 16 h 26"/>
                  <a:gd name="T30" fmla="*/ 16 w 44"/>
                  <a:gd name="T31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" h="26">
                    <a:moveTo>
                      <a:pt x="16" y="16"/>
                    </a:moveTo>
                    <a:lnTo>
                      <a:pt x="9" y="26"/>
                    </a:lnTo>
                    <a:lnTo>
                      <a:pt x="20" y="23"/>
                    </a:lnTo>
                    <a:lnTo>
                      <a:pt x="29" y="22"/>
                    </a:lnTo>
                    <a:lnTo>
                      <a:pt x="37" y="20"/>
                    </a:lnTo>
                    <a:lnTo>
                      <a:pt x="44" y="20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28" y="2"/>
                    </a:lnTo>
                    <a:lnTo>
                      <a:pt x="17" y="3"/>
                    </a:lnTo>
                    <a:lnTo>
                      <a:pt x="7" y="6"/>
                    </a:lnTo>
                    <a:lnTo>
                      <a:pt x="0" y="16"/>
                    </a:lnTo>
                    <a:lnTo>
                      <a:pt x="7" y="6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16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64" name="Freeform 3156"/>
              <p:cNvSpPr>
                <a:spLocks/>
              </p:cNvSpPr>
              <p:nvPr/>
            </p:nvSpPr>
            <p:spPr bwMode="auto">
              <a:xfrm>
                <a:off x="5326" y="432"/>
                <a:ext cx="8" cy="84"/>
              </a:xfrm>
              <a:custGeom>
                <a:avLst/>
                <a:gdLst>
                  <a:gd name="T0" fmla="*/ 8 w 16"/>
                  <a:gd name="T1" fmla="*/ 169 h 169"/>
                  <a:gd name="T2" fmla="*/ 16 w 16"/>
                  <a:gd name="T3" fmla="*/ 157 h 169"/>
                  <a:gd name="T4" fmla="*/ 16 w 16"/>
                  <a:gd name="T5" fmla="*/ 0 h 169"/>
                  <a:gd name="T6" fmla="*/ 0 w 16"/>
                  <a:gd name="T7" fmla="*/ 0 h 169"/>
                  <a:gd name="T8" fmla="*/ 0 w 16"/>
                  <a:gd name="T9" fmla="*/ 157 h 169"/>
                  <a:gd name="T10" fmla="*/ 8 w 16"/>
                  <a:gd name="T11" fmla="*/ 169 h 169"/>
                  <a:gd name="T12" fmla="*/ 0 w 16"/>
                  <a:gd name="T13" fmla="*/ 157 h 169"/>
                  <a:gd name="T14" fmla="*/ 0 w 16"/>
                  <a:gd name="T15" fmla="*/ 169 h 169"/>
                  <a:gd name="T16" fmla="*/ 8 w 16"/>
                  <a:gd name="T17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69">
                    <a:moveTo>
                      <a:pt x="8" y="169"/>
                    </a:moveTo>
                    <a:lnTo>
                      <a:pt x="16" y="157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8" y="169"/>
                    </a:lnTo>
                    <a:lnTo>
                      <a:pt x="0" y="157"/>
                    </a:lnTo>
                    <a:lnTo>
                      <a:pt x="0" y="169"/>
                    </a:lnTo>
                    <a:lnTo>
                      <a:pt x="8" y="16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65" name="Freeform 3157"/>
              <p:cNvSpPr>
                <a:spLocks/>
              </p:cNvSpPr>
              <p:nvPr/>
            </p:nvSpPr>
            <p:spPr bwMode="auto">
              <a:xfrm>
                <a:off x="5456" y="535"/>
                <a:ext cx="30" cy="11"/>
              </a:xfrm>
              <a:custGeom>
                <a:avLst/>
                <a:gdLst>
                  <a:gd name="T0" fmla="*/ 0 w 59"/>
                  <a:gd name="T1" fmla="*/ 12 h 22"/>
                  <a:gd name="T2" fmla="*/ 8 w 59"/>
                  <a:gd name="T3" fmla="*/ 22 h 22"/>
                  <a:gd name="T4" fmla="*/ 59 w 59"/>
                  <a:gd name="T5" fmla="*/ 22 h 22"/>
                  <a:gd name="T6" fmla="*/ 59 w 59"/>
                  <a:gd name="T7" fmla="*/ 0 h 22"/>
                  <a:gd name="T8" fmla="*/ 8 w 59"/>
                  <a:gd name="T9" fmla="*/ 0 h 22"/>
                  <a:gd name="T10" fmla="*/ 0 w 59"/>
                  <a:gd name="T11" fmla="*/ 12 h 22"/>
                  <a:gd name="T12" fmla="*/ 8 w 59"/>
                  <a:gd name="T13" fmla="*/ 0 h 22"/>
                  <a:gd name="T14" fmla="*/ 0 w 59"/>
                  <a:gd name="T15" fmla="*/ 0 h 22"/>
                  <a:gd name="T16" fmla="*/ 0 w 59"/>
                  <a:gd name="T17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22">
                    <a:moveTo>
                      <a:pt x="0" y="12"/>
                    </a:moveTo>
                    <a:lnTo>
                      <a:pt x="8" y="22"/>
                    </a:lnTo>
                    <a:lnTo>
                      <a:pt x="59" y="22"/>
                    </a:lnTo>
                    <a:lnTo>
                      <a:pt x="59" y="0"/>
                    </a:lnTo>
                    <a:lnTo>
                      <a:pt x="8" y="0"/>
                    </a:lnTo>
                    <a:lnTo>
                      <a:pt x="0" y="12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66" name="Freeform 3158"/>
              <p:cNvSpPr>
                <a:spLocks/>
              </p:cNvSpPr>
              <p:nvPr/>
            </p:nvSpPr>
            <p:spPr bwMode="auto">
              <a:xfrm>
                <a:off x="5456" y="541"/>
                <a:ext cx="8" cy="50"/>
              </a:xfrm>
              <a:custGeom>
                <a:avLst/>
                <a:gdLst>
                  <a:gd name="T0" fmla="*/ 0 w 16"/>
                  <a:gd name="T1" fmla="*/ 101 h 101"/>
                  <a:gd name="T2" fmla="*/ 16 w 16"/>
                  <a:gd name="T3" fmla="*/ 101 h 101"/>
                  <a:gd name="T4" fmla="*/ 16 w 16"/>
                  <a:gd name="T5" fmla="*/ 0 h 101"/>
                  <a:gd name="T6" fmla="*/ 0 w 16"/>
                  <a:gd name="T7" fmla="*/ 0 h 101"/>
                  <a:gd name="T8" fmla="*/ 0 w 16"/>
                  <a:gd name="T9" fmla="*/ 101 h 101"/>
                  <a:gd name="T10" fmla="*/ 0 w 16"/>
                  <a:gd name="T11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1">
                    <a:moveTo>
                      <a:pt x="0" y="101"/>
                    </a:moveTo>
                    <a:lnTo>
                      <a:pt x="16" y="10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67" name="Freeform 3159"/>
              <p:cNvSpPr>
                <a:spLocks/>
              </p:cNvSpPr>
              <p:nvPr/>
            </p:nvSpPr>
            <p:spPr bwMode="auto">
              <a:xfrm>
                <a:off x="5456" y="591"/>
                <a:ext cx="9" cy="13"/>
              </a:xfrm>
              <a:custGeom>
                <a:avLst/>
                <a:gdLst>
                  <a:gd name="T0" fmla="*/ 17 w 17"/>
                  <a:gd name="T1" fmla="*/ 16 h 26"/>
                  <a:gd name="T2" fmla="*/ 17 w 17"/>
                  <a:gd name="T3" fmla="*/ 16 h 26"/>
                  <a:gd name="T4" fmla="*/ 17 w 17"/>
                  <a:gd name="T5" fmla="*/ 13 h 26"/>
                  <a:gd name="T6" fmla="*/ 16 w 17"/>
                  <a:gd name="T7" fmla="*/ 0 h 26"/>
                  <a:gd name="T8" fmla="*/ 0 w 17"/>
                  <a:gd name="T9" fmla="*/ 0 h 26"/>
                  <a:gd name="T10" fmla="*/ 1 w 17"/>
                  <a:gd name="T11" fmla="*/ 14 h 26"/>
                  <a:gd name="T12" fmla="*/ 2 w 17"/>
                  <a:gd name="T13" fmla="*/ 26 h 26"/>
                  <a:gd name="T14" fmla="*/ 2 w 17"/>
                  <a:gd name="T15" fmla="*/ 26 h 26"/>
                  <a:gd name="T16" fmla="*/ 17 w 17"/>
                  <a:gd name="T17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6">
                    <a:moveTo>
                      <a:pt x="17" y="16"/>
                    </a:moveTo>
                    <a:lnTo>
                      <a:pt x="17" y="16"/>
                    </a:lnTo>
                    <a:lnTo>
                      <a:pt x="17" y="13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1" y="14"/>
                    </a:lnTo>
                    <a:lnTo>
                      <a:pt x="2" y="26"/>
                    </a:lnTo>
                    <a:lnTo>
                      <a:pt x="17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68" name="Freeform 3160"/>
              <p:cNvSpPr>
                <a:spLocks/>
              </p:cNvSpPr>
              <p:nvPr/>
            </p:nvSpPr>
            <p:spPr bwMode="auto">
              <a:xfrm>
                <a:off x="5457" y="599"/>
                <a:ext cx="9" cy="10"/>
              </a:xfrm>
              <a:custGeom>
                <a:avLst/>
                <a:gdLst>
                  <a:gd name="T0" fmla="*/ 16 w 16"/>
                  <a:gd name="T1" fmla="*/ 1 h 18"/>
                  <a:gd name="T2" fmla="*/ 16 w 16"/>
                  <a:gd name="T3" fmla="*/ 1 h 18"/>
                  <a:gd name="T4" fmla="*/ 15 w 16"/>
                  <a:gd name="T5" fmla="*/ 1 h 18"/>
                  <a:gd name="T6" fmla="*/ 15 w 16"/>
                  <a:gd name="T7" fmla="*/ 0 h 18"/>
                  <a:gd name="T8" fmla="*/ 0 w 16"/>
                  <a:gd name="T9" fmla="*/ 10 h 18"/>
                  <a:gd name="T10" fmla="*/ 3 w 16"/>
                  <a:gd name="T11" fmla="*/ 15 h 18"/>
                  <a:gd name="T12" fmla="*/ 8 w 16"/>
                  <a:gd name="T13" fmla="*/ 18 h 18"/>
                  <a:gd name="T14" fmla="*/ 8 w 16"/>
                  <a:gd name="T15" fmla="*/ 18 h 18"/>
                  <a:gd name="T16" fmla="*/ 16 w 16"/>
                  <a:gd name="T17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8">
                    <a:moveTo>
                      <a:pt x="16" y="1"/>
                    </a:moveTo>
                    <a:lnTo>
                      <a:pt x="16" y="1"/>
                    </a:lnTo>
                    <a:lnTo>
                      <a:pt x="15" y="1"/>
                    </a:lnTo>
                    <a:lnTo>
                      <a:pt x="15" y="0"/>
                    </a:lnTo>
                    <a:lnTo>
                      <a:pt x="0" y="10"/>
                    </a:lnTo>
                    <a:lnTo>
                      <a:pt x="3" y="15"/>
                    </a:lnTo>
                    <a:lnTo>
                      <a:pt x="8" y="18"/>
                    </a:lnTo>
                    <a:lnTo>
                      <a:pt x="16" y="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69" name="Freeform 3161"/>
              <p:cNvSpPr>
                <a:spLocks/>
              </p:cNvSpPr>
              <p:nvPr/>
            </p:nvSpPr>
            <p:spPr bwMode="auto">
              <a:xfrm>
                <a:off x="5462" y="600"/>
                <a:ext cx="12" cy="11"/>
              </a:xfrm>
              <a:custGeom>
                <a:avLst/>
                <a:gdLst>
                  <a:gd name="T0" fmla="*/ 25 w 25"/>
                  <a:gd name="T1" fmla="*/ 12 h 22"/>
                  <a:gd name="T2" fmla="*/ 17 w 25"/>
                  <a:gd name="T3" fmla="*/ 1 h 22"/>
                  <a:gd name="T4" fmla="*/ 11 w 25"/>
                  <a:gd name="T5" fmla="*/ 1 h 22"/>
                  <a:gd name="T6" fmla="*/ 8 w 25"/>
                  <a:gd name="T7" fmla="*/ 0 h 22"/>
                  <a:gd name="T8" fmla="*/ 0 w 25"/>
                  <a:gd name="T9" fmla="*/ 17 h 22"/>
                  <a:gd name="T10" fmla="*/ 7 w 25"/>
                  <a:gd name="T11" fmla="*/ 22 h 22"/>
                  <a:gd name="T12" fmla="*/ 17 w 25"/>
                  <a:gd name="T13" fmla="*/ 22 h 22"/>
                  <a:gd name="T14" fmla="*/ 8 w 25"/>
                  <a:gd name="T15" fmla="*/ 12 h 22"/>
                  <a:gd name="T16" fmla="*/ 25 w 25"/>
                  <a:gd name="T17" fmla="*/ 12 h 22"/>
                  <a:gd name="T18" fmla="*/ 25 w 25"/>
                  <a:gd name="T19" fmla="*/ 1 h 22"/>
                  <a:gd name="T20" fmla="*/ 17 w 25"/>
                  <a:gd name="T21" fmla="*/ 1 h 22"/>
                  <a:gd name="T22" fmla="*/ 25 w 25"/>
                  <a:gd name="T2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22">
                    <a:moveTo>
                      <a:pt x="25" y="12"/>
                    </a:moveTo>
                    <a:lnTo>
                      <a:pt x="17" y="1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0" y="17"/>
                    </a:lnTo>
                    <a:lnTo>
                      <a:pt x="7" y="22"/>
                    </a:lnTo>
                    <a:lnTo>
                      <a:pt x="17" y="22"/>
                    </a:lnTo>
                    <a:lnTo>
                      <a:pt x="8" y="12"/>
                    </a:lnTo>
                    <a:lnTo>
                      <a:pt x="25" y="12"/>
                    </a:lnTo>
                    <a:lnTo>
                      <a:pt x="25" y="1"/>
                    </a:lnTo>
                    <a:lnTo>
                      <a:pt x="17" y="1"/>
                    </a:lnTo>
                    <a:lnTo>
                      <a:pt x="25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70" name="Freeform 3162"/>
              <p:cNvSpPr>
                <a:spLocks/>
              </p:cNvSpPr>
              <p:nvPr/>
            </p:nvSpPr>
            <p:spPr bwMode="auto">
              <a:xfrm>
                <a:off x="5466" y="606"/>
                <a:ext cx="8" cy="8"/>
              </a:xfrm>
              <a:custGeom>
                <a:avLst/>
                <a:gdLst>
                  <a:gd name="T0" fmla="*/ 9 w 17"/>
                  <a:gd name="T1" fmla="*/ 15 h 15"/>
                  <a:gd name="T2" fmla="*/ 17 w 17"/>
                  <a:gd name="T3" fmla="*/ 5 h 15"/>
                  <a:gd name="T4" fmla="*/ 17 w 17"/>
                  <a:gd name="T5" fmla="*/ 0 h 15"/>
                  <a:gd name="T6" fmla="*/ 0 w 17"/>
                  <a:gd name="T7" fmla="*/ 0 h 15"/>
                  <a:gd name="T8" fmla="*/ 0 w 17"/>
                  <a:gd name="T9" fmla="*/ 5 h 15"/>
                  <a:gd name="T10" fmla="*/ 9 w 17"/>
                  <a:gd name="T11" fmla="*/ 15 h 15"/>
                  <a:gd name="T12" fmla="*/ 9 w 17"/>
                  <a:gd name="T13" fmla="*/ 15 h 15"/>
                  <a:gd name="T14" fmla="*/ 17 w 17"/>
                  <a:gd name="T15" fmla="*/ 15 h 15"/>
                  <a:gd name="T16" fmla="*/ 17 w 17"/>
                  <a:gd name="T17" fmla="*/ 5 h 15"/>
                  <a:gd name="T18" fmla="*/ 9 w 17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5">
                    <a:moveTo>
                      <a:pt x="9" y="15"/>
                    </a:moveTo>
                    <a:lnTo>
                      <a:pt x="17" y="5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9" y="15"/>
                    </a:lnTo>
                    <a:lnTo>
                      <a:pt x="17" y="15"/>
                    </a:lnTo>
                    <a:lnTo>
                      <a:pt x="17" y="5"/>
                    </a:lnTo>
                    <a:lnTo>
                      <a:pt x="9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71" name="Freeform 3163"/>
              <p:cNvSpPr>
                <a:spLocks/>
              </p:cNvSpPr>
              <p:nvPr/>
            </p:nvSpPr>
            <p:spPr bwMode="auto">
              <a:xfrm>
                <a:off x="5436" y="604"/>
                <a:ext cx="34" cy="10"/>
              </a:xfrm>
              <a:custGeom>
                <a:avLst/>
                <a:gdLst>
                  <a:gd name="T0" fmla="*/ 0 w 67"/>
                  <a:gd name="T1" fmla="*/ 10 h 20"/>
                  <a:gd name="T2" fmla="*/ 8 w 67"/>
                  <a:gd name="T3" fmla="*/ 20 h 20"/>
                  <a:gd name="T4" fmla="*/ 67 w 67"/>
                  <a:gd name="T5" fmla="*/ 20 h 20"/>
                  <a:gd name="T6" fmla="*/ 67 w 67"/>
                  <a:gd name="T7" fmla="*/ 0 h 20"/>
                  <a:gd name="T8" fmla="*/ 8 w 67"/>
                  <a:gd name="T9" fmla="*/ 0 h 20"/>
                  <a:gd name="T10" fmla="*/ 0 w 67"/>
                  <a:gd name="T11" fmla="*/ 10 h 20"/>
                  <a:gd name="T12" fmla="*/ 0 w 67"/>
                  <a:gd name="T13" fmla="*/ 10 h 20"/>
                  <a:gd name="T14" fmla="*/ 0 w 67"/>
                  <a:gd name="T15" fmla="*/ 20 h 20"/>
                  <a:gd name="T16" fmla="*/ 8 w 67"/>
                  <a:gd name="T17" fmla="*/ 20 h 20"/>
                  <a:gd name="T18" fmla="*/ 0 w 67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20">
                    <a:moveTo>
                      <a:pt x="0" y="10"/>
                    </a:moveTo>
                    <a:lnTo>
                      <a:pt x="8" y="20"/>
                    </a:lnTo>
                    <a:lnTo>
                      <a:pt x="67" y="20"/>
                    </a:lnTo>
                    <a:lnTo>
                      <a:pt x="67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72" name="Freeform 3164"/>
              <p:cNvSpPr>
                <a:spLocks/>
              </p:cNvSpPr>
              <p:nvPr/>
            </p:nvSpPr>
            <p:spPr bwMode="auto">
              <a:xfrm>
                <a:off x="5436" y="601"/>
                <a:ext cx="9" cy="8"/>
              </a:xfrm>
              <a:custGeom>
                <a:avLst/>
                <a:gdLst>
                  <a:gd name="T0" fmla="*/ 8 w 17"/>
                  <a:gd name="T1" fmla="*/ 0 h 16"/>
                  <a:gd name="T2" fmla="*/ 0 w 17"/>
                  <a:gd name="T3" fmla="*/ 11 h 16"/>
                  <a:gd name="T4" fmla="*/ 0 w 17"/>
                  <a:gd name="T5" fmla="*/ 16 h 16"/>
                  <a:gd name="T6" fmla="*/ 17 w 17"/>
                  <a:gd name="T7" fmla="*/ 16 h 16"/>
                  <a:gd name="T8" fmla="*/ 17 w 17"/>
                  <a:gd name="T9" fmla="*/ 11 h 16"/>
                  <a:gd name="T10" fmla="*/ 8 w 17"/>
                  <a:gd name="T11" fmla="*/ 0 h 16"/>
                  <a:gd name="T12" fmla="*/ 8 w 17"/>
                  <a:gd name="T13" fmla="*/ 0 h 16"/>
                  <a:gd name="T14" fmla="*/ 0 w 17"/>
                  <a:gd name="T15" fmla="*/ 0 h 16"/>
                  <a:gd name="T16" fmla="*/ 0 w 17"/>
                  <a:gd name="T17" fmla="*/ 11 h 16"/>
                  <a:gd name="T18" fmla="*/ 8 w 17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6">
                    <a:moveTo>
                      <a:pt x="8" y="0"/>
                    </a:moveTo>
                    <a:lnTo>
                      <a:pt x="0" y="11"/>
                    </a:lnTo>
                    <a:lnTo>
                      <a:pt x="0" y="16"/>
                    </a:lnTo>
                    <a:lnTo>
                      <a:pt x="17" y="16"/>
                    </a:lnTo>
                    <a:lnTo>
                      <a:pt x="17" y="11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73" name="Freeform 3165"/>
              <p:cNvSpPr>
                <a:spLocks/>
              </p:cNvSpPr>
              <p:nvPr/>
            </p:nvSpPr>
            <p:spPr bwMode="auto">
              <a:xfrm>
                <a:off x="5441" y="600"/>
                <a:ext cx="11" cy="11"/>
              </a:xfrm>
              <a:custGeom>
                <a:avLst/>
                <a:gdLst>
                  <a:gd name="T0" fmla="*/ 9 w 22"/>
                  <a:gd name="T1" fmla="*/ 0 h 22"/>
                  <a:gd name="T2" fmla="*/ 9 w 22"/>
                  <a:gd name="T3" fmla="*/ 0 h 22"/>
                  <a:gd name="T4" fmla="*/ 9 w 22"/>
                  <a:gd name="T5" fmla="*/ 0 h 22"/>
                  <a:gd name="T6" fmla="*/ 8 w 22"/>
                  <a:gd name="T7" fmla="*/ 0 h 22"/>
                  <a:gd name="T8" fmla="*/ 5 w 22"/>
                  <a:gd name="T9" fmla="*/ 1 h 22"/>
                  <a:gd name="T10" fmla="*/ 0 w 22"/>
                  <a:gd name="T11" fmla="*/ 1 h 22"/>
                  <a:gd name="T12" fmla="*/ 0 w 22"/>
                  <a:gd name="T13" fmla="*/ 22 h 22"/>
                  <a:gd name="T14" fmla="*/ 7 w 22"/>
                  <a:gd name="T15" fmla="*/ 22 h 22"/>
                  <a:gd name="T16" fmla="*/ 13 w 22"/>
                  <a:gd name="T17" fmla="*/ 20 h 22"/>
                  <a:gd name="T18" fmla="*/ 18 w 22"/>
                  <a:gd name="T19" fmla="*/ 17 h 22"/>
                  <a:gd name="T20" fmla="*/ 22 w 22"/>
                  <a:gd name="T21" fmla="*/ 13 h 22"/>
                  <a:gd name="T22" fmla="*/ 22 w 22"/>
                  <a:gd name="T23" fmla="*/ 13 h 22"/>
                  <a:gd name="T24" fmla="*/ 9 w 22"/>
                  <a:gd name="T2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22">
                    <a:moveTo>
                      <a:pt x="9" y="0"/>
                    </a:moveTo>
                    <a:lnTo>
                      <a:pt x="9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0" y="1"/>
                    </a:lnTo>
                    <a:lnTo>
                      <a:pt x="0" y="22"/>
                    </a:lnTo>
                    <a:lnTo>
                      <a:pt x="7" y="22"/>
                    </a:lnTo>
                    <a:lnTo>
                      <a:pt x="13" y="20"/>
                    </a:lnTo>
                    <a:lnTo>
                      <a:pt x="18" y="17"/>
                    </a:lnTo>
                    <a:lnTo>
                      <a:pt x="22" y="1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74" name="Freeform 3166"/>
              <p:cNvSpPr>
                <a:spLocks/>
              </p:cNvSpPr>
              <p:nvPr/>
            </p:nvSpPr>
            <p:spPr bwMode="auto">
              <a:xfrm>
                <a:off x="5445" y="591"/>
                <a:ext cx="9" cy="16"/>
              </a:xfrm>
              <a:custGeom>
                <a:avLst/>
                <a:gdLst>
                  <a:gd name="T0" fmla="*/ 2 w 18"/>
                  <a:gd name="T1" fmla="*/ 0 h 30"/>
                  <a:gd name="T2" fmla="*/ 2 w 18"/>
                  <a:gd name="T3" fmla="*/ 0 h 30"/>
                  <a:gd name="T4" fmla="*/ 2 w 18"/>
                  <a:gd name="T5" fmla="*/ 8 h 30"/>
                  <a:gd name="T6" fmla="*/ 0 w 18"/>
                  <a:gd name="T7" fmla="*/ 14 h 30"/>
                  <a:gd name="T8" fmla="*/ 0 w 18"/>
                  <a:gd name="T9" fmla="*/ 17 h 30"/>
                  <a:gd name="T10" fmla="*/ 0 w 18"/>
                  <a:gd name="T11" fmla="*/ 17 h 30"/>
                  <a:gd name="T12" fmla="*/ 13 w 18"/>
                  <a:gd name="T13" fmla="*/ 30 h 30"/>
                  <a:gd name="T14" fmla="*/ 16 w 18"/>
                  <a:gd name="T15" fmla="*/ 24 h 30"/>
                  <a:gd name="T16" fmla="*/ 17 w 18"/>
                  <a:gd name="T17" fmla="*/ 17 h 30"/>
                  <a:gd name="T18" fmla="*/ 18 w 18"/>
                  <a:gd name="T19" fmla="*/ 10 h 30"/>
                  <a:gd name="T20" fmla="*/ 18 w 18"/>
                  <a:gd name="T21" fmla="*/ 0 h 30"/>
                  <a:gd name="T22" fmla="*/ 18 w 18"/>
                  <a:gd name="T23" fmla="*/ 0 h 30"/>
                  <a:gd name="T24" fmla="*/ 2 w 18"/>
                  <a:gd name="T2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30">
                    <a:moveTo>
                      <a:pt x="2" y="0"/>
                    </a:moveTo>
                    <a:lnTo>
                      <a:pt x="2" y="0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13" y="30"/>
                    </a:lnTo>
                    <a:lnTo>
                      <a:pt x="16" y="24"/>
                    </a:lnTo>
                    <a:lnTo>
                      <a:pt x="17" y="17"/>
                    </a:lnTo>
                    <a:lnTo>
                      <a:pt x="18" y="10"/>
                    </a:lnTo>
                    <a:lnTo>
                      <a:pt x="18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75" name="Freeform 3167"/>
              <p:cNvSpPr>
                <a:spLocks/>
              </p:cNvSpPr>
              <p:nvPr/>
            </p:nvSpPr>
            <p:spPr bwMode="auto">
              <a:xfrm>
                <a:off x="5446" y="552"/>
                <a:ext cx="8" cy="39"/>
              </a:xfrm>
              <a:custGeom>
                <a:avLst/>
                <a:gdLst>
                  <a:gd name="T0" fmla="*/ 16 w 16"/>
                  <a:gd name="T1" fmla="*/ 0 h 78"/>
                  <a:gd name="T2" fmla="*/ 0 w 16"/>
                  <a:gd name="T3" fmla="*/ 0 h 78"/>
                  <a:gd name="T4" fmla="*/ 0 w 16"/>
                  <a:gd name="T5" fmla="*/ 78 h 78"/>
                  <a:gd name="T6" fmla="*/ 16 w 16"/>
                  <a:gd name="T7" fmla="*/ 78 h 78"/>
                  <a:gd name="T8" fmla="*/ 16 w 16"/>
                  <a:gd name="T9" fmla="*/ 0 h 78"/>
                  <a:gd name="T10" fmla="*/ 16 w 16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78">
                    <a:moveTo>
                      <a:pt x="16" y="0"/>
                    </a:moveTo>
                    <a:lnTo>
                      <a:pt x="0" y="0"/>
                    </a:lnTo>
                    <a:lnTo>
                      <a:pt x="0" y="78"/>
                    </a:lnTo>
                    <a:lnTo>
                      <a:pt x="16" y="78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76" name="Freeform 3168"/>
              <p:cNvSpPr>
                <a:spLocks/>
              </p:cNvSpPr>
              <p:nvPr/>
            </p:nvSpPr>
            <p:spPr bwMode="auto">
              <a:xfrm>
                <a:off x="5446" y="540"/>
                <a:ext cx="8" cy="12"/>
              </a:xfrm>
              <a:custGeom>
                <a:avLst/>
                <a:gdLst>
                  <a:gd name="T0" fmla="*/ 0 w 16"/>
                  <a:gd name="T1" fmla="*/ 10 h 25"/>
                  <a:gd name="T2" fmla="*/ 0 w 16"/>
                  <a:gd name="T3" fmla="*/ 10 h 25"/>
                  <a:gd name="T4" fmla="*/ 0 w 16"/>
                  <a:gd name="T5" fmla="*/ 12 h 25"/>
                  <a:gd name="T6" fmla="*/ 0 w 16"/>
                  <a:gd name="T7" fmla="*/ 25 h 25"/>
                  <a:gd name="T8" fmla="*/ 16 w 16"/>
                  <a:gd name="T9" fmla="*/ 25 h 25"/>
                  <a:gd name="T10" fmla="*/ 16 w 16"/>
                  <a:gd name="T11" fmla="*/ 10 h 25"/>
                  <a:gd name="T12" fmla="*/ 14 w 16"/>
                  <a:gd name="T13" fmla="*/ 0 h 25"/>
                  <a:gd name="T14" fmla="*/ 14 w 16"/>
                  <a:gd name="T15" fmla="*/ 0 h 25"/>
                  <a:gd name="T16" fmla="*/ 0 w 16"/>
                  <a:gd name="T17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5">
                    <a:moveTo>
                      <a:pt x="0" y="10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6" y="25"/>
                    </a:lnTo>
                    <a:lnTo>
                      <a:pt x="16" y="10"/>
                    </a:lnTo>
                    <a:lnTo>
                      <a:pt x="14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77" name="Freeform 3169"/>
              <p:cNvSpPr>
                <a:spLocks/>
              </p:cNvSpPr>
              <p:nvPr/>
            </p:nvSpPr>
            <p:spPr bwMode="auto">
              <a:xfrm>
                <a:off x="5445" y="535"/>
                <a:ext cx="8" cy="10"/>
              </a:xfrm>
              <a:custGeom>
                <a:avLst/>
                <a:gdLst>
                  <a:gd name="T0" fmla="*/ 0 w 17"/>
                  <a:gd name="T1" fmla="*/ 18 h 20"/>
                  <a:gd name="T2" fmla="*/ 0 w 17"/>
                  <a:gd name="T3" fmla="*/ 18 h 20"/>
                  <a:gd name="T4" fmla="*/ 1 w 17"/>
                  <a:gd name="T5" fmla="*/ 19 h 20"/>
                  <a:gd name="T6" fmla="*/ 3 w 17"/>
                  <a:gd name="T7" fmla="*/ 20 h 20"/>
                  <a:gd name="T8" fmla="*/ 17 w 17"/>
                  <a:gd name="T9" fmla="*/ 10 h 20"/>
                  <a:gd name="T10" fmla="*/ 13 w 17"/>
                  <a:gd name="T11" fmla="*/ 5 h 20"/>
                  <a:gd name="T12" fmla="*/ 10 w 17"/>
                  <a:gd name="T13" fmla="*/ 0 h 20"/>
                  <a:gd name="T14" fmla="*/ 10 w 17"/>
                  <a:gd name="T15" fmla="*/ 0 h 20"/>
                  <a:gd name="T16" fmla="*/ 0 w 17"/>
                  <a:gd name="T17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0">
                    <a:moveTo>
                      <a:pt x="0" y="18"/>
                    </a:moveTo>
                    <a:lnTo>
                      <a:pt x="0" y="18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17" y="10"/>
                    </a:lnTo>
                    <a:lnTo>
                      <a:pt x="13" y="5"/>
                    </a:lnTo>
                    <a:lnTo>
                      <a:pt x="10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78" name="Freeform 3170"/>
              <p:cNvSpPr>
                <a:spLocks/>
              </p:cNvSpPr>
              <p:nvPr/>
            </p:nvSpPr>
            <p:spPr bwMode="auto">
              <a:xfrm>
                <a:off x="5436" y="533"/>
                <a:ext cx="13" cy="11"/>
              </a:xfrm>
              <a:custGeom>
                <a:avLst/>
                <a:gdLst>
                  <a:gd name="T0" fmla="*/ 0 w 26"/>
                  <a:gd name="T1" fmla="*/ 11 h 22"/>
                  <a:gd name="T2" fmla="*/ 8 w 26"/>
                  <a:gd name="T3" fmla="*/ 22 h 22"/>
                  <a:gd name="T4" fmla="*/ 15 w 26"/>
                  <a:gd name="T5" fmla="*/ 22 h 22"/>
                  <a:gd name="T6" fmla="*/ 16 w 26"/>
                  <a:gd name="T7" fmla="*/ 22 h 22"/>
                  <a:gd name="T8" fmla="*/ 26 w 26"/>
                  <a:gd name="T9" fmla="*/ 4 h 22"/>
                  <a:gd name="T10" fmla="*/ 17 w 26"/>
                  <a:gd name="T11" fmla="*/ 1 h 22"/>
                  <a:gd name="T12" fmla="*/ 8 w 26"/>
                  <a:gd name="T13" fmla="*/ 0 h 22"/>
                  <a:gd name="T14" fmla="*/ 17 w 26"/>
                  <a:gd name="T15" fmla="*/ 11 h 22"/>
                  <a:gd name="T16" fmla="*/ 0 w 26"/>
                  <a:gd name="T17" fmla="*/ 11 h 22"/>
                  <a:gd name="T18" fmla="*/ 0 w 26"/>
                  <a:gd name="T19" fmla="*/ 22 h 22"/>
                  <a:gd name="T20" fmla="*/ 8 w 26"/>
                  <a:gd name="T21" fmla="*/ 22 h 22"/>
                  <a:gd name="T22" fmla="*/ 0 w 26"/>
                  <a:gd name="T23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22">
                    <a:moveTo>
                      <a:pt x="0" y="11"/>
                    </a:moveTo>
                    <a:lnTo>
                      <a:pt x="8" y="22"/>
                    </a:lnTo>
                    <a:lnTo>
                      <a:pt x="15" y="22"/>
                    </a:lnTo>
                    <a:lnTo>
                      <a:pt x="16" y="22"/>
                    </a:lnTo>
                    <a:lnTo>
                      <a:pt x="26" y="4"/>
                    </a:lnTo>
                    <a:lnTo>
                      <a:pt x="17" y="1"/>
                    </a:lnTo>
                    <a:lnTo>
                      <a:pt x="8" y="0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8" y="22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79" name="Freeform 3171"/>
              <p:cNvSpPr>
                <a:spLocks/>
              </p:cNvSpPr>
              <p:nvPr/>
            </p:nvSpPr>
            <p:spPr bwMode="auto">
              <a:xfrm>
                <a:off x="5436" y="530"/>
                <a:ext cx="9" cy="9"/>
              </a:xfrm>
              <a:custGeom>
                <a:avLst/>
                <a:gdLst>
                  <a:gd name="T0" fmla="*/ 8 w 17"/>
                  <a:gd name="T1" fmla="*/ 0 h 17"/>
                  <a:gd name="T2" fmla="*/ 0 w 17"/>
                  <a:gd name="T3" fmla="*/ 10 h 17"/>
                  <a:gd name="T4" fmla="*/ 0 w 17"/>
                  <a:gd name="T5" fmla="*/ 17 h 17"/>
                  <a:gd name="T6" fmla="*/ 17 w 17"/>
                  <a:gd name="T7" fmla="*/ 17 h 17"/>
                  <a:gd name="T8" fmla="*/ 17 w 17"/>
                  <a:gd name="T9" fmla="*/ 10 h 17"/>
                  <a:gd name="T10" fmla="*/ 8 w 17"/>
                  <a:gd name="T11" fmla="*/ 0 h 17"/>
                  <a:gd name="T12" fmla="*/ 8 w 17"/>
                  <a:gd name="T13" fmla="*/ 0 h 17"/>
                  <a:gd name="T14" fmla="*/ 0 w 17"/>
                  <a:gd name="T15" fmla="*/ 0 h 17"/>
                  <a:gd name="T16" fmla="*/ 0 w 17"/>
                  <a:gd name="T17" fmla="*/ 10 h 17"/>
                  <a:gd name="T18" fmla="*/ 8 w 17"/>
                  <a:gd name="T1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8" y="0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17" y="17"/>
                    </a:lnTo>
                    <a:lnTo>
                      <a:pt x="17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80" name="Freeform 3172"/>
              <p:cNvSpPr>
                <a:spLocks/>
              </p:cNvSpPr>
              <p:nvPr/>
            </p:nvSpPr>
            <p:spPr bwMode="auto">
              <a:xfrm>
                <a:off x="5441" y="530"/>
                <a:ext cx="69" cy="10"/>
              </a:xfrm>
              <a:custGeom>
                <a:avLst/>
                <a:gdLst>
                  <a:gd name="T0" fmla="*/ 139 w 139"/>
                  <a:gd name="T1" fmla="*/ 10 h 20"/>
                  <a:gd name="T2" fmla="*/ 131 w 139"/>
                  <a:gd name="T3" fmla="*/ 0 h 20"/>
                  <a:gd name="T4" fmla="*/ 0 w 139"/>
                  <a:gd name="T5" fmla="*/ 0 h 20"/>
                  <a:gd name="T6" fmla="*/ 0 w 139"/>
                  <a:gd name="T7" fmla="*/ 20 h 20"/>
                  <a:gd name="T8" fmla="*/ 131 w 139"/>
                  <a:gd name="T9" fmla="*/ 20 h 20"/>
                  <a:gd name="T10" fmla="*/ 139 w 139"/>
                  <a:gd name="T11" fmla="*/ 10 h 20"/>
                  <a:gd name="T12" fmla="*/ 139 w 139"/>
                  <a:gd name="T13" fmla="*/ 10 h 20"/>
                  <a:gd name="T14" fmla="*/ 139 w 139"/>
                  <a:gd name="T15" fmla="*/ 0 h 20"/>
                  <a:gd name="T16" fmla="*/ 131 w 139"/>
                  <a:gd name="T17" fmla="*/ 0 h 20"/>
                  <a:gd name="T18" fmla="*/ 139 w 139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20">
                    <a:moveTo>
                      <a:pt x="139" y="10"/>
                    </a:moveTo>
                    <a:lnTo>
                      <a:pt x="131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31" y="20"/>
                    </a:lnTo>
                    <a:lnTo>
                      <a:pt x="139" y="10"/>
                    </a:lnTo>
                    <a:lnTo>
                      <a:pt x="139" y="0"/>
                    </a:lnTo>
                    <a:lnTo>
                      <a:pt x="131" y="0"/>
                    </a:lnTo>
                    <a:lnTo>
                      <a:pt x="139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81" name="Freeform 3173"/>
              <p:cNvSpPr>
                <a:spLocks/>
              </p:cNvSpPr>
              <p:nvPr/>
            </p:nvSpPr>
            <p:spPr bwMode="auto">
              <a:xfrm>
                <a:off x="5502" y="535"/>
                <a:ext cx="8" cy="9"/>
              </a:xfrm>
              <a:custGeom>
                <a:avLst/>
                <a:gdLst>
                  <a:gd name="T0" fmla="*/ 8 w 16"/>
                  <a:gd name="T1" fmla="*/ 18 h 18"/>
                  <a:gd name="T2" fmla="*/ 16 w 16"/>
                  <a:gd name="T3" fmla="*/ 7 h 18"/>
                  <a:gd name="T4" fmla="*/ 16 w 16"/>
                  <a:gd name="T5" fmla="*/ 0 h 18"/>
                  <a:gd name="T6" fmla="*/ 0 w 16"/>
                  <a:gd name="T7" fmla="*/ 0 h 18"/>
                  <a:gd name="T8" fmla="*/ 0 w 16"/>
                  <a:gd name="T9" fmla="*/ 7 h 18"/>
                  <a:gd name="T10" fmla="*/ 8 w 16"/>
                  <a:gd name="T11" fmla="*/ 18 h 18"/>
                  <a:gd name="T12" fmla="*/ 8 w 16"/>
                  <a:gd name="T13" fmla="*/ 18 h 18"/>
                  <a:gd name="T14" fmla="*/ 16 w 16"/>
                  <a:gd name="T15" fmla="*/ 18 h 18"/>
                  <a:gd name="T16" fmla="*/ 16 w 16"/>
                  <a:gd name="T17" fmla="*/ 7 h 18"/>
                  <a:gd name="T18" fmla="*/ 8 w 16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8">
                    <a:moveTo>
                      <a:pt x="8" y="18"/>
                    </a:moveTo>
                    <a:lnTo>
                      <a:pt x="16" y="7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8" y="18"/>
                    </a:lnTo>
                    <a:lnTo>
                      <a:pt x="16" y="18"/>
                    </a:lnTo>
                    <a:lnTo>
                      <a:pt x="16" y="7"/>
                    </a:lnTo>
                    <a:lnTo>
                      <a:pt x="8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82" name="Freeform 3174"/>
              <p:cNvSpPr>
                <a:spLocks/>
              </p:cNvSpPr>
              <p:nvPr/>
            </p:nvSpPr>
            <p:spPr bwMode="auto">
              <a:xfrm>
                <a:off x="5498" y="533"/>
                <a:ext cx="8" cy="11"/>
              </a:xfrm>
              <a:custGeom>
                <a:avLst/>
                <a:gdLst>
                  <a:gd name="T0" fmla="*/ 8 w 15"/>
                  <a:gd name="T1" fmla="*/ 22 h 22"/>
                  <a:gd name="T2" fmla="*/ 8 w 15"/>
                  <a:gd name="T3" fmla="*/ 22 h 22"/>
                  <a:gd name="T4" fmla="*/ 9 w 15"/>
                  <a:gd name="T5" fmla="*/ 22 h 22"/>
                  <a:gd name="T6" fmla="*/ 15 w 15"/>
                  <a:gd name="T7" fmla="*/ 22 h 22"/>
                  <a:gd name="T8" fmla="*/ 15 w 15"/>
                  <a:gd name="T9" fmla="*/ 0 h 22"/>
                  <a:gd name="T10" fmla="*/ 7 w 15"/>
                  <a:gd name="T11" fmla="*/ 1 h 22"/>
                  <a:gd name="T12" fmla="*/ 0 w 15"/>
                  <a:gd name="T13" fmla="*/ 4 h 22"/>
                  <a:gd name="T14" fmla="*/ 0 w 15"/>
                  <a:gd name="T15" fmla="*/ 4 h 22"/>
                  <a:gd name="T16" fmla="*/ 8 w 15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2">
                    <a:moveTo>
                      <a:pt x="8" y="22"/>
                    </a:moveTo>
                    <a:lnTo>
                      <a:pt x="8" y="22"/>
                    </a:lnTo>
                    <a:lnTo>
                      <a:pt x="9" y="22"/>
                    </a:lnTo>
                    <a:lnTo>
                      <a:pt x="15" y="22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4"/>
                    </a:lnTo>
                    <a:lnTo>
                      <a:pt x="8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83" name="Freeform 3175"/>
              <p:cNvSpPr>
                <a:spLocks/>
              </p:cNvSpPr>
              <p:nvPr/>
            </p:nvSpPr>
            <p:spPr bwMode="auto">
              <a:xfrm>
                <a:off x="5494" y="535"/>
                <a:ext cx="9" cy="10"/>
              </a:xfrm>
              <a:custGeom>
                <a:avLst/>
                <a:gdLst>
                  <a:gd name="T0" fmla="*/ 14 w 16"/>
                  <a:gd name="T1" fmla="*/ 20 h 20"/>
                  <a:gd name="T2" fmla="*/ 14 w 16"/>
                  <a:gd name="T3" fmla="*/ 20 h 20"/>
                  <a:gd name="T4" fmla="*/ 15 w 16"/>
                  <a:gd name="T5" fmla="*/ 19 h 20"/>
                  <a:gd name="T6" fmla="*/ 16 w 16"/>
                  <a:gd name="T7" fmla="*/ 18 h 20"/>
                  <a:gd name="T8" fmla="*/ 8 w 16"/>
                  <a:gd name="T9" fmla="*/ 0 h 20"/>
                  <a:gd name="T10" fmla="*/ 3 w 16"/>
                  <a:gd name="T11" fmla="*/ 3 h 20"/>
                  <a:gd name="T12" fmla="*/ 0 w 16"/>
                  <a:gd name="T13" fmla="*/ 9 h 20"/>
                  <a:gd name="T14" fmla="*/ 0 w 16"/>
                  <a:gd name="T15" fmla="*/ 9 h 20"/>
                  <a:gd name="T16" fmla="*/ 14 w 16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0">
                    <a:moveTo>
                      <a:pt x="14" y="20"/>
                    </a:moveTo>
                    <a:lnTo>
                      <a:pt x="14" y="20"/>
                    </a:lnTo>
                    <a:lnTo>
                      <a:pt x="15" y="19"/>
                    </a:lnTo>
                    <a:lnTo>
                      <a:pt x="16" y="18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0" y="9"/>
                    </a:lnTo>
                    <a:lnTo>
                      <a:pt x="14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84" name="Freeform 3176"/>
              <p:cNvSpPr>
                <a:spLocks/>
              </p:cNvSpPr>
              <p:nvPr/>
            </p:nvSpPr>
            <p:spPr bwMode="auto">
              <a:xfrm>
                <a:off x="5493" y="539"/>
                <a:ext cx="8" cy="13"/>
              </a:xfrm>
              <a:custGeom>
                <a:avLst/>
                <a:gdLst>
                  <a:gd name="T0" fmla="*/ 17 w 17"/>
                  <a:gd name="T1" fmla="*/ 26 h 26"/>
                  <a:gd name="T2" fmla="*/ 17 w 17"/>
                  <a:gd name="T3" fmla="*/ 26 h 26"/>
                  <a:gd name="T4" fmla="*/ 17 w 17"/>
                  <a:gd name="T5" fmla="*/ 13 h 26"/>
                  <a:gd name="T6" fmla="*/ 17 w 17"/>
                  <a:gd name="T7" fmla="*/ 11 h 26"/>
                  <a:gd name="T8" fmla="*/ 3 w 17"/>
                  <a:gd name="T9" fmla="*/ 0 h 26"/>
                  <a:gd name="T10" fmla="*/ 0 w 17"/>
                  <a:gd name="T11" fmla="*/ 11 h 26"/>
                  <a:gd name="T12" fmla="*/ 0 w 17"/>
                  <a:gd name="T13" fmla="*/ 26 h 26"/>
                  <a:gd name="T14" fmla="*/ 0 w 17"/>
                  <a:gd name="T15" fmla="*/ 26 h 26"/>
                  <a:gd name="T16" fmla="*/ 17 w 17"/>
                  <a:gd name="T1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6">
                    <a:moveTo>
                      <a:pt x="17" y="26"/>
                    </a:moveTo>
                    <a:lnTo>
                      <a:pt x="17" y="26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3" y="0"/>
                    </a:lnTo>
                    <a:lnTo>
                      <a:pt x="0" y="11"/>
                    </a:lnTo>
                    <a:lnTo>
                      <a:pt x="0" y="26"/>
                    </a:lnTo>
                    <a:lnTo>
                      <a:pt x="17" y="2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85" name="Freeform 3177"/>
              <p:cNvSpPr>
                <a:spLocks/>
              </p:cNvSpPr>
              <p:nvPr/>
            </p:nvSpPr>
            <p:spPr bwMode="auto">
              <a:xfrm>
                <a:off x="5493" y="552"/>
                <a:ext cx="8" cy="39"/>
              </a:xfrm>
              <a:custGeom>
                <a:avLst/>
                <a:gdLst>
                  <a:gd name="T0" fmla="*/ 0 w 17"/>
                  <a:gd name="T1" fmla="*/ 78 h 78"/>
                  <a:gd name="T2" fmla="*/ 17 w 17"/>
                  <a:gd name="T3" fmla="*/ 78 h 78"/>
                  <a:gd name="T4" fmla="*/ 17 w 17"/>
                  <a:gd name="T5" fmla="*/ 0 h 78"/>
                  <a:gd name="T6" fmla="*/ 0 w 17"/>
                  <a:gd name="T7" fmla="*/ 0 h 78"/>
                  <a:gd name="T8" fmla="*/ 0 w 17"/>
                  <a:gd name="T9" fmla="*/ 78 h 78"/>
                  <a:gd name="T10" fmla="*/ 0 w 17"/>
                  <a:gd name="T11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78">
                    <a:moveTo>
                      <a:pt x="0" y="78"/>
                    </a:moveTo>
                    <a:lnTo>
                      <a:pt x="17" y="78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86" name="Freeform 3178"/>
              <p:cNvSpPr>
                <a:spLocks/>
              </p:cNvSpPr>
              <p:nvPr/>
            </p:nvSpPr>
            <p:spPr bwMode="auto">
              <a:xfrm>
                <a:off x="5493" y="591"/>
                <a:ext cx="8" cy="13"/>
              </a:xfrm>
              <a:custGeom>
                <a:avLst/>
                <a:gdLst>
                  <a:gd name="T0" fmla="*/ 17 w 17"/>
                  <a:gd name="T1" fmla="*/ 16 h 26"/>
                  <a:gd name="T2" fmla="*/ 17 w 17"/>
                  <a:gd name="T3" fmla="*/ 16 h 26"/>
                  <a:gd name="T4" fmla="*/ 17 w 17"/>
                  <a:gd name="T5" fmla="*/ 13 h 26"/>
                  <a:gd name="T6" fmla="*/ 17 w 17"/>
                  <a:gd name="T7" fmla="*/ 0 h 26"/>
                  <a:gd name="T8" fmla="*/ 0 w 17"/>
                  <a:gd name="T9" fmla="*/ 0 h 26"/>
                  <a:gd name="T10" fmla="*/ 0 w 17"/>
                  <a:gd name="T11" fmla="*/ 14 h 26"/>
                  <a:gd name="T12" fmla="*/ 3 w 17"/>
                  <a:gd name="T13" fmla="*/ 26 h 26"/>
                  <a:gd name="T14" fmla="*/ 3 w 17"/>
                  <a:gd name="T15" fmla="*/ 26 h 26"/>
                  <a:gd name="T16" fmla="*/ 17 w 17"/>
                  <a:gd name="T17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6">
                    <a:moveTo>
                      <a:pt x="17" y="16"/>
                    </a:moveTo>
                    <a:lnTo>
                      <a:pt x="17" y="16"/>
                    </a:lnTo>
                    <a:lnTo>
                      <a:pt x="17" y="13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3" y="26"/>
                    </a:lnTo>
                    <a:lnTo>
                      <a:pt x="17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87" name="Freeform 3179"/>
              <p:cNvSpPr>
                <a:spLocks/>
              </p:cNvSpPr>
              <p:nvPr/>
            </p:nvSpPr>
            <p:spPr bwMode="auto">
              <a:xfrm>
                <a:off x="5494" y="599"/>
                <a:ext cx="9" cy="10"/>
              </a:xfrm>
              <a:custGeom>
                <a:avLst/>
                <a:gdLst>
                  <a:gd name="T0" fmla="*/ 16 w 16"/>
                  <a:gd name="T1" fmla="*/ 1 h 18"/>
                  <a:gd name="T2" fmla="*/ 16 w 16"/>
                  <a:gd name="T3" fmla="*/ 1 h 18"/>
                  <a:gd name="T4" fmla="*/ 15 w 16"/>
                  <a:gd name="T5" fmla="*/ 1 h 18"/>
                  <a:gd name="T6" fmla="*/ 14 w 16"/>
                  <a:gd name="T7" fmla="*/ 0 h 18"/>
                  <a:gd name="T8" fmla="*/ 0 w 16"/>
                  <a:gd name="T9" fmla="*/ 10 h 18"/>
                  <a:gd name="T10" fmla="*/ 3 w 16"/>
                  <a:gd name="T11" fmla="*/ 15 h 18"/>
                  <a:gd name="T12" fmla="*/ 7 w 16"/>
                  <a:gd name="T13" fmla="*/ 18 h 18"/>
                  <a:gd name="T14" fmla="*/ 7 w 16"/>
                  <a:gd name="T15" fmla="*/ 18 h 18"/>
                  <a:gd name="T16" fmla="*/ 16 w 16"/>
                  <a:gd name="T17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8">
                    <a:moveTo>
                      <a:pt x="16" y="1"/>
                    </a:moveTo>
                    <a:lnTo>
                      <a:pt x="16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0" y="10"/>
                    </a:lnTo>
                    <a:lnTo>
                      <a:pt x="3" y="15"/>
                    </a:lnTo>
                    <a:lnTo>
                      <a:pt x="7" y="18"/>
                    </a:lnTo>
                    <a:lnTo>
                      <a:pt x="16" y="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988" name="Freeform 3180"/>
              <p:cNvSpPr>
                <a:spLocks/>
              </p:cNvSpPr>
              <p:nvPr/>
            </p:nvSpPr>
            <p:spPr bwMode="auto">
              <a:xfrm>
                <a:off x="5498" y="600"/>
                <a:ext cx="12" cy="11"/>
              </a:xfrm>
              <a:custGeom>
                <a:avLst/>
                <a:gdLst>
                  <a:gd name="T0" fmla="*/ 24 w 24"/>
                  <a:gd name="T1" fmla="*/ 12 h 22"/>
                  <a:gd name="T2" fmla="*/ 16 w 24"/>
                  <a:gd name="T3" fmla="*/ 1 h 22"/>
                  <a:gd name="T4" fmla="*/ 10 w 24"/>
                  <a:gd name="T5" fmla="*/ 1 h 22"/>
                  <a:gd name="T6" fmla="*/ 9 w 24"/>
                  <a:gd name="T7" fmla="*/ 0 h 22"/>
                  <a:gd name="T8" fmla="*/ 0 w 24"/>
                  <a:gd name="T9" fmla="*/ 17 h 22"/>
                  <a:gd name="T10" fmla="*/ 8 w 24"/>
                  <a:gd name="T11" fmla="*/ 22 h 22"/>
                  <a:gd name="T12" fmla="*/ 16 w 24"/>
                  <a:gd name="T13" fmla="*/ 22 h 22"/>
                  <a:gd name="T14" fmla="*/ 8 w 24"/>
                  <a:gd name="T15" fmla="*/ 12 h 22"/>
                  <a:gd name="T16" fmla="*/ 24 w 24"/>
                  <a:gd name="T17" fmla="*/ 12 h 22"/>
                  <a:gd name="T18" fmla="*/ 24 w 24"/>
                  <a:gd name="T19" fmla="*/ 1 h 22"/>
                  <a:gd name="T20" fmla="*/ 16 w 24"/>
                  <a:gd name="T21" fmla="*/ 1 h 22"/>
                  <a:gd name="T22" fmla="*/ 24 w 24"/>
                  <a:gd name="T2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22">
                    <a:moveTo>
                      <a:pt x="24" y="12"/>
                    </a:moveTo>
                    <a:lnTo>
                      <a:pt x="16" y="1"/>
                    </a:lnTo>
                    <a:lnTo>
                      <a:pt x="10" y="1"/>
                    </a:lnTo>
                    <a:lnTo>
                      <a:pt x="9" y="0"/>
                    </a:lnTo>
                    <a:lnTo>
                      <a:pt x="0" y="17"/>
                    </a:lnTo>
                    <a:lnTo>
                      <a:pt x="8" y="22"/>
                    </a:lnTo>
                    <a:lnTo>
                      <a:pt x="16" y="22"/>
                    </a:lnTo>
                    <a:lnTo>
                      <a:pt x="8" y="12"/>
                    </a:lnTo>
                    <a:lnTo>
                      <a:pt x="24" y="12"/>
                    </a:lnTo>
                    <a:lnTo>
                      <a:pt x="24" y="1"/>
                    </a:lnTo>
                    <a:lnTo>
                      <a:pt x="16" y="1"/>
                    </a:lnTo>
                    <a:lnTo>
                      <a:pt x="24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</p:grpSp>
        <p:grpSp>
          <p:nvGrpSpPr>
            <p:cNvPr id="413" name="Group 3181"/>
            <p:cNvGrpSpPr>
              <a:grpSpLocks/>
            </p:cNvGrpSpPr>
            <p:nvPr/>
          </p:nvGrpSpPr>
          <p:grpSpPr bwMode="auto">
            <a:xfrm>
              <a:off x="154710" y="302708"/>
              <a:ext cx="4957596" cy="1889616"/>
              <a:chOff x="270" y="528"/>
              <a:chExt cx="8652" cy="3296"/>
            </a:xfrm>
          </p:grpSpPr>
          <p:sp>
            <p:nvSpPr>
              <p:cNvPr id="589" name="Freeform 3182"/>
              <p:cNvSpPr>
                <a:spLocks/>
              </p:cNvSpPr>
              <p:nvPr/>
            </p:nvSpPr>
            <p:spPr bwMode="auto">
              <a:xfrm>
                <a:off x="5502" y="606"/>
                <a:ext cx="8" cy="8"/>
              </a:xfrm>
              <a:custGeom>
                <a:avLst/>
                <a:gdLst>
                  <a:gd name="T0" fmla="*/ 8 w 16"/>
                  <a:gd name="T1" fmla="*/ 15 h 15"/>
                  <a:gd name="T2" fmla="*/ 16 w 16"/>
                  <a:gd name="T3" fmla="*/ 5 h 15"/>
                  <a:gd name="T4" fmla="*/ 16 w 16"/>
                  <a:gd name="T5" fmla="*/ 0 h 15"/>
                  <a:gd name="T6" fmla="*/ 0 w 16"/>
                  <a:gd name="T7" fmla="*/ 0 h 15"/>
                  <a:gd name="T8" fmla="*/ 0 w 16"/>
                  <a:gd name="T9" fmla="*/ 5 h 15"/>
                  <a:gd name="T10" fmla="*/ 8 w 16"/>
                  <a:gd name="T11" fmla="*/ 15 h 15"/>
                  <a:gd name="T12" fmla="*/ 8 w 16"/>
                  <a:gd name="T13" fmla="*/ 15 h 15"/>
                  <a:gd name="T14" fmla="*/ 16 w 16"/>
                  <a:gd name="T15" fmla="*/ 15 h 15"/>
                  <a:gd name="T16" fmla="*/ 16 w 16"/>
                  <a:gd name="T17" fmla="*/ 5 h 15"/>
                  <a:gd name="T18" fmla="*/ 8 w 16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5">
                    <a:moveTo>
                      <a:pt x="8" y="15"/>
                    </a:moveTo>
                    <a:lnTo>
                      <a:pt x="16" y="5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8" y="15"/>
                    </a:lnTo>
                    <a:lnTo>
                      <a:pt x="16" y="15"/>
                    </a:lnTo>
                    <a:lnTo>
                      <a:pt x="16" y="5"/>
                    </a:lnTo>
                    <a:lnTo>
                      <a:pt x="8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590" name="Freeform 3183"/>
              <p:cNvSpPr>
                <a:spLocks/>
              </p:cNvSpPr>
              <p:nvPr/>
            </p:nvSpPr>
            <p:spPr bwMode="auto">
              <a:xfrm>
                <a:off x="5473" y="604"/>
                <a:ext cx="33" cy="10"/>
              </a:xfrm>
              <a:custGeom>
                <a:avLst/>
                <a:gdLst>
                  <a:gd name="T0" fmla="*/ 0 w 65"/>
                  <a:gd name="T1" fmla="*/ 10 h 20"/>
                  <a:gd name="T2" fmla="*/ 8 w 65"/>
                  <a:gd name="T3" fmla="*/ 20 h 20"/>
                  <a:gd name="T4" fmla="*/ 65 w 65"/>
                  <a:gd name="T5" fmla="*/ 20 h 20"/>
                  <a:gd name="T6" fmla="*/ 65 w 65"/>
                  <a:gd name="T7" fmla="*/ 0 h 20"/>
                  <a:gd name="T8" fmla="*/ 8 w 65"/>
                  <a:gd name="T9" fmla="*/ 0 h 20"/>
                  <a:gd name="T10" fmla="*/ 0 w 65"/>
                  <a:gd name="T11" fmla="*/ 10 h 20"/>
                  <a:gd name="T12" fmla="*/ 0 w 65"/>
                  <a:gd name="T13" fmla="*/ 10 h 20"/>
                  <a:gd name="T14" fmla="*/ 0 w 65"/>
                  <a:gd name="T15" fmla="*/ 20 h 20"/>
                  <a:gd name="T16" fmla="*/ 8 w 65"/>
                  <a:gd name="T17" fmla="*/ 20 h 20"/>
                  <a:gd name="T18" fmla="*/ 0 w 65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20">
                    <a:moveTo>
                      <a:pt x="0" y="10"/>
                    </a:moveTo>
                    <a:lnTo>
                      <a:pt x="8" y="20"/>
                    </a:lnTo>
                    <a:lnTo>
                      <a:pt x="65" y="20"/>
                    </a:lnTo>
                    <a:lnTo>
                      <a:pt x="65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591" name="Freeform 3184"/>
              <p:cNvSpPr>
                <a:spLocks/>
              </p:cNvSpPr>
              <p:nvPr/>
            </p:nvSpPr>
            <p:spPr bwMode="auto">
              <a:xfrm>
                <a:off x="5473" y="601"/>
                <a:ext cx="8" cy="8"/>
              </a:xfrm>
              <a:custGeom>
                <a:avLst/>
                <a:gdLst>
                  <a:gd name="T0" fmla="*/ 8 w 16"/>
                  <a:gd name="T1" fmla="*/ 0 h 16"/>
                  <a:gd name="T2" fmla="*/ 0 w 16"/>
                  <a:gd name="T3" fmla="*/ 11 h 16"/>
                  <a:gd name="T4" fmla="*/ 0 w 16"/>
                  <a:gd name="T5" fmla="*/ 16 h 16"/>
                  <a:gd name="T6" fmla="*/ 16 w 16"/>
                  <a:gd name="T7" fmla="*/ 16 h 16"/>
                  <a:gd name="T8" fmla="*/ 16 w 16"/>
                  <a:gd name="T9" fmla="*/ 11 h 16"/>
                  <a:gd name="T10" fmla="*/ 8 w 16"/>
                  <a:gd name="T11" fmla="*/ 0 h 16"/>
                  <a:gd name="T12" fmla="*/ 8 w 16"/>
                  <a:gd name="T13" fmla="*/ 0 h 16"/>
                  <a:gd name="T14" fmla="*/ 0 w 16"/>
                  <a:gd name="T15" fmla="*/ 0 h 16"/>
                  <a:gd name="T16" fmla="*/ 0 w 16"/>
                  <a:gd name="T17" fmla="*/ 11 h 16"/>
                  <a:gd name="T18" fmla="*/ 8 w 16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8" y="0"/>
                    </a:moveTo>
                    <a:lnTo>
                      <a:pt x="0" y="11"/>
                    </a:lnTo>
                    <a:lnTo>
                      <a:pt x="0" y="16"/>
                    </a:lnTo>
                    <a:lnTo>
                      <a:pt x="16" y="16"/>
                    </a:lnTo>
                    <a:lnTo>
                      <a:pt x="16" y="11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592" name="Freeform 3185"/>
              <p:cNvSpPr>
                <a:spLocks/>
              </p:cNvSpPr>
              <p:nvPr/>
            </p:nvSpPr>
            <p:spPr bwMode="auto">
              <a:xfrm>
                <a:off x="5477" y="600"/>
                <a:ext cx="11" cy="11"/>
              </a:xfrm>
              <a:custGeom>
                <a:avLst/>
                <a:gdLst>
                  <a:gd name="T0" fmla="*/ 8 w 21"/>
                  <a:gd name="T1" fmla="*/ 0 h 22"/>
                  <a:gd name="T2" fmla="*/ 8 w 21"/>
                  <a:gd name="T3" fmla="*/ 0 h 22"/>
                  <a:gd name="T4" fmla="*/ 8 w 21"/>
                  <a:gd name="T5" fmla="*/ 0 h 22"/>
                  <a:gd name="T6" fmla="*/ 7 w 21"/>
                  <a:gd name="T7" fmla="*/ 1 h 22"/>
                  <a:gd name="T8" fmla="*/ 3 w 21"/>
                  <a:gd name="T9" fmla="*/ 1 h 22"/>
                  <a:gd name="T10" fmla="*/ 0 w 21"/>
                  <a:gd name="T11" fmla="*/ 1 h 22"/>
                  <a:gd name="T12" fmla="*/ 0 w 21"/>
                  <a:gd name="T13" fmla="*/ 22 h 22"/>
                  <a:gd name="T14" fmla="*/ 6 w 21"/>
                  <a:gd name="T15" fmla="*/ 22 h 22"/>
                  <a:gd name="T16" fmla="*/ 11 w 21"/>
                  <a:gd name="T17" fmla="*/ 20 h 22"/>
                  <a:gd name="T18" fmla="*/ 16 w 21"/>
                  <a:gd name="T19" fmla="*/ 19 h 22"/>
                  <a:gd name="T20" fmla="*/ 21 w 21"/>
                  <a:gd name="T21" fmla="*/ 14 h 22"/>
                  <a:gd name="T22" fmla="*/ 21 w 21"/>
                  <a:gd name="T23" fmla="*/ 14 h 22"/>
                  <a:gd name="T24" fmla="*/ 8 w 21"/>
                  <a:gd name="T2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2">
                    <a:moveTo>
                      <a:pt x="8" y="0"/>
                    </a:moveTo>
                    <a:lnTo>
                      <a:pt x="8" y="0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0" y="22"/>
                    </a:lnTo>
                    <a:lnTo>
                      <a:pt x="6" y="22"/>
                    </a:lnTo>
                    <a:lnTo>
                      <a:pt x="11" y="20"/>
                    </a:lnTo>
                    <a:lnTo>
                      <a:pt x="16" y="19"/>
                    </a:lnTo>
                    <a:lnTo>
                      <a:pt x="21" y="1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593" name="Freeform 3186"/>
              <p:cNvSpPr>
                <a:spLocks/>
              </p:cNvSpPr>
              <p:nvPr/>
            </p:nvSpPr>
            <p:spPr bwMode="auto">
              <a:xfrm>
                <a:off x="5481" y="591"/>
                <a:ext cx="10" cy="16"/>
              </a:xfrm>
              <a:custGeom>
                <a:avLst/>
                <a:gdLst>
                  <a:gd name="T0" fmla="*/ 1 w 19"/>
                  <a:gd name="T1" fmla="*/ 0 h 31"/>
                  <a:gd name="T2" fmla="*/ 1 w 19"/>
                  <a:gd name="T3" fmla="*/ 0 h 31"/>
                  <a:gd name="T4" fmla="*/ 1 w 19"/>
                  <a:gd name="T5" fmla="*/ 8 h 31"/>
                  <a:gd name="T6" fmla="*/ 1 w 19"/>
                  <a:gd name="T7" fmla="*/ 14 h 31"/>
                  <a:gd name="T8" fmla="*/ 0 w 19"/>
                  <a:gd name="T9" fmla="*/ 17 h 31"/>
                  <a:gd name="T10" fmla="*/ 0 w 19"/>
                  <a:gd name="T11" fmla="*/ 17 h 31"/>
                  <a:gd name="T12" fmla="*/ 13 w 19"/>
                  <a:gd name="T13" fmla="*/ 31 h 31"/>
                  <a:gd name="T14" fmla="*/ 15 w 19"/>
                  <a:gd name="T15" fmla="*/ 24 h 31"/>
                  <a:gd name="T16" fmla="*/ 17 w 19"/>
                  <a:gd name="T17" fmla="*/ 17 h 31"/>
                  <a:gd name="T18" fmla="*/ 17 w 19"/>
                  <a:gd name="T19" fmla="*/ 10 h 31"/>
                  <a:gd name="T20" fmla="*/ 19 w 19"/>
                  <a:gd name="T21" fmla="*/ 0 h 31"/>
                  <a:gd name="T22" fmla="*/ 19 w 19"/>
                  <a:gd name="T23" fmla="*/ 0 h 31"/>
                  <a:gd name="T24" fmla="*/ 1 w 19"/>
                  <a:gd name="T2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31">
                    <a:moveTo>
                      <a:pt x="1" y="0"/>
                    </a:moveTo>
                    <a:lnTo>
                      <a:pt x="1" y="0"/>
                    </a:lnTo>
                    <a:lnTo>
                      <a:pt x="1" y="8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3" y="31"/>
                    </a:lnTo>
                    <a:lnTo>
                      <a:pt x="15" y="24"/>
                    </a:lnTo>
                    <a:lnTo>
                      <a:pt x="17" y="17"/>
                    </a:lnTo>
                    <a:lnTo>
                      <a:pt x="17" y="10"/>
                    </a:lnTo>
                    <a:lnTo>
                      <a:pt x="19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594" name="Freeform 3187"/>
              <p:cNvSpPr>
                <a:spLocks/>
              </p:cNvSpPr>
              <p:nvPr/>
            </p:nvSpPr>
            <p:spPr bwMode="auto">
              <a:xfrm>
                <a:off x="5482" y="535"/>
                <a:ext cx="9" cy="56"/>
              </a:xfrm>
              <a:custGeom>
                <a:avLst/>
                <a:gdLst>
                  <a:gd name="T0" fmla="*/ 8 w 18"/>
                  <a:gd name="T1" fmla="*/ 0 h 113"/>
                  <a:gd name="T2" fmla="*/ 0 w 18"/>
                  <a:gd name="T3" fmla="*/ 12 h 113"/>
                  <a:gd name="T4" fmla="*/ 0 w 18"/>
                  <a:gd name="T5" fmla="*/ 113 h 113"/>
                  <a:gd name="T6" fmla="*/ 18 w 18"/>
                  <a:gd name="T7" fmla="*/ 113 h 113"/>
                  <a:gd name="T8" fmla="*/ 18 w 18"/>
                  <a:gd name="T9" fmla="*/ 12 h 113"/>
                  <a:gd name="T10" fmla="*/ 8 w 18"/>
                  <a:gd name="T11" fmla="*/ 0 h 113"/>
                  <a:gd name="T12" fmla="*/ 18 w 18"/>
                  <a:gd name="T13" fmla="*/ 12 h 113"/>
                  <a:gd name="T14" fmla="*/ 18 w 18"/>
                  <a:gd name="T15" fmla="*/ 0 h 113"/>
                  <a:gd name="T16" fmla="*/ 8 w 18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13">
                    <a:moveTo>
                      <a:pt x="8" y="0"/>
                    </a:moveTo>
                    <a:lnTo>
                      <a:pt x="0" y="12"/>
                    </a:lnTo>
                    <a:lnTo>
                      <a:pt x="0" y="113"/>
                    </a:lnTo>
                    <a:lnTo>
                      <a:pt x="18" y="113"/>
                    </a:lnTo>
                    <a:lnTo>
                      <a:pt x="18" y="12"/>
                    </a:lnTo>
                    <a:lnTo>
                      <a:pt x="8" y="0"/>
                    </a:lnTo>
                    <a:lnTo>
                      <a:pt x="18" y="12"/>
                    </a:lnTo>
                    <a:lnTo>
                      <a:pt x="1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595" name="Freeform 3188"/>
              <p:cNvSpPr>
                <a:spLocks/>
              </p:cNvSpPr>
              <p:nvPr/>
            </p:nvSpPr>
            <p:spPr bwMode="auto">
              <a:xfrm>
                <a:off x="5508" y="529"/>
                <a:ext cx="21" cy="18"/>
              </a:xfrm>
              <a:custGeom>
                <a:avLst/>
                <a:gdLst>
                  <a:gd name="T0" fmla="*/ 39 w 42"/>
                  <a:gd name="T1" fmla="*/ 0 h 38"/>
                  <a:gd name="T2" fmla="*/ 36 w 42"/>
                  <a:gd name="T3" fmla="*/ 0 h 38"/>
                  <a:gd name="T4" fmla="*/ 0 w 42"/>
                  <a:gd name="T5" fmla="*/ 19 h 38"/>
                  <a:gd name="T6" fmla="*/ 5 w 42"/>
                  <a:gd name="T7" fmla="*/ 38 h 38"/>
                  <a:gd name="T8" fmla="*/ 42 w 42"/>
                  <a:gd name="T9" fmla="*/ 19 h 38"/>
                  <a:gd name="T10" fmla="*/ 39 w 42"/>
                  <a:gd name="T11" fmla="*/ 0 h 38"/>
                  <a:gd name="T12" fmla="*/ 39 w 42"/>
                  <a:gd name="T13" fmla="*/ 0 h 38"/>
                  <a:gd name="T14" fmla="*/ 37 w 42"/>
                  <a:gd name="T15" fmla="*/ 0 h 38"/>
                  <a:gd name="T16" fmla="*/ 36 w 42"/>
                  <a:gd name="T17" fmla="*/ 0 h 38"/>
                  <a:gd name="T18" fmla="*/ 39 w 42"/>
                  <a:gd name="T1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38">
                    <a:moveTo>
                      <a:pt x="39" y="0"/>
                    </a:moveTo>
                    <a:lnTo>
                      <a:pt x="36" y="0"/>
                    </a:lnTo>
                    <a:lnTo>
                      <a:pt x="0" y="19"/>
                    </a:lnTo>
                    <a:lnTo>
                      <a:pt x="5" y="38"/>
                    </a:lnTo>
                    <a:lnTo>
                      <a:pt x="42" y="19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596" name="Freeform 3189"/>
              <p:cNvSpPr>
                <a:spLocks/>
              </p:cNvSpPr>
              <p:nvPr/>
            </p:nvSpPr>
            <p:spPr bwMode="auto">
              <a:xfrm>
                <a:off x="5528" y="529"/>
                <a:ext cx="6" cy="10"/>
              </a:xfrm>
              <a:custGeom>
                <a:avLst/>
                <a:gdLst>
                  <a:gd name="T0" fmla="*/ 13 w 13"/>
                  <a:gd name="T1" fmla="*/ 10 h 20"/>
                  <a:gd name="T2" fmla="*/ 5 w 13"/>
                  <a:gd name="T3" fmla="*/ 0 h 20"/>
                  <a:gd name="T4" fmla="*/ 0 w 13"/>
                  <a:gd name="T5" fmla="*/ 0 h 20"/>
                  <a:gd name="T6" fmla="*/ 0 w 13"/>
                  <a:gd name="T7" fmla="*/ 20 h 20"/>
                  <a:gd name="T8" fmla="*/ 5 w 13"/>
                  <a:gd name="T9" fmla="*/ 20 h 20"/>
                  <a:gd name="T10" fmla="*/ 13 w 13"/>
                  <a:gd name="T11" fmla="*/ 10 h 20"/>
                  <a:gd name="T12" fmla="*/ 13 w 13"/>
                  <a:gd name="T13" fmla="*/ 10 h 20"/>
                  <a:gd name="T14" fmla="*/ 13 w 13"/>
                  <a:gd name="T15" fmla="*/ 0 h 20"/>
                  <a:gd name="T16" fmla="*/ 5 w 13"/>
                  <a:gd name="T17" fmla="*/ 0 h 20"/>
                  <a:gd name="T18" fmla="*/ 13 w 13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20">
                    <a:moveTo>
                      <a:pt x="13" y="10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5" y="20"/>
                    </a:lnTo>
                    <a:lnTo>
                      <a:pt x="13" y="10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13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597" name="Freeform 3190"/>
              <p:cNvSpPr>
                <a:spLocks/>
              </p:cNvSpPr>
              <p:nvPr/>
            </p:nvSpPr>
            <p:spPr bwMode="auto">
              <a:xfrm>
                <a:off x="5526" y="534"/>
                <a:ext cx="8" cy="36"/>
              </a:xfrm>
              <a:custGeom>
                <a:avLst/>
                <a:gdLst>
                  <a:gd name="T0" fmla="*/ 15 w 16"/>
                  <a:gd name="T1" fmla="*/ 39 h 72"/>
                  <a:gd name="T2" fmla="*/ 16 w 16"/>
                  <a:gd name="T3" fmla="*/ 35 h 72"/>
                  <a:gd name="T4" fmla="*/ 16 w 16"/>
                  <a:gd name="T5" fmla="*/ 0 h 72"/>
                  <a:gd name="T6" fmla="*/ 0 w 16"/>
                  <a:gd name="T7" fmla="*/ 0 h 72"/>
                  <a:gd name="T8" fmla="*/ 0 w 16"/>
                  <a:gd name="T9" fmla="*/ 35 h 72"/>
                  <a:gd name="T10" fmla="*/ 15 w 16"/>
                  <a:gd name="T11" fmla="*/ 39 h 72"/>
                  <a:gd name="T12" fmla="*/ 0 w 16"/>
                  <a:gd name="T13" fmla="*/ 35 h 72"/>
                  <a:gd name="T14" fmla="*/ 0 w 16"/>
                  <a:gd name="T15" fmla="*/ 72 h 72"/>
                  <a:gd name="T16" fmla="*/ 15 w 16"/>
                  <a:gd name="T1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72">
                    <a:moveTo>
                      <a:pt x="15" y="39"/>
                    </a:moveTo>
                    <a:lnTo>
                      <a:pt x="16" y="35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15" y="39"/>
                    </a:lnTo>
                    <a:lnTo>
                      <a:pt x="0" y="35"/>
                    </a:lnTo>
                    <a:lnTo>
                      <a:pt x="0" y="72"/>
                    </a:lnTo>
                    <a:lnTo>
                      <a:pt x="15" y="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598" name="Freeform 3191"/>
              <p:cNvSpPr>
                <a:spLocks/>
              </p:cNvSpPr>
              <p:nvPr/>
            </p:nvSpPr>
            <p:spPr bwMode="auto">
              <a:xfrm>
                <a:off x="5526" y="533"/>
                <a:ext cx="16" cy="20"/>
              </a:xfrm>
              <a:custGeom>
                <a:avLst/>
                <a:gdLst>
                  <a:gd name="T0" fmla="*/ 21 w 30"/>
                  <a:gd name="T1" fmla="*/ 0 h 40"/>
                  <a:gd name="T2" fmla="*/ 21 w 30"/>
                  <a:gd name="T3" fmla="*/ 0 h 40"/>
                  <a:gd name="T4" fmla="*/ 15 w 30"/>
                  <a:gd name="T5" fmla="*/ 6 h 40"/>
                  <a:gd name="T6" fmla="*/ 9 w 30"/>
                  <a:gd name="T7" fmla="*/ 13 h 40"/>
                  <a:gd name="T8" fmla="*/ 5 w 30"/>
                  <a:gd name="T9" fmla="*/ 20 h 40"/>
                  <a:gd name="T10" fmla="*/ 0 w 30"/>
                  <a:gd name="T11" fmla="*/ 30 h 40"/>
                  <a:gd name="T12" fmla="*/ 14 w 30"/>
                  <a:gd name="T13" fmla="*/ 40 h 40"/>
                  <a:gd name="T14" fmla="*/ 19 w 30"/>
                  <a:gd name="T15" fmla="*/ 32 h 40"/>
                  <a:gd name="T16" fmla="*/ 22 w 30"/>
                  <a:gd name="T17" fmla="*/ 26 h 40"/>
                  <a:gd name="T18" fmla="*/ 27 w 30"/>
                  <a:gd name="T19" fmla="*/ 20 h 40"/>
                  <a:gd name="T20" fmla="*/ 30 w 30"/>
                  <a:gd name="T21" fmla="*/ 17 h 40"/>
                  <a:gd name="T22" fmla="*/ 30 w 30"/>
                  <a:gd name="T23" fmla="*/ 17 h 40"/>
                  <a:gd name="T24" fmla="*/ 21 w 30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0">
                    <a:moveTo>
                      <a:pt x="21" y="0"/>
                    </a:moveTo>
                    <a:lnTo>
                      <a:pt x="21" y="0"/>
                    </a:lnTo>
                    <a:lnTo>
                      <a:pt x="15" y="6"/>
                    </a:lnTo>
                    <a:lnTo>
                      <a:pt x="9" y="13"/>
                    </a:lnTo>
                    <a:lnTo>
                      <a:pt x="5" y="20"/>
                    </a:lnTo>
                    <a:lnTo>
                      <a:pt x="0" y="30"/>
                    </a:lnTo>
                    <a:lnTo>
                      <a:pt x="14" y="40"/>
                    </a:lnTo>
                    <a:lnTo>
                      <a:pt x="19" y="32"/>
                    </a:lnTo>
                    <a:lnTo>
                      <a:pt x="22" y="26"/>
                    </a:lnTo>
                    <a:lnTo>
                      <a:pt x="27" y="20"/>
                    </a:lnTo>
                    <a:lnTo>
                      <a:pt x="30" y="17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599" name="Freeform 3192"/>
              <p:cNvSpPr>
                <a:spLocks/>
              </p:cNvSpPr>
              <p:nvPr/>
            </p:nvSpPr>
            <p:spPr bwMode="auto">
              <a:xfrm>
                <a:off x="5537" y="528"/>
                <a:ext cx="12" cy="14"/>
              </a:xfrm>
              <a:custGeom>
                <a:avLst/>
                <a:gdLst>
                  <a:gd name="T0" fmla="*/ 25 w 25"/>
                  <a:gd name="T1" fmla="*/ 0 h 27"/>
                  <a:gd name="T2" fmla="*/ 25 w 25"/>
                  <a:gd name="T3" fmla="*/ 0 h 27"/>
                  <a:gd name="T4" fmla="*/ 18 w 25"/>
                  <a:gd name="T5" fmla="*/ 1 h 27"/>
                  <a:gd name="T6" fmla="*/ 12 w 25"/>
                  <a:gd name="T7" fmla="*/ 3 h 27"/>
                  <a:gd name="T8" fmla="*/ 6 w 25"/>
                  <a:gd name="T9" fmla="*/ 6 h 27"/>
                  <a:gd name="T10" fmla="*/ 0 w 25"/>
                  <a:gd name="T11" fmla="*/ 10 h 27"/>
                  <a:gd name="T12" fmla="*/ 9 w 25"/>
                  <a:gd name="T13" fmla="*/ 27 h 27"/>
                  <a:gd name="T14" fmla="*/ 13 w 25"/>
                  <a:gd name="T15" fmla="*/ 24 h 27"/>
                  <a:gd name="T16" fmla="*/ 16 w 25"/>
                  <a:gd name="T17" fmla="*/ 21 h 27"/>
                  <a:gd name="T18" fmla="*/ 20 w 25"/>
                  <a:gd name="T19" fmla="*/ 21 h 27"/>
                  <a:gd name="T20" fmla="*/ 25 w 25"/>
                  <a:gd name="T21" fmla="*/ 20 h 27"/>
                  <a:gd name="T22" fmla="*/ 25 w 25"/>
                  <a:gd name="T23" fmla="*/ 20 h 27"/>
                  <a:gd name="T24" fmla="*/ 25 w 25"/>
                  <a:gd name="T2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7">
                    <a:moveTo>
                      <a:pt x="25" y="0"/>
                    </a:moveTo>
                    <a:lnTo>
                      <a:pt x="25" y="0"/>
                    </a:lnTo>
                    <a:lnTo>
                      <a:pt x="18" y="1"/>
                    </a:lnTo>
                    <a:lnTo>
                      <a:pt x="12" y="3"/>
                    </a:lnTo>
                    <a:lnTo>
                      <a:pt x="6" y="6"/>
                    </a:lnTo>
                    <a:lnTo>
                      <a:pt x="0" y="10"/>
                    </a:lnTo>
                    <a:lnTo>
                      <a:pt x="9" y="27"/>
                    </a:lnTo>
                    <a:lnTo>
                      <a:pt x="13" y="24"/>
                    </a:lnTo>
                    <a:lnTo>
                      <a:pt x="16" y="21"/>
                    </a:lnTo>
                    <a:lnTo>
                      <a:pt x="20" y="21"/>
                    </a:lnTo>
                    <a:lnTo>
                      <a:pt x="25" y="2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00" name="Freeform 3193"/>
              <p:cNvSpPr>
                <a:spLocks/>
              </p:cNvSpPr>
              <p:nvPr/>
            </p:nvSpPr>
            <p:spPr bwMode="auto">
              <a:xfrm>
                <a:off x="5549" y="528"/>
                <a:ext cx="18" cy="17"/>
              </a:xfrm>
              <a:custGeom>
                <a:avLst/>
                <a:gdLst>
                  <a:gd name="T0" fmla="*/ 36 w 36"/>
                  <a:gd name="T1" fmla="*/ 21 h 34"/>
                  <a:gd name="T2" fmla="*/ 36 w 36"/>
                  <a:gd name="T3" fmla="*/ 21 h 34"/>
                  <a:gd name="T4" fmla="*/ 28 w 36"/>
                  <a:gd name="T5" fmla="*/ 11 h 34"/>
                  <a:gd name="T6" fmla="*/ 20 w 36"/>
                  <a:gd name="T7" fmla="*/ 6 h 34"/>
                  <a:gd name="T8" fmla="*/ 9 w 36"/>
                  <a:gd name="T9" fmla="*/ 1 h 34"/>
                  <a:gd name="T10" fmla="*/ 0 w 36"/>
                  <a:gd name="T11" fmla="*/ 0 h 34"/>
                  <a:gd name="T12" fmla="*/ 0 w 36"/>
                  <a:gd name="T13" fmla="*/ 20 h 34"/>
                  <a:gd name="T14" fmla="*/ 5 w 36"/>
                  <a:gd name="T15" fmla="*/ 21 h 34"/>
                  <a:gd name="T16" fmla="*/ 12 w 36"/>
                  <a:gd name="T17" fmla="*/ 24 h 34"/>
                  <a:gd name="T18" fmla="*/ 17 w 36"/>
                  <a:gd name="T19" fmla="*/ 29 h 34"/>
                  <a:gd name="T20" fmla="*/ 23 w 36"/>
                  <a:gd name="T21" fmla="*/ 34 h 34"/>
                  <a:gd name="T22" fmla="*/ 23 w 36"/>
                  <a:gd name="T23" fmla="*/ 34 h 34"/>
                  <a:gd name="T24" fmla="*/ 36 w 36"/>
                  <a:gd name="T25" fmla="*/ 2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4">
                    <a:moveTo>
                      <a:pt x="36" y="21"/>
                    </a:moveTo>
                    <a:lnTo>
                      <a:pt x="36" y="21"/>
                    </a:lnTo>
                    <a:lnTo>
                      <a:pt x="28" y="11"/>
                    </a:lnTo>
                    <a:lnTo>
                      <a:pt x="20" y="6"/>
                    </a:lnTo>
                    <a:lnTo>
                      <a:pt x="9" y="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5" y="21"/>
                    </a:lnTo>
                    <a:lnTo>
                      <a:pt x="12" y="24"/>
                    </a:lnTo>
                    <a:lnTo>
                      <a:pt x="17" y="29"/>
                    </a:lnTo>
                    <a:lnTo>
                      <a:pt x="23" y="34"/>
                    </a:lnTo>
                    <a:lnTo>
                      <a:pt x="36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01" name="Freeform 3194"/>
              <p:cNvSpPr>
                <a:spLocks/>
              </p:cNvSpPr>
              <p:nvPr/>
            </p:nvSpPr>
            <p:spPr bwMode="auto">
              <a:xfrm>
                <a:off x="5561" y="539"/>
                <a:ext cx="15" cy="31"/>
              </a:xfrm>
              <a:custGeom>
                <a:avLst/>
                <a:gdLst>
                  <a:gd name="T0" fmla="*/ 29 w 29"/>
                  <a:gd name="T1" fmla="*/ 62 h 62"/>
                  <a:gd name="T2" fmla="*/ 29 w 29"/>
                  <a:gd name="T3" fmla="*/ 62 h 62"/>
                  <a:gd name="T4" fmla="*/ 28 w 29"/>
                  <a:gd name="T5" fmla="*/ 44 h 62"/>
                  <a:gd name="T6" fmla="*/ 25 w 29"/>
                  <a:gd name="T7" fmla="*/ 28 h 62"/>
                  <a:gd name="T8" fmla="*/ 20 w 29"/>
                  <a:gd name="T9" fmla="*/ 13 h 62"/>
                  <a:gd name="T10" fmla="*/ 13 w 29"/>
                  <a:gd name="T11" fmla="*/ 0 h 62"/>
                  <a:gd name="T12" fmla="*/ 0 w 29"/>
                  <a:gd name="T13" fmla="*/ 13 h 62"/>
                  <a:gd name="T14" fmla="*/ 5 w 29"/>
                  <a:gd name="T15" fmla="*/ 24 h 62"/>
                  <a:gd name="T16" fmla="*/ 9 w 29"/>
                  <a:gd name="T17" fmla="*/ 34 h 62"/>
                  <a:gd name="T18" fmla="*/ 12 w 29"/>
                  <a:gd name="T19" fmla="*/ 47 h 62"/>
                  <a:gd name="T20" fmla="*/ 13 w 29"/>
                  <a:gd name="T21" fmla="*/ 62 h 62"/>
                  <a:gd name="T22" fmla="*/ 13 w 29"/>
                  <a:gd name="T23" fmla="*/ 62 h 62"/>
                  <a:gd name="T24" fmla="*/ 29 w 29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62">
                    <a:moveTo>
                      <a:pt x="29" y="62"/>
                    </a:moveTo>
                    <a:lnTo>
                      <a:pt x="29" y="62"/>
                    </a:lnTo>
                    <a:lnTo>
                      <a:pt x="28" y="44"/>
                    </a:lnTo>
                    <a:lnTo>
                      <a:pt x="25" y="28"/>
                    </a:lnTo>
                    <a:lnTo>
                      <a:pt x="20" y="13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5" y="24"/>
                    </a:lnTo>
                    <a:lnTo>
                      <a:pt x="9" y="34"/>
                    </a:lnTo>
                    <a:lnTo>
                      <a:pt x="12" y="47"/>
                    </a:lnTo>
                    <a:lnTo>
                      <a:pt x="13" y="62"/>
                    </a:lnTo>
                    <a:lnTo>
                      <a:pt x="29" y="6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02" name="Freeform 3195"/>
              <p:cNvSpPr>
                <a:spLocks/>
              </p:cNvSpPr>
              <p:nvPr/>
            </p:nvSpPr>
            <p:spPr bwMode="auto">
              <a:xfrm>
                <a:off x="5559" y="570"/>
                <a:ext cx="17" cy="34"/>
              </a:xfrm>
              <a:custGeom>
                <a:avLst/>
                <a:gdLst>
                  <a:gd name="T0" fmla="*/ 12 w 32"/>
                  <a:gd name="T1" fmla="*/ 70 h 70"/>
                  <a:gd name="T2" fmla="*/ 12 w 32"/>
                  <a:gd name="T3" fmla="*/ 70 h 70"/>
                  <a:gd name="T4" fmla="*/ 17 w 32"/>
                  <a:gd name="T5" fmla="*/ 62 h 70"/>
                  <a:gd name="T6" fmla="*/ 21 w 32"/>
                  <a:gd name="T7" fmla="*/ 55 h 70"/>
                  <a:gd name="T8" fmla="*/ 24 w 32"/>
                  <a:gd name="T9" fmla="*/ 47 h 70"/>
                  <a:gd name="T10" fmla="*/ 28 w 32"/>
                  <a:gd name="T11" fmla="*/ 38 h 70"/>
                  <a:gd name="T12" fmla="*/ 29 w 32"/>
                  <a:gd name="T13" fmla="*/ 29 h 70"/>
                  <a:gd name="T14" fmla="*/ 31 w 32"/>
                  <a:gd name="T15" fmla="*/ 19 h 70"/>
                  <a:gd name="T16" fmla="*/ 32 w 32"/>
                  <a:gd name="T17" fmla="*/ 11 h 70"/>
                  <a:gd name="T18" fmla="*/ 32 w 32"/>
                  <a:gd name="T19" fmla="*/ 0 h 70"/>
                  <a:gd name="T20" fmla="*/ 16 w 32"/>
                  <a:gd name="T21" fmla="*/ 0 h 70"/>
                  <a:gd name="T22" fmla="*/ 15 w 32"/>
                  <a:gd name="T23" fmla="*/ 9 h 70"/>
                  <a:gd name="T24" fmla="*/ 15 w 32"/>
                  <a:gd name="T25" fmla="*/ 16 h 70"/>
                  <a:gd name="T26" fmla="*/ 14 w 32"/>
                  <a:gd name="T27" fmla="*/ 24 h 70"/>
                  <a:gd name="T28" fmla="*/ 11 w 32"/>
                  <a:gd name="T29" fmla="*/ 31 h 70"/>
                  <a:gd name="T30" fmla="*/ 9 w 32"/>
                  <a:gd name="T31" fmla="*/ 38 h 70"/>
                  <a:gd name="T32" fmla="*/ 7 w 32"/>
                  <a:gd name="T33" fmla="*/ 45 h 70"/>
                  <a:gd name="T34" fmla="*/ 3 w 32"/>
                  <a:gd name="T35" fmla="*/ 51 h 70"/>
                  <a:gd name="T36" fmla="*/ 0 w 32"/>
                  <a:gd name="T37" fmla="*/ 57 h 70"/>
                  <a:gd name="T38" fmla="*/ 0 w 32"/>
                  <a:gd name="T39" fmla="*/ 57 h 70"/>
                  <a:gd name="T40" fmla="*/ 12 w 32"/>
                  <a:gd name="T41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" h="70">
                    <a:moveTo>
                      <a:pt x="12" y="70"/>
                    </a:moveTo>
                    <a:lnTo>
                      <a:pt x="12" y="70"/>
                    </a:lnTo>
                    <a:lnTo>
                      <a:pt x="17" y="62"/>
                    </a:lnTo>
                    <a:lnTo>
                      <a:pt x="21" y="55"/>
                    </a:lnTo>
                    <a:lnTo>
                      <a:pt x="24" y="47"/>
                    </a:lnTo>
                    <a:lnTo>
                      <a:pt x="28" y="38"/>
                    </a:lnTo>
                    <a:lnTo>
                      <a:pt x="29" y="29"/>
                    </a:lnTo>
                    <a:lnTo>
                      <a:pt x="31" y="19"/>
                    </a:lnTo>
                    <a:lnTo>
                      <a:pt x="32" y="11"/>
                    </a:lnTo>
                    <a:lnTo>
                      <a:pt x="32" y="0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5" y="16"/>
                    </a:lnTo>
                    <a:lnTo>
                      <a:pt x="14" y="24"/>
                    </a:lnTo>
                    <a:lnTo>
                      <a:pt x="11" y="31"/>
                    </a:lnTo>
                    <a:lnTo>
                      <a:pt x="9" y="38"/>
                    </a:lnTo>
                    <a:lnTo>
                      <a:pt x="7" y="45"/>
                    </a:lnTo>
                    <a:lnTo>
                      <a:pt x="3" y="51"/>
                    </a:lnTo>
                    <a:lnTo>
                      <a:pt x="0" y="57"/>
                    </a:lnTo>
                    <a:lnTo>
                      <a:pt x="12" y="7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03" name="Freeform 3196"/>
              <p:cNvSpPr>
                <a:spLocks/>
              </p:cNvSpPr>
              <p:nvPr/>
            </p:nvSpPr>
            <p:spPr bwMode="auto">
              <a:xfrm>
                <a:off x="5544" y="598"/>
                <a:ext cx="22" cy="19"/>
              </a:xfrm>
              <a:custGeom>
                <a:avLst/>
                <a:gdLst>
                  <a:gd name="T0" fmla="*/ 0 w 43"/>
                  <a:gd name="T1" fmla="*/ 37 h 37"/>
                  <a:gd name="T2" fmla="*/ 0 w 43"/>
                  <a:gd name="T3" fmla="*/ 37 h 37"/>
                  <a:gd name="T4" fmla="*/ 13 w 43"/>
                  <a:gd name="T5" fmla="*/ 36 h 37"/>
                  <a:gd name="T6" fmla="*/ 23 w 43"/>
                  <a:gd name="T7" fmla="*/ 30 h 37"/>
                  <a:gd name="T8" fmla="*/ 34 w 43"/>
                  <a:gd name="T9" fmla="*/ 23 h 37"/>
                  <a:gd name="T10" fmla="*/ 43 w 43"/>
                  <a:gd name="T11" fmla="*/ 13 h 37"/>
                  <a:gd name="T12" fmla="*/ 31 w 43"/>
                  <a:gd name="T13" fmla="*/ 0 h 37"/>
                  <a:gd name="T14" fmla="*/ 25 w 43"/>
                  <a:gd name="T15" fmla="*/ 7 h 37"/>
                  <a:gd name="T16" fmla="*/ 18 w 43"/>
                  <a:gd name="T17" fmla="*/ 11 h 37"/>
                  <a:gd name="T18" fmla="*/ 9 w 43"/>
                  <a:gd name="T19" fmla="*/ 16 h 37"/>
                  <a:gd name="T20" fmla="*/ 0 w 43"/>
                  <a:gd name="T21" fmla="*/ 16 h 37"/>
                  <a:gd name="T22" fmla="*/ 0 w 43"/>
                  <a:gd name="T23" fmla="*/ 16 h 37"/>
                  <a:gd name="T24" fmla="*/ 0 w 43"/>
                  <a:gd name="T2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37">
                    <a:moveTo>
                      <a:pt x="0" y="37"/>
                    </a:moveTo>
                    <a:lnTo>
                      <a:pt x="0" y="37"/>
                    </a:lnTo>
                    <a:lnTo>
                      <a:pt x="13" y="36"/>
                    </a:lnTo>
                    <a:lnTo>
                      <a:pt x="23" y="30"/>
                    </a:lnTo>
                    <a:lnTo>
                      <a:pt x="34" y="23"/>
                    </a:lnTo>
                    <a:lnTo>
                      <a:pt x="43" y="13"/>
                    </a:lnTo>
                    <a:lnTo>
                      <a:pt x="31" y="0"/>
                    </a:lnTo>
                    <a:lnTo>
                      <a:pt x="25" y="7"/>
                    </a:lnTo>
                    <a:lnTo>
                      <a:pt x="18" y="11"/>
                    </a:lnTo>
                    <a:lnTo>
                      <a:pt x="9" y="16"/>
                    </a:lnTo>
                    <a:lnTo>
                      <a:pt x="0" y="16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04" name="Freeform 3197"/>
              <p:cNvSpPr>
                <a:spLocks/>
              </p:cNvSpPr>
              <p:nvPr/>
            </p:nvSpPr>
            <p:spPr bwMode="auto">
              <a:xfrm>
                <a:off x="5534" y="604"/>
                <a:ext cx="10" cy="13"/>
              </a:xfrm>
              <a:custGeom>
                <a:avLst/>
                <a:gdLst>
                  <a:gd name="T0" fmla="*/ 0 w 20"/>
                  <a:gd name="T1" fmla="*/ 20 h 24"/>
                  <a:gd name="T2" fmla="*/ 0 w 20"/>
                  <a:gd name="T3" fmla="*/ 20 h 24"/>
                  <a:gd name="T4" fmla="*/ 10 w 20"/>
                  <a:gd name="T5" fmla="*/ 23 h 24"/>
                  <a:gd name="T6" fmla="*/ 20 w 20"/>
                  <a:gd name="T7" fmla="*/ 24 h 24"/>
                  <a:gd name="T8" fmla="*/ 20 w 20"/>
                  <a:gd name="T9" fmla="*/ 3 h 24"/>
                  <a:gd name="T10" fmla="*/ 13 w 20"/>
                  <a:gd name="T11" fmla="*/ 3 h 24"/>
                  <a:gd name="T12" fmla="*/ 7 w 20"/>
                  <a:gd name="T13" fmla="*/ 0 h 24"/>
                  <a:gd name="T14" fmla="*/ 6 w 20"/>
                  <a:gd name="T15" fmla="*/ 0 h 24"/>
                  <a:gd name="T16" fmla="*/ 0 w 20"/>
                  <a:gd name="T1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4">
                    <a:moveTo>
                      <a:pt x="0" y="20"/>
                    </a:moveTo>
                    <a:lnTo>
                      <a:pt x="0" y="20"/>
                    </a:lnTo>
                    <a:lnTo>
                      <a:pt x="10" y="23"/>
                    </a:lnTo>
                    <a:lnTo>
                      <a:pt x="20" y="24"/>
                    </a:lnTo>
                    <a:lnTo>
                      <a:pt x="20" y="3"/>
                    </a:lnTo>
                    <a:lnTo>
                      <a:pt x="13" y="3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05" name="Freeform 3198"/>
              <p:cNvSpPr>
                <a:spLocks/>
              </p:cNvSpPr>
              <p:nvPr/>
            </p:nvSpPr>
            <p:spPr bwMode="auto">
              <a:xfrm>
                <a:off x="5526" y="593"/>
                <a:ext cx="11" cy="21"/>
              </a:xfrm>
              <a:custGeom>
                <a:avLst/>
                <a:gdLst>
                  <a:gd name="T0" fmla="*/ 16 w 22"/>
                  <a:gd name="T1" fmla="*/ 23 h 43"/>
                  <a:gd name="T2" fmla="*/ 2 w 22"/>
                  <a:gd name="T3" fmla="*/ 31 h 43"/>
                  <a:gd name="T4" fmla="*/ 9 w 22"/>
                  <a:gd name="T5" fmla="*/ 39 h 43"/>
                  <a:gd name="T6" fmla="*/ 16 w 22"/>
                  <a:gd name="T7" fmla="*/ 43 h 43"/>
                  <a:gd name="T8" fmla="*/ 22 w 22"/>
                  <a:gd name="T9" fmla="*/ 23 h 43"/>
                  <a:gd name="T10" fmla="*/ 19 w 22"/>
                  <a:gd name="T11" fmla="*/ 21 h 43"/>
                  <a:gd name="T12" fmla="*/ 14 w 22"/>
                  <a:gd name="T13" fmla="*/ 15 h 43"/>
                  <a:gd name="T14" fmla="*/ 0 w 22"/>
                  <a:gd name="T15" fmla="*/ 23 h 43"/>
                  <a:gd name="T16" fmla="*/ 14 w 22"/>
                  <a:gd name="T17" fmla="*/ 15 h 43"/>
                  <a:gd name="T18" fmla="*/ 0 w 22"/>
                  <a:gd name="T19" fmla="*/ 0 h 43"/>
                  <a:gd name="T20" fmla="*/ 0 w 22"/>
                  <a:gd name="T21" fmla="*/ 23 h 43"/>
                  <a:gd name="T22" fmla="*/ 16 w 22"/>
                  <a:gd name="T23" fmla="*/ 2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" h="43">
                    <a:moveTo>
                      <a:pt x="16" y="23"/>
                    </a:moveTo>
                    <a:lnTo>
                      <a:pt x="2" y="31"/>
                    </a:lnTo>
                    <a:lnTo>
                      <a:pt x="9" y="39"/>
                    </a:lnTo>
                    <a:lnTo>
                      <a:pt x="16" y="43"/>
                    </a:lnTo>
                    <a:lnTo>
                      <a:pt x="22" y="23"/>
                    </a:lnTo>
                    <a:lnTo>
                      <a:pt x="19" y="21"/>
                    </a:lnTo>
                    <a:lnTo>
                      <a:pt x="14" y="15"/>
                    </a:lnTo>
                    <a:lnTo>
                      <a:pt x="0" y="23"/>
                    </a:lnTo>
                    <a:lnTo>
                      <a:pt x="14" y="15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16" y="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06" name="Freeform 3199"/>
              <p:cNvSpPr>
                <a:spLocks/>
              </p:cNvSpPr>
              <p:nvPr/>
            </p:nvSpPr>
            <p:spPr bwMode="auto">
              <a:xfrm>
                <a:off x="5526" y="604"/>
                <a:ext cx="8" cy="23"/>
              </a:xfrm>
              <a:custGeom>
                <a:avLst/>
                <a:gdLst>
                  <a:gd name="T0" fmla="*/ 0 w 16"/>
                  <a:gd name="T1" fmla="*/ 44 h 44"/>
                  <a:gd name="T2" fmla="*/ 16 w 16"/>
                  <a:gd name="T3" fmla="*/ 44 h 44"/>
                  <a:gd name="T4" fmla="*/ 16 w 16"/>
                  <a:gd name="T5" fmla="*/ 0 h 44"/>
                  <a:gd name="T6" fmla="*/ 0 w 16"/>
                  <a:gd name="T7" fmla="*/ 0 h 44"/>
                  <a:gd name="T8" fmla="*/ 0 w 16"/>
                  <a:gd name="T9" fmla="*/ 44 h 44"/>
                  <a:gd name="T10" fmla="*/ 0 w 16"/>
                  <a:gd name="T11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44">
                    <a:moveTo>
                      <a:pt x="0" y="44"/>
                    </a:moveTo>
                    <a:lnTo>
                      <a:pt x="16" y="44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07" name="Freeform 3200"/>
              <p:cNvSpPr>
                <a:spLocks/>
              </p:cNvSpPr>
              <p:nvPr/>
            </p:nvSpPr>
            <p:spPr bwMode="auto">
              <a:xfrm>
                <a:off x="5526" y="627"/>
                <a:ext cx="9" cy="12"/>
              </a:xfrm>
              <a:custGeom>
                <a:avLst/>
                <a:gdLst>
                  <a:gd name="T0" fmla="*/ 17 w 17"/>
                  <a:gd name="T1" fmla="*/ 16 h 25"/>
                  <a:gd name="T2" fmla="*/ 17 w 17"/>
                  <a:gd name="T3" fmla="*/ 16 h 25"/>
                  <a:gd name="T4" fmla="*/ 16 w 17"/>
                  <a:gd name="T5" fmla="*/ 12 h 25"/>
                  <a:gd name="T6" fmla="*/ 16 w 17"/>
                  <a:gd name="T7" fmla="*/ 0 h 25"/>
                  <a:gd name="T8" fmla="*/ 0 w 17"/>
                  <a:gd name="T9" fmla="*/ 0 h 25"/>
                  <a:gd name="T10" fmla="*/ 0 w 17"/>
                  <a:gd name="T11" fmla="*/ 15 h 25"/>
                  <a:gd name="T12" fmla="*/ 2 w 17"/>
                  <a:gd name="T13" fmla="*/ 25 h 25"/>
                  <a:gd name="T14" fmla="*/ 2 w 17"/>
                  <a:gd name="T15" fmla="*/ 25 h 25"/>
                  <a:gd name="T16" fmla="*/ 17 w 17"/>
                  <a:gd name="T17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5">
                    <a:moveTo>
                      <a:pt x="17" y="16"/>
                    </a:moveTo>
                    <a:lnTo>
                      <a:pt x="17" y="16"/>
                    </a:ln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2" y="25"/>
                    </a:lnTo>
                    <a:lnTo>
                      <a:pt x="17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08" name="Freeform 3201"/>
              <p:cNvSpPr>
                <a:spLocks/>
              </p:cNvSpPr>
              <p:nvPr/>
            </p:nvSpPr>
            <p:spPr bwMode="auto">
              <a:xfrm>
                <a:off x="5527" y="635"/>
                <a:ext cx="8" cy="10"/>
              </a:xfrm>
              <a:custGeom>
                <a:avLst/>
                <a:gdLst>
                  <a:gd name="T0" fmla="*/ 17 w 17"/>
                  <a:gd name="T1" fmla="*/ 2 h 20"/>
                  <a:gd name="T2" fmla="*/ 17 w 17"/>
                  <a:gd name="T3" fmla="*/ 2 h 20"/>
                  <a:gd name="T4" fmla="*/ 15 w 17"/>
                  <a:gd name="T5" fmla="*/ 0 h 20"/>
                  <a:gd name="T6" fmla="*/ 15 w 17"/>
                  <a:gd name="T7" fmla="*/ 0 h 20"/>
                  <a:gd name="T8" fmla="*/ 0 w 17"/>
                  <a:gd name="T9" fmla="*/ 9 h 20"/>
                  <a:gd name="T10" fmla="*/ 4 w 17"/>
                  <a:gd name="T11" fmla="*/ 15 h 20"/>
                  <a:gd name="T12" fmla="*/ 8 w 17"/>
                  <a:gd name="T13" fmla="*/ 20 h 20"/>
                  <a:gd name="T14" fmla="*/ 8 w 17"/>
                  <a:gd name="T15" fmla="*/ 20 h 20"/>
                  <a:gd name="T16" fmla="*/ 17 w 17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0">
                    <a:moveTo>
                      <a:pt x="17" y="2"/>
                    </a:moveTo>
                    <a:lnTo>
                      <a:pt x="17" y="2"/>
                    </a:lnTo>
                    <a:lnTo>
                      <a:pt x="15" y="0"/>
                    </a:lnTo>
                    <a:lnTo>
                      <a:pt x="0" y="9"/>
                    </a:lnTo>
                    <a:lnTo>
                      <a:pt x="4" y="15"/>
                    </a:lnTo>
                    <a:lnTo>
                      <a:pt x="8" y="20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09" name="Freeform 3202"/>
              <p:cNvSpPr>
                <a:spLocks/>
              </p:cNvSpPr>
              <p:nvPr/>
            </p:nvSpPr>
            <p:spPr bwMode="auto">
              <a:xfrm>
                <a:off x="5531" y="635"/>
                <a:ext cx="13" cy="11"/>
              </a:xfrm>
              <a:custGeom>
                <a:avLst/>
                <a:gdLst>
                  <a:gd name="T0" fmla="*/ 26 w 26"/>
                  <a:gd name="T1" fmla="*/ 11 h 21"/>
                  <a:gd name="T2" fmla="*/ 18 w 26"/>
                  <a:gd name="T3" fmla="*/ 1 h 21"/>
                  <a:gd name="T4" fmla="*/ 11 w 26"/>
                  <a:gd name="T5" fmla="*/ 1 h 21"/>
                  <a:gd name="T6" fmla="*/ 9 w 26"/>
                  <a:gd name="T7" fmla="*/ 0 h 21"/>
                  <a:gd name="T8" fmla="*/ 0 w 26"/>
                  <a:gd name="T9" fmla="*/ 18 h 21"/>
                  <a:gd name="T10" fmla="*/ 9 w 26"/>
                  <a:gd name="T11" fmla="*/ 21 h 21"/>
                  <a:gd name="T12" fmla="*/ 18 w 26"/>
                  <a:gd name="T13" fmla="*/ 21 h 21"/>
                  <a:gd name="T14" fmla="*/ 10 w 26"/>
                  <a:gd name="T15" fmla="*/ 11 h 21"/>
                  <a:gd name="T16" fmla="*/ 26 w 26"/>
                  <a:gd name="T17" fmla="*/ 11 h 21"/>
                  <a:gd name="T18" fmla="*/ 26 w 26"/>
                  <a:gd name="T19" fmla="*/ 1 h 21"/>
                  <a:gd name="T20" fmla="*/ 18 w 26"/>
                  <a:gd name="T21" fmla="*/ 1 h 21"/>
                  <a:gd name="T22" fmla="*/ 26 w 26"/>
                  <a:gd name="T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21">
                    <a:moveTo>
                      <a:pt x="26" y="11"/>
                    </a:moveTo>
                    <a:lnTo>
                      <a:pt x="18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0" y="18"/>
                    </a:lnTo>
                    <a:lnTo>
                      <a:pt x="9" y="21"/>
                    </a:lnTo>
                    <a:lnTo>
                      <a:pt x="18" y="21"/>
                    </a:lnTo>
                    <a:lnTo>
                      <a:pt x="10" y="11"/>
                    </a:lnTo>
                    <a:lnTo>
                      <a:pt x="26" y="11"/>
                    </a:lnTo>
                    <a:lnTo>
                      <a:pt x="26" y="1"/>
                    </a:lnTo>
                    <a:lnTo>
                      <a:pt x="18" y="1"/>
                    </a:lnTo>
                    <a:lnTo>
                      <a:pt x="26" y="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10" name="Freeform 3203"/>
              <p:cNvSpPr>
                <a:spLocks/>
              </p:cNvSpPr>
              <p:nvPr/>
            </p:nvSpPr>
            <p:spPr bwMode="auto">
              <a:xfrm>
                <a:off x="5536" y="641"/>
                <a:ext cx="8" cy="8"/>
              </a:xfrm>
              <a:custGeom>
                <a:avLst/>
                <a:gdLst>
                  <a:gd name="T0" fmla="*/ 8 w 16"/>
                  <a:gd name="T1" fmla="*/ 16 h 16"/>
                  <a:gd name="T2" fmla="*/ 16 w 16"/>
                  <a:gd name="T3" fmla="*/ 6 h 16"/>
                  <a:gd name="T4" fmla="*/ 16 w 16"/>
                  <a:gd name="T5" fmla="*/ 0 h 16"/>
                  <a:gd name="T6" fmla="*/ 0 w 16"/>
                  <a:gd name="T7" fmla="*/ 0 h 16"/>
                  <a:gd name="T8" fmla="*/ 0 w 16"/>
                  <a:gd name="T9" fmla="*/ 6 h 16"/>
                  <a:gd name="T10" fmla="*/ 8 w 16"/>
                  <a:gd name="T11" fmla="*/ 16 h 16"/>
                  <a:gd name="T12" fmla="*/ 8 w 16"/>
                  <a:gd name="T13" fmla="*/ 16 h 16"/>
                  <a:gd name="T14" fmla="*/ 16 w 16"/>
                  <a:gd name="T15" fmla="*/ 16 h 16"/>
                  <a:gd name="T16" fmla="*/ 16 w 16"/>
                  <a:gd name="T17" fmla="*/ 6 h 16"/>
                  <a:gd name="T18" fmla="*/ 8 w 16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16" y="6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8" y="16"/>
                    </a:lnTo>
                    <a:lnTo>
                      <a:pt x="16" y="16"/>
                    </a:lnTo>
                    <a:lnTo>
                      <a:pt x="16" y="6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11" name="Freeform 3204"/>
              <p:cNvSpPr>
                <a:spLocks/>
              </p:cNvSpPr>
              <p:nvPr/>
            </p:nvSpPr>
            <p:spPr bwMode="auto">
              <a:xfrm>
                <a:off x="5505" y="639"/>
                <a:ext cx="35" cy="10"/>
              </a:xfrm>
              <a:custGeom>
                <a:avLst/>
                <a:gdLst>
                  <a:gd name="T0" fmla="*/ 0 w 70"/>
                  <a:gd name="T1" fmla="*/ 10 h 20"/>
                  <a:gd name="T2" fmla="*/ 8 w 70"/>
                  <a:gd name="T3" fmla="*/ 20 h 20"/>
                  <a:gd name="T4" fmla="*/ 70 w 70"/>
                  <a:gd name="T5" fmla="*/ 20 h 20"/>
                  <a:gd name="T6" fmla="*/ 70 w 70"/>
                  <a:gd name="T7" fmla="*/ 0 h 20"/>
                  <a:gd name="T8" fmla="*/ 8 w 70"/>
                  <a:gd name="T9" fmla="*/ 0 h 20"/>
                  <a:gd name="T10" fmla="*/ 0 w 70"/>
                  <a:gd name="T11" fmla="*/ 10 h 20"/>
                  <a:gd name="T12" fmla="*/ 0 w 70"/>
                  <a:gd name="T13" fmla="*/ 10 h 20"/>
                  <a:gd name="T14" fmla="*/ 0 w 70"/>
                  <a:gd name="T15" fmla="*/ 20 h 20"/>
                  <a:gd name="T16" fmla="*/ 8 w 70"/>
                  <a:gd name="T17" fmla="*/ 20 h 20"/>
                  <a:gd name="T18" fmla="*/ 0 w 70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20">
                    <a:moveTo>
                      <a:pt x="0" y="10"/>
                    </a:moveTo>
                    <a:lnTo>
                      <a:pt x="8" y="20"/>
                    </a:lnTo>
                    <a:lnTo>
                      <a:pt x="70" y="20"/>
                    </a:lnTo>
                    <a:lnTo>
                      <a:pt x="70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12" name="Freeform 3205"/>
              <p:cNvSpPr>
                <a:spLocks/>
              </p:cNvSpPr>
              <p:nvPr/>
            </p:nvSpPr>
            <p:spPr bwMode="auto">
              <a:xfrm>
                <a:off x="5505" y="636"/>
                <a:ext cx="8" cy="8"/>
              </a:xfrm>
              <a:custGeom>
                <a:avLst/>
                <a:gdLst>
                  <a:gd name="T0" fmla="*/ 8 w 16"/>
                  <a:gd name="T1" fmla="*/ 0 h 16"/>
                  <a:gd name="T2" fmla="*/ 0 w 16"/>
                  <a:gd name="T3" fmla="*/ 10 h 16"/>
                  <a:gd name="T4" fmla="*/ 0 w 16"/>
                  <a:gd name="T5" fmla="*/ 16 h 16"/>
                  <a:gd name="T6" fmla="*/ 16 w 16"/>
                  <a:gd name="T7" fmla="*/ 16 h 16"/>
                  <a:gd name="T8" fmla="*/ 16 w 16"/>
                  <a:gd name="T9" fmla="*/ 10 h 16"/>
                  <a:gd name="T10" fmla="*/ 8 w 16"/>
                  <a:gd name="T11" fmla="*/ 0 h 16"/>
                  <a:gd name="T12" fmla="*/ 8 w 16"/>
                  <a:gd name="T13" fmla="*/ 0 h 16"/>
                  <a:gd name="T14" fmla="*/ 0 w 16"/>
                  <a:gd name="T15" fmla="*/ 0 h 16"/>
                  <a:gd name="T16" fmla="*/ 0 w 16"/>
                  <a:gd name="T17" fmla="*/ 10 h 16"/>
                  <a:gd name="T18" fmla="*/ 8 w 16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8" y="0"/>
                    </a:moveTo>
                    <a:lnTo>
                      <a:pt x="0" y="10"/>
                    </a:lnTo>
                    <a:lnTo>
                      <a:pt x="0" y="16"/>
                    </a:lnTo>
                    <a:lnTo>
                      <a:pt x="16" y="16"/>
                    </a:lnTo>
                    <a:lnTo>
                      <a:pt x="16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13" name="Freeform 3206"/>
              <p:cNvSpPr>
                <a:spLocks/>
              </p:cNvSpPr>
              <p:nvPr/>
            </p:nvSpPr>
            <p:spPr bwMode="auto">
              <a:xfrm>
                <a:off x="5509" y="636"/>
                <a:ext cx="2" cy="10"/>
              </a:xfrm>
              <a:custGeom>
                <a:avLst/>
                <a:gdLst>
                  <a:gd name="T0" fmla="*/ 3 w 3"/>
                  <a:gd name="T1" fmla="*/ 0 h 20"/>
                  <a:gd name="T2" fmla="*/ 2 w 3"/>
                  <a:gd name="T3" fmla="*/ 0 h 20"/>
                  <a:gd name="T4" fmla="*/ 0 w 3"/>
                  <a:gd name="T5" fmla="*/ 0 h 20"/>
                  <a:gd name="T6" fmla="*/ 0 w 3"/>
                  <a:gd name="T7" fmla="*/ 20 h 20"/>
                  <a:gd name="T8" fmla="*/ 2 w 3"/>
                  <a:gd name="T9" fmla="*/ 20 h 20"/>
                  <a:gd name="T10" fmla="*/ 3 w 3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0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14" name="Freeform 3207"/>
              <p:cNvSpPr>
                <a:spLocks/>
              </p:cNvSpPr>
              <p:nvPr/>
            </p:nvSpPr>
            <p:spPr bwMode="auto">
              <a:xfrm>
                <a:off x="5510" y="635"/>
                <a:ext cx="8" cy="11"/>
              </a:xfrm>
              <a:custGeom>
                <a:avLst/>
                <a:gdLst>
                  <a:gd name="T0" fmla="*/ 8 w 17"/>
                  <a:gd name="T1" fmla="*/ 0 h 23"/>
                  <a:gd name="T2" fmla="*/ 8 w 17"/>
                  <a:gd name="T3" fmla="*/ 0 h 23"/>
                  <a:gd name="T4" fmla="*/ 6 w 17"/>
                  <a:gd name="T5" fmla="*/ 3 h 23"/>
                  <a:gd name="T6" fmla="*/ 1 w 17"/>
                  <a:gd name="T7" fmla="*/ 3 h 23"/>
                  <a:gd name="T8" fmla="*/ 0 w 17"/>
                  <a:gd name="T9" fmla="*/ 23 h 23"/>
                  <a:gd name="T10" fmla="*/ 10 w 17"/>
                  <a:gd name="T11" fmla="*/ 22 h 23"/>
                  <a:gd name="T12" fmla="*/ 17 w 17"/>
                  <a:gd name="T13" fmla="*/ 19 h 23"/>
                  <a:gd name="T14" fmla="*/ 17 w 17"/>
                  <a:gd name="T15" fmla="*/ 19 h 23"/>
                  <a:gd name="T16" fmla="*/ 8 w 17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3">
                    <a:moveTo>
                      <a:pt x="8" y="0"/>
                    </a:moveTo>
                    <a:lnTo>
                      <a:pt x="8" y="0"/>
                    </a:lnTo>
                    <a:lnTo>
                      <a:pt x="6" y="3"/>
                    </a:lnTo>
                    <a:lnTo>
                      <a:pt x="1" y="3"/>
                    </a:lnTo>
                    <a:lnTo>
                      <a:pt x="0" y="23"/>
                    </a:lnTo>
                    <a:lnTo>
                      <a:pt x="10" y="22"/>
                    </a:lnTo>
                    <a:lnTo>
                      <a:pt x="17" y="1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15" name="Freeform 3208"/>
              <p:cNvSpPr>
                <a:spLocks/>
              </p:cNvSpPr>
              <p:nvPr/>
            </p:nvSpPr>
            <p:spPr bwMode="auto">
              <a:xfrm>
                <a:off x="5514" y="635"/>
                <a:ext cx="8" cy="9"/>
              </a:xfrm>
              <a:custGeom>
                <a:avLst/>
                <a:gdLst>
                  <a:gd name="T0" fmla="*/ 2 w 17"/>
                  <a:gd name="T1" fmla="*/ 0 h 19"/>
                  <a:gd name="T2" fmla="*/ 2 w 17"/>
                  <a:gd name="T3" fmla="*/ 0 h 19"/>
                  <a:gd name="T4" fmla="*/ 0 w 17"/>
                  <a:gd name="T5" fmla="*/ 0 h 19"/>
                  <a:gd name="T6" fmla="*/ 0 w 17"/>
                  <a:gd name="T7" fmla="*/ 0 h 19"/>
                  <a:gd name="T8" fmla="*/ 9 w 17"/>
                  <a:gd name="T9" fmla="*/ 19 h 19"/>
                  <a:gd name="T10" fmla="*/ 13 w 17"/>
                  <a:gd name="T11" fmla="*/ 15 h 19"/>
                  <a:gd name="T12" fmla="*/ 17 w 17"/>
                  <a:gd name="T13" fmla="*/ 9 h 19"/>
                  <a:gd name="T14" fmla="*/ 17 w 17"/>
                  <a:gd name="T15" fmla="*/ 7 h 19"/>
                  <a:gd name="T16" fmla="*/ 2 w 17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9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9" y="19"/>
                    </a:lnTo>
                    <a:lnTo>
                      <a:pt x="13" y="15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16" name="Freeform 3209"/>
              <p:cNvSpPr>
                <a:spLocks/>
              </p:cNvSpPr>
              <p:nvPr/>
            </p:nvSpPr>
            <p:spPr bwMode="auto">
              <a:xfrm>
                <a:off x="5515" y="627"/>
                <a:ext cx="8" cy="11"/>
              </a:xfrm>
              <a:custGeom>
                <a:avLst/>
                <a:gdLst>
                  <a:gd name="T0" fmla="*/ 0 w 16"/>
                  <a:gd name="T1" fmla="*/ 0 h 23"/>
                  <a:gd name="T2" fmla="*/ 0 w 16"/>
                  <a:gd name="T3" fmla="*/ 0 h 23"/>
                  <a:gd name="T4" fmla="*/ 0 w 16"/>
                  <a:gd name="T5" fmla="*/ 12 h 23"/>
                  <a:gd name="T6" fmla="*/ 0 w 16"/>
                  <a:gd name="T7" fmla="*/ 16 h 23"/>
                  <a:gd name="T8" fmla="*/ 15 w 16"/>
                  <a:gd name="T9" fmla="*/ 23 h 23"/>
                  <a:gd name="T10" fmla="*/ 16 w 16"/>
                  <a:gd name="T11" fmla="*/ 13 h 23"/>
                  <a:gd name="T12" fmla="*/ 16 w 16"/>
                  <a:gd name="T13" fmla="*/ 0 h 23"/>
                  <a:gd name="T14" fmla="*/ 16 w 16"/>
                  <a:gd name="T15" fmla="*/ 0 h 23"/>
                  <a:gd name="T16" fmla="*/ 0 w 16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3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5" y="23"/>
                    </a:lnTo>
                    <a:lnTo>
                      <a:pt x="16" y="13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17" name="Freeform 3210"/>
              <p:cNvSpPr>
                <a:spLocks/>
              </p:cNvSpPr>
              <p:nvPr/>
            </p:nvSpPr>
            <p:spPr bwMode="auto">
              <a:xfrm>
                <a:off x="5515" y="557"/>
                <a:ext cx="8" cy="70"/>
              </a:xfrm>
              <a:custGeom>
                <a:avLst/>
                <a:gdLst>
                  <a:gd name="T0" fmla="*/ 16 w 16"/>
                  <a:gd name="T1" fmla="*/ 0 h 140"/>
                  <a:gd name="T2" fmla="*/ 0 w 16"/>
                  <a:gd name="T3" fmla="*/ 0 h 140"/>
                  <a:gd name="T4" fmla="*/ 0 w 16"/>
                  <a:gd name="T5" fmla="*/ 140 h 140"/>
                  <a:gd name="T6" fmla="*/ 16 w 16"/>
                  <a:gd name="T7" fmla="*/ 140 h 140"/>
                  <a:gd name="T8" fmla="*/ 16 w 16"/>
                  <a:gd name="T9" fmla="*/ 0 h 140"/>
                  <a:gd name="T10" fmla="*/ 16 w 16"/>
                  <a:gd name="T11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40">
                    <a:moveTo>
                      <a:pt x="16" y="0"/>
                    </a:moveTo>
                    <a:lnTo>
                      <a:pt x="0" y="0"/>
                    </a:lnTo>
                    <a:lnTo>
                      <a:pt x="0" y="140"/>
                    </a:lnTo>
                    <a:lnTo>
                      <a:pt x="16" y="14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18" name="Freeform 3211"/>
              <p:cNvSpPr>
                <a:spLocks/>
              </p:cNvSpPr>
              <p:nvPr/>
            </p:nvSpPr>
            <p:spPr bwMode="auto">
              <a:xfrm>
                <a:off x="5515" y="546"/>
                <a:ext cx="8" cy="11"/>
              </a:xfrm>
              <a:custGeom>
                <a:avLst/>
                <a:gdLst>
                  <a:gd name="T0" fmla="*/ 0 w 16"/>
                  <a:gd name="T1" fmla="*/ 7 h 21"/>
                  <a:gd name="T2" fmla="*/ 0 w 16"/>
                  <a:gd name="T3" fmla="*/ 7 h 21"/>
                  <a:gd name="T4" fmla="*/ 0 w 16"/>
                  <a:gd name="T5" fmla="*/ 11 h 21"/>
                  <a:gd name="T6" fmla="*/ 0 w 16"/>
                  <a:gd name="T7" fmla="*/ 21 h 21"/>
                  <a:gd name="T8" fmla="*/ 16 w 16"/>
                  <a:gd name="T9" fmla="*/ 21 h 21"/>
                  <a:gd name="T10" fmla="*/ 16 w 16"/>
                  <a:gd name="T11" fmla="*/ 10 h 21"/>
                  <a:gd name="T12" fmla="*/ 15 w 16"/>
                  <a:gd name="T13" fmla="*/ 0 h 21"/>
                  <a:gd name="T14" fmla="*/ 15 w 16"/>
                  <a:gd name="T15" fmla="*/ 0 h 21"/>
                  <a:gd name="T16" fmla="*/ 0 w 16"/>
                  <a:gd name="T17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1">
                    <a:moveTo>
                      <a:pt x="0" y="7"/>
                    </a:moveTo>
                    <a:lnTo>
                      <a:pt x="0" y="7"/>
                    </a:lnTo>
                    <a:lnTo>
                      <a:pt x="0" y="11"/>
                    </a:lnTo>
                    <a:lnTo>
                      <a:pt x="0" y="21"/>
                    </a:lnTo>
                    <a:lnTo>
                      <a:pt x="16" y="21"/>
                    </a:lnTo>
                    <a:lnTo>
                      <a:pt x="16" y="10"/>
                    </a:lnTo>
                    <a:lnTo>
                      <a:pt x="1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19" name="Freeform 3212"/>
              <p:cNvSpPr>
                <a:spLocks/>
              </p:cNvSpPr>
              <p:nvPr/>
            </p:nvSpPr>
            <p:spPr bwMode="auto">
              <a:xfrm>
                <a:off x="5515" y="541"/>
                <a:ext cx="7" cy="9"/>
              </a:xfrm>
              <a:custGeom>
                <a:avLst/>
                <a:gdLst>
                  <a:gd name="T0" fmla="*/ 0 w 15"/>
                  <a:gd name="T1" fmla="*/ 17 h 17"/>
                  <a:gd name="T2" fmla="*/ 0 w 15"/>
                  <a:gd name="T3" fmla="*/ 17 h 17"/>
                  <a:gd name="T4" fmla="*/ 0 w 15"/>
                  <a:gd name="T5" fmla="*/ 17 h 17"/>
                  <a:gd name="T6" fmla="*/ 0 w 15"/>
                  <a:gd name="T7" fmla="*/ 17 h 17"/>
                  <a:gd name="T8" fmla="*/ 15 w 15"/>
                  <a:gd name="T9" fmla="*/ 10 h 17"/>
                  <a:gd name="T10" fmla="*/ 12 w 15"/>
                  <a:gd name="T11" fmla="*/ 4 h 17"/>
                  <a:gd name="T12" fmla="*/ 9 w 15"/>
                  <a:gd name="T13" fmla="*/ 0 h 17"/>
                  <a:gd name="T14" fmla="*/ 9 w 15"/>
                  <a:gd name="T15" fmla="*/ 0 h 17"/>
                  <a:gd name="T16" fmla="*/ 0 w 15"/>
                  <a:gd name="T1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7">
                    <a:moveTo>
                      <a:pt x="0" y="17"/>
                    </a:moveTo>
                    <a:lnTo>
                      <a:pt x="0" y="17"/>
                    </a:lnTo>
                    <a:lnTo>
                      <a:pt x="15" y="10"/>
                    </a:lnTo>
                    <a:lnTo>
                      <a:pt x="12" y="4"/>
                    </a:lnTo>
                    <a:lnTo>
                      <a:pt x="9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20" name="Freeform 3213"/>
              <p:cNvSpPr>
                <a:spLocks/>
              </p:cNvSpPr>
              <p:nvPr/>
            </p:nvSpPr>
            <p:spPr bwMode="auto">
              <a:xfrm>
                <a:off x="5514" y="539"/>
                <a:ext cx="5" cy="11"/>
              </a:xfrm>
              <a:custGeom>
                <a:avLst/>
                <a:gdLst>
                  <a:gd name="T0" fmla="*/ 0 w 12"/>
                  <a:gd name="T1" fmla="*/ 22 h 22"/>
                  <a:gd name="T2" fmla="*/ 0 w 12"/>
                  <a:gd name="T3" fmla="*/ 22 h 22"/>
                  <a:gd name="T4" fmla="*/ 3 w 12"/>
                  <a:gd name="T5" fmla="*/ 22 h 22"/>
                  <a:gd name="T6" fmla="*/ 3 w 12"/>
                  <a:gd name="T7" fmla="*/ 22 h 22"/>
                  <a:gd name="T8" fmla="*/ 12 w 12"/>
                  <a:gd name="T9" fmla="*/ 5 h 22"/>
                  <a:gd name="T10" fmla="*/ 6 w 12"/>
                  <a:gd name="T11" fmla="*/ 2 h 22"/>
                  <a:gd name="T12" fmla="*/ 0 w 12"/>
                  <a:gd name="T13" fmla="*/ 0 h 22"/>
                  <a:gd name="T14" fmla="*/ 0 w 12"/>
                  <a:gd name="T15" fmla="*/ 0 h 22"/>
                  <a:gd name="T16" fmla="*/ 0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0" y="22"/>
                    </a:moveTo>
                    <a:lnTo>
                      <a:pt x="0" y="22"/>
                    </a:lnTo>
                    <a:lnTo>
                      <a:pt x="3" y="22"/>
                    </a:lnTo>
                    <a:lnTo>
                      <a:pt x="12" y="5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21" name="Freeform 3214"/>
              <p:cNvSpPr>
                <a:spLocks/>
              </p:cNvSpPr>
              <p:nvPr/>
            </p:nvSpPr>
            <p:spPr bwMode="auto">
              <a:xfrm>
                <a:off x="5506" y="539"/>
                <a:ext cx="8" cy="13"/>
              </a:xfrm>
              <a:custGeom>
                <a:avLst/>
                <a:gdLst>
                  <a:gd name="T0" fmla="*/ 0 w 15"/>
                  <a:gd name="T1" fmla="*/ 16 h 26"/>
                  <a:gd name="T2" fmla="*/ 11 w 15"/>
                  <a:gd name="T3" fmla="*/ 24 h 26"/>
                  <a:gd name="T4" fmla="*/ 14 w 15"/>
                  <a:gd name="T5" fmla="*/ 22 h 26"/>
                  <a:gd name="T6" fmla="*/ 15 w 15"/>
                  <a:gd name="T7" fmla="*/ 22 h 26"/>
                  <a:gd name="T8" fmla="*/ 15 w 15"/>
                  <a:gd name="T9" fmla="*/ 0 h 26"/>
                  <a:gd name="T10" fmla="*/ 11 w 15"/>
                  <a:gd name="T11" fmla="*/ 2 h 26"/>
                  <a:gd name="T12" fmla="*/ 5 w 15"/>
                  <a:gd name="T13" fmla="*/ 3 h 26"/>
                  <a:gd name="T14" fmla="*/ 15 w 15"/>
                  <a:gd name="T15" fmla="*/ 11 h 26"/>
                  <a:gd name="T16" fmla="*/ 0 w 15"/>
                  <a:gd name="T17" fmla="*/ 16 h 26"/>
                  <a:gd name="T18" fmla="*/ 2 w 15"/>
                  <a:gd name="T19" fmla="*/ 26 h 26"/>
                  <a:gd name="T20" fmla="*/ 11 w 15"/>
                  <a:gd name="T21" fmla="*/ 24 h 26"/>
                  <a:gd name="T22" fmla="*/ 0 w 15"/>
                  <a:gd name="T23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26">
                    <a:moveTo>
                      <a:pt x="0" y="16"/>
                    </a:moveTo>
                    <a:lnTo>
                      <a:pt x="11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5" y="0"/>
                    </a:lnTo>
                    <a:lnTo>
                      <a:pt x="11" y="2"/>
                    </a:lnTo>
                    <a:lnTo>
                      <a:pt x="5" y="3"/>
                    </a:lnTo>
                    <a:lnTo>
                      <a:pt x="15" y="11"/>
                    </a:lnTo>
                    <a:lnTo>
                      <a:pt x="0" y="16"/>
                    </a:lnTo>
                    <a:lnTo>
                      <a:pt x="2" y="26"/>
                    </a:lnTo>
                    <a:lnTo>
                      <a:pt x="11" y="24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22" name="Freeform 3215"/>
              <p:cNvSpPr>
                <a:spLocks/>
              </p:cNvSpPr>
              <p:nvPr/>
            </p:nvSpPr>
            <p:spPr bwMode="auto">
              <a:xfrm>
                <a:off x="5504" y="538"/>
                <a:ext cx="10" cy="9"/>
              </a:xfrm>
              <a:custGeom>
                <a:avLst/>
                <a:gdLst>
                  <a:gd name="T0" fmla="*/ 9 w 20"/>
                  <a:gd name="T1" fmla="*/ 0 h 17"/>
                  <a:gd name="T2" fmla="*/ 4 w 20"/>
                  <a:gd name="T3" fmla="*/ 13 h 17"/>
                  <a:gd name="T4" fmla="*/ 5 w 20"/>
                  <a:gd name="T5" fmla="*/ 17 h 17"/>
                  <a:gd name="T6" fmla="*/ 20 w 20"/>
                  <a:gd name="T7" fmla="*/ 12 h 17"/>
                  <a:gd name="T8" fmla="*/ 19 w 20"/>
                  <a:gd name="T9" fmla="*/ 6 h 17"/>
                  <a:gd name="T10" fmla="*/ 9 w 20"/>
                  <a:gd name="T11" fmla="*/ 0 h 17"/>
                  <a:gd name="T12" fmla="*/ 9 w 20"/>
                  <a:gd name="T13" fmla="*/ 0 h 17"/>
                  <a:gd name="T14" fmla="*/ 0 w 20"/>
                  <a:gd name="T15" fmla="*/ 3 h 17"/>
                  <a:gd name="T16" fmla="*/ 4 w 20"/>
                  <a:gd name="T17" fmla="*/ 13 h 17"/>
                  <a:gd name="T18" fmla="*/ 9 w 20"/>
                  <a:gd name="T1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17">
                    <a:moveTo>
                      <a:pt x="9" y="0"/>
                    </a:moveTo>
                    <a:lnTo>
                      <a:pt x="4" y="13"/>
                    </a:lnTo>
                    <a:lnTo>
                      <a:pt x="5" y="17"/>
                    </a:lnTo>
                    <a:lnTo>
                      <a:pt x="20" y="12"/>
                    </a:lnTo>
                    <a:lnTo>
                      <a:pt x="19" y="6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4" y="1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23" name="Freeform 3216"/>
              <p:cNvSpPr>
                <a:spLocks/>
              </p:cNvSpPr>
              <p:nvPr/>
            </p:nvSpPr>
            <p:spPr bwMode="auto">
              <a:xfrm>
                <a:off x="5526" y="555"/>
                <a:ext cx="8" cy="28"/>
              </a:xfrm>
              <a:custGeom>
                <a:avLst/>
                <a:gdLst>
                  <a:gd name="T0" fmla="*/ 0 w 16"/>
                  <a:gd name="T1" fmla="*/ 54 h 54"/>
                  <a:gd name="T2" fmla="*/ 16 w 16"/>
                  <a:gd name="T3" fmla="*/ 54 h 54"/>
                  <a:gd name="T4" fmla="*/ 16 w 16"/>
                  <a:gd name="T5" fmla="*/ 0 h 54"/>
                  <a:gd name="T6" fmla="*/ 0 w 16"/>
                  <a:gd name="T7" fmla="*/ 0 h 54"/>
                  <a:gd name="T8" fmla="*/ 0 w 16"/>
                  <a:gd name="T9" fmla="*/ 54 h 54"/>
                  <a:gd name="T10" fmla="*/ 0 w 16"/>
                  <a:gd name="T1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54">
                    <a:moveTo>
                      <a:pt x="0" y="54"/>
                    </a:moveTo>
                    <a:lnTo>
                      <a:pt x="16" y="54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24" name="Freeform 3217"/>
              <p:cNvSpPr>
                <a:spLocks/>
              </p:cNvSpPr>
              <p:nvPr/>
            </p:nvSpPr>
            <p:spPr bwMode="auto">
              <a:xfrm>
                <a:off x="5526" y="583"/>
                <a:ext cx="9" cy="13"/>
              </a:xfrm>
              <a:custGeom>
                <a:avLst/>
                <a:gdLst>
                  <a:gd name="T0" fmla="*/ 17 w 17"/>
                  <a:gd name="T1" fmla="*/ 22 h 26"/>
                  <a:gd name="T2" fmla="*/ 17 w 17"/>
                  <a:gd name="T3" fmla="*/ 22 h 26"/>
                  <a:gd name="T4" fmla="*/ 16 w 17"/>
                  <a:gd name="T5" fmla="*/ 15 h 26"/>
                  <a:gd name="T6" fmla="*/ 16 w 17"/>
                  <a:gd name="T7" fmla="*/ 0 h 26"/>
                  <a:gd name="T8" fmla="*/ 0 w 17"/>
                  <a:gd name="T9" fmla="*/ 0 h 26"/>
                  <a:gd name="T10" fmla="*/ 0 w 17"/>
                  <a:gd name="T11" fmla="*/ 16 h 26"/>
                  <a:gd name="T12" fmla="*/ 1 w 17"/>
                  <a:gd name="T13" fmla="*/ 26 h 26"/>
                  <a:gd name="T14" fmla="*/ 1 w 17"/>
                  <a:gd name="T15" fmla="*/ 26 h 26"/>
                  <a:gd name="T16" fmla="*/ 17 w 17"/>
                  <a:gd name="T17" fmla="*/ 2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6">
                    <a:moveTo>
                      <a:pt x="17" y="22"/>
                    </a:moveTo>
                    <a:lnTo>
                      <a:pt x="17" y="22"/>
                    </a:lnTo>
                    <a:lnTo>
                      <a:pt x="16" y="15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1" y="26"/>
                    </a:lnTo>
                    <a:lnTo>
                      <a:pt x="17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25" name="Freeform 3218"/>
              <p:cNvSpPr>
                <a:spLocks/>
              </p:cNvSpPr>
              <p:nvPr/>
            </p:nvSpPr>
            <p:spPr bwMode="auto">
              <a:xfrm>
                <a:off x="5526" y="594"/>
                <a:ext cx="12" cy="13"/>
              </a:xfrm>
              <a:custGeom>
                <a:avLst/>
                <a:gdLst>
                  <a:gd name="T0" fmla="*/ 22 w 22"/>
                  <a:gd name="T1" fmla="*/ 10 h 26"/>
                  <a:gd name="T2" fmla="*/ 22 w 22"/>
                  <a:gd name="T3" fmla="*/ 10 h 26"/>
                  <a:gd name="T4" fmla="*/ 20 w 22"/>
                  <a:gd name="T5" fmla="*/ 7 h 26"/>
                  <a:gd name="T6" fmla="*/ 18 w 22"/>
                  <a:gd name="T7" fmla="*/ 6 h 26"/>
                  <a:gd name="T8" fmla="*/ 16 w 22"/>
                  <a:gd name="T9" fmla="*/ 3 h 26"/>
                  <a:gd name="T10" fmla="*/ 16 w 22"/>
                  <a:gd name="T11" fmla="*/ 0 h 26"/>
                  <a:gd name="T12" fmla="*/ 0 w 22"/>
                  <a:gd name="T13" fmla="*/ 4 h 26"/>
                  <a:gd name="T14" fmla="*/ 1 w 22"/>
                  <a:gd name="T15" fmla="*/ 10 h 26"/>
                  <a:gd name="T16" fmla="*/ 5 w 22"/>
                  <a:gd name="T17" fmla="*/ 17 h 26"/>
                  <a:gd name="T18" fmla="*/ 8 w 22"/>
                  <a:gd name="T19" fmla="*/ 22 h 26"/>
                  <a:gd name="T20" fmla="*/ 12 w 22"/>
                  <a:gd name="T21" fmla="*/ 26 h 26"/>
                  <a:gd name="T22" fmla="*/ 12 w 22"/>
                  <a:gd name="T23" fmla="*/ 26 h 26"/>
                  <a:gd name="T24" fmla="*/ 22 w 22"/>
                  <a:gd name="T25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26">
                    <a:moveTo>
                      <a:pt x="22" y="10"/>
                    </a:moveTo>
                    <a:lnTo>
                      <a:pt x="22" y="10"/>
                    </a:lnTo>
                    <a:lnTo>
                      <a:pt x="20" y="7"/>
                    </a:lnTo>
                    <a:lnTo>
                      <a:pt x="18" y="6"/>
                    </a:lnTo>
                    <a:lnTo>
                      <a:pt x="16" y="3"/>
                    </a:lnTo>
                    <a:lnTo>
                      <a:pt x="16" y="0"/>
                    </a:lnTo>
                    <a:lnTo>
                      <a:pt x="0" y="4"/>
                    </a:lnTo>
                    <a:lnTo>
                      <a:pt x="1" y="10"/>
                    </a:lnTo>
                    <a:lnTo>
                      <a:pt x="5" y="17"/>
                    </a:lnTo>
                    <a:lnTo>
                      <a:pt x="8" y="22"/>
                    </a:lnTo>
                    <a:lnTo>
                      <a:pt x="12" y="26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26" name="Freeform 3219"/>
              <p:cNvSpPr>
                <a:spLocks/>
              </p:cNvSpPr>
              <p:nvPr/>
            </p:nvSpPr>
            <p:spPr bwMode="auto">
              <a:xfrm>
                <a:off x="5532" y="599"/>
                <a:ext cx="12" cy="13"/>
              </a:xfrm>
              <a:custGeom>
                <a:avLst/>
                <a:gdLst>
                  <a:gd name="T0" fmla="*/ 23 w 23"/>
                  <a:gd name="T1" fmla="*/ 6 h 26"/>
                  <a:gd name="T2" fmla="*/ 23 w 23"/>
                  <a:gd name="T3" fmla="*/ 6 h 26"/>
                  <a:gd name="T4" fmla="*/ 18 w 23"/>
                  <a:gd name="T5" fmla="*/ 4 h 26"/>
                  <a:gd name="T6" fmla="*/ 16 w 23"/>
                  <a:gd name="T7" fmla="*/ 4 h 26"/>
                  <a:gd name="T8" fmla="*/ 13 w 23"/>
                  <a:gd name="T9" fmla="*/ 3 h 26"/>
                  <a:gd name="T10" fmla="*/ 10 w 23"/>
                  <a:gd name="T11" fmla="*/ 0 h 26"/>
                  <a:gd name="T12" fmla="*/ 0 w 23"/>
                  <a:gd name="T13" fmla="*/ 16 h 26"/>
                  <a:gd name="T14" fmla="*/ 4 w 23"/>
                  <a:gd name="T15" fmla="*/ 20 h 26"/>
                  <a:gd name="T16" fmla="*/ 10 w 23"/>
                  <a:gd name="T17" fmla="*/ 23 h 26"/>
                  <a:gd name="T18" fmla="*/ 16 w 23"/>
                  <a:gd name="T19" fmla="*/ 25 h 26"/>
                  <a:gd name="T20" fmla="*/ 23 w 23"/>
                  <a:gd name="T21" fmla="*/ 26 h 26"/>
                  <a:gd name="T22" fmla="*/ 23 w 23"/>
                  <a:gd name="T23" fmla="*/ 26 h 26"/>
                  <a:gd name="T24" fmla="*/ 23 w 23"/>
                  <a:gd name="T2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6">
                    <a:moveTo>
                      <a:pt x="23" y="6"/>
                    </a:moveTo>
                    <a:lnTo>
                      <a:pt x="23" y="6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3"/>
                    </a:lnTo>
                    <a:lnTo>
                      <a:pt x="10" y="0"/>
                    </a:lnTo>
                    <a:lnTo>
                      <a:pt x="0" y="16"/>
                    </a:lnTo>
                    <a:lnTo>
                      <a:pt x="4" y="20"/>
                    </a:lnTo>
                    <a:lnTo>
                      <a:pt x="10" y="23"/>
                    </a:lnTo>
                    <a:lnTo>
                      <a:pt x="16" y="25"/>
                    </a:lnTo>
                    <a:lnTo>
                      <a:pt x="23" y="26"/>
                    </a:lnTo>
                    <a:lnTo>
                      <a:pt x="23" y="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27" name="Freeform 3220"/>
              <p:cNvSpPr>
                <a:spLocks/>
              </p:cNvSpPr>
              <p:nvPr/>
            </p:nvSpPr>
            <p:spPr bwMode="auto">
              <a:xfrm>
                <a:off x="5544" y="597"/>
                <a:ext cx="14" cy="15"/>
              </a:xfrm>
              <a:custGeom>
                <a:avLst/>
                <a:gdLst>
                  <a:gd name="T0" fmla="*/ 14 w 27"/>
                  <a:gd name="T1" fmla="*/ 0 h 29"/>
                  <a:gd name="T2" fmla="*/ 14 w 27"/>
                  <a:gd name="T3" fmla="*/ 0 h 29"/>
                  <a:gd name="T4" fmla="*/ 12 w 27"/>
                  <a:gd name="T5" fmla="*/ 3 h 29"/>
                  <a:gd name="T6" fmla="*/ 8 w 27"/>
                  <a:gd name="T7" fmla="*/ 6 h 29"/>
                  <a:gd name="T8" fmla="*/ 5 w 27"/>
                  <a:gd name="T9" fmla="*/ 7 h 29"/>
                  <a:gd name="T10" fmla="*/ 0 w 27"/>
                  <a:gd name="T11" fmla="*/ 9 h 29"/>
                  <a:gd name="T12" fmla="*/ 0 w 27"/>
                  <a:gd name="T13" fmla="*/ 29 h 29"/>
                  <a:gd name="T14" fmla="*/ 8 w 27"/>
                  <a:gd name="T15" fmla="*/ 28 h 29"/>
                  <a:gd name="T16" fmla="*/ 15 w 27"/>
                  <a:gd name="T17" fmla="*/ 25 h 29"/>
                  <a:gd name="T18" fmla="*/ 22 w 27"/>
                  <a:gd name="T19" fmla="*/ 19 h 29"/>
                  <a:gd name="T20" fmla="*/ 27 w 27"/>
                  <a:gd name="T21" fmla="*/ 12 h 29"/>
                  <a:gd name="T22" fmla="*/ 27 w 27"/>
                  <a:gd name="T23" fmla="*/ 12 h 29"/>
                  <a:gd name="T24" fmla="*/ 14 w 27"/>
                  <a:gd name="T2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9">
                    <a:moveTo>
                      <a:pt x="14" y="0"/>
                    </a:moveTo>
                    <a:lnTo>
                      <a:pt x="14" y="0"/>
                    </a:lnTo>
                    <a:lnTo>
                      <a:pt x="12" y="3"/>
                    </a:lnTo>
                    <a:lnTo>
                      <a:pt x="8" y="6"/>
                    </a:lnTo>
                    <a:lnTo>
                      <a:pt x="5" y="7"/>
                    </a:lnTo>
                    <a:lnTo>
                      <a:pt x="0" y="9"/>
                    </a:lnTo>
                    <a:lnTo>
                      <a:pt x="0" y="29"/>
                    </a:lnTo>
                    <a:lnTo>
                      <a:pt x="8" y="28"/>
                    </a:lnTo>
                    <a:lnTo>
                      <a:pt x="15" y="25"/>
                    </a:lnTo>
                    <a:lnTo>
                      <a:pt x="22" y="19"/>
                    </a:lnTo>
                    <a:lnTo>
                      <a:pt x="27" y="1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28" name="Freeform 3221"/>
              <p:cNvSpPr>
                <a:spLocks/>
              </p:cNvSpPr>
              <p:nvPr/>
            </p:nvSpPr>
            <p:spPr bwMode="auto">
              <a:xfrm>
                <a:off x="5551" y="577"/>
                <a:ext cx="13" cy="26"/>
              </a:xfrm>
              <a:custGeom>
                <a:avLst/>
                <a:gdLst>
                  <a:gd name="T0" fmla="*/ 9 w 26"/>
                  <a:gd name="T1" fmla="*/ 0 h 52"/>
                  <a:gd name="T2" fmla="*/ 9 w 26"/>
                  <a:gd name="T3" fmla="*/ 0 h 52"/>
                  <a:gd name="T4" fmla="*/ 8 w 26"/>
                  <a:gd name="T5" fmla="*/ 13 h 52"/>
                  <a:gd name="T6" fmla="*/ 7 w 26"/>
                  <a:gd name="T7" fmla="*/ 23 h 52"/>
                  <a:gd name="T8" fmla="*/ 4 w 26"/>
                  <a:gd name="T9" fmla="*/ 33 h 52"/>
                  <a:gd name="T10" fmla="*/ 0 w 26"/>
                  <a:gd name="T11" fmla="*/ 40 h 52"/>
                  <a:gd name="T12" fmla="*/ 13 w 26"/>
                  <a:gd name="T13" fmla="*/ 52 h 52"/>
                  <a:gd name="T14" fmla="*/ 19 w 26"/>
                  <a:gd name="T15" fmla="*/ 42 h 52"/>
                  <a:gd name="T16" fmla="*/ 22 w 26"/>
                  <a:gd name="T17" fmla="*/ 29 h 52"/>
                  <a:gd name="T18" fmla="*/ 25 w 26"/>
                  <a:gd name="T19" fmla="*/ 16 h 52"/>
                  <a:gd name="T20" fmla="*/ 26 w 26"/>
                  <a:gd name="T21" fmla="*/ 0 h 52"/>
                  <a:gd name="T22" fmla="*/ 26 w 26"/>
                  <a:gd name="T23" fmla="*/ 0 h 52"/>
                  <a:gd name="T24" fmla="*/ 9 w 26"/>
                  <a:gd name="T2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52">
                    <a:moveTo>
                      <a:pt x="9" y="0"/>
                    </a:moveTo>
                    <a:lnTo>
                      <a:pt x="9" y="0"/>
                    </a:lnTo>
                    <a:lnTo>
                      <a:pt x="8" y="13"/>
                    </a:lnTo>
                    <a:lnTo>
                      <a:pt x="7" y="23"/>
                    </a:lnTo>
                    <a:lnTo>
                      <a:pt x="4" y="33"/>
                    </a:lnTo>
                    <a:lnTo>
                      <a:pt x="0" y="40"/>
                    </a:lnTo>
                    <a:lnTo>
                      <a:pt x="13" y="52"/>
                    </a:lnTo>
                    <a:lnTo>
                      <a:pt x="19" y="42"/>
                    </a:lnTo>
                    <a:lnTo>
                      <a:pt x="22" y="29"/>
                    </a:lnTo>
                    <a:lnTo>
                      <a:pt x="25" y="16"/>
                    </a:lnTo>
                    <a:lnTo>
                      <a:pt x="26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29" name="Freeform 3222"/>
              <p:cNvSpPr>
                <a:spLocks/>
              </p:cNvSpPr>
              <p:nvPr/>
            </p:nvSpPr>
            <p:spPr bwMode="auto">
              <a:xfrm>
                <a:off x="5550" y="548"/>
                <a:ext cx="14" cy="29"/>
              </a:xfrm>
              <a:custGeom>
                <a:avLst/>
                <a:gdLst>
                  <a:gd name="T0" fmla="*/ 0 w 27"/>
                  <a:gd name="T1" fmla="*/ 13 h 58"/>
                  <a:gd name="T2" fmla="*/ 0 w 27"/>
                  <a:gd name="T3" fmla="*/ 13 h 58"/>
                  <a:gd name="T4" fmla="*/ 5 w 27"/>
                  <a:gd name="T5" fmla="*/ 20 h 58"/>
                  <a:gd name="T6" fmla="*/ 7 w 27"/>
                  <a:gd name="T7" fmla="*/ 30 h 58"/>
                  <a:gd name="T8" fmla="*/ 9 w 27"/>
                  <a:gd name="T9" fmla="*/ 43 h 58"/>
                  <a:gd name="T10" fmla="*/ 10 w 27"/>
                  <a:gd name="T11" fmla="*/ 58 h 58"/>
                  <a:gd name="T12" fmla="*/ 27 w 27"/>
                  <a:gd name="T13" fmla="*/ 58 h 58"/>
                  <a:gd name="T14" fmla="*/ 26 w 27"/>
                  <a:gd name="T15" fmla="*/ 41 h 58"/>
                  <a:gd name="T16" fmla="*/ 23 w 27"/>
                  <a:gd name="T17" fmla="*/ 25 h 58"/>
                  <a:gd name="T18" fmla="*/ 19 w 27"/>
                  <a:gd name="T19" fmla="*/ 12 h 58"/>
                  <a:gd name="T20" fmla="*/ 13 w 27"/>
                  <a:gd name="T21" fmla="*/ 0 h 58"/>
                  <a:gd name="T22" fmla="*/ 13 w 27"/>
                  <a:gd name="T23" fmla="*/ 0 h 58"/>
                  <a:gd name="T24" fmla="*/ 0 w 27"/>
                  <a:gd name="T25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58">
                    <a:moveTo>
                      <a:pt x="0" y="13"/>
                    </a:moveTo>
                    <a:lnTo>
                      <a:pt x="0" y="13"/>
                    </a:lnTo>
                    <a:lnTo>
                      <a:pt x="5" y="20"/>
                    </a:lnTo>
                    <a:lnTo>
                      <a:pt x="7" y="30"/>
                    </a:lnTo>
                    <a:lnTo>
                      <a:pt x="9" y="43"/>
                    </a:lnTo>
                    <a:lnTo>
                      <a:pt x="10" y="58"/>
                    </a:lnTo>
                    <a:lnTo>
                      <a:pt x="27" y="58"/>
                    </a:lnTo>
                    <a:lnTo>
                      <a:pt x="26" y="41"/>
                    </a:lnTo>
                    <a:lnTo>
                      <a:pt x="23" y="25"/>
                    </a:lnTo>
                    <a:lnTo>
                      <a:pt x="19" y="12"/>
                    </a:lnTo>
                    <a:lnTo>
                      <a:pt x="1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30" name="Freeform 3223"/>
              <p:cNvSpPr>
                <a:spLocks/>
              </p:cNvSpPr>
              <p:nvPr/>
            </p:nvSpPr>
            <p:spPr bwMode="auto">
              <a:xfrm>
                <a:off x="5544" y="539"/>
                <a:ext cx="13" cy="16"/>
              </a:xfrm>
              <a:custGeom>
                <a:avLst/>
                <a:gdLst>
                  <a:gd name="T0" fmla="*/ 0 w 26"/>
                  <a:gd name="T1" fmla="*/ 22 h 30"/>
                  <a:gd name="T2" fmla="*/ 0 w 26"/>
                  <a:gd name="T3" fmla="*/ 22 h 30"/>
                  <a:gd name="T4" fmla="*/ 4 w 26"/>
                  <a:gd name="T5" fmla="*/ 22 h 30"/>
                  <a:gd name="T6" fmla="*/ 7 w 26"/>
                  <a:gd name="T7" fmla="*/ 23 h 30"/>
                  <a:gd name="T8" fmla="*/ 9 w 26"/>
                  <a:gd name="T9" fmla="*/ 26 h 30"/>
                  <a:gd name="T10" fmla="*/ 13 w 26"/>
                  <a:gd name="T11" fmla="*/ 30 h 30"/>
                  <a:gd name="T12" fmla="*/ 26 w 26"/>
                  <a:gd name="T13" fmla="*/ 17 h 30"/>
                  <a:gd name="T14" fmla="*/ 20 w 26"/>
                  <a:gd name="T15" fmla="*/ 10 h 30"/>
                  <a:gd name="T16" fmla="*/ 14 w 26"/>
                  <a:gd name="T17" fmla="*/ 4 h 30"/>
                  <a:gd name="T18" fmla="*/ 7 w 26"/>
                  <a:gd name="T19" fmla="*/ 1 h 30"/>
                  <a:gd name="T20" fmla="*/ 0 w 26"/>
                  <a:gd name="T21" fmla="*/ 0 h 30"/>
                  <a:gd name="T22" fmla="*/ 0 w 26"/>
                  <a:gd name="T23" fmla="*/ 0 h 30"/>
                  <a:gd name="T24" fmla="*/ 0 w 26"/>
                  <a:gd name="T25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30">
                    <a:moveTo>
                      <a:pt x="0" y="22"/>
                    </a:moveTo>
                    <a:lnTo>
                      <a:pt x="0" y="22"/>
                    </a:lnTo>
                    <a:lnTo>
                      <a:pt x="4" y="22"/>
                    </a:lnTo>
                    <a:lnTo>
                      <a:pt x="7" y="23"/>
                    </a:lnTo>
                    <a:lnTo>
                      <a:pt x="9" y="26"/>
                    </a:lnTo>
                    <a:lnTo>
                      <a:pt x="13" y="30"/>
                    </a:lnTo>
                    <a:lnTo>
                      <a:pt x="26" y="17"/>
                    </a:lnTo>
                    <a:lnTo>
                      <a:pt x="20" y="10"/>
                    </a:lnTo>
                    <a:lnTo>
                      <a:pt x="14" y="4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31" name="Freeform 3224"/>
              <p:cNvSpPr>
                <a:spLocks/>
              </p:cNvSpPr>
              <p:nvPr/>
            </p:nvSpPr>
            <p:spPr bwMode="auto">
              <a:xfrm>
                <a:off x="5536" y="539"/>
                <a:ext cx="8" cy="12"/>
              </a:xfrm>
              <a:custGeom>
                <a:avLst/>
                <a:gdLst>
                  <a:gd name="T0" fmla="*/ 7 w 16"/>
                  <a:gd name="T1" fmla="*/ 23 h 23"/>
                  <a:gd name="T2" fmla="*/ 7 w 16"/>
                  <a:gd name="T3" fmla="*/ 23 h 23"/>
                  <a:gd name="T4" fmla="*/ 11 w 16"/>
                  <a:gd name="T5" fmla="*/ 22 h 23"/>
                  <a:gd name="T6" fmla="*/ 16 w 16"/>
                  <a:gd name="T7" fmla="*/ 22 h 23"/>
                  <a:gd name="T8" fmla="*/ 16 w 16"/>
                  <a:gd name="T9" fmla="*/ 0 h 23"/>
                  <a:gd name="T10" fmla="*/ 8 w 16"/>
                  <a:gd name="T11" fmla="*/ 1 h 23"/>
                  <a:gd name="T12" fmla="*/ 0 w 16"/>
                  <a:gd name="T13" fmla="*/ 6 h 23"/>
                  <a:gd name="T14" fmla="*/ 0 w 16"/>
                  <a:gd name="T15" fmla="*/ 6 h 23"/>
                  <a:gd name="T16" fmla="*/ 7 w 16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3">
                    <a:moveTo>
                      <a:pt x="7" y="23"/>
                    </a:moveTo>
                    <a:lnTo>
                      <a:pt x="7" y="23"/>
                    </a:lnTo>
                    <a:lnTo>
                      <a:pt x="11" y="22"/>
                    </a:lnTo>
                    <a:lnTo>
                      <a:pt x="16" y="22"/>
                    </a:lnTo>
                    <a:lnTo>
                      <a:pt x="16" y="0"/>
                    </a:lnTo>
                    <a:lnTo>
                      <a:pt x="8" y="1"/>
                    </a:lnTo>
                    <a:lnTo>
                      <a:pt x="0" y="6"/>
                    </a:lnTo>
                    <a:lnTo>
                      <a:pt x="7" y="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32" name="Freeform 3225"/>
              <p:cNvSpPr>
                <a:spLocks/>
              </p:cNvSpPr>
              <p:nvPr/>
            </p:nvSpPr>
            <p:spPr bwMode="auto">
              <a:xfrm>
                <a:off x="5526" y="542"/>
                <a:ext cx="13" cy="17"/>
              </a:xfrm>
              <a:custGeom>
                <a:avLst/>
                <a:gdLst>
                  <a:gd name="T0" fmla="*/ 16 w 27"/>
                  <a:gd name="T1" fmla="*/ 26 h 33"/>
                  <a:gd name="T2" fmla="*/ 14 w 27"/>
                  <a:gd name="T3" fmla="*/ 33 h 33"/>
                  <a:gd name="T4" fmla="*/ 23 w 27"/>
                  <a:gd name="T5" fmla="*/ 21 h 33"/>
                  <a:gd name="T6" fmla="*/ 27 w 27"/>
                  <a:gd name="T7" fmla="*/ 17 h 33"/>
                  <a:gd name="T8" fmla="*/ 20 w 27"/>
                  <a:gd name="T9" fmla="*/ 0 h 33"/>
                  <a:gd name="T10" fmla="*/ 12 w 27"/>
                  <a:gd name="T11" fmla="*/ 7 h 33"/>
                  <a:gd name="T12" fmla="*/ 2 w 27"/>
                  <a:gd name="T13" fmla="*/ 18 h 33"/>
                  <a:gd name="T14" fmla="*/ 0 w 27"/>
                  <a:gd name="T15" fmla="*/ 26 h 33"/>
                  <a:gd name="T16" fmla="*/ 2 w 27"/>
                  <a:gd name="T17" fmla="*/ 18 h 33"/>
                  <a:gd name="T18" fmla="*/ 0 w 27"/>
                  <a:gd name="T19" fmla="*/ 21 h 33"/>
                  <a:gd name="T20" fmla="*/ 0 w 27"/>
                  <a:gd name="T21" fmla="*/ 26 h 33"/>
                  <a:gd name="T22" fmla="*/ 16 w 27"/>
                  <a:gd name="T23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3">
                    <a:moveTo>
                      <a:pt x="16" y="26"/>
                    </a:moveTo>
                    <a:lnTo>
                      <a:pt x="14" y="33"/>
                    </a:lnTo>
                    <a:lnTo>
                      <a:pt x="23" y="21"/>
                    </a:lnTo>
                    <a:lnTo>
                      <a:pt x="27" y="17"/>
                    </a:lnTo>
                    <a:lnTo>
                      <a:pt x="20" y="0"/>
                    </a:lnTo>
                    <a:lnTo>
                      <a:pt x="12" y="7"/>
                    </a:lnTo>
                    <a:lnTo>
                      <a:pt x="2" y="18"/>
                    </a:lnTo>
                    <a:lnTo>
                      <a:pt x="0" y="26"/>
                    </a:lnTo>
                    <a:lnTo>
                      <a:pt x="2" y="18"/>
                    </a:lnTo>
                    <a:lnTo>
                      <a:pt x="0" y="21"/>
                    </a:lnTo>
                    <a:lnTo>
                      <a:pt x="0" y="26"/>
                    </a:lnTo>
                    <a:lnTo>
                      <a:pt x="16" y="2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33" name="Freeform 3226"/>
              <p:cNvSpPr>
                <a:spLocks noEditPoints="1"/>
              </p:cNvSpPr>
              <p:nvPr/>
            </p:nvSpPr>
            <p:spPr bwMode="auto">
              <a:xfrm>
                <a:off x="8823" y="2676"/>
                <a:ext cx="95" cy="135"/>
              </a:xfrm>
              <a:custGeom>
                <a:avLst/>
                <a:gdLst>
                  <a:gd name="T0" fmla="*/ 90 w 189"/>
                  <a:gd name="T1" fmla="*/ 252 h 269"/>
                  <a:gd name="T2" fmla="*/ 70 w 189"/>
                  <a:gd name="T3" fmla="*/ 266 h 269"/>
                  <a:gd name="T4" fmla="*/ 50 w 189"/>
                  <a:gd name="T5" fmla="*/ 269 h 269"/>
                  <a:gd name="T6" fmla="*/ 22 w 189"/>
                  <a:gd name="T7" fmla="*/ 259 h 269"/>
                  <a:gd name="T8" fmla="*/ 3 w 189"/>
                  <a:gd name="T9" fmla="*/ 230 h 269"/>
                  <a:gd name="T10" fmla="*/ 1 w 189"/>
                  <a:gd name="T11" fmla="*/ 194 h 269"/>
                  <a:gd name="T12" fmla="*/ 7 w 189"/>
                  <a:gd name="T13" fmla="*/ 171 h 269"/>
                  <a:gd name="T14" fmla="*/ 29 w 189"/>
                  <a:gd name="T15" fmla="*/ 144 h 269"/>
                  <a:gd name="T16" fmla="*/ 70 w 189"/>
                  <a:gd name="T17" fmla="*/ 116 h 269"/>
                  <a:gd name="T18" fmla="*/ 117 w 189"/>
                  <a:gd name="T19" fmla="*/ 83 h 269"/>
                  <a:gd name="T20" fmla="*/ 111 w 189"/>
                  <a:gd name="T21" fmla="*/ 40 h 269"/>
                  <a:gd name="T22" fmla="*/ 95 w 189"/>
                  <a:gd name="T23" fmla="*/ 20 h 269"/>
                  <a:gd name="T24" fmla="*/ 71 w 189"/>
                  <a:gd name="T25" fmla="*/ 17 h 269"/>
                  <a:gd name="T26" fmla="*/ 55 w 189"/>
                  <a:gd name="T27" fmla="*/ 25 h 269"/>
                  <a:gd name="T28" fmla="*/ 47 w 189"/>
                  <a:gd name="T29" fmla="*/ 41 h 269"/>
                  <a:gd name="T30" fmla="*/ 47 w 189"/>
                  <a:gd name="T31" fmla="*/ 70 h 269"/>
                  <a:gd name="T32" fmla="*/ 42 w 189"/>
                  <a:gd name="T33" fmla="*/ 85 h 269"/>
                  <a:gd name="T34" fmla="*/ 32 w 189"/>
                  <a:gd name="T35" fmla="*/ 90 h 269"/>
                  <a:gd name="T36" fmla="*/ 20 w 189"/>
                  <a:gd name="T37" fmla="*/ 89 h 269"/>
                  <a:gd name="T38" fmla="*/ 12 w 189"/>
                  <a:gd name="T39" fmla="*/ 80 h 269"/>
                  <a:gd name="T40" fmla="*/ 8 w 189"/>
                  <a:gd name="T41" fmla="*/ 64 h 269"/>
                  <a:gd name="T42" fmla="*/ 10 w 189"/>
                  <a:gd name="T43" fmla="*/ 47 h 269"/>
                  <a:gd name="T44" fmla="*/ 28 w 189"/>
                  <a:gd name="T45" fmla="*/ 20 h 269"/>
                  <a:gd name="T46" fmla="*/ 46 w 189"/>
                  <a:gd name="T47" fmla="*/ 7 h 269"/>
                  <a:gd name="T48" fmla="*/ 84 w 189"/>
                  <a:gd name="T49" fmla="*/ 0 h 269"/>
                  <a:gd name="T50" fmla="*/ 120 w 189"/>
                  <a:gd name="T51" fmla="*/ 5 h 269"/>
                  <a:gd name="T52" fmla="*/ 142 w 189"/>
                  <a:gd name="T53" fmla="*/ 23 h 269"/>
                  <a:gd name="T54" fmla="*/ 152 w 189"/>
                  <a:gd name="T55" fmla="*/ 46 h 269"/>
                  <a:gd name="T56" fmla="*/ 154 w 189"/>
                  <a:gd name="T57" fmla="*/ 87 h 269"/>
                  <a:gd name="T58" fmla="*/ 154 w 189"/>
                  <a:gd name="T59" fmla="*/ 204 h 269"/>
                  <a:gd name="T60" fmla="*/ 157 w 189"/>
                  <a:gd name="T61" fmla="*/ 227 h 269"/>
                  <a:gd name="T62" fmla="*/ 165 w 189"/>
                  <a:gd name="T63" fmla="*/ 235 h 269"/>
                  <a:gd name="T64" fmla="*/ 179 w 189"/>
                  <a:gd name="T65" fmla="*/ 226 h 269"/>
                  <a:gd name="T66" fmla="*/ 184 w 189"/>
                  <a:gd name="T67" fmla="*/ 238 h 269"/>
                  <a:gd name="T68" fmla="*/ 165 w 189"/>
                  <a:gd name="T69" fmla="*/ 259 h 269"/>
                  <a:gd name="T70" fmla="*/ 147 w 189"/>
                  <a:gd name="T71" fmla="*/ 269 h 269"/>
                  <a:gd name="T72" fmla="*/ 131 w 189"/>
                  <a:gd name="T73" fmla="*/ 268 h 269"/>
                  <a:gd name="T74" fmla="*/ 120 w 189"/>
                  <a:gd name="T75" fmla="*/ 255 h 269"/>
                  <a:gd name="T76" fmla="*/ 117 w 189"/>
                  <a:gd name="T77" fmla="*/ 227 h 269"/>
                  <a:gd name="T78" fmla="*/ 101 w 189"/>
                  <a:gd name="T79" fmla="*/ 119 h 269"/>
                  <a:gd name="T80" fmla="*/ 72 w 189"/>
                  <a:gd name="T81" fmla="*/ 135 h 269"/>
                  <a:gd name="T82" fmla="*/ 51 w 189"/>
                  <a:gd name="T83" fmla="*/ 154 h 269"/>
                  <a:gd name="T84" fmla="*/ 41 w 189"/>
                  <a:gd name="T85" fmla="*/ 175 h 269"/>
                  <a:gd name="T86" fmla="*/ 40 w 189"/>
                  <a:gd name="T87" fmla="*/ 200 h 269"/>
                  <a:gd name="T88" fmla="*/ 48 w 189"/>
                  <a:gd name="T89" fmla="*/ 225 h 269"/>
                  <a:gd name="T90" fmla="*/ 64 w 189"/>
                  <a:gd name="T91" fmla="*/ 236 h 269"/>
                  <a:gd name="T92" fmla="*/ 81 w 189"/>
                  <a:gd name="T93" fmla="*/ 236 h 269"/>
                  <a:gd name="T94" fmla="*/ 103 w 189"/>
                  <a:gd name="T95" fmla="*/ 222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9" h="269">
                    <a:moveTo>
                      <a:pt x="117" y="227"/>
                    </a:moveTo>
                    <a:lnTo>
                      <a:pt x="102" y="242"/>
                    </a:lnTo>
                    <a:lnTo>
                      <a:pt x="90" y="252"/>
                    </a:lnTo>
                    <a:lnTo>
                      <a:pt x="82" y="259"/>
                    </a:lnTo>
                    <a:lnTo>
                      <a:pt x="76" y="263"/>
                    </a:lnTo>
                    <a:lnTo>
                      <a:pt x="70" y="266"/>
                    </a:lnTo>
                    <a:lnTo>
                      <a:pt x="63" y="268"/>
                    </a:lnTo>
                    <a:lnTo>
                      <a:pt x="57" y="269"/>
                    </a:lnTo>
                    <a:lnTo>
                      <a:pt x="50" y="269"/>
                    </a:lnTo>
                    <a:lnTo>
                      <a:pt x="40" y="269"/>
                    </a:lnTo>
                    <a:lnTo>
                      <a:pt x="30" y="265"/>
                    </a:lnTo>
                    <a:lnTo>
                      <a:pt x="22" y="259"/>
                    </a:lnTo>
                    <a:lnTo>
                      <a:pt x="14" y="252"/>
                    </a:lnTo>
                    <a:lnTo>
                      <a:pt x="8" y="242"/>
                    </a:lnTo>
                    <a:lnTo>
                      <a:pt x="3" y="230"/>
                    </a:lnTo>
                    <a:lnTo>
                      <a:pt x="1" y="217"/>
                    </a:lnTo>
                    <a:lnTo>
                      <a:pt x="0" y="203"/>
                    </a:lnTo>
                    <a:lnTo>
                      <a:pt x="1" y="194"/>
                    </a:lnTo>
                    <a:lnTo>
                      <a:pt x="2" y="186"/>
                    </a:lnTo>
                    <a:lnTo>
                      <a:pt x="5" y="178"/>
                    </a:lnTo>
                    <a:lnTo>
                      <a:pt x="7" y="171"/>
                    </a:lnTo>
                    <a:lnTo>
                      <a:pt x="13" y="161"/>
                    </a:lnTo>
                    <a:lnTo>
                      <a:pt x="20" y="152"/>
                    </a:lnTo>
                    <a:lnTo>
                      <a:pt x="29" y="144"/>
                    </a:lnTo>
                    <a:lnTo>
                      <a:pt x="40" y="135"/>
                    </a:lnTo>
                    <a:lnTo>
                      <a:pt x="53" y="126"/>
                    </a:lnTo>
                    <a:lnTo>
                      <a:pt x="70" y="116"/>
                    </a:lnTo>
                    <a:lnTo>
                      <a:pt x="91" y="106"/>
                    </a:lnTo>
                    <a:lnTo>
                      <a:pt x="117" y="93"/>
                    </a:lnTo>
                    <a:lnTo>
                      <a:pt x="117" y="83"/>
                    </a:lnTo>
                    <a:lnTo>
                      <a:pt x="116" y="66"/>
                    </a:lnTo>
                    <a:lnTo>
                      <a:pt x="115" y="51"/>
                    </a:lnTo>
                    <a:lnTo>
                      <a:pt x="111" y="40"/>
                    </a:lnTo>
                    <a:lnTo>
                      <a:pt x="106" y="31"/>
                    </a:lnTo>
                    <a:lnTo>
                      <a:pt x="102" y="24"/>
                    </a:lnTo>
                    <a:lnTo>
                      <a:pt x="95" y="20"/>
                    </a:lnTo>
                    <a:lnTo>
                      <a:pt x="87" y="17"/>
                    </a:lnTo>
                    <a:lnTo>
                      <a:pt x="78" y="17"/>
                    </a:lnTo>
                    <a:lnTo>
                      <a:pt x="71" y="17"/>
                    </a:lnTo>
                    <a:lnTo>
                      <a:pt x="65" y="18"/>
                    </a:lnTo>
                    <a:lnTo>
                      <a:pt x="60" y="23"/>
                    </a:lnTo>
                    <a:lnTo>
                      <a:pt x="55" y="25"/>
                    </a:lnTo>
                    <a:lnTo>
                      <a:pt x="51" y="31"/>
                    </a:lnTo>
                    <a:lnTo>
                      <a:pt x="49" y="37"/>
                    </a:lnTo>
                    <a:lnTo>
                      <a:pt x="47" y="41"/>
                    </a:lnTo>
                    <a:lnTo>
                      <a:pt x="47" y="49"/>
                    </a:lnTo>
                    <a:lnTo>
                      <a:pt x="47" y="64"/>
                    </a:lnTo>
                    <a:lnTo>
                      <a:pt x="47" y="70"/>
                    </a:lnTo>
                    <a:lnTo>
                      <a:pt x="46" y="76"/>
                    </a:lnTo>
                    <a:lnTo>
                      <a:pt x="44" y="80"/>
                    </a:lnTo>
                    <a:lnTo>
                      <a:pt x="42" y="85"/>
                    </a:lnTo>
                    <a:lnTo>
                      <a:pt x="39" y="87"/>
                    </a:lnTo>
                    <a:lnTo>
                      <a:pt x="35" y="89"/>
                    </a:lnTo>
                    <a:lnTo>
                      <a:pt x="32" y="90"/>
                    </a:lnTo>
                    <a:lnTo>
                      <a:pt x="28" y="92"/>
                    </a:lnTo>
                    <a:lnTo>
                      <a:pt x="23" y="90"/>
                    </a:lnTo>
                    <a:lnTo>
                      <a:pt x="20" y="89"/>
                    </a:lnTo>
                    <a:lnTo>
                      <a:pt x="16" y="87"/>
                    </a:lnTo>
                    <a:lnTo>
                      <a:pt x="14" y="85"/>
                    </a:lnTo>
                    <a:lnTo>
                      <a:pt x="12" y="80"/>
                    </a:lnTo>
                    <a:lnTo>
                      <a:pt x="9" y="76"/>
                    </a:lnTo>
                    <a:lnTo>
                      <a:pt x="8" y="70"/>
                    </a:lnTo>
                    <a:lnTo>
                      <a:pt x="8" y="64"/>
                    </a:lnTo>
                    <a:lnTo>
                      <a:pt x="8" y="59"/>
                    </a:lnTo>
                    <a:lnTo>
                      <a:pt x="9" y="53"/>
                    </a:lnTo>
                    <a:lnTo>
                      <a:pt x="10" y="47"/>
                    </a:lnTo>
                    <a:lnTo>
                      <a:pt x="13" y="41"/>
                    </a:lnTo>
                    <a:lnTo>
                      <a:pt x="20" y="30"/>
                    </a:lnTo>
                    <a:lnTo>
                      <a:pt x="28" y="20"/>
                    </a:lnTo>
                    <a:lnTo>
                      <a:pt x="34" y="15"/>
                    </a:lnTo>
                    <a:lnTo>
                      <a:pt x="40" y="11"/>
                    </a:lnTo>
                    <a:lnTo>
                      <a:pt x="46" y="7"/>
                    </a:lnTo>
                    <a:lnTo>
                      <a:pt x="53" y="4"/>
                    </a:lnTo>
                    <a:lnTo>
                      <a:pt x="68" y="1"/>
                    </a:lnTo>
                    <a:lnTo>
                      <a:pt x="84" y="0"/>
                    </a:lnTo>
                    <a:lnTo>
                      <a:pt x="98" y="0"/>
                    </a:lnTo>
                    <a:lnTo>
                      <a:pt x="110" y="2"/>
                    </a:lnTo>
                    <a:lnTo>
                      <a:pt x="120" y="5"/>
                    </a:lnTo>
                    <a:lnTo>
                      <a:pt x="130" y="11"/>
                    </a:lnTo>
                    <a:lnTo>
                      <a:pt x="137" y="15"/>
                    </a:lnTo>
                    <a:lnTo>
                      <a:pt x="142" y="23"/>
                    </a:lnTo>
                    <a:lnTo>
                      <a:pt x="146" y="30"/>
                    </a:lnTo>
                    <a:lnTo>
                      <a:pt x="150" y="38"/>
                    </a:lnTo>
                    <a:lnTo>
                      <a:pt x="152" y="46"/>
                    </a:lnTo>
                    <a:lnTo>
                      <a:pt x="153" y="57"/>
                    </a:lnTo>
                    <a:lnTo>
                      <a:pt x="154" y="70"/>
                    </a:lnTo>
                    <a:lnTo>
                      <a:pt x="154" y="87"/>
                    </a:lnTo>
                    <a:lnTo>
                      <a:pt x="154" y="175"/>
                    </a:lnTo>
                    <a:lnTo>
                      <a:pt x="154" y="191"/>
                    </a:lnTo>
                    <a:lnTo>
                      <a:pt x="154" y="204"/>
                    </a:lnTo>
                    <a:lnTo>
                      <a:pt x="154" y="214"/>
                    </a:lnTo>
                    <a:lnTo>
                      <a:pt x="156" y="220"/>
                    </a:lnTo>
                    <a:lnTo>
                      <a:pt x="157" y="227"/>
                    </a:lnTo>
                    <a:lnTo>
                      <a:pt x="159" y="232"/>
                    </a:lnTo>
                    <a:lnTo>
                      <a:pt x="161" y="233"/>
                    </a:lnTo>
                    <a:lnTo>
                      <a:pt x="165" y="235"/>
                    </a:lnTo>
                    <a:lnTo>
                      <a:pt x="168" y="233"/>
                    </a:lnTo>
                    <a:lnTo>
                      <a:pt x="172" y="232"/>
                    </a:lnTo>
                    <a:lnTo>
                      <a:pt x="179" y="226"/>
                    </a:lnTo>
                    <a:lnTo>
                      <a:pt x="189" y="212"/>
                    </a:lnTo>
                    <a:lnTo>
                      <a:pt x="189" y="227"/>
                    </a:lnTo>
                    <a:lnTo>
                      <a:pt x="184" y="238"/>
                    </a:lnTo>
                    <a:lnTo>
                      <a:pt x="178" y="246"/>
                    </a:lnTo>
                    <a:lnTo>
                      <a:pt x="171" y="253"/>
                    </a:lnTo>
                    <a:lnTo>
                      <a:pt x="165" y="259"/>
                    </a:lnTo>
                    <a:lnTo>
                      <a:pt x="159" y="263"/>
                    </a:lnTo>
                    <a:lnTo>
                      <a:pt x="153" y="266"/>
                    </a:lnTo>
                    <a:lnTo>
                      <a:pt x="147" y="269"/>
                    </a:lnTo>
                    <a:lnTo>
                      <a:pt x="142" y="269"/>
                    </a:lnTo>
                    <a:lnTo>
                      <a:pt x="136" y="269"/>
                    </a:lnTo>
                    <a:lnTo>
                      <a:pt x="131" y="268"/>
                    </a:lnTo>
                    <a:lnTo>
                      <a:pt x="127" y="265"/>
                    </a:lnTo>
                    <a:lnTo>
                      <a:pt x="124" y="261"/>
                    </a:lnTo>
                    <a:lnTo>
                      <a:pt x="120" y="255"/>
                    </a:lnTo>
                    <a:lnTo>
                      <a:pt x="118" y="248"/>
                    </a:lnTo>
                    <a:lnTo>
                      <a:pt x="117" y="238"/>
                    </a:lnTo>
                    <a:lnTo>
                      <a:pt x="117" y="227"/>
                    </a:lnTo>
                    <a:close/>
                    <a:moveTo>
                      <a:pt x="117" y="209"/>
                    </a:moveTo>
                    <a:lnTo>
                      <a:pt x="117" y="111"/>
                    </a:lnTo>
                    <a:lnTo>
                      <a:pt x="101" y="119"/>
                    </a:lnTo>
                    <a:lnTo>
                      <a:pt x="89" y="125"/>
                    </a:lnTo>
                    <a:lnTo>
                      <a:pt x="78" y="131"/>
                    </a:lnTo>
                    <a:lnTo>
                      <a:pt x="72" y="135"/>
                    </a:lnTo>
                    <a:lnTo>
                      <a:pt x="64" y="141"/>
                    </a:lnTo>
                    <a:lnTo>
                      <a:pt x="56" y="148"/>
                    </a:lnTo>
                    <a:lnTo>
                      <a:pt x="51" y="154"/>
                    </a:lnTo>
                    <a:lnTo>
                      <a:pt x="47" y="161"/>
                    </a:lnTo>
                    <a:lnTo>
                      <a:pt x="43" y="168"/>
                    </a:lnTo>
                    <a:lnTo>
                      <a:pt x="41" y="175"/>
                    </a:lnTo>
                    <a:lnTo>
                      <a:pt x="39" y="183"/>
                    </a:lnTo>
                    <a:lnTo>
                      <a:pt x="39" y="190"/>
                    </a:lnTo>
                    <a:lnTo>
                      <a:pt x="40" y="200"/>
                    </a:lnTo>
                    <a:lnTo>
                      <a:pt x="41" y="209"/>
                    </a:lnTo>
                    <a:lnTo>
                      <a:pt x="44" y="217"/>
                    </a:lnTo>
                    <a:lnTo>
                      <a:pt x="48" y="225"/>
                    </a:lnTo>
                    <a:lnTo>
                      <a:pt x="54" y="230"/>
                    </a:lnTo>
                    <a:lnTo>
                      <a:pt x="58" y="235"/>
                    </a:lnTo>
                    <a:lnTo>
                      <a:pt x="64" y="236"/>
                    </a:lnTo>
                    <a:lnTo>
                      <a:pt x="71" y="238"/>
                    </a:lnTo>
                    <a:lnTo>
                      <a:pt x="76" y="238"/>
                    </a:lnTo>
                    <a:lnTo>
                      <a:pt x="81" y="236"/>
                    </a:lnTo>
                    <a:lnTo>
                      <a:pt x="85" y="233"/>
                    </a:lnTo>
                    <a:lnTo>
                      <a:pt x="91" y="230"/>
                    </a:lnTo>
                    <a:lnTo>
                      <a:pt x="103" y="222"/>
                    </a:lnTo>
                    <a:lnTo>
                      <a:pt x="117" y="20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34" name="Freeform 3227"/>
              <p:cNvSpPr>
                <a:spLocks/>
              </p:cNvSpPr>
              <p:nvPr/>
            </p:nvSpPr>
            <p:spPr bwMode="auto">
              <a:xfrm>
                <a:off x="8859" y="2786"/>
                <a:ext cx="25" cy="27"/>
              </a:xfrm>
              <a:custGeom>
                <a:avLst/>
                <a:gdLst>
                  <a:gd name="T0" fmla="*/ 8 w 50"/>
                  <a:gd name="T1" fmla="*/ 53 h 53"/>
                  <a:gd name="T2" fmla="*/ 8 w 50"/>
                  <a:gd name="T3" fmla="*/ 53 h 53"/>
                  <a:gd name="T4" fmla="*/ 15 w 50"/>
                  <a:gd name="T5" fmla="*/ 49 h 53"/>
                  <a:gd name="T6" fmla="*/ 23 w 50"/>
                  <a:gd name="T7" fmla="*/ 42 h 53"/>
                  <a:gd name="T8" fmla="*/ 36 w 50"/>
                  <a:gd name="T9" fmla="*/ 30 h 53"/>
                  <a:gd name="T10" fmla="*/ 50 w 50"/>
                  <a:gd name="T11" fmla="*/ 17 h 53"/>
                  <a:gd name="T12" fmla="*/ 39 w 50"/>
                  <a:gd name="T13" fmla="*/ 0 h 53"/>
                  <a:gd name="T14" fmla="*/ 25 w 50"/>
                  <a:gd name="T15" fmla="*/ 14 h 53"/>
                  <a:gd name="T16" fmla="*/ 13 w 50"/>
                  <a:gd name="T17" fmla="*/ 24 h 53"/>
                  <a:gd name="T18" fmla="*/ 5 w 50"/>
                  <a:gd name="T19" fmla="*/ 31 h 53"/>
                  <a:gd name="T20" fmla="*/ 0 w 50"/>
                  <a:gd name="T21" fmla="*/ 34 h 53"/>
                  <a:gd name="T22" fmla="*/ 0 w 50"/>
                  <a:gd name="T23" fmla="*/ 34 h 53"/>
                  <a:gd name="T24" fmla="*/ 8 w 50"/>
                  <a:gd name="T2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53">
                    <a:moveTo>
                      <a:pt x="8" y="53"/>
                    </a:moveTo>
                    <a:lnTo>
                      <a:pt x="8" y="53"/>
                    </a:lnTo>
                    <a:lnTo>
                      <a:pt x="15" y="49"/>
                    </a:lnTo>
                    <a:lnTo>
                      <a:pt x="23" y="42"/>
                    </a:lnTo>
                    <a:lnTo>
                      <a:pt x="36" y="30"/>
                    </a:lnTo>
                    <a:lnTo>
                      <a:pt x="50" y="17"/>
                    </a:lnTo>
                    <a:lnTo>
                      <a:pt x="39" y="0"/>
                    </a:lnTo>
                    <a:lnTo>
                      <a:pt x="25" y="14"/>
                    </a:lnTo>
                    <a:lnTo>
                      <a:pt x="13" y="24"/>
                    </a:lnTo>
                    <a:lnTo>
                      <a:pt x="5" y="31"/>
                    </a:lnTo>
                    <a:lnTo>
                      <a:pt x="0" y="34"/>
                    </a:lnTo>
                    <a:lnTo>
                      <a:pt x="8" y="5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35" name="Freeform 3228"/>
              <p:cNvSpPr>
                <a:spLocks/>
              </p:cNvSpPr>
              <p:nvPr/>
            </p:nvSpPr>
            <p:spPr bwMode="auto">
              <a:xfrm>
                <a:off x="8848" y="2803"/>
                <a:ext cx="15" cy="14"/>
              </a:xfrm>
              <a:custGeom>
                <a:avLst/>
                <a:gdLst>
                  <a:gd name="T0" fmla="*/ 0 w 30"/>
                  <a:gd name="T1" fmla="*/ 28 h 28"/>
                  <a:gd name="T2" fmla="*/ 0 w 30"/>
                  <a:gd name="T3" fmla="*/ 28 h 28"/>
                  <a:gd name="T4" fmla="*/ 7 w 30"/>
                  <a:gd name="T5" fmla="*/ 26 h 28"/>
                  <a:gd name="T6" fmla="*/ 15 w 30"/>
                  <a:gd name="T7" fmla="*/ 25 h 28"/>
                  <a:gd name="T8" fmla="*/ 22 w 30"/>
                  <a:gd name="T9" fmla="*/ 22 h 28"/>
                  <a:gd name="T10" fmla="*/ 30 w 30"/>
                  <a:gd name="T11" fmla="*/ 19 h 28"/>
                  <a:gd name="T12" fmla="*/ 22 w 30"/>
                  <a:gd name="T13" fmla="*/ 0 h 28"/>
                  <a:gd name="T14" fmla="*/ 18 w 30"/>
                  <a:gd name="T15" fmla="*/ 3 h 28"/>
                  <a:gd name="T16" fmla="*/ 12 w 30"/>
                  <a:gd name="T17" fmla="*/ 5 h 28"/>
                  <a:gd name="T18" fmla="*/ 6 w 30"/>
                  <a:gd name="T19" fmla="*/ 6 h 28"/>
                  <a:gd name="T20" fmla="*/ 0 w 30"/>
                  <a:gd name="T21" fmla="*/ 6 h 28"/>
                  <a:gd name="T22" fmla="*/ 0 w 30"/>
                  <a:gd name="T23" fmla="*/ 6 h 28"/>
                  <a:gd name="T24" fmla="*/ 0 w 30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28">
                    <a:moveTo>
                      <a:pt x="0" y="28"/>
                    </a:moveTo>
                    <a:lnTo>
                      <a:pt x="0" y="28"/>
                    </a:lnTo>
                    <a:lnTo>
                      <a:pt x="7" y="26"/>
                    </a:lnTo>
                    <a:lnTo>
                      <a:pt x="15" y="25"/>
                    </a:lnTo>
                    <a:lnTo>
                      <a:pt x="22" y="22"/>
                    </a:lnTo>
                    <a:lnTo>
                      <a:pt x="30" y="19"/>
                    </a:lnTo>
                    <a:lnTo>
                      <a:pt x="22" y="0"/>
                    </a:lnTo>
                    <a:lnTo>
                      <a:pt x="18" y="3"/>
                    </a:lnTo>
                    <a:lnTo>
                      <a:pt x="12" y="5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36" name="Freeform 3229"/>
              <p:cNvSpPr>
                <a:spLocks/>
              </p:cNvSpPr>
              <p:nvPr/>
            </p:nvSpPr>
            <p:spPr bwMode="auto">
              <a:xfrm>
                <a:off x="8827" y="2799"/>
                <a:ext cx="21" cy="18"/>
              </a:xfrm>
              <a:custGeom>
                <a:avLst/>
                <a:gdLst>
                  <a:gd name="T0" fmla="*/ 0 w 42"/>
                  <a:gd name="T1" fmla="*/ 14 h 36"/>
                  <a:gd name="T2" fmla="*/ 0 w 42"/>
                  <a:gd name="T3" fmla="*/ 14 h 36"/>
                  <a:gd name="T4" fmla="*/ 9 w 42"/>
                  <a:gd name="T5" fmla="*/ 23 h 36"/>
                  <a:gd name="T6" fmla="*/ 19 w 42"/>
                  <a:gd name="T7" fmla="*/ 30 h 36"/>
                  <a:gd name="T8" fmla="*/ 31 w 42"/>
                  <a:gd name="T9" fmla="*/ 34 h 36"/>
                  <a:gd name="T10" fmla="*/ 42 w 42"/>
                  <a:gd name="T11" fmla="*/ 36 h 36"/>
                  <a:gd name="T12" fmla="*/ 42 w 42"/>
                  <a:gd name="T13" fmla="*/ 14 h 36"/>
                  <a:gd name="T14" fmla="*/ 33 w 42"/>
                  <a:gd name="T15" fmla="*/ 14 h 36"/>
                  <a:gd name="T16" fmla="*/ 26 w 42"/>
                  <a:gd name="T17" fmla="*/ 11 h 36"/>
                  <a:gd name="T18" fmla="*/ 19 w 42"/>
                  <a:gd name="T19" fmla="*/ 7 h 36"/>
                  <a:gd name="T20" fmla="*/ 12 w 42"/>
                  <a:gd name="T21" fmla="*/ 0 h 36"/>
                  <a:gd name="T22" fmla="*/ 12 w 42"/>
                  <a:gd name="T23" fmla="*/ 0 h 36"/>
                  <a:gd name="T24" fmla="*/ 0 w 42"/>
                  <a:gd name="T25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36">
                    <a:moveTo>
                      <a:pt x="0" y="14"/>
                    </a:moveTo>
                    <a:lnTo>
                      <a:pt x="0" y="14"/>
                    </a:lnTo>
                    <a:lnTo>
                      <a:pt x="9" y="23"/>
                    </a:lnTo>
                    <a:lnTo>
                      <a:pt x="19" y="30"/>
                    </a:lnTo>
                    <a:lnTo>
                      <a:pt x="31" y="34"/>
                    </a:lnTo>
                    <a:lnTo>
                      <a:pt x="42" y="36"/>
                    </a:lnTo>
                    <a:lnTo>
                      <a:pt x="42" y="14"/>
                    </a:lnTo>
                    <a:lnTo>
                      <a:pt x="33" y="14"/>
                    </a:lnTo>
                    <a:lnTo>
                      <a:pt x="26" y="11"/>
                    </a:lnTo>
                    <a:lnTo>
                      <a:pt x="19" y="7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37" name="Freeform 3230"/>
              <p:cNvSpPr>
                <a:spLocks/>
              </p:cNvSpPr>
              <p:nvPr/>
            </p:nvSpPr>
            <p:spPr bwMode="auto">
              <a:xfrm>
                <a:off x="8819" y="2778"/>
                <a:ext cx="14" cy="28"/>
              </a:xfrm>
              <a:custGeom>
                <a:avLst/>
                <a:gdLst>
                  <a:gd name="T0" fmla="*/ 0 w 28"/>
                  <a:gd name="T1" fmla="*/ 0 h 56"/>
                  <a:gd name="T2" fmla="*/ 0 w 28"/>
                  <a:gd name="T3" fmla="*/ 0 h 56"/>
                  <a:gd name="T4" fmla="*/ 1 w 28"/>
                  <a:gd name="T5" fmla="*/ 16 h 56"/>
                  <a:gd name="T6" fmla="*/ 4 w 28"/>
                  <a:gd name="T7" fmla="*/ 30 h 56"/>
                  <a:gd name="T8" fmla="*/ 9 w 28"/>
                  <a:gd name="T9" fmla="*/ 45 h 56"/>
                  <a:gd name="T10" fmla="*/ 16 w 28"/>
                  <a:gd name="T11" fmla="*/ 56 h 56"/>
                  <a:gd name="T12" fmla="*/ 28 w 28"/>
                  <a:gd name="T13" fmla="*/ 42 h 56"/>
                  <a:gd name="T14" fmla="*/ 23 w 28"/>
                  <a:gd name="T15" fmla="*/ 33 h 56"/>
                  <a:gd name="T16" fmla="*/ 20 w 28"/>
                  <a:gd name="T17" fmla="*/ 24 h 56"/>
                  <a:gd name="T18" fmla="*/ 17 w 28"/>
                  <a:gd name="T19" fmla="*/ 13 h 56"/>
                  <a:gd name="T20" fmla="*/ 16 w 28"/>
                  <a:gd name="T21" fmla="*/ 0 h 56"/>
                  <a:gd name="T22" fmla="*/ 16 w 28"/>
                  <a:gd name="T23" fmla="*/ 0 h 56"/>
                  <a:gd name="T24" fmla="*/ 0 w 28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56">
                    <a:moveTo>
                      <a:pt x="0" y="0"/>
                    </a:moveTo>
                    <a:lnTo>
                      <a:pt x="0" y="0"/>
                    </a:lnTo>
                    <a:lnTo>
                      <a:pt x="1" y="16"/>
                    </a:lnTo>
                    <a:lnTo>
                      <a:pt x="4" y="30"/>
                    </a:lnTo>
                    <a:lnTo>
                      <a:pt x="9" y="45"/>
                    </a:lnTo>
                    <a:lnTo>
                      <a:pt x="16" y="56"/>
                    </a:lnTo>
                    <a:lnTo>
                      <a:pt x="28" y="42"/>
                    </a:lnTo>
                    <a:lnTo>
                      <a:pt x="23" y="33"/>
                    </a:lnTo>
                    <a:lnTo>
                      <a:pt x="20" y="24"/>
                    </a:lnTo>
                    <a:lnTo>
                      <a:pt x="17" y="13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38" name="Freeform 3231"/>
              <p:cNvSpPr>
                <a:spLocks/>
              </p:cNvSpPr>
              <p:nvPr/>
            </p:nvSpPr>
            <p:spPr bwMode="auto">
              <a:xfrm>
                <a:off x="8819" y="2759"/>
                <a:ext cx="11" cy="19"/>
              </a:xfrm>
              <a:custGeom>
                <a:avLst/>
                <a:gdLst>
                  <a:gd name="T0" fmla="*/ 8 w 22"/>
                  <a:gd name="T1" fmla="*/ 0 h 38"/>
                  <a:gd name="T2" fmla="*/ 8 w 22"/>
                  <a:gd name="T3" fmla="*/ 0 h 38"/>
                  <a:gd name="T4" fmla="*/ 4 w 22"/>
                  <a:gd name="T5" fmla="*/ 9 h 38"/>
                  <a:gd name="T6" fmla="*/ 2 w 22"/>
                  <a:gd name="T7" fmla="*/ 18 h 38"/>
                  <a:gd name="T8" fmla="*/ 1 w 22"/>
                  <a:gd name="T9" fmla="*/ 28 h 38"/>
                  <a:gd name="T10" fmla="*/ 0 w 22"/>
                  <a:gd name="T11" fmla="*/ 38 h 38"/>
                  <a:gd name="T12" fmla="*/ 16 w 22"/>
                  <a:gd name="T13" fmla="*/ 38 h 38"/>
                  <a:gd name="T14" fmla="*/ 17 w 22"/>
                  <a:gd name="T15" fmla="*/ 31 h 38"/>
                  <a:gd name="T16" fmla="*/ 18 w 22"/>
                  <a:gd name="T17" fmla="*/ 23 h 38"/>
                  <a:gd name="T18" fmla="*/ 20 w 22"/>
                  <a:gd name="T19" fmla="*/ 18 h 38"/>
                  <a:gd name="T20" fmla="*/ 22 w 22"/>
                  <a:gd name="T21" fmla="*/ 12 h 38"/>
                  <a:gd name="T22" fmla="*/ 22 w 22"/>
                  <a:gd name="T23" fmla="*/ 10 h 38"/>
                  <a:gd name="T24" fmla="*/ 8 w 22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38">
                    <a:moveTo>
                      <a:pt x="8" y="0"/>
                    </a:moveTo>
                    <a:lnTo>
                      <a:pt x="8" y="0"/>
                    </a:lnTo>
                    <a:lnTo>
                      <a:pt x="4" y="9"/>
                    </a:lnTo>
                    <a:lnTo>
                      <a:pt x="2" y="18"/>
                    </a:lnTo>
                    <a:lnTo>
                      <a:pt x="1" y="28"/>
                    </a:lnTo>
                    <a:lnTo>
                      <a:pt x="0" y="38"/>
                    </a:lnTo>
                    <a:lnTo>
                      <a:pt x="16" y="38"/>
                    </a:lnTo>
                    <a:lnTo>
                      <a:pt x="17" y="31"/>
                    </a:lnTo>
                    <a:lnTo>
                      <a:pt x="18" y="23"/>
                    </a:lnTo>
                    <a:lnTo>
                      <a:pt x="20" y="18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39" name="Freeform 3232"/>
              <p:cNvSpPr>
                <a:spLocks/>
              </p:cNvSpPr>
              <p:nvPr/>
            </p:nvSpPr>
            <p:spPr bwMode="auto">
              <a:xfrm>
                <a:off x="8823" y="2740"/>
                <a:ext cx="22" cy="24"/>
              </a:xfrm>
              <a:custGeom>
                <a:avLst/>
                <a:gdLst>
                  <a:gd name="T0" fmla="*/ 35 w 44"/>
                  <a:gd name="T1" fmla="*/ 0 h 49"/>
                  <a:gd name="T2" fmla="*/ 35 w 44"/>
                  <a:gd name="T3" fmla="*/ 0 h 49"/>
                  <a:gd name="T4" fmla="*/ 25 w 44"/>
                  <a:gd name="T5" fmla="*/ 9 h 49"/>
                  <a:gd name="T6" fmla="*/ 14 w 44"/>
                  <a:gd name="T7" fmla="*/ 19 h 49"/>
                  <a:gd name="T8" fmla="*/ 6 w 44"/>
                  <a:gd name="T9" fmla="*/ 29 h 49"/>
                  <a:gd name="T10" fmla="*/ 0 w 44"/>
                  <a:gd name="T11" fmla="*/ 39 h 49"/>
                  <a:gd name="T12" fmla="*/ 14 w 44"/>
                  <a:gd name="T13" fmla="*/ 49 h 49"/>
                  <a:gd name="T14" fmla="*/ 19 w 44"/>
                  <a:gd name="T15" fmla="*/ 42 h 49"/>
                  <a:gd name="T16" fmla="*/ 26 w 44"/>
                  <a:gd name="T17" fmla="*/ 34 h 49"/>
                  <a:gd name="T18" fmla="*/ 34 w 44"/>
                  <a:gd name="T19" fmla="*/ 26 h 49"/>
                  <a:gd name="T20" fmla="*/ 44 w 44"/>
                  <a:gd name="T21" fmla="*/ 18 h 49"/>
                  <a:gd name="T22" fmla="*/ 44 w 44"/>
                  <a:gd name="T23" fmla="*/ 18 h 49"/>
                  <a:gd name="T24" fmla="*/ 35 w 44"/>
                  <a:gd name="T2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49">
                    <a:moveTo>
                      <a:pt x="35" y="0"/>
                    </a:moveTo>
                    <a:lnTo>
                      <a:pt x="35" y="0"/>
                    </a:lnTo>
                    <a:lnTo>
                      <a:pt x="25" y="9"/>
                    </a:lnTo>
                    <a:lnTo>
                      <a:pt x="14" y="19"/>
                    </a:lnTo>
                    <a:lnTo>
                      <a:pt x="6" y="29"/>
                    </a:lnTo>
                    <a:lnTo>
                      <a:pt x="0" y="39"/>
                    </a:lnTo>
                    <a:lnTo>
                      <a:pt x="14" y="49"/>
                    </a:lnTo>
                    <a:lnTo>
                      <a:pt x="19" y="42"/>
                    </a:lnTo>
                    <a:lnTo>
                      <a:pt x="26" y="34"/>
                    </a:lnTo>
                    <a:lnTo>
                      <a:pt x="34" y="26"/>
                    </a:lnTo>
                    <a:lnTo>
                      <a:pt x="44" y="18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40" name="Freeform 3233"/>
              <p:cNvSpPr>
                <a:spLocks/>
              </p:cNvSpPr>
              <p:nvPr/>
            </p:nvSpPr>
            <p:spPr bwMode="auto">
              <a:xfrm>
                <a:off x="8841" y="2719"/>
                <a:ext cx="45" cy="29"/>
              </a:xfrm>
              <a:custGeom>
                <a:avLst/>
                <a:gdLst>
                  <a:gd name="T0" fmla="*/ 74 w 90"/>
                  <a:gd name="T1" fmla="*/ 8 h 59"/>
                  <a:gd name="T2" fmla="*/ 78 w 90"/>
                  <a:gd name="T3" fmla="*/ 0 h 59"/>
                  <a:gd name="T4" fmla="*/ 54 w 90"/>
                  <a:gd name="T5" fmla="*/ 11 h 59"/>
                  <a:gd name="T6" fmla="*/ 32 w 90"/>
                  <a:gd name="T7" fmla="*/ 21 h 59"/>
                  <a:gd name="T8" fmla="*/ 14 w 90"/>
                  <a:gd name="T9" fmla="*/ 31 h 59"/>
                  <a:gd name="T10" fmla="*/ 0 w 90"/>
                  <a:gd name="T11" fmla="*/ 41 h 59"/>
                  <a:gd name="T12" fmla="*/ 9 w 90"/>
                  <a:gd name="T13" fmla="*/ 59 h 59"/>
                  <a:gd name="T14" fmla="*/ 22 w 90"/>
                  <a:gd name="T15" fmla="*/ 50 h 59"/>
                  <a:gd name="T16" fmla="*/ 39 w 90"/>
                  <a:gd name="T17" fmla="*/ 40 h 59"/>
                  <a:gd name="T18" fmla="*/ 60 w 90"/>
                  <a:gd name="T19" fmla="*/ 30 h 59"/>
                  <a:gd name="T20" fmla="*/ 84 w 90"/>
                  <a:gd name="T21" fmla="*/ 18 h 59"/>
                  <a:gd name="T22" fmla="*/ 90 w 90"/>
                  <a:gd name="T23" fmla="*/ 8 h 59"/>
                  <a:gd name="T24" fmla="*/ 84 w 90"/>
                  <a:gd name="T25" fmla="*/ 18 h 59"/>
                  <a:gd name="T26" fmla="*/ 90 w 90"/>
                  <a:gd name="T27" fmla="*/ 15 h 59"/>
                  <a:gd name="T28" fmla="*/ 90 w 90"/>
                  <a:gd name="T29" fmla="*/ 8 h 59"/>
                  <a:gd name="T30" fmla="*/ 74 w 90"/>
                  <a:gd name="T31" fmla="*/ 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0" h="59">
                    <a:moveTo>
                      <a:pt x="74" y="8"/>
                    </a:moveTo>
                    <a:lnTo>
                      <a:pt x="78" y="0"/>
                    </a:lnTo>
                    <a:lnTo>
                      <a:pt x="54" y="11"/>
                    </a:lnTo>
                    <a:lnTo>
                      <a:pt x="32" y="21"/>
                    </a:lnTo>
                    <a:lnTo>
                      <a:pt x="14" y="31"/>
                    </a:lnTo>
                    <a:lnTo>
                      <a:pt x="0" y="41"/>
                    </a:lnTo>
                    <a:lnTo>
                      <a:pt x="9" y="59"/>
                    </a:lnTo>
                    <a:lnTo>
                      <a:pt x="22" y="50"/>
                    </a:lnTo>
                    <a:lnTo>
                      <a:pt x="39" y="40"/>
                    </a:lnTo>
                    <a:lnTo>
                      <a:pt x="60" y="30"/>
                    </a:lnTo>
                    <a:lnTo>
                      <a:pt x="84" y="18"/>
                    </a:lnTo>
                    <a:lnTo>
                      <a:pt x="90" y="8"/>
                    </a:lnTo>
                    <a:lnTo>
                      <a:pt x="84" y="18"/>
                    </a:lnTo>
                    <a:lnTo>
                      <a:pt x="90" y="15"/>
                    </a:lnTo>
                    <a:lnTo>
                      <a:pt x="90" y="8"/>
                    </a:lnTo>
                    <a:lnTo>
                      <a:pt x="74" y="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41" name="Freeform 3234"/>
              <p:cNvSpPr>
                <a:spLocks/>
              </p:cNvSpPr>
              <p:nvPr/>
            </p:nvSpPr>
            <p:spPr bwMode="auto">
              <a:xfrm>
                <a:off x="8877" y="2718"/>
                <a:ext cx="9" cy="5"/>
              </a:xfrm>
              <a:custGeom>
                <a:avLst/>
                <a:gdLst>
                  <a:gd name="T0" fmla="*/ 16 w 16"/>
                  <a:gd name="T1" fmla="*/ 0 h 10"/>
                  <a:gd name="T2" fmla="*/ 0 w 16"/>
                  <a:gd name="T3" fmla="*/ 0 h 10"/>
                  <a:gd name="T4" fmla="*/ 0 w 16"/>
                  <a:gd name="T5" fmla="*/ 10 h 10"/>
                  <a:gd name="T6" fmla="*/ 16 w 16"/>
                  <a:gd name="T7" fmla="*/ 10 h 10"/>
                  <a:gd name="T8" fmla="*/ 16 w 16"/>
                  <a:gd name="T9" fmla="*/ 0 h 10"/>
                  <a:gd name="T10" fmla="*/ 16 w 16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16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16" y="1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42" name="Freeform 3235"/>
              <p:cNvSpPr>
                <a:spLocks/>
              </p:cNvSpPr>
              <p:nvPr/>
            </p:nvSpPr>
            <p:spPr bwMode="auto">
              <a:xfrm>
                <a:off x="8873" y="2689"/>
                <a:ext cx="13" cy="29"/>
              </a:xfrm>
              <a:custGeom>
                <a:avLst/>
                <a:gdLst>
                  <a:gd name="T0" fmla="*/ 0 w 24"/>
                  <a:gd name="T1" fmla="*/ 13 h 59"/>
                  <a:gd name="T2" fmla="*/ 0 w 24"/>
                  <a:gd name="T3" fmla="*/ 13 h 59"/>
                  <a:gd name="T4" fmla="*/ 2 w 24"/>
                  <a:gd name="T5" fmla="*/ 20 h 59"/>
                  <a:gd name="T6" fmla="*/ 5 w 24"/>
                  <a:gd name="T7" fmla="*/ 29 h 59"/>
                  <a:gd name="T8" fmla="*/ 7 w 24"/>
                  <a:gd name="T9" fmla="*/ 43 h 59"/>
                  <a:gd name="T10" fmla="*/ 8 w 24"/>
                  <a:gd name="T11" fmla="*/ 59 h 59"/>
                  <a:gd name="T12" fmla="*/ 24 w 24"/>
                  <a:gd name="T13" fmla="*/ 59 h 59"/>
                  <a:gd name="T14" fmla="*/ 23 w 24"/>
                  <a:gd name="T15" fmla="*/ 40 h 59"/>
                  <a:gd name="T16" fmla="*/ 22 w 24"/>
                  <a:gd name="T17" fmla="*/ 25 h 59"/>
                  <a:gd name="T18" fmla="*/ 17 w 24"/>
                  <a:gd name="T19" fmla="*/ 12 h 59"/>
                  <a:gd name="T20" fmla="*/ 12 w 24"/>
                  <a:gd name="T21" fmla="*/ 0 h 59"/>
                  <a:gd name="T22" fmla="*/ 12 w 24"/>
                  <a:gd name="T23" fmla="*/ 0 h 59"/>
                  <a:gd name="T24" fmla="*/ 0 w 24"/>
                  <a:gd name="T25" fmla="*/ 1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" h="59">
                    <a:moveTo>
                      <a:pt x="0" y="13"/>
                    </a:moveTo>
                    <a:lnTo>
                      <a:pt x="0" y="13"/>
                    </a:lnTo>
                    <a:lnTo>
                      <a:pt x="2" y="20"/>
                    </a:lnTo>
                    <a:lnTo>
                      <a:pt x="5" y="29"/>
                    </a:lnTo>
                    <a:lnTo>
                      <a:pt x="7" y="43"/>
                    </a:lnTo>
                    <a:lnTo>
                      <a:pt x="8" y="59"/>
                    </a:lnTo>
                    <a:lnTo>
                      <a:pt x="24" y="59"/>
                    </a:lnTo>
                    <a:lnTo>
                      <a:pt x="23" y="40"/>
                    </a:lnTo>
                    <a:lnTo>
                      <a:pt x="22" y="25"/>
                    </a:lnTo>
                    <a:lnTo>
                      <a:pt x="17" y="12"/>
                    </a:lnTo>
                    <a:lnTo>
                      <a:pt x="12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43" name="Freeform 3236"/>
              <p:cNvSpPr>
                <a:spLocks/>
              </p:cNvSpPr>
              <p:nvPr/>
            </p:nvSpPr>
            <p:spPr bwMode="auto">
              <a:xfrm>
                <a:off x="8862" y="2680"/>
                <a:ext cx="18" cy="15"/>
              </a:xfrm>
              <a:custGeom>
                <a:avLst/>
                <a:gdLst>
                  <a:gd name="T0" fmla="*/ 0 w 35"/>
                  <a:gd name="T1" fmla="*/ 20 h 30"/>
                  <a:gd name="T2" fmla="*/ 0 w 35"/>
                  <a:gd name="T3" fmla="*/ 20 h 30"/>
                  <a:gd name="T4" fmla="*/ 7 w 35"/>
                  <a:gd name="T5" fmla="*/ 20 h 30"/>
                  <a:gd name="T6" fmla="*/ 13 w 35"/>
                  <a:gd name="T7" fmla="*/ 23 h 30"/>
                  <a:gd name="T8" fmla="*/ 18 w 35"/>
                  <a:gd name="T9" fmla="*/ 26 h 30"/>
                  <a:gd name="T10" fmla="*/ 23 w 35"/>
                  <a:gd name="T11" fmla="*/ 30 h 30"/>
                  <a:gd name="T12" fmla="*/ 35 w 35"/>
                  <a:gd name="T13" fmla="*/ 17 h 30"/>
                  <a:gd name="T14" fmla="*/ 28 w 35"/>
                  <a:gd name="T15" fmla="*/ 10 h 30"/>
                  <a:gd name="T16" fmla="*/ 19 w 35"/>
                  <a:gd name="T17" fmla="*/ 4 h 30"/>
                  <a:gd name="T18" fmla="*/ 10 w 35"/>
                  <a:gd name="T19" fmla="*/ 0 h 30"/>
                  <a:gd name="T20" fmla="*/ 0 w 35"/>
                  <a:gd name="T21" fmla="*/ 0 h 30"/>
                  <a:gd name="T22" fmla="*/ 0 w 35"/>
                  <a:gd name="T23" fmla="*/ 0 h 30"/>
                  <a:gd name="T24" fmla="*/ 0 w 35"/>
                  <a:gd name="T25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0">
                    <a:moveTo>
                      <a:pt x="0" y="20"/>
                    </a:moveTo>
                    <a:lnTo>
                      <a:pt x="0" y="20"/>
                    </a:lnTo>
                    <a:lnTo>
                      <a:pt x="7" y="20"/>
                    </a:lnTo>
                    <a:lnTo>
                      <a:pt x="13" y="23"/>
                    </a:lnTo>
                    <a:lnTo>
                      <a:pt x="18" y="26"/>
                    </a:lnTo>
                    <a:lnTo>
                      <a:pt x="23" y="30"/>
                    </a:lnTo>
                    <a:lnTo>
                      <a:pt x="35" y="17"/>
                    </a:lnTo>
                    <a:lnTo>
                      <a:pt x="28" y="10"/>
                    </a:lnTo>
                    <a:lnTo>
                      <a:pt x="19" y="4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44" name="Freeform 3237"/>
              <p:cNvSpPr>
                <a:spLocks/>
              </p:cNvSpPr>
              <p:nvPr/>
            </p:nvSpPr>
            <p:spPr bwMode="auto">
              <a:xfrm>
                <a:off x="8848" y="2680"/>
                <a:ext cx="14" cy="14"/>
              </a:xfrm>
              <a:custGeom>
                <a:avLst/>
                <a:gdLst>
                  <a:gd name="T0" fmla="*/ 12 w 29"/>
                  <a:gd name="T1" fmla="*/ 27 h 27"/>
                  <a:gd name="T2" fmla="*/ 12 w 29"/>
                  <a:gd name="T3" fmla="*/ 27 h 27"/>
                  <a:gd name="T4" fmla="*/ 15 w 29"/>
                  <a:gd name="T5" fmla="*/ 24 h 27"/>
                  <a:gd name="T6" fmla="*/ 19 w 29"/>
                  <a:gd name="T7" fmla="*/ 21 h 27"/>
                  <a:gd name="T8" fmla="*/ 23 w 29"/>
                  <a:gd name="T9" fmla="*/ 20 h 27"/>
                  <a:gd name="T10" fmla="*/ 29 w 29"/>
                  <a:gd name="T11" fmla="*/ 20 h 27"/>
                  <a:gd name="T12" fmla="*/ 29 w 29"/>
                  <a:gd name="T13" fmla="*/ 0 h 27"/>
                  <a:gd name="T14" fmla="*/ 21 w 29"/>
                  <a:gd name="T15" fmla="*/ 0 h 27"/>
                  <a:gd name="T16" fmla="*/ 13 w 29"/>
                  <a:gd name="T17" fmla="*/ 3 h 27"/>
                  <a:gd name="T18" fmla="*/ 6 w 29"/>
                  <a:gd name="T19" fmla="*/ 5 h 27"/>
                  <a:gd name="T20" fmla="*/ 0 w 29"/>
                  <a:gd name="T21" fmla="*/ 11 h 27"/>
                  <a:gd name="T22" fmla="*/ 0 w 29"/>
                  <a:gd name="T23" fmla="*/ 11 h 27"/>
                  <a:gd name="T24" fmla="*/ 12 w 29"/>
                  <a:gd name="T2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27">
                    <a:moveTo>
                      <a:pt x="12" y="27"/>
                    </a:moveTo>
                    <a:lnTo>
                      <a:pt x="12" y="27"/>
                    </a:lnTo>
                    <a:lnTo>
                      <a:pt x="15" y="24"/>
                    </a:lnTo>
                    <a:lnTo>
                      <a:pt x="19" y="21"/>
                    </a:lnTo>
                    <a:lnTo>
                      <a:pt x="23" y="20"/>
                    </a:lnTo>
                    <a:lnTo>
                      <a:pt x="29" y="20"/>
                    </a:lnTo>
                    <a:lnTo>
                      <a:pt x="29" y="0"/>
                    </a:lnTo>
                    <a:lnTo>
                      <a:pt x="21" y="0"/>
                    </a:lnTo>
                    <a:lnTo>
                      <a:pt x="13" y="3"/>
                    </a:lnTo>
                    <a:lnTo>
                      <a:pt x="6" y="5"/>
                    </a:lnTo>
                    <a:lnTo>
                      <a:pt x="0" y="11"/>
                    </a:lnTo>
                    <a:lnTo>
                      <a:pt x="12" y="2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45" name="Freeform 3238"/>
              <p:cNvSpPr>
                <a:spLocks/>
              </p:cNvSpPr>
              <p:nvPr/>
            </p:nvSpPr>
            <p:spPr bwMode="auto">
              <a:xfrm>
                <a:off x="8842" y="2686"/>
                <a:ext cx="11" cy="15"/>
              </a:xfrm>
              <a:custGeom>
                <a:avLst/>
                <a:gdLst>
                  <a:gd name="T0" fmla="*/ 16 w 22"/>
                  <a:gd name="T1" fmla="*/ 29 h 31"/>
                  <a:gd name="T2" fmla="*/ 16 w 22"/>
                  <a:gd name="T3" fmla="*/ 31 h 31"/>
                  <a:gd name="T4" fmla="*/ 16 w 22"/>
                  <a:gd name="T5" fmla="*/ 26 h 31"/>
                  <a:gd name="T6" fmla="*/ 17 w 22"/>
                  <a:gd name="T7" fmla="*/ 23 h 31"/>
                  <a:gd name="T8" fmla="*/ 18 w 22"/>
                  <a:gd name="T9" fmla="*/ 19 h 31"/>
                  <a:gd name="T10" fmla="*/ 22 w 22"/>
                  <a:gd name="T11" fmla="*/ 16 h 31"/>
                  <a:gd name="T12" fmla="*/ 10 w 22"/>
                  <a:gd name="T13" fmla="*/ 0 h 31"/>
                  <a:gd name="T14" fmla="*/ 5 w 22"/>
                  <a:gd name="T15" fmla="*/ 7 h 31"/>
                  <a:gd name="T16" fmla="*/ 2 w 22"/>
                  <a:gd name="T17" fmla="*/ 13 h 31"/>
                  <a:gd name="T18" fmla="*/ 0 w 22"/>
                  <a:gd name="T19" fmla="*/ 22 h 31"/>
                  <a:gd name="T20" fmla="*/ 0 w 22"/>
                  <a:gd name="T21" fmla="*/ 31 h 31"/>
                  <a:gd name="T22" fmla="*/ 0 w 22"/>
                  <a:gd name="T23" fmla="*/ 31 h 31"/>
                  <a:gd name="T24" fmla="*/ 16 w 22"/>
                  <a:gd name="T2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31">
                    <a:moveTo>
                      <a:pt x="16" y="29"/>
                    </a:moveTo>
                    <a:lnTo>
                      <a:pt x="16" y="31"/>
                    </a:lnTo>
                    <a:lnTo>
                      <a:pt x="16" y="26"/>
                    </a:lnTo>
                    <a:lnTo>
                      <a:pt x="17" y="23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10" y="0"/>
                    </a:lnTo>
                    <a:lnTo>
                      <a:pt x="5" y="7"/>
                    </a:lnTo>
                    <a:lnTo>
                      <a:pt x="2" y="13"/>
                    </a:lnTo>
                    <a:lnTo>
                      <a:pt x="0" y="22"/>
                    </a:lnTo>
                    <a:lnTo>
                      <a:pt x="0" y="31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46" name="Freeform 3239"/>
              <p:cNvSpPr>
                <a:spLocks/>
              </p:cNvSpPr>
              <p:nvPr/>
            </p:nvSpPr>
            <p:spPr bwMode="auto">
              <a:xfrm>
                <a:off x="8842" y="2700"/>
                <a:ext cx="8" cy="9"/>
              </a:xfrm>
              <a:custGeom>
                <a:avLst/>
                <a:gdLst>
                  <a:gd name="T0" fmla="*/ 16 w 16"/>
                  <a:gd name="T1" fmla="*/ 17 h 17"/>
                  <a:gd name="T2" fmla="*/ 16 w 16"/>
                  <a:gd name="T3" fmla="*/ 17 h 17"/>
                  <a:gd name="T4" fmla="*/ 16 w 16"/>
                  <a:gd name="T5" fmla="*/ 0 h 17"/>
                  <a:gd name="T6" fmla="*/ 0 w 16"/>
                  <a:gd name="T7" fmla="*/ 2 h 17"/>
                  <a:gd name="T8" fmla="*/ 0 w 16"/>
                  <a:gd name="T9" fmla="*/ 17 h 17"/>
                  <a:gd name="T10" fmla="*/ 16 w 16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7">
                    <a:moveTo>
                      <a:pt x="16" y="17"/>
                    </a:moveTo>
                    <a:lnTo>
                      <a:pt x="16" y="17"/>
                    </a:lnTo>
                    <a:lnTo>
                      <a:pt x="16" y="0"/>
                    </a:lnTo>
                    <a:lnTo>
                      <a:pt x="0" y="2"/>
                    </a:lnTo>
                    <a:lnTo>
                      <a:pt x="0" y="17"/>
                    </a:lnTo>
                    <a:lnTo>
                      <a:pt x="16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47" name="Freeform 3240"/>
              <p:cNvSpPr>
                <a:spLocks/>
              </p:cNvSpPr>
              <p:nvPr/>
            </p:nvSpPr>
            <p:spPr bwMode="auto">
              <a:xfrm>
                <a:off x="8841" y="2709"/>
                <a:ext cx="9" cy="13"/>
              </a:xfrm>
              <a:custGeom>
                <a:avLst/>
                <a:gdLst>
                  <a:gd name="T0" fmla="*/ 13 w 20"/>
                  <a:gd name="T1" fmla="*/ 28 h 28"/>
                  <a:gd name="T2" fmla="*/ 13 w 20"/>
                  <a:gd name="T3" fmla="*/ 28 h 28"/>
                  <a:gd name="T4" fmla="*/ 16 w 20"/>
                  <a:gd name="T5" fmla="*/ 22 h 28"/>
                  <a:gd name="T6" fmla="*/ 19 w 20"/>
                  <a:gd name="T7" fmla="*/ 15 h 28"/>
                  <a:gd name="T8" fmla="*/ 20 w 20"/>
                  <a:gd name="T9" fmla="*/ 8 h 28"/>
                  <a:gd name="T10" fmla="*/ 20 w 20"/>
                  <a:gd name="T11" fmla="*/ 0 h 28"/>
                  <a:gd name="T12" fmla="*/ 4 w 20"/>
                  <a:gd name="T13" fmla="*/ 0 h 28"/>
                  <a:gd name="T14" fmla="*/ 4 w 20"/>
                  <a:gd name="T15" fmla="*/ 5 h 28"/>
                  <a:gd name="T16" fmla="*/ 2 w 20"/>
                  <a:gd name="T17" fmla="*/ 9 h 28"/>
                  <a:gd name="T18" fmla="*/ 1 w 20"/>
                  <a:gd name="T19" fmla="*/ 12 h 28"/>
                  <a:gd name="T20" fmla="*/ 0 w 20"/>
                  <a:gd name="T21" fmla="*/ 13 h 28"/>
                  <a:gd name="T22" fmla="*/ 0 w 20"/>
                  <a:gd name="T23" fmla="*/ 13 h 28"/>
                  <a:gd name="T24" fmla="*/ 13 w 20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8">
                    <a:moveTo>
                      <a:pt x="13" y="28"/>
                    </a:moveTo>
                    <a:lnTo>
                      <a:pt x="13" y="28"/>
                    </a:lnTo>
                    <a:lnTo>
                      <a:pt x="16" y="22"/>
                    </a:lnTo>
                    <a:lnTo>
                      <a:pt x="19" y="15"/>
                    </a:lnTo>
                    <a:lnTo>
                      <a:pt x="20" y="8"/>
                    </a:lnTo>
                    <a:lnTo>
                      <a:pt x="20" y="0"/>
                    </a:lnTo>
                    <a:lnTo>
                      <a:pt x="4" y="0"/>
                    </a:lnTo>
                    <a:lnTo>
                      <a:pt x="4" y="5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13" y="2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48" name="Freeform 3241"/>
              <p:cNvSpPr>
                <a:spLocks/>
              </p:cNvSpPr>
              <p:nvPr/>
            </p:nvSpPr>
            <p:spPr bwMode="auto">
              <a:xfrm>
                <a:off x="8837" y="2715"/>
                <a:ext cx="10" cy="12"/>
              </a:xfrm>
              <a:custGeom>
                <a:avLst/>
                <a:gdLst>
                  <a:gd name="T0" fmla="*/ 0 w 20"/>
                  <a:gd name="T1" fmla="*/ 25 h 25"/>
                  <a:gd name="T2" fmla="*/ 0 w 20"/>
                  <a:gd name="T3" fmla="*/ 25 h 25"/>
                  <a:gd name="T4" fmla="*/ 5 w 20"/>
                  <a:gd name="T5" fmla="*/ 23 h 25"/>
                  <a:gd name="T6" fmla="*/ 11 w 20"/>
                  <a:gd name="T7" fmla="*/ 22 h 25"/>
                  <a:gd name="T8" fmla="*/ 15 w 20"/>
                  <a:gd name="T9" fmla="*/ 19 h 25"/>
                  <a:gd name="T10" fmla="*/ 20 w 20"/>
                  <a:gd name="T11" fmla="*/ 15 h 25"/>
                  <a:gd name="T12" fmla="*/ 7 w 20"/>
                  <a:gd name="T13" fmla="*/ 0 h 25"/>
                  <a:gd name="T14" fmla="*/ 6 w 20"/>
                  <a:gd name="T15" fmla="*/ 2 h 25"/>
                  <a:gd name="T16" fmla="*/ 5 w 20"/>
                  <a:gd name="T17" fmla="*/ 3 h 25"/>
                  <a:gd name="T18" fmla="*/ 2 w 20"/>
                  <a:gd name="T19" fmla="*/ 3 h 25"/>
                  <a:gd name="T20" fmla="*/ 0 w 20"/>
                  <a:gd name="T21" fmla="*/ 5 h 25"/>
                  <a:gd name="T22" fmla="*/ 0 w 20"/>
                  <a:gd name="T23" fmla="*/ 5 h 25"/>
                  <a:gd name="T24" fmla="*/ 0 w 20"/>
                  <a:gd name="T2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5">
                    <a:moveTo>
                      <a:pt x="0" y="25"/>
                    </a:moveTo>
                    <a:lnTo>
                      <a:pt x="0" y="25"/>
                    </a:lnTo>
                    <a:lnTo>
                      <a:pt x="5" y="23"/>
                    </a:lnTo>
                    <a:lnTo>
                      <a:pt x="11" y="22"/>
                    </a:lnTo>
                    <a:lnTo>
                      <a:pt x="15" y="19"/>
                    </a:lnTo>
                    <a:lnTo>
                      <a:pt x="20" y="15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49" name="Freeform 3242"/>
              <p:cNvSpPr>
                <a:spLocks/>
              </p:cNvSpPr>
              <p:nvPr/>
            </p:nvSpPr>
            <p:spPr bwMode="auto">
              <a:xfrm>
                <a:off x="8826" y="2715"/>
                <a:ext cx="11" cy="12"/>
              </a:xfrm>
              <a:custGeom>
                <a:avLst/>
                <a:gdLst>
                  <a:gd name="T0" fmla="*/ 0 w 21"/>
                  <a:gd name="T1" fmla="*/ 13 h 25"/>
                  <a:gd name="T2" fmla="*/ 0 w 21"/>
                  <a:gd name="T3" fmla="*/ 13 h 25"/>
                  <a:gd name="T4" fmla="*/ 5 w 21"/>
                  <a:gd name="T5" fmla="*/ 19 h 25"/>
                  <a:gd name="T6" fmla="*/ 9 w 21"/>
                  <a:gd name="T7" fmla="*/ 22 h 25"/>
                  <a:gd name="T8" fmla="*/ 15 w 21"/>
                  <a:gd name="T9" fmla="*/ 23 h 25"/>
                  <a:gd name="T10" fmla="*/ 21 w 21"/>
                  <a:gd name="T11" fmla="*/ 25 h 25"/>
                  <a:gd name="T12" fmla="*/ 21 w 21"/>
                  <a:gd name="T13" fmla="*/ 5 h 25"/>
                  <a:gd name="T14" fmla="*/ 18 w 21"/>
                  <a:gd name="T15" fmla="*/ 3 h 25"/>
                  <a:gd name="T16" fmla="*/ 16 w 21"/>
                  <a:gd name="T17" fmla="*/ 3 h 25"/>
                  <a:gd name="T18" fmla="*/ 14 w 21"/>
                  <a:gd name="T19" fmla="*/ 2 h 25"/>
                  <a:gd name="T20" fmla="*/ 13 w 21"/>
                  <a:gd name="T21" fmla="*/ 0 h 25"/>
                  <a:gd name="T22" fmla="*/ 13 w 21"/>
                  <a:gd name="T23" fmla="*/ 0 h 25"/>
                  <a:gd name="T24" fmla="*/ 0 w 21"/>
                  <a:gd name="T25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5">
                    <a:moveTo>
                      <a:pt x="0" y="13"/>
                    </a:moveTo>
                    <a:lnTo>
                      <a:pt x="0" y="13"/>
                    </a:lnTo>
                    <a:lnTo>
                      <a:pt x="5" y="19"/>
                    </a:lnTo>
                    <a:lnTo>
                      <a:pt x="9" y="22"/>
                    </a:lnTo>
                    <a:lnTo>
                      <a:pt x="15" y="23"/>
                    </a:lnTo>
                    <a:lnTo>
                      <a:pt x="21" y="25"/>
                    </a:lnTo>
                    <a:lnTo>
                      <a:pt x="21" y="5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50" name="Freeform 3243"/>
              <p:cNvSpPr>
                <a:spLocks/>
              </p:cNvSpPr>
              <p:nvPr/>
            </p:nvSpPr>
            <p:spPr bwMode="auto">
              <a:xfrm>
                <a:off x="8823" y="2709"/>
                <a:ext cx="10" cy="13"/>
              </a:xfrm>
              <a:custGeom>
                <a:avLst/>
                <a:gdLst>
                  <a:gd name="T0" fmla="*/ 0 w 20"/>
                  <a:gd name="T1" fmla="*/ 0 h 26"/>
                  <a:gd name="T2" fmla="*/ 0 w 20"/>
                  <a:gd name="T3" fmla="*/ 0 h 26"/>
                  <a:gd name="T4" fmla="*/ 0 w 20"/>
                  <a:gd name="T5" fmla="*/ 8 h 26"/>
                  <a:gd name="T6" fmla="*/ 1 w 20"/>
                  <a:gd name="T7" fmla="*/ 15 h 26"/>
                  <a:gd name="T8" fmla="*/ 5 w 20"/>
                  <a:gd name="T9" fmla="*/ 21 h 26"/>
                  <a:gd name="T10" fmla="*/ 7 w 20"/>
                  <a:gd name="T11" fmla="*/ 26 h 26"/>
                  <a:gd name="T12" fmla="*/ 20 w 20"/>
                  <a:gd name="T13" fmla="*/ 13 h 26"/>
                  <a:gd name="T14" fmla="*/ 19 w 20"/>
                  <a:gd name="T15" fmla="*/ 11 h 26"/>
                  <a:gd name="T16" fmla="*/ 17 w 20"/>
                  <a:gd name="T17" fmla="*/ 8 h 26"/>
                  <a:gd name="T18" fmla="*/ 16 w 20"/>
                  <a:gd name="T19" fmla="*/ 5 h 26"/>
                  <a:gd name="T20" fmla="*/ 16 w 20"/>
                  <a:gd name="T21" fmla="*/ 0 h 26"/>
                  <a:gd name="T22" fmla="*/ 16 w 20"/>
                  <a:gd name="T23" fmla="*/ 0 h 26"/>
                  <a:gd name="T24" fmla="*/ 0 w 20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6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" y="15"/>
                    </a:lnTo>
                    <a:lnTo>
                      <a:pt x="5" y="21"/>
                    </a:lnTo>
                    <a:lnTo>
                      <a:pt x="7" y="26"/>
                    </a:lnTo>
                    <a:lnTo>
                      <a:pt x="20" y="13"/>
                    </a:lnTo>
                    <a:lnTo>
                      <a:pt x="19" y="11"/>
                    </a:lnTo>
                    <a:lnTo>
                      <a:pt x="17" y="8"/>
                    </a:lnTo>
                    <a:lnTo>
                      <a:pt x="16" y="5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51" name="Freeform 3244"/>
              <p:cNvSpPr>
                <a:spLocks/>
              </p:cNvSpPr>
              <p:nvPr/>
            </p:nvSpPr>
            <p:spPr bwMode="auto">
              <a:xfrm>
                <a:off x="8823" y="2682"/>
                <a:ext cx="17" cy="27"/>
              </a:xfrm>
              <a:custGeom>
                <a:avLst/>
                <a:gdLst>
                  <a:gd name="T0" fmla="*/ 23 w 34"/>
                  <a:gd name="T1" fmla="*/ 0 h 53"/>
                  <a:gd name="T2" fmla="*/ 23 w 34"/>
                  <a:gd name="T3" fmla="*/ 0 h 53"/>
                  <a:gd name="T4" fmla="*/ 13 w 34"/>
                  <a:gd name="T5" fmla="*/ 12 h 53"/>
                  <a:gd name="T6" fmla="*/ 6 w 34"/>
                  <a:gd name="T7" fmla="*/ 25 h 53"/>
                  <a:gd name="T8" fmla="*/ 3 w 34"/>
                  <a:gd name="T9" fmla="*/ 32 h 53"/>
                  <a:gd name="T10" fmla="*/ 1 w 34"/>
                  <a:gd name="T11" fmla="*/ 39 h 53"/>
                  <a:gd name="T12" fmla="*/ 0 w 34"/>
                  <a:gd name="T13" fmla="*/ 46 h 53"/>
                  <a:gd name="T14" fmla="*/ 0 w 34"/>
                  <a:gd name="T15" fmla="*/ 53 h 53"/>
                  <a:gd name="T16" fmla="*/ 16 w 34"/>
                  <a:gd name="T17" fmla="*/ 53 h 53"/>
                  <a:gd name="T18" fmla="*/ 16 w 34"/>
                  <a:gd name="T19" fmla="*/ 49 h 53"/>
                  <a:gd name="T20" fmla="*/ 17 w 34"/>
                  <a:gd name="T21" fmla="*/ 43 h 53"/>
                  <a:gd name="T22" fmla="*/ 19 w 34"/>
                  <a:gd name="T23" fmla="*/ 39 h 53"/>
                  <a:gd name="T24" fmla="*/ 20 w 34"/>
                  <a:gd name="T25" fmla="*/ 35 h 53"/>
                  <a:gd name="T26" fmla="*/ 26 w 34"/>
                  <a:gd name="T27" fmla="*/ 26 h 53"/>
                  <a:gd name="T28" fmla="*/ 34 w 34"/>
                  <a:gd name="T29" fmla="*/ 16 h 53"/>
                  <a:gd name="T30" fmla="*/ 34 w 34"/>
                  <a:gd name="T31" fmla="*/ 16 h 53"/>
                  <a:gd name="T32" fmla="*/ 23 w 34"/>
                  <a:gd name="T3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53">
                    <a:moveTo>
                      <a:pt x="23" y="0"/>
                    </a:moveTo>
                    <a:lnTo>
                      <a:pt x="23" y="0"/>
                    </a:lnTo>
                    <a:lnTo>
                      <a:pt x="13" y="12"/>
                    </a:lnTo>
                    <a:lnTo>
                      <a:pt x="6" y="25"/>
                    </a:lnTo>
                    <a:lnTo>
                      <a:pt x="3" y="32"/>
                    </a:lnTo>
                    <a:lnTo>
                      <a:pt x="1" y="39"/>
                    </a:lnTo>
                    <a:lnTo>
                      <a:pt x="0" y="46"/>
                    </a:lnTo>
                    <a:lnTo>
                      <a:pt x="0" y="53"/>
                    </a:lnTo>
                    <a:lnTo>
                      <a:pt x="16" y="53"/>
                    </a:lnTo>
                    <a:lnTo>
                      <a:pt x="16" y="49"/>
                    </a:lnTo>
                    <a:lnTo>
                      <a:pt x="17" y="43"/>
                    </a:lnTo>
                    <a:lnTo>
                      <a:pt x="19" y="39"/>
                    </a:lnTo>
                    <a:lnTo>
                      <a:pt x="20" y="35"/>
                    </a:lnTo>
                    <a:lnTo>
                      <a:pt x="26" y="26"/>
                    </a:lnTo>
                    <a:lnTo>
                      <a:pt x="34" y="16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52" name="Freeform 3245"/>
              <p:cNvSpPr>
                <a:spLocks/>
              </p:cNvSpPr>
              <p:nvPr/>
            </p:nvSpPr>
            <p:spPr bwMode="auto">
              <a:xfrm>
                <a:off x="8835" y="2671"/>
                <a:ext cx="30" cy="19"/>
              </a:xfrm>
              <a:custGeom>
                <a:avLst/>
                <a:gdLst>
                  <a:gd name="T0" fmla="*/ 61 w 61"/>
                  <a:gd name="T1" fmla="*/ 0 h 38"/>
                  <a:gd name="T2" fmla="*/ 61 w 61"/>
                  <a:gd name="T3" fmla="*/ 0 h 38"/>
                  <a:gd name="T4" fmla="*/ 44 w 61"/>
                  <a:gd name="T5" fmla="*/ 2 h 38"/>
                  <a:gd name="T6" fmla="*/ 27 w 61"/>
                  <a:gd name="T7" fmla="*/ 6 h 38"/>
                  <a:gd name="T8" fmla="*/ 19 w 61"/>
                  <a:gd name="T9" fmla="*/ 9 h 38"/>
                  <a:gd name="T10" fmla="*/ 12 w 61"/>
                  <a:gd name="T11" fmla="*/ 12 h 38"/>
                  <a:gd name="T12" fmla="*/ 6 w 61"/>
                  <a:gd name="T13" fmla="*/ 18 h 38"/>
                  <a:gd name="T14" fmla="*/ 0 w 61"/>
                  <a:gd name="T15" fmla="*/ 22 h 38"/>
                  <a:gd name="T16" fmla="*/ 11 w 61"/>
                  <a:gd name="T17" fmla="*/ 38 h 38"/>
                  <a:gd name="T18" fmla="*/ 16 w 61"/>
                  <a:gd name="T19" fmla="*/ 35 h 38"/>
                  <a:gd name="T20" fmla="*/ 20 w 61"/>
                  <a:gd name="T21" fmla="*/ 31 h 38"/>
                  <a:gd name="T22" fmla="*/ 26 w 61"/>
                  <a:gd name="T23" fmla="*/ 28 h 38"/>
                  <a:gd name="T24" fmla="*/ 32 w 61"/>
                  <a:gd name="T25" fmla="*/ 25 h 38"/>
                  <a:gd name="T26" fmla="*/ 46 w 61"/>
                  <a:gd name="T27" fmla="*/ 22 h 38"/>
                  <a:gd name="T28" fmla="*/ 61 w 61"/>
                  <a:gd name="T29" fmla="*/ 21 h 38"/>
                  <a:gd name="T30" fmla="*/ 61 w 61"/>
                  <a:gd name="T31" fmla="*/ 21 h 38"/>
                  <a:gd name="T32" fmla="*/ 61 w 61"/>
                  <a:gd name="T3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1" h="38">
                    <a:moveTo>
                      <a:pt x="61" y="0"/>
                    </a:moveTo>
                    <a:lnTo>
                      <a:pt x="61" y="0"/>
                    </a:lnTo>
                    <a:lnTo>
                      <a:pt x="44" y="2"/>
                    </a:lnTo>
                    <a:lnTo>
                      <a:pt x="27" y="6"/>
                    </a:lnTo>
                    <a:lnTo>
                      <a:pt x="19" y="9"/>
                    </a:lnTo>
                    <a:lnTo>
                      <a:pt x="12" y="12"/>
                    </a:lnTo>
                    <a:lnTo>
                      <a:pt x="6" y="18"/>
                    </a:lnTo>
                    <a:lnTo>
                      <a:pt x="0" y="22"/>
                    </a:lnTo>
                    <a:lnTo>
                      <a:pt x="11" y="38"/>
                    </a:lnTo>
                    <a:lnTo>
                      <a:pt x="16" y="35"/>
                    </a:lnTo>
                    <a:lnTo>
                      <a:pt x="20" y="31"/>
                    </a:lnTo>
                    <a:lnTo>
                      <a:pt x="26" y="28"/>
                    </a:lnTo>
                    <a:lnTo>
                      <a:pt x="32" y="25"/>
                    </a:lnTo>
                    <a:lnTo>
                      <a:pt x="46" y="22"/>
                    </a:lnTo>
                    <a:lnTo>
                      <a:pt x="61" y="21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53" name="Freeform 3246"/>
              <p:cNvSpPr>
                <a:spLocks/>
              </p:cNvSpPr>
              <p:nvPr/>
            </p:nvSpPr>
            <p:spPr bwMode="auto">
              <a:xfrm>
                <a:off x="8865" y="2671"/>
                <a:ext cx="25" cy="15"/>
              </a:xfrm>
              <a:custGeom>
                <a:avLst/>
                <a:gdLst>
                  <a:gd name="T0" fmla="*/ 50 w 50"/>
                  <a:gd name="T1" fmla="*/ 13 h 31"/>
                  <a:gd name="T2" fmla="*/ 50 w 50"/>
                  <a:gd name="T3" fmla="*/ 13 h 31"/>
                  <a:gd name="T4" fmla="*/ 40 w 50"/>
                  <a:gd name="T5" fmla="*/ 8 h 31"/>
                  <a:gd name="T6" fmla="*/ 27 w 50"/>
                  <a:gd name="T7" fmla="*/ 3 h 31"/>
                  <a:gd name="T8" fmla="*/ 14 w 50"/>
                  <a:gd name="T9" fmla="*/ 0 h 31"/>
                  <a:gd name="T10" fmla="*/ 0 w 50"/>
                  <a:gd name="T11" fmla="*/ 0 h 31"/>
                  <a:gd name="T12" fmla="*/ 0 w 50"/>
                  <a:gd name="T13" fmla="*/ 21 h 31"/>
                  <a:gd name="T14" fmla="*/ 13 w 50"/>
                  <a:gd name="T15" fmla="*/ 21 h 31"/>
                  <a:gd name="T16" fmla="*/ 25 w 50"/>
                  <a:gd name="T17" fmla="*/ 23 h 31"/>
                  <a:gd name="T18" fmla="*/ 34 w 50"/>
                  <a:gd name="T19" fmla="*/ 26 h 31"/>
                  <a:gd name="T20" fmla="*/ 42 w 50"/>
                  <a:gd name="T21" fmla="*/ 31 h 31"/>
                  <a:gd name="T22" fmla="*/ 42 w 50"/>
                  <a:gd name="T23" fmla="*/ 31 h 31"/>
                  <a:gd name="T24" fmla="*/ 50 w 50"/>
                  <a:gd name="T25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31">
                    <a:moveTo>
                      <a:pt x="50" y="13"/>
                    </a:moveTo>
                    <a:lnTo>
                      <a:pt x="50" y="13"/>
                    </a:lnTo>
                    <a:lnTo>
                      <a:pt x="40" y="8"/>
                    </a:lnTo>
                    <a:lnTo>
                      <a:pt x="27" y="3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3" y="21"/>
                    </a:lnTo>
                    <a:lnTo>
                      <a:pt x="25" y="23"/>
                    </a:lnTo>
                    <a:lnTo>
                      <a:pt x="34" y="26"/>
                    </a:lnTo>
                    <a:lnTo>
                      <a:pt x="42" y="31"/>
                    </a:lnTo>
                    <a:lnTo>
                      <a:pt x="5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54" name="Freeform 3247"/>
              <p:cNvSpPr>
                <a:spLocks/>
              </p:cNvSpPr>
              <p:nvPr/>
            </p:nvSpPr>
            <p:spPr bwMode="auto">
              <a:xfrm>
                <a:off x="8886" y="2678"/>
                <a:ext cx="16" cy="20"/>
              </a:xfrm>
              <a:custGeom>
                <a:avLst/>
                <a:gdLst>
                  <a:gd name="T0" fmla="*/ 32 w 32"/>
                  <a:gd name="T1" fmla="*/ 32 h 41"/>
                  <a:gd name="T2" fmla="*/ 32 w 32"/>
                  <a:gd name="T3" fmla="*/ 32 h 41"/>
                  <a:gd name="T4" fmla="*/ 27 w 32"/>
                  <a:gd name="T5" fmla="*/ 22 h 41"/>
                  <a:gd name="T6" fmla="*/ 23 w 32"/>
                  <a:gd name="T7" fmla="*/ 13 h 41"/>
                  <a:gd name="T8" fmla="*/ 16 w 32"/>
                  <a:gd name="T9" fmla="*/ 6 h 41"/>
                  <a:gd name="T10" fmla="*/ 8 w 32"/>
                  <a:gd name="T11" fmla="*/ 0 h 41"/>
                  <a:gd name="T12" fmla="*/ 0 w 32"/>
                  <a:gd name="T13" fmla="*/ 18 h 41"/>
                  <a:gd name="T14" fmla="*/ 5 w 32"/>
                  <a:gd name="T15" fmla="*/ 22 h 41"/>
                  <a:gd name="T16" fmla="*/ 10 w 32"/>
                  <a:gd name="T17" fmla="*/ 26 h 41"/>
                  <a:gd name="T18" fmla="*/ 13 w 32"/>
                  <a:gd name="T19" fmla="*/ 34 h 41"/>
                  <a:gd name="T20" fmla="*/ 17 w 32"/>
                  <a:gd name="T21" fmla="*/ 41 h 41"/>
                  <a:gd name="T22" fmla="*/ 17 w 32"/>
                  <a:gd name="T23" fmla="*/ 41 h 41"/>
                  <a:gd name="T24" fmla="*/ 32 w 32"/>
                  <a:gd name="T25" fmla="*/ 3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41">
                    <a:moveTo>
                      <a:pt x="32" y="32"/>
                    </a:moveTo>
                    <a:lnTo>
                      <a:pt x="32" y="32"/>
                    </a:lnTo>
                    <a:lnTo>
                      <a:pt x="27" y="22"/>
                    </a:lnTo>
                    <a:lnTo>
                      <a:pt x="23" y="13"/>
                    </a:lnTo>
                    <a:lnTo>
                      <a:pt x="16" y="6"/>
                    </a:lnTo>
                    <a:lnTo>
                      <a:pt x="8" y="0"/>
                    </a:lnTo>
                    <a:lnTo>
                      <a:pt x="0" y="18"/>
                    </a:lnTo>
                    <a:lnTo>
                      <a:pt x="5" y="22"/>
                    </a:lnTo>
                    <a:lnTo>
                      <a:pt x="10" y="26"/>
                    </a:lnTo>
                    <a:lnTo>
                      <a:pt x="13" y="34"/>
                    </a:lnTo>
                    <a:lnTo>
                      <a:pt x="17" y="41"/>
                    </a:lnTo>
                    <a:lnTo>
                      <a:pt x="32" y="3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55" name="Freeform 3248"/>
              <p:cNvSpPr>
                <a:spLocks/>
              </p:cNvSpPr>
              <p:nvPr/>
            </p:nvSpPr>
            <p:spPr bwMode="auto">
              <a:xfrm>
                <a:off x="8894" y="2694"/>
                <a:ext cx="10" cy="26"/>
              </a:xfrm>
              <a:custGeom>
                <a:avLst/>
                <a:gdLst>
                  <a:gd name="T0" fmla="*/ 20 w 20"/>
                  <a:gd name="T1" fmla="*/ 53 h 53"/>
                  <a:gd name="T2" fmla="*/ 20 w 20"/>
                  <a:gd name="T3" fmla="*/ 53 h 53"/>
                  <a:gd name="T4" fmla="*/ 20 w 20"/>
                  <a:gd name="T5" fmla="*/ 36 h 53"/>
                  <a:gd name="T6" fmla="*/ 18 w 20"/>
                  <a:gd name="T7" fmla="*/ 22 h 53"/>
                  <a:gd name="T8" fmla="*/ 17 w 20"/>
                  <a:gd name="T9" fmla="*/ 10 h 53"/>
                  <a:gd name="T10" fmla="*/ 15 w 20"/>
                  <a:gd name="T11" fmla="*/ 0 h 53"/>
                  <a:gd name="T12" fmla="*/ 0 w 20"/>
                  <a:gd name="T13" fmla="*/ 9 h 53"/>
                  <a:gd name="T14" fmla="*/ 1 w 20"/>
                  <a:gd name="T15" fmla="*/ 15 h 53"/>
                  <a:gd name="T16" fmla="*/ 2 w 20"/>
                  <a:gd name="T17" fmla="*/ 23 h 53"/>
                  <a:gd name="T18" fmla="*/ 3 w 20"/>
                  <a:gd name="T19" fmla="*/ 38 h 53"/>
                  <a:gd name="T20" fmla="*/ 3 w 20"/>
                  <a:gd name="T21" fmla="*/ 53 h 53"/>
                  <a:gd name="T22" fmla="*/ 3 w 20"/>
                  <a:gd name="T23" fmla="*/ 53 h 53"/>
                  <a:gd name="T24" fmla="*/ 20 w 20"/>
                  <a:gd name="T2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53">
                    <a:moveTo>
                      <a:pt x="20" y="53"/>
                    </a:moveTo>
                    <a:lnTo>
                      <a:pt x="20" y="53"/>
                    </a:lnTo>
                    <a:lnTo>
                      <a:pt x="20" y="36"/>
                    </a:lnTo>
                    <a:lnTo>
                      <a:pt x="18" y="22"/>
                    </a:lnTo>
                    <a:lnTo>
                      <a:pt x="17" y="10"/>
                    </a:lnTo>
                    <a:lnTo>
                      <a:pt x="15" y="0"/>
                    </a:lnTo>
                    <a:lnTo>
                      <a:pt x="0" y="9"/>
                    </a:lnTo>
                    <a:lnTo>
                      <a:pt x="1" y="15"/>
                    </a:lnTo>
                    <a:lnTo>
                      <a:pt x="2" y="23"/>
                    </a:lnTo>
                    <a:lnTo>
                      <a:pt x="3" y="38"/>
                    </a:lnTo>
                    <a:lnTo>
                      <a:pt x="3" y="53"/>
                    </a:lnTo>
                    <a:lnTo>
                      <a:pt x="20" y="5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56" name="Freeform 3249"/>
              <p:cNvSpPr>
                <a:spLocks/>
              </p:cNvSpPr>
              <p:nvPr/>
            </p:nvSpPr>
            <p:spPr bwMode="auto">
              <a:xfrm>
                <a:off x="8896" y="2720"/>
                <a:ext cx="8" cy="44"/>
              </a:xfrm>
              <a:custGeom>
                <a:avLst/>
                <a:gdLst>
                  <a:gd name="T0" fmla="*/ 0 w 17"/>
                  <a:gd name="T1" fmla="*/ 88 h 88"/>
                  <a:gd name="T2" fmla="*/ 17 w 17"/>
                  <a:gd name="T3" fmla="*/ 88 h 88"/>
                  <a:gd name="T4" fmla="*/ 17 w 17"/>
                  <a:gd name="T5" fmla="*/ 0 h 88"/>
                  <a:gd name="T6" fmla="*/ 0 w 17"/>
                  <a:gd name="T7" fmla="*/ 0 h 88"/>
                  <a:gd name="T8" fmla="*/ 0 w 17"/>
                  <a:gd name="T9" fmla="*/ 88 h 88"/>
                  <a:gd name="T10" fmla="*/ 0 w 17"/>
                  <a:gd name="T11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88">
                    <a:moveTo>
                      <a:pt x="0" y="88"/>
                    </a:moveTo>
                    <a:lnTo>
                      <a:pt x="17" y="88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57" name="Freeform 3250"/>
              <p:cNvSpPr>
                <a:spLocks/>
              </p:cNvSpPr>
              <p:nvPr/>
            </p:nvSpPr>
            <p:spPr bwMode="auto">
              <a:xfrm>
                <a:off x="8896" y="2764"/>
                <a:ext cx="9" cy="23"/>
              </a:xfrm>
              <a:custGeom>
                <a:avLst/>
                <a:gdLst>
                  <a:gd name="T0" fmla="*/ 18 w 18"/>
                  <a:gd name="T1" fmla="*/ 44 h 47"/>
                  <a:gd name="T2" fmla="*/ 18 w 18"/>
                  <a:gd name="T3" fmla="*/ 44 h 47"/>
                  <a:gd name="T4" fmla="*/ 18 w 18"/>
                  <a:gd name="T5" fmla="*/ 38 h 47"/>
                  <a:gd name="T6" fmla="*/ 17 w 18"/>
                  <a:gd name="T7" fmla="*/ 29 h 47"/>
                  <a:gd name="T8" fmla="*/ 17 w 18"/>
                  <a:gd name="T9" fmla="*/ 16 h 47"/>
                  <a:gd name="T10" fmla="*/ 17 w 18"/>
                  <a:gd name="T11" fmla="*/ 0 h 47"/>
                  <a:gd name="T12" fmla="*/ 0 w 18"/>
                  <a:gd name="T13" fmla="*/ 0 h 47"/>
                  <a:gd name="T14" fmla="*/ 0 w 18"/>
                  <a:gd name="T15" fmla="*/ 16 h 47"/>
                  <a:gd name="T16" fmla="*/ 0 w 18"/>
                  <a:gd name="T17" fmla="*/ 31 h 47"/>
                  <a:gd name="T18" fmla="*/ 0 w 18"/>
                  <a:gd name="T19" fmla="*/ 39 h 47"/>
                  <a:gd name="T20" fmla="*/ 1 w 18"/>
                  <a:gd name="T21" fmla="*/ 47 h 47"/>
                  <a:gd name="T22" fmla="*/ 1 w 18"/>
                  <a:gd name="T23" fmla="*/ 47 h 47"/>
                  <a:gd name="T24" fmla="*/ 18 w 18"/>
                  <a:gd name="T25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47">
                    <a:moveTo>
                      <a:pt x="18" y="44"/>
                    </a:moveTo>
                    <a:lnTo>
                      <a:pt x="18" y="44"/>
                    </a:lnTo>
                    <a:lnTo>
                      <a:pt x="18" y="38"/>
                    </a:lnTo>
                    <a:lnTo>
                      <a:pt x="17" y="29"/>
                    </a:lnTo>
                    <a:lnTo>
                      <a:pt x="17" y="16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1"/>
                    </a:lnTo>
                    <a:lnTo>
                      <a:pt x="0" y="39"/>
                    </a:lnTo>
                    <a:lnTo>
                      <a:pt x="1" y="47"/>
                    </a:lnTo>
                    <a:lnTo>
                      <a:pt x="18" y="4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58" name="Freeform 3251"/>
              <p:cNvSpPr>
                <a:spLocks/>
              </p:cNvSpPr>
              <p:nvPr/>
            </p:nvSpPr>
            <p:spPr bwMode="auto">
              <a:xfrm>
                <a:off x="8897" y="2786"/>
                <a:ext cx="8" cy="10"/>
              </a:xfrm>
              <a:custGeom>
                <a:avLst/>
                <a:gdLst>
                  <a:gd name="T0" fmla="*/ 18 w 18"/>
                  <a:gd name="T1" fmla="*/ 4 h 20"/>
                  <a:gd name="T2" fmla="*/ 18 w 18"/>
                  <a:gd name="T3" fmla="*/ 4 h 20"/>
                  <a:gd name="T4" fmla="*/ 18 w 18"/>
                  <a:gd name="T5" fmla="*/ 4 h 20"/>
                  <a:gd name="T6" fmla="*/ 17 w 18"/>
                  <a:gd name="T7" fmla="*/ 0 h 20"/>
                  <a:gd name="T8" fmla="*/ 0 w 18"/>
                  <a:gd name="T9" fmla="*/ 3 h 20"/>
                  <a:gd name="T10" fmla="*/ 3 w 18"/>
                  <a:gd name="T11" fmla="*/ 13 h 20"/>
                  <a:gd name="T12" fmla="*/ 6 w 18"/>
                  <a:gd name="T13" fmla="*/ 20 h 20"/>
                  <a:gd name="T14" fmla="*/ 6 w 18"/>
                  <a:gd name="T15" fmla="*/ 20 h 20"/>
                  <a:gd name="T16" fmla="*/ 18 w 18"/>
                  <a:gd name="T17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0">
                    <a:moveTo>
                      <a:pt x="18" y="4"/>
                    </a:moveTo>
                    <a:lnTo>
                      <a:pt x="18" y="4"/>
                    </a:lnTo>
                    <a:lnTo>
                      <a:pt x="17" y="0"/>
                    </a:lnTo>
                    <a:lnTo>
                      <a:pt x="0" y="3"/>
                    </a:lnTo>
                    <a:lnTo>
                      <a:pt x="3" y="13"/>
                    </a:lnTo>
                    <a:lnTo>
                      <a:pt x="6" y="20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59" name="Freeform 3252"/>
              <p:cNvSpPr>
                <a:spLocks/>
              </p:cNvSpPr>
              <p:nvPr/>
            </p:nvSpPr>
            <p:spPr bwMode="auto">
              <a:xfrm>
                <a:off x="8900" y="2788"/>
                <a:ext cx="5" cy="11"/>
              </a:xfrm>
              <a:custGeom>
                <a:avLst/>
                <a:gdLst>
                  <a:gd name="T0" fmla="*/ 12 w 12"/>
                  <a:gd name="T1" fmla="*/ 2 h 22"/>
                  <a:gd name="T2" fmla="*/ 12 w 12"/>
                  <a:gd name="T3" fmla="*/ 2 h 22"/>
                  <a:gd name="T4" fmla="*/ 12 w 12"/>
                  <a:gd name="T5" fmla="*/ 2 h 22"/>
                  <a:gd name="T6" fmla="*/ 12 w 12"/>
                  <a:gd name="T7" fmla="*/ 0 h 22"/>
                  <a:gd name="T8" fmla="*/ 0 w 12"/>
                  <a:gd name="T9" fmla="*/ 16 h 22"/>
                  <a:gd name="T10" fmla="*/ 6 w 12"/>
                  <a:gd name="T11" fmla="*/ 20 h 22"/>
                  <a:gd name="T12" fmla="*/ 12 w 12"/>
                  <a:gd name="T13" fmla="*/ 22 h 22"/>
                  <a:gd name="T14" fmla="*/ 12 w 12"/>
                  <a:gd name="T15" fmla="*/ 22 h 22"/>
                  <a:gd name="T16" fmla="*/ 12 w 12"/>
                  <a:gd name="T17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12" y="2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0" y="16"/>
                    </a:lnTo>
                    <a:lnTo>
                      <a:pt x="6" y="20"/>
                    </a:lnTo>
                    <a:lnTo>
                      <a:pt x="12" y="2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60" name="Freeform 3253"/>
              <p:cNvSpPr>
                <a:spLocks/>
              </p:cNvSpPr>
              <p:nvPr/>
            </p:nvSpPr>
            <p:spPr bwMode="auto">
              <a:xfrm>
                <a:off x="8905" y="2788"/>
                <a:ext cx="6" cy="11"/>
              </a:xfrm>
              <a:custGeom>
                <a:avLst/>
                <a:gdLst>
                  <a:gd name="T0" fmla="*/ 2 w 10"/>
                  <a:gd name="T1" fmla="*/ 0 h 22"/>
                  <a:gd name="T2" fmla="*/ 2 w 10"/>
                  <a:gd name="T3" fmla="*/ 0 h 22"/>
                  <a:gd name="T4" fmla="*/ 1 w 10"/>
                  <a:gd name="T5" fmla="*/ 0 h 22"/>
                  <a:gd name="T6" fmla="*/ 0 w 10"/>
                  <a:gd name="T7" fmla="*/ 2 h 22"/>
                  <a:gd name="T8" fmla="*/ 0 w 10"/>
                  <a:gd name="T9" fmla="*/ 22 h 22"/>
                  <a:gd name="T10" fmla="*/ 6 w 10"/>
                  <a:gd name="T11" fmla="*/ 20 h 22"/>
                  <a:gd name="T12" fmla="*/ 10 w 10"/>
                  <a:gd name="T13" fmla="*/ 17 h 22"/>
                  <a:gd name="T14" fmla="*/ 10 w 10"/>
                  <a:gd name="T15" fmla="*/ 17 h 22"/>
                  <a:gd name="T16" fmla="*/ 2 w 10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6" y="20"/>
                    </a:lnTo>
                    <a:lnTo>
                      <a:pt x="10" y="1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61" name="Freeform 3254"/>
              <p:cNvSpPr>
                <a:spLocks/>
              </p:cNvSpPr>
              <p:nvPr/>
            </p:nvSpPr>
            <p:spPr bwMode="auto">
              <a:xfrm>
                <a:off x="8907" y="2770"/>
                <a:ext cx="15" cy="27"/>
              </a:xfrm>
              <a:custGeom>
                <a:avLst/>
                <a:gdLst>
                  <a:gd name="T0" fmla="*/ 32 w 32"/>
                  <a:gd name="T1" fmla="*/ 25 h 53"/>
                  <a:gd name="T2" fmla="*/ 17 w 32"/>
                  <a:gd name="T3" fmla="*/ 17 h 53"/>
                  <a:gd name="T4" fmla="*/ 6 w 32"/>
                  <a:gd name="T5" fmla="*/ 30 h 53"/>
                  <a:gd name="T6" fmla="*/ 0 w 32"/>
                  <a:gd name="T7" fmla="*/ 36 h 53"/>
                  <a:gd name="T8" fmla="*/ 8 w 32"/>
                  <a:gd name="T9" fmla="*/ 53 h 53"/>
                  <a:gd name="T10" fmla="*/ 17 w 32"/>
                  <a:gd name="T11" fmla="*/ 46 h 53"/>
                  <a:gd name="T12" fmla="*/ 30 w 32"/>
                  <a:gd name="T13" fmla="*/ 32 h 53"/>
                  <a:gd name="T14" fmla="*/ 14 w 32"/>
                  <a:gd name="T15" fmla="*/ 25 h 53"/>
                  <a:gd name="T16" fmla="*/ 32 w 32"/>
                  <a:gd name="T17" fmla="*/ 25 h 53"/>
                  <a:gd name="T18" fmla="*/ 32 w 32"/>
                  <a:gd name="T19" fmla="*/ 0 h 53"/>
                  <a:gd name="T20" fmla="*/ 17 w 32"/>
                  <a:gd name="T21" fmla="*/ 17 h 53"/>
                  <a:gd name="T22" fmla="*/ 32 w 32"/>
                  <a:gd name="T23" fmla="*/ 2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53">
                    <a:moveTo>
                      <a:pt x="32" y="25"/>
                    </a:moveTo>
                    <a:lnTo>
                      <a:pt x="17" y="17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8" y="53"/>
                    </a:lnTo>
                    <a:lnTo>
                      <a:pt x="17" y="46"/>
                    </a:lnTo>
                    <a:lnTo>
                      <a:pt x="30" y="32"/>
                    </a:lnTo>
                    <a:lnTo>
                      <a:pt x="14" y="25"/>
                    </a:lnTo>
                    <a:lnTo>
                      <a:pt x="32" y="25"/>
                    </a:lnTo>
                    <a:lnTo>
                      <a:pt x="32" y="0"/>
                    </a:lnTo>
                    <a:lnTo>
                      <a:pt x="17" y="17"/>
                    </a:lnTo>
                    <a:lnTo>
                      <a:pt x="32" y="2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62" name="Freeform 3255"/>
              <p:cNvSpPr>
                <a:spLocks/>
              </p:cNvSpPr>
              <p:nvPr/>
            </p:nvSpPr>
            <p:spPr bwMode="auto">
              <a:xfrm>
                <a:off x="8914" y="2782"/>
                <a:ext cx="8" cy="11"/>
              </a:xfrm>
              <a:custGeom>
                <a:avLst/>
                <a:gdLst>
                  <a:gd name="T0" fmla="*/ 16 w 18"/>
                  <a:gd name="T1" fmla="*/ 21 h 21"/>
                  <a:gd name="T2" fmla="*/ 18 w 18"/>
                  <a:gd name="T3" fmla="*/ 15 h 21"/>
                  <a:gd name="T4" fmla="*/ 18 w 18"/>
                  <a:gd name="T5" fmla="*/ 0 h 21"/>
                  <a:gd name="T6" fmla="*/ 0 w 18"/>
                  <a:gd name="T7" fmla="*/ 0 h 21"/>
                  <a:gd name="T8" fmla="*/ 0 w 18"/>
                  <a:gd name="T9" fmla="*/ 15 h 21"/>
                  <a:gd name="T10" fmla="*/ 16 w 18"/>
                  <a:gd name="T11" fmla="*/ 21 h 21"/>
                  <a:gd name="T12" fmla="*/ 16 w 18"/>
                  <a:gd name="T13" fmla="*/ 21 h 21"/>
                  <a:gd name="T14" fmla="*/ 18 w 18"/>
                  <a:gd name="T15" fmla="*/ 18 h 21"/>
                  <a:gd name="T16" fmla="*/ 18 w 18"/>
                  <a:gd name="T17" fmla="*/ 15 h 21"/>
                  <a:gd name="T18" fmla="*/ 16 w 18"/>
                  <a:gd name="T1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1">
                    <a:moveTo>
                      <a:pt x="16" y="21"/>
                    </a:moveTo>
                    <a:lnTo>
                      <a:pt x="18" y="15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16" y="21"/>
                    </a:lnTo>
                    <a:lnTo>
                      <a:pt x="18" y="18"/>
                    </a:lnTo>
                    <a:lnTo>
                      <a:pt x="18" y="15"/>
                    </a:lnTo>
                    <a:lnTo>
                      <a:pt x="16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63" name="Freeform 3256"/>
              <p:cNvSpPr>
                <a:spLocks/>
              </p:cNvSpPr>
              <p:nvPr/>
            </p:nvSpPr>
            <p:spPr bwMode="auto">
              <a:xfrm>
                <a:off x="8894" y="2787"/>
                <a:ext cx="27" cy="29"/>
              </a:xfrm>
              <a:custGeom>
                <a:avLst/>
                <a:gdLst>
                  <a:gd name="T0" fmla="*/ 0 w 55"/>
                  <a:gd name="T1" fmla="*/ 57 h 57"/>
                  <a:gd name="T2" fmla="*/ 0 w 55"/>
                  <a:gd name="T3" fmla="*/ 57 h 57"/>
                  <a:gd name="T4" fmla="*/ 7 w 55"/>
                  <a:gd name="T5" fmla="*/ 57 h 57"/>
                  <a:gd name="T6" fmla="*/ 14 w 55"/>
                  <a:gd name="T7" fmla="*/ 54 h 57"/>
                  <a:gd name="T8" fmla="*/ 21 w 55"/>
                  <a:gd name="T9" fmla="*/ 50 h 57"/>
                  <a:gd name="T10" fmla="*/ 28 w 55"/>
                  <a:gd name="T11" fmla="*/ 46 h 57"/>
                  <a:gd name="T12" fmla="*/ 35 w 55"/>
                  <a:gd name="T13" fmla="*/ 39 h 57"/>
                  <a:gd name="T14" fmla="*/ 42 w 55"/>
                  <a:gd name="T15" fmla="*/ 31 h 57"/>
                  <a:gd name="T16" fmla="*/ 47 w 55"/>
                  <a:gd name="T17" fmla="*/ 21 h 57"/>
                  <a:gd name="T18" fmla="*/ 55 w 55"/>
                  <a:gd name="T19" fmla="*/ 11 h 57"/>
                  <a:gd name="T20" fmla="*/ 42 w 55"/>
                  <a:gd name="T21" fmla="*/ 0 h 57"/>
                  <a:gd name="T22" fmla="*/ 36 w 55"/>
                  <a:gd name="T23" fmla="*/ 8 h 57"/>
                  <a:gd name="T24" fmla="*/ 30 w 55"/>
                  <a:gd name="T25" fmla="*/ 17 h 57"/>
                  <a:gd name="T26" fmla="*/ 24 w 55"/>
                  <a:gd name="T27" fmla="*/ 23 h 57"/>
                  <a:gd name="T28" fmla="*/ 18 w 55"/>
                  <a:gd name="T29" fmla="*/ 28 h 57"/>
                  <a:gd name="T30" fmla="*/ 14 w 55"/>
                  <a:gd name="T31" fmla="*/ 33 h 57"/>
                  <a:gd name="T32" fmla="*/ 8 w 55"/>
                  <a:gd name="T33" fmla="*/ 36 h 57"/>
                  <a:gd name="T34" fmla="*/ 4 w 55"/>
                  <a:gd name="T35" fmla="*/ 37 h 57"/>
                  <a:gd name="T36" fmla="*/ 0 w 55"/>
                  <a:gd name="T37" fmla="*/ 37 h 57"/>
                  <a:gd name="T38" fmla="*/ 0 w 55"/>
                  <a:gd name="T39" fmla="*/ 37 h 57"/>
                  <a:gd name="T40" fmla="*/ 0 w 55"/>
                  <a:gd name="T4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5" h="57">
                    <a:moveTo>
                      <a:pt x="0" y="57"/>
                    </a:moveTo>
                    <a:lnTo>
                      <a:pt x="0" y="57"/>
                    </a:lnTo>
                    <a:lnTo>
                      <a:pt x="7" y="57"/>
                    </a:lnTo>
                    <a:lnTo>
                      <a:pt x="14" y="54"/>
                    </a:lnTo>
                    <a:lnTo>
                      <a:pt x="21" y="50"/>
                    </a:lnTo>
                    <a:lnTo>
                      <a:pt x="28" y="46"/>
                    </a:lnTo>
                    <a:lnTo>
                      <a:pt x="35" y="39"/>
                    </a:lnTo>
                    <a:lnTo>
                      <a:pt x="42" y="31"/>
                    </a:lnTo>
                    <a:lnTo>
                      <a:pt x="47" y="21"/>
                    </a:lnTo>
                    <a:lnTo>
                      <a:pt x="55" y="11"/>
                    </a:lnTo>
                    <a:lnTo>
                      <a:pt x="42" y="0"/>
                    </a:lnTo>
                    <a:lnTo>
                      <a:pt x="36" y="8"/>
                    </a:lnTo>
                    <a:lnTo>
                      <a:pt x="30" y="17"/>
                    </a:lnTo>
                    <a:lnTo>
                      <a:pt x="24" y="23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8" y="36"/>
                    </a:lnTo>
                    <a:lnTo>
                      <a:pt x="4" y="37"/>
                    </a:lnTo>
                    <a:lnTo>
                      <a:pt x="0" y="3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64" name="Freeform 3257"/>
              <p:cNvSpPr>
                <a:spLocks/>
              </p:cNvSpPr>
              <p:nvPr/>
            </p:nvSpPr>
            <p:spPr bwMode="auto">
              <a:xfrm>
                <a:off x="8881" y="2803"/>
                <a:ext cx="13" cy="13"/>
              </a:xfrm>
              <a:custGeom>
                <a:avLst/>
                <a:gdLst>
                  <a:gd name="T0" fmla="*/ 0 w 25"/>
                  <a:gd name="T1" fmla="*/ 13 h 26"/>
                  <a:gd name="T2" fmla="*/ 0 w 25"/>
                  <a:gd name="T3" fmla="*/ 13 h 26"/>
                  <a:gd name="T4" fmla="*/ 5 w 25"/>
                  <a:gd name="T5" fmla="*/ 19 h 26"/>
                  <a:gd name="T6" fmla="*/ 10 w 25"/>
                  <a:gd name="T7" fmla="*/ 23 h 26"/>
                  <a:gd name="T8" fmla="*/ 17 w 25"/>
                  <a:gd name="T9" fmla="*/ 26 h 26"/>
                  <a:gd name="T10" fmla="*/ 25 w 25"/>
                  <a:gd name="T11" fmla="*/ 26 h 26"/>
                  <a:gd name="T12" fmla="*/ 25 w 25"/>
                  <a:gd name="T13" fmla="*/ 6 h 26"/>
                  <a:gd name="T14" fmla="*/ 21 w 25"/>
                  <a:gd name="T15" fmla="*/ 6 h 26"/>
                  <a:gd name="T16" fmla="*/ 17 w 25"/>
                  <a:gd name="T17" fmla="*/ 5 h 26"/>
                  <a:gd name="T18" fmla="*/ 15 w 25"/>
                  <a:gd name="T19" fmla="*/ 3 h 26"/>
                  <a:gd name="T20" fmla="*/ 13 w 25"/>
                  <a:gd name="T21" fmla="*/ 0 h 26"/>
                  <a:gd name="T22" fmla="*/ 13 w 25"/>
                  <a:gd name="T23" fmla="*/ 0 h 26"/>
                  <a:gd name="T24" fmla="*/ 0 w 25"/>
                  <a:gd name="T25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6">
                    <a:moveTo>
                      <a:pt x="0" y="13"/>
                    </a:moveTo>
                    <a:lnTo>
                      <a:pt x="0" y="13"/>
                    </a:lnTo>
                    <a:lnTo>
                      <a:pt x="5" y="19"/>
                    </a:lnTo>
                    <a:lnTo>
                      <a:pt x="10" y="23"/>
                    </a:lnTo>
                    <a:lnTo>
                      <a:pt x="17" y="26"/>
                    </a:lnTo>
                    <a:lnTo>
                      <a:pt x="25" y="26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3"/>
                    </a:lnTo>
                    <a:lnTo>
                      <a:pt x="1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65" name="Freeform 3258"/>
              <p:cNvSpPr>
                <a:spLocks/>
              </p:cNvSpPr>
              <p:nvPr/>
            </p:nvSpPr>
            <p:spPr bwMode="auto">
              <a:xfrm>
                <a:off x="8877" y="2780"/>
                <a:ext cx="11" cy="30"/>
              </a:xfrm>
              <a:custGeom>
                <a:avLst/>
                <a:gdLst>
                  <a:gd name="T0" fmla="*/ 13 w 21"/>
                  <a:gd name="T1" fmla="*/ 29 h 59"/>
                  <a:gd name="T2" fmla="*/ 0 w 21"/>
                  <a:gd name="T3" fmla="*/ 20 h 59"/>
                  <a:gd name="T4" fmla="*/ 0 w 21"/>
                  <a:gd name="T5" fmla="*/ 32 h 59"/>
                  <a:gd name="T6" fmla="*/ 1 w 21"/>
                  <a:gd name="T7" fmla="*/ 42 h 59"/>
                  <a:gd name="T8" fmla="*/ 4 w 21"/>
                  <a:gd name="T9" fmla="*/ 52 h 59"/>
                  <a:gd name="T10" fmla="*/ 8 w 21"/>
                  <a:gd name="T11" fmla="*/ 59 h 59"/>
                  <a:gd name="T12" fmla="*/ 21 w 21"/>
                  <a:gd name="T13" fmla="*/ 46 h 59"/>
                  <a:gd name="T14" fmla="*/ 18 w 21"/>
                  <a:gd name="T15" fmla="*/ 43 h 59"/>
                  <a:gd name="T16" fmla="*/ 17 w 21"/>
                  <a:gd name="T17" fmla="*/ 38 h 59"/>
                  <a:gd name="T18" fmla="*/ 16 w 21"/>
                  <a:gd name="T19" fmla="*/ 31 h 59"/>
                  <a:gd name="T20" fmla="*/ 16 w 21"/>
                  <a:gd name="T21" fmla="*/ 20 h 59"/>
                  <a:gd name="T22" fmla="*/ 2 w 21"/>
                  <a:gd name="T23" fmla="*/ 12 h 59"/>
                  <a:gd name="T24" fmla="*/ 16 w 21"/>
                  <a:gd name="T25" fmla="*/ 20 h 59"/>
                  <a:gd name="T26" fmla="*/ 16 w 21"/>
                  <a:gd name="T27" fmla="*/ 0 h 59"/>
                  <a:gd name="T28" fmla="*/ 2 w 21"/>
                  <a:gd name="T29" fmla="*/ 12 h 59"/>
                  <a:gd name="T30" fmla="*/ 13 w 21"/>
                  <a:gd name="T31" fmla="*/ 2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59">
                    <a:moveTo>
                      <a:pt x="13" y="29"/>
                    </a:moveTo>
                    <a:lnTo>
                      <a:pt x="0" y="20"/>
                    </a:lnTo>
                    <a:lnTo>
                      <a:pt x="0" y="32"/>
                    </a:lnTo>
                    <a:lnTo>
                      <a:pt x="1" y="42"/>
                    </a:lnTo>
                    <a:lnTo>
                      <a:pt x="4" y="52"/>
                    </a:lnTo>
                    <a:lnTo>
                      <a:pt x="8" y="59"/>
                    </a:lnTo>
                    <a:lnTo>
                      <a:pt x="21" y="46"/>
                    </a:lnTo>
                    <a:lnTo>
                      <a:pt x="18" y="43"/>
                    </a:lnTo>
                    <a:lnTo>
                      <a:pt x="17" y="38"/>
                    </a:lnTo>
                    <a:lnTo>
                      <a:pt x="16" y="31"/>
                    </a:lnTo>
                    <a:lnTo>
                      <a:pt x="16" y="20"/>
                    </a:lnTo>
                    <a:lnTo>
                      <a:pt x="2" y="12"/>
                    </a:lnTo>
                    <a:lnTo>
                      <a:pt x="16" y="20"/>
                    </a:lnTo>
                    <a:lnTo>
                      <a:pt x="16" y="0"/>
                    </a:lnTo>
                    <a:lnTo>
                      <a:pt x="2" y="12"/>
                    </a:lnTo>
                    <a:lnTo>
                      <a:pt x="13" y="2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66" name="Freeform 3259"/>
              <p:cNvSpPr>
                <a:spLocks/>
              </p:cNvSpPr>
              <p:nvPr/>
            </p:nvSpPr>
            <p:spPr bwMode="auto">
              <a:xfrm>
                <a:off x="8877" y="2725"/>
                <a:ext cx="9" cy="56"/>
              </a:xfrm>
              <a:custGeom>
                <a:avLst/>
                <a:gdLst>
                  <a:gd name="T0" fmla="*/ 4 w 16"/>
                  <a:gd name="T1" fmla="*/ 6 h 113"/>
                  <a:gd name="T2" fmla="*/ 0 w 16"/>
                  <a:gd name="T3" fmla="*/ 15 h 113"/>
                  <a:gd name="T4" fmla="*/ 0 w 16"/>
                  <a:gd name="T5" fmla="*/ 113 h 113"/>
                  <a:gd name="T6" fmla="*/ 16 w 16"/>
                  <a:gd name="T7" fmla="*/ 113 h 113"/>
                  <a:gd name="T8" fmla="*/ 16 w 16"/>
                  <a:gd name="T9" fmla="*/ 15 h 113"/>
                  <a:gd name="T10" fmla="*/ 4 w 16"/>
                  <a:gd name="T11" fmla="*/ 6 h 113"/>
                  <a:gd name="T12" fmla="*/ 16 w 16"/>
                  <a:gd name="T13" fmla="*/ 15 h 113"/>
                  <a:gd name="T14" fmla="*/ 16 w 16"/>
                  <a:gd name="T15" fmla="*/ 0 h 113"/>
                  <a:gd name="T16" fmla="*/ 4 w 16"/>
                  <a:gd name="T17" fmla="*/ 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13">
                    <a:moveTo>
                      <a:pt x="4" y="6"/>
                    </a:moveTo>
                    <a:lnTo>
                      <a:pt x="0" y="15"/>
                    </a:lnTo>
                    <a:lnTo>
                      <a:pt x="0" y="113"/>
                    </a:lnTo>
                    <a:lnTo>
                      <a:pt x="16" y="113"/>
                    </a:lnTo>
                    <a:lnTo>
                      <a:pt x="16" y="15"/>
                    </a:lnTo>
                    <a:lnTo>
                      <a:pt x="4" y="6"/>
                    </a:lnTo>
                    <a:lnTo>
                      <a:pt x="16" y="15"/>
                    </a:lnTo>
                    <a:lnTo>
                      <a:pt x="16" y="0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67" name="Freeform 3260"/>
              <p:cNvSpPr>
                <a:spLocks/>
              </p:cNvSpPr>
              <p:nvPr/>
            </p:nvSpPr>
            <p:spPr bwMode="auto">
              <a:xfrm>
                <a:off x="8857" y="2727"/>
                <a:ext cx="26" cy="21"/>
              </a:xfrm>
              <a:custGeom>
                <a:avLst/>
                <a:gdLst>
                  <a:gd name="T0" fmla="*/ 8 w 51"/>
                  <a:gd name="T1" fmla="*/ 42 h 42"/>
                  <a:gd name="T2" fmla="*/ 8 w 51"/>
                  <a:gd name="T3" fmla="*/ 42 h 42"/>
                  <a:gd name="T4" fmla="*/ 14 w 51"/>
                  <a:gd name="T5" fmla="*/ 37 h 42"/>
                  <a:gd name="T6" fmla="*/ 23 w 51"/>
                  <a:gd name="T7" fmla="*/ 33 h 42"/>
                  <a:gd name="T8" fmla="*/ 36 w 51"/>
                  <a:gd name="T9" fmla="*/ 26 h 42"/>
                  <a:gd name="T10" fmla="*/ 51 w 51"/>
                  <a:gd name="T11" fmla="*/ 19 h 42"/>
                  <a:gd name="T12" fmla="*/ 45 w 51"/>
                  <a:gd name="T13" fmla="*/ 0 h 42"/>
                  <a:gd name="T14" fmla="*/ 30 w 51"/>
                  <a:gd name="T15" fmla="*/ 7 h 42"/>
                  <a:gd name="T16" fmla="*/ 17 w 51"/>
                  <a:gd name="T17" fmla="*/ 14 h 42"/>
                  <a:gd name="T18" fmla="*/ 7 w 51"/>
                  <a:gd name="T19" fmla="*/ 20 h 42"/>
                  <a:gd name="T20" fmla="*/ 0 w 51"/>
                  <a:gd name="T21" fmla="*/ 24 h 42"/>
                  <a:gd name="T22" fmla="*/ 0 w 51"/>
                  <a:gd name="T23" fmla="*/ 24 h 42"/>
                  <a:gd name="T24" fmla="*/ 8 w 51"/>
                  <a:gd name="T2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" h="42">
                    <a:moveTo>
                      <a:pt x="8" y="42"/>
                    </a:moveTo>
                    <a:lnTo>
                      <a:pt x="8" y="42"/>
                    </a:lnTo>
                    <a:lnTo>
                      <a:pt x="14" y="37"/>
                    </a:lnTo>
                    <a:lnTo>
                      <a:pt x="23" y="33"/>
                    </a:lnTo>
                    <a:lnTo>
                      <a:pt x="36" y="26"/>
                    </a:lnTo>
                    <a:lnTo>
                      <a:pt x="51" y="19"/>
                    </a:lnTo>
                    <a:lnTo>
                      <a:pt x="45" y="0"/>
                    </a:lnTo>
                    <a:lnTo>
                      <a:pt x="30" y="7"/>
                    </a:lnTo>
                    <a:lnTo>
                      <a:pt x="17" y="14"/>
                    </a:lnTo>
                    <a:lnTo>
                      <a:pt x="7" y="20"/>
                    </a:lnTo>
                    <a:lnTo>
                      <a:pt x="0" y="24"/>
                    </a:lnTo>
                    <a:lnTo>
                      <a:pt x="8" y="4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68" name="Freeform 3261"/>
              <p:cNvSpPr>
                <a:spLocks/>
              </p:cNvSpPr>
              <p:nvPr/>
            </p:nvSpPr>
            <p:spPr bwMode="auto">
              <a:xfrm>
                <a:off x="8843" y="2740"/>
                <a:ext cx="18" cy="20"/>
              </a:xfrm>
              <a:custGeom>
                <a:avLst/>
                <a:gdLst>
                  <a:gd name="T0" fmla="*/ 14 w 36"/>
                  <a:gd name="T1" fmla="*/ 41 h 41"/>
                  <a:gd name="T2" fmla="*/ 14 w 36"/>
                  <a:gd name="T3" fmla="*/ 41 h 41"/>
                  <a:gd name="T4" fmla="*/ 17 w 36"/>
                  <a:gd name="T5" fmla="*/ 35 h 41"/>
                  <a:gd name="T6" fmla="*/ 22 w 36"/>
                  <a:gd name="T7" fmla="*/ 29 h 41"/>
                  <a:gd name="T8" fmla="*/ 28 w 36"/>
                  <a:gd name="T9" fmla="*/ 24 h 41"/>
                  <a:gd name="T10" fmla="*/ 36 w 36"/>
                  <a:gd name="T11" fmla="*/ 18 h 41"/>
                  <a:gd name="T12" fmla="*/ 28 w 36"/>
                  <a:gd name="T13" fmla="*/ 0 h 41"/>
                  <a:gd name="T14" fmla="*/ 20 w 36"/>
                  <a:gd name="T15" fmla="*/ 6 h 41"/>
                  <a:gd name="T16" fmla="*/ 11 w 36"/>
                  <a:gd name="T17" fmla="*/ 13 h 41"/>
                  <a:gd name="T18" fmla="*/ 4 w 36"/>
                  <a:gd name="T19" fmla="*/ 21 h 41"/>
                  <a:gd name="T20" fmla="*/ 0 w 36"/>
                  <a:gd name="T21" fmla="*/ 29 h 41"/>
                  <a:gd name="T22" fmla="*/ 0 w 36"/>
                  <a:gd name="T23" fmla="*/ 29 h 41"/>
                  <a:gd name="T24" fmla="*/ 14 w 36"/>
                  <a:gd name="T2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41">
                    <a:moveTo>
                      <a:pt x="14" y="41"/>
                    </a:moveTo>
                    <a:lnTo>
                      <a:pt x="14" y="41"/>
                    </a:lnTo>
                    <a:lnTo>
                      <a:pt x="17" y="35"/>
                    </a:lnTo>
                    <a:lnTo>
                      <a:pt x="22" y="29"/>
                    </a:lnTo>
                    <a:lnTo>
                      <a:pt x="28" y="24"/>
                    </a:lnTo>
                    <a:lnTo>
                      <a:pt x="36" y="18"/>
                    </a:lnTo>
                    <a:lnTo>
                      <a:pt x="28" y="0"/>
                    </a:lnTo>
                    <a:lnTo>
                      <a:pt x="20" y="6"/>
                    </a:lnTo>
                    <a:lnTo>
                      <a:pt x="11" y="13"/>
                    </a:lnTo>
                    <a:lnTo>
                      <a:pt x="4" y="21"/>
                    </a:lnTo>
                    <a:lnTo>
                      <a:pt x="0" y="29"/>
                    </a:lnTo>
                    <a:lnTo>
                      <a:pt x="14" y="4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69" name="Freeform 3262"/>
              <p:cNvSpPr>
                <a:spLocks/>
              </p:cNvSpPr>
              <p:nvPr/>
            </p:nvSpPr>
            <p:spPr bwMode="auto">
              <a:xfrm>
                <a:off x="8838" y="2754"/>
                <a:ext cx="12" cy="17"/>
              </a:xfrm>
              <a:custGeom>
                <a:avLst/>
                <a:gdLst>
                  <a:gd name="T0" fmla="*/ 17 w 24"/>
                  <a:gd name="T1" fmla="*/ 35 h 35"/>
                  <a:gd name="T2" fmla="*/ 17 w 24"/>
                  <a:gd name="T3" fmla="*/ 35 h 35"/>
                  <a:gd name="T4" fmla="*/ 18 w 24"/>
                  <a:gd name="T5" fmla="*/ 29 h 35"/>
                  <a:gd name="T6" fmla="*/ 18 w 24"/>
                  <a:gd name="T7" fmla="*/ 23 h 35"/>
                  <a:gd name="T8" fmla="*/ 20 w 24"/>
                  <a:gd name="T9" fmla="*/ 18 h 35"/>
                  <a:gd name="T10" fmla="*/ 24 w 24"/>
                  <a:gd name="T11" fmla="*/ 12 h 35"/>
                  <a:gd name="T12" fmla="*/ 10 w 24"/>
                  <a:gd name="T13" fmla="*/ 0 h 35"/>
                  <a:gd name="T14" fmla="*/ 5 w 24"/>
                  <a:gd name="T15" fmla="*/ 7 h 35"/>
                  <a:gd name="T16" fmla="*/ 3 w 24"/>
                  <a:gd name="T17" fmla="*/ 16 h 35"/>
                  <a:gd name="T18" fmla="*/ 0 w 24"/>
                  <a:gd name="T19" fmla="*/ 26 h 35"/>
                  <a:gd name="T20" fmla="*/ 0 w 24"/>
                  <a:gd name="T21" fmla="*/ 35 h 35"/>
                  <a:gd name="T22" fmla="*/ 0 w 24"/>
                  <a:gd name="T23" fmla="*/ 35 h 35"/>
                  <a:gd name="T24" fmla="*/ 17 w 24"/>
                  <a:gd name="T2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" h="35">
                    <a:moveTo>
                      <a:pt x="17" y="35"/>
                    </a:moveTo>
                    <a:lnTo>
                      <a:pt x="17" y="35"/>
                    </a:lnTo>
                    <a:lnTo>
                      <a:pt x="18" y="29"/>
                    </a:lnTo>
                    <a:lnTo>
                      <a:pt x="18" y="23"/>
                    </a:lnTo>
                    <a:lnTo>
                      <a:pt x="20" y="18"/>
                    </a:lnTo>
                    <a:lnTo>
                      <a:pt x="24" y="12"/>
                    </a:lnTo>
                    <a:lnTo>
                      <a:pt x="10" y="0"/>
                    </a:lnTo>
                    <a:lnTo>
                      <a:pt x="5" y="7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35"/>
                    </a:lnTo>
                    <a:lnTo>
                      <a:pt x="17" y="3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70" name="Freeform 3263"/>
              <p:cNvSpPr>
                <a:spLocks/>
              </p:cNvSpPr>
              <p:nvPr/>
            </p:nvSpPr>
            <p:spPr bwMode="auto">
              <a:xfrm>
                <a:off x="8838" y="2771"/>
                <a:ext cx="12" cy="21"/>
              </a:xfrm>
              <a:custGeom>
                <a:avLst/>
                <a:gdLst>
                  <a:gd name="T0" fmla="*/ 25 w 25"/>
                  <a:gd name="T1" fmla="*/ 27 h 40"/>
                  <a:gd name="T2" fmla="*/ 25 w 25"/>
                  <a:gd name="T3" fmla="*/ 27 h 40"/>
                  <a:gd name="T4" fmla="*/ 21 w 25"/>
                  <a:gd name="T5" fmla="*/ 22 h 40"/>
                  <a:gd name="T6" fmla="*/ 19 w 25"/>
                  <a:gd name="T7" fmla="*/ 16 h 40"/>
                  <a:gd name="T8" fmla="*/ 18 w 25"/>
                  <a:gd name="T9" fmla="*/ 9 h 40"/>
                  <a:gd name="T10" fmla="*/ 17 w 25"/>
                  <a:gd name="T11" fmla="*/ 0 h 40"/>
                  <a:gd name="T12" fmla="*/ 0 w 25"/>
                  <a:gd name="T13" fmla="*/ 0 h 40"/>
                  <a:gd name="T14" fmla="*/ 2 w 25"/>
                  <a:gd name="T15" fmla="*/ 11 h 40"/>
                  <a:gd name="T16" fmla="*/ 3 w 25"/>
                  <a:gd name="T17" fmla="*/ 23 h 40"/>
                  <a:gd name="T18" fmla="*/ 7 w 25"/>
                  <a:gd name="T19" fmla="*/ 32 h 40"/>
                  <a:gd name="T20" fmla="*/ 12 w 25"/>
                  <a:gd name="T21" fmla="*/ 40 h 40"/>
                  <a:gd name="T22" fmla="*/ 12 w 25"/>
                  <a:gd name="T23" fmla="*/ 40 h 40"/>
                  <a:gd name="T24" fmla="*/ 25 w 25"/>
                  <a:gd name="T25" fmla="*/ 2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40">
                    <a:moveTo>
                      <a:pt x="25" y="27"/>
                    </a:moveTo>
                    <a:lnTo>
                      <a:pt x="25" y="27"/>
                    </a:lnTo>
                    <a:lnTo>
                      <a:pt x="21" y="22"/>
                    </a:lnTo>
                    <a:lnTo>
                      <a:pt x="19" y="16"/>
                    </a:lnTo>
                    <a:lnTo>
                      <a:pt x="18" y="9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23"/>
                    </a:lnTo>
                    <a:lnTo>
                      <a:pt x="7" y="32"/>
                    </a:lnTo>
                    <a:lnTo>
                      <a:pt x="12" y="40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71" name="Freeform 3264"/>
              <p:cNvSpPr>
                <a:spLocks/>
              </p:cNvSpPr>
              <p:nvPr/>
            </p:nvSpPr>
            <p:spPr bwMode="auto">
              <a:xfrm>
                <a:off x="8844" y="2785"/>
                <a:ext cx="15" cy="15"/>
              </a:xfrm>
              <a:custGeom>
                <a:avLst/>
                <a:gdLst>
                  <a:gd name="T0" fmla="*/ 29 w 29"/>
                  <a:gd name="T1" fmla="*/ 10 h 31"/>
                  <a:gd name="T2" fmla="*/ 29 w 29"/>
                  <a:gd name="T3" fmla="*/ 10 h 31"/>
                  <a:gd name="T4" fmla="*/ 25 w 29"/>
                  <a:gd name="T5" fmla="*/ 9 h 31"/>
                  <a:gd name="T6" fmla="*/ 21 w 29"/>
                  <a:gd name="T7" fmla="*/ 8 h 31"/>
                  <a:gd name="T8" fmla="*/ 16 w 29"/>
                  <a:gd name="T9" fmla="*/ 5 h 31"/>
                  <a:gd name="T10" fmla="*/ 13 w 29"/>
                  <a:gd name="T11" fmla="*/ 0 h 31"/>
                  <a:gd name="T12" fmla="*/ 0 w 29"/>
                  <a:gd name="T13" fmla="*/ 13 h 31"/>
                  <a:gd name="T14" fmla="*/ 6 w 29"/>
                  <a:gd name="T15" fmla="*/ 21 h 31"/>
                  <a:gd name="T16" fmla="*/ 13 w 29"/>
                  <a:gd name="T17" fmla="*/ 26 h 31"/>
                  <a:gd name="T18" fmla="*/ 21 w 29"/>
                  <a:gd name="T19" fmla="*/ 29 h 31"/>
                  <a:gd name="T20" fmla="*/ 29 w 29"/>
                  <a:gd name="T21" fmla="*/ 31 h 31"/>
                  <a:gd name="T22" fmla="*/ 29 w 29"/>
                  <a:gd name="T23" fmla="*/ 31 h 31"/>
                  <a:gd name="T24" fmla="*/ 29 w 29"/>
                  <a:gd name="T25" fmla="*/ 1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1">
                    <a:moveTo>
                      <a:pt x="29" y="10"/>
                    </a:moveTo>
                    <a:lnTo>
                      <a:pt x="29" y="10"/>
                    </a:lnTo>
                    <a:lnTo>
                      <a:pt x="25" y="9"/>
                    </a:lnTo>
                    <a:lnTo>
                      <a:pt x="21" y="8"/>
                    </a:lnTo>
                    <a:lnTo>
                      <a:pt x="16" y="5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6" y="21"/>
                    </a:lnTo>
                    <a:lnTo>
                      <a:pt x="13" y="26"/>
                    </a:lnTo>
                    <a:lnTo>
                      <a:pt x="21" y="29"/>
                    </a:lnTo>
                    <a:lnTo>
                      <a:pt x="29" y="31"/>
                    </a:lnTo>
                    <a:lnTo>
                      <a:pt x="29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72" name="Freeform 3265"/>
              <p:cNvSpPr>
                <a:spLocks/>
              </p:cNvSpPr>
              <p:nvPr/>
            </p:nvSpPr>
            <p:spPr bwMode="auto">
              <a:xfrm>
                <a:off x="8859" y="2777"/>
                <a:ext cx="27" cy="23"/>
              </a:xfrm>
              <a:custGeom>
                <a:avLst/>
                <a:gdLst>
                  <a:gd name="T0" fmla="*/ 38 w 54"/>
                  <a:gd name="T1" fmla="*/ 8 h 47"/>
                  <a:gd name="T2" fmla="*/ 40 w 54"/>
                  <a:gd name="T3" fmla="*/ 0 h 47"/>
                  <a:gd name="T4" fmla="*/ 27 w 54"/>
                  <a:gd name="T5" fmla="*/ 12 h 47"/>
                  <a:gd name="T6" fmla="*/ 16 w 54"/>
                  <a:gd name="T7" fmla="*/ 21 h 47"/>
                  <a:gd name="T8" fmla="*/ 12 w 54"/>
                  <a:gd name="T9" fmla="*/ 24 h 47"/>
                  <a:gd name="T10" fmla="*/ 7 w 54"/>
                  <a:gd name="T11" fmla="*/ 25 h 47"/>
                  <a:gd name="T12" fmla="*/ 4 w 54"/>
                  <a:gd name="T13" fmla="*/ 25 h 47"/>
                  <a:gd name="T14" fmla="*/ 0 w 54"/>
                  <a:gd name="T15" fmla="*/ 26 h 47"/>
                  <a:gd name="T16" fmla="*/ 0 w 54"/>
                  <a:gd name="T17" fmla="*/ 47 h 47"/>
                  <a:gd name="T18" fmla="*/ 6 w 54"/>
                  <a:gd name="T19" fmla="*/ 47 h 47"/>
                  <a:gd name="T20" fmla="*/ 12 w 54"/>
                  <a:gd name="T21" fmla="*/ 44 h 47"/>
                  <a:gd name="T22" fmla="*/ 18 w 54"/>
                  <a:gd name="T23" fmla="*/ 42 h 47"/>
                  <a:gd name="T24" fmla="*/ 24 w 54"/>
                  <a:gd name="T25" fmla="*/ 38 h 47"/>
                  <a:gd name="T26" fmla="*/ 37 w 54"/>
                  <a:gd name="T27" fmla="*/ 29 h 47"/>
                  <a:gd name="T28" fmla="*/ 51 w 54"/>
                  <a:gd name="T29" fmla="*/ 16 h 47"/>
                  <a:gd name="T30" fmla="*/ 54 w 54"/>
                  <a:gd name="T31" fmla="*/ 8 h 47"/>
                  <a:gd name="T32" fmla="*/ 51 w 54"/>
                  <a:gd name="T33" fmla="*/ 16 h 47"/>
                  <a:gd name="T34" fmla="*/ 54 w 54"/>
                  <a:gd name="T35" fmla="*/ 13 h 47"/>
                  <a:gd name="T36" fmla="*/ 54 w 54"/>
                  <a:gd name="T37" fmla="*/ 8 h 47"/>
                  <a:gd name="T38" fmla="*/ 38 w 54"/>
                  <a:gd name="T3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4" h="47">
                    <a:moveTo>
                      <a:pt x="38" y="8"/>
                    </a:moveTo>
                    <a:lnTo>
                      <a:pt x="40" y="0"/>
                    </a:lnTo>
                    <a:lnTo>
                      <a:pt x="27" y="12"/>
                    </a:lnTo>
                    <a:lnTo>
                      <a:pt x="16" y="21"/>
                    </a:lnTo>
                    <a:lnTo>
                      <a:pt x="12" y="24"/>
                    </a:lnTo>
                    <a:lnTo>
                      <a:pt x="7" y="25"/>
                    </a:lnTo>
                    <a:lnTo>
                      <a:pt x="4" y="25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6" y="47"/>
                    </a:lnTo>
                    <a:lnTo>
                      <a:pt x="12" y="44"/>
                    </a:lnTo>
                    <a:lnTo>
                      <a:pt x="18" y="42"/>
                    </a:lnTo>
                    <a:lnTo>
                      <a:pt x="24" y="38"/>
                    </a:lnTo>
                    <a:lnTo>
                      <a:pt x="37" y="29"/>
                    </a:lnTo>
                    <a:lnTo>
                      <a:pt x="51" y="16"/>
                    </a:lnTo>
                    <a:lnTo>
                      <a:pt x="54" y="8"/>
                    </a:lnTo>
                    <a:lnTo>
                      <a:pt x="51" y="16"/>
                    </a:lnTo>
                    <a:lnTo>
                      <a:pt x="54" y="13"/>
                    </a:lnTo>
                    <a:lnTo>
                      <a:pt x="54" y="8"/>
                    </a:lnTo>
                    <a:lnTo>
                      <a:pt x="38" y="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73" name="Rectangle 3266"/>
              <p:cNvSpPr>
                <a:spLocks noChangeArrowheads="1"/>
              </p:cNvSpPr>
              <p:nvPr/>
            </p:nvSpPr>
            <p:spPr bwMode="auto">
              <a:xfrm>
                <a:off x="274" y="2733"/>
                <a:ext cx="59" cy="22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74" name="Freeform 3267"/>
              <p:cNvSpPr>
                <a:spLocks noEditPoints="1"/>
              </p:cNvSpPr>
              <p:nvPr/>
            </p:nvSpPr>
            <p:spPr bwMode="auto">
              <a:xfrm>
                <a:off x="351" y="2676"/>
                <a:ext cx="95" cy="135"/>
              </a:xfrm>
              <a:custGeom>
                <a:avLst/>
                <a:gdLst>
                  <a:gd name="T0" fmla="*/ 90 w 190"/>
                  <a:gd name="T1" fmla="*/ 252 h 269"/>
                  <a:gd name="T2" fmla="*/ 70 w 190"/>
                  <a:gd name="T3" fmla="*/ 266 h 269"/>
                  <a:gd name="T4" fmla="*/ 50 w 190"/>
                  <a:gd name="T5" fmla="*/ 269 h 269"/>
                  <a:gd name="T6" fmla="*/ 22 w 190"/>
                  <a:gd name="T7" fmla="*/ 259 h 269"/>
                  <a:gd name="T8" fmla="*/ 4 w 190"/>
                  <a:gd name="T9" fmla="*/ 230 h 269"/>
                  <a:gd name="T10" fmla="*/ 1 w 190"/>
                  <a:gd name="T11" fmla="*/ 194 h 269"/>
                  <a:gd name="T12" fmla="*/ 7 w 190"/>
                  <a:gd name="T13" fmla="*/ 171 h 269"/>
                  <a:gd name="T14" fmla="*/ 29 w 190"/>
                  <a:gd name="T15" fmla="*/ 144 h 269"/>
                  <a:gd name="T16" fmla="*/ 70 w 190"/>
                  <a:gd name="T17" fmla="*/ 116 h 269"/>
                  <a:gd name="T18" fmla="*/ 117 w 190"/>
                  <a:gd name="T19" fmla="*/ 83 h 269"/>
                  <a:gd name="T20" fmla="*/ 111 w 190"/>
                  <a:gd name="T21" fmla="*/ 40 h 269"/>
                  <a:gd name="T22" fmla="*/ 95 w 190"/>
                  <a:gd name="T23" fmla="*/ 20 h 269"/>
                  <a:gd name="T24" fmla="*/ 71 w 190"/>
                  <a:gd name="T25" fmla="*/ 17 h 269"/>
                  <a:gd name="T26" fmla="*/ 55 w 190"/>
                  <a:gd name="T27" fmla="*/ 25 h 269"/>
                  <a:gd name="T28" fmla="*/ 47 w 190"/>
                  <a:gd name="T29" fmla="*/ 41 h 269"/>
                  <a:gd name="T30" fmla="*/ 47 w 190"/>
                  <a:gd name="T31" fmla="*/ 70 h 269"/>
                  <a:gd name="T32" fmla="*/ 41 w 190"/>
                  <a:gd name="T33" fmla="*/ 85 h 269"/>
                  <a:gd name="T34" fmla="*/ 32 w 190"/>
                  <a:gd name="T35" fmla="*/ 90 h 269"/>
                  <a:gd name="T36" fmla="*/ 20 w 190"/>
                  <a:gd name="T37" fmla="*/ 89 h 269"/>
                  <a:gd name="T38" fmla="*/ 12 w 190"/>
                  <a:gd name="T39" fmla="*/ 80 h 269"/>
                  <a:gd name="T40" fmla="*/ 8 w 190"/>
                  <a:gd name="T41" fmla="*/ 64 h 269"/>
                  <a:gd name="T42" fmla="*/ 11 w 190"/>
                  <a:gd name="T43" fmla="*/ 47 h 269"/>
                  <a:gd name="T44" fmla="*/ 28 w 190"/>
                  <a:gd name="T45" fmla="*/ 20 h 269"/>
                  <a:gd name="T46" fmla="*/ 46 w 190"/>
                  <a:gd name="T47" fmla="*/ 7 h 269"/>
                  <a:gd name="T48" fmla="*/ 84 w 190"/>
                  <a:gd name="T49" fmla="*/ 0 h 269"/>
                  <a:gd name="T50" fmla="*/ 121 w 190"/>
                  <a:gd name="T51" fmla="*/ 5 h 269"/>
                  <a:gd name="T52" fmla="*/ 142 w 190"/>
                  <a:gd name="T53" fmla="*/ 23 h 269"/>
                  <a:gd name="T54" fmla="*/ 152 w 190"/>
                  <a:gd name="T55" fmla="*/ 46 h 269"/>
                  <a:gd name="T56" fmla="*/ 154 w 190"/>
                  <a:gd name="T57" fmla="*/ 87 h 269"/>
                  <a:gd name="T58" fmla="*/ 154 w 190"/>
                  <a:gd name="T59" fmla="*/ 204 h 269"/>
                  <a:gd name="T60" fmla="*/ 157 w 190"/>
                  <a:gd name="T61" fmla="*/ 227 h 269"/>
                  <a:gd name="T62" fmla="*/ 165 w 190"/>
                  <a:gd name="T63" fmla="*/ 235 h 269"/>
                  <a:gd name="T64" fmla="*/ 179 w 190"/>
                  <a:gd name="T65" fmla="*/ 226 h 269"/>
                  <a:gd name="T66" fmla="*/ 184 w 190"/>
                  <a:gd name="T67" fmla="*/ 238 h 269"/>
                  <a:gd name="T68" fmla="*/ 165 w 190"/>
                  <a:gd name="T69" fmla="*/ 259 h 269"/>
                  <a:gd name="T70" fmla="*/ 147 w 190"/>
                  <a:gd name="T71" fmla="*/ 269 h 269"/>
                  <a:gd name="T72" fmla="*/ 131 w 190"/>
                  <a:gd name="T73" fmla="*/ 268 h 269"/>
                  <a:gd name="T74" fmla="*/ 121 w 190"/>
                  <a:gd name="T75" fmla="*/ 255 h 269"/>
                  <a:gd name="T76" fmla="*/ 117 w 190"/>
                  <a:gd name="T77" fmla="*/ 227 h 269"/>
                  <a:gd name="T78" fmla="*/ 101 w 190"/>
                  <a:gd name="T79" fmla="*/ 119 h 269"/>
                  <a:gd name="T80" fmla="*/ 73 w 190"/>
                  <a:gd name="T81" fmla="*/ 135 h 269"/>
                  <a:gd name="T82" fmla="*/ 50 w 190"/>
                  <a:gd name="T83" fmla="*/ 154 h 269"/>
                  <a:gd name="T84" fmla="*/ 41 w 190"/>
                  <a:gd name="T85" fmla="*/ 175 h 269"/>
                  <a:gd name="T86" fmla="*/ 39 w 190"/>
                  <a:gd name="T87" fmla="*/ 200 h 269"/>
                  <a:gd name="T88" fmla="*/ 48 w 190"/>
                  <a:gd name="T89" fmla="*/ 225 h 269"/>
                  <a:gd name="T90" fmla="*/ 64 w 190"/>
                  <a:gd name="T91" fmla="*/ 236 h 269"/>
                  <a:gd name="T92" fmla="*/ 81 w 190"/>
                  <a:gd name="T93" fmla="*/ 236 h 269"/>
                  <a:gd name="T94" fmla="*/ 103 w 190"/>
                  <a:gd name="T95" fmla="*/ 222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0" h="269">
                    <a:moveTo>
                      <a:pt x="117" y="227"/>
                    </a:moveTo>
                    <a:lnTo>
                      <a:pt x="102" y="242"/>
                    </a:lnTo>
                    <a:lnTo>
                      <a:pt x="90" y="252"/>
                    </a:lnTo>
                    <a:lnTo>
                      <a:pt x="82" y="259"/>
                    </a:lnTo>
                    <a:lnTo>
                      <a:pt x="76" y="263"/>
                    </a:lnTo>
                    <a:lnTo>
                      <a:pt x="70" y="266"/>
                    </a:lnTo>
                    <a:lnTo>
                      <a:pt x="63" y="268"/>
                    </a:lnTo>
                    <a:lnTo>
                      <a:pt x="57" y="269"/>
                    </a:lnTo>
                    <a:lnTo>
                      <a:pt x="50" y="269"/>
                    </a:lnTo>
                    <a:lnTo>
                      <a:pt x="40" y="269"/>
                    </a:lnTo>
                    <a:lnTo>
                      <a:pt x="30" y="265"/>
                    </a:lnTo>
                    <a:lnTo>
                      <a:pt x="22" y="259"/>
                    </a:lnTo>
                    <a:lnTo>
                      <a:pt x="14" y="252"/>
                    </a:lnTo>
                    <a:lnTo>
                      <a:pt x="8" y="242"/>
                    </a:lnTo>
                    <a:lnTo>
                      <a:pt x="4" y="230"/>
                    </a:lnTo>
                    <a:lnTo>
                      <a:pt x="1" y="217"/>
                    </a:lnTo>
                    <a:lnTo>
                      <a:pt x="0" y="203"/>
                    </a:lnTo>
                    <a:lnTo>
                      <a:pt x="1" y="194"/>
                    </a:lnTo>
                    <a:lnTo>
                      <a:pt x="2" y="186"/>
                    </a:lnTo>
                    <a:lnTo>
                      <a:pt x="5" y="178"/>
                    </a:lnTo>
                    <a:lnTo>
                      <a:pt x="7" y="171"/>
                    </a:lnTo>
                    <a:lnTo>
                      <a:pt x="13" y="161"/>
                    </a:lnTo>
                    <a:lnTo>
                      <a:pt x="20" y="152"/>
                    </a:lnTo>
                    <a:lnTo>
                      <a:pt x="29" y="144"/>
                    </a:lnTo>
                    <a:lnTo>
                      <a:pt x="40" y="135"/>
                    </a:lnTo>
                    <a:lnTo>
                      <a:pt x="53" y="126"/>
                    </a:lnTo>
                    <a:lnTo>
                      <a:pt x="70" y="116"/>
                    </a:lnTo>
                    <a:lnTo>
                      <a:pt x="91" y="106"/>
                    </a:lnTo>
                    <a:lnTo>
                      <a:pt x="117" y="93"/>
                    </a:lnTo>
                    <a:lnTo>
                      <a:pt x="117" y="83"/>
                    </a:lnTo>
                    <a:lnTo>
                      <a:pt x="116" y="66"/>
                    </a:lnTo>
                    <a:lnTo>
                      <a:pt x="115" y="51"/>
                    </a:lnTo>
                    <a:lnTo>
                      <a:pt x="111" y="40"/>
                    </a:lnTo>
                    <a:lnTo>
                      <a:pt x="106" y="31"/>
                    </a:lnTo>
                    <a:lnTo>
                      <a:pt x="101" y="24"/>
                    </a:lnTo>
                    <a:lnTo>
                      <a:pt x="95" y="20"/>
                    </a:lnTo>
                    <a:lnTo>
                      <a:pt x="87" y="17"/>
                    </a:lnTo>
                    <a:lnTo>
                      <a:pt x="78" y="17"/>
                    </a:lnTo>
                    <a:lnTo>
                      <a:pt x="71" y="17"/>
                    </a:lnTo>
                    <a:lnTo>
                      <a:pt x="64" y="18"/>
                    </a:lnTo>
                    <a:lnTo>
                      <a:pt x="60" y="23"/>
                    </a:lnTo>
                    <a:lnTo>
                      <a:pt x="55" y="25"/>
                    </a:lnTo>
                    <a:lnTo>
                      <a:pt x="51" y="31"/>
                    </a:lnTo>
                    <a:lnTo>
                      <a:pt x="48" y="37"/>
                    </a:lnTo>
                    <a:lnTo>
                      <a:pt x="47" y="41"/>
                    </a:lnTo>
                    <a:lnTo>
                      <a:pt x="47" y="49"/>
                    </a:lnTo>
                    <a:lnTo>
                      <a:pt x="47" y="64"/>
                    </a:lnTo>
                    <a:lnTo>
                      <a:pt x="47" y="70"/>
                    </a:lnTo>
                    <a:lnTo>
                      <a:pt x="46" y="76"/>
                    </a:lnTo>
                    <a:lnTo>
                      <a:pt x="43" y="80"/>
                    </a:lnTo>
                    <a:lnTo>
                      <a:pt x="41" y="85"/>
                    </a:lnTo>
                    <a:lnTo>
                      <a:pt x="39" y="87"/>
                    </a:lnTo>
                    <a:lnTo>
                      <a:pt x="35" y="89"/>
                    </a:lnTo>
                    <a:lnTo>
                      <a:pt x="32" y="90"/>
                    </a:lnTo>
                    <a:lnTo>
                      <a:pt x="27" y="92"/>
                    </a:lnTo>
                    <a:lnTo>
                      <a:pt x="23" y="90"/>
                    </a:lnTo>
                    <a:lnTo>
                      <a:pt x="20" y="89"/>
                    </a:lnTo>
                    <a:lnTo>
                      <a:pt x="16" y="87"/>
                    </a:lnTo>
                    <a:lnTo>
                      <a:pt x="14" y="85"/>
                    </a:lnTo>
                    <a:lnTo>
                      <a:pt x="12" y="80"/>
                    </a:lnTo>
                    <a:lnTo>
                      <a:pt x="9" y="76"/>
                    </a:lnTo>
                    <a:lnTo>
                      <a:pt x="8" y="70"/>
                    </a:lnTo>
                    <a:lnTo>
                      <a:pt x="8" y="64"/>
                    </a:lnTo>
                    <a:lnTo>
                      <a:pt x="8" y="59"/>
                    </a:lnTo>
                    <a:lnTo>
                      <a:pt x="9" y="53"/>
                    </a:lnTo>
                    <a:lnTo>
                      <a:pt x="11" y="47"/>
                    </a:lnTo>
                    <a:lnTo>
                      <a:pt x="13" y="41"/>
                    </a:lnTo>
                    <a:lnTo>
                      <a:pt x="20" y="30"/>
                    </a:lnTo>
                    <a:lnTo>
                      <a:pt x="28" y="20"/>
                    </a:lnTo>
                    <a:lnTo>
                      <a:pt x="34" y="15"/>
                    </a:lnTo>
                    <a:lnTo>
                      <a:pt x="40" y="11"/>
                    </a:lnTo>
                    <a:lnTo>
                      <a:pt x="46" y="7"/>
                    </a:lnTo>
                    <a:lnTo>
                      <a:pt x="53" y="4"/>
                    </a:lnTo>
                    <a:lnTo>
                      <a:pt x="68" y="1"/>
                    </a:lnTo>
                    <a:lnTo>
                      <a:pt x="84" y="0"/>
                    </a:lnTo>
                    <a:lnTo>
                      <a:pt x="98" y="0"/>
                    </a:lnTo>
                    <a:lnTo>
                      <a:pt x="110" y="2"/>
                    </a:lnTo>
                    <a:lnTo>
                      <a:pt x="121" y="5"/>
                    </a:lnTo>
                    <a:lnTo>
                      <a:pt x="130" y="11"/>
                    </a:lnTo>
                    <a:lnTo>
                      <a:pt x="137" y="15"/>
                    </a:lnTo>
                    <a:lnTo>
                      <a:pt x="142" y="23"/>
                    </a:lnTo>
                    <a:lnTo>
                      <a:pt x="146" y="30"/>
                    </a:lnTo>
                    <a:lnTo>
                      <a:pt x="150" y="38"/>
                    </a:lnTo>
                    <a:lnTo>
                      <a:pt x="152" y="46"/>
                    </a:lnTo>
                    <a:lnTo>
                      <a:pt x="153" y="57"/>
                    </a:lnTo>
                    <a:lnTo>
                      <a:pt x="154" y="70"/>
                    </a:lnTo>
                    <a:lnTo>
                      <a:pt x="154" y="87"/>
                    </a:lnTo>
                    <a:lnTo>
                      <a:pt x="154" y="175"/>
                    </a:lnTo>
                    <a:lnTo>
                      <a:pt x="154" y="191"/>
                    </a:lnTo>
                    <a:lnTo>
                      <a:pt x="154" y="204"/>
                    </a:lnTo>
                    <a:lnTo>
                      <a:pt x="154" y="214"/>
                    </a:lnTo>
                    <a:lnTo>
                      <a:pt x="156" y="220"/>
                    </a:lnTo>
                    <a:lnTo>
                      <a:pt x="157" y="227"/>
                    </a:lnTo>
                    <a:lnTo>
                      <a:pt x="159" y="232"/>
                    </a:lnTo>
                    <a:lnTo>
                      <a:pt x="161" y="233"/>
                    </a:lnTo>
                    <a:lnTo>
                      <a:pt x="165" y="235"/>
                    </a:lnTo>
                    <a:lnTo>
                      <a:pt x="168" y="233"/>
                    </a:lnTo>
                    <a:lnTo>
                      <a:pt x="172" y="232"/>
                    </a:lnTo>
                    <a:lnTo>
                      <a:pt x="179" y="226"/>
                    </a:lnTo>
                    <a:lnTo>
                      <a:pt x="190" y="212"/>
                    </a:lnTo>
                    <a:lnTo>
                      <a:pt x="190" y="227"/>
                    </a:lnTo>
                    <a:lnTo>
                      <a:pt x="184" y="238"/>
                    </a:lnTo>
                    <a:lnTo>
                      <a:pt x="178" y="246"/>
                    </a:lnTo>
                    <a:lnTo>
                      <a:pt x="171" y="253"/>
                    </a:lnTo>
                    <a:lnTo>
                      <a:pt x="165" y="259"/>
                    </a:lnTo>
                    <a:lnTo>
                      <a:pt x="159" y="263"/>
                    </a:lnTo>
                    <a:lnTo>
                      <a:pt x="153" y="266"/>
                    </a:lnTo>
                    <a:lnTo>
                      <a:pt x="147" y="269"/>
                    </a:lnTo>
                    <a:lnTo>
                      <a:pt x="142" y="269"/>
                    </a:lnTo>
                    <a:lnTo>
                      <a:pt x="136" y="269"/>
                    </a:lnTo>
                    <a:lnTo>
                      <a:pt x="131" y="268"/>
                    </a:lnTo>
                    <a:lnTo>
                      <a:pt x="128" y="265"/>
                    </a:lnTo>
                    <a:lnTo>
                      <a:pt x="124" y="261"/>
                    </a:lnTo>
                    <a:lnTo>
                      <a:pt x="121" y="255"/>
                    </a:lnTo>
                    <a:lnTo>
                      <a:pt x="118" y="248"/>
                    </a:lnTo>
                    <a:lnTo>
                      <a:pt x="117" y="238"/>
                    </a:lnTo>
                    <a:lnTo>
                      <a:pt x="117" y="227"/>
                    </a:lnTo>
                    <a:close/>
                    <a:moveTo>
                      <a:pt x="117" y="209"/>
                    </a:moveTo>
                    <a:lnTo>
                      <a:pt x="117" y="111"/>
                    </a:lnTo>
                    <a:lnTo>
                      <a:pt x="101" y="119"/>
                    </a:lnTo>
                    <a:lnTo>
                      <a:pt x="88" y="125"/>
                    </a:lnTo>
                    <a:lnTo>
                      <a:pt x="78" y="131"/>
                    </a:lnTo>
                    <a:lnTo>
                      <a:pt x="73" y="135"/>
                    </a:lnTo>
                    <a:lnTo>
                      <a:pt x="63" y="141"/>
                    </a:lnTo>
                    <a:lnTo>
                      <a:pt x="56" y="148"/>
                    </a:lnTo>
                    <a:lnTo>
                      <a:pt x="50" y="154"/>
                    </a:lnTo>
                    <a:lnTo>
                      <a:pt x="47" y="161"/>
                    </a:lnTo>
                    <a:lnTo>
                      <a:pt x="43" y="168"/>
                    </a:lnTo>
                    <a:lnTo>
                      <a:pt x="41" y="175"/>
                    </a:lnTo>
                    <a:lnTo>
                      <a:pt x="39" y="183"/>
                    </a:lnTo>
                    <a:lnTo>
                      <a:pt x="39" y="190"/>
                    </a:lnTo>
                    <a:lnTo>
                      <a:pt x="39" y="200"/>
                    </a:lnTo>
                    <a:lnTo>
                      <a:pt x="41" y="209"/>
                    </a:lnTo>
                    <a:lnTo>
                      <a:pt x="44" y="217"/>
                    </a:lnTo>
                    <a:lnTo>
                      <a:pt x="48" y="225"/>
                    </a:lnTo>
                    <a:lnTo>
                      <a:pt x="54" y="230"/>
                    </a:lnTo>
                    <a:lnTo>
                      <a:pt x="59" y="235"/>
                    </a:lnTo>
                    <a:lnTo>
                      <a:pt x="64" y="236"/>
                    </a:lnTo>
                    <a:lnTo>
                      <a:pt x="71" y="238"/>
                    </a:lnTo>
                    <a:lnTo>
                      <a:pt x="76" y="238"/>
                    </a:lnTo>
                    <a:lnTo>
                      <a:pt x="81" y="236"/>
                    </a:lnTo>
                    <a:lnTo>
                      <a:pt x="85" y="233"/>
                    </a:lnTo>
                    <a:lnTo>
                      <a:pt x="91" y="230"/>
                    </a:lnTo>
                    <a:lnTo>
                      <a:pt x="103" y="222"/>
                    </a:lnTo>
                    <a:lnTo>
                      <a:pt x="117" y="20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75" name="Freeform 3268"/>
              <p:cNvSpPr>
                <a:spLocks/>
              </p:cNvSpPr>
              <p:nvPr/>
            </p:nvSpPr>
            <p:spPr bwMode="auto">
              <a:xfrm>
                <a:off x="274" y="2728"/>
                <a:ext cx="64" cy="11"/>
              </a:xfrm>
              <a:custGeom>
                <a:avLst/>
                <a:gdLst>
                  <a:gd name="T0" fmla="*/ 126 w 126"/>
                  <a:gd name="T1" fmla="*/ 10 h 22"/>
                  <a:gd name="T2" fmla="*/ 118 w 126"/>
                  <a:gd name="T3" fmla="*/ 0 h 22"/>
                  <a:gd name="T4" fmla="*/ 0 w 126"/>
                  <a:gd name="T5" fmla="*/ 0 h 22"/>
                  <a:gd name="T6" fmla="*/ 0 w 126"/>
                  <a:gd name="T7" fmla="*/ 22 h 22"/>
                  <a:gd name="T8" fmla="*/ 118 w 126"/>
                  <a:gd name="T9" fmla="*/ 22 h 22"/>
                  <a:gd name="T10" fmla="*/ 126 w 126"/>
                  <a:gd name="T11" fmla="*/ 10 h 22"/>
                  <a:gd name="T12" fmla="*/ 126 w 126"/>
                  <a:gd name="T13" fmla="*/ 10 h 22"/>
                  <a:gd name="T14" fmla="*/ 126 w 126"/>
                  <a:gd name="T15" fmla="*/ 0 h 22"/>
                  <a:gd name="T16" fmla="*/ 118 w 126"/>
                  <a:gd name="T17" fmla="*/ 0 h 22"/>
                  <a:gd name="T18" fmla="*/ 126 w 126"/>
                  <a:gd name="T19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22">
                    <a:moveTo>
                      <a:pt x="126" y="10"/>
                    </a:moveTo>
                    <a:lnTo>
                      <a:pt x="118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118" y="22"/>
                    </a:lnTo>
                    <a:lnTo>
                      <a:pt x="126" y="10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26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76" name="Freeform 3269"/>
              <p:cNvSpPr>
                <a:spLocks/>
              </p:cNvSpPr>
              <p:nvPr/>
            </p:nvSpPr>
            <p:spPr bwMode="auto">
              <a:xfrm>
                <a:off x="329" y="2733"/>
                <a:ext cx="9" cy="27"/>
              </a:xfrm>
              <a:custGeom>
                <a:avLst/>
                <a:gdLst>
                  <a:gd name="T0" fmla="*/ 8 w 16"/>
                  <a:gd name="T1" fmla="*/ 54 h 54"/>
                  <a:gd name="T2" fmla="*/ 16 w 16"/>
                  <a:gd name="T3" fmla="*/ 44 h 54"/>
                  <a:gd name="T4" fmla="*/ 16 w 16"/>
                  <a:gd name="T5" fmla="*/ 0 h 54"/>
                  <a:gd name="T6" fmla="*/ 0 w 16"/>
                  <a:gd name="T7" fmla="*/ 0 h 54"/>
                  <a:gd name="T8" fmla="*/ 0 w 16"/>
                  <a:gd name="T9" fmla="*/ 44 h 54"/>
                  <a:gd name="T10" fmla="*/ 8 w 16"/>
                  <a:gd name="T11" fmla="*/ 54 h 54"/>
                  <a:gd name="T12" fmla="*/ 8 w 16"/>
                  <a:gd name="T13" fmla="*/ 54 h 54"/>
                  <a:gd name="T14" fmla="*/ 16 w 16"/>
                  <a:gd name="T15" fmla="*/ 54 h 54"/>
                  <a:gd name="T16" fmla="*/ 16 w 16"/>
                  <a:gd name="T17" fmla="*/ 44 h 54"/>
                  <a:gd name="T18" fmla="*/ 8 w 16"/>
                  <a:gd name="T1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54">
                    <a:moveTo>
                      <a:pt x="8" y="54"/>
                    </a:moveTo>
                    <a:lnTo>
                      <a:pt x="16" y="44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8" y="54"/>
                    </a:lnTo>
                    <a:lnTo>
                      <a:pt x="16" y="54"/>
                    </a:lnTo>
                    <a:lnTo>
                      <a:pt x="16" y="44"/>
                    </a:lnTo>
                    <a:lnTo>
                      <a:pt x="8" y="5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77" name="Freeform 3270"/>
              <p:cNvSpPr>
                <a:spLocks/>
              </p:cNvSpPr>
              <p:nvPr/>
            </p:nvSpPr>
            <p:spPr bwMode="auto">
              <a:xfrm>
                <a:off x="270" y="2750"/>
                <a:ext cx="63" cy="10"/>
              </a:xfrm>
              <a:custGeom>
                <a:avLst/>
                <a:gdLst>
                  <a:gd name="T0" fmla="*/ 0 w 126"/>
                  <a:gd name="T1" fmla="*/ 10 h 20"/>
                  <a:gd name="T2" fmla="*/ 8 w 126"/>
                  <a:gd name="T3" fmla="*/ 20 h 20"/>
                  <a:gd name="T4" fmla="*/ 126 w 126"/>
                  <a:gd name="T5" fmla="*/ 20 h 20"/>
                  <a:gd name="T6" fmla="*/ 126 w 126"/>
                  <a:gd name="T7" fmla="*/ 0 h 20"/>
                  <a:gd name="T8" fmla="*/ 8 w 126"/>
                  <a:gd name="T9" fmla="*/ 0 h 20"/>
                  <a:gd name="T10" fmla="*/ 0 w 126"/>
                  <a:gd name="T11" fmla="*/ 10 h 20"/>
                  <a:gd name="T12" fmla="*/ 0 w 126"/>
                  <a:gd name="T13" fmla="*/ 10 h 20"/>
                  <a:gd name="T14" fmla="*/ 0 w 126"/>
                  <a:gd name="T15" fmla="*/ 20 h 20"/>
                  <a:gd name="T16" fmla="*/ 8 w 126"/>
                  <a:gd name="T17" fmla="*/ 20 h 20"/>
                  <a:gd name="T18" fmla="*/ 0 w 126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20">
                    <a:moveTo>
                      <a:pt x="0" y="10"/>
                    </a:moveTo>
                    <a:lnTo>
                      <a:pt x="8" y="20"/>
                    </a:lnTo>
                    <a:lnTo>
                      <a:pt x="126" y="20"/>
                    </a:lnTo>
                    <a:lnTo>
                      <a:pt x="126" y="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78" name="Freeform 3271"/>
              <p:cNvSpPr>
                <a:spLocks/>
              </p:cNvSpPr>
              <p:nvPr/>
            </p:nvSpPr>
            <p:spPr bwMode="auto">
              <a:xfrm>
                <a:off x="270" y="2728"/>
                <a:ext cx="8" cy="27"/>
              </a:xfrm>
              <a:custGeom>
                <a:avLst/>
                <a:gdLst>
                  <a:gd name="T0" fmla="*/ 8 w 16"/>
                  <a:gd name="T1" fmla="*/ 0 h 54"/>
                  <a:gd name="T2" fmla="*/ 0 w 16"/>
                  <a:gd name="T3" fmla="*/ 10 h 54"/>
                  <a:gd name="T4" fmla="*/ 0 w 16"/>
                  <a:gd name="T5" fmla="*/ 54 h 54"/>
                  <a:gd name="T6" fmla="*/ 16 w 16"/>
                  <a:gd name="T7" fmla="*/ 54 h 54"/>
                  <a:gd name="T8" fmla="*/ 16 w 16"/>
                  <a:gd name="T9" fmla="*/ 10 h 54"/>
                  <a:gd name="T10" fmla="*/ 8 w 16"/>
                  <a:gd name="T11" fmla="*/ 0 h 54"/>
                  <a:gd name="T12" fmla="*/ 8 w 16"/>
                  <a:gd name="T13" fmla="*/ 0 h 54"/>
                  <a:gd name="T14" fmla="*/ 0 w 16"/>
                  <a:gd name="T15" fmla="*/ 0 h 54"/>
                  <a:gd name="T16" fmla="*/ 0 w 16"/>
                  <a:gd name="T17" fmla="*/ 10 h 54"/>
                  <a:gd name="T18" fmla="*/ 8 w 16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54">
                    <a:moveTo>
                      <a:pt x="8" y="0"/>
                    </a:moveTo>
                    <a:lnTo>
                      <a:pt x="0" y="10"/>
                    </a:lnTo>
                    <a:lnTo>
                      <a:pt x="0" y="54"/>
                    </a:lnTo>
                    <a:lnTo>
                      <a:pt x="16" y="54"/>
                    </a:lnTo>
                    <a:lnTo>
                      <a:pt x="16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79" name="Freeform 3272"/>
              <p:cNvSpPr>
                <a:spLocks/>
              </p:cNvSpPr>
              <p:nvPr/>
            </p:nvSpPr>
            <p:spPr bwMode="auto">
              <a:xfrm>
                <a:off x="387" y="2786"/>
                <a:ext cx="25" cy="27"/>
              </a:xfrm>
              <a:custGeom>
                <a:avLst/>
                <a:gdLst>
                  <a:gd name="T0" fmla="*/ 7 w 49"/>
                  <a:gd name="T1" fmla="*/ 53 h 53"/>
                  <a:gd name="T2" fmla="*/ 7 w 49"/>
                  <a:gd name="T3" fmla="*/ 53 h 53"/>
                  <a:gd name="T4" fmla="*/ 14 w 49"/>
                  <a:gd name="T5" fmla="*/ 49 h 53"/>
                  <a:gd name="T6" fmla="*/ 22 w 49"/>
                  <a:gd name="T7" fmla="*/ 42 h 53"/>
                  <a:gd name="T8" fmla="*/ 33 w 49"/>
                  <a:gd name="T9" fmla="*/ 30 h 53"/>
                  <a:gd name="T10" fmla="*/ 49 w 49"/>
                  <a:gd name="T11" fmla="*/ 17 h 53"/>
                  <a:gd name="T12" fmla="*/ 38 w 49"/>
                  <a:gd name="T13" fmla="*/ 0 h 53"/>
                  <a:gd name="T14" fmla="*/ 24 w 49"/>
                  <a:gd name="T15" fmla="*/ 14 h 53"/>
                  <a:gd name="T16" fmla="*/ 12 w 49"/>
                  <a:gd name="T17" fmla="*/ 24 h 53"/>
                  <a:gd name="T18" fmla="*/ 4 w 49"/>
                  <a:gd name="T19" fmla="*/ 31 h 53"/>
                  <a:gd name="T20" fmla="*/ 0 w 49"/>
                  <a:gd name="T21" fmla="*/ 34 h 53"/>
                  <a:gd name="T22" fmla="*/ 0 w 49"/>
                  <a:gd name="T23" fmla="*/ 34 h 53"/>
                  <a:gd name="T24" fmla="*/ 7 w 49"/>
                  <a:gd name="T2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53">
                    <a:moveTo>
                      <a:pt x="7" y="53"/>
                    </a:moveTo>
                    <a:lnTo>
                      <a:pt x="7" y="53"/>
                    </a:lnTo>
                    <a:lnTo>
                      <a:pt x="14" y="49"/>
                    </a:lnTo>
                    <a:lnTo>
                      <a:pt x="22" y="42"/>
                    </a:lnTo>
                    <a:lnTo>
                      <a:pt x="33" y="30"/>
                    </a:lnTo>
                    <a:lnTo>
                      <a:pt x="49" y="17"/>
                    </a:lnTo>
                    <a:lnTo>
                      <a:pt x="38" y="0"/>
                    </a:lnTo>
                    <a:lnTo>
                      <a:pt x="24" y="14"/>
                    </a:lnTo>
                    <a:lnTo>
                      <a:pt x="12" y="24"/>
                    </a:lnTo>
                    <a:lnTo>
                      <a:pt x="4" y="31"/>
                    </a:lnTo>
                    <a:lnTo>
                      <a:pt x="0" y="34"/>
                    </a:lnTo>
                    <a:lnTo>
                      <a:pt x="7" y="5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0" name="Freeform 3273"/>
              <p:cNvSpPr>
                <a:spLocks/>
              </p:cNvSpPr>
              <p:nvPr/>
            </p:nvSpPr>
            <p:spPr bwMode="auto">
              <a:xfrm>
                <a:off x="376" y="2803"/>
                <a:ext cx="15" cy="14"/>
              </a:xfrm>
              <a:custGeom>
                <a:avLst/>
                <a:gdLst>
                  <a:gd name="T0" fmla="*/ 0 w 30"/>
                  <a:gd name="T1" fmla="*/ 28 h 28"/>
                  <a:gd name="T2" fmla="*/ 0 w 30"/>
                  <a:gd name="T3" fmla="*/ 28 h 28"/>
                  <a:gd name="T4" fmla="*/ 7 w 30"/>
                  <a:gd name="T5" fmla="*/ 26 h 28"/>
                  <a:gd name="T6" fmla="*/ 16 w 30"/>
                  <a:gd name="T7" fmla="*/ 25 h 28"/>
                  <a:gd name="T8" fmla="*/ 23 w 30"/>
                  <a:gd name="T9" fmla="*/ 22 h 28"/>
                  <a:gd name="T10" fmla="*/ 30 w 30"/>
                  <a:gd name="T11" fmla="*/ 19 h 28"/>
                  <a:gd name="T12" fmla="*/ 23 w 30"/>
                  <a:gd name="T13" fmla="*/ 0 h 28"/>
                  <a:gd name="T14" fmla="*/ 17 w 30"/>
                  <a:gd name="T15" fmla="*/ 3 h 28"/>
                  <a:gd name="T16" fmla="*/ 12 w 30"/>
                  <a:gd name="T17" fmla="*/ 5 h 28"/>
                  <a:gd name="T18" fmla="*/ 6 w 30"/>
                  <a:gd name="T19" fmla="*/ 6 h 28"/>
                  <a:gd name="T20" fmla="*/ 0 w 30"/>
                  <a:gd name="T21" fmla="*/ 6 h 28"/>
                  <a:gd name="T22" fmla="*/ 0 w 30"/>
                  <a:gd name="T23" fmla="*/ 6 h 28"/>
                  <a:gd name="T24" fmla="*/ 0 w 30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28">
                    <a:moveTo>
                      <a:pt x="0" y="28"/>
                    </a:moveTo>
                    <a:lnTo>
                      <a:pt x="0" y="28"/>
                    </a:lnTo>
                    <a:lnTo>
                      <a:pt x="7" y="26"/>
                    </a:lnTo>
                    <a:lnTo>
                      <a:pt x="16" y="25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23" y="0"/>
                    </a:lnTo>
                    <a:lnTo>
                      <a:pt x="17" y="3"/>
                    </a:lnTo>
                    <a:lnTo>
                      <a:pt x="12" y="5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1" name="Freeform 3274"/>
              <p:cNvSpPr>
                <a:spLocks/>
              </p:cNvSpPr>
              <p:nvPr/>
            </p:nvSpPr>
            <p:spPr bwMode="auto">
              <a:xfrm>
                <a:off x="355" y="2799"/>
                <a:ext cx="21" cy="18"/>
              </a:xfrm>
              <a:custGeom>
                <a:avLst/>
                <a:gdLst>
                  <a:gd name="T0" fmla="*/ 0 w 42"/>
                  <a:gd name="T1" fmla="*/ 14 h 36"/>
                  <a:gd name="T2" fmla="*/ 0 w 42"/>
                  <a:gd name="T3" fmla="*/ 14 h 36"/>
                  <a:gd name="T4" fmla="*/ 10 w 42"/>
                  <a:gd name="T5" fmla="*/ 23 h 36"/>
                  <a:gd name="T6" fmla="*/ 19 w 42"/>
                  <a:gd name="T7" fmla="*/ 30 h 36"/>
                  <a:gd name="T8" fmla="*/ 31 w 42"/>
                  <a:gd name="T9" fmla="*/ 34 h 36"/>
                  <a:gd name="T10" fmla="*/ 42 w 42"/>
                  <a:gd name="T11" fmla="*/ 36 h 36"/>
                  <a:gd name="T12" fmla="*/ 42 w 42"/>
                  <a:gd name="T13" fmla="*/ 14 h 36"/>
                  <a:gd name="T14" fmla="*/ 33 w 42"/>
                  <a:gd name="T15" fmla="*/ 14 h 36"/>
                  <a:gd name="T16" fmla="*/ 26 w 42"/>
                  <a:gd name="T17" fmla="*/ 11 h 36"/>
                  <a:gd name="T18" fmla="*/ 19 w 42"/>
                  <a:gd name="T19" fmla="*/ 7 h 36"/>
                  <a:gd name="T20" fmla="*/ 12 w 42"/>
                  <a:gd name="T21" fmla="*/ 0 h 36"/>
                  <a:gd name="T22" fmla="*/ 12 w 42"/>
                  <a:gd name="T23" fmla="*/ 0 h 36"/>
                  <a:gd name="T24" fmla="*/ 0 w 42"/>
                  <a:gd name="T25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36">
                    <a:moveTo>
                      <a:pt x="0" y="14"/>
                    </a:moveTo>
                    <a:lnTo>
                      <a:pt x="0" y="14"/>
                    </a:lnTo>
                    <a:lnTo>
                      <a:pt x="10" y="23"/>
                    </a:lnTo>
                    <a:lnTo>
                      <a:pt x="19" y="30"/>
                    </a:lnTo>
                    <a:lnTo>
                      <a:pt x="31" y="34"/>
                    </a:lnTo>
                    <a:lnTo>
                      <a:pt x="42" y="36"/>
                    </a:lnTo>
                    <a:lnTo>
                      <a:pt x="42" y="14"/>
                    </a:lnTo>
                    <a:lnTo>
                      <a:pt x="33" y="14"/>
                    </a:lnTo>
                    <a:lnTo>
                      <a:pt x="26" y="11"/>
                    </a:lnTo>
                    <a:lnTo>
                      <a:pt x="19" y="7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2" name="Freeform 3275"/>
              <p:cNvSpPr>
                <a:spLocks/>
              </p:cNvSpPr>
              <p:nvPr/>
            </p:nvSpPr>
            <p:spPr bwMode="auto">
              <a:xfrm>
                <a:off x="347" y="2778"/>
                <a:ext cx="14" cy="28"/>
              </a:xfrm>
              <a:custGeom>
                <a:avLst/>
                <a:gdLst>
                  <a:gd name="T0" fmla="*/ 0 w 28"/>
                  <a:gd name="T1" fmla="*/ 0 h 56"/>
                  <a:gd name="T2" fmla="*/ 0 w 28"/>
                  <a:gd name="T3" fmla="*/ 0 h 56"/>
                  <a:gd name="T4" fmla="*/ 1 w 28"/>
                  <a:gd name="T5" fmla="*/ 16 h 56"/>
                  <a:gd name="T6" fmla="*/ 4 w 28"/>
                  <a:gd name="T7" fmla="*/ 30 h 56"/>
                  <a:gd name="T8" fmla="*/ 9 w 28"/>
                  <a:gd name="T9" fmla="*/ 45 h 56"/>
                  <a:gd name="T10" fmla="*/ 16 w 28"/>
                  <a:gd name="T11" fmla="*/ 56 h 56"/>
                  <a:gd name="T12" fmla="*/ 28 w 28"/>
                  <a:gd name="T13" fmla="*/ 42 h 56"/>
                  <a:gd name="T14" fmla="*/ 23 w 28"/>
                  <a:gd name="T15" fmla="*/ 33 h 56"/>
                  <a:gd name="T16" fmla="*/ 20 w 28"/>
                  <a:gd name="T17" fmla="*/ 24 h 56"/>
                  <a:gd name="T18" fmla="*/ 17 w 28"/>
                  <a:gd name="T19" fmla="*/ 13 h 56"/>
                  <a:gd name="T20" fmla="*/ 16 w 28"/>
                  <a:gd name="T21" fmla="*/ 0 h 56"/>
                  <a:gd name="T22" fmla="*/ 16 w 28"/>
                  <a:gd name="T23" fmla="*/ 0 h 56"/>
                  <a:gd name="T24" fmla="*/ 0 w 28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56">
                    <a:moveTo>
                      <a:pt x="0" y="0"/>
                    </a:moveTo>
                    <a:lnTo>
                      <a:pt x="0" y="0"/>
                    </a:lnTo>
                    <a:lnTo>
                      <a:pt x="1" y="16"/>
                    </a:lnTo>
                    <a:lnTo>
                      <a:pt x="4" y="30"/>
                    </a:lnTo>
                    <a:lnTo>
                      <a:pt x="9" y="45"/>
                    </a:lnTo>
                    <a:lnTo>
                      <a:pt x="16" y="56"/>
                    </a:lnTo>
                    <a:lnTo>
                      <a:pt x="28" y="42"/>
                    </a:lnTo>
                    <a:lnTo>
                      <a:pt x="23" y="33"/>
                    </a:lnTo>
                    <a:lnTo>
                      <a:pt x="20" y="24"/>
                    </a:lnTo>
                    <a:lnTo>
                      <a:pt x="17" y="13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3" name="Freeform 3276"/>
              <p:cNvSpPr>
                <a:spLocks/>
              </p:cNvSpPr>
              <p:nvPr/>
            </p:nvSpPr>
            <p:spPr bwMode="auto">
              <a:xfrm>
                <a:off x="347" y="2759"/>
                <a:ext cx="11" cy="19"/>
              </a:xfrm>
              <a:custGeom>
                <a:avLst/>
                <a:gdLst>
                  <a:gd name="T0" fmla="*/ 8 w 22"/>
                  <a:gd name="T1" fmla="*/ 0 h 38"/>
                  <a:gd name="T2" fmla="*/ 8 w 22"/>
                  <a:gd name="T3" fmla="*/ 0 h 38"/>
                  <a:gd name="T4" fmla="*/ 4 w 22"/>
                  <a:gd name="T5" fmla="*/ 9 h 38"/>
                  <a:gd name="T6" fmla="*/ 2 w 22"/>
                  <a:gd name="T7" fmla="*/ 18 h 38"/>
                  <a:gd name="T8" fmla="*/ 1 w 22"/>
                  <a:gd name="T9" fmla="*/ 28 h 38"/>
                  <a:gd name="T10" fmla="*/ 0 w 22"/>
                  <a:gd name="T11" fmla="*/ 38 h 38"/>
                  <a:gd name="T12" fmla="*/ 16 w 22"/>
                  <a:gd name="T13" fmla="*/ 38 h 38"/>
                  <a:gd name="T14" fmla="*/ 17 w 22"/>
                  <a:gd name="T15" fmla="*/ 31 h 38"/>
                  <a:gd name="T16" fmla="*/ 19 w 22"/>
                  <a:gd name="T17" fmla="*/ 23 h 38"/>
                  <a:gd name="T18" fmla="*/ 20 w 22"/>
                  <a:gd name="T19" fmla="*/ 18 h 38"/>
                  <a:gd name="T20" fmla="*/ 22 w 22"/>
                  <a:gd name="T21" fmla="*/ 12 h 38"/>
                  <a:gd name="T22" fmla="*/ 22 w 22"/>
                  <a:gd name="T23" fmla="*/ 10 h 38"/>
                  <a:gd name="T24" fmla="*/ 8 w 22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38">
                    <a:moveTo>
                      <a:pt x="8" y="0"/>
                    </a:moveTo>
                    <a:lnTo>
                      <a:pt x="8" y="0"/>
                    </a:lnTo>
                    <a:lnTo>
                      <a:pt x="4" y="9"/>
                    </a:lnTo>
                    <a:lnTo>
                      <a:pt x="2" y="18"/>
                    </a:lnTo>
                    <a:lnTo>
                      <a:pt x="1" y="28"/>
                    </a:lnTo>
                    <a:lnTo>
                      <a:pt x="0" y="38"/>
                    </a:lnTo>
                    <a:lnTo>
                      <a:pt x="16" y="38"/>
                    </a:lnTo>
                    <a:lnTo>
                      <a:pt x="17" y="31"/>
                    </a:lnTo>
                    <a:lnTo>
                      <a:pt x="19" y="23"/>
                    </a:lnTo>
                    <a:lnTo>
                      <a:pt x="20" y="18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4" name="Freeform 3277"/>
              <p:cNvSpPr>
                <a:spLocks/>
              </p:cNvSpPr>
              <p:nvPr/>
            </p:nvSpPr>
            <p:spPr bwMode="auto">
              <a:xfrm>
                <a:off x="351" y="2740"/>
                <a:ext cx="22" cy="24"/>
              </a:xfrm>
              <a:custGeom>
                <a:avLst/>
                <a:gdLst>
                  <a:gd name="T0" fmla="*/ 35 w 43"/>
                  <a:gd name="T1" fmla="*/ 0 h 49"/>
                  <a:gd name="T2" fmla="*/ 35 w 43"/>
                  <a:gd name="T3" fmla="*/ 0 h 49"/>
                  <a:gd name="T4" fmla="*/ 25 w 43"/>
                  <a:gd name="T5" fmla="*/ 9 h 49"/>
                  <a:gd name="T6" fmla="*/ 14 w 43"/>
                  <a:gd name="T7" fmla="*/ 19 h 49"/>
                  <a:gd name="T8" fmla="*/ 6 w 43"/>
                  <a:gd name="T9" fmla="*/ 29 h 49"/>
                  <a:gd name="T10" fmla="*/ 0 w 43"/>
                  <a:gd name="T11" fmla="*/ 39 h 49"/>
                  <a:gd name="T12" fmla="*/ 14 w 43"/>
                  <a:gd name="T13" fmla="*/ 49 h 49"/>
                  <a:gd name="T14" fmla="*/ 19 w 43"/>
                  <a:gd name="T15" fmla="*/ 42 h 49"/>
                  <a:gd name="T16" fmla="*/ 26 w 43"/>
                  <a:gd name="T17" fmla="*/ 34 h 49"/>
                  <a:gd name="T18" fmla="*/ 34 w 43"/>
                  <a:gd name="T19" fmla="*/ 26 h 49"/>
                  <a:gd name="T20" fmla="*/ 43 w 43"/>
                  <a:gd name="T21" fmla="*/ 18 h 49"/>
                  <a:gd name="T22" fmla="*/ 43 w 43"/>
                  <a:gd name="T23" fmla="*/ 18 h 49"/>
                  <a:gd name="T24" fmla="*/ 35 w 43"/>
                  <a:gd name="T2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49">
                    <a:moveTo>
                      <a:pt x="35" y="0"/>
                    </a:moveTo>
                    <a:lnTo>
                      <a:pt x="35" y="0"/>
                    </a:lnTo>
                    <a:lnTo>
                      <a:pt x="25" y="9"/>
                    </a:lnTo>
                    <a:lnTo>
                      <a:pt x="14" y="19"/>
                    </a:lnTo>
                    <a:lnTo>
                      <a:pt x="6" y="29"/>
                    </a:lnTo>
                    <a:lnTo>
                      <a:pt x="0" y="39"/>
                    </a:lnTo>
                    <a:lnTo>
                      <a:pt x="14" y="49"/>
                    </a:lnTo>
                    <a:lnTo>
                      <a:pt x="19" y="42"/>
                    </a:lnTo>
                    <a:lnTo>
                      <a:pt x="26" y="34"/>
                    </a:lnTo>
                    <a:lnTo>
                      <a:pt x="34" y="26"/>
                    </a:lnTo>
                    <a:lnTo>
                      <a:pt x="43" y="18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5" name="Freeform 3278"/>
              <p:cNvSpPr>
                <a:spLocks/>
              </p:cNvSpPr>
              <p:nvPr/>
            </p:nvSpPr>
            <p:spPr bwMode="auto">
              <a:xfrm>
                <a:off x="369" y="2719"/>
                <a:ext cx="45" cy="29"/>
              </a:xfrm>
              <a:custGeom>
                <a:avLst/>
                <a:gdLst>
                  <a:gd name="T0" fmla="*/ 74 w 90"/>
                  <a:gd name="T1" fmla="*/ 8 h 59"/>
                  <a:gd name="T2" fmla="*/ 78 w 90"/>
                  <a:gd name="T3" fmla="*/ 0 h 59"/>
                  <a:gd name="T4" fmla="*/ 54 w 90"/>
                  <a:gd name="T5" fmla="*/ 11 h 59"/>
                  <a:gd name="T6" fmla="*/ 32 w 90"/>
                  <a:gd name="T7" fmla="*/ 21 h 59"/>
                  <a:gd name="T8" fmla="*/ 14 w 90"/>
                  <a:gd name="T9" fmla="*/ 31 h 59"/>
                  <a:gd name="T10" fmla="*/ 0 w 90"/>
                  <a:gd name="T11" fmla="*/ 41 h 59"/>
                  <a:gd name="T12" fmla="*/ 8 w 90"/>
                  <a:gd name="T13" fmla="*/ 59 h 59"/>
                  <a:gd name="T14" fmla="*/ 21 w 90"/>
                  <a:gd name="T15" fmla="*/ 50 h 59"/>
                  <a:gd name="T16" fmla="*/ 39 w 90"/>
                  <a:gd name="T17" fmla="*/ 40 h 59"/>
                  <a:gd name="T18" fmla="*/ 60 w 90"/>
                  <a:gd name="T19" fmla="*/ 30 h 59"/>
                  <a:gd name="T20" fmla="*/ 84 w 90"/>
                  <a:gd name="T21" fmla="*/ 18 h 59"/>
                  <a:gd name="T22" fmla="*/ 90 w 90"/>
                  <a:gd name="T23" fmla="*/ 8 h 59"/>
                  <a:gd name="T24" fmla="*/ 84 w 90"/>
                  <a:gd name="T25" fmla="*/ 18 h 59"/>
                  <a:gd name="T26" fmla="*/ 90 w 90"/>
                  <a:gd name="T27" fmla="*/ 15 h 59"/>
                  <a:gd name="T28" fmla="*/ 90 w 90"/>
                  <a:gd name="T29" fmla="*/ 8 h 59"/>
                  <a:gd name="T30" fmla="*/ 74 w 90"/>
                  <a:gd name="T31" fmla="*/ 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0" h="59">
                    <a:moveTo>
                      <a:pt x="74" y="8"/>
                    </a:moveTo>
                    <a:lnTo>
                      <a:pt x="78" y="0"/>
                    </a:lnTo>
                    <a:lnTo>
                      <a:pt x="54" y="11"/>
                    </a:lnTo>
                    <a:lnTo>
                      <a:pt x="32" y="21"/>
                    </a:lnTo>
                    <a:lnTo>
                      <a:pt x="14" y="31"/>
                    </a:lnTo>
                    <a:lnTo>
                      <a:pt x="0" y="41"/>
                    </a:lnTo>
                    <a:lnTo>
                      <a:pt x="8" y="59"/>
                    </a:lnTo>
                    <a:lnTo>
                      <a:pt x="21" y="50"/>
                    </a:lnTo>
                    <a:lnTo>
                      <a:pt x="39" y="40"/>
                    </a:lnTo>
                    <a:lnTo>
                      <a:pt x="60" y="30"/>
                    </a:lnTo>
                    <a:lnTo>
                      <a:pt x="84" y="18"/>
                    </a:lnTo>
                    <a:lnTo>
                      <a:pt x="90" y="8"/>
                    </a:lnTo>
                    <a:lnTo>
                      <a:pt x="84" y="18"/>
                    </a:lnTo>
                    <a:lnTo>
                      <a:pt x="90" y="15"/>
                    </a:lnTo>
                    <a:lnTo>
                      <a:pt x="90" y="8"/>
                    </a:lnTo>
                    <a:lnTo>
                      <a:pt x="74" y="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6" name="Freeform 3279"/>
              <p:cNvSpPr>
                <a:spLocks/>
              </p:cNvSpPr>
              <p:nvPr/>
            </p:nvSpPr>
            <p:spPr bwMode="auto">
              <a:xfrm>
                <a:off x="405" y="2718"/>
                <a:ext cx="9" cy="5"/>
              </a:xfrm>
              <a:custGeom>
                <a:avLst/>
                <a:gdLst>
                  <a:gd name="T0" fmla="*/ 16 w 16"/>
                  <a:gd name="T1" fmla="*/ 0 h 10"/>
                  <a:gd name="T2" fmla="*/ 0 w 16"/>
                  <a:gd name="T3" fmla="*/ 0 h 10"/>
                  <a:gd name="T4" fmla="*/ 0 w 16"/>
                  <a:gd name="T5" fmla="*/ 10 h 10"/>
                  <a:gd name="T6" fmla="*/ 16 w 16"/>
                  <a:gd name="T7" fmla="*/ 10 h 10"/>
                  <a:gd name="T8" fmla="*/ 16 w 16"/>
                  <a:gd name="T9" fmla="*/ 0 h 10"/>
                  <a:gd name="T10" fmla="*/ 16 w 16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16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16" y="1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7" name="Freeform 3280"/>
              <p:cNvSpPr>
                <a:spLocks/>
              </p:cNvSpPr>
              <p:nvPr/>
            </p:nvSpPr>
            <p:spPr bwMode="auto">
              <a:xfrm>
                <a:off x="401" y="2689"/>
                <a:ext cx="13" cy="29"/>
              </a:xfrm>
              <a:custGeom>
                <a:avLst/>
                <a:gdLst>
                  <a:gd name="T0" fmla="*/ 0 w 24"/>
                  <a:gd name="T1" fmla="*/ 13 h 59"/>
                  <a:gd name="T2" fmla="*/ 0 w 24"/>
                  <a:gd name="T3" fmla="*/ 13 h 59"/>
                  <a:gd name="T4" fmla="*/ 2 w 24"/>
                  <a:gd name="T5" fmla="*/ 20 h 59"/>
                  <a:gd name="T6" fmla="*/ 5 w 24"/>
                  <a:gd name="T7" fmla="*/ 29 h 59"/>
                  <a:gd name="T8" fmla="*/ 7 w 24"/>
                  <a:gd name="T9" fmla="*/ 43 h 59"/>
                  <a:gd name="T10" fmla="*/ 8 w 24"/>
                  <a:gd name="T11" fmla="*/ 59 h 59"/>
                  <a:gd name="T12" fmla="*/ 24 w 24"/>
                  <a:gd name="T13" fmla="*/ 59 h 59"/>
                  <a:gd name="T14" fmla="*/ 23 w 24"/>
                  <a:gd name="T15" fmla="*/ 40 h 59"/>
                  <a:gd name="T16" fmla="*/ 21 w 24"/>
                  <a:gd name="T17" fmla="*/ 25 h 59"/>
                  <a:gd name="T18" fmla="*/ 17 w 24"/>
                  <a:gd name="T19" fmla="*/ 12 h 59"/>
                  <a:gd name="T20" fmla="*/ 12 w 24"/>
                  <a:gd name="T21" fmla="*/ 0 h 59"/>
                  <a:gd name="T22" fmla="*/ 12 w 24"/>
                  <a:gd name="T23" fmla="*/ 0 h 59"/>
                  <a:gd name="T24" fmla="*/ 0 w 24"/>
                  <a:gd name="T25" fmla="*/ 1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" h="59">
                    <a:moveTo>
                      <a:pt x="0" y="13"/>
                    </a:moveTo>
                    <a:lnTo>
                      <a:pt x="0" y="13"/>
                    </a:lnTo>
                    <a:lnTo>
                      <a:pt x="2" y="20"/>
                    </a:lnTo>
                    <a:lnTo>
                      <a:pt x="5" y="29"/>
                    </a:lnTo>
                    <a:lnTo>
                      <a:pt x="7" y="43"/>
                    </a:lnTo>
                    <a:lnTo>
                      <a:pt x="8" y="59"/>
                    </a:lnTo>
                    <a:lnTo>
                      <a:pt x="24" y="59"/>
                    </a:lnTo>
                    <a:lnTo>
                      <a:pt x="23" y="40"/>
                    </a:lnTo>
                    <a:lnTo>
                      <a:pt x="21" y="25"/>
                    </a:lnTo>
                    <a:lnTo>
                      <a:pt x="17" y="12"/>
                    </a:lnTo>
                    <a:lnTo>
                      <a:pt x="12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8" name="Freeform 3281"/>
              <p:cNvSpPr>
                <a:spLocks/>
              </p:cNvSpPr>
              <p:nvPr/>
            </p:nvSpPr>
            <p:spPr bwMode="auto">
              <a:xfrm>
                <a:off x="390" y="2680"/>
                <a:ext cx="18" cy="15"/>
              </a:xfrm>
              <a:custGeom>
                <a:avLst/>
                <a:gdLst>
                  <a:gd name="T0" fmla="*/ 0 w 35"/>
                  <a:gd name="T1" fmla="*/ 20 h 30"/>
                  <a:gd name="T2" fmla="*/ 0 w 35"/>
                  <a:gd name="T3" fmla="*/ 20 h 30"/>
                  <a:gd name="T4" fmla="*/ 7 w 35"/>
                  <a:gd name="T5" fmla="*/ 20 h 30"/>
                  <a:gd name="T6" fmla="*/ 13 w 35"/>
                  <a:gd name="T7" fmla="*/ 23 h 30"/>
                  <a:gd name="T8" fmla="*/ 18 w 35"/>
                  <a:gd name="T9" fmla="*/ 26 h 30"/>
                  <a:gd name="T10" fmla="*/ 23 w 35"/>
                  <a:gd name="T11" fmla="*/ 30 h 30"/>
                  <a:gd name="T12" fmla="*/ 35 w 35"/>
                  <a:gd name="T13" fmla="*/ 17 h 30"/>
                  <a:gd name="T14" fmla="*/ 28 w 35"/>
                  <a:gd name="T15" fmla="*/ 10 h 30"/>
                  <a:gd name="T16" fmla="*/ 19 w 35"/>
                  <a:gd name="T17" fmla="*/ 4 h 30"/>
                  <a:gd name="T18" fmla="*/ 10 w 35"/>
                  <a:gd name="T19" fmla="*/ 0 h 30"/>
                  <a:gd name="T20" fmla="*/ 0 w 35"/>
                  <a:gd name="T21" fmla="*/ 0 h 30"/>
                  <a:gd name="T22" fmla="*/ 0 w 35"/>
                  <a:gd name="T23" fmla="*/ 0 h 30"/>
                  <a:gd name="T24" fmla="*/ 0 w 35"/>
                  <a:gd name="T25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0">
                    <a:moveTo>
                      <a:pt x="0" y="20"/>
                    </a:moveTo>
                    <a:lnTo>
                      <a:pt x="0" y="20"/>
                    </a:lnTo>
                    <a:lnTo>
                      <a:pt x="7" y="20"/>
                    </a:lnTo>
                    <a:lnTo>
                      <a:pt x="13" y="23"/>
                    </a:lnTo>
                    <a:lnTo>
                      <a:pt x="18" y="26"/>
                    </a:lnTo>
                    <a:lnTo>
                      <a:pt x="23" y="30"/>
                    </a:lnTo>
                    <a:lnTo>
                      <a:pt x="35" y="17"/>
                    </a:lnTo>
                    <a:lnTo>
                      <a:pt x="28" y="10"/>
                    </a:lnTo>
                    <a:lnTo>
                      <a:pt x="19" y="4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9" name="Freeform 3282"/>
              <p:cNvSpPr>
                <a:spLocks/>
              </p:cNvSpPr>
              <p:nvPr/>
            </p:nvSpPr>
            <p:spPr bwMode="auto">
              <a:xfrm>
                <a:off x="376" y="2680"/>
                <a:ext cx="14" cy="14"/>
              </a:xfrm>
              <a:custGeom>
                <a:avLst/>
                <a:gdLst>
                  <a:gd name="T0" fmla="*/ 12 w 29"/>
                  <a:gd name="T1" fmla="*/ 27 h 27"/>
                  <a:gd name="T2" fmla="*/ 12 w 29"/>
                  <a:gd name="T3" fmla="*/ 27 h 27"/>
                  <a:gd name="T4" fmla="*/ 15 w 29"/>
                  <a:gd name="T5" fmla="*/ 24 h 27"/>
                  <a:gd name="T6" fmla="*/ 19 w 29"/>
                  <a:gd name="T7" fmla="*/ 21 h 27"/>
                  <a:gd name="T8" fmla="*/ 24 w 29"/>
                  <a:gd name="T9" fmla="*/ 20 h 27"/>
                  <a:gd name="T10" fmla="*/ 29 w 29"/>
                  <a:gd name="T11" fmla="*/ 20 h 27"/>
                  <a:gd name="T12" fmla="*/ 29 w 29"/>
                  <a:gd name="T13" fmla="*/ 0 h 27"/>
                  <a:gd name="T14" fmla="*/ 21 w 29"/>
                  <a:gd name="T15" fmla="*/ 0 h 27"/>
                  <a:gd name="T16" fmla="*/ 13 w 29"/>
                  <a:gd name="T17" fmla="*/ 3 h 27"/>
                  <a:gd name="T18" fmla="*/ 6 w 29"/>
                  <a:gd name="T19" fmla="*/ 5 h 27"/>
                  <a:gd name="T20" fmla="*/ 0 w 29"/>
                  <a:gd name="T21" fmla="*/ 11 h 27"/>
                  <a:gd name="T22" fmla="*/ 0 w 29"/>
                  <a:gd name="T23" fmla="*/ 11 h 27"/>
                  <a:gd name="T24" fmla="*/ 12 w 29"/>
                  <a:gd name="T2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27">
                    <a:moveTo>
                      <a:pt x="12" y="27"/>
                    </a:moveTo>
                    <a:lnTo>
                      <a:pt x="12" y="27"/>
                    </a:lnTo>
                    <a:lnTo>
                      <a:pt x="15" y="24"/>
                    </a:lnTo>
                    <a:lnTo>
                      <a:pt x="19" y="21"/>
                    </a:lnTo>
                    <a:lnTo>
                      <a:pt x="24" y="20"/>
                    </a:lnTo>
                    <a:lnTo>
                      <a:pt x="29" y="20"/>
                    </a:lnTo>
                    <a:lnTo>
                      <a:pt x="29" y="0"/>
                    </a:lnTo>
                    <a:lnTo>
                      <a:pt x="21" y="0"/>
                    </a:lnTo>
                    <a:lnTo>
                      <a:pt x="13" y="3"/>
                    </a:lnTo>
                    <a:lnTo>
                      <a:pt x="6" y="5"/>
                    </a:lnTo>
                    <a:lnTo>
                      <a:pt x="0" y="11"/>
                    </a:lnTo>
                    <a:lnTo>
                      <a:pt x="12" y="2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0" name="Freeform 3283"/>
              <p:cNvSpPr>
                <a:spLocks/>
              </p:cNvSpPr>
              <p:nvPr/>
            </p:nvSpPr>
            <p:spPr bwMode="auto">
              <a:xfrm>
                <a:off x="370" y="2686"/>
                <a:ext cx="11" cy="15"/>
              </a:xfrm>
              <a:custGeom>
                <a:avLst/>
                <a:gdLst>
                  <a:gd name="T0" fmla="*/ 16 w 22"/>
                  <a:gd name="T1" fmla="*/ 29 h 31"/>
                  <a:gd name="T2" fmla="*/ 16 w 22"/>
                  <a:gd name="T3" fmla="*/ 31 h 31"/>
                  <a:gd name="T4" fmla="*/ 16 w 22"/>
                  <a:gd name="T5" fmla="*/ 26 h 31"/>
                  <a:gd name="T6" fmla="*/ 17 w 22"/>
                  <a:gd name="T7" fmla="*/ 23 h 31"/>
                  <a:gd name="T8" fmla="*/ 18 w 22"/>
                  <a:gd name="T9" fmla="*/ 19 h 31"/>
                  <a:gd name="T10" fmla="*/ 22 w 22"/>
                  <a:gd name="T11" fmla="*/ 16 h 31"/>
                  <a:gd name="T12" fmla="*/ 10 w 22"/>
                  <a:gd name="T13" fmla="*/ 0 h 31"/>
                  <a:gd name="T14" fmla="*/ 5 w 22"/>
                  <a:gd name="T15" fmla="*/ 7 h 31"/>
                  <a:gd name="T16" fmla="*/ 2 w 22"/>
                  <a:gd name="T17" fmla="*/ 13 h 31"/>
                  <a:gd name="T18" fmla="*/ 0 w 22"/>
                  <a:gd name="T19" fmla="*/ 22 h 31"/>
                  <a:gd name="T20" fmla="*/ 0 w 22"/>
                  <a:gd name="T21" fmla="*/ 31 h 31"/>
                  <a:gd name="T22" fmla="*/ 0 w 22"/>
                  <a:gd name="T23" fmla="*/ 31 h 31"/>
                  <a:gd name="T24" fmla="*/ 16 w 22"/>
                  <a:gd name="T2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31">
                    <a:moveTo>
                      <a:pt x="16" y="29"/>
                    </a:moveTo>
                    <a:lnTo>
                      <a:pt x="16" y="31"/>
                    </a:lnTo>
                    <a:lnTo>
                      <a:pt x="16" y="26"/>
                    </a:lnTo>
                    <a:lnTo>
                      <a:pt x="17" y="23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10" y="0"/>
                    </a:lnTo>
                    <a:lnTo>
                      <a:pt x="5" y="7"/>
                    </a:lnTo>
                    <a:lnTo>
                      <a:pt x="2" y="13"/>
                    </a:lnTo>
                    <a:lnTo>
                      <a:pt x="0" y="22"/>
                    </a:lnTo>
                    <a:lnTo>
                      <a:pt x="0" y="31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1" name="Freeform 3284"/>
              <p:cNvSpPr>
                <a:spLocks/>
              </p:cNvSpPr>
              <p:nvPr/>
            </p:nvSpPr>
            <p:spPr bwMode="auto">
              <a:xfrm>
                <a:off x="370" y="2700"/>
                <a:ext cx="8" cy="9"/>
              </a:xfrm>
              <a:custGeom>
                <a:avLst/>
                <a:gdLst>
                  <a:gd name="T0" fmla="*/ 16 w 16"/>
                  <a:gd name="T1" fmla="*/ 17 h 17"/>
                  <a:gd name="T2" fmla="*/ 16 w 16"/>
                  <a:gd name="T3" fmla="*/ 17 h 17"/>
                  <a:gd name="T4" fmla="*/ 16 w 16"/>
                  <a:gd name="T5" fmla="*/ 0 h 17"/>
                  <a:gd name="T6" fmla="*/ 0 w 16"/>
                  <a:gd name="T7" fmla="*/ 2 h 17"/>
                  <a:gd name="T8" fmla="*/ 0 w 16"/>
                  <a:gd name="T9" fmla="*/ 17 h 17"/>
                  <a:gd name="T10" fmla="*/ 16 w 16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7">
                    <a:moveTo>
                      <a:pt x="16" y="17"/>
                    </a:moveTo>
                    <a:lnTo>
                      <a:pt x="16" y="17"/>
                    </a:lnTo>
                    <a:lnTo>
                      <a:pt x="16" y="0"/>
                    </a:lnTo>
                    <a:lnTo>
                      <a:pt x="0" y="2"/>
                    </a:lnTo>
                    <a:lnTo>
                      <a:pt x="0" y="17"/>
                    </a:lnTo>
                    <a:lnTo>
                      <a:pt x="16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2" name="Freeform 3285"/>
              <p:cNvSpPr>
                <a:spLocks/>
              </p:cNvSpPr>
              <p:nvPr/>
            </p:nvSpPr>
            <p:spPr bwMode="auto">
              <a:xfrm>
                <a:off x="369" y="2709"/>
                <a:ext cx="9" cy="13"/>
              </a:xfrm>
              <a:custGeom>
                <a:avLst/>
                <a:gdLst>
                  <a:gd name="T0" fmla="*/ 13 w 20"/>
                  <a:gd name="T1" fmla="*/ 28 h 28"/>
                  <a:gd name="T2" fmla="*/ 13 w 20"/>
                  <a:gd name="T3" fmla="*/ 28 h 28"/>
                  <a:gd name="T4" fmla="*/ 16 w 20"/>
                  <a:gd name="T5" fmla="*/ 22 h 28"/>
                  <a:gd name="T6" fmla="*/ 19 w 20"/>
                  <a:gd name="T7" fmla="*/ 15 h 28"/>
                  <a:gd name="T8" fmla="*/ 20 w 20"/>
                  <a:gd name="T9" fmla="*/ 8 h 28"/>
                  <a:gd name="T10" fmla="*/ 20 w 20"/>
                  <a:gd name="T11" fmla="*/ 0 h 28"/>
                  <a:gd name="T12" fmla="*/ 4 w 20"/>
                  <a:gd name="T13" fmla="*/ 0 h 28"/>
                  <a:gd name="T14" fmla="*/ 4 w 20"/>
                  <a:gd name="T15" fmla="*/ 5 h 28"/>
                  <a:gd name="T16" fmla="*/ 2 w 20"/>
                  <a:gd name="T17" fmla="*/ 9 h 28"/>
                  <a:gd name="T18" fmla="*/ 1 w 20"/>
                  <a:gd name="T19" fmla="*/ 12 h 28"/>
                  <a:gd name="T20" fmla="*/ 0 w 20"/>
                  <a:gd name="T21" fmla="*/ 13 h 28"/>
                  <a:gd name="T22" fmla="*/ 0 w 20"/>
                  <a:gd name="T23" fmla="*/ 13 h 28"/>
                  <a:gd name="T24" fmla="*/ 13 w 20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8">
                    <a:moveTo>
                      <a:pt x="13" y="28"/>
                    </a:moveTo>
                    <a:lnTo>
                      <a:pt x="13" y="28"/>
                    </a:lnTo>
                    <a:lnTo>
                      <a:pt x="16" y="22"/>
                    </a:lnTo>
                    <a:lnTo>
                      <a:pt x="19" y="15"/>
                    </a:lnTo>
                    <a:lnTo>
                      <a:pt x="20" y="8"/>
                    </a:lnTo>
                    <a:lnTo>
                      <a:pt x="20" y="0"/>
                    </a:lnTo>
                    <a:lnTo>
                      <a:pt x="4" y="0"/>
                    </a:lnTo>
                    <a:lnTo>
                      <a:pt x="4" y="5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13" y="2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3" name="Freeform 3286"/>
              <p:cNvSpPr>
                <a:spLocks/>
              </p:cNvSpPr>
              <p:nvPr/>
            </p:nvSpPr>
            <p:spPr bwMode="auto">
              <a:xfrm>
                <a:off x="364" y="2715"/>
                <a:ext cx="11" cy="12"/>
              </a:xfrm>
              <a:custGeom>
                <a:avLst/>
                <a:gdLst>
                  <a:gd name="T0" fmla="*/ 0 w 21"/>
                  <a:gd name="T1" fmla="*/ 25 h 25"/>
                  <a:gd name="T2" fmla="*/ 0 w 21"/>
                  <a:gd name="T3" fmla="*/ 25 h 25"/>
                  <a:gd name="T4" fmla="*/ 6 w 21"/>
                  <a:gd name="T5" fmla="*/ 23 h 25"/>
                  <a:gd name="T6" fmla="*/ 12 w 21"/>
                  <a:gd name="T7" fmla="*/ 22 h 25"/>
                  <a:gd name="T8" fmla="*/ 16 w 21"/>
                  <a:gd name="T9" fmla="*/ 19 h 25"/>
                  <a:gd name="T10" fmla="*/ 21 w 21"/>
                  <a:gd name="T11" fmla="*/ 15 h 25"/>
                  <a:gd name="T12" fmla="*/ 8 w 21"/>
                  <a:gd name="T13" fmla="*/ 0 h 25"/>
                  <a:gd name="T14" fmla="*/ 7 w 21"/>
                  <a:gd name="T15" fmla="*/ 2 h 25"/>
                  <a:gd name="T16" fmla="*/ 6 w 21"/>
                  <a:gd name="T17" fmla="*/ 3 h 25"/>
                  <a:gd name="T18" fmla="*/ 3 w 21"/>
                  <a:gd name="T19" fmla="*/ 3 h 25"/>
                  <a:gd name="T20" fmla="*/ 0 w 21"/>
                  <a:gd name="T21" fmla="*/ 5 h 25"/>
                  <a:gd name="T22" fmla="*/ 0 w 21"/>
                  <a:gd name="T23" fmla="*/ 5 h 25"/>
                  <a:gd name="T24" fmla="*/ 0 w 21"/>
                  <a:gd name="T2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5">
                    <a:moveTo>
                      <a:pt x="0" y="25"/>
                    </a:moveTo>
                    <a:lnTo>
                      <a:pt x="0" y="25"/>
                    </a:lnTo>
                    <a:lnTo>
                      <a:pt x="6" y="23"/>
                    </a:lnTo>
                    <a:lnTo>
                      <a:pt x="12" y="22"/>
                    </a:lnTo>
                    <a:lnTo>
                      <a:pt x="16" y="19"/>
                    </a:lnTo>
                    <a:lnTo>
                      <a:pt x="21" y="15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4" name="Freeform 3287"/>
              <p:cNvSpPr>
                <a:spLocks/>
              </p:cNvSpPr>
              <p:nvPr/>
            </p:nvSpPr>
            <p:spPr bwMode="auto">
              <a:xfrm>
                <a:off x="355" y="2715"/>
                <a:ext cx="9" cy="12"/>
              </a:xfrm>
              <a:custGeom>
                <a:avLst/>
                <a:gdLst>
                  <a:gd name="T0" fmla="*/ 0 w 20"/>
                  <a:gd name="T1" fmla="*/ 13 h 25"/>
                  <a:gd name="T2" fmla="*/ 0 w 20"/>
                  <a:gd name="T3" fmla="*/ 13 h 25"/>
                  <a:gd name="T4" fmla="*/ 5 w 20"/>
                  <a:gd name="T5" fmla="*/ 19 h 25"/>
                  <a:gd name="T6" fmla="*/ 9 w 20"/>
                  <a:gd name="T7" fmla="*/ 22 h 25"/>
                  <a:gd name="T8" fmla="*/ 15 w 20"/>
                  <a:gd name="T9" fmla="*/ 23 h 25"/>
                  <a:gd name="T10" fmla="*/ 20 w 20"/>
                  <a:gd name="T11" fmla="*/ 25 h 25"/>
                  <a:gd name="T12" fmla="*/ 20 w 20"/>
                  <a:gd name="T13" fmla="*/ 5 h 25"/>
                  <a:gd name="T14" fmla="*/ 18 w 20"/>
                  <a:gd name="T15" fmla="*/ 3 h 25"/>
                  <a:gd name="T16" fmla="*/ 16 w 20"/>
                  <a:gd name="T17" fmla="*/ 3 h 25"/>
                  <a:gd name="T18" fmla="*/ 14 w 20"/>
                  <a:gd name="T19" fmla="*/ 2 h 25"/>
                  <a:gd name="T20" fmla="*/ 13 w 20"/>
                  <a:gd name="T21" fmla="*/ 0 h 25"/>
                  <a:gd name="T22" fmla="*/ 13 w 20"/>
                  <a:gd name="T23" fmla="*/ 0 h 25"/>
                  <a:gd name="T24" fmla="*/ 0 w 20"/>
                  <a:gd name="T25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5">
                    <a:moveTo>
                      <a:pt x="0" y="13"/>
                    </a:moveTo>
                    <a:lnTo>
                      <a:pt x="0" y="13"/>
                    </a:lnTo>
                    <a:lnTo>
                      <a:pt x="5" y="19"/>
                    </a:lnTo>
                    <a:lnTo>
                      <a:pt x="9" y="22"/>
                    </a:lnTo>
                    <a:lnTo>
                      <a:pt x="15" y="23"/>
                    </a:lnTo>
                    <a:lnTo>
                      <a:pt x="20" y="25"/>
                    </a:lnTo>
                    <a:lnTo>
                      <a:pt x="20" y="5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5" name="Freeform 3288"/>
              <p:cNvSpPr>
                <a:spLocks/>
              </p:cNvSpPr>
              <p:nvPr/>
            </p:nvSpPr>
            <p:spPr bwMode="auto">
              <a:xfrm>
                <a:off x="351" y="2709"/>
                <a:ext cx="10" cy="13"/>
              </a:xfrm>
              <a:custGeom>
                <a:avLst/>
                <a:gdLst>
                  <a:gd name="T0" fmla="*/ 0 w 20"/>
                  <a:gd name="T1" fmla="*/ 0 h 26"/>
                  <a:gd name="T2" fmla="*/ 0 w 20"/>
                  <a:gd name="T3" fmla="*/ 0 h 26"/>
                  <a:gd name="T4" fmla="*/ 0 w 20"/>
                  <a:gd name="T5" fmla="*/ 8 h 26"/>
                  <a:gd name="T6" fmla="*/ 1 w 20"/>
                  <a:gd name="T7" fmla="*/ 15 h 26"/>
                  <a:gd name="T8" fmla="*/ 4 w 20"/>
                  <a:gd name="T9" fmla="*/ 21 h 26"/>
                  <a:gd name="T10" fmla="*/ 7 w 20"/>
                  <a:gd name="T11" fmla="*/ 26 h 26"/>
                  <a:gd name="T12" fmla="*/ 20 w 20"/>
                  <a:gd name="T13" fmla="*/ 13 h 26"/>
                  <a:gd name="T14" fmla="*/ 19 w 20"/>
                  <a:gd name="T15" fmla="*/ 11 h 26"/>
                  <a:gd name="T16" fmla="*/ 18 w 20"/>
                  <a:gd name="T17" fmla="*/ 8 h 26"/>
                  <a:gd name="T18" fmla="*/ 16 w 20"/>
                  <a:gd name="T19" fmla="*/ 5 h 26"/>
                  <a:gd name="T20" fmla="*/ 16 w 20"/>
                  <a:gd name="T21" fmla="*/ 0 h 26"/>
                  <a:gd name="T22" fmla="*/ 16 w 20"/>
                  <a:gd name="T23" fmla="*/ 0 h 26"/>
                  <a:gd name="T24" fmla="*/ 0 w 20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6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" y="15"/>
                    </a:lnTo>
                    <a:lnTo>
                      <a:pt x="4" y="21"/>
                    </a:lnTo>
                    <a:lnTo>
                      <a:pt x="7" y="26"/>
                    </a:lnTo>
                    <a:lnTo>
                      <a:pt x="20" y="13"/>
                    </a:lnTo>
                    <a:lnTo>
                      <a:pt x="19" y="11"/>
                    </a:lnTo>
                    <a:lnTo>
                      <a:pt x="18" y="8"/>
                    </a:lnTo>
                    <a:lnTo>
                      <a:pt x="16" y="5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6" name="Freeform 3289"/>
              <p:cNvSpPr>
                <a:spLocks/>
              </p:cNvSpPr>
              <p:nvPr/>
            </p:nvSpPr>
            <p:spPr bwMode="auto">
              <a:xfrm>
                <a:off x="351" y="2682"/>
                <a:ext cx="17" cy="27"/>
              </a:xfrm>
              <a:custGeom>
                <a:avLst/>
                <a:gdLst>
                  <a:gd name="T0" fmla="*/ 23 w 34"/>
                  <a:gd name="T1" fmla="*/ 0 h 53"/>
                  <a:gd name="T2" fmla="*/ 23 w 34"/>
                  <a:gd name="T3" fmla="*/ 0 h 53"/>
                  <a:gd name="T4" fmla="*/ 13 w 34"/>
                  <a:gd name="T5" fmla="*/ 12 h 53"/>
                  <a:gd name="T6" fmla="*/ 6 w 34"/>
                  <a:gd name="T7" fmla="*/ 25 h 53"/>
                  <a:gd name="T8" fmla="*/ 4 w 34"/>
                  <a:gd name="T9" fmla="*/ 32 h 53"/>
                  <a:gd name="T10" fmla="*/ 1 w 34"/>
                  <a:gd name="T11" fmla="*/ 39 h 53"/>
                  <a:gd name="T12" fmla="*/ 0 w 34"/>
                  <a:gd name="T13" fmla="*/ 46 h 53"/>
                  <a:gd name="T14" fmla="*/ 0 w 34"/>
                  <a:gd name="T15" fmla="*/ 53 h 53"/>
                  <a:gd name="T16" fmla="*/ 16 w 34"/>
                  <a:gd name="T17" fmla="*/ 53 h 53"/>
                  <a:gd name="T18" fmla="*/ 16 w 34"/>
                  <a:gd name="T19" fmla="*/ 49 h 53"/>
                  <a:gd name="T20" fmla="*/ 18 w 34"/>
                  <a:gd name="T21" fmla="*/ 43 h 53"/>
                  <a:gd name="T22" fmla="*/ 19 w 34"/>
                  <a:gd name="T23" fmla="*/ 39 h 53"/>
                  <a:gd name="T24" fmla="*/ 20 w 34"/>
                  <a:gd name="T25" fmla="*/ 35 h 53"/>
                  <a:gd name="T26" fmla="*/ 26 w 34"/>
                  <a:gd name="T27" fmla="*/ 26 h 53"/>
                  <a:gd name="T28" fmla="*/ 34 w 34"/>
                  <a:gd name="T29" fmla="*/ 16 h 53"/>
                  <a:gd name="T30" fmla="*/ 34 w 34"/>
                  <a:gd name="T31" fmla="*/ 16 h 53"/>
                  <a:gd name="T32" fmla="*/ 23 w 34"/>
                  <a:gd name="T3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53">
                    <a:moveTo>
                      <a:pt x="23" y="0"/>
                    </a:moveTo>
                    <a:lnTo>
                      <a:pt x="23" y="0"/>
                    </a:lnTo>
                    <a:lnTo>
                      <a:pt x="13" y="12"/>
                    </a:lnTo>
                    <a:lnTo>
                      <a:pt x="6" y="25"/>
                    </a:lnTo>
                    <a:lnTo>
                      <a:pt x="4" y="32"/>
                    </a:lnTo>
                    <a:lnTo>
                      <a:pt x="1" y="39"/>
                    </a:lnTo>
                    <a:lnTo>
                      <a:pt x="0" y="46"/>
                    </a:lnTo>
                    <a:lnTo>
                      <a:pt x="0" y="53"/>
                    </a:lnTo>
                    <a:lnTo>
                      <a:pt x="16" y="53"/>
                    </a:lnTo>
                    <a:lnTo>
                      <a:pt x="16" y="49"/>
                    </a:lnTo>
                    <a:lnTo>
                      <a:pt x="18" y="43"/>
                    </a:lnTo>
                    <a:lnTo>
                      <a:pt x="19" y="39"/>
                    </a:lnTo>
                    <a:lnTo>
                      <a:pt x="20" y="35"/>
                    </a:lnTo>
                    <a:lnTo>
                      <a:pt x="26" y="26"/>
                    </a:lnTo>
                    <a:lnTo>
                      <a:pt x="34" y="16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7" name="Freeform 3290"/>
              <p:cNvSpPr>
                <a:spLocks/>
              </p:cNvSpPr>
              <p:nvPr/>
            </p:nvSpPr>
            <p:spPr bwMode="auto">
              <a:xfrm>
                <a:off x="363" y="2671"/>
                <a:ext cx="30" cy="19"/>
              </a:xfrm>
              <a:custGeom>
                <a:avLst/>
                <a:gdLst>
                  <a:gd name="T0" fmla="*/ 61 w 61"/>
                  <a:gd name="T1" fmla="*/ 0 h 38"/>
                  <a:gd name="T2" fmla="*/ 61 w 61"/>
                  <a:gd name="T3" fmla="*/ 0 h 38"/>
                  <a:gd name="T4" fmla="*/ 44 w 61"/>
                  <a:gd name="T5" fmla="*/ 2 h 38"/>
                  <a:gd name="T6" fmla="*/ 27 w 61"/>
                  <a:gd name="T7" fmla="*/ 6 h 38"/>
                  <a:gd name="T8" fmla="*/ 19 w 61"/>
                  <a:gd name="T9" fmla="*/ 9 h 38"/>
                  <a:gd name="T10" fmla="*/ 12 w 61"/>
                  <a:gd name="T11" fmla="*/ 12 h 38"/>
                  <a:gd name="T12" fmla="*/ 6 w 61"/>
                  <a:gd name="T13" fmla="*/ 18 h 38"/>
                  <a:gd name="T14" fmla="*/ 0 w 61"/>
                  <a:gd name="T15" fmla="*/ 22 h 38"/>
                  <a:gd name="T16" fmla="*/ 11 w 61"/>
                  <a:gd name="T17" fmla="*/ 38 h 38"/>
                  <a:gd name="T18" fmla="*/ 16 w 61"/>
                  <a:gd name="T19" fmla="*/ 35 h 38"/>
                  <a:gd name="T20" fmla="*/ 20 w 61"/>
                  <a:gd name="T21" fmla="*/ 31 h 38"/>
                  <a:gd name="T22" fmla="*/ 26 w 61"/>
                  <a:gd name="T23" fmla="*/ 28 h 38"/>
                  <a:gd name="T24" fmla="*/ 32 w 61"/>
                  <a:gd name="T25" fmla="*/ 25 h 38"/>
                  <a:gd name="T26" fmla="*/ 46 w 61"/>
                  <a:gd name="T27" fmla="*/ 22 h 38"/>
                  <a:gd name="T28" fmla="*/ 61 w 61"/>
                  <a:gd name="T29" fmla="*/ 21 h 38"/>
                  <a:gd name="T30" fmla="*/ 61 w 61"/>
                  <a:gd name="T31" fmla="*/ 21 h 38"/>
                  <a:gd name="T32" fmla="*/ 61 w 61"/>
                  <a:gd name="T3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1" h="38">
                    <a:moveTo>
                      <a:pt x="61" y="0"/>
                    </a:moveTo>
                    <a:lnTo>
                      <a:pt x="61" y="0"/>
                    </a:lnTo>
                    <a:lnTo>
                      <a:pt x="44" y="2"/>
                    </a:lnTo>
                    <a:lnTo>
                      <a:pt x="27" y="6"/>
                    </a:lnTo>
                    <a:lnTo>
                      <a:pt x="19" y="9"/>
                    </a:lnTo>
                    <a:lnTo>
                      <a:pt x="12" y="12"/>
                    </a:lnTo>
                    <a:lnTo>
                      <a:pt x="6" y="18"/>
                    </a:lnTo>
                    <a:lnTo>
                      <a:pt x="0" y="22"/>
                    </a:lnTo>
                    <a:lnTo>
                      <a:pt x="11" y="38"/>
                    </a:lnTo>
                    <a:lnTo>
                      <a:pt x="16" y="35"/>
                    </a:lnTo>
                    <a:lnTo>
                      <a:pt x="20" y="31"/>
                    </a:lnTo>
                    <a:lnTo>
                      <a:pt x="26" y="28"/>
                    </a:lnTo>
                    <a:lnTo>
                      <a:pt x="32" y="25"/>
                    </a:lnTo>
                    <a:lnTo>
                      <a:pt x="46" y="22"/>
                    </a:lnTo>
                    <a:lnTo>
                      <a:pt x="61" y="21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8" name="Freeform 3291"/>
              <p:cNvSpPr>
                <a:spLocks/>
              </p:cNvSpPr>
              <p:nvPr/>
            </p:nvSpPr>
            <p:spPr bwMode="auto">
              <a:xfrm>
                <a:off x="393" y="2671"/>
                <a:ext cx="25" cy="15"/>
              </a:xfrm>
              <a:custGeom>
                <a:avLst/>
                <a:gdLst>
                  <a:gd name="T0" fmla="*/ 51 w 51"/>
                  <a:gd name="T1" fmla="*/ 13 h 31"/>
                  <a:gd name="T2" fmla="*/ 51 w 51"/>
                  <a:gd name="T3" fmla="*/ 13 h 31"/>
                  <a:gd name="T4" fmla="*/ 40 w 51"/>
                  <a:gd name="T5" fmla="*/ 8 h 31"/>
                  <a:gd name="T6" fmla="*/ 27 w 51"/>
                  <a:gd name="T7" fmla="*/ 3 h 31"/>
                  <a:gd name="T8" fmla="*/ 14 w 51"/>
                  <a:gd name="T9" fmla="*/ 0 h 31"/>
                  <a:gd name="T10" fmla="*/ 0 w 51"/>
                  <a:gd name="T11" fmla="*/ 0 h 31"/>
                  <a:gd name="T12" fmla="*/ 0 w 51"/>
                  <a:gd name="T13" fmla="*/ 21 h 31"/>
                  <a:gd name="T14" fmla="*/ 13 w 51"/>
                  <a:gd name="T15" fmla="*/ 21 h 31"/>
                  <a:gd name="T16" fmla="*/ 25 w 51"/>
                  <a:gd name="T17" fmla="*/ 23 h 31"/>
                  <a:gd name="T18" fmla="*/ 34 w 51"/>
                  <a:gd name="T19" fmla="*/ 26 h 31"/>
                  <a:gd name="T20" fmla="*/ 42 w 51"/>
                  <a:gd name="T21" fmla="*/ 31 h 31"/>
                  <a:gd name="T22" fmla="*/ 42 w 51"/>
                  <a:gd name="T23" fmla="*/ 31 h 31"/>
                  <a:gd name="T24" fmla="*/ 51 w 51"/>
                  <a:gd name="T25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" h="31">
                    <a:moveTo>
                      <a:pt x="51" y="13"/>
                    </a:moveTo>
                    <a:lnTo>
                      <a:pt x="51" y="13"/>
                    </a:lnTo>
                    <a:lnTo>
                      <a:pt x="40" y="8"/>
                    </a:lnTo>
                    <a:lnTo>
                      <a:pt x="27" y="3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3" y="21"/>
                    </a:lnTo>
                    <a:lnTo>
                      <a:pt x="25" y="23"/>
                    </a:lnTo>
                    <a:lnTo>
                      <a:pt x="34" y="26"/>
                    </a:lnTo>
                    <a:lnTo>
                      <a:pt x="42" y="31"/>
                    </a:lnTo>
                    <a:lnTo>
                      <a:pt x="51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9" name="Freeform 3292"/>
              <p:cNvSpPr>
                <a:spLocks/>
              </p:cNvSpPr>
              <p:nvPr/>
            </p:nvSpPr>
            <p:spPr bwMode="auto">
              <a:xfrm>
                <a:off x="414" y="2678"/>
                <a:ext cx="16" cy="20"/>
              </a:xfrm>
              <a:custGeom>
                <a:avLst/>
                <a:gdLst>
                  <a:gd name="T0" fmla="*/ 32 w 32"/>
                  <a:gd name="T1" fmla="*/ 32 h 41"/>
                  <a:gd name="T2" fmla="*/ 32 w 32"/>
                  <a:gd name="T3" fmla="*/ 32 h 41"/>
                  <a:gd name="T4" fmla="*/ 27 w 32"/>
                  <a:gd name="T5" fmla="*/ 22 h 41"/>
                  <a:gd name="T6" fmla="*/ 23 w 32"/>
                  <a:gd name="T7" fmla="*/ 13 h 41"/>
                  <a:gd name="T8" fmla="*/ 16 w 32"/>
                  <a:gd name="T9" fmla="*/ 6 h 41"/>
                  <a:gd name="T10" fmla="*/ 9 w 32"/>
                  <a:gd name="T11" fmla="*/ 0 h 41"/>
                  <a:gd name="T12" fmla="*/ 0 w 32"/>
                  <a:gd name="T13" fmla="*/ 18 h 41"/>
                  <a:gd name="T14" fmla="*/ 5 w 32"/>
                  <a:gd name="T15" fmla="*/ 22 h 41"/>
                  <a:gd name="T16" fmla="*/ 10 w 32"/>
                  <a:gd name="T17" fmla="*/ 26 h 41"/>
                  <a:gd name="T18" fmla="*/ 13 w 32"/>
                  <a:gd name="T19" fmla="*/ 34 h 41"/>
                  <a:gd name="T20" fmla="*/ 17 w 32"/>
                  <a:gd name="T21" fmla="*/ 41 h 41"/>
                  <a:gd name="T22" fmla="*/ 17 w 32"/>
                  <a:gd name="T23" fmla="*/ 41 h 41"/>
                  <a:gd name="T24" fmla="*/ 32 w 32"/>
                  <a:gd name="T25" fmla="*/ 3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41">
                    <a:moveTo>
                      <a:pt x="32" y="32"/>
                    </a:moveTo>
                    <a:lnTo>
                      <a:pt x="32" y="32"/>
                    </a:lnTo>
                    <a:lnTo>
                      <a:pt x="27" y="22"/>
                    </a:lnTo>
                    <a:lnTo>
                      <a:pt x="23" y="13"/>
                    </a:lnTo>
                    <a:lnTo>
                      <a:pt x="16" y="6"/>
                    </a:lnTo>
                    <a:lnTo>
                      <a:pt x="9" y="0"/>
                    </a:lnTo>
                    <a:lnTo>
                      <a:pt x="0" y="18"/>
                    </a:lnTo>
                    <a:lnTo>
                      <a:pt x="5" y="22"/>
                    </a:lnTo>
                    <a:lnTo>
                      <a:pt x="10" y="26"/>
                    </a:lnTo>
                    <a:lnTo>
                      <a:pt x="13" y="34"/>
                    </a:lnTo>
                    <a:lnTo>
                      <a:pt x="17" y="41"/>
                    </a:lnTo>
                    <a:lnTo>
                      <a:pt x="32" y="3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00" name="Freeform 3293"/>
              <p:cNvSpPr>
                <a:spLocks/>
              </p:cNvSpPr>
              <p:nvPr/>
            </p:nvSpPr>
            <p:spPr bwMode="auto">
              <a:xfrm>
                <a:off x="422" y="2694"/>
                <a:ext cx="10" cy="26"/>
              </a:xfrm>
              <a:custGeom>
                <a:avLst/>
                <a:gdLst>
                  <a:gd name="T0" fmla="*/ 20 w 20"/>
                  <a:gd name="T1" fmla="*/ 53 h 53"/>
                  <a:gd name="T2" fmla="*/ 20 w 20"/>
                  <a:gd name="T3" fmla="*/ 53 h 53"/>
                  <a:gd name="T4" fmla="*/ 20 w 20"/>
                  <a:gd name="T5" fmla="*/ 36 h 53"/>
                  <a:gd name="T6" fmla="*/ 18 w 20"/>
                  <a:gd name="T7" fmla="*/ 22 h 53"/>
                  <a:gd name="T8" fmla="*/ 17 w 20"/>
                  <a:gd name="T9" fmla="*/ 10 h 53"/>
                  <a:gd name="T10" fmla="*/ 15 w 20"/>
                  <a:gd name="T11" fmla="*/ 0 h 53"/>
                  <a:gd name="T12" fmla="*/ 0 w 20"/>
                  <a:gd name="T13" fmla="*/ 9 h 53"/>
                  <a:gd name="T14" fmla="*/ 1 w 20"/>
                  <a:gd name="T15" fmla="*/ 15 h 53"/>
                  <a:gd name="T16" fmla="*/ 2 w 20"/>
                  <a:gd name="T17" fmla="*/ 23 h 53"/>
                  <a:gd name="T18" fmla="*/ 2 w 20"/>
                  <a:gd name="T19" fmla="*/ 38 h 53"/>
                  <a:gd name="T20" fmla="*/ 3 w 20"/>
                  <a:gd name="T21" fmla="*/ 53 h 53"/>
                  <a:gd name="T22" fmla="*/ 3 w 20"/>
                  <a:gd name="T23" fmla="*/ 53 h 53"/>
                  <a:gd name="T24" fmla="*/ 20 w 20"/>
                  <a:gd name="T2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53">
                    <a:moveTo>
                      <a:pt x="20" y="53"/>
                    </a:moveTo>
                    <a:lnTo>
                      <a:pt x="20" y="53"/>
                    </a:lnTo>
                    <a:lnTo>
                      <a:pt x="20" y="36"/>
                    </a:lnTo>
                    <a:lnTo>
                      <a:pt x="18" y="22"/>
                    </a:lnTo>
                    <a:lnTo>
                      <a:pt x="17" y="10"/>
                    </a:lnTo>
                    <a:lnTo>
                      <a:pt x="15" y="0"/>
                    </a:lnTo>
                    <a:lnTo>
                      <a:pt x="0" y="9"/>
                    </a:lnTo>
                    <a:lnTo>
                      <a:pt x="1" y="15"/>
                    </a:lnTo>
                    <a:lnTo>
                      <a:pt x="2" y="23"/>
                    </a:lnTo>
                    <a:lnTo>
                      <a:pt x="2" y="38"/>
                    </a:lnTo>
                    <a:lnTo>
                      <a:pt x="3" y="53"/>
                    </a:lnTo>
                    <a:lnTo>
                      <a:pt x="20" y="5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01" name="Freeform 3294"/>
              <p:cNvSpPr>
                <a:spLocks/>
              </p:cNvSpPr>
              <p:nvPr/>
            </p:nvSpPr>
            <p:spPr bwMode="auto">
              <a:xfrm>
                <a:off x="424" y="2720"/>
                <a:ext cx="8" cy="44"/>
              </a:xfrm>
              <a:custGeom>
                <a:avLst/>
                <a:gdLst>
                  <a:gd name="T0" fmla="*/ 0 w 17"/>
                  <a:gd name="T1" fmla="*/ 88 h 88"/>
                  <a:gd name="T2" fmla="*/ 17 w 17"/>
                  <a:gd name="T3" fmla="*/ 88 h 88"/>
                  <a:gd name="T4" fmla="*/ 17 w 17"/>
                  <a:gd name="T5" fmla="*/ 0 h 88"/>
                  <a:gd name="T6" fmla="*/ 0 w 17"/>
                  <a:gd name="T7" fmla="*/ 0 h 88"/>
                  <a:gd name="T8" fmla="*/ 0 w 17"/>
                  <a:gd name="T9" fmla="*/ 88 h 88"/>
                  <a:gd name="T10" fmla="*/ 0 w 17"/>
                  <a:gd name="T11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88">
                    <a:moveTo>
                      <a:pt x="0" y="88"/>
                    </a:moveTo>
                    <a:lnTo>
                      <a:pt x="17" y="88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02" name="Freeform 3295"/>
              <p:cNvSpPr>
                <a:spLocks/>
              </p:cNvSpPr>
              <p:nvPr/>
            </p:nvSpPr>
            <p:spPr bwMode="auto">
              <a:xfrm>
                <a:off x="424" y="2764"/>
                <a:ext cx="9" cy="23"/>
              </a:xfrm>
              <a:custGeom>
                <a:avLst/>
                <a:gdLst>
                  <a:gd name="T0" fmla="*/ 18 w 18"/>
                  <a:gd name="T1" fmla="*/ 44 h 47"/>
                  <a:gd name="T2" fmla="*/ 18 w 18"/>
                  <a:gd name="T3" fmla="*/ 44 h 47"/>
                  <a:gd name="T4" fmla="*/ 17 w 18"/>
                  <a:gd name="T5" fmla="*/ 38 h 47"/>
                  <a:gd name="T6" fmla="*/ 17 w 18"/>
                  <a:gd name="T7" fmla="*/ 29 h 47"/>
                  <a:gd name="T8" fmla="*/ 17 w 18"/>
                  <a:gd name="T9" fmla="*/ 16 h 47"/>
                  <a:gd name="T10" fmla="*/ 17 w 18"/>
                  <a:gd name="T11" fmla="*/ 0 h 47"/>
                  <a:gd name="T12" fmla="*/ 0 w 18"/>
                  <a:gd name="T13" fmla="*/ 0 h 47"/>
                  <a:gd name="T14" fmla="*/ 0 w 18"/>
                  <a:gd name="T15" fmla="*/ 16 h 47"/>
                  <a:gd name="T16" fmla="*/ 0 w 18"/>
                  <a:gd name="T17" fmla="*/ 31 h 47"/>
                  <a:gd name="T18" fmla="*/ 0 w 18"/>
                  <a:gd name="T19" fmla="*/ 39 h 47"/>
                  <a:gd name="T20" fmla="*/ 1 w 18"/>
                  <a:gd name="T21" fmla="*/ 47 h 47"/>
                  <a:gd name="T22" fmla="*/ 1 w 18"/>
                  <a:gd name="T23" fmla="*/ 47 h 47"/>
                  <a:gd name="T24" fmla="*/ 18 w 18"/>
                  <a:gd name="T25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47">
                    <a:moveTo>
                      <a:pt x="18" y="44"/>
                    </a:moveTo>
                    <a:lnTo>
                      <a:pt x="18" y="44"/>
                    </a:lnTo>
                    <a:lnTo>
                      <a:pt x="17" y="38"/>
                    </a:lnTo>
                    <a:lnTo>
                      <a:pt x="17" y="29"/>
                    </a:lnTo>
                    <a:lnTo>
                      <a:pt x="17" y="16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1"/>
                    </a:lnTo>
                    <a:lnTo>
                      <a:pt x="0" y="39"/>
                    </a:lnTo>
                    <a:lnTo>
                      <a:pt x="1" y="47"/>
                    </a:lnTo>
                    <a:lnTo>
                      <a:pt x="18" y="4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03" name="Freeform 3296"/>
              <p:cNvSpPr>
                <a:spLocks/>
              </p:cNvSpPr>
              <p:nvPr/>
            </p:nvSpPr>
            <p:spPr bwMode="auto">
              <a:xfrm>
                <a:off x="425" y="2786"/>
                <a:ext cx="8" cy="10"/>
              </a:xfrm>
              <a:custGeom>
                <a:avLst/>
                <a:gdLst>
                  <a:gd name="T0" fmla="*/ 18 w 18"/>
                  <a:gd name="T1" fmla="*/ 4 h 20"/>
                  <a:gd name="T2" fmla="*/ 18 w 18"/>
                  <a:gd name="T3" fmla="*/ 4 h 20"/>
                  <a:gd name="T4" fmla="*/ 18 w 18"/>
                  <a:gd name="T5" fmla="*/ 4 h 20"/>
                  <a:gd name="T6" fmla="*/ 17 w 18"/>
                  <a:gd name="T7" fmla="*/ 0 h 20"/>
                  <a:gd name="T8" fmla="*/ 0 w 18"/>
                  <a:gd name="T9" fmla="*/ 3 h 20"/>
                  <a:gd name="T10" fmla="*/ 3 w 18"/>
                  <a:gd name="T11" fmla="*/ 13 h 20"/>
                  <a:gd name="T12" fmla="*/ 6 w 18"/>
                  <a:gd name="T13" fmla="*/ 20 h 20"/>
                  <a:gd name="T14" fmla="*/ 6 w 18"/>
                  <a:gd name="T15" fmla="*/ 20 h 20"/>
                  <a:gd name="T16" fmla="*/ 18 w 18"/>
                  <a:gd name="T17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0">
                    <a:moveTo>
                      <a:pt x="18" y="4"/>
                    </a:moveTo>
                    <a:lnTo>
                      <a:pt x="18" y="4"/>
                    </a:lnTo>
                    <a:lnTo>
                      <a:pt x="17" y="0"/>
                    </a:lnTo>
                    <a:lnTo>
                      <a:pt x="0" y="3"/>
                    </a:lnTo>
                    <a:lnTo>
                      <a:pt x="3" y="13"/>
                    </a:lnTo>
                    <a:lnTo>
                      <a:pt x="6" y="20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04" name="Freeform 3297"/>
              <p:cNvSpPr>
                <a:spLocks/>
              </p:cNvSpPr>
              <p:nvPr/>
            </p:nvSpPr>
            <p:spPr bwMode="auto">
              <a:xfrm>
                <a:off x="428" y="2788"/>
                <a:ext cx="5" cy="11"/>
              </a:xfrm>
              <a:custGeom>
                <a:avLst/>
                <a:gdLst>
                  <a:gd name="T0" fmla="*/ 12 w 12"/>
                  <a:gd name="T1" fmla="*/ 2 h 22"/>
                  <a:gd name="T2" fmla="*/ 12 w 12"/>
                  <a:gd name="T3" fmla="*/ 2 h 22"/>
                  <a:gd name="T4" fmla="*/ 12 w 12"/>
                  <a:gd name="T5" fmla="*/ 2 h 22"/>
                  <a:gd name="T6" fmla="*/ 12 w 12"/>
                  <a:gd name="T7" fmla="*/ 0 h 22"/>
                  <a:gd name="T8" fmla="*/ 0 w 12"/>
                  <a:gd name="T9" fmla="*/ 16 h 22"/>
                  <a:gd name="T10" fmla="*/ 6 w 12"/>
                  <a:gd name="T11" fmla="*/ 20 h 22"/>
                  <a:gd name="T12" fmla="*/ 12 w 12"/>
                  <a:gd name="T13" fmla="*/ 22 h 22"/>
                  <a:gd name="T14" fmla="*/ 12 w 12"/>
                  <a:gd name="T15" fmla="*/ 22 h 22"/>
                  <a:gd name="T16" fmla="*/ 12 w 12"/>
                  <a:gd name="T17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12" y="2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0" y="16"/>
                    </a:lnTo>
                    <a:lnTo>
                      <a:pt x="6" y="20"/>
                    </a:lnTo>
                    <a:lnTo>
                      <a:pt x="12" y="2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05" name="Freeform 3298"/>
              <p:cNvSpPr>
                <a:spLocks/>
              </p:cNvSpPr>
              <p:nvPr/>
            </p:nvSpPr>
            <p:spPr bwMode="auto">
              <a:xfrm>
                <a:off x="433" y="2788"/>
                <a:ext cx="6" cy="11"/>
              </a:xfrm>
              <a:custGeom>
                <a:avLst/>
                <a:gdLst>
                  <a:gd name="T0" fmla="*/ 2 w 11"/>
                  <a:gd name="T1" fmla="*/ 0 h 22"/>
                  <a:gd name="T2" fmla="*/ 2 w 11"/>
                  <a:gd name="T3" fmla="*/ 0 h 22"/>
                  <a:gd name="T4" fmla="*/ 1 w 11"/>
                  <a:gd name="T5" fmla="*/ 0 h 22"/>
                  <a:gd name="T6" fmla="*/ 0 w 11"/>
                  <a:gd name="T7" fmla="*/ 2 h 22"/>
                  <a:gd name="T8" fmla="*/ 0 w 11"/>
                  <a:gd name="T9" fmla="*/ 22 h 22"/>
                  <a:gd name="T10" fmla="*/ 6 w 11"/>
                  <a:gd name="T11" fmla="*/ 20 h 22"/>
                  <a:gd name="T12" fmla="*/ 11 w 11"/>
                  <a:gd name="T13" fmla="*/ 17 h 22"/>
                  <a:gd name="T14" fmla="*/ 11 w 11"/>
                  <a:gd name="T15" fmla="*/ 17 h 22"/>
                  <a:gd name="T16" fmla="*/ 2 w 11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6" y="20"/>
                    </a:lnTo>
                    <a:lnTo>
                      <a:pt x="11" y="1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06" name="Freeform 3299"/>
              <p:cNvSpPr>
                <a:spLocks/>
              </p:cNvSpPr>
              <p:nvPr/>
            </p:nvSpPr>
            <p:spPr bwMode="auto">
              <a:xfrm>
                <a:off x="435" y="2770"/>
                <a:ext cx="15" cy="27"/>
              </a:xfrm>
              <a:custGeom>
                <a:avLst/>
                <a:gdLst>
                  <a:gd name="T0" fmla="*/ 32 w 32"/>
                  <a:gd name="T1" fmla="*/ 25 h 53"/>
                  <a:gd name="T2" fmla="*/ 17 w 32"/>
                  <a:gd name="T3" fmla="*/ 17 h 53"/>
                  <a:gd name="T4" fmla="*/ 6 w 32"/>
                  <a:gd name="T5" fmla="*/ 30 h 53"/>
                  <a:gd name="T6" fmla="*/ 0 w 32"/>
                  <a:gd name="T7" fmla="*/ 36 h 53"/>
                  <a:gd name="T8" fmla="*/ 9 w 32"/>
                  <a:gd name="T9" fmla="*/ 53 h 53"/>
                  <a:gd name="T10" fmla="*/ 17 w 32"/>
                  <a:gd name="T11" fmla="*/ 46 h 53"/>
                  <a:gd name="T12" fmla="*/ 28 w 32"/>
                  <a:gd name="T13" fmla="*/ 32 h 53"/>
                  <a:gd name="T14" fmla="*/ 14 w 32"/>
                  <a:gd name="T15" fmla="*/ 25 h 53"/>
                  <a:gd name="T16" fmla="*/ 32 w 32"/>
                  <a:gd name="T17" fmla="*/ 25 h 53"/>
                  <a:gd name="T18" fmla="*/ 32 w 32"/>
                  <a:gd name="T19" fmla="*/ 0 h 53"/>
                  <a:gd name="T20" fmla="*/ 17 w 32"/>
                  <a:gd name="T21" fmla="*/ 17 h 53"/>
                  <a:gd name="T22" fmla="*/ 32 w 32"/>
                  <a:gd name="T23" fmla="*/ 2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53">
                    <a:moveTo>
                      <a:pt x="32" y="25"/>
                    </a:moveTo>
                    <a:lnTo>
                      <a:pt x="17" y="17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9" y="53"/>
                    </a:lnTo>
                    <a:lnTo>
                      <a:pt x="17" y="46"/>
                    </a:lnTo>
                    <a:lnTo>
                      <a:pt x="28" y="32"/>
                    </a:lnTo>
                    <a:lnTo>
                      <a:pt x="14" y="25"/>
                    </a:lnTo>
                    <a:lnTo>
                      <a:pt x="32" y="25"/>
                    </a:lnTo>
                    <a:lnTo>
                      <a:pt x="32" y="0"/>
                    </a:lnTo>
                    <a:lnTo>
                      <a:pt x="17" y="17"/>
                    </a:lnTo>
                    <a:lnTo>
                      <a:pt x="32" y="2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07" name="Freeform 3300"/>
              <p:cNvSpPr>
                <a:spLocks/>
              </p:cNvSpPr>
              <p:nvPr/>
            </p:nvSpPr>
            <p:spPr bwMode="auto">
              <a:xfrm>
                <a:off x="442" y="2782"/>
                <a:ext cx="8" cy="11"/>
              </a:xfrm>
              <a:custGeom>
                <a:avLst/>
                <a:gdLst>
                  <a:gd name="T0" fmla="*/ 16 w 18"/>
                  <a:gd name="T1" fmla="*/ 21 h 21"/>
                  <a:gd name="T2" fmla="*/ 18 w 18"/>
                  <a:gd name="T3" fmla="*/ 15 h 21"/>
                  <a:gd name="T4" fmla="*/ 18 w 18"/>
                  <a:gd name="T5" fmla="*/ 0 h 21"/>
                  <a:gd name="T6" fmla="*/ 0 w 18"/>
                  <a:gd name="T7" fmla="*/ 0 h 21"/>
                  <a:gd name="T8" fmla="*/ 0 w 18"/>
                  <a:gd name="T9" fmla="*/ 15 h 21"/>
                  <a:gd name="T10" fmla="*/ 16 w 18"/>
                  <a:gd name="T11" fmla="*/ 21 h 21"/>
                  <a:gd name="T12" fmla="*/ 16 w 18"/>
                  <a:gd name="T13" fmla="*/ 21 h 21"/>
                  <a:gd name="T14" fmla="*/ 18 w 18"/>
                  <a:gd name="T15" fmla="*/ 18 h 21"/>
                  <a:gd name="T16" fmla="*/ 18 w 18"/>
                  <a:gd name="T17" fmla="*/ 15 h 21"/>
                  <a:gd name="T18" fmla="*/ 16 w 18"/>
                  <a:gd name="T1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1">
                    <a:moveTo>
                      <a:pt x="16" y="21"/>
                    </a:moveTo>
                    <a:lnTo>
                      <a:pt x="18" y="15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16" y="21"/>
                    </a:lnTo>
                    <a:lnTo>
                      <a:pt x="18" y="18"/>
                    </a:lnTo>
                    <a:lnTo>
                      <a:pt x="18" y="15"/>
                    </a:lnTo>
                    <a:lnTo>
                      <a:pt x="16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08" name="Freeform 3301"/>
              <p:cNvSpPr>
                <a:spLocks/>
              </p:cNvSpPr>
              <p:nvPr/>
            </p:nvSpPr>
            <p:spPr bwMode="auto">
              <a:xfrm>
                <a:off x="422" y="2787"/>
                <a:ext cx="27" cy="29"/>
              </a:xfrm>
              <a:custGeom>
                <a:avLst/>
                <a:gdLst>
                  <a:gd name="T0" fmla="*/ 0 w 55"/>
                  <a:gd name="T1" fmla="*/ 57 h 57"/>
                  <a:gd name="T2" fmla="*/ 0 w 55"/>
                  <a:gd name="T3" fmla="*/ 57 h 57"/>
                  <a:gd name="T4" fmla="*/ 7 w 55"/>
                  <a:gd name="T5" fmla="*/ 57 h 57"/>
                  <a:gd name="T6" fmla="*/ 14 w 55"/>
                  <a:gd name="T7" fmla="*/ 54 h 57"/>
                  <a:gd name="T8" fmla="*/ 21 w 55"/>
                  <a:gd name="T9" fmla="*/ 50 h 57"/>
                  <a:gd name="T10" fmla="*/ 28 w 55"/>
                  <a:gd name="T11" fmla="*/ 46 h 57"/>
                  <a:gd name="T12" fmla="*/ 35 w 55"/>
                  <a:gd name="T13" fmla="*/ 39 h 57"/>
                  <a:gd name="T14" fmla="*/ 42 w 55"/>
                  <a:gd name="T15" fmla="*/ 31 h 57"/>
                  <a:gd name="T16" fmla="*/ 48 w 55"/>
                  <a:gd name="T17" fmla="*/ 21 h 57"/>
                  <a:gd name="T18" fmla="*/ 55 w 55"/>
                  <a:gd name="T19" fmla="*/ 11 h 57"/>
                  <a:gd name="T20" fmla="*/ 42 w 55"/>
                  <a:gd name="T21" fmla="*/ 0 h 57"/>
                  <a:gd name="T22" fmla="*/ 36 w 55"/>
                  <a:gd name="T23" fmla="*/ 8 h 57"/>
                  <a:gd name="T24" fmla="*/ 30 w 55"/>
                  <a:gd name="T25" fmla="*/ 17 h 57"/>
                  <a:gd name="T26" fmla="*/ 24 w 55"/>
                  <a:gd name="T27" fmla="*/ 23 h 57"/>
                  <a:gd name="T28" fmla="*/ 18 w 55"/>
                  <a:gd name="T29" fmla="*/ 28 h 57"/>
                  <a:gd name="T30" fmla="*/ 14 w 55"/>
                  <a:gd name="T31" fmla="*/ 33 h 57"/>
                  <a:gd name="T32" fmla="*/ 8 w 55"/>
                  <a:gd name="T33" fmla="*/ 36 h 57"/>
                  <a:gd name="T34" fmla="*/ 3 w 55"/>
                  <a:gd name="T35" fmla="*/ 37 h 57"/>
                  <a:gd name="T36" fmla="*/ 0 w 55"/>
                  <a:gd name="T37" fmla="*/ 37 h 57"/>
                  <a:gd name="T38" fmla="*/ 0 w 55"/>
                  <a:gd name="T39" fmla="*/ 37 h 57"/>
                  <a:gd name="T40" fmla="*/ 0 w 55"/>
                  <a:gd name="T4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5" h="57">
                    <a:moveTo>
                      <a:pt x="0" y="57"/>
                    </a:moveTo>
                    <a:lnTo>
                      <a:pt x="0" y="57"/>
                    </a:lnTo>
                    <a:lnTo>
                      <a:pt x="7" y="57"/>
                    </a:lnTo>
                    <a:lnTo>
                      <a:pt x="14" y="54"/>
                    </a:lnTo>
                    <a:lnTo>
                      <a:pt x="21" y="50"/>
                    </a:lnTo>
                    <a:lnTo>
                      <a:pt x="28" y="46"/>
                    </a:lnTo>
                    <a:lnTo>
                      <a:pt x="35" y="39"/>
                    </a:lnTo>
                    <a:lnTo>
                      <a:pt x="42" y="31"/>
                    </a:lnTo>
                    <a:lnTo>
                      <a:pt x="48" y="21"/>
                    </a:lnTo>
                    <a:lnTo>
                      <a:pt x="55" y="11"/>
                    </a:lnTo>
                    <a:lnTo>
                      <a:pt x="42" y="0"/>
                    </a:lnTo>
                    <a:lnTo>
                      <a:pt x="36" y="8"/>
                    </a:lnTo>
                    <a:lnTo>
                      <a:pt x="30" y="17"/>
                    </a:lnTo>
                    <a:lnTo>
                      <a:pt x="24" y="23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8" y="36"/>
                    </a:lnTo>
                    <a:lnTo>
                      <a:pt x="3" y="37"/>
                    </a:lnTo>
                    <a:lnTo>
                      <a:pt x="0" y="3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09" name="Freeform 3302"/>
              <p:cNvSpPr>
                <a:spLocks/>
              </p:cNvSpPr>
              <p:nvPr/>
            </p:nvSpPr>
            <p:spPr bwMode="auto">
              <a:xfrm>
                <a:off x="410" y="2803"/>
                <a:ext cx="12" cy="13"/>
              </a:xfrm>
              <a:custGeom>
                <a:avLst/>
                <a:gdLst>
                  <a:gd name="T0" fmla="*/ 0 w 25"/>
                  <a:gd name="T1" fmla="*/ 13 h 26"/>
                  <a:gd name="T2" fmla="*/ 0 w 25"/>
                  <a:gd name="T3" fmla="*/ 13 h 26"/>
                  <a:gd name="T4" fmla="*/ 5 w 25"/>
                  <a:gd name="T5" fmla="*/ 19 h 26"/>
                  <a:gd name="T6" fmla="*/ 11 w 25"/>
                  <a:gd name="T7" fmla="*/ 23 h 26"/>
                  <a:gd name="T8" fmla="*/ 18 w 25"/>
                  <a:gd name="T9" fmla="*/ 26 h 26"/>
                  <a:gd name="T10" fmla="*/ 25 w 25"/>
                  <a:gd name="T11" fmla="*/ 26 h 26"/>
                  <a:gd name="T12" fmla="*/ 25 w 25"/>
                  <a:gd name="T13" fmla="*/ 6 h 26"/>
                  <a:gd name="T14" fmla="*/ 21 w 25"/>
                  <a:gd name="T15" fmla="*/ 6 h 26"/>
                  <a:gd name="T16" fmla="*/ 18 w 25"/>
                  <a:gd name="T17" fmla="*/ 5 h 26"/>
                  <a:gd name="T18" fmla="*/ 15 w 25"/>
                  <a:gd name="T19" fmla="*/ 3 h 26"/>
                  <a:gd name="T20" fmla="*/ 13 w 25"/>
                  <a:gd name="T21" fmla="*/ 0 h 26"/>
                  <a:gd name="T22" fmla="*/ 13 w 25"/>
                  <a:gd name="T23" fmla="*/ 0 h 26"/>
                  <a:gd name="T24" fmla="*/ 0 w 25"/>
                  <a:gd name="T25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6">
                    <a:moveTo>
                      <a:pt x="0" y="13"/>
                    </a:moveTo>
                    <a:lnTo>
                      <a:pt x="0" y="13"/>
                    </a:lnTo>
                    <a:lnTo>
                      <a:pt x="5" y="19"/>
                    </a:lnTo>
                    <a:lnTo>
                      <a:pt x="11" y="23"/>
                    </a:lnTo>
                    <a:lnTo>
                      <a:pt x="18" y="26"/>
                    </a:lnTo>
                    <a:lnTo>
                      <a:pt x="25" y="26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18" y="5"/>
                    </a:lnTo>
                    <a:lnTo>
                      <a:pt x="15" y="3"/>
                    </a:lnTo>
                    <a:lnTo>
                      <a:pt x="1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10" name="Freeform 3303"/>
              <p:cNvSpPr>
                <a:spLocks/>
              </p:cNvSpPr>
              <p:nvPr/>
            </p:nvSpPr>
            <p:spPr bwMode="auto">
              <a:xfrm>
                <a:off x="405" y="2780"/>
                <a:ext cx="11" cy="30"/>
              </a:xfrm>
              <a:custGeom>
                <a:avLst/>
                <a:gdLst>
                  <a:gd name="T0" fmla="*/ 13 w 21"/>
                  <a:gd name="T1" fmla="*/ 29 h 59"/>
                  <a:gd name="T2" fmla="*/ 0 w 21"/>
                  <a:gd name="T3" fmla="*/ 20 h 59"/>
                  <a:gd name="T4" fmla="*/ 0 w 21"/>
                  <a:gd name="T5" fmla="*/ 32 h 59"/>
                  <a:gd name="T6" fmla="*/ 1 w 21"/>
                  <a:gd name="T7" fmla="*/ 42 h 59"/>
                  <a:gd name="T8" fmla="*/ 4 w 21"/>
                  <a:gd name="T9" fmla="*/ 52 h 59"/>
                  <a:gd name="T10" fmla="*/ 8 w 21"/>
                  <a:gd name="T11" fmla="*/ 59 h 59"/>
                  <a:gd name="T12" fmla="*/ 21 w 21"/>
                  <a:gd name="T13" fmla="*/ 46 h 59"/>
                  <a:gd name="T14" fmla="*/ 19 w 21"/>
                  <a:gd name="T15" fmla="*/ 43 h 59"/>
                  <a:gd name="T16" fmla="*/ 17 w 21"/>
                  <a:gd name="T17" fmla="*/ 38 h 59"/>
                  <a:gd name="T18" fmla="*/ 16 w 21"/>
                  <a:gd name="T19" fmla="*/ 31 h 59"/>
                  <a:gd name="T20" fmla="*/ 16 w 21"/>
                  <a:gd name="T21" fmla="*/ 20 h 59"/>
                  <a:gd name="T22" fmla="*/ 2 w 21"/>
                  <a:gd name="T23" fmla="*/ 12 h 59"/>
                  <a:gd name="T24" fmla="*/ 16 w 21"/>
                  <a:gd name="T25" fmla="*/ 20 h 59"/>
                  <a:gd name="T26" fmla="*/ 16 w 21"/>
                  <a:gd name="T27" fmla="*/ 0 h 59"/>
                  <a:gd name="T28" fmla="*/ 2 w 21"/>
                  <a:gd name="T29" fmla="*/ 12 h 59"/>
                  <a:gd name="T30" fmla="*/ 13 w 21"/>
                  <a:gd name="T31" fmla="*/ 2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59">
                    <a:moveTo>
                      <a:pt x="13" y="29"/>
                    </a:moveTo>
                    <a:lnTo>
                      <a:pt x="0" y="20"/>
                    </a:lnTo>
                    <a:lnTo>
                      <a:pt x="0" y="32"/>
                    </a:lnTo>
                    <a:lnTo>
                      <a:pt x="1" y="42"/>
                    </a:lnTo>
                    <a:lnTo>
                      <a:pt x="4" y="52"/>
                    </a:lnTo>
                    <a:lnTo>
                      <a:pt x="8" y="59"/>
                    </a:lnTo>
                    <a:lnTo>
                      <a:pt x="21" y="46"/>
                    </a:lnTo>
                    <a:lnTo>
                      <a:pt x="19" y="43"/>
                    </a:lnTo>
                    <a:lnTo>
                      <a:pt x="17" y="38"/>
                    </a:lnTo>
                    <a:lnTo>
                      <a:pt x="16" y="31"/>
                    </a:lnTo>
                    <a:lnTo>
                      <a:pt x="16" y="20"/>
                    </a:lnTo>
                    <a:lnTo>
                      <a:pt x="2" y="12"/>
                    </a:lnTo>
                    <a:lnTo>
                      <a:pt x="16" y="20"/>
                    </a:lnTo>
                    <a:lnTo>
                      <a:pt x="16" y="0"/>
                    </a:lnTo>
                    <a:lnTo>
                      <a:pt x="2" y="12"/>
                    </a:lnTo>
                    <a:lnTo>
                      <a:pt x="13" y="2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11" name="Freeform 3304"/>
              <p:cNvSpPr>
                <a:spLocks/>
              </p:cNvSpPr>
              <p:nvPr/>
            </p:nvSpPr>
            <p:spPr bwMode="auto">
              <a:xfrm>
                <a:off x="405" y="2725"/>
                <a:ext cx="9" cy="56"/>
              </a:xfrm>
              <a:custGeom>
                <a:avLst/>
                <a:gdLst>
                  <a:gd name="T0" fmla="*/ 4 w 16"/>
                  <a:gd name="T1" fmla="*/ 6 h 113"/>
                  <a:gd name="T2" fmla="*/ 0 w 16"/>
                  <a:gd name="T3" fmla="*/ 15 h 113"/>
                  <a:gd name="T4" fmla="*/ 0 w 16"/>
                  <a:gd name="T5" fmla="*/ 113 h 113"/>
                  <a:gd name="T6" fmla="*/ 16 w 16"/>
                  <a:gd name="T7" fmla="*/ 113 h 113"/>
                  <a:gd name="T8" fmla="*/ 16 w 16"/>
                  <a:gd name="T9" fmla="*/ 15 h 113"/>
                  <a:gd name="T10" fmla="*/ 4 w 16"/>
                  <a:gd name="T11" fmla="*/ 6 h 113"/>
                  <a:gd name="T12" fmla="*/ 16 w 16"/>
                  <a:gd name="T13" fmla="*/ 15 h 113"/>
                  <a:gd name="T14" fmla="*/ 16 w 16"/>
                  <a:gd name="T15" fmla="*/ 0 h 113"/>
                  <a:gd name="T16" fmla="*/ 4 w 16"/>
                  <a:gd name="T17" fmla="*/ 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13">
                    <a:moveTo>
                      <a:pt x="4" y="6"/>
                    </a:moveTo>
                    <a:lnTo>
                      <a:pt x="0" y="15"/>
                    </a:lnTo>
                    <a:lnTo>
                      <a:pt x="0" y="113"/>
                    </a:lnTo>
                    <a:lnTo>
                      <a:pt x="16" y="113"/>
                    </a:lnTo>
                    <a:lnTo>
                      <a:pt x="16" y="15"/>
                    </a:lnTo>
                    <a:lnTo>
                      <a:pt x="4" y="6"/>
                    </a:lnTo>
                    <a:lnTo>
                      <a:pt x="16" y="15"/>
                    </a:lnTo>
                    <a:lnTo>
                      <a:pt x="16" y="0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12" name="Freeform 3305"/>
              <p:cNvSpPr>
                <a:spLocks/>
              </p:cNvSpPr>
              <p:nvPr/>
            </p:nvSpPr>
            <p:spPr bwMode="auto">
              <a:xfrm>
                <a:off x="385" y="2727"/>
                <a:ext cx="26" cy="21"/>
              </a:xfrm>
              <a:custGeom>
                <a:avLst/>
                <a:gdLst>
                  <a:gd name="T0" fmla="*/ 8 w 51"/>
                  <a:gd name="T1" fmla="*/ 42 h 42"/>
                  <a:gd name="T2" fmla="*/ 8 w 51"/>
                  <a:gd name="T3" fmla="*/ 42 h 42"/>
                  <a:gd name="T4" fmla="*/ 14 w 51"/>
                  <a:gd name="T5" fmla="*/ 37 h 42"/>
                  <a:gd name="T6" fmla="*/ 23 w 51"/>
                  <a:gd name="T7" fmla="*/ 33 h 42"/>
                  <a:gd name="T8" fmla="*/ 36 w 51"/>
                  <a:gd name="T9" fmla="*/ 26 h 42"/>
                  <a:gd name="T10" fmla="*/ 51 w 51"/>
                  <a:gd name="T11" fmla="*/ 19 h 42"/>
                  <a:gd name="T12" fmla="*/ 45 w 51"/>
                  <a:gd name="T13" fmla="*/ 0 h 42"/>
                  <a:gd name="T14" fmla="*/ 29 w 51"/>
                  <a:gd name="T15" fmla="*/ 7 h 42"/>
                  <a:gd name="T16" fmla="*/ 17 w 51"/>
                  <a:gd name="T17" fmla="*/ 14 h 42"/>
                  <a:gd name="T18" fmla="*/ 7 w 51"/>
                  <a:gd name="T19" fmla="*/ 20 h 42"/>
                  <a:gd name="T20" fmla="*/ 0 w 51"/>
                  <a:gd name="T21" fmla="*/ 24 h 42"/>
                  <a:gd name="T22" fmla="*/ 0 w 51"/>
                  <a:gd name="T23" fmla="*/ 24 h 42"/>
                  <a:gd name="T24" fmla="*/ 8 w 51"/>
                  <a:gd name="T2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" h="42">
                    <a:moveTo>
                      <a:pt x="8" y="42"/>
                    </a:moveTo>
                    <a:lnTo>
                      <a:pt x="8" y="42"/>
                    </a:lnTo>
                    <a:lnTo>
                      <a:pt x="14" y="37"/>
                    </a:lnTo>
                    <a:lnTo>
                      <a:pt x="23" y="33"/>
                    </a:lnTo>
                    <a:lnTo>
                      <a:pt x="36" y="26"/>
                    </a:lnTo>
                    <a:lnTo>
                      <a:pt x="51" y="19"/>
                    </a:lnTo>
                    <a:lnTo>
                      <a:pt x="45" y="0"/>
                    </a:lnTo>
                    <a:lnTo>
                      <a:pt x="29" y="7"/>
                    </a:lnTo>
                    <a:lnTo>
                      <a:pt x="17" y="14"/>
                    </a:lnTo>
                    <a:lnTo>
                      <a:pt x="7" y="20"/>
                    </a:lnTo>
                    <a:lnTo>
                      <a:pt x="0" y="24"/>
                    </a:lnTo>
                    <a:lnTo>
                      <a:pt x="8" y="4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13" name="Freeform 3306"/>
              <p:cNvSpPr>
                <a:spLocks/>
              </p:cNvSpPr>
              <p:nvPr/>
            </p:nvSpPr>
            <p:spPr bwMode="auto">
              <a:xfrm>
                <a:off x="371" y="2740"/>
                <a:ext cx="18" cy="20"/>
              </a:xfrm>
              <a:custGeom>
                <a:avLst/>
                <a:gdLst>
                  <a:gd name="T0" fmla="*/ 13 w 36"/>
                  <a:gd name="T1" fmla="*/ 41 h 41"/>
                  <a:gd name="T2" fmla="*/ 13 w 36"/>
                  <a:gd name="T3" fmla="*/ 41 h 41"/>
                  <a:gd name="T4" fmla="*/ 17 w 36"/>
                  <a:gd name="T5" fmla="*/ 35 h 41"/>
                  <a:gd name="T6" fmla="*/ 22 w 36"/>
                  <a:gd name="T7" fmla="*/ 29 h 41"/>
                  <a:gd name="T8" fmla="*/ 28 w 36"/>
                  <a:gd name="T9" fmla="*/ 24 h 41"/>
                  <a:gd name="T10" fmla="*/ 36 w 36"/>
                  <a:gd name="T11" fmla="*/ 18 h 41"/>
                  <a:gd name="T12" fmla="*/ 28 w 36"/>
                  <a:gd name="T13" fmla="*/ 0 h 41"/>
                  <a:gd name="T14" fmla="*/ 20 w 36"/>
                  <a:gd name="T15" fmla="*/ 6 h 41"/>
                  <a:gd name="T16" fmla="*/ 11 w 36"/>
                  <a:gd name="T17" fmla="*/ 13 h 41"/>
                  <a:gd name="T18" fmla="*/ 4 w 36"/>
                  <a:gd name="T19" fmla="*/ 21 h 41"/>
                  <a:gd name="T20" fmla="*/ 0 w 36"/>
                  <a:gd name="T21" fmla="*/ 29 h 41"/>
                  <a:gd name="T22" fmla="*/ 0 w 36"/>
                  <a:gd name="T23" fmla="*/ 29 h 41"/>
                  <a:gd name="T24" fmla="*/ 13 w 36"/>
                  <a:gd name="T2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41">
                    <a:moveTo>
                      <a:pt x="13" y="41"/>
                    </a:moveTo>
                    <a:lnTo>
                      <a:pt x="13" y="41"/>
                    </a:lnTo>
                    <a:lnTo>
                      <a:pt x="17" y="35"/>
                    </a:lnTo>
                    <a:lnTo>
                      <a:pt x="22" y="29"/>
                    </a:lnTo>
                    <a:lnTo>
                      <a:pt x="28" y="24"/>
                    </a:lnTo>
                    <a:lnTo>
                      <a:pt x="36" y="18"/>
                    </a:lnTo>
                    <a:lnTo>
                      <a:pt x="28" y="0"/>
                    </a:lnTo>
                    <a:lnTo>
                      <a:pt x="20" y="6"/>
                    </a:lnTo>
                    <a:lnTo>
                      <a:pt x="11" y="13"/>
                    </a:lnTo>
                    <a:lnTo>
                      <a:pt x="4" y="21"/>
                    </a:lnTo>
                    <a:lnTo>
                      <a:pt x="0" y="29"/>
                    </a:lnTo>
                    <a:lnTo>
                      <a:pt x="13" y="4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14" name="Freeform 3307"/>
              <p:cNvSpPr>
                <a:spLocks/>
              </p:cNvSpPr>
              <p:nvPr/>
            </p:nvSpPr>
            <p:spPr bwMode="auto">
              <a:xfrm>
                <a:off x="366" y="2754"/>
                <a:ext cx="11" cy="17"/>
              </a:xfrm>
              <a:custGeom>
                <a:avLst/>
                <a:gdLst>
                  <a:gd name="T0" fmla="*/ 17 w 23"/>
                  <a:gd name="T1" fmla="*/ 35 h 35"/>
                  <a:gd name="T2" fmla="*/ 17 w 23"/>
                  <a:gd name="T3" fmla="*/ 35 h 35"/>
                  <a:gd name="T4" fmla="*/ 17 w 23"/>
                  <a:gd name="T5" fmla="*/ 29 h 35"/>
                  <a:gd name="T6" fmla="*/ 18 w 23"/>
                  <a:gd name="T7" fmla="*/ 23 h 35"/>
                  <a:gd name="T8" fmla="*/ 20 w 23"/>
                  <a:gd name="T9" fmla="*/ 18 h 35"/>
                  <a:gd name="T10" fmla="*/ 23 w 23"/>
                  <a:gd name="T11" fmla="*/ 12 h 35"/>
                  <a:gd name="T12" fmla="*/ 10 w 23"/>
                  <a:gd name="T13" fmla="*/ 0 h 35"/>
                  <a:gd name="T14" fmla="*/ 5 w 23"/>
                  <a:gd name="T15" fmla="*/ 7 h 35"/>
                  <a:gd name="T16" fmla="*/ 3 w 23"/>
                  <a:gd name="T17" fmla="*/ 16 h 35"/>
                  <a:gd name="T18" fmla="*/ 0 w 23"/>
                  <a:gd name="T19" fmla="*/ 26 h 35"/>
                  <a:gd name="T20" fmla="*/ 0 w 23"/>
                  <a:gd name="T21" fmla="*/ 35 h 35"/>
                  <a:gd name="T22" fmla="*/ 0 w 23"/>
                  <a:gd name="T23" fmla="*/ 35 h 35"/>
                  <a:gd name="T24" fmla="*/ 17 w 23"/>
                  <a:gd name="T2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35">
                    <a:moveTo>
                      <a:pt x="17" y="35"/>
                    </a:moveTo>
                    <a:lnTo>
                      <a:pt x="17" y="35"/>
                    </a:lnTo>
                    <a:lnTo>
                      <a:pt x="17" y="29"/>
                    </a:lnTo>
                    <a:lnTo>
                      <a:pt x="18" y="23"/>
                    </a:lnTo>
                    <a:lnTo>
                      <a:pt x="20" y="18"/>
                    </a:lnTo>
                    <a:lnTo>
                      <a:pt x="23" y="12"/>
                    </a:lnTo>
                    <a:lnTo>
                      <a:pt x="10" y="0"/>
                    </a:lnTo>
                    <a:lnTo>
                      <a:pt x="5" y="7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35"/>
                    </a:lnTo>
                    <a:lnTo>
                      <a:pt x="17" y="3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15" name="Freeform 3308"/>
              <p:cNvSpPr>
                <a:spLocks/>
              </p:cNvSpPr>
              <p:nvPr/>
            </p:nvSpPr>
            <p:spPr bwMode="auto">
              <a:xfrm>
                <a:off x="366" y="2771"/>
                <a:ext cx="12" cy="21"/>
              </a:xfrm>
              <a:custGeom>
                <a:avLst/>
                <a:gdLst>
                  <a:gd name="T0" fmla="*/ 25 w 25"/>
                  <a:gd name="T1" fmla="*/ 27 h 40"/>
                  <a:gd name="T2" fmla="*/ 25 w 25"/>
                  <a:gd name="T3" fmla="*/ 27 h 40"/>
                  <a:gd name="T4" fmla="*/ 21 w 25"/>
                  <a:gd name="T5" fmla="*/ 22 h 40"/>
                  <a:gd name="T6" fmla="*/ 19 w 25"/>
                  <a:gd name="T7" fmla="*/ 16 h 40"/>
                  <a:gd name="T8" fmla="*/ 18 w 25"/>
                  <a:gd name="T9" fmla="*/ 9 h 40"/>
                  <a:gd name="T10" fmla="*/ 17 w 25"/>
                  <a:gd name="T11" fmla="*/ 0 h 40"/>
                  <a:gd name="T12" fmla="*/ 0 w 25"/>
                  <a:gd name="T13" fmla="*/ 0 h 40"/>
                  <a:gd name="T14" fmla="*/ 0 w 25"/>
                  <a:gd name="T15" fmla="*/ 11 h 40"/>
                  <a:gd name="T16" fmla="*/ 3 w 25"/>
                  <a:gd name="T17" fmla="*/ 23 h 40"/>
                  <a:gd name="T18" fmla="*/ 7 w 25"/>
                  <a:gd name="T19" fmla="*/ 32 h 40"/>
                  <a:gd name="T20" fmla="*/ 12 w 25"/>
                  <a:gd name="T21" fmla="*/ 40 h 40"/>
                  <a:gd name="T22" fmla="*/ 12 w 25"/>
                  <a:gd name="T23" fmla="*/ 40 h 40"/>
                  <a:gd name="T24" fmla="*/ 25 w 25"/>
                  <a:gd name="T25" fmla="*/ 2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40">
                    <a:moveTo>
                      <a:pt x="25" y="27"/>
                    </a:moveTo>
                    <a:lnTo>
                      <a:pt x="25" y="27"/>
                    </a:lnTo>
                    <a:lnTo>
                      <a:pt x="21" y="22"/>
                    </a:lnTo>
                    <a:lnTo>
                      <a:pt x="19" y="16"/>
                    </a:lnTo>
                    <a:lnTo>
                      <a:pt x="18" y="9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3" y="23"/>
                    </a:lnTo>
                    <a:lnTo>
                      <a:pt x="7" y="32"/>
                    </a:lnTo>
                    <a:lnTo>
                      <a:pt x="12" y="40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16" name="Freeform 3309"/>
              <p:cNvSpPr>
                <a:spLocks/>
              </p:cNvSpPr>
              <p:nvPr/>
            </p:nvSpPr>
            <p:spPr bwMode="auto">
              <a:xfrm>
                <a:off x="372" y="2785"/>
                <a:ext cx="15" cy="15"/>
              </a:xfrm>
              <a:custGeom>
                <a:avLst/>
                <a:gdLst>
                  <a:gd name="T0" fmla="*/ 29 w 29"/>
                  <a:gd name="T1" fmla="*/ 10 h 31"/>
                  <a:gd name="T2" fmla="*/ 29 w 29"/>
                  <a:gd name="T3" fmla="*/ 10 h 31"/>
                  <a:gd name="T4" fmla="*/ 25 w 29"/>
                  <a:gd name="T5" fmla="*/ 9 h 31"/>
                  <a:gd name="T6" fmla="*/ 20 w 29"/>
                  <a:gd name="T7" fmla="*/ 8 h 31"/>
                  <a:gd name="T8" fmla="*/ 17 w 29"/>
                  <a:gd name="T9" fmla="*/ 5 h 31"/>
                  <a:gd name="T10" fmla="*/ 13 w 29"/>
                  <a:gd name="T11" fmla="*/ 0 h 31"/>
                  <a:gd name="T12" fmla="*/ 0 w 29"/>
                  <a:gd name="T13" fmla="*/ 13 h 31"/>
                  <a:gd name="T14" fmla="*/ 6 w 29"/>
                  <a:gd name="T15" fmla="*/ 21 h 31"/>
                  <a:gd name="T16" fmla="*/ 13 w 29"/>
                  <a:gd name="T17" fmla="*/ 26 h 31"/>
                  <a:gd name="T18" fmla="*/ 21 w 29"/>
                  <a:gd name="T19" fmla="*/ 29 h 31"/>
                  <a:gd name="T20" fmla="*/ 29 w 29"/>
                  <a:gd name="T21" fmla="*/ 31 h 31"/>
                  <a:gd name="T22" fmla="*/ 29 w 29"/>
                  <a:gd name="T23" fmla="*/ 31 h 31"/>
                  <a:gd name="T24" fmla="*/ 29 w 29"/>
                  <a:gd name="T25" fmla="*/ 1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1">
                    <a:moveTo>
                      <a:pt x="29" y="10"/>
                    </a:moveTo>
                    <a:lnTo>
                      <a:pt x="29" y="10"/>
                    </a:lnTo>
                    <a:lnTo>
                      <a:pt x="25" y="9"/>
                    </a:lnTo>
                    <a:lnTo>
                      <a:pt x="20" y="8"/>
                    </a:lnTo>
                    <a:lnTo>
                      <a:pt x="17" y="5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6" y="21"/>
                    </a:lnTo>
                    <a:lnTo>
                      <a:pt x="13" y="26"/>
                    </a:lnTo>
                    <a:lnTo>
                      <a:pt x="21" y="29"/>
                    </a:lnTo>
                    <a:lnTo>
                      <a:pt x="29" y="31"/>
                    </a:lnTo>
                    <a:lnTo>
                      <a:pt x="29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17" name="Freeform 3310"/>
              <p:cNvSpPr>
                <a:spLocks/>
              </p:cNvSpPr>
              <p:nvPr/>
            </p:nvSpPr>
            <p:spPr bwMode="auto">
              <a:xfrm>
                <a:off x="387" y="2777"/>
                <a:ext cx="27" cy="23"/>
              </a:xfrm>
              <a:custGeom>
                <a:avLst/>
                <a:gdLst>
                  <a:gd name="T0" fmla="*/ 38 w 54"/>
                  <a:gd name="T1" fmla="*/ 8 h 47"/>
                  <a:gd name="T2" fmla="*/ 40 w 54"/>
                  <a:gd name="T3" fmla="*/ 0 h 47"/>
                  <a:gd name="T4" fmla="*/ 27 w 54"/>
                  <a:gd name="T5" fmla="*/ 12 h 47"/>
                  <a:gd name="T6" fmla="*/ 16 w 54"/>
                  <a:gd name="T7" fmla="*/ 21 h 47"/>
                  <a:gd name="T8" fmla="*/ 11 w 54"/>
                  <a:gd name="T9" fmla="*/ 24 h 47"/>
                  <a:gd name="T10" fmla="*/ 7 w 54"/>
                  <a:gd name="T11" fmla="*/ 25 h 47"/>
                  <a:gd name="T12" fmla="*/ 3 w 54"/>
                  <a:gd name="T13" fmla="*/ 25 h 47"/>
                  <a:gd name="T14" fmla="*/ 0 w 54"/>
                  <a:gd name="T15" fmla="*/ 26 h 47"/>
                  <a:gd name="T16" fmla="*/ 0 w 54"/>
                  <a:gd name="T17" fmla="*/ 47 h 47"/>
                  <a:gd name="T18" fmla="*/ 6 w 54"/>
                  <a:gd name="T19" fmla="*/ 47 h 47"/>
                  <a:gd name="T20" fmla="*/ 12 w 54"/>
                  <a:gd name="T21" fmla="*/ 44 h 47"/>
                  <a:gd name="T22" fmla="*/ 18 w 54"/>
                  <a:gd name="T23" fmla="*/ 42 h 47"/>
                  <a:gd name="T24" fmla="*/ 24 w 54"/>
                  <a:gd name="T25" fmla="*/ 38 h 47"/>
                  <a:gd name="T26" fmla="*/ 37 w 54"/>
                  <a:gd name="T27" fmla="*/ 29 h 47"/>
                  <a:gd name="T28" fmla="*/ 51 w 54"/>
                  <a:gd name="T29" fmla="*/ 16 h 47"/>
                  <a:gd name="T30" fmla="*/ 54 w 54"/>
                  <a:gd name="T31" fmla="*/ 8 h 47"/>
                  <a:gd name="T32" fmla="*/ 51 w 54"/>
                  <a:gd name="T33" fmla="*/ 16 h 47"/>
                  <a:gd name="T34" fmla="*/ 54 w 54"/>
                  <a:gd name="T35" fmla="*/ 13 h 47"/>
                  <a:gd name="T36" fmla="*/ 54 w 54"/>
                  <a:gd name="T37" fmla="*/ 8 h 47"/>
                  <a:gd name="T38" fmla="*/ 38 w 54"/>
                  <a:gd name="T3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4" h="47">
                    <a:moveTo>
                      <a:pt x="38" y="8"/>
                    </a:moveTo>
                    <a:lnTo>
                      <a:pt x="40" y="0"/>
                    </a:lnTo>
                    <a:lnTo>
                      <a:pt x="27" y="12"/>
                    </a:lnTo>
                    <a:lnTo>
                      <a:pt x="16" y="21"/>
                    </a:lnTo>
                    <a:lnTo>
                      <a:pt x="11" y="24"/>
                    </a:lnTo>
                    <a:lnTo>
                      <a:pt x="7" y="25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6" y="47"/>
                    </a:lnTo>
                    <a:lnTo>
                      <a:pt x="12" y="44"/>
                    </a:lnTo>
                    <a:lnTo>
                      <a:pt x="18" y="42"/>
                    </a:lnTo>
                    <a:lnTo>
                      <a:pt x="24" y="38"/>
                    </a:lnTo>
                    <a:lnTo>
                      <a:pt x="37" y="29"/>
                    </a:lnTo>
                    <a:lnTo>
                      <a:pt x="51" y="16"/>
                    </a:lnTo>
                    <a:lnTo>
                      <a:pt x="54" y="8"/>
                    </a:lnTo>
                    <a:lnTo>
                      <a:pt x="51" y="16"/>
                    </a:lnTo>
                    <a:lnTo>
                      <a:pt x="54" y="13"/>
                    </a:lnTo>
                    <a:lnTo>
                      <a:pt x="54" y="8"/>
                    </a:lnTo>
                    <a:lnTo>
                      <a:pt x="38" y="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18" name="Rectangle 3311"/>
              <p:cNvSpPr>
                <a:spLocks noChangeArrowheads="1"/>
              </p:cNvSpPr>
              <p:nvPr/>
            </p:nvSpPr>
            <p:spPr bwMode="auto">
              <a:xfrm>
                <a:off x="4447" y="3740"/>
                <a:ext cx="59" cy="22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19" name="Freeform 3312"/>
              <p:cNvSpPr>
                <a:spLocks noEditPoints="1"/>
              </p:cNvSpPr>
              <p:nvPr/>
            </p:nvSpPr>
            <p:spPr bwMode="auto">
              <a:xfrm>
                <a:off x="4515" y="3615"/>
                <a:ext cx="109" cy="204"/>
              </a:xfrm>
              <a:custGeom>
                <a:avLst/>
                <a:gdLst>
                  <a:gd name="T0" fmla="*/ 81 w 219"/>
                  <a:gd name="T1" fmla="*/ 175 h 409"/>
                  <a:gd name="T2" fmla="*/ 96 w 219"/>
                  <a:gd name="T3" fmla="*/ 156 h 409"/>
                  <a:gd name="T4" fmla="*/ 112 w 219"/>
                  <a:gd name="T5" fmla="*/ 143 h 409"/>
                  <a:gd name="T6" fmla="*/ 130 w 219"/>
                  <a:gd name="T7" fmla="*/ 136 h 409"/>
                  <a:gd name="T8" fmla="*/ 146 w 219"/>
                  <a:gd name="T9" fmla="*/ 136 h 409"/>
                  <a:gd name="T10" fmla="*/ 162 w 219"/>
                  <a:gd name="T11" fmla="*/ 140 h 409"/>
                  <a:gd name="T12" fmla="*/ 176 w 219"/>
                  <a:gd name="T13" fmla="*/ 149 h 409"/>
                  <a:gd name="T14" fmla="*/ 188 w 219"/>
                  <a:gd name="T15" fmla="*/ 162 h 409"/>
                  <a:gd name="T16" fmla="*/ 200 w 219"/>
                  <a:gd name="T17" fmla="*/ 178 h 409"/>
                  <a:gd name="T18" fmla="*/ 209 w 219"/>
                  <a:gd name="T19" fmla="*/ 198 h 409"/>
                  <a:gd name="T20" fmla="*/ 215 w 219"/>
                  <a:gd name="T21" fmla="*/ 221 h 409"/>
                  <a:gd name="T22" fmla="*/ 218 w 219"/>
                  <a:gd name="T23" fmla="*/ 247 h 409"/>
                  <a:gd name="T24" fmla="*/ 218 w 219"/>
                  <a:gd name="T25" fmla="*/ 279 h 409"/>
                  <a:gd name="T26" fmla="*/ 213 w 219"/>
                  <a:gd name="T27" fmla="*/ 309 h 409"/>
                  <a:gd name="T28" fmla="*/ 204 w 219"/>
                  <a:gd name="T29" fmla="*/ 337 h 409"/>
                  <a:gd name="T30" fmla="*/ 191 w 219"/>
                  <a:gd name="T31" fmla="*/ 361 h 409"/>
                  <a:gd name="T32" fmla="*/ 173 w 219"/>
                  <a:gd name="T33" fmla="*/ 381 h 409"/>
                  <a:gd name="T34" fmla="*/ 157 w 219"/>
                  <a:gd name="T35" fmla="*/ 394 h 409"/>
                  <a:gd name="T36" fmla="*/ 139 w 219"/>
                  <a:gd name="T37" fmla="*/ 403 h 409"/>
                  <a:gd name="T38" fmla="*/ 121 w 219"/>
                  <a:gd name="T39" fmla="*/ 407 h 409"/>
                  <a:gd name="T40" fmla="*/ 102 w 219"/>
                  <a:gd name="T41" fmla="*/ 407 h 409"/>
                  <a:gd name="T42" fmla="*/ 83 w 219"/>
                  <a:gd name="T43" fmla="*/ 404 h 409"/>
                  <a:gd name="T44" fmla="*/ 64 w 219"/>
                  <a:gd name="T45" fmla="*/ 396 h 409"/>
                  <a:gd name="T46" fmla="*/ 46 w 219"/>
                  <a:gd name="T47" fmla="*/ 383 h 409"/>
                  <a:gd name="T48" fmla="*/ 35 w 219"/>
                  <a:gd name="T49" fmla="*/ 109 h 409"/>
                  <a:gd name="T50" fmla="*/ 35 w 219"/>
                  <a:gd name="T51" fmla="*/ 74 h 409"/>
                  <a:gd name="T52" fmla="*/ 34 w 219"/>
                  <a:gd name="T53" fmla="*/ 55 h 409"/>
                  <a:gd name="T54" fmla="*/ 28 w 219"/>
                  <a:gd name="T55" fmla="*/ 41 h 409"/>
                  <a:gd name="T56" fmla="*/ 19 w 219"/>
                  <a:gd name="T57" fmla="*/ 38 h 409"/>
                  <a:gd name="T58" fmla="*/ 4 w 219"/>
                  <a:gd name="T59" fmla="*/ 42 h 409"/>
                  <a:gd name="T60" fmla="*/ 63 w 219"/>
                  <a:gd name="T61" fmla="*/ 0 h 409"/>
                  <a:gd name="T62" fmla="*/ 73 w 219"/>
                  <a:gd name="T63" fmla="*/ 188 h 409"/>
                  <a:gd name="T64" fmla="*/ 73 w 219"/>
                  <a:gd name="T65" fmla="*/ 360 h 409"/>
                  <a:gd name="T66" fmla="*/ 85 w 219"/>
                  <a:gd name="T67" fmla="*/ 371 h 409"/>
                  <a:gd name="T68" fmla="*/ 97 w 219"/>
                  <a:gd name="T69" fmla="*/ 381 h 409"/>
                  <a:gd name="T70" fmla="*/ 110 w 219"/>
                  <a:gd name="T71" fmla="*/ 386 h 409"/>
                  <a:gd name="T72" fmla="*/ 123 w 219"/>
                  <a:gd name="T73" fmla="*/ 388 h 409"/>
                  <a:gd name="T74" fmla="*/ 132 w 219"/>
                  <a:gd name="T75" fmla="*/ 386 h 409"/>
                  <a:gd name="T76" fmla="*/ 143 w 219"/>
                  <a:gd name="T77" fmla="*/ 381 h 409"/>
                  <a:gd name="T78" fmla="*/ 162 w 219"/>
                  <a:gd name="T79" fmla="*/ 360 h 409"/>
                  <a:gd name="T80" fmla="*/ 169 w 219"/>
                  <a:gd name="T81" fmla="*/ 344 h 409"/>
                  <a:gd name="T82" fmla="*/ 174 w 219"/>
                  <a:gd name="T83" fmla="*/ 325 h 409"/>
                  <a:gd name="T84" fmla="*/ 178 w 219"/>
                  <a:gd name="T85" fmla="*/ 303 h 409"/>
                  <a:gd name="T86" fmla="*/ 179 w 219"/>
                  <a:gd name="T87" fmla="*/ 277 h 409"/>
                  <a:gd name="T88" fmla="*/ 178 w 219"/>
                  <a:gd name="T89" fmla="*/ 254 h 409"/>
                  <a:gd name="T90" fmla="*/ 174 w 219"/>
                  <a:gd name="T91" fmla="*/ 234 h 409"/>
                  <a:gd name="T92" fmla="*/ 169 w 219"/>
                  <a:gd name="T93" fmla="*/ 217 h 409"/>
                  <a:gd name="T94" fmla="*/ 162 w 219"/>
                  <a:gd name="T95" fmla="*/ 202 h 409"/>
                  <a:gd name="T96" fmla="*/ 152 w 219"/>
                  <a:gd name="T97" fmla="*/ 191 h 409"/>
                  <a:gd name="T98" fmla="*/ 142 w 219"/>
                  <a:gd name="T99" fmla="*/ 182 h 409"/>
                  <a:gd name="T100" fmla="*/ 131 w 219"/>
                  <a:gd name="T101" fmla="*/ 176 h 409"/>
                  <a:gd name="T102" fmla="*/ 121 w 219"/>
                  <a:gd name="T103" fmla="*/ 175 h 409"/>
                  <a:gd name="T104" fmla="*/ 109 w 219"/>
                  <a:gd name="T105" fmla="*/ 178 h 409"/>
                  <a:gd name="T106" fmla="*/ 96 w 219"/>
                  <a:gd name="T107" fmla="*/ 182 h 409"/>
                  <a:gd name="T108" fmla="*/ 73 w 219"/>
                  <a:gd name="T109" fmla="*/ 205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9" h="409">
                    <a:moveTo>
                      <a:pt x="73" y="188"/>
                    </a:moveTo>
                    <a:lnTo>
                      <a:pt x="81" y="175"/>
                    </a:lnTo>
                    <a:lnTo>
                      <a:pt x="89" y="165"/>
                    </a:lnTo>
                    <a:lnTo>
                      <a:pt x="96" y="156"/>
                    </a:lnTo>
                    <a:lnTo>
                      <a:pt x="104" y="149"/>
                    </a:lnTo>
                    <a:lnTo>
                      <a:pt x="112" y="143"/>
                    </a:lnTo>
                    <a:lnTo>
                      <a:pt x="122" y="139"/>
                    </a:lnTo>
                    <a:lnTo>
                      <a:pt x="130" y="136"/>
                    </a:lnTo>
                    <a:lnTo>
                      <a:pt x="138" y="136"/>
                    </a:lnTo>
                    <a:lnTo>
                      <a:pt x="146" y="136"/>
                    </a:lnTo>
                    <a:lnTo>
                      <a:pt x="155" y="137"/>
                    </a:lnTo>
                    <a:lnTo>
                      <a:pt x="162" y="140"/>
                    </a:lnTo>
                    <a:lnTo>
                      <a:pt x="169" y="143"/>
                    </a:lnTo>
                    <a:lnTo>
                      <a:pt x="176" y="149"/>
                    </a:lnTo>
                    <a:lnTo>
                      <a:pt x="183" y="155"/>
                    </a:lnTo>
                    <a:lnTo>
                      <a:pt x="188" y="162"/>
                    </a:lnTo>
                    <a:lnTo>
                      <a:pt x="194" y="169"/>
                    </a:lnTo>
                    <a:lnTo>
                      <a:pt x="200" y="178"/>
                    </a:lnTo>
                    <a:lnTo>
                      <a:pt x="205" y="188"/>
                    </a:lnTo>
                    <a:lnTo>
                      <a:pt x="209" y="198"/>
                    </a:lnTo>
                    <a:lnTo>
                      <a:pt x="213" y="210"/>
                    </a:lnTo>
                    <a:lnTo>
                      <a:pt x="215" y="221"/>
                    </a:lnTo>
                    <a:lnTo>
                      <a:pt x="218" y="234"/>
                    </a:lnTo>
                    <a:lnTo>
                      <a:pt x="218" y="247"/>
                    </a:lnTo>
                    <a:lnTo>
                      <a:pt x="219" y="262"/>
                    </a:lnTo>
                    <a:lnTo>
                      <a:pt x="218" y="279"/>
                    </a:lnTo>
                    <a:lnTo>
                      <a:pt x="217" y="295"/>
                    </a:lnTo>
                    <a:lnTo>
                      <a:pt x="213" y="309"/>
                    </a:lnTo>
                    <a:lnTo>
                      <a:pt x="209" y="324"/>
                    </a:lnTo>
                    <a:lnTo>
                      <a:pt x="204" y="337"/>
                    </a:lnTo>
                    <a:lnTo>
                      <a:pt x="198" y="349"/>
                    </a:lnTo>
                    <a:lnTo>
                      <a:pt x="191" y="361"/>
                    </a:lnTo>
                    <a:lnTo>
                      <a:pt x="181" y="373"/>
                    </a:lnTo>
                    <a:lnTo>
                      <a:pt x="173" y="381"/>
                    </a:lnTo>
                    <a:lnTo>
                      <a:pt x="165" y="388"/>
                    </a:lnTo>
                    <a:lnTo>
                      <a:pt x="157" y="394"/>
                    </a:lnTo>
                    <a:lnTo>
                      <a:pt x="149" y="400"/>
                    </a:lnTo>
                    <a:lnTo>
                      <a:pt x="139" y="403"/>
                    </a:lnTo>
                    <a:lnTo>
                      <a:pt x="130" y="406"/>
                    </a:lnTo>
                    <a:lnTo>
                      <a:pt x="121" y="407"/>
                    </a:lnTo>
                    <a:lnTo>
                      <a:pt x="111" y="409"/>
                    </a:lnTo>
                    <a:lnTo>
                      <a:pt x="102" y="407"/>
                    </a:lnTo>
                    <a:lnTo>
                      <a:pt x="92" y="406"/>
                    </a:lnTo>
                    <a:lnTo>
                      <a:pt x="83" y="404"/>
                    </a:lnTo>
                    <a:lnTo>
                      <a:pt x="74" y="400"/>
                    </a:lnTo>
                    <a:lnTo>
                      <a:pt x="64" y="396"/>
                    </a:lnTo>
                    <a:lnTo>
                      <a:pt x="55" y="390"/>
                    </a:lnTo>
                    <a:lnTo>
                      <a:pt x="46" y="383"/>
                    </a:lnTo>
                    <a:lnTo>
                      <a:pt x="35" y="375"/>
                    </a:lnTo>
                    <a:lnTo>
                      <a:pt x="35" y="109"/>
                    </a:lnTo>
                    <a:lnTo>
                      <a:pt x="35" y="88"/>
                    </a:lnTo>
                    <a:lnTo>
                      <a:pt x="35" y="74"/>
                    </a:lnTo>
                    <a:lnTo>
                      <a:pt x="34" y="62"/>
                    </a:lnTo>
                    <a:lnTo>
                      <a:pt x="34" y="55"/>
                    </a:lnTo>
                    <a:lnTo>
                      <a:pt x="32" y="47"/>
                    </a:lnTo>
                    <a:lnTo>
                      <a:pt x="28" y="41"/>
                    </a:lnTo>
                    <a:lnTo>
                      <a:pt x="25" y="38"/>
                    </a:lnTo>
                    <a:lnTo>
                      <a:pt x="19" y="38"/>
                    </a:lnTo>
                    <a:lnTo>
                      <a:pt x="12" y="38"/>
                    </a:lnTo>
                    <a:lnTo>
                      <a:pt x="4" y="42"/>
                    </a:lnTo>
                    <a:lnTo>
                      <a:pt x="0" y="32"/>
                    </a:lnTo>
                    <a:lnTo>
                      <a:pt x="63" y="0"/>
                    </a:lnTo>
                    <a:lnTo>
                      <a:pt x="73" y="0"/>
                    </a:lnTo>
                    <a:lnTo>
                      <a:pt x="73" y="188"/>
                    </a:lnTo>
                    <a:close/>
                    <a:moveTo>
                      <a:pt x="73" y="205"/>
                    </a:moveTo>
                    <a:lnTo>
                      <a:pt x="73" y="360"/>
                    </a:lnTo>
                    <a:lnTo>
                      <a:pt x="78" y="365"/>
                    </a:lnTo>
                    <a:lnTo>
                      <a:pt x="85" y="371"/>
                    </a:lnTo>
                    <a:lnTo>
                      <a:pt x="91" y="377"/>
                    </a:lnTo>
                    <a:lnTo>
                      <a:pt x="97" y="381"/>
                    </a:lnTo>
                    <a:lnTo>
                      <a:pt x="103" y="384"/>
                    </a:lnTo>
                    <a:lnTo>
                      <a:pt x="110" y="386"/>
                    </a:lnTo>
                    <a:lnTo>
                      <a:pt x="116" y="387"/>
                    </a:lnTo>
                    <a:lnTo>
                      <a:pt x="123" y="388"/>
                    </a:lnTo>
                    <a:lnTo>
                      <a:pt x="128" y="387"/>
                    </a:lnTo>
                    <a:lnTo>
                      <a:pt x="132" y="386"/>
                    </a:lnTo>
                    <a:lnTo>
                      <a:pt x="138" y="384"/>
                    </a:lnTo>
                    <a:lnTo>
                      <a:pt x="143" y="381"/>
                    </a:lnTo>
                    <a:lnTo>
                      <a:pt x="152" y="373"/>
                    </a:lnTo>
                    <a:lnTo>
                      <a:pt x="162" y="360"/>
                    </a:lnTo>
                    <a:lnTo>
                      <a:pt x="165" y="352"/>
                    </a:lnTo>
                    <a:lnTo>
                      <a:pt x="169" y="344"/>
                    </a:lnTo>
                    <a:lnTo>
                      <a:pt x="172" y="335"/>
                    </a:lnTo>
                    <a:lnTo>
                      <a:pt x="174" y="325"/>
                    </a:lnTo>
                    <a:lnTo>
                      <a:pt x="177" y="315"/>
                    </a:lnTo>
                    <a:lnTo>
                      <a:pt x="178" y="303"/>
                    </a:lnTo>
                    <a:lnTo>
                      <a:pt x="179" y="290"/>
                    </a:lnTo>
                    <a:lnTo>
                      <a:pt x="179" y="277"/>
                    </a:lnTo>
                    <a:lnTo>
                      <a:pt x="179" y="266"/>
                    </a:lnTo>
                    <a:lnTo>
                      <a:pt x="178" y="254"/>
                    </a:lnTo>
                    <a:lnTo>
                      <a:pt x="177" y="244"/>
                    </a:lnTo>
                    <a:lnTo>
                      <a:pt x="174" y="234"/>
                    </a:lnTo>
                    <a:lnTo>
                      <a:pt x="172" y="225"/>
                    </a:lnTo>
                    <a:lnTo>
                      <a:pt x="169" y="217"/>
                    </a:lnTo>
                    <a:lnTo>
                      <a:pt x="165" y="210"/>
                    </a:lnTo>
                    <a:lnTo>
                      <a:pt x="162" y="202"/>
                    </a:lnTo>
                    <a:lnTo>
                      <a:pt x="157" y="195"/>
                    </a:lnTo>
                    <a:lnTo>
                      <a:pt x="152" y="191"/>
                    </a:lnTo>
                    <a:lnTo>
                      <a:pt x="147" y="185"/>
                    </a:lnTo>
                    <a:lnTo>
                      <a:pt x="142" y="182"/>
                    </a:lnTo>
                    <a:lnTo>
                      <a:pt x="137" y="179"/>
                    </a:lnTo>
                    <a:lnTo>
                      <a:pt x="131" y="176"/>
                    </a:lnTo>
                    <a:lnTo>
                      <a:pt x="126" y="175"/>
                    </a:lnTo>
                    <a:lnTo>
                      <a:pt x="121" y="175"/>
                    </a:lnTo>
                    <a:lnTo>
                      <a:pt x="115" y="176"/>
                    </a:lnTo>
                    <a:lnTo>
                      <a:pt x="109" y="178"/>
                    </a:lnTo>
                    <a:lnTo>
                      <a:pt x="103" y="179"/>
                    </a:lnTo>
                    <a:lnTo>
                      <a:pt x="96" y="182"/>
                    </a:lnTo>
                    <a:lnTo>
                      <a:pt x="85" y="191"/>
                    </a:lnTo>
                    <a:lnTo>
                      <a:pt x="73" y="20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20" name="Freeform 3313"/>
              <p:cNvSpPr>
                <a:spLocks/>
              </p:cNvSpPr>
              <p:nvPr/>
            </p:nvSpPr>
            <p:spPr bwMode="auto">
              <a:xfrm>
                <a:off x="4447" y="3735"/>
                <a:ext cx="63" cy="10"/>
              </a:xfrm>
              <a:custGeom>
                <a:avLst/>
                <a:gdLst>
                  <a:gd name="T0" fmla="*/ 127 w 127"/>
                  <a:gd name="T1" fmla="*/ 10 h 20"/>
                  <a:gd name="T2" fmla="*/ 119 w 127"/>
                  <a:gd name="T3" fmla="*/ 0 h 20"/>
                  <a:gd name="T4" fmla="*/ 0 w 127"/>
                  <a:gd name="T5" fmla="*/ 0 h 20"/>
                  <a:gd name="T6" fmla="*/ 0 w 127"/>
                  <a:gd name="T7" fmla="*/ 20 h 20"/>
                  <a:gd name="T8" fmla="*/ 119 w 127"/>
                  <a:gd name="T9" fmla="*/ 20 h 20"/>
                  <a:gd name="T10" fmla="*/ 127 w 127"/>
                  <a:gd name="T11" fmla="*/ 10 h 20"/>
                  <a:gd name="T12" fmla="*/ 127 w 127"/>
                  <a:gd name="T13" fmla="*/ 10 h 20"/>
                  <a:gd name="T14" fmla="*/ 127 w 127"/>
                  <a:gd name="T15" fmla="*/ 0 h 20"/>
                  <a:gd name="T16" fmla="*/ 119 w 127"/>
                  <a:gd name="T17" fmla="*/ 0 h 20"/>
                  <a:gd name="T18" fmla="*/ 127 w 127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20">
                    <a:moveTo>
                      <a:pt x="127" y="10"/>
                    </a:moveTo>
                    <a:lnTo>
                      <a:pt x="119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9" y="20"/>
                    </a:lnTo>
                    <a:lnTo>
                      <a:pt x="127" y="10"/>
                    </a:lnTo>
                    <a:lnTo>
                      <a:pt x="127" y="0"/>
                    </a:lnTo>
                    <a:lnTo>
                      <a:pt x="119" y="0"/>
                    </a:lnTo>
                    <a:lnTo>
                      <a:pt x="127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21" name="Freeform 3314"/>
              <p:cNvSpPr>
                <a:spLocks/>
              </p:cNvSpPr>
              <p:nvPr/>
            </p:nvSpPr>
            <p:spPr bwMode="auto">
              <a:xfrm>
                <a:off x="4502" y="3740"/>
                <a:ext cx="8" cy="27"/>
              </a:xfrm>
              <a:custGeom>
                <a:avLst/>
                <a:gdLst>
                  <a:gd name="T0" fmla="*/ 9 w 17"/>
                  <a:gd name="T1" fmla="*/ 53 h 53"/>
                  <a:gd name="T2" fmla="*/ 17 w 17"/>
                  <a:gd name="T3" fmla="*/ 43 h 53"/>
                  <a:gd name="T4" fmla="*/ 17 w 17"/>
                  <a:gd name="T5" fmla="*/ 0 h 53"/>
                  <a:gd name="T6" fmla="*/ 0 w 17"/>
                  <a:gd name="T7" fmla="*/ 0 h 53"/>
                  <a:gd name="T8" fmla="*/ 0 w 17"/>
                  <a:gd name="T9" fmla="*/ 43 h 53"/>
                  <a:gd name="T10" fmla="*/ 9 w 17"/>
                  <a:gd name="T11" fmla="*/ 53 h 53"/>
                  <a:gd name="T12" fmla="*/ 9 w 17"/>
                  <a:gd name="T13" fmla="*/ 53 h 53"/>
                  <a:gd name="T14" fmla="*/ 17 w 17"/>
                  <a:gd name="T15" fmla="*/ 53 h 53"/>
                  <a:gd name="T16" fmla="*/ 17 w 17"/>
                  <a:gd name="T17" fmla="*/ 43 h 53"/>
                  <a:gd name="T18" fmla="*/ 9 w 17"/>
                  <a:gd name="T1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53">
                    <a:moveTo>
                      <a:pt x="9" y="53"/>
                    </a:moveTo>
                    <a:lnTo>
                      <a:pt x="17" y="43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43"/>
                    </a:lnTo>
                    <a:lnTo>
                      <a:pt x="9" y="53"/>
                    </a:lnTo>
                    <a:lnTo>
                      <a:pt x="17" y="53"/>
                    </a:lnTo>
                    <a:lnTo>
                      <a:pt x="17" y="43"/>
                    </a:lnTo>
                    <a:lnTo>
                      <a:pt x="9" y="5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22" name="Freeform 3315"/>
              <p:cNvSpPr>
                <a:spLocks/>
              </p:cNvSpPr>
              <p:nvPr/>
            </p:nvSpPr>
            <p:spPr bwMode="auto">
              <a:xfrm>
                <a:off x="4443" y="3756"/>
                <a:ext cx="63" cy="11"/>
              </a:xfrm>
              <a:custGeom>
                <a:avLst/>
                <a:gdLst>
                  <a:gd name="T0" fmla="*/ 0 w 127"/>
                  <a:gd name="T1" fmla="*/ 11 h 21"/>
                  <a:gd name="T2" fmla="*/ 8 w 127"/>
                  <a:gd name="T3" fmla="*/ 21 h 21"/>
                  <a:gd name="T4" fmla="*/ 127 w 127"/>
                  <a:gd name="T5" fmla="*/ 21 h 21"/>
                  <a:gd name="T6" fmla="*/ 127 w 127"/>
                  <a:gd name="T7" fmla="*/ 0 h 21"/>
                  <a:gd name="T8" fmla="*/ 8 w 127"/>
                  <a:gd name="T9" fmla="*/ 0 h 21"/>
                  <a:gd name="T10" fmla="*/ 0 w 127"/>
                  <a:gd name="T11" fmla="*/ 11 h 21"/>
                  <a:gd name="T12" fmla="*/ 0 w 127"/>
                  <a:gd name="T13" fmla="*/ 11 h 21"/>
                  <a:gd name="T14" fmla="*/ 0 w 127"/>
                  <a:gd name="T15" fmla="*/ 21 h 21"/>
                  <a:gd name="T16" fmla="*/ 8 w 127"/>
                  <a:gd name="T17" fmla="*/ 21 h 21"/>
                  <a:gd name="T18" fmla="*/ 0 w 127"/>
                  <a:gd name="T1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21">
                    <a:moveTo>
                      <a:pt x="0" y="11"/>
                    </a:moveTo>
                    <a:lnTo>
                      <a:pt x="8" y="21"/>
                    </a:lnTo>
                    <a:lnTo>
                      <a:pt x="127" y="21"/>
                    </a:lnTo>
                    <a:lnTo>
                      <a:pt x="127" y="0"/>
                    </a:lnTo>
                    <a:lnTo>
                      <a:pt x="8" y="0"/>
                    </a:lnTo>
                    <a:lnTo>
                      <a:pt x="0" y="11"/>
                    </a:lnTo>
                    <a:lnTo>
                      <a:pt x="0" y="21"/>
                    </a:lnTo>
                    <a:lnTo>
                      <a:pt x="8" y="2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23" name="Freeform 3316"/>
              <p:cNvSpPr>
                <a:spLocks/>
              </p:cNvSpPr>
              <p:nvPr/>
            </p:nvSpPr>
            <p:spPr bwMode="auto">
              <a:xfrm>
                <a:off x="4443" y="3735"/>
                <a:ext cx="8" cy="27"/>
              </a:xfrm>
              <a:custGeom>
                <a:avLst/>
                <a:gdLst>
                  <a:gd name="T0" fmla="*/ 8 w 17"/>
                  <a:gd name="T1" fmla="*/ 0 h 53"/>
                  <a:gd name="T2" fmla="*/ 0 w 17"/>
                  <a:gd name="T3" fmla="*/ 10 h 53"/>
                  <a:gd name="T4" fmla="*/ 0 w 17"/>
                  <a:gd name="T5" fmla="*/ 53 h 53"/>
                  <a:gd name="T6" fmla="*/ 17 w 17"/>
                  <a:gd name="T7" fmla="*/ 53 h 53"/>
                  <a:gd name="T8" fmla="*/ 17 w 17"/>
                  <a:gd name="T9" fmla="*/ 10 h 53"/>
                  <a:gd name="T10" fmla="*/ 8 w 17"/>
                  <a:gd name="T11" fmla="*/ 0 h 53"/>
                  <a:gd name="T12" fmla="*/ 8 w 17"/>
                  <a:gd name="T13" fmla="*/ 0 h 53"/>
                  <a:gd name="T14" fmla="*/ 0 w 17"/>
                  <a:gd name="T15" fmla="*/ 0 h 53"/>
                  <a:gd name="T16" fmla="*/ 0 w 17"/>
                  <a:gd name="T17" fmla="*/ 10 h 53"/>
                  <a:gd name="T18" fmla="*/ 8 w 17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53">
                    <a:moveTo>
                      <a:pt x="8" y="0"/>
                    </a:moveTo>
                    <a:lnTo>
                      <a:pt x="0" y="10"/>
                    </a:lnTo>
                    <a:lnTo>
                      <a:pt x="0" y="53"/>
                    </a:lnTo>
                    <a:lnTo>
                      <a:pt x="17" y="53"/>
                    </a:lnTo>
                    <a:lnTo>
                      <a:pt x="17" y="1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24" name="Freeform 3317"/>
              <p:cNvSpPr>
                <a:spLocks/>
              </p:cNvSpPr>
              <p:nvPr/>
            </p:nvSpPr>
            <p:spPr bwMode="auto">
              <a:xfrm>
                <a:off x="4548" y="3677"/>
                <a:ext cx="36" cy="35"/>
              </a:xfrm>
              <a:custGeom>
                <a:avLst/>
                <a:gdLst>
                  <a:gd name="T0" fmla="*/ 71 w 71"/>
                  <a:gd name="T1" fmla="*/ 0 h 70"/>
                  <a:gd name="T2" fmla="*/ 71 w 71"/>
                  <a:gd name="T3" fmla="*/ 0 h 70"/>
                  <a:gd name="T4" fmla="*/ 62 w 71"/>
                  <a:gd name="T5" fmla="*/ 2 h 70"/>
                  <a:gd name="T6" fmla="*/ 52 w 71"/>
                  <a:gd name="T7" fmla="*/ 5 h 70"/>
                  <a:gd name="T8" fmla="*/ 42 w 71"/>
                  <a:gd name="T9" fmla="*/ 9 h 70"/>
                  <a:gd name="T10" fmla="*/ 34 w 71"/>
                  <a:gd name="T11" fmla="*/ 16 h 70"/>
                  <a:gd name="T12" fmla="*/ 24 w 71"/>
                  <a:gd name="T13" fmla="*/ 24 h 70"/>
                  <a:gd name="T14" fmla="*/ 16 w 71"/>
                  <a:gd name="T15" fmla="*/ 34 h 70"/>
                  <a:gd name="T16" fmla="*/ 8 w 71"/>
                  <a:gd name="T17" fmla="*/ 45 h 70"/>
                  <a:gd name="T18" fmla="*/ 0 w 71"/>
                  <a:gd name="T19" fmla="*/ 57 h 70"/>
                  <a:gd name="T20" fmla="*/ 13 w 71"/>
                  <a:gd name="T21" fmla="*/ 70 h 70"/>
                  <a:gd name="T22" fmla="*/ 20 w 71"/>
                  <a:gd name="T23" fmla="*/ 58 h 70"/>
                  <a:gd name="T24" fmla="*/ 28 w 71"/>
                  <a:gd name="T25" fmla="*/ 48 h 70"/>
                  <a:gd name="T26" fmla="*/ 35 w 71"/>
                  <a:gd name="T27" fmla="*/ 39 h 70"/>
                  <a:gd name="T28" fmla="*/ 42 w 71"/>
                  <a:gd name="T29" fmla="*/ 34 h 70"/>
                  <a:gd name="T30" fmla="*/ 50 w 71"/>
                  <a:gd name="T31" fmla="*/ 28 h 70"/>
                  <a:gd name="T32" fmla="*/ 57 w 71"/>
                  <a:gd name="T33" fmla="*/ 25 h 70"/>
                  <a:gd name="T34" fmla="*/ 64 w 71"/>
                  <a:gd name="T35" fmla="*/ 22 h 70"/>
                  <a:gd name="T36" fmla="*/ 71 w 71"/>
                  <a:gd name="T37" fmla="*/ 22 h 70"/>
                  <a:gd name="T38" fmla="*/ 71 w 71"/>
                  <a:gd name="T39" fmla="*/ 22 h 70"/>
                  <a:gd name="T40" fmla="*/ 71 w 71"/>
                  <a:gd name="T4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1" h="70">
                    <a:moveTo>
                      <a:pt x="71" y="0"/>
                    </a:moveTo>
                    <a:lnTo>
                      <a:pt x="71" y="0"/>
                    </a:lnTo>
                    <a:lnTo>
                      <a:pt x="62" y="2"/>
                    </a:lnTo>
                    <a:lnTo>
                      <a:pt x="52" y="5"/>
                    </a:lnTo>
                    <a:lnTo>
                      <a:pt x="42" y="9"/>
                    </a:lnTo>
                    <a:lnTo>
                      <a:pt x="34" y="16"/>
                    </a:lnTo>
                    <a:lnTo>
                      <a:pt x="24" y="24"/>
                    </a:lnTo>
                    <a:lnTo>
                      <a:pt x="16" y="34"/>
                    </a:lnTo>
                    <a:lnTo>
                      <a:pt x="8" y="45"/>
                    </a:lnTo>
                    <a:lnTo>
                      <a:pt x="0" y="57"/>
                    </a:lnTo>
                    <a:lnTo>
                      <a:pt x="13" y="70"/>
                    </a:lnTo>
                    <a:lnTo>
                      <a:pt x="20" y="58"/>
                    </a:lnTo>
                    <a:lnTo>
                      <a:pt x="28" y="48"/>
                    </a:lnTo>
                    <a:lnTo>
                      <a:pt x="35" y="39"/>
                    </a:lnTo>
                    <a:lnTo>
                      <a:pt x="42" y="34"/>
                    </a:lnTo>
                    <a:lnTo>
                      <a:pt x="50" y="28"/>
                    </a:lnTo>
                    <a:lnTo>
                      <a:pt x="57" y="25"/>
                    </a:lnTo>
                    <a:lnTo>
                      <a:pt x="64" y="22"/>
                    </a:lnTo>
                    <a:lnTo>
                      <a:pt x="71" y="22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25" name="Freeform 3318"/>
              <p:cNvSpPr>
                <a:spLocks/>
              </p:cNvSpPr>
              <p:nvPr/>
            </p:nvSpPr>
            <p:spPr bwMode="auto">
              <a:xfrm>
                <a:off x="4584" y="3677"/>
                <a:ext cx="32" cy="26"/>
              </a:xfrm>
              <a:custGeom>
                <a:avLst/>
                <a:gdLst>
                  <a:gd name="T0" fmla="*/ 63 w 63"/>
                  <a:gd name="T1" fmla="*/ 38 h 52"/>
                  <a:gd name="T2" fmla="*/ 63 w 63"/>
                  <a:gd name="T3" fmla="*/ 38 h 52"/>
                  <a:gd name="T4" fmla="*/ 56 w 63"/>
                  <a:gd name="T5" fmla="*/ 29 h 52"/>
                  <a:gd name="T6" fmla="*/ 49 w 63"/>
                  <a:gd name="T7" fmla="*/ 22 h 52"/>
                  <a:gd name="T8" fmla="*/ 42 w 63"/>
                  <a:gd name="T9" fmla="*/ 16 h 52"/>
                  <a:gd name="T10" fmla="*/ 34 w 63"/>
                  <a:gd name="T11" fmla="*/ 11 h 52"/>
                  <a:gd name="T12" fmla="*/ 26 w 63"/>
                  <a:gd name="T13" fmla="*/ 6 h 52"/>
                  <a:gd name="T14" fmla="*/ 18 w 63"/>
                  <a:gd name="T15" fmla="*/ 3 h 52"/>
                  <a:gd name="T16" fmla="*/ 9 w 63"/>
                  <a:gd name="T17" fmla="*/ 2 h 52"/>
                  <a:gd name="T18" fmla="*/ 0 w 63"/>
                  <a:gd name="T19" fmla="*/ 0 h 52"/>
                  <a:gd name="T20" fmla="*/ 0 w 63"/>
                  <a:gd name="T21" fmla="*/ 22 h 52"/>
                  <a:gd name="T22" fmla="*/ 7 w 63"/>
                  <a:gd name="T23" fmla="*/ 22 h 52"/>
                  <a:gd name="T24" fmla="*/ 14 w 63"/>
                  <a:gd name="T25" fmla="*/ 24 h 52"/>
                  <a:gd name="T26" fmla="*/ 21 w 63"/>
                  <a:gd name="T27" fmla="*/ 26 h 52"/>
                  <a:gd name="T28" fmla="*/ 27 w 63"/>
                  <a:gd name="T29" fmla="*/ 29 h 52"/>
                  <a:gd name="T30" fmla="*/ 33 w 63"/>
                  <a:gd name="T31" fmla="*/ 34 h 52"/>
                  <a:gd name="T32" fmla="*/ 39 w 63"/>
                  <a:gd name="T33" fmla="*/ 38 h 52"/>
                  <a:gd name="T34" fmla="*/ 45 w 63"/>
                  <a:gd name="T35" fmla="*/ 45 h 52"/>
                  <a:gd name="T36" fmla="*/ 50 w 63"/>
                  <a:gd name="T37" fmla="*/ 52 h 52"/>
                  <a:gd name="T38" fmla="*/ 50 w 63"/>
                  <a:gd name="T39" fmla="*/ 52 h 52"/>
                  <a:gd name="T40" fmla="*/ 63 w 63"/>
                  <a:gd name="T41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3" h="52">
                    <a:moveTo>
                      <a:pt x="63" y="38"/>
                    </a:moveTo>
                    <a:lnTo>
                      <a:pt x="63" y="38"/>
                    </a:lnTo>
                    <a:lnTo>
                      <a:pt x="56" y="29"/>
                    </a:lnTo>
                    <a:lnTo>
                      <a:pt x="49" y="22"/>
                    </a:lnTo>
                    <a:lnTo>
                      <a:pt x="42" y="16"/>
                    </a:lnTo>
                    <a:lnTo>
                      <a:pt x="34" y="11"/>
                    </a:lnTo>
                    <a:lnTo>
                      <a:pt x="26" y="6"/>
                    </a:lnTo>
                    <a:lnTo>
                      <a:pt x="18" y="3"/>
                    </a:lnTo>
                    <a:lnTo>
                      <a:pt x="9" y="2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7" y="22"/>
                    </a:lnTo>
                    <a:lnTo>
                      <a:pt x="14" y="24"/>
                    </a:lnTo>
                    <a:lnTo>
                      <a:pt x="21" y="26"/>
                    </a:lnTo>
                    <a:lnTo>
                      <a:pt x="27" y="29"/>
                    </a:lnTo>
                    <a:lnTo>
                      <a:pt x="33" y="34"/>
                    </a:lnTo>
                    <a:lnTo>
                      <a:pt x="39" y="38"/>
                    </a:lnTo>
                    <a:lnTo>
                      <a:pt x="45" y="45"/>
                    </a:lnTo>
                    <a:lnTo>
                      <a:pt x="50" y="52"/>
                    </a:lnTo>
                    <a:lnTo>
                      <a:pt x="63" y="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26" name="Freeform 3319"/>
              <p:cNvSpPr>
                <a:spLocks/>
              </p:cNvSpPr>
              <p:nvPr/>
            </p:nvSpPr>
            <p:spPr bwMode="auto">
              <a:xfrm>
                <a:off x="4609" y="3696"/>
                <a:ext cx="20" cy="50"/>
              </a:xfrm>
              <a:custGeom>
                <a:avLst/>
                <a:gdLst>
                  <a:gd name="T0" fmla="*/ 39 w 39"/>
                  <a:gd name="T1" fmla="*/ 100 h 100"/>
                  <a:gd name="T2" fmla="*/ 39 w 39"/>
                  <a:gd name="T3" fmla="*/ 100 h 100"/>
                  <a:gd name="T4" fmla="*/ 39 w 39"/>
                  <a:gd name="T5" fmla="*/ 85 h 100"/>
                  <a:gd name="T6" fmla="*/ 38 w 39"/>
                  <a:gd name="T7" fmla="*/ 71 h 100"/>
                  <a:gd name="T8" fmla="*/ 36 w 39"/>
                  <a:gd name="T9" fmla="*/ 58 h 100"/>
                  <a:gd name="T10" fmla="*/ 32 w 39"/>
                  <a:gd name="T11" fmla="*/ 45 h 100"/>
                  <a:gd name="T12" fmla="*/ 29 w 39"/>
                  <a:gd name="T13" fmla="*/ 32 h 100"/>
                  <a:gd name="T14" fmla="*/ 25 w 39"/>
                  <a:gd name="T15" fmla="*/ 20 h 100"/>
                  <a:gd name="T16" fmla="*/ 19 w 39"/>
                  <a:gd name="T17" fmla="*/ 10 h 100"/>
                  <a:gd name="T18" fmla="*/ 13 w 39"/>
                  <a:gd name="T19" fmla="*/ 0 h 100"/>
                  <a:gd name="T20" fmla="*/ 0 w 39"/>
                  <a:gd name="T21" fmla="*/ 14 h 100"/>
                  <a:gd name="T22" fmla="*/ 5 w 39"/>
                  <a:gd name="T23" fmla="*/ 22 h 100"/>
                  <a:gd name="T24" fmla="*/ 10 w 39"/>
                  <a:gd name="T25" fmla="*/ 30 h 100"/>
                  <a:gd name="T26" fmla="*/ 13 w 39"/>
                  <a:gd name="T27" fmla="*/ 40 h 100"/>
                  <a:gd name="T28" fmla="*/ 17 w 39"/>
                  <a:gd name="T29" fmla="*/ 50 h 100"/>
                  <a:gd name="T30" fmla="*/ 19 w 39"/>
                  <a:gd name="T31" fmla="*/ 62 h 100"/>
                  <a:gd name="T32" fmla="*/ 20 w 39"/>
                  <a:gd name="T33" fmla="*/ 74 h 100"/>
                  <a:gd name="T34" fmla="*/ 21 w 39"/>
                  <a:gd name="T35" fmla="*/ 87 h 100"/>
                  <a:gd name="T36" fmla="*/ 23 w 39"/>
                  <a:gd name="T37" fmla="*/ 100 h 100"/>
                  <a:gd name="T38" fmla="*/ 23 w 39"/>
                  <a:gd name="T39" fmla="*/ 100 h 100"/>
                  <a:gd name="T40" fmla="*/ 39 w 39"/>
                  <a:gd name="T4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" h="100">
                    <a:moveTo>
                      <a:pt x="39" y="100"/>
                    </a:moveTo>
                    <a:lnTo>
                      <a:pt x="39" y="100"/>
                    </a:lnTo>
                    <a:lnTo>
                      <a:pt x="39" y="85"/>
                    </a:lnTo>
                    <a:lnTo>
                      <a:pt x="38" y="71"/>
                    </a:lnTo>
                    <a:lnTo>
                      <a:pt x="36" y="58"/>
                    </a:lnTo>
                    <a:lnTo>
                      <a:pt x="32" y="45"/>
                    </a:lnTo>
                    <a:lnTo>
                      <a:pt x="29" y="32"/>
                    </a:lnTo>
                    <a:lnTo>
                      <a:pt x="25" y="20"/>
                    </a:lnTo>
                    <a:lnTo>
                      <a:pt x="19" y="10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5" y="22"/>
                    </a:lnTo>
                    <a:lnTo>
                      <a:pt x="10" y="30"/>
                    </a:lnTo>
                    <a:lnTo>
                      <a:pt x="13" y="40"/>
                    </a:lnTo>
                    <a:lnTo>
                      <a:pt x="17" y="50"/>
                    </a:lnTo>
                    <a:lnTo>
                      <a:pt x="19" y="62"/>
                    </a:lnTo>
                    <a:lnTo>
                      <a:pt x="20" y="74"/>
                    </a:lnTo>
                    <a:lnTo>
                      <a:pt x="21" y="87"/>
                    </a:lnTo>
                    <a:lnTo>
                      <a:pt x="23" y="100"/>
                    </a:lnTo>
                    <a:lnTo>
                      <a:pt x="39" y="10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27" name="Freeform 3320"/>
              <p:cNvSpPr>
                <a:spLocks/>
              </p:cNvSpPr>
              <p:nvPr/>
            </p:nvSpPr>
            <p:spPr bwMode="auto">
              <a:xfrm>
                <a:off x="4603" y="3746"/>
                <a:ext cx="26" cy="59"/>
              </a:xfrm>
              <a:custGeom>
                <a:avLst/>
                <a:gdLst>
                  <a:gd name="T0" fmla="*/ 11 w 51"/>
                  <a:gd name="T1" fmla="*/ 118 h 118"/>
                  <a:gd name="T2" fmla="*/ 11 w 51"/>
                  <a:gd name="T3" fmla="*/ 118 h 118"/>
                  <a:gd name="T4" fmla="*/ 21 w 51"/>
                  <a:gd name="T5" fmla="*/ 106 h 118"/>
                  <a:gd name="T6" fmla="*/ 29 w 51"/>
                  <a:gd name="T7" fmla="*/ 93 h 118"/>
                  <a:gd name="T8" fmla="*/ 36 w 51"/>
                  <a:gd name="T9" fmla="*/ 80 h 118"/>
                  <a:gd name="T10" fmla="*/ 42 w 51"/>
                  <a:gd name="T11" fmla="*/ 66 h 118"/>
                  <a:gd name="T12" fmla="*/ 45 w 51"/>
                  <a:gd name="T13" fmla="*/ 50 h 118"/>
                  <a:gd name="T14" fmla="*/ 49 w 51"/>
                  <a:gd name="T15" fmla="*/ 34 h 118"/>
                  <a:gd name="T16" fmla="*/ 50 w 51"/>
                  <a:gd name="T17" fmla="*/ 18 h 118"/>
                  <a:gd name="T18" fmla="*/ 51 w 51"/>
                  <a:gd name="T19" fmla="*/ 0 h 118"/>
                  <a:gd name="T20" fmla="*/ 35 w 51"/>
                  <a:gd name="T21" fmla="*/ 0 h 118"/>
                  <a:gd name="T22" fmla="*/ 33 w 51"/>
                  <a:gd name="T23" fmla="*/ 15 h 118"/>
                  <a:gd name="T24" fmla="*/ 32 w 51"/>
                  <a:gd name="T25" fmla="*/ 31 h 118"/>
                  <a:gd name="T26" fmla="*/ 30 w 51"/>
                  <a:gd name="T27" fmla="*/ 44 h 118"/>
                  <a:gd name="T28" fmla="*/ 25 w 51"/>
                  <a:gd name="T29" fmla="*/ 59 h 118"/>
                  <a:gd name="T30" fmla="*/ 21 w 51"/>
                  <a:gd name="T31" fmla="*/ 70 h 118"/>
                  <a:gd name="T32" fmla="*/ 15 w 51"/>
                  <a:gd name="T33" fmla="*/ 82 h 118"/>
                  <a:gd name="T34" fmla="*/ 8 w 51"/>
                  <a:gd name="T35" fmla="*/ 93 h 118"/>
                  <a:gd name="T36" fmla="*/ 0 w 51"/>
                  <a:gd name="T37" fmla="*/ 103 h 118"/>
                  <a:gd name="T38" fmla="*/ 0 w 51"/>
                  <a:gd name="T39" fmla="*/ 103 h 118"/>
                  <a:gd name="T40" fmla="*/ 11 w 51"/>
                  <a:gd name="T41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" h="118">
                    <a:moveTo>
                      <a:pt x="11" y="118"/>
                    </a:moveTo>
                    <a:lnTo>
                      <a:pt x="11" y="118"/>
                    </a:lnTo>
                    <a:lnTo>
                      <a:pt x="21" y="106"/>
                    </a:lnTo>
                    <a:lnTo>
                      <a:pt x="29" y="93"/>
                    </a:lnTo>
                    <a:lnTo>
                      <a:pt x="36" y="80"/>
                    </a:lnTo>
                    <a:lnTo>
                      <a:pt x="42" y="66"/>
                    </a:lnTo>
                    <a:lnTo>
                      <a:pt x="45" y="50"/>
                    </a:lnTo>
                    <a:lnTo>
                      <a:pt x="49" y="34"/>
                    </a:lnTo>
                    <a:lnTo>
                      <a:pt x="50" y="18"/>
                    </a:lnTo>
                    <a:lnTo>
                      <a:pt x="51" y="0"/>
                    </a:lnTo>
                    <a:lnTo>
                      <a:pt x="35" y="0"/>
                    </a:lnTo>
                    <a:lnTo>
                      <a:pt x="33" y="15"/>
                    </a:lnTo>
                    <a:lnTo>
                      <a:pt x="32" y="31"/>
                    </a:lnTo>
                    <a:lnTo>
                      <a:pt x="30" y="44"/>
                    </a:lnTo>
                    <a:lnTo>
                      <a:pt x="25" y="59"/>
                    </a:lnTo>
                    <a:lnTo>
                      <a:pt x="21" y="70"/>
                    </a:lnTo>
                    <a:lnTo>
                      <a:pt x="15" y="82"/>
                    </a:lnTo>
                    <a:lnTo>
                      <a:pt x="8" y="93"/>
                    </a:lnTo>
                    <a:lnTo>
                      <a:pt x="0" y="103"/>
                    </a:lnTo>
                    <a:lnTo>
                      <a:pt x="11" y="1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28" name="Freeform 3321"/>
              <p:cNvSpPr>
                <a:spLocks/>
              </p:cNvSpPr>
              <p:nvPr/>
            </p:nvSpPr>
            <p:spPr bwMode="auto">
              <a:xfrm>
                <a:off x="4571" y="3798"/>
                <a:ext cx="38" cy="26"/>
              </a:xfrm>
              <a:custGeom>
                <a:avLst/>
                <a:gdLst>
                  <a:gd name="T0" fmla="*/ 0 w 76"/>
                  <a:gd name="T1" fmla="*/ 54 h 54"/>
                  <a:gd name="T2" fmla="*/ 0 w 76"/>
                  <a:gd name="T3" fmla="*/ 54 h 54"/>
                  <a:gd name="T4" fmla="*/ 11 w 76"/>
                  <a:gd name="T5" fmla="*/ 54 h 54"/>
                  <a:gd name="T6" fmla="*/ 20 w 76"/>
                  <a:gd name="T7" fmla="*/ 51 h 54"/>
                  <a:gd name="T8" fmla="*/ 31 w 76"/>
                  <a:gd name="T9" fmla="*/ 48 h 54"/>
                  <a:gd name="T10" fmla="*/ 40 w 76"/>
                  <a:gd name="T11" fmla="*/ 44 h 54"/>
                  <a:gd name="T12" fmla="*/ 49 w 76"/>
                  <a:gd name="T13" fmla="*/ 38 h 54"/>
                  <a:gd name="T14" fmla="*/ 59 w 76"/>
                  <a:gd name="T15" fmla="*/ 32 h 54"/>
                  <a:gd name="T16" fmla="*/ 68 w 76"/>
                  <a:gd name="T17" fmla="*/ 23 h 54"/>
                  <a:gd name="T18" fmla="*/ 76 w 76"/>
                  <a:gd name="T19" fmla="*/ 15 h 54"/>
                  <a:gd name="T20" fmla="*/ 65 w 76"/>
                  <a:gd name="T21" fmla="*/ 0 h 54"/>
                  <a:gd name="T22" fmla="*/ 58 w 76"/>
                  <a:gd name="T23" fmla="*/ 8 h 54"/>
                  <a:gd name="T24" fmla="*/ 49 w 76"/>
                  <a:gd name="T25" fmla="*/ 15 h 54"/>
                  <a:gd name="T26" fmla="*/ 42 w 76"/>
                  <a:gd name="T27" fmla="*/ 21 h 54"/>
                  <a:gd name="T28" fmla="*/ 34 w 76"/>
                  <a:gd name="T29" fmla="*/ 25 h 54"/>
                  <a:gd name="T30" fmla="*/ 26 w 76"/>
                  <a:gd name="T31" fmla="*/ 29 h 54"/>
                  <a:gd name="T32" fmla="*/ 18 w 76"/>
                  <a:gd name="T33" fmla="*/ 31 h 54"/>
                  <a:gd name="T34" fmla="*/ 8 w 76"/>
                  <a:gd name="T35" fmla="*/ 32 h 54"/>
                  <a:gd name="T36" fmla="*/ 0 w 76"/>
                  <a:gd name="T37" fmla="*/ 34 h 54"/>
                  <a:gd name="T38" fmla="*/ 0 w 76"/>
                  <a:gd name="T39" fmla="*/ 34 h 54"/>
                  <a:gd name="T40" fmla="*/ 0 w 76"/>
                  <a:gd name="T4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6" h="54">
                    <a:moveTo>
                      <a:pt x="0" y="54"/>
                    </a:moveTo>
                    <a:lnTo>
                      <a:pt x="0" y="54"/>
                    </a:lnTo>
                    <a:lnTo>
                      <a:pt x="11" y="54"/>
                    </a:lnTo>
                    <a:lnTo>
                      <a:pt x="20" y="51"/>
                    </a:lnTo>
                    <a:lnTo>
                      <a:pt x="31" y="48"/>
                    </a:lnTo>
                    <a:lnTo>
                      <a:pt x="40" y="44"/>
                    </a:lnTo>
                    <a:lnTo>
                      <a:pt x="49" y="38"/>
                    </a:lnTo>
                    <a:lnTo>
                      <a:pt x="59" y="32"/>
                    </a:lnTo>
                    <a:lnTo>
                      <a:pt x="68" y="23"/>
                    </a:lnTo>
                    <a:lnTo>
                      <a:pt x="76" y="15"/>
                    </a:lnTo>
                    <a:lnTo>
                      <a:pt x="65" y="0"/>
                    </a:lnTo>
                    <a:lnTo>
                      <a:pt x="58" y="8"/>
                    </a:lnTo>
                    <a:lnTo>
                      <a:pt x="49" y="15"/>
                    </a:lnTo>
                    <a:lnTo>
                      <a:pt x="42" y="21"/>
                    </a:lnTo>
                    <a:lnTo>
                      <a:pt x="34" y="25"/>
                    </a:lnTo>
                    <a:lnTo>
                      <a:pt x="26" y="29"/>
                    </a:lnTo>
                    <a:lnTo>
                      <a:pt x="18" y="31"/>
                    </a:lnTo>
                    <a:lnTo>
                      <a:pt x="8" y="32"/>
                    </a:lnTo>
                    <a:lnTo>
                      <a:pt x="0" y="34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29" name="Freeform 3322"/>
              <p:cNvSpPr>
                <a:spLocks/>
              </p:cNvSpPr>
              <p:nvPr/>
            </p:nvSpPr>
            <p:spPr bwMode="auto">
              <a:xfrm>
                <a:off x="4551" y="3810"/>
                <a:ext cx="20" cy="14"/>
              </a:xfrm>
              <a:custGeom>
                <a:avLst/>
                <a:gdLst>
                  <a:gd name="T0" fmla="*/ 0 w 40"/>
                  <a:gd name="T1" fmla="*/ 20 h 29"/>
                  <a:gd name="T2" fmla="*/ 0 w 40"/>
                  <a:gd name="T3" fmla="*/ 20 h 29"/>
                  <a:gd name="T4" fmla="*/ 10 w 40"/>
                  <a:gd name="T5" fmla="*/ 24 h 29"/>
                  <a:gd name="T6" fmla="*/ 20 w 40"/>
                  <a:gd name="T7" fmla="*/ 26 h 29"/>
                  <a:gd name="T8" fmla="*/ 30 w 40"/>
                  <a:gd name="T9" fmla="*/ 29 h 29"/>
                  <a:gd name="T10" fmla="*/ 40 w 40"/>
                  <a:gd name="T11" fmla="*/ 29 h 29"/>
                  <a:gd name="T12" fmla="*/ 40 w 40"/>
                  <a:gd name="T13" fmla="*/ 9 h 29"/>
                  <a:gd name="T14" fmla="*/ 32 w 40"/>
                  <a:gd name="T15" fmla="*/ 7 h 29"/>
                  <a:gd name="T16" fmla="*/ 23 w 40"/>
                  <a:gd name="T17" fmla="*/ 6 h 29"/>
                  <a:gd name="T18" fmla="*/ 14 w 40"/>
                  <a:gd name="T19" fmla="*/ 4 h 29"/>
                  <a:gd name="T20" fmla="*/ 6 w 40"/>
                  <a:gd name="T21" fmla="*/ 0 h 29"/>
                  <a:gd name="T22" fmla="*/ 6 w 40"/>
                  <a:gd name="T23" fmla="*/ 0 h 29"/>
                  <a:gd name="T24" fmla="*/ 0 w 40"/>
                  <a:gd name="T25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29">
                    <a:moveTo>
                      <a:pt x="0" y="20"/>
                    </a:moveTo>
                    <a:lnTo>
                      <a:pt x="0" y="20"/>
                    </a:lnTo>
                    <a:lnTo>
                      <a:pt x="10" y="24"/>
                    </a:lnTo>
                    <a:lnTo>
                      <a:pt x="20" y="26"/>
                    </a:lnTo>
                    <a:lnTo>
                      <a:pt x="30" y="29"/>
                    </a:lnTo>
                    <a:lnTo>
                      <a:pt x="40" y="29"/>
                    </a:lnTo>
                    <a:lnTo>
                      <a:pt x="40" y="9"/>
                    </a:lnTo>
                    <a:lnTo>
                      <a:pt x="32" y="7"/>
                    </a:lnTo>
                    <a:lnTo>
                      <a:pt x="23" y="6"/>
                    </a:lnTo>
                    <a:lnTo>
                      <a:pt x="14" y="4"/>
                    </a:lnTo>
                    <a:lnTo>
                      <a:pt x="6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30" name="Freeform 3323"/>
              <p:cNvSpPr>
                <a:spLocks/>
              </p:cNvSpPr>
              <p:nvPr/>
            </p:nvSpPr>
            <p:spPr bwMode="auto">
              <a:xfrm>
                <a:off x="4528" y="3798"/>
                <a:ext cx="26" cy="22"/>
              </a:xfrm>
              <a:custGeom>
                <a:avLst/>
                <a:gdLst>
                  <a:gd name="T0" fmla="*/ 0 w 50"/>
                  <a:gd name="T1" fmla="*/ 8 h 43"/>
                  <a:gd name="T2" fmla="*/ 3 w 50"/>
                  <a:gd name="T3" fmla="*/ 17 h 43"/>
                  <a:gd name="T4" fmla="*/ 14 w 50"/>
                  <a:gd name="T5" fmla="*/ 26 h 43"/>
                  <a:gd name="T6" fmla="*/ 25 w 50"/>
                  <a:gd name="T7" fmla="*/ 32 h 43"/>
                  <a:gd name="T8" fmla="*/ 34 w 50"/>
                  <a:gd name="T9" fmla="*/ 37 h 43"/>
                  <a:gd name="T10" fmla="*/ 44 w 50"/>
                  <a:gd name="T11" fmla="*/ 43 h 43"/>
                  <a:gd name="T12" fmla="*/ 50 w 50"/>
                  <a:gd name="T13" fmla="*/ 23 h 43"/>
                  <a:gd name="T14" fmla="*/ 41 w 50"/>
                  <a:gd name="T15" fmla="*/ 19 h 43"/>
                  <a:gd name="T16" fmla="*/ 32 w 50"/>
                  <a:gd name="T17" fmla="*/ 14 h 43"/>
                  <a:gd name="T18" fmla="*/ 22 w 50"/>
                  <a:gd name="T19" fmla="*/ 7 h 43"/>
                  <a:gd name="T20" fmla="*/ 13 w 50"/>
                  <a:gd name="T21" fmla="*/ 0 h 43"/>
                  <a:gd name="T22" fmla="*/ 16 w 50"/>
                  <a:gd name="T23" fmla="*/ 8 h 43"/>
                  <a:gd name="T24" fmla="*/ 0 w 50"/>
                  <a:gd name="T25" fmla="*/ 8 h 43"/>
                  <a:gd name="T26" fmla="*/ 0 w 50"/>
                  <a:gd name="T27" fmla="*/ 14 h 43"/>
                  <a:gd name="T28" fmla="*/ 3 w 50"/>
                  <a:gd name="T29" fmla="*/ 17 h 43"/>
                  <a:gd name="T30" fmla="*/ 0 w 50"/>
                  <a:gd name="T31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43">
                    <a:moveTo>
                      <a:pt x="0" y="8"/>
                    </a:moveTo>
                    <a:lnTo>
                      <a:pt x="3" y="17"/>
                    </a:lnTo>
                    <a:lnTo>
                      <a:pt x="14" y="26"/>
                    </a:lnTo>
                    <a:lnTo>
                      <a:pt x="25" y="32"/>
                    </a:lnTo>
                    <a:lnTo>
                      <a:pt x="34" y="37"/>
                    </a:lnTo>
                    <a:lnTo>
                      <a:pt x="44" y="43"/>
                    </a:lnTo>
                    <a:lnTo>
                      <a:pt x="50" y="23"/>
                    </a:lnTo>
                    <a:lnTo>
                      <a:pt x="41" y="19"/>
                    </a:lnTo>
                    <a:lnTo>
                      <a:pt x="32" y="14"/>
                    </a:lnTo>
                    <a:lnTo>
                      <a:pt x="22" y="7"/>
                    </a:lnTo>
                    <a:lnTo>
                      <a:pt x="13" y="0"/>
                    </a:lnTo>
                    <a:lnTo>
                      <a:pt x="16" y="8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3" y="17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31" name="Freeform 3324"/>
              <p:cNvSpPr>
                <a:spLocks/>
              </p:cNvSpPr>
              <p:nvPr/>
            </p:nvSpPr>
            <p:spPr bwMode="auto">
              <a:xfrm>
                <a:off x="4528" y="3669"/>
                <a:ext cx="9" cy="134"/>
              </a:xfrm>
              <a:custGeom>
                <a:avLst/>
                <a:gdLst>
                  <a:gd name="T0" fmla="*/ 16 w 16"/>
                  <a:gd name="T1" fmla="*/ 0 h 266"/>
                  <a:gd name="T2" fmla="*/ 0 w 16"/>
                  <a:gd name="T3" fmla="*/ 0 h 266"/>
                  <a:gd name="T4" fmla="*/ 0 w 16"/>
                  <a:gd name="T5" fmla="*/ 266 h 266"/>
                  <a:gd name="T6" fmla="*/ 16 w 16"/>
                  <a:gd name="T7" fmla="*/ 266 h 266"/>
                  <a:gd name="T8" fmla="*/ 16 w 16"/>
                  <a:gd name="T9" fmla="*/ 0 h 266"/>
                  <a:gd name="T10" fmla="*/ 16 w 16"/>
                  <a:gd name="T11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66">
                    <a:moveTo>
                      <a:pt x="16" y="0"/>
                    </a:moveTo>
                    <a:lnTo>
                      <a:pt x="0" y="0"/>
                    </a:lnTo>
                    <a:lnTo>
                      <a:pt x="0" y="266"/>
                    </a:lnTo>
                    <a:lnTo>
                      <a:pt x="16" y="26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32" name="Freeform 3325"/>
              <p:cNvSpPr>
                <a:spLocks/>
              </p:cNvSpPr>
              <p:nvPr/>
            </p:nvSpPr>
            <p:spPr bwMode="auto">
              <a:xfrm>
                <a:off x="4528" y="3641"/>
                <a:ext cx="9" cy="28"/>
              </a:xfrm>
              <a:custGeom>
                <a:avLst/>
                <a:gdLst>
                  <a:gd name="T0" fmla="*/ 0 w 17"/>
                  <a:gd name="T1" fmla="*/ 5 h 57"/>
                  <a:gd name="T2" fmla="*/ 0 w 17"/>
                  <a:gd name="T3" fmla="*/ 5 h 57"/>
                  <a:gd name="T4" fmla="*/ 0 w 17"/>
                  <a:gd name="T5" fmla="*/ 10 h 57"/>
                  <a:gd name="T6" fmla="*/ 1 w 17"/>
                  <a:gd name="T7" fmla="*/ 22 h 57"/>
                  <a:gd name="T8" fmla="*/ 1 w 17"/>
                  <a:gd name="T9" fmla="*/ 38 h 57"/>
                  <a:gd name="T10" fmla="*/ 1 w 17"/>
                  <a:gd name="T11" fmla="*/ 57 h 57"/>
                  <a:gd name="T12" fmla="*/ 17 w 17"/>
                  <a:gd name="T13" fmla="*/ 57 h 57"/>
                  <a:gd name="T14" fmla="*/ 17 w 17"/>
                  <a:gd name="T15" fmla="*/ 36 h 57"/>
                  <a:gd name="T16" fmla="*/ 17 w 17"/>
                  <a:gd name="T17" fmla="*/ 21 h 57"/>
                  <a:gd name="T18" fmla="*/ 17 w 17"/>
                  <a:gd name="T19" fmla="*/ 9 h 57"/>
                  <a:gd name="T20" fmla="*/ 16 w 17"/>
                  <a:gd name="T21" fmla="*/ 0 h 57"/>
                  <a:gd name="T22" fmla="*/ 16 w 17"/>
                  <a:gd name="T23" fmla="*/ 0 h 57"/>
                  <a:gd name="T24" fmla="*/ 0 w 17"/>
                  <a:gd name="T25" fmla="*/ 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57">
                    <a:moveTo>
                      <a:pt x="0" y="5"/>
                    </a:moveTo>
                    <a:lnTo>
                      <a:pt x="0" y="5"/>
                    </a:lnTo>
                    <a:lnTo>
                      <a:pt x="0" y="10"/>
                    </a:lnTo>
                    <a:lnTo>
                      <a:pt x="1" y="22"/>
                    </a:lnTo>
                    <a:lnTo>
                      <a:pt x="1" y="38"/>
                    </a:lnTo>
                    <a:lnTo>
                      <a:pt x="1" y="57"/>
                    </a:lnTo>
                    <a:lnTo>
                      <a:pt x="17" y="57"/>
                    </a:lnTo>
                    <a:lnTo>
                      <a:pt x="17" y="36"/>
                    </a:lnTo>
                    <a:lnTo>
                      <a:pt x="17" y="21"/>
                    </a:lnTo>
                    <a:lnTo>
                      <a:pt x="17" y="9"/>
                    </a:lnTo>
                    <a:lnTo>
                      <a:pt x="1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33" name="Freeform 3326"/>
              <p:cNvSpPr>
                <a:spLocks/>
              </p:cNvSpPr>
              <p:nvPr/>
            </p:nvSpPr>
            <p:spPr bwMode="auto">
              <a:xfrm>
                <a:off x="4527" y="3632"/>
                <a:ext cx="9" cy="11"/>
              </a:xfrm>
              <a:custGeom>
                <a:avLst/>
                <a:gdLst>
                  <a:gd name="T0" fmla="*/ 0 w 19"/>
                  <a:gd name="T1" fmla="*/ 15 h 23"/>
                  <a:gd name="T2" fmla="*/ 0 w 19"/>
                  <a:gd name="T3" fmla="*/ 15 h 23"/>
                  <a:gd name="T4" fmla="*/ 2 w 19"/>
                  <a:gd name="T5" fmla="*/ 17 h 23"/>
                  <a:gd name="T6" fmla="*/ 3 w 19"/>
                  <a:gd name="T7" fmla="*/ 23 h 23"/>
                  <a:gd name="T8" fmla="*/ 19 w 19"/>
                  <a:gd name="T9" fmla="*/ 18 h 23"/>
                  <a:gd name="T10" fmla="*/ 16 w 19"/>
                  <a:gd name="T11" fmla="*/ 8 h 23"/>
                  <a:gd name="T12" fmla="*/ 11 w 19"/>
                  <a:gd name="T13" fmla="*/ 0 h 23"/>
                  <a:gd name="T14" fmla="*/ 11 w 19"/>
                  <a:gd name="T15" fmla="*/ 0 h 23"/>
                  <a:gd name="T16" fmla="*/ 0 w 19"/>
                  <a:gd name="T17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3">
                    <a:moveTo>
                      <a:pt x="0" y="15"/>
                    </a:moveTo>
                    <a:lnTo>
                      <a:pt x="0" y="15"/>
                    </a:lnTo>
                    <a:lnTo>
                      <a:pt x="2" y="17"/>
                    </a:lnTo>
                    <a:lnTo>
                      <a:pt x="3" y="23"/>
                    </a:lnTo>
                    <a:lnTo>
                      <a:pt x="19" y="18"/>
                    </a:lnTo>
                    <a:lnTo>
                      <a:pt x="16" y="8"/>
                    </a:lnTo>
                    <a:lnTo>
                      <a:pt x="1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34" name="Freeform 3327"/>
              <p:cNvSpPr>
                <a:spLocks/>
              </p:cNvSpPr>
              <p:nvPr/>
            </p:nvSpPr>
            <p:spPr bwMode="auto">
              <a:xfrm>
                <a:off x="4524" y="3629"/>
                <a:ext cx="8" cy="11"/>
              </a:xfrm>
              <a:custGeom>
                <a:avLst/>
                <a:gdLst>
                  <a:gd name="T0" fmla="*/ 0 w 15"/>
                  <a:gd name="T1" fmla="*/ 20 h 21"/>
                  <a:gd name="T2" fmla="*/ 0 w 15"/>
                  <a:gd name="T3" fmla="*/ 20 h 21"/>
                  <a:gd name="T4" fmla="*/ 3 w 15"/>
                  <a:gd name="T5" fmla="*/ 20 h 21"/>
                  <a:gd name="T6" fmla="*/ 4 w 15"/>
                  <a:gd name="T7" fmla="*/ 21 h 21"/>
                  <a:gd name="T8" fmla="*/ 15 w 15"/>
                  <a:gd name="T9" fmla="*/ 6 h 21"/>
                  <a:gd name="T10" fmla="*/ 8 w 15"/>
                  <a:gd name="T11" fmla="*/ 1 h 21"/>
                  <a:gd name="T12" fmla="*/ 0 w 15"/>
                  <a:gd name="T13" fmla="*/ 0 h 21"/>
                  <a:gd name="T14" fmla="*/ 0 w 15"/>
                  <a:gd name="T15" fmla="*/ 0 h 21"/>
                  <a:gd name="T16" fmla="*/ 0 w 15"/>
                  <a:gd name="T17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1">
                    <a:moveTo>
                      <a:pt x="0" y="20"/>
                    </a:moveTo>
                    <a:lnTo>
                      <a:pt x="0" y="20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15" y="6"/>
                    </a:lnTo>
                    <a:lnTo>
                      <a:pt x="8" y="1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35" name="Freeform 3328"/>
              <p:cNvSpPr>
                <a:spLocks/>
              </p:cNvSpPr>
              <p:nvPr/>
            </p:nvSpPr>
            <p:spPr bwMode="auto">
              <a:xfrm>
                <a:off x="4513" y="3629"/>
                <a:ext cx="11" cy="14"/>
              </a:xfrm>
              <a:custGeom>
                <a:avLst/>
                <a:gdLst>
                  <a:gd name="T0" fmla="*/ 0 w 24"/>
                  <a:gd name="T1" fmla="*/ 17 h 27"/>
                  <a:gd name="T2" fmla="*/ 11 w 24"/>
                  <a:gd name="T3" fmla="*/ 23 h 27"/>
                  <a:gd name="T4" fmla="*/ 19 w 24"/>
                  <a:gd name="T5" fmla="*/ 20 h 27"/>
                  <a:gd name="T6" fmla="*/ 24 w 24"/>
                  <a:gd name="T7" fmla="*/ 20 h 27"/>
                  <a:gd name="T8" fmla="*/ 24 w 24"/>
                  <a:gd name="T9" fmla="*/ 0 h 27"/>
                  <a:gd name="T10" fmla="*/ 16 w 24"/>
                  <a:gd name="T11" fmla="*/ 1 h 27"/>
                  <a:gd name="T12" fmla="*/ 5 w 24"/>
                  <a:gd name="T13" fmla="*/ 4 h 27"/>
                  <a:gd name="T14" fmla="*/ 16 w 24"/>
                  <a:gd name="T15" fmla="*/ 10 h 27"/>
                  <a:gd name="T16" fmla="*/ 0 w 24"/>
                  <a:gd name="T17" fmla="*/ 17 h 27"/>
                  <a:gd name="T18" fmla="*/ 4 w 24"/>
                  <a:gd name="T19" fmla="*/ 27 h 27"/>
                  <a:gd name="T20" fmla="*/ 11 w 24"/>
                  <a:gd name="T21" fmla="*/ 23 h 27"/>
                  <a:gd name="T22" fmla="*/ 0 w 24"/>
                  <a:gd name="T23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27">
                    <a:moveTo>
                      <a:pt x="0" y="17"/>
                    </a:moveTo>
                    <a:lnTo>
                      <a:pt x="11" y="23"/>
                    </a:lnTo>
                    <a:lnTo>
                      <a:pt x="19" y="20"/>
                    </a:lnTo>
                    <a:lnTo>
                      <a:pt x="24" y="20"/>
                    </a:lnTo>
                    <a:lnTo>
                      <a:pt x="24" y="0"/>
                    </a:lnTo>
                    <a:lnTo>
                      <a:pt x="16" y="1"/>
                    </a:lnTo>
                    <a:lnTo>
                      <a:pt x="5" y="4"/>
                    </a:lnTo>
                    <a:lnTo>
                      <a:pt x="16" y="10"/>
                    </a:lnTo>
                    <a:lnTo>
                      <a:pt x="0" y="17"/>
                    </a:lnTo>
                    <a:lnTo>
                      <a:pt x="4" y="27"/>
                    </a:lnTo>
                    <a:lnTo>
                      <a:pt x="11" y="23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36" name="Freeform 3329"/>
              <p:cNvSpPr>
                <a:spLocks/>
              </p:cNvSpPr>
              <p:nvPr/>
            </p:nvSpPr>
            <p:spPr bwMode="auto">
              <a:xfrm>
                <a:off x="4510" y="3626"/>
                <a:ext cx="10" cy="12"/>
              </a:xfrm>
              <a:custGeom>
                <a:avLst/>
                <a:gdLst>
                  <a:gd name="T0" fmla="*/ 7 w 21"/>
                  <a:gd name="T1" fmla="*/ 0 h 23"/>
                  <a:gd name="T2" fmla="*/ 2 w 21"/>
                  <a:gd name="T3" fmla="*/ 14 h 23"/>
                  <a:gd name="T4" fmla="*/ 5 w 21"/>
                  <a:gd name="T5" fmla="*/ 23 h 23"/>
                  <a:gd name="T6" fmla="*/ 21 w 21"/>
                  <a:gd name="T7" fmla="*/ 16 h 23"/>
                  <a:gd name="T8" fmla="*/ 18 w 21"/>
                  <a:gd name="T9" fmla="*/ 6 h 23"/>
                  <a:gd name="T10" fmla="*/ 7 w 21"/>
                  <a:gd name="T11" fmla="*/ 0 h 23"/>
                  <a:gd name="T12" fmla="*/ 7 w 21"/>
                  <a:gd name="T13" fmla="*/ 0 h 23"/>
                  <a:gd name="T14" fmla="*/ 0 w 21"/>
                  <a:gd name="T15" fmla="*/ 4 h 23"/>
                  <a:gd name="T16" fmla="*/ 2 w 21"/>
                  <a:gd name="T17" fmla="*/ 14 h 23"/>
                  <a:gd name="T18" fmla="*/ 7 w 21"/>
                  <a:gd name="T1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7" y="0"/>
                    </a:moveTo>
                    <a:lnTo>
                      <a:pt x="2" y="14"/>
                    </a:lnTo>
                    <a:lnTo>
                      <a:pt x="5" y="23"/>
                    </a:lnTo>
                    <a:lnTo>
                      <a:pt x="21" y="16"/>
                    </a:lnTo>
                    <a:lnTo>
                      <a:pt x="18" y="6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2" y="14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37" name="Freeform 3330"/>
              <p:cNvSpPr>
                <a:spLocks/>
              </p:cNvSpPr>
              <p:nvPr/>
            </p:nvSpPr>
            <p:spPr bwMode="auto">
              <a:xfrm>
                <a:off x="4513" y="3610"/>
                <a:ext cx="35" cy="26"/>
              </a:xfrm>
              <a:custGeom>
                <a:avLst/>
                <a:gdLst>
                  <a:gd name="T0" fmla="*/ 66 w 69"/>
                  <a:gd name="T1" fmla="*/ 0 h 52"/>
                  <a:gd name="T2" fmla="*/ 63 w 69"/>
                  <a:gd name="T3" fmla="*/ 2 h 52"/>
                  <a:gd name="T4" fmla="*/ 0 w 69"/>
                  <a:gd name="T5" fmla="*/ 32 h 52"/>
                  <a:gd name="T6" fmla="*/ 7 w 69"/>
                  <a:gd name="T7" fmla="*/ 52 h 52"/>
                  <a:gd name="T8" fmla="*/ 69 w 69"/>
                  <a:gd name="T9" fmla="*/ 21 h 52"/>
                  <a:gd name="T10" fmla="*/ 66 w 69"/>
                  <a:gd name="T11" fmla="*/ 0 h 52"/>
                  <a:gd name="T12" fmla="*/ 66 w 69"/>
                  <a:gd name="T13" fmla="*/ 0 h 52"/>
                  <a:gd name="T14" fmla="*/ 64 w 69"/>
                  <a:gd name="T15" fmla="*/ 0 h 52"/>
                  <a:gd name="T16" fmla="*/ 63 w 69"/>
                  <a:gd name="T17" fmla="*/ 2 h 52"/>
                  <a:gd name="T18" fmla="*/ 66 w 69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52">
                    <a:moveTo>
                      <a:pt x="66" y="0"/>
                    </a:moveTo>
                    <a:lnTo>
                      <a:pt x="63" y="2"/>
                    </a:lnTo>
                    <a:lnTo>
                      <a:pt x="0" y="32"/>
                    </a:lnTo>
                    <a:lnTo>
                      <a:pt x="7" y="52"/>
                    </a:lnTo>
                    <a:lnTo>
                      <a:pt x="69" y="2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2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38" name="Freeform 3331"/>
              <p:cNvSpPr>
                <a:spLocks/>
              </p:cNvSpPr>
              <p:nvPr/>
            </p:nvSpPr>
            <p:spPr bwMode="auto">
              <a:xfrm>
                <a:off x="4547" y="3610"/>
                <a:ext cx="9" cy="10"/>
              </a:xfrm>
              <a:custGeom>
                <a:avLst/>
                <a:gdLst>
                  <a:gd name="T0" fmla="*/ 19 w 19"/>
                  <a:gd name="T1" fmla="*/ 10 h 21"/>
                  <a:gd name="T2" fmla="*/ 10 w 19"/>
                  <a:gd name="T3" fmla="*/ 0 h 21"/>
                  <a:gd name="T4" fmla="*/ 0 w 19"/>
                  <a:gd name="T5" fmla="*/ 0 h 21"/>
                  <a:gd name="T6" fmla="*/ 0 w 19"/>
                  <a:gd name="T7" fmla="*/ 21 h 21"/>
                  <a:gd name="T8" fmla="*/ 10 w 19"/>
                  <a:gd name="T9" fmla="*/ 21 h 21"/>
                  <a:gd name="T10" fmla="*/ 19 w 19"/>
                  <a:gd name="T11" fmla="*/ 10 h 21"/>
                  <a:gd name="T12" fmla="*/ 19 w 19"/>
                  <a:gd name="T13" fmla="*/ 10 h 21"/>
                  <a:gd name="T14" fmla="*/ 19 w 19"/>
                  <a:gd name="T15" fmla="*/ 0 h 21"/>
                  <a:gd name="T16" fmla="*/ 10 w 19"/>
                  <a:gd name="T17" fmla="*/ 0 h 21"/>
                  <a:gd name="T18" fmla="*/ 19 w 19"/>
                  <a:gd name="T19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1">
                    <a:moveTo>
                      <a:pt x="19" y="10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9" y="1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19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39" name="Freeform 3332"/>
              <p:cNvSpPr>
                <a:spLocks/>
              </p:cNvSpPr>
              <p:nvPr/>
            </p:nvSpPr>
            <p:spPr bwMode="auto">
              <a:xfrm>
                <a:off x="4547" y="3615"/>
                <a:ext cx="9" cy="109"/>
              </a:xfrm>
              <a:custGeom>
                <a:avLst/>
                <a:gdLst>
                  <a:gd name="T0" fmla="*/ 16 w 18"/>
                  <a:gd name="T1" fmla="*/ 194 h 218"/>
                  <a:gd name="T2" fmla="*/ 18 w 18"/>
                  <a:gd name="T3" fmla="*/ 188 h 218"/>
                  <a:gd name="T4" fmla="*/ 18 w 18"/>
                  <a:gd name="T5" fmla="*/ 0 h 218"/>
                  <a:gd name="T6" fmla="*/ 0 w 18"/>
                  <a:gd name="T7" fmla="*/ 0 h 218"/>
                  <a:gd name="T8" fmla="*/ 0 w 18"/>
                  <a:gd name="T9" fmla="*/ 188 h 218"/>
                  <a:gd name="T10" fmla="*/ 16 w 18"/>
                  <a:gd name="T11" fmla="*/ 194 h 218"/>
                  <a:gd name="T12" fmla="*/ 0 w 18"/>
                  <a:gd name="T13" fmla="*/ 188 h 218"/>
                  <a:gd name="T14" fmla="*/ 0 w 18"/>
                  <a:gd name="T15" fmla="*/ 218 h 218"/>
                  <a:gd name="T16" fmla="*/ 16 w 18"/>
                  <a:gd name="T17" fmla="*/ 194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18">
                    <a:moveTo>
                      <a:pt x="16" y="194"/>
                    </a:moveTo>
                    <a:lnTo>
                      <a:pt x="18" y="18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88"/>
                    </a:lnTo>
                    <a:lnTo>
                      <a:pt x="16" y="194"/>
                    </a:lnTo>
                    <a:lnTo>
                      <a:pt x="0" y="188"/>
                    </a:lnTo>
                    <a:lnTo>
                      <a:pt x="0" y="218"/>
                    </a:lnTo>
                    <a:lnTo>
                      <a:pt x="16" y="19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40" name="Freeform 3333"/>
              <p:cNvSpPr>
                <a:spLocks/>
              </p:cNvSpPr>
              <p:nvPr/>
            </p:nvSpPr>
            <p:spPr bwMode="auto">
              <a:xfrm>
                <a:off x="4547" y="3718"/>
                <a:ext cx="9" cy="80"/>
              </a:xfrm>
              <a:custGeom>
                <a:avLst/>
                <a:gdLst>
                  <a:gd name="T0" fmla="*/ 3 w 18"/>
                  <a:gd name="T1" fmla="*/ 162 h 162"/>
                  <a:gd name="T2" fmla="*/ 18 w 18"/>
                  <a:gd name="T3" fmla="*/ 155 h 162"/>
                  <a:gd name="T4" fmla="*/ 18 w 18"/>
                  <a:gd name="T5" fmla="*/ 0 h 162"/>
                  <a:gd name="T6" fmla="*/ 0 w 18"/>
                  <a:gd name="T7" fmla="*/ 0 h 162"/>
                  <a:gd name="T8" fmla="*/ 0 w 18"/>
                  <a:gd name="T9" fmla="*/ 155 h 162"/>
                  <a:gd name="T10" fmla="*/ 3 w 18"/>
                  <a:gd name="T11" fmla="*/ 162 h 162"/>
                  <a:gd name="T12" fmla="*/ 0 w 18"/>
                  <a:gd name="T13" fmla="*/ 155 h 162"/>
                  <a:gd name="T14" fmla="*/ 0 w 18"/>
                  <a:gd name="T15" fmla="*/ 159 h 162"/>
                  <a:gd name="T16" fmla="*/ 3 w 18"/>
                  <a:gd name="T17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62">
                    <a:moveTo>
                      <a:pt x="3" y="162"/>
                    </a:moveTo>
                    <a:lnTo>
                      <a:pt x="18" y="155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55"/>
                    </a:lnTo>
                    <a:lnTo>
                      <a:pt x="3" y="162"/>
                    </a:lnTo>
                    <a:lnTo>
                      <a:pt x="0" y="155"/>
                    </a:lnTo>
                    <a:lnTo>
                      <a:pt x="0" y="159"/>
                    </a:lnTo>
                    <a:lnTo>
                      <a:pt x="3" y="16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41" name="Freeform 3334"/>
              <p:cNvSpPr>
                <a:spLocks/>
              </p:cNvSpPr>
              <p:nvPr/>
            </p:nvSpPr>
            <p:spPr bwMode="auto">
              <a:xfrm>
                <a:off x="4548" y="3791"/>
                <a:ext cx="17" cy="19"/>
              </a:xfrm>
              <a:custGeom>
                <a:avLst/>
                <a:gdLst>
                  <a:gd name="T0" fmla="*/ 34 w 34"/>
                  <a:gd name="T1" fmla="*/ 19 h 38"/>
                  <a:gd name="T2" fmla="*/ 34 w 34"/>
                  <a:gd name="T3" fmla="*/ 19 h 38"/>
                  <a:gd name="T4" fmla="*/ 28 w 34"/>
                  <a:gd name="T5" fmla="*/ 16 h 38"/>
                  <a:gd name="T6" fmla="*/ 23 w 34"/>
                  <a:gd name="T7" fmla="*/ 12 h 38"/>
                  <a:gd name="T8" fmla="*/ 17 w 34"/>
                  <a:gd name="T9" fmla="*/ 6 h 38"/>
                  <a:gd name="T10" fmla="*/ 11 w 34"/>
                  <a:gd name="T11" fmla="*/ 0 h 38"/>
                  <a:gd name="T12" fmla="*/ 0 w 34"/>
                  <a:gd name="T13" fmla="*/ 15 h 38"/>
                  <a:gd name="T14" fmla="*/ 7 w 34"/>
                  <a:gd name="T15" fmla="*/ 22 h 38"/>
                  <a:gd name="T16" fmla="*/ 13 w 34"/>
                  <a:gd name="T17" fmla="*/ 28 h 38"/>
                  <a:gd name="T18" fmla="*/ 20 w 34"/>
                  <a:gd name="T19" fmla="*/ 34 h 38"/>
                  <a:gd name="T20" fmla="*/ 27 w 34"/>
                  <a:gd name="T21" fmla="*/ 38 h 38"/>
                  <a:gd name="T22" fmla="*/ 27 w 34"/>
                  <a:gd name="T23" fmla="*/ 38 h 38"/>
                  <a:gd name="T24" fmla="*/ 34 w 34"/>
                  <a:gd name="T25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38">
                    <a:moveTo>
                      <a:pt x="34" y="19"/>
                    </a:moveTo>
                    <a:lnTo>
                      <a:pt x="34" y="19"/>
                    </a:lnTo>
                    <a:lnTo>
                      <a:pt x="28" y="16"/>
                    </a:lnTo>
                    <a:lnTo>
                      <a:pt x="23" y="12"/>
                    </a:lnTo>
                    <a:lnTo>
                      <a:pt x="17" y="6"/>
                    </a:lnTo>
                    <a:lnTo>
                      <a:pt x="11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3" y="28"/>
                    </a:lnTo>
                    <a:lnTo>
                      <a:pt x="20" y="34"/>
                    </a:lnTo>
                    <a:lnTo>
                      <a:pt x="27" y="38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42" name="Freeform 3335"/>
              <p:cNvSpPr>
                <a:spLocks/>
              </p:cNvSpPr>
              <p:nvPr/>
            </p:nvSpPr>
            <p:spPr bwMode="auto">
              <a:xfrm>
                <a:off x="4562" y="3801"/>
                <a:ext cx="14" cy="13"/>
              </a:xfrm>
              <a:custGeom>
                <a:avLst/>
                <a:gdLst>
                  <a:gd name="T0" fmla="*/ 29 w 29"/>
                  <a:gd name="T1" fmla="*/ 6 h 28"/>
                  <a:gd name="T2" fmla="*/ 29 w 29"/>
                  <a:gd name="T3" fmla="*/ 6 h 28"/>
                  <a:gd name="T4" fmla="*/ 23 w 29"/>
                  <a:gd name="T5" fmla="*/ 6 h 28"/>
                  <a:gd name="T6" fmla="*/ 17 w 29"/>
                  <a:gd name="T7" fmla="*/ 4 h 28"/>
                  <a:gd name="T8" fmla="*/ 13 w 29"/>
                  <a:gd name="T9" fmla="*/ 3 h 28"/>
                  <a:gd name="T10" fmla="*/ 7 w 29"/>
                  <a:gd name="T11" fmla="*/ 0 h 28"/>
                  <a:gd name="T12" fmla="*/ 0 w 29"/>
                  <a:gd name="T13" fmla="*/ 19 h 28"/>
                  <a:gd name="T14" fmla="*/ 7 w 29"/>
                  <a:gd name="T15" fmla="*/ 22 h 28"/>
                  <a:gd name="T16" fmla="*/ 14 w 29"/>
                  <a:gd name="T17" fmla="*/ 25 h 28"/>
                  <a:gd name="T18" fmla="*/ 21 w 29"/>
                  <a:gd name="T19" fmla="*/ 26 h 28"/>
                  <a:gd name="T20" fmla="*/ 29 w 29"/>
                  <a:gd name="T21" fmla="*/ 28 h 28"/>
                  <a:gd name="T22" fmla="*/ 29 w 29"/>
                  <a:gd name="T23" fmla="*/ 28 h 28"/>
                  <a:gd name="T24" fmla="*/ 29 w 29"/>
                  <a:gd name="T25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28">
                    <a:moveTo>
                      <a:pt x="29" y="6"/>
                    </a:moveTo>
                    <a:lnTo>
                      <a:pt x="29" y="6"/>
                    </a:lnTo>
                    <a:lnTo>
                      <a:pt x="23" y="6"/>
                    </a:lnTo>
                    <a:lnTo>
                      <a:pt x="17" y="4"/>
                    </a:lnTo>
                    <a:lnTo>
                      <a:pt x="13" y="3"/>
                    </a:lnTo>
                    <a:lnTo>
                      <a:pt x="7" y="0"/>
                    </a:lnTo>
                    <a:lnTo>
                      <a:pt x="0" y="19"/>
                    </a:lnTo>
                    <a:lnTo>
                      <a:pt x="7" y="22"/>
                    </a:lnTo>
                    <a:lnTo>
                      <a:pt x="14" y="25"/>
                    </a:lnTo>
                    <a:lnTo>
                      <a:pt x="21" y="26"/>
                    </a:lnTo>
                    <a:lnTo>
                      <a:pt x="29" y="28"/>
                    </a:lnTo>
                    <a:lnTo>
                      <a:pt x="29" y="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43" name="Freeform 3336"/>
              <p:cNvSpPr>
                <a:spLocks/>
              </p:cNvSpPr>
              <p:nvPr/>
            </p:nvSpPr>
            <p:spPr bwMode="auto">
              <a:xfrm>
                <a:off x="4576" y="3792"/>
                <a:ext cx="23" cy="22"/>
              </a:xfrm>
              <a:custGeom>
                <a:avLst/>
                <a:gdLst>
                  <a:gd name="T0" fmla="*/ 32 w 44"/>
                  <a:gd name="T1" fmla="*/ 0 h 45"/>
                  <a:gd name="T2" fmla="*/ 32 w 44"/>
                  <a:gd name="T3" fmla="*/ 0 h 45"/>
                  <a:gd name="T4" fmla="*/ 23 w 44"/>
                  <a:gd name="T5" fmla="*/ 10 h 45"/>
                  <a:gd name="T6" fmla="*/ 15 w 44"/>
                  <a:gd name="T7" fmla="*/ 19 h 45"/>
                  <a:gd name="T8" fmla="*/ 12 w 44"/>
                  <a:gd name="T9" fmla="*/ 20 h 45"/>
                  <a:gd name="T10" fmla="*/ 8 w 44"/>
                  <a:gd name="T11" fmla="*/ 23 h 45"/>
                  <a:gd name="T12" fmla="*/ 3 w 44"/>
                  <a:gd name="T13" fmla="*/ 23 h 45"/>
                  <a:gd name="T14" fmla="*/ 0 w 44"/>
                  <a:gd name="T15" fmla="*/ 23 h 45"/>
                  <a:gd name="T16" fmla="*/ 0 w 44"/>
                  <a:gd name="T17" fmla="*/ 45 h 45"/>
                  <a:gd name="T18" fmla="*/ 6 w 44"/>
                  <a:gd name="T19" fmla="*/ 43 h 45"/>
                  <a:gd name="T20" fmla="*/ 12 w 44"/>
                  <a:gd name="T21" fmla="*/ 42 h 45"/>
                  <a:gd name="T22" fmla="*/ 19 w 44"/>
                  <a:gd name="T23" fmla="*/ 39 h 45"/>
                  <a:gd name="T24" fmla="*/ 24 w 44"/>
                  <a:gd name="T25" fmla="*/ 36 h 45"/>
                  <a:gd name="T26" fmla="*/ 35 w 44"/>
                  <a:gd name="T27" fmla="*/ 26 h 45"/>
                  <a:gd name="T28" fmla="*/ 44 w 44"/>
                  <a:gd name="T29" fmla="*/ 11 h 45"/>
                  <a:gd name="T30" fmla="*/ 44 w 44"/>
                  <a:gd name="T31" fmla="*/ 11 h 45"/>
                  <a:gd name="T32" fmla="*/ 32 w 44"/>
                  <a:gd name="T3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45">
                    <a:moveTo>
                      <a:pt x="32" y="0"/>
                    </a:moveTo>
                    <a:lnTo>
                      <a:pt x="32" y="0"/>
                    </a:lnTo>
                    <a:lnTo>
                      <a:pt x="23" y="10"/>
                    </a:lnTo>
                    <a:lnTo>
                      <a:pt x="15" y="19"/>
                    </a:lnTo>
                    <a:lnTo>
                      <a:pt x="12" y="20"/>
                    </a:lnTo>
                    <a:lnTo>
                      <a:pt x="8" y="23"/>
                    </a:lnTo>
                    <a:lnTo>
                      <a:pt x="3" y="23"/>
                    </a:lnTo>
                    <a:lnTo>
                      <a:pt x="0" y="23"/>
                    </a:lnTo>
                    <a:lnTo>
                      <a:pt x="0" y="45"/>
                    </a:lnTo>
                    <a:lnTo>
                      <a:pt x="6" y="43"/>
                    </a:lnTo>
                    <a:lnTo>
                      <a:pt x="12" y="42"/>
                    </a:lnTo>
                    <a:lnTo>
                      <a:pt x="19" y="39"/>
                    </a:lnTo>
                    <a:lnTo>
                      <a:pt x="24" y="36"/>
                    </a:lnTo>
                    <a:lnTo>
                      <a:pt x="35" y="26"/>
                    </a:lnTo>
                    <a:lnTo>
                      <a:pt x="44" y="1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44" name="Freeform 3337"/>
              <p:cNvSpPr>
                <a:spLocks/>
              </p:cNvSpPr>
              <p:nvPr/>
            </p:nvSpPr>
            <p:spPr bwMode="auto">
              <a:xfrm>
                <a:off x="4592" y="3754"/>
                <a:ext cx="17" cy="44"/>
              </a:xfrm>
              <a:custGeom>
                <a:avLst/>
                <a:gdLst>
                  <a:gd name="T0" fmla="*/ 16 w 32"/>
                  <a:gd name="T1" fmla="*/ 0 h 88"/>
                  <a:gd name="T2" fmla="*/ 16 w 32"/>
                  <a:gd name="T3" fmla="*/ 0 h 88"/>
                  <a:gd name="T4" fmla="*/ 16 w 32"/>
                  <a:gd name="T5" fmla="*/ 13 h 88"/>
                  <a:gd name="T6" fmla="*/ 15 w 32"/>
                  <a:gd name="T7" fmla="*/ 25 h 88"/>
                  <a:gd name="T8" fmla="*/ 14 w 32"/>
                  <a:gd name="T9" fmla="*/ 36 h 88"/>
                  <a:gd name="T10" fmla="*/ 11 w 32"/>
                  <a:gd name="T11" fmla="*/ 45 h 88"/>
                  <a:gd name="T12" fmla="*/ 9 w 32"/>
                  <a:gd name="T13" fmla="*/ 55 h 88"/>
                  <a:gd name="T14" fmla="*/ 7 w 32"/>
                  <a:gd name="T15" fmla="*/ 62 h 88"/>
                  <a:gd name="T16" fmla="*/ 3 w 32"/>
                  <a:gd name="T17" fmla="*/ 70 h 88"/>
                  <a:gd name="T18" fmla="*/ 0 w 32"/>
                  <a:gd name="T19" fmla="*/ 77 h 88"/>
                  <a:gd name="T20" fmla="*/ 12 w 32"/>
                  <a:gd name="T21" fmla="*/ 88 h 88"/>
                  <a:gd name="T22" fmla="*/ 17 w 32"/>
                  <a:gd name="T23" fmla="*/ 81 h 88"/>
                  <a:gd name="T24" fmla="*/ 22 w 32"/>
                  <a:gd name="T25" fmla="*/ 71 h 88"/>
                  <a:gd name="T26" fmla="*/ 25 w 32"/>
                  <a:gd name="T27" fmla="*/ 61 h 88"/>
                  <a:gd name="T28" fmla="*/ 28 w 32"/>
                  <a:gd name="T29" fmla="*/ 51 h 88"/>
                  <a:gd name="T30" fmla="*/ 30 w 32"/>
                  <a:gd name="T31" fmla="*/ 39 h 88"/>
                  <a:gd name="T32" fmla="*/ 31 w 32"/>
                  <a:gd name="T33" fmla="*/ 28 h 88"/>
                  <a:gd name="T34" fmla="*/ 32 w 32"/>
                  <a:gd name="T35" fmla="*/ 15 h 88"/>
                  <a:gd name="T36" fmla="*/ 32 w 32"/>
                  <a:gd name="T37" fmla="*/ 0 h 88"/>
                  <a:gd name="T38" fmla="*/ 32 w 32"/>
                  <a:gd name="T39" fmla="*/ 0 h 88"/>
                  <a:gd name="T40" fmla="*/ 16 w 32"/>
                  <a:gd name="T4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" h="88">
                    <a:moveTo>
                      <a:pt x="16" y="0"/>
                    </a:moveTo>
                    <a:lnTo>
                      <a:pt x="16" y="0"/>
                    </a:lnTo>
                    <a:lnTo>
                      <a:pt x="16" y="13"/>
                    </a:lnTo>
                    <a:lnTo>
                      <a:pt x="15" y="25"/>
                    </a:lnTo>
                    <a:lnTo>
                      <a:pt x="14" y="36"/>
                    </a:lnTo>
                    <a:lnTo>
                      <a:pt x="11" y="45"/>
                    </a:lnTo>
                    <a:lnTo>
                      <a:pt x="9" y="55"/>
                    </a:lnTo>
                    <a:lnTo>
                      <a:pt x="7" y="62"/>
                    </a:lnTo>
                    <a:lnTo>
                      <a:pt x="3" y="70"/>
                    </a:lnTo>
                    <a:lnTo>
                      <a:pt x="0" y="77"/>
                    </a:lnTo>
                    <a:lnTo>
                      <a:pt x="12" y="88"/>
                    </a:lnTo>
                    <a:lnTo>
                      <a:pt x="17" y="81"/>
                    </a:lnTo>
                    <a:lnTo>
                      <a:pt x="22" y="71"/>
                    </a:lnTo>
                    <a:lnTo>
                      <a:pt x="25" y="61"/>
                    </a:lnTo>
                    <a:lnTo>
                      <a:pt x="28" y="51"/>
                    </a:lnTo>
                    <a:lnTo>
                      <a:pt x="30" y="39"/>
                    </a:lnTo>
                    <a:lnTo>
                      <a:pt x="31" y="28"/>
                    </a:lnTo>
                    <a:lnTo>
                      <a:pt x="32" y="15"/>
                    </a:lnTo>
                    <a:lnTo>
                      <a:pt x="32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45" name="Freeform 3338"/>
              <p:cNvSpPr>
                <a:spLocks/>
              </p:cNvSpPr>
              <p:nvPr/>
            </p:nvSpPr>
            <p:spPr bwMode="auto">
              <a:xfrm>
                <a:off x="4592" y="3713"/>
                <a:ext cx="17" cy="41"/>
              </a:xfrm>
              <a:custGeom>
                <a:avLst/>
                <a:gdLst>
                  <a:gd name="T0" fmla="*/ 0 w 32"/>
                  <a:gd name="T1" fmla="*/ 13 h 82"/>
                  <a:gd name="T2" fmla="*/ 0 w 32"/>
                  <a:gd name="T3" fmla="*/ 13 h 82"/>
                  <a:gd name="T4" fmla="*/ 3 w 32"/>
                  <a:gd name="T5" fmla="*/ 19 h 82"/>
                  <a:gd name="T6" fmla="*/ 7 w 32"/>
                  <a:gd name="T7" fmla="*/ 26 h 82"/>
                  <a:gd name="T8" fmla="*/ 9 w 32"/>
                  <a:gd name="T9" fmla="*/ 33 h 82"/>
                  <a:gd name="T10" fmla="*/ 11 w 32"/>
                  <a:gd name="T11" fmla="*/ 42 h 82"/>
                  <a:gd name="T12" fmla="*/ 14 w 32"/>
                  <a:gd name="T13" fmla="*/ 51 h 82"/>
                  <a:gd name="T14" fmla="*/ 15 w 32"/>
                  <a:gd name="T15" fmla="*/ 61 h 82"/>
                  <a:gd name="T16" fmla="*/ 16 w 32"/>
                  <a:gd name="T17" fmla="*/ 71 h 82"/>
                  <a:gd name="T18" fmla="*/ 16 w 32"/>
                  <a:gd name="T19" fmla="*/ 82 h 82"/>
                  <a:gd name="T20" fmla="*/ 32 w 32"/>
                  <a:gd name="T21" fmla="*/ 82 h 82"/>
                  <a:gd name="T22" fmla="*/ 32 w 32"/>
                  <a:gd name="T23" fmla="*/ 71 h 82"/>
                  <a:gd name="T24" fmla="*/ 31 w 32"/>
                  <a:gd name="T25" fmla="*/ 58 h 82"/>
                  <a:gd name="T26" fmla="*/ 30 w 32"/>
                  <a:gd name="T27" fmla="*/ 48 h 82"/>
                  <a:gd name="T28" fmla="*/ 28 w 32"/>
                  <a:gd name="T29" fmla="*/ 36 h 82"/>
                  <a:gd name="T30" fmla="*/ 25 w 32"/>
                  <a:gd name="T31" fmla="*/ 26 h 82"/>
                  <a:gd name="T32" fmla="*/ 22 w 32"/>
                  <a:gd name="T33" fmla="*/ 17 h 82"/>
                  <a:gd name="T34" fmla="*/ 17 w 32"/>
                  <a:gd name="T35" fmla="*/ 9 h 82"/>
                  <a:gd name="T36" fmla="*/ 12 w 32"/>
                  <a:gd name="T37" fmla="*/ 0 h 82"/>
                  <a:gd name="T38" fmla="*/ 12 w 32"/>
                  <a:gd name="T39" fmla="*/ 0 h 82"/>
                  <a:gd name="T40" fmla="*/ 0 w 32"/>
                  <a:gd name="T41" fmla="*/ 1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" h="82">
                    <a:moveTo>
                      <a:pt x="0" y="13"/>
                    </a:moveTo>
                    <a:lnTo>
                      <a:pt x="0" y="13"/>
                    </a:lnTo>
                    <a:lnTo>
                      <a:pt x="3" y="19"/>
                    </a:lnTo>
                    <a:lnTo>
                      <a:pt x="7" y="26"/>
                    </a:lnTo>
                    <a:lnTo>
                      <a:pt x="9" y="33"/>
                    </a:lnTo>
                    <a:lnTo>
                      <a:pt x="11" y="42"/>
                    </a:lnTo>
                    <a:lnTo>
                      <a:pt x="14" y="51"/>
                    </a:lnTo>
                    <a:lnTo>
                      <a:pt x="15" y="61"/>
                    </a:lnTo>
                    <a:lnTo>
                      <a:pt x="16" y="71"/>
                    </a:lnTo>
                    <a:lnTo>
                      <a:pt x="16" y="82"/>
                    </a:lnTo>
                    <a:lnTo>
                      <a:pt x="32" y="82"/>
                    </a:lnTo>
                    <a:lnTo>
                      <a:pt x="32" y="71"/>
                    </a:lnTo>
                    <a:lnTo>
                      <a:pt x="31" y="58"/>
                    </a:lnTo>
                    <a:lnTo>
                      <a:pt x="30" y="48"/>
                    </a:lnTo>
                    <a:lnTo>
                      <a:pt x="28" y="36"/>
                    </a:lnTo>
                    <a:lnTo>
                      <a:pt x="25" y="26"/>
                    </a:lnTo>
                    <a:lnTo>
                      <a:pt x="22" y="17"/>
                    </a:lnTo>
                    <a:lnTo>
                      <a:pt x="17" y="9"/>
                    </a:lnTo>
                    <a:lnTo>
                      <a:pt x="12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46" name="Freeform 3339"/>
              <p:cNvSpPr>
                <a:spLocks/>
              </p:cNvSpPr>
              <p:nvPr/>
            </p:nvSpPr>
            <p:spPr bwMode="auto">
              <a:xfrm>
                <a:off x="4575" y="3697"/>
                <a:ext cx="24" cy="22"/>
              </a:xfrm>
              <a:custGeom>
                <a:avLst/>
                <a:gdLst>
                  <a:gd name="T0" fmla="*/ 0 w 46"/>
                  <a:gd name="T1" fmla="*/ 20 h 43"/>
                  <a:gd name="T2" fmla="*/ 0 w 46"/>
                  <a:gd name="T3" fmla="*/ 20 h 43"/>
                  <a:gd name="T4" fmla="*/ 4 w 46"/>
                  <a:gd name="T5" fmla="*/ 21 h 43"/>
                  <a:gd name="T6" fmla="*/ 9 w 46"/>
                  <a:gd name="T7" fmla="*/ 21 h 43"/>
                  <a:gd name="T8" fmla="*/ 12 w 46"/>
                  <a:gd name="T9" fmla="*/ 23 h 43"/>
                  <a:gd name="T10" fmla="*/ 17 w 46"/>
                  <a:gd name="T11" fmla="*/ 26 h 43"/>
                  <a:gd name="T12" fmla="*/ 22 w 46"/>
                  <a:gd name="T13" fmla="*/ 29 h 43"/>
                  <a:gd name="T14" fmla="*/ 25 w 46"/>
                  <a:gd name="T15" fmla="*/ 33 h 43"/>
                  <a:gd name="T16" fmla="*/ 30 w 46"/>
                  <a:gd name="T17" fmla="*/ 37 h 43"/>
                  <a:gd name="T18" fmla="*/ 34 w 46"/>
                  <a:gd name="T19" fmla="*/ 43 h 43"/>
                  <a:gd name="T20" fmla="*/ 46 w 46"/>
                  <a:gd name="T21" fmla="*/ 30 h 43"/>
                  <a:gd name="T22" fmla="*/ 42 w 46"/>
                  <a:gd name="T23" fmla="*/ 23 h 43"/>
                  <a:gd name="T24" fmla="*/ 36 w 46"/>
                  <a:gd name="T25" fmla="*/ 17 h 43"/>
                  <a:gd name="T26" fmla="*/ 31 w 46"/>
                  <a:gd name="T27" fmla="*/ 13 h 43"/>
                  <a:gd name="T28" fmla="*/ 25 w 46"/>
                  <a:gd name="T29" fmla="*/ 9 h 43"/>
                  <a:gd name="T30" fmla="*/ 19 w 46"/>
                  <a:gd name="T31" fmla="*/ 4 h 43"/>
                  <a:gd name="T32" fmla="*/ 12 w 46"/>
                  <a:gd name="T33" fmla="*/ 1 h 43"/>
                  <a:gd name="T34" fmla="*/ 7 w 46"/>
                  <a:gd name="T35" fmla="*/ 0 h 43"/>
                  <a:gd name="T36" fmla="*/ 0 w 46"/>
                  <a:gd name="T37" fmla="*/ 0 h 43"/>
                  <a:gd name="T38" fmla="*/ 0 w 46"/>
                  <a:gd name="T39" fmla="*/ 0 h 43"/>
                  <a:gd name="T40" fmla="*/ 0 w 46"/>
                  <a:gd name="T41" fmla="*/ 2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6" h="43">
                    <a:moveTo>
                      <a:pt x="0" y="20"/>
                    </a:moveTo>
                    <a:lnTo>
                      <a:pt x="0" y="20"/>
                    </a:lnTo>
                    <a:lnTo>
                      <a:pt x="4" y="21"/>
                    </a:lnTo>
                    <a:lnTo>
                      <a:pt x="9" y="21"/>
                    </a:lnTo>
                    <a:lnTo>
                      <a:pt x="12" y="23"/>
                    </a:lnTo>
                    <a:lnTo>
                      <a:pt x="17" y="26"/>
                    </a:lnTo>
                    <a:lnTo>
                      <a:pt x="22" y="29"/>
                    </a:lnTo>
                    <a:lnTo>
                      <a:pt x="25" y="33"/>
                    </a:lnTo>
                    <a:lnTo>
                      <a:pt x="30" y="37"/>
                    </a:lnTo>
                    <a:lnTo>
                      <a:pt x="34" y="43"/>
                    </a:lnTo>
                    <a:lnTo>
                      <a:pt x="46" y="30"/>
                    </a:lnTo>
                    <a:lnTo>
                      <a:pt x="42" y="23"/>
                    </a:lnTo>
                    <a:lnTo>
                      <a:pt x="36" y="17"/>
                    </a:lnTo>
                    <a:lnTo>
                      <a:pt x="31" y="13"/>
                    </a:lnTo>
                    <a:lnTo>
                      <a:pt x="25" y="9"/>
                    </a:lnTo>
                    <a:lnTo>
                      <a:pt x="19" y="4"/>
                    </a:lnTo>
                    <a:lnTo>
                      <a:pt x="12" y="1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47" name="Freeform 3340"/>
              <p:cNvSpPr>
                <a:spLocks/>
              </p:cNvSpPr>
              <p:nvPr/>
            </p:nvSpPr>
            <p:spPr bwMode="auto">
              <a:xfrm>
                <a:off x="4561" y="3697"/>
                <a:ext cx="14" cy="14"/>
              </a:xfrm>
              <a:custGeom>
                <a:avLst/>
                <a:gdLst>
                  <a:gd name="T0" fmla="*/ 9 w 29"/>
                  <a:gd name="T1" fmla="*/ 27 h 27"/>
                  <a:gd name="T2" fmla="*/ 9 w 29"/>
                  <a:gd name="T3" fmla="*/ 27 h 27"/>
                  <a:gd name="T4" fmla="*/ 13 w 29"/>
                  <a:gd name="T5" fmla="*/ 24 h 27"/>
                  <a:gd name="T6" fmla="*/ 18 w 29"/>
                  <a:gd name="T7" fmla="*/ 21 h 27"/>
                  <a:gd name="T8" fmla="*/ 24 w 29"/>
                  <a:gd name="T9" fmla="*/ 21 h 27"/>
                  <a:gd name="T10" fmla="*/ 29 w 29"/>
                  <a:gd name="T11" fmla="*/ 20 h 27"/>
                  <a:gd name="T12" fmla="*/ 29 w 29"/>
                  <a:gd name="T13" fmla="*/ 0 h 27"/>
                  <a:gd name="T14" fmla="*/ 22 w 29"/>
                  <a:gd name="T15" fmla="*/ 0 h 27"/>
                  <a:gd name="T16" fmla="*/ 15 w 29"/>
                  <a:gd name="T17" fmla="*/ 3 h 27"/>
                  <a:gd name="T18" fmla="*/ 8 w 29"/>
                  <a:gd name="T19" fmla="*/ 6 h 27"/>
                  <a:gd name="T20" fmla="*/ 0 w 29"/>
                  <a:gd name="T21" fmla="*/ 9 h 27"/>
                  <a:gd name="T22" fmla="*/ 0 w 29"/>
                  <a:gd name="T23" fmla="*/ 9 h 27"/>
                  <a:gd name="T24" fmla="*/ 9 w 29"/>
                  <a:gd name="T2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27">
                    <a:moveTo>
                      <a:pt x="9" y="27"/>
                    </a:moveTo>
                    <a:lnTo>
                      <a:pt x="9" y="27"/>
                    </a:lnTo>
                    <a:lnTo>
                      <a:pt x="13" y="24"/>
                    </a:lnTo>
                    <a:lnTo>
                      <a:pt x="18" y="21"/>
                    </a:lnTo>
                    <a:lnTo>
                      <a:pt x="24" y="21"/>
                    </a:lnTo>
                    <a:lnTo>
                      <a:pt x="29" y="20"/>
                    </a:lnTo>
                    <a:lnTo>
                      <a:pt x="29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8" y="6"/>
                    </a:lnTo>
                    <a:lnTo>
                      <a:pt x="0" y="9"/>
                    </a:lnTo>
                    <a:lnTo>
                      <a:pt x="9" y="2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48" name="Freeform 3341"/>
              <p:cNvSpPr>
                <a:spLocks/>
              </p:cNvSpPr>
              <p:nvPr/>
            </p:nvSpPr>
            <p:spPr bwMode="auto">
              <a:xfrm>
                <a:off x="4547" y="3702"/>
                <a:ext cx="18" cy="19"/>
              </a:xfrm>
              <a:custGeom>
                <a:avLst/>
                <a:gdLst>
                  <a:gd name="T0" fmla="*/ 18 w 37"/>
                  <a:gd name="T1" fmla="*/ 31 h 38"/>
                  <a:gd name="T2" fmla="*/ 14 w 37"/>
                  <a:gd name="T3" fmla="*/ 38 h 38"/>
                  <a:gd name="T4" fmla="*/ 27 w 37"/>
                  <a:gd name="T5" fmla="*/ 25 h 38"/>
                  <a:gd name="T6" fmla="*/ 37 w 37"/>
                  <a:gd name="T7" fmla="*/ 18 h 38"/>
                  <a:gd name="T8" fmla="*/ 28 w 37"/>
                  <a:gd name="T9" fmla="*/ 0 h 38"/>
                  <a:gd name="T10" fmla="*/ 17 w 37"/>
                  <a:gd name="T11" fmla="*/ 10 h 38"/>
                  <a:gd name="T12" fmla="*/ 4 w 37"/>
                  <a:gd name="T13" fmla="*/ 24 h 38"/>
                  <a:gd name="T14" fmla="*/ 0 w 37"/>
                  <a:gd name="T15" fmla="*/ 31 h 38"/>
                  <a:gd name="T16" fmla="*/ 4 w 37"/>
                  <a:gd name="T17" fmla="*/ 24 h 38"/>
                  <a:gd name="T18" fmla="*/ 0 w 37"/>
                  <a:gd name="T19" fmla="*/ 27 h 38"/>
                  <a:gd name="T20" fmla="*/ 0 w 37"/>
                  <a:gd name="T21" fmla="*/ 31 h 38"/>
                  <a:gd name="T22" fmla="*/ 18 w 37"/>
                  <a:gd name="T23" fmla="*/ 3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38">
                    <a:moveTo>
                      <a:pt x="18" y="31"/>
                    </a:moveTo>
                    <a:lnTo>
                      <a:pt x="14" y="38"/>
                    </a:lnTo>
                    <a:lnTo>
                      <a:pt x="27" y="25"/>
                    </a:lnTo>
                    <a:lnTo>
                      <a:pt x="37" y="18"/>
                    </a:lnTo>
                    <a:lnTo>
                      <a:pt x="28" y="0"/>
                    </a:lnTo>
                    <a:lnTo>
                      <a:pt x="17" y="10"/>
                    </a:lnTo>
                    <a:lnTo>
                      <a:pt x="4" y="24"/>
                    </a:lnTo>
                    <a:lnTo>
                      <a:pt x="0" y="31"/>
                    </a:lnTo>
                    <a:lnTo>
                      <a:pt x="4" y="24"/>
                    </a:lnTo>
                    <a:lnTo>
                      <a:pt x="0" y="27"/>
                    </a:lnTo>
                    <a:lnTo>
                      <a:pt x="0" y="31"/>
                    </a:lnTo>
                    <a:lnTo>
                      <a:pt x="18" y="3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49" name="Freeform 3342"/>
              <p:cNvSpPr>
                <a:spLocks/>
              </p:cNvSpPr>
              <p:nvPr/>
            </p:nvSpPr>
            <p:spPr bwMode="auto">
              <a:xfrm>
                <a:off x="5117" y="2250"/>
                <a:ext cx="118" cy="148"/>
              </a:xfrm>
              <a:custGeom>
                <a:avLst/>
                <a:gdLst>
                  <a:gd name="T0" fmla="*/ 236 w 236"/>
                  <a:gd name="T1" fmla="*/ 123 h 296"/>
                  <a:gd name="T2" fmla="*/ 233 w 236"/>
                  <a:gd name="T3" fmla="*/ 124 h 296"/>
                  <a:gd name="T4" fmla="*/ 226 w 236"/>
                  <a:gd name="T5" fmla="*/ 127 h 296"/>
                  <a:gd name="T6" fmla="*/ 220 w 236"/>
                  <a:gd name="T7" fmla="*/ 130 h 296"/>
                  <a:gd name="T8" fmla="*/ 213 w 236"/>
                  <a:gd name="T9" fmla="*/ 133 h 296"/>
                  <a:gd name="T10" fmla="*/ 207 w 236"/>
                  <a:gd name="T11" fmla="*/ 136 h 296"/>
                  <a:gd name="T12" fmla="*/ 201 w 236"/>
                  <a:gd name="T13" fmla="*/ 140 h 296"/>
                  <a:gd name="T14" fmla="*/ 195 w 236"/>
                  <a:gd name="T15" fmla="*/ 143 h 296"/>
                  <a:gd name="T16" fmla="*/ 190 w 236"/>
                  <a:gd name="T17" fmla="*/ 147 h 296"/>
                  <a:gd name="T18" fmla="*/ 184 w 236"/>
                  <a:gd name="T19" fmla="*/ 152 h 296"/>
                  <a:gd name="T20" fmla="*/ 178 w 236"/>
                  <a:gd name="T21" fmla="*/ 156 h 296"/>
                  <a:gd name="T22" fmla="*/ 173 w 236"/>
                  <a:gd name="T23" fmla="*/ 160 h 296"/>
                  <a:gd name="T24" fmla="*/ 167 w 236"/>
                  <a:gd name="T25" fmla="*/ 165 h 296"/>
                  <a:gd name="T26" fmla="*/ 163 w 236"/>
                  <a:gd name="T27" fmla="*/ 169 h 296"/>
                  <a:gd name="T28" fmla="*/ 158 w 236"/>
                  <a:gd name="T29" fmla="*/ 173 h 296"/>
                  <a:gd name="T30" fmla="*/ 153 w 236"/>
                  <a:gd name="T31" fmla="*/ 179 h 296"/>
                  <a:gd name="T32" fmla="*/ 149 w 236"/>
                  <a:gd name="T33" fmla="*/ 183 h 296"/>
                  <a:gd name="T34" fmla="*/ 144 w 236"/>
                  <a:gd name="T35" fmla="*/ 189 h 296"/>
                  <a:gd name="T36" fmla="*/ 139 w 236"/>
                  <a:gd name="T37" fmla="*/ 195 h 296"/>
                  <a:gd name="T38" fmla="*/ 135 w 236"/>
                  <a:gd name="T39" fmla="*/ 201 h 296"/>
                  <a:gd name="T40" fmla="*/ 131 w 236"/>
                  <a:gd name="T41" fmla="*/ 206 h 296"/>
                  <a:gd name="T42" fmla="*/ 126 w 236"/>
                  <a:gd name="T43" fmla="*/ 212 h 296"/>
                  <a:gd name="T44" fmla="*/ 123 w 236"/>
                  <a:gd name="T45" fmla="*/ 219 h 296"/>
                  <a:gd name="T46" fmla="*/ 119 w 236"/>
                  <a:gd name="T47" fmla="*/ 225 h 296"/>
                  <a:gd name="T48" fmla="*/ 116 w 236"/>
                  <a:gd name="T49" fmla="*/ 232 h 296"/>
                  <a:gd name="T50" fmla="*/ 112 w 236"/>
                  <a:gd name="T51" fmla="*/ 240 h 296"/>
                  <a:gd name="T52" fmla="*/ 109 w 236"/>
                  <a:gd name="T53" fmla="*/ 245 h 296"/>
                  <a:gd name="T54" fmla="*/ 105 w 236"/>
                  <a:gd name="T55" fmla="*/ 253 h 296"/>
                  <a:gd name="T56" fmla="*/ 103 w 236"/>
                  <a:gd name="T57" fmla="*/ 260 h 296"/>
                  <a:gd name="T58" fmla="*/ 99 w 236"/>
                  <a:gd name="T59" fmla="*/ 268 h 296"/>
                  <a:gd name="T60" fmla="*/ 97 w 236"/>
                  <a:gd name="T61" fmla="*/ 276 h 296"/>
                  <a:gd name="T62" fmla="*/ 95 w 236"/>
                  <a:gd name="T63" fmla="*/ 283 h 296"/>
                  <a:gd name="T64" fmla="*/ 92 w 236"/>
                  <a:gd name="T65" fmla="*/ 291 h 296"/>
                  <a:gd name="T66" fmla="*/ 0 w 236"/>
                  <a:gd name="T67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6" h="296">
                    <a:moveTo>
                      <a:pt x="0" y="0"/>
                    </a:moveTo>
                    <a:lnTo>
                      <a:pt x="236" y="123"/>
                    </a:lnTo>
                    <a:lnTo>
                      <a:pt x="233" y="124"/>
                    </a:lnTo>
                    <a:lnTo>
                      <a:pt x="229" y="126"/>
                    </a:lnTo>
                    <a:lnTo>
                      <a:pt x="226" y="127"/>
                    </a:lnTo>
                    <a:lnTo>
                      <a:pt x="222" y="128"/>
                    </a:lnTo>
                    <a:lnTo>
                      <a:pt x="220" y="130"/>
                    </a:lnTo>
                    <a:lnTo>
                      <a:pt x="216" y="131"/>
                    </a:lnTo>
                    <a:lnTo>
                      <a:pt x="213" y="133"/>
                    </a:lnTo>
                    <a:lnTo>
                      <a:pt x="211" y="134"/>
                    </a:lnTo>
                    <a:lnTo>
                      <a:pt x="207" y="136"/>
                    </a:lnTo>
                    <a:lnTo>
                      <a:pt x="204" y="137"/>
                    </a:lnTo>
                    <a:lnTo>
                      <a:pt x="201" y="140"/>
                    </a:lnTo>
                    <a:lnTo>
                      <a:pt x="198" y="141"/>
                    </a:lnTo>
                    <a:lnTo>
                      <a:pt x="195" y="143"/>
                    </a:lnTo>
                    <a:lnTo>
                      <a:pt x="192" y="144"/>
                    </a:lnTo>
                    <a:lnTo>
                      <a:pt x="190" y="147"/>
                    </a:lnTo>
                    <a:lnTo>
                      <a:pt x="186" y="149"/>
                    </a:lnTo>
                    <a:lnTo>
                      <a:pt x="184" y="152"/>
                    </a:lnTo>
                    <a:lnTo>
                      <a:pt x="181" y="153"/>
                    </a:lnTo>
                    <a:lnTo>
                      <a:pt x="178" y="156"/>
                    </a:lnTo>
                    <a:lnTo>
                      <a:pt x="175" y="157"/>
                    </a:lnTo>
                    <a:lnTo>
                      <a:pt x="173" y="160"/>
                    </a:lnTo>
                    <a:lnTo>
                      <a:pt x="170" y="162"/>
                    </a:lnTo>
                    <a:lnTo>
                      <a:pt x="167" y="165"/>
                    </a:lnTo>
                    <a:lnTo>
                      <a:pt x="165" y="166"/>
                    </a:lnTo>
                    <a:lnTo>
                      <a:pt x="163" y="169"/>
                    </a:lnTo>
                    <a:lnTo>
                      <a:pt x="160" y="172"/>
                    </a:lnTo>
                    <a:lnTo>
                      <a:pt x="158" y="173"/>
                    </a:lnTo>
                    <a:lnTo>
                      <a:pt x="156" y="176"/>
                    </a:lnTo>
                    <a:lnTo>
                      <a:pt x="153" y="179"/>
                    </a:lnTo>
                    <a:lnTo>
                      <a:pt x="151" y="182"/>
                    </a:lnTo>
                    <a:lnTo>
                      <a:pt x="149" y="183"/>
                    </a:lnTo>
                    <a:lnTo>
                      <a:pt x="146" y="186"/>
                    </a:lnTo>
                    <a:lnTo>
                      <a:pt x="144" y="189"/>
                    </a:lnTo>
                    <a:lnTo>
                      <a:pt x="142" y="192"/>
                    </a:lnTo>
                    <a:lnTo>
                      <a:pt x="139" y="195"/>
                    </a:lnTo>
                    <a:lnTo>
                      <a:pt x="137" y="198"/>
                    </a:lnTo>
                    <a:lnTo>
                      <a:pt x="135" y="201"/>
                    </a:lnTo>
                    <a:lnTo>
                      <a:pt x="133" y="203"/>
                    </a:lnTo>
                    <a:lnTo>
                      <a:pt x="131" y="206"/>
                    </a:lnTo>
                    <a:lnTo>
                      <a:pt x="129" y="209"/>
                    </a:lnTo>
                    <a:lnTo>
                      <a:pt x="126" y="212"/>
                    </a:lnTo>
                    <a:lnTo>
                      <a:pt x="125" y="216"/>
                    </a:lnTo>
                    <a:lnTo>
                      <a:pt x="123" y="219"/>
                    </a:lnTo>
                    <a:lnTo>
                      <a:pt x="121" y="222"/>
                    </a:lnTo>
                    <a:lnTo>
                      <a:pt x="119" y="225"/>
                    </a:lnTo>
                    <a:lnTo>
                      <a:pt x="117" y="228"/>
                    </a:lnTo>
                    <a:lnTo>
                      <a:pt x="116" y="232"/>
                    </a:lnTo>
                    <a:lnTo>
                      <a:pt x="113" y="235"/>
                    </a:lnTo>
                    <a:lnTo>
                      <a:pt x="112" y="240"/>
                    </a:lnTo>
                    <a:lnTo>
                      <a:pt x="110" y="242"/>
                    </a:lnTo>
                    <a:lnTo>
                      <a:pt x="109" y="245"/>
                    </a:lnTo>
                    <a:lnTo>
                      <a:pt x="108" y="250"/>
                    </a:lnTo>
                    <a:lnTo>
                      <a:pt x="105" y="253"/>
                    </a:lnTo>
                    <a:lnTo>
                      <a:pt x="104" y="257"/>
                    </a:lnTo>
                    <a:lnTo>
                      <a:pt x="103" y="260"/>
                    </a:lnTo>
                    <a:lnTo>
                      <a:pt x="102" y="264"/>
                    </a:lnTo>
                    <a:lnTo>
                      <a:pt x="99" y="268"/>
                    </a:lnTo>
                    <a:lnTo>
                      <a:pt x="98" y="271"/>
                    </a:lnTo>
                    <a:lnTo>
                      <a:pt x="97" y="276"/>
                    </a:lnTo>
                    <a:lnTo>
                      <a:pt x="96" y="280"/>
                    </a:lnTo>
                    <a:lnTo>
                      <a:pt x="95" y="283"/>
                    </a:lnTo>
                    <a:lnTo>
                      <a:pt x="94" y="287"/>
                    </a:lnTo>
                    <a:lnTo>
                      <a:pt x="92" y="291"/>
                    </a:lnTo>
                    <a:lnTo>
                      <a:pt x="91" y="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50" name="Freeform 3343"/>
              <p:cNvSpPr>
                <a:spLocks/>
              </p:cNvSpPr>
              <p:nvPr/>
            </p:nvSpPr>
            <p:spPr bwMode="auto">
              <a:xfrm>
                <a:off x="5152" y="2295"/>
                <a:ext cx="111" cy="304"/>
              </a:xfrm>
              <a:custGeom>
                <a:avLst/>
                <a:gdLst>
                  <a:gd name="T0" fmla="*/ 221 w 221"/>
                  <a:gd name="T1" fmla="*/ 607 h 607"/>
                  <a:gd name="T2" fmla="*/ 221 w 221"/>
                  <a:gd name="T3" fmla="*/ 607 h 607"/>
                  <a:gd name="T4" fmla="*/ 220 w 221"/>
                  <a:gd name="T5" fmla="*/ 565 h 607"/>
                  <a:gd name="T6" fmla="*/ 218 w 221"/>
                  <a:gd name="T7" fmla="*/ 524 h 607"/>
                  <a:gd name="T8" fmla="*/ 213 w 221"/>
                  <a:gd name="T9" fmla="*/ 482 h 607"/>
                  <a:gd name="T10" fmla="*/ 207 w 221"/>
                  <a:gd name="T11" fmla="*/ 440 h 607"/>
                  <a:gd name="T12" fmla="*/ 200 w 221"/>
                  <a:gd name="T13" fmla="*/ 398 h 607"/>
                  <a:gd name="T14" fmla="*/ 191 w 221"/>
                  <a:gd name="T15" fmla="*/ 358 h 607"/>
                  <a:gd name="T16" fmla="*/ 180 w 221"/>
                  <a:gd name="T17" fmla="*/ 317 h 607"/>
                  <a:gd name="T18" fmla="*/ 169 w 221"/>
                  <a:gd name="T19" fmla="*/ 278 h 607"/>
                  <a:gd name="T20" fmla="*/ 156 w 221"/>
                  <a:gd name="T21" fmla="*/ 239 h 607"/>
                  <a:gd name="T22" fmla="*/ 141 w 221"/>
                  <a:gd name="T23" fmla="*/ 202 h 607"/>
                  <a:gd name="T24" fmla="*/ 124 w 221"/>
                  <a:gd name="T25" fmla="*/ 166 h 607"/>
                  <a:gd name="T26" fmla="*/ 107 w 221"/>
                  <a:gd name="T27" fmla="*/ 130 h 607"/>
                  <a:gd name="T28" fmla="*/ 88 w 221"/>
                  <a:gd name="T29" fmla="*/ 95 h 607"/>
                  <a:gd name="T30" fmla="*/ 68 w 221"/>
                  <a:gd name="T31" fmla="*/ 62 h 607"/>
                  <a:gd name="T32" fmla="*/ 47 w 221"/>
                  <a:gd name="T33" fmla="*/ 30 h 607"/>
                  <a:gd name="T34" fmla="*/ 24 w 221"/>
                  <a:gd name="T35" fmla="*/ 0 h 607"/>
                  <a:gd name="T36" fmla="*/ 0 w 221"/>
                  <a:gd name="T37" fmla="*/ 29 h 607"/>
                  <a:gd name="T38" fmla="*/ 21 w 221"/>
                  <a:gd name="T39" fmla="*/ 58 h 607"/>
                  <a:gd name="T40" fmla="*/ 42 w 221"/>
                  <a:gd name="T41" fmla="*/ 88 h 607"/>
                  <a:gd name="T42" fmla="*/ 61 w 221"/>
                  <a:gd name="T43" fmla="*/ 120 h 607"/>
                  <a:gd name="T44" fmla="*/ 79 w 221"/>
                  <a:gd name="T45" fmla="*/ 151 h 607"/>
                  <a:gd name="T46" fmla="*/ 96 w 221"/>
                  <a:gd name="T47" fmla="*/ 186 h 607"/>
                  <a:gd name="T48" fmla="*/ 111 w 221"/>
                  <a:gd name="T49" fmla="*/ 221 h 607"/>
                  <a:gd name="T50" fmla="*/ 125 w 221"/>
                  <a:gd name="T51" fmla="*/ 257 h 607"/>
                  <a:gd name="T52" fmla="*/ 138 w 221"/>
                  <a:gd name="T53" fmla="*/ 294 h 607"/>
                  <a:gd name="T54" fmla="*/ 150 w 221"/>
                  <a:gd name="T55" fmla="*/ 332 h 607"/>
                  <a:gd name="T56" fmla="*/ 159 w 221"/>
                  <a:gd name="T57" fmla="*/ 369 h 607"/>
                  <a:gd name="T58" fmla="*/ 168 w 221"/>
                  <a:gd name="T59" fmla="*/ 408 h 607"/>
                  <a:gd name="T60" fmla="*/ 176 w 221"/>
                  <a:gd name="T61" fmla="*/ 447 h 607"/>
                  <a:gd name="T62" fmla="*/ 180 w 221"/>
                  <a:gd name="T63" fmla="*/ 487 h 607"/>
                  <a:gd name="T64" fmla="*/ 185 w 221"/>
                  <a:gd name="T65" fmla="*/ 526 h 607"/>
                  <a:gd name="T66" fmla="*/ 187 w 221"/>
                  <a:gd name="T67" fmla="*/ 567 h 607"/>
                  <a:gd name="T68" fmla="*/ 187 w 221"/>
                  <a:gd name="T69" fmla="*/ 607 h 607"/>
                  <a:gd name="T70" fmla="*/ 187 w 221"/>
                  <a:gd name="T71" fmla="*/ 607 h 607"/>
                  <a:gd name="T72" fmla="*/ 221 w 221"/>
                  <a:gd name="T73" fmla="*/ 607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1" h="607">
                    <a:moveTo>
                      <a:pt x="221" y="607"/>
                    </a:moveTo>
                    <a:lnTo>
                      <a:pt x="221" y="607"/>
                    </a:lnTo>
                    <a:lnTo>
                      <a:pt x="220" y="565"/>
                    </a:lnTo>
                    <a:lnTo>
                      <a:pt x="218" y="524"/>
                    </a:lnTo>
                    <a:lnTo>
                      <a:pt x="213" y="482"/>
                    </a:lnTo>
                    <a:lnTo>
                      <a:pt x="207" y="440"/>
                    </a:lnTo>
                    <a:lnTo>
                      <a:pt x="200" y="398"/>
                    </a:lnTo>
                    <a:lnTo>
                      <a:pt x="191" y="358"/>
                    </a:lnTo>
                    <a:lnTo>
                      <a:pt x="180" y="317"/>
                    </a:lnTo>
                    <a:lnTo>
                      <a:pt x="169" y="278"/>
                    </a:lnTo>
                    <a:lnTo>
                      <a:pt x="156" y="239"/>
                    </a:lnTo>
                    <a:lnTo>
                      <a:pt x="141" y="202"/>
                    </a:lnTo>
                    <a:lnTo>
                      <a:pt x="124" y="166"/>
                    </a:lnTo>
                    <a:lnTo>
                      <a:pt x="107" y="130"/>
                    </a:lnTo>
                    <a:lnTo>
                      <a:pt x="88" y="95"/>
                    </a:lnTo>
                    <a:lnTo>
                      <a:pt x="68" y="62"/>
                    </a:lnTo>
                    <a:lnTo>
                      <a:pt x="47" y="30"/>
                    </a:lnTo>
                    <a:lnTo>
                      <a:pt x="24" y="0"/>
                    </a:lnTo>
                    <a:lnTo>
                      <a:pt x="0" y="29"/>
                    </a:lnTo>
                    <a:lnTo>
                      <a:pt x="21" y="58"/>
                    </a:lnTo>
                    <a:lnTo>
                      <a:pt x="42" y="88"/>
                    </a:lnTo>
                    <a:lnTo>
                      <a:pt x="61" y="120"/>
                    </a:lnTo>
                    <a:lnTo>
                      <a:pt x="79" y="151"/>
                    </a:lnTo>
                    <a:lnTo>
                      <a:pt x="96" y="186"/>
                    </a:lnTo>
                    <a:lnTo>
                      <a:pt x="111" y="221"/>
                    </a:lnTo>
                    <a:lnTo>
                      <a:pt x="125" y="257"/>
                    </a:lnTo>
                    <a:lnTo>
                      <a:pt x="138" y="294"/>
                    </a:lnTo>
                    <a:lnTo>
                      <a:pt x="150" y="332"/>
                    </a:lnTo>
                    <a:lnTo>
                      <a:pt x="159" y="369"/>
                    </a:lnTo>
                    <a:lnTo>
                      <a:pt x="168" y="408"/>
                    </a:lnTo>
                    <a:lnTo>
                      <a:pt x="176" y="447"/>
                    </a:lnTo>
                    <a:lnTo>
                      <a:pt x="180" y="487"/>
                    </a:lnTo>
                    <a:lnTo>
                      <a:pt x="185" y="526"/>
                    </a:lnTo>
                    <a:lnTo>
                      <a:pt x="187" y="567"/>
                    </a:lnTo>
                    <a:lnTo>
                      <a:pt x="187" y="607"/>
                    </a:lnTo>
                    <a:lnTo>
                      <a:pt x="221" y="60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51" name="Freeform 3344"/>
              <p:cNvSpPr>
                <a:spLocks/>
              </p:cNvSpPr>
              <p:nvPr/>
            </p:nvSpPr>
            <p:spPr bwMode="auto">
              <a:xfrm>
                <a:off x="5204" y="2599"/>
                <a:ext cx="59" cy="215"/>
              </a:xfrm>
              <a:custGeom>
                <a:avLst/>
                <a:gdLst>
                  <a:gd name="T0" fmla="*/ 28 w 118"/>
                  <a:gd name="T1" fmla="*/ 430 h 430"/>
                  <a:gd name="T2" fmla="*/ 39 w 118"/>
                  <a:gd name="T3" fmla="*/ 405 h 430"/>
                  <a:gd name="T4" fmla="*/ 49 w 118"/>
                  <a:gd name="T5" fmla="*/ 381 h 430"/>
                  <a:gd name="T6" fmla="*/ 59 w 118"/>
                  <a:gd name="T7" fmla="*/ 355 h 430"/>
                  <a:gd name="T8" fmla="*/ 67 w 118"/>
                  <a:gd name="T9" fmla="*/ 329 h 430"/>
                  <a:gd name="T10" fmla="*/ 75 w 118"/>
                  <a:gd name="T11" fmla="*/ 303 h 430"/>
                  <a:gd name="T12" fmla="*/ 82 w 118"/>
                  <a:gd name="T13" fmla="*/ 277 h 430"/>
                  <a:gd name="T14" fmla="*/ 89 w 118"/>
                  <a:gd name="T15" fmla="*/ 250 h 430"/>
                  <a:gd name="T16" fmla="*/ 95 w 118"/>
                  <a:gd name="T17" fmla="*/ 222 h 430"/>
                  <a:gd name="T18" fmla="*/ 101 w 118"/>
                  <a:gd name="T19" fmla="*/ 195 h 430"/>
                  <a:gd name="T20" fmla="*/ 105 w 118"/>
                  <a:gd name="T21" fmla="*/ 167 h 430"/>
                  <a:gd name="T22" fmla="*/ 109 w 118"/>
                  <a:gd name="T23" fmla="*/ 140 h 430"/>
                  <a:gd name="T24" fmla="*/ 112 w 118"/>
                  <a:gd name="T25" fmla="*/ 111 h 430"/>
                  <a:gd name="T26" fmla="*/ 115 w 118"/>
                  <a:gd name="T27" fmla="*/ 84 h 430"/>
                  <a:gd name="T28" fmla="*/ 117 w 118"/>
                  <a:gd name="T29" fmla="*/ 56 h 430"/>
                  <a:gd name="T30" fmla="*/ 118 w 118"/>
                  <a:gd name="T31" fmla="*/ 28 h 430"/>
                  <a:gd name="T32" fmla="*/ 118 w 118"/>
                  <a:gd name="T33" fmla="*/ 0 h 430"/>
                  <a:gd name="T34" fmla="*/ 84 w 118"/>
                  <a:gd name="T35" fmla="*/ 0 h 430"/>
                  <a:gd name="T36" fmla="*/ 84 w 118"/>
                  <a:gd name="T37" fmla="*/ 26 h 430"/>
                  <a:gd name="T38" fmla="*/ 83 w 118"/>
                  <a:gd name="T39" fmla="*/ 54 h 430"/>
                  <a:gd name="T40" fmla="*/ 82 w 118"/>
                  <a:gd name="T41" fmla="*/ 80 h 430"/>
                  <a:gd name="T42" fmla="*/ 80 w 118"/>
                  <a:gd name="T43" fmla="*/ 107 h 430"/>
                  <a:gd name="T44" fmla="*/ 76 w 118"/>
                  <a:gd name="T45" fmla="*/ 133 h 430"/>
                  <a:gd name="T46" fmla="*/ 73 w 118"/>
                  <a:gd name="T47" fmla="*/ 159 h 430"/>
                  <a:gd name="T48" fmla="*/ 68 w 118"/>
                  <a:gd name="T49" fmla="*/ 186 h 430"/>
                  <a:gd name="T50" fmla="*/ 63 w 118"/>
                  <a:gd name="T51" fmla="*/ 212 h 430"/>
                  <a:gd name="T52" fmla="*/ 57 w 118"/>
                  <a:gd name="T53" fmla="*/ 238 h 430"/>
                  <a:gd name="T54" fmla="*/ 50 w 118"/>
                  <a:gd name="T55" fmla="*/ 264 h 430"/>
                  <a:gd name="T56" fmla="*/ 43 w 118"/>
                  <a:gd name="T57" fmla="*/ 289 h 430"/>
                  <a:gd name="T58" fmla="*/ 36 w 118"/>
                  <a:gd name="T59" fmla="*/ 315 h 430"/>
                  <a:gd name="T60" fmla="*/ 28 w 118"/>
                  <a:gd name="T61" fmla="*/ 339 h 430"/>
                  <a:gd name="T62" fmla="*/ 19 w 118"/>
                  <a:gd name="T63" fmla="*/ 364 h 430"/>
                  <a:gd name="T64" fmla="*/ 10 w 118"/>
                  <a:gd name="T65" fmla="*/ 387 h 430"/>
                  <a:gd name="T66" fmla="*/ 0 w 118"/>
                  <a:gd name="T67" fmla="*/ 410 h 430"/>
                  <a:gd name="T68" fmla="*/ 28 w 118"/>
                  <a:gd name="T6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8" h="430">
                    <a:moveTo>
                      <a:pt x="28" y="430"/>
                    </a:moveTo>
                    <a:lnTo>
                      <a:pt x="39" y="405"/>
                    </a:lnTo>
                    <a:lnTo>
                      <a:pt x="49" y="381"/>
                    </a:lnTo>
                    <a:lnTo>
                      <a:pt x="59" y="355"/>
                    </a:lnTo>
                    <a:lnTo>
                      <a:pt x="67" y="329"/>
                    </a:lnTo>
                    <a:lnTo>
                      <a:pt x="75" y="303"/>
                    </a:lnTo>
                    <a:lnTo>
                      <a:pt x="82" y="277"/>
                    </a:lnTo>
                    <a:lnTo>
                      <a:pt x="89" y="250"/>
                    </a:lnTo>
                    <a:lnTo>
                      <a:pt x="95" y="222"/>
                    </a:lnTo>
                    <a:lnTo>
                      <a:pt x="101" y="195"/>
                    </a:lnTo>
                    <a:lnTo>
                      <a:pt x="105" y="167"/>
                    </a:lnTo>
                    <a:lnTo>
                      <a:pt x="109" y="140"/>
                    </a:lnTo>
                    <a:lnTo>
                      <a:pt x="112" y="111"/>
                    </a:lnTo>
                    <a:lnTo>
                      <a:pt x="115" y="84"/>
                    </a:lnTo>
                    <a:lnTo>
                      <a:pt x="117" y="56"/>
                    </a:lnTo>
                    <a:lnTo>
                      <a:pt x="118" y="28"/>
                    </a:lnTo>
                    <a:lnTo>
                      <a:pt x="118" y="0"/>
                    </a:lnTo>
                    <a:lnTo>
                      <a:pt x="84" y="0"/>
                    </a:lnTo>
                    <a:lnTo>
                      <a:pt x="84" y="26"/>
                    </a:lnTo>
                    <a:lnTo>
                      <a:pt x="83" y="54"/>
                    </a:lnTo>
                    <a:lnTo>
                      <a:pt x="82" y="80"/>
                    </a:lnTo>
                    <a:lnTo>
                      <a:pt x="80" y="107"/>
                    </a:lnTo>
                    <a:lnTo>
                      <a:pt x="76" y="133"/>
                    </a:lnTo>
                    <a:lnTo>
                      <a:pt x="73" y="159"/>
                    </a:lnTo>
                    <a:lnTo>
                      <a:pt x="68" y="186"/>
                    </a:lnTo>
                    <a:lnTo>
                      <a:pt x="63" y="212"/>
                    </a:lnTo>
                    <a:lnTo>
                      <a:pt x="57" y="238"/>
                    </a:lnTo>
                    <a:lnTo>
                      <a:pt x="50" y="264"/>
                    </a:lnTo>
                    <a:lnTo>
                      <a:pt x="43" y="289"/>
                    </a:lnTo>
                    <a:lnTo>
                      <a:pt x="36" y="315"/>
                    </a:lnTo>
                    <a:lnTo>
                      <a:pt x="28" y="339"/>
                    </a:lnTo>
                    <a:lnTo>
                      <a:pt x="19" y="364"/>
                    </a:lnTo>
                    <a:lnTo>
                      <a:pt x="10" y="387"/>
                    </a:lnTo>
                    <a:lnTo>
                      <a:pt x="0" y="410"/>
                    </a:lnTo>
                    <a:lnTo>
                      <a:pt x="28" y="43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52" name="Freeform 3345"/>
              <p:cNvSpPr>
                <a:spLocks/>
              </p:cNvSpPr>
              <p:nvPr/>
            </p:nvSpPr>
            <p:spPr bwMode="auto">
              <a:xfrm>
                <a:off x="5182" y="2715"/>
                <a:ext cx="101" cy="157"/>
              </a:xfrm>
              <a:custGeom>
                <a:avLst/>
                <a:gdLst>
                  <a:gd name="T0" fmla="*/ 202 w 202"/>
                  <a:gd name="T1" fmla="*/ 123 h 315"/>
                  <a:gd name="T2" fmla="*/ 199 w 202"/>
                  <a:gd name="T3" fmla="*/ 122 h 315"/>
                  <a:gd name="T4" fmla="*/ 192 w 202"/>
                  <a:gd name="T5" fmla="*/ 122 h 315"/>
                  <a:gd name="T6" fmla="*/ 185 w 202"/>
                  <a:gd name="T7" fmla="*/ 120 h 315"/>
                  <a:gd name="T8" fmla="*/ 179 w 202"/>
                  <a:gd name="T9" fmla="*/ 120 h 315"/>
                  <a:gd name="T10" fmla="*/ 172 w 202"/>
                  <a:gd name="T11" fmla="*/ 119 h 315"/>
                  <a:gd name="T12" fmla="*/ 165 w 202"/>
                  <a:gd name="T13" fmla="*/ 117 h 315"/>
                  <a:gd name="T14" fmla="*/ 159 w 202"/>
                  <a:gd name="T15" fmla="*/ 116 h 315"/>
                  <a:gd name="T16" fmla="*/ 152 w 202"/>
                  <a:gd name="T17" fmla="*/ 113 h 315"/>
                  <a:gd name="T18" fmla="*/ 146 w 202"/>
                  <a:gd name="T19" fmla="*/ 111 h 315"/>
                  <a:gd name="T20" fmla="*/ 140 w 202"/>
                  <a:gd name="T21" fmla="*/ 109 h 315"/>
                  <a:gd name="T22" fmla="*/ 134 w 202"/>
                  <a:gd name="T23" fmla="*/ 106 h 315"/>
                  <a:gd name="T24" fmla="*/ 127 w 202"/>
                  <a:gd name="T25" fmla="*/ 104 h 315"/>
                  <a:gd name="T26" fmla="*/ 122 w 202"/>
                  <a:gd name="T27" fmla="*/ 101 h 315"/>
                  <a:gd name="T28" fmla="*/ 116 w 202"/>
                  <a:gd name="T29" fmla="*/ 97 h 315"/>
                  <a:gd name="T30" fmla="*/ 111 w 202"/>
                  <a:gd name="T31" fmla="*/ 94 h 315"/>
                  <a:gd name="T32" fmla="*/ 105 w 202"/>
                  <a:gd name="T33" fmla="*/ 91 h 315"/>
                  <a:gd name="T34" fmla="*/ 99 w 202"/>
                  <a:gd name="T35" fmla="*/ 87 h 315"/>
                  <a:gd name="T36" fmla="*/ 93 w 202"/>
                  <a:gd name="T37" fmla="*/ 83 h 315"/>
                  <a:gd name="T38" fmla="*/ 89 w 202"/>
                  <a:gd name="T39" fmla="*/ 78 h 315"/>
                  <a:gd name="T40" fmla="*/ 83 w 202"/>
                  <a:gd name="T41" fmla="*/ 74 h 315"/>
                  <a:gd name="T42" fmla="*/ 78 w 202"/>
                  <a:gd name="T43" fmla="*/ 70 h 315"/>
                  <a:gd name="T44" fmla="*/ 74 w 202"/>
                  <a:gd name="T45" fmla="*/ 65 h 315"/>
                  <a:gd name="T46" fmla="*/ 69 w 202"/>
                  <a:gd name="T47" fmla="*/ 60 h 315"/>
                  <a:gd name="T48" fmla="*/ 63 w 202"/>
                  <a:gd name="T49" fmla="*/ 54 h 315"/>
                  <a:gd name="T50" fmla="*/ 58 w 202"/>
                  <a:gd name="T51" fmla="*/ 49 h 315"/>
                  <a:gd name="T52" fmla="*/ 54 w 202"/>
                  <a:gd name="T53" fmla="*/ 44 h 315"/>
                  <a:gd name="T54" fmla="*/ 50 w 202"/>
                  <a:gd name="T55" fmla="*/ 36 h 315"/>
                  <a:gd name="T56" fmla="*/ 45 w 202"/>
                  <a:gd name="T57" fmla="*/ 31 h 315"/>
                  <a:gd name="T58" fmla="*/ 41 w 202"/>
                  <a:gd name="T59" fmla="*/ 25 h 315"/>
                  <a:gd name="T60" fmla="*/ 36 w 202"/>
                  <a:gd name="T61" fmla="*/ 18 h 315"/>
                  <a:gd name="T62" fmla="*/ 33 w 202"/>
                  <a:gd name="T63" fmla="*/ 12 h 315"/>
                  <a:gd name="T64" fmla="*/ 28 w 202"/>
                  <a:gd name="T65" fmla="*/ 5 h 315"/>
                  <a:gd name="T66" fmla="*/ 0 w 202"/>
                  <a:gd name="T67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2" h="315">
                    <a:moveTo>
                      <a:pt x="0" y="315"/>
                    </a:moveTo>
                    <a:lnTo>
                      <a:pt x="202" y="123"/>
                    </a:lnTo>
                    <a:lnTo>
                      <a:pt x="199" y="122"/>
                    </a:lnTo>
                    <a:lnTo>
                      <a:pt x="195" y="122"/>
                    </a:lnTo>
                    <a:lnTo>
                      <a:pt x="192" y="122"/>
                    </a:lnTo>
                    <a:lnTo>
                      <a:pt x="188" y="122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79" y="120"/>
                    </a:lnTo>
                    <a:lnTo>
                      <a:pt x="175" y="119"/>
                    </a:lnTo>
                    <a:lnTo>
                      <a:pt x="172" y="119"/>
                    </a:lnTo>
                    <a:lnTo>
                      <a:pt x="168" y="117"/>
                    </a:lnTo>
                    <a:lnTo>
                      <a:pt x="165" y="117"/>
                    </a:lnTo>
                    <a:lnTo>
                      <a:pt x="162" y="116"/>
                    </a:lnTo>
                    <a:lnTo>
                      <a:pt x="159" y="116"/>
                    </a:lnTo>
                    <a:lnTo>
                      <a:pt x="155" y="114"/>
                    </a:lnTo>
                    <a:lnTo>
                      <a:pt x="152" y="113"/>
                    </a:lnTo>
                    <a:lnTo>
                      <a:pt x="150" y="113"/>
                    </a:lnTo>
                    <a:lnTo>
                      <a:pt x="146" y="111"/>
                    </a:lnTo>
                    <a:lnTo>
                      <a:pt x="143" y="110"/>
                    </a:lnTo>
                    <a:lnTo>
                      <a:pt x="140" y="109"/>
                    </a:lnTo>
                    <a:lnTo>
                      <a:pt x="137" y="107"/>
                    </a:lnTo>
                    <a:lnTo>
                      <a:pt x="134" y="106"/>
                    </a:lnTo>
                    <a:lnTo>
                      <a:pt x="131" y="106"/>
                    </a:lnTo>
                    <a:lnTo>
                      <a:pt x="127" y="104"/>
                    </a:lnTo>
                    <a:lnTo>
                      <a:pt x="125" y="103"/>
                    </a:lnTo>
                    <a:lnTo>
                      <a:pt x="122" y="101"/>
                    </a:lnTo>
                    <a:lnTo>
                      <a:pt x="119" y="98"/>
                    </a:lnTo>
                    <a:lnTo>
                      <a:pt x="116" y="97"/>
                    </a:lnTo>
                    <a:lnTo>
                      <a:pt x="113" y="96"/>
                    </a:lnTo>
                    <a:lnTo>
                      <a:pt x="111" y="94"/>
                    </a:lnTo>
                    <a:lnTo>
                      <a:pt x="108" y="93"/>
                    </a:lnTo>
                    <a:lnTo>
                      <a:pt x="105" y="91"/>
                    </a:lnTo>
                    <a:lnTo>
                      <a:pt x="102" y="88"/>
                    </a:lnTo>
                    <a:lnTo>
                      <a:pt x="99" y="87"/>
                    </a:lnTo>
                    <a:lnTo>
                      <a:pt x="97" y="85"/>
                    </a:lnTo>
                    <a:lnTo>
                      <a:pt x="93" y="83"/>
                    </a:lnTo>
                    <a:lnTo>
                      <a:pt x="91" y="81"/>
                    </a:lnTo>
                    <a:lnTo>
                      <a:pt x="89" y="78"/>
                    </a:lnTo>
                    <a:lnTo>
                      <a:pt x="86" y="77"/>
                    </a:lnTo>
                    <a:lnTo>
                      <a:pt x="83" y="74"/>
                    </a:lnTo>
                    <a:lnTo>
                      <a:pt x="81" y="73"/>
                    </a:lnTo>
                    <a:lnTo>
                      <a:pt x="78" y="70"/>
                    </a:lnTo>
                    <a:lnTo>
                      <a:pt x="76" y="67"/>
                    </a:lnTo>
                    <a:lnTo>
                      <a:pt x="74" y="65"/>
                    </a:lnTo>
                    <a:lnTo>
                      <a:pt x="71" y="62"/>
                    </a:lnTo>
                    <a:lnTo>
                      <a:pt x="69" y="60"/>
                    </a:lnTo>
                    <a:lnTo>
                      <a:pt x="67" y="57"/>
                    </a:lnTo>
                    <a:lnTo>
                      <a:pt x="63" y="54"/>
                    </a:lnTo>
                    <a:lnTo>
                      <a:pt x="61" y="51"/>
                    </a:lnTo>
                    <a:lnTo>
                      <a:pt x="58" y="49"/>
                    </a:lnTo>
                    <a:lnTo>
                      <a:pt x="56" y="47"/>
                    </a:lnTo>
                    <a:lnTo>
                      <a:pt x="54" y="44"/>
                    </a:lnTo>
                    <a:lnTo>
                      <a:pt x="51" y="41"/>
                    </a:lnTo>
                    <a:lnTo>
                      <a:pt x="50" y="36"/>
                    </a:lnTo>
                    <a:lnTo>
                      <a:pt x="48" y="34"/>
                    </a:lnTo>
                    <a:lnTo>
                      <a:pt x="45" y="31"/>
                    </a:lnTo>
                    <a:lnTo>
                      <a:pt x="43" y="28"/>
                    </a:lnTo>
                    <a:lnTo>
                      <a:pt x="41" y="25"/>
                    </a:lnTo>
                    <a:lnTo>
                      <a:pt x="38" y="22"/>
                    </a:lnTo>
                    <a:lnTo>
                      <a:pt x="36" y="18"/>
                    </a:lnTo>
                    <a:lnTo>
                      <a:pt x="35" y="15"/>
                    </a:lnTo>
                    <a:lnTo>
                      <a:pt x="33" y="12"/>
                    </a:lnTo>
                    <a:lnTo>
                      <a:pt x="30" y="8"/>
                    </a:lnTo>
                    <a:lnTo>
                      <a:pt x="28" y="5"/>
                    </a:lnTo>
                    <a:lnTo>
                      <a:pt x="27" y="0"/>
                    </a:lnTo>
                    <a:lnTo>
                      <a:pt x="0" y="3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53" name="Freeform 3346"/>
              <p:cNvSpPr>
                <a:spLocks/>
              </p:cNvSpPr>
              <p:nvPr/>
            </p:nvSpPr>
            <p:spPr bwMode="auto">
              <a:xfrm>
                <a:off x="6113" y="1396"/>
                <a:ext cx="74" cy="2001"/>
              </a:xfrm>
              <a:custGeom>
                <a:avLst/>
                <a:gdLst>
                  <a:gd name="T0" fmla="*/ 0 w 147"/>
                  <a:gd name="T1" fmla="*/ 3999 h 4001"/>
                  <a:gd name="T2" fmla="*/ 91 w 147"/>
                  <a:gd name="T3" fmla="*/ 0 h 4001"/>
                  <a:gd name="T4" fmla="*/ 147 w 147"/>
                  <a:gd name="T5" fmla="*/ 3 h 4001"/>
                  <a:gd name="T6" fmla="*/ 56 w 147"/>
                  <a:gd name="T7" fmla="*/ 4001 h 4001"/>
                  <a:gd name="T8" fmla="*/ 0 w 147"/>
                  <a:gd name="T9" fmla="*/ 3999 h 4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4001">
                    <a:moveTo>
                      <a:pt x="0" y="3999"/>
                    </a:moveTo>
                    <a:lnTo>
                      <a:pt x="91" y="0"/>
                    </a:lnTo>
                    <a:lnTo>
                      <a:pt x="147" y="3"/>
                    </a:lnTo>
                    <a:lnTo>
                      <a:pt x="56" y="4001"/>
                    </a:lnTo>
                    <a:lnTo>
                      <a:pt x="0" y="399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54" name="Freeform 3347"/>
              <p:cNvSpPr>
                <a:spLocks/>
              </p:cNvSpPr>
              <p:nvPr/>
            </p:nvSpPr>
            <p:spPr bwMode="auto">
              <a:xfrm>
                <a:off x="4973" y="2456"/>
                <a:ext cx="262" cy="776"/>
              </a:xfrm>
              <a:custGeom>
                <a:avLst/>
                <a:gdLst>
                  <a:gd name="T0" fmla="*/ 524 w 524"/>
                  <a:gd name="T1" fmla="*/ 15 h 1552"/>
                  <a:gd name="T2" fmla="*/ 32 w 524"/>
                  <a:gd name="T3" fmla="*/ 1552 h 1552"/>
                  <a:gd name="T4" fmla="*/ 0 w 524"/>
                  <a:gd name="T5" fmla="*/ 1538 h 1552"/>
                  <a:gd name="T6" fmla="*/ 493 w 524"/>
                  <a:gd name="T7" fmla="*/ 0 h 1552"/>
                  <a:gd name="T8" fmla="*/ 524 w 524"/>
                  <a:gd name="T9" fmla="*/ 15 h 1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4" h="1552">
                    <a:moveTo>
                      <a:pt x="524" y="15"/>
                    </a:moveTo>
                    <a:lnTo>
                      <a:pt x="32" y="1552"/>
                    </a:lnTo>
                    <a:lnTo>
                      <a:pt x="0" y="1538"/>
                    </a:lnTo>
                    <a:lnTo>
                      <a:pt x="493" y="0"/>
                    </a:lnTo>
                    <a:lnTo>
                      <a:pt x="524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55" name="Rectangle 3348"/>
              <p:cNvSpPr>
                <a:spLocks noChangeArrowheads="1"/>
              </p:cNvSpPr>
              <p:nvPr/>
            </p:nvSpPr>
            <p:spPr bwMode="auto">
              <a:xfrm>
                <a:off x="4743" y="3218"/>
                <a:ext cx="239" cy="20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56" name="Freeform 3349"/>
              <p:cNvSpPr>
                <a:spLocks noEditPoints="1"/>
              </p:cNvSpPr>
              <p:nvPr/>
            </p:nvSpPr>
            <p:spPr bwMode="auto">
              <a:xfrm>
                <a:off x="4775" y="3012"/>
                <a:ext cx="125" cy="194"/>
              </a:xfrm>
              <a:custGeom>
                <a:avLst/>
                <a:gdLst>
                  <a:gd name="T0" fmla="*/ 111 w 250"/>
                  <a:gd name="T1" fmla="*/ 59 h 390"/>
                  <a:gd name="T2" fmla="*/ 118 w 250"/>
                  <a:gd name="T3" fmla="*/ 29 h 390"/>
                  <a:gd name="T4" fmla="*/ 131 w 250"/>
                  <a:gd name="T5" fmla="*/ 10 h 390"/>
                  <a:gd name="T6" fmla="*/ 161 w 250"/>
                  <a:gd name="T7" fmla="*/ 0 h 390"/>
                  <a:gd name="T8" fmla="*/ 186 w 250"/>
                  <a:gd name="T9" fmla="*/ 6 h 390"/>
                  <a:gd name="T10" fmla="*/ 209 w 250"/>
                  <a:gd name="T11" fmla="*/ 22 h 390"/>
                  <a:gd name="T12" fmla="*/ 229 w 250"/>
                  <a:gd name="T13" fmla="*/ 46 h 390"/>
                  <a:gd name="T14" fmla="*/ 243 w 250"/>
                  <a:gd name="T15" fmla="*/ 80 h 390"/>
                  <a:gd name="T16" fmla="*/ 249 w 250"/>
                  <a:gd name="T17" fmla="*/ 116 h 390"/>
                  <a:gd name="T18" fmla="*/ 246 w 250"/>
                  <a:gd name="T19" fmla="*/ 166 h 390"/>
                  <a:gd name="T20" fmla="*/ 227 w 250"/>
                  <a:gd name="T21" fmla="*/ 218 h 390"/>
                  <a:gd name="T22" fmla="*/ 196 w 250"/>
                  <a:gd name="T23" fmla="*/ 253 h 390"/>
                  <a:gd name="T24" fmla="*/ 153 w 250"/>
                  <a:gd name="T25" fmla="*/ 271 h 390"/>
                  <a:gd name="T26" fmla="*/ 111 w 250"/>
                  <a:gd name="T27" fmla="*/ 390 h 390"/>
                  <a:gd name="T28" fmla="*/ 78 w 250"/>
                  <a:gd name="T29" fmla="*/ 267 h 390"/>
                  <a:gd name="T30" fmla="*/ 40 w 250"/>
                  <a:gd name="T31" fmla="*/ 244 h 390"/>
                  <a:gd name="T32" fmla="*/ 14 w 250"/>
                  <a:gd name="T33" fmla="*/ 202 h 390"/>
                  <a:gd name="T34" fmla="*/ 0 w 250"/>
                  <a:gd name="T35" fmla="*/ 149 h 390"/>
                  <a:gd name="T36" fmla="*/ 2 w 250"/>
                  <a:gd name="T37" fmla="*/ 100 h 390"/>
                  <a:gd name="T38" fmla="*/ 14 w 250"/>
                  <a:gd name="T39" fmla="*/ 59 h 390"/>
                  <a:gd name="T40" fmla="*/ 32 w 250"/>
                  <a:gd name="T41" fmla="*/ 30 h 390"/>
                  <a:gd name="T42" fmla="*/ 52 w 250"/>
                  <a:gd name="T43" fmla="*/ 12 h 390"/>
                  <a:gd name="T44" fmla="*/ 76 w 250"/>
                  <a:gd name="T45" fmla="*/ 3 h 390"/>
                  <a:gd name="T46" fmla="*/ 94 w 250"/>
                  <a:gd name="T47" fmla="*/ 12 h 390"/>
                  <a:gd name="T48" fmla="*/ 80 w 250"/>
                  <a:gd name="T49" fmla="*/ 16 h 390"/>
                  <a:gd name="T50" fmla="*/ 58 w 250"/>
                  <a:gd name="T51" fmla="*/ 39 h 390"/>
                  <a:gd name="T52" fmla="*/ 49 w 250"/>
                  <a:gd name="T53" fmla="*/ 64 h 390"/>
                  <a:gd name="T54" fmla="*/ 43 w 250"/>
                  <a:gd name="T55" fmla="*/ 124 h 390"/>
                  <a:gd name="T56" fmla="*/ 49 w 250"/>
                  <a:gd name="T57" fmla="*/ 182 h 390"/>
                  <a:gd name="T58" fmla="*/ 65 w 250"/>
                  <a:gd name="T59" fmla="*/ 224 h 390"/>
                  <a:gd name="T60" fmla="*/ 86 w 250"/>
                  <a:gd name="T61" fmla="*/ 247 h 390"/>
                  <a:gd name="T62" fmla="*/ 111 w 250"/>
                  <a:gd name="T63" fmla="*/ 257 h 390"/>
                  <a:gd name="T64" fmla="*/ 156 w 250"/>
                  <a:gd name="T65" fmla="*/ 253 h 390"/>
                  <a:gd name="T66" fmla="*/ 182 w 250"/>
                  <a:gd name="T67" fmla="*/ 237 h 390"/>
                  <a:gd name="T68" fmla="*/ 202 w 250"/>
                  <a:gd name="T69" fmla="*/ 204 h 390"/>
                  <a:gd name="T70" fmla="*/ 211 w 250"/>
                  <a:gd name="T71" fmla="*/ 159 h 390"/>
                  <a:gd name="T72" fmla="*/ 211 w 250"/>
                  <a:gd name="T73" fmla="*/ 117 h 390"/>
                  <a:gd name="T74" fmla="*/ 204 w 250"/>
                  <a:gd name="T75" fmla="*/ 85 h 390"/>
                  <a:gd name="T76" fmla="*/ 191 w 250"/>
                  <a:gd name="T77" fmla="*/ 58 h 390"/>
                  <a:gd name="T78" fmla="*/ 172 w 250"/>
                  <a:gd name="T79" fmla="*/ 36 h 390"/>
                  <a:gd name="T80" fmla="*/ 157 w 250"/>
                  <a:gd name="T81" fmla="*/ 33 h 390"/>
                  <a:gd name="T82" fmla="*/ 145 w 250"/>
                  <a:gd name="T83" fmla="*/ 39 h 390"/>
                  <a:gd name="T84" fmla="*/ 136 w 250"/>
                  <a:gd name="T85" fmla="*/ 61 h 390"/>
                  <a:gd name="T86" fmla="*/ 135 w 250"/>
                  <a:gd name="T87" fmla="*/ 257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50" h="390">
                    <a:moveTo>
                      <a:pt x="111" y="257"/>
                    </a:moveTo>
                    <a:lnTo>
                      <a:pt x="111" y="80"/>
                    </a:lnTo>
                    <a:lnTo>
                      <a:pt x="111" y="59"/>
                    </a:lnTo>
                    <a:lnTo>
                      <a:pt x="113" y="43"/>
                    </a:lnTo>
                    <a:lnTo>
                      <a:pt x="115" y="36"/>
                    </a:lnTo>
                    <a:lnTo>
                      <a:pt x="118" y="29"/>
                    </a:lnTo>
                    <a:lnTo>
                      <a:pt x="120" y="23"/>
                    </a:lnTo>
                    <a:lnTo>
                      <a:pt x="124" y="19"/>
                    </a:lnTo>
                    <a:lnTo>
                      <a:pt x="131" y="10"/>
                    </a:lnTo>
                    <a:lnTo>
                      <a:pt x="140" y="5"/>
                    </a:lnTo>
                    <a:lnTo>
                      <a:pt x="149" y="2"/>
                    </a:lnTo>
                    <a:lnTo>
                      <a:pt x="161" y="0"/>
                    </a:lnTo>
                    <a:lnTo>
                      <a:pt x="169" y="2"/>
                    </a:lnTo>
                    <a:lnTo>
                      <a:pt x="177" y="3"/>
                    </a:lnTo>
                    <a:lnTo>
                      <a:pt x="186" y="6"/>
                    </a:lnTo>
                    <a:lnTo>
                      <a:pt x="194" y="10"/>
                    </a:lnTo>
                    <a:lnTo>
                      <a:pt x="201" y="15"/>
                    </a:lnTo>
                    <a:lnTo>
                      <a:pt x="209" y="22"/>
                    </a:lnTo>
                    <a:lnTo>
                      <a:pt x="216" y="29"/>
                    </a:lnTo>
                    <a:lnTo>
                      <a:pt x="223" y="38"/>
                    </a:lnTo>
                    <a:lnTo>
                      <a:pt x="229" y="46"/>
                    </a:lnTo>
                    <a:lnTo>
                      <a:pt x="235" y="56"/>
                    </a:lnTo>
                    <a:lnTo>
                      <a:pt x="239" y="68"/>
                    </a:lnTo>
                    <a:lnTo>
                      <a:pt x="243" y="80"/>
                    </a:lnTo>
                    <a:lnTo>
                      <a:pt x="245" y="91"/>
                    </a:lnTo>
                    <a:lnTo>
                      <a:pt x="248" y="103"/>
                    </a:lnTo>
                    <a:lnTo>
                      <a:pt x="249" y="116"/>
                    </a:lnTo>
                    <a:lnTo>
                      <a:pt x="250" y="130"/>
                    </a:lnTo>
                    <a:lnTo>
                      <a:pt x="249" y="147"/>
                    </a:lnTo>
                    <a:lnTo>
                      <a:pt x="246" y="166"/>
                    </a:lnTo>
                    <a:lnTo>
                      <a:pt x="242" y="183"/>
                    </a:lnTo>
                    <a:lnTo>
                      <a:pt x="235" y="201"/>
                    </a:lnTo>
                    <a:lnTo>
                      <a:pt x="227" y="218"/>
                    </a:lnTo>
                    <a:lnTo>
                      <a:pt x="218" y="232"/>
                    </a:lnTo>
                    <a:lnTo>
                      <a:pt x="208" y="244"/>
                    </a:lnTo>
                    <a:lnTo>
                      <a:pt x="196" y="253"/>
                    </a:lnTo>
                    <a:lnTo>
                      <a:pt x="184" y="261"/>
                    </a:lnTo>
                    <a:lnTo>
                      <a:pt x="169" y="267"/>
                    </a:lnTo>
                    <a:lnTo>
                      <a:pt x="153" y="271"/>
                    </a:lnTo>
                    <a:lnTo>
                      <a:pt x="135" y="273"/>
                    </a:lnTo>
                    <a:lnTo>
                      <a:pt x="135" y="390"/>
                    </a:lnTo>
                    <a:lnTo>
                      <a:pt x="111" y="390"/>
                    </a:lnTo>
                    <a:lnTo>
                      <a:pt x="111" y="273"/>
                    </a:lnTo>
                    <a:lnTo>
                      <a:pt x="93" y="271"/>
                    </a:lnTo>
                    <a:lnTo>
                      <a:pt x="78" y="267"/>
                    </a:lnTo>
                    <a:lnTo>
                      <a:pt x="64" y="260"/>
                    </a:lnTo>
                    <a:lnTo>
                      <a:pt x="52" y="253"/>
                    </a:lnTo>
                    <a:lnTo>
                      <a:pt x="40" y="244"/>
                    </a:lnTo>
                    <a:lnTo>
                      <a:pt x="31" y="231"/>
                    </a:lnTo>
                    <a:lnTo>
                      <a:pt x="22" y="218"/>
                    </a:lnTo>
                    <a:lnTo>
                      <a:pt x="14" y="202"/>
                    </a:lnTo>
                    <a:lnTo>
                      <a:pt x="8" y="183"/>
                    </a:lnTo>
                    <a:lnTo>
                      <a:pt x="3" y="166"/>
                    </a:lnTo>
                    <a:lnTo>
                      <a:pt x="0" y="149"/>
                    </a:lnTo>
                    <a:lnTo>
                      <a:pt x="0" y="130"/>
                    </a:lnTo>
                    <a:lnTo>
                      <a:pt x="0" y="114"/>
                    </a:lnTo>
                    <a:lnTo>
                      <a:pt x="2" y="100"/>
                    </a:lnTo>
                    <a:lnTo>
                      <a:pt x="4" y="85"/>
                    </a:lnTo>
                    <a:lnTo>
                      <a:pt x="9" y="72"/>
                    </a:lnTo>
                    <a:lnTo>
                      <a:pt x="14" y="59"/>
                    </a:lnTo>
                    <a:lnTo>
                      <a:pt x="19" y="48"/>
                    </a:lnTo>
                    <a:lnTo>
                      <a:pt x="25" y="38"/>
                    </a:lnTo>
                    <a:lnTo>
                      <a:pt x="32" y="30"/>
                    </a:lnTo>
                    <a:lnTo>
                      <a:pt x="39" y="23"/>
                    </a:lnTo>
                    <a:lnTo>
                      <a:pt x="45" y="16"/>
                    </a:lnTo>
                    <a:lnTo>
                      <a:pt x="52" y="12"/>
                    </a:lnTo>
                    <a:lnTo>
                      <a:pt x="59" y="7"/>
                    </a:lnTo>
                    <a:lnTo>
                      <a:pt x="67" y="5"/>
                    </a:lnTo>
                    <a:lnTo>
                      <a:pt x="76" y="3"/>
                    </a:lnTo>
                    <a:lnTo>
                      <a:pt x="85" y="2"/>
                    </a:lnTo>
                    <a:lnTo>
                      <a:pt x="94" y="0"/>
                    </a:lnTo>
                    <a:lnTo>
                      <a:pt x="94" y="12"/>
                    </a:lnTo>
                    <a:lnTo>
                      <a:pt x="90" y="12"/>
                    </a:lnTo>
                    <a:lnTo>
                      <a:pt x="85" y="13"/>
                    </a:lnTo>
                    <a:lnTo>
                      <a:pt x="80" y="16"/>
                    </a:lnTo>
                    <a:lnTo>
                      <a:pt x="76" y="19"/>
                    </a:lnTo>
                    <a:lnTo>
                      <a:pt x="66" y="28"/>
                    </a:lnTo>
                    <a:lnTo>
                      <a:pt x="58" y="39"/>
                    </a:lnTo>
                    <a:lnTo>
                      <a:pt x="55" y="46"/>
                    </a:lnTo>
                    <a:lnTo>
                      <a:pt x="51" y="55"/>
                    </a:lnTo>
                    <a:lnTo>
                      <a:pt x="49" y="64"/>
                    </a:lnTo>
                    <a:lnTo>
                      <a:pt x="46" y="74"/>
                    </a:lnTo>
                    <a:lnTo>
                      <a:pt x="44" y="98"/>
                    </a:lnTo>
                    <a:lnTo>
                      <a:pt x="43" y="124"/>
                    </a:lnTo>
                    <a:lnTo>
                      <a:pt x="43" y="146"/>
                    </a:lnTo>
                    <a:lnTo>
                      <a:pt x="45" y="165"/>
                    </a:lnTo>
                    <a:lnTo>
                      <a:pt x="49" y="182"/>
                    </a:lnTo>
                    <a:lnTo>
                      <a:pt x="53" y="198"/>
                    </a:lnTo>
                    <a:lnTo>
                      <a:pt x="59" y="211"/>
                    </a:lnTo>
                    <a:lnTo>
                      <a:pt x="65" y="224"/>
                    </a:lnTo>
                    <a:lnTo>
                      <a:pt x="72" y="234"/>
                    </a:lnTo>
                    <a:lnTo>
                      <a:pt x="80" y="243"/>
                    </a:lnTo>
                    <a:lnTo>
                      <a:pt x="86" y="247"/>
                    </a:lnTo>
                    <a:lnTo>
                      <a:pt x="93" y="251"/>
                    </a:lnTo>
                    <a:lnTo>
                      <a:pt x="101" y="254"/>
                    </a:lnTo>
                    <a:lnTo>
                      <a:pt x="111" y="257"/>
                    </a:lnTo>
                    <a:close/>
                    <a:moveTo>
                      <a:pt x="135" y="257"/>
                    </a:moveTo>
                    <a:lnTo>
                      <a:pt x="146" y="255"/>
                    </a:lnTo>
                    <a:lnTo>
                      <a:pt x="156" y="253"/>
                    </a:lnTo>
                    <a:lnTo>
                      <a:pt x="165" y="248"/>
                    </a:lnTo>
                    <a:lnTo>
                      <a:pt x="173" y="244"/>
                    </a:lnTo>
                    <a:lnTo>
                      <a:pt x="182" y="237"/>
                    </a:lnTo>
                    <a:lnTo>
                      <a:pt x="189" y="227"/>
                    </a:lnTo>
                    <a:lnTo>
                      <a:pt x="196" y="217"/>
                    </a:lnTo>
                    <a:lnTo>
                      <a:pt x="202" y="204"/>
                    </a:lnTo>
                    <a:lnTo>
                      <a:pt x="207" y="191"/>
                    </a:lnTo>
                    <a:lnTo>
                      <a:pt x="210" y="176"/>
                    </a:lnTo>
                    <a:lnTo>
                      <a:pt x="211" y="159"/>
                    </a:lnTo>
                    <a:lnTo>
                      <a:pt x="212" y="142"/>
                    </a:lnTo>
                    <a:lnTo>
                      <a:pt x="212" y="130"/>
                    </a:lnTo>
                    <a:lnTo>
                      <a:pt x="211" y="117"/>
                    </a:lnTo>
                    <a:lnTo>
                      <a:pt x="209" y="107"/>
                    </a:lnTo>
                    <a:lnTo>
                      <a:pt x="207" y="95"/>
                    </a:lnTo>
                    <a:lnTo>
                      <a:pt x="204" y="85"/>
                    </a:lnTo>
                    <a:lnTo>
                      <a:pt x="201" y="75"/>
                    </a:lnTo>
                    <a:lnTo>
                      <a:pt x="196" y="67"/>
                    </a:lnTo>
                    <a:lnTo>
                      <a:pt x="191" y="58"/>
                    </a:lnTo>
                    <a:lnTo>
                      <a:pt x="184" y="48"/>
                    </a:lnTo>
                    <a:lnTo>
                      <a:pt x="175" y="39"/>
                    </a:lnTo>
                    <a:lnTo>
                      <a:pt x="172" y="36"/>
                    </a:lnTo>
                    <a:lnTo>
                      <a:pt x="167" y="35"/>
                    </a:lnTo>
                    <a:lnTo>
                      <a:pt x="162" y="33"/>
                    </a:lnTo>
                    <a:lnTo>
                      <a:pt x="157" y="33"/>
                    </a:lnTo>
                    <a:lnTo>
                      <a:pt x="153" y="35"/>
                    </a:lnTo>
                    <a:lnTo>
                      <a:pt x="148" y="36"/>
                    </a:lnTo>
                    <a:lnTo>
                      <a:pt x="145" y="39"/>
                    </a:lnTo>
                    <a:lnTo>
                      <a:pt x="141" y="43"/>
                    </a:lnTo>
                    <a:lnTo>
                      <a:pt x="139" y="51"/>
                    </a:lnTo>
                    <a:lnTo>
                      <a:pt x="136" y="61"/>
                    </a:lnTo>
                    <a:lnTo>
                      <a:pt x="135" y="74"/>
                    </a:lnTo>
                    <a:lnTo>
                      <a:pt x="135" y="90"/>
                    </a:lnTo>
                    <a:lnTo>
                      <a:pt x="135" y="25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57" name="Freeform 3350"/>
              <p:cNvSpPr>
                <a:spLocks/>
              </p:cNvSpPr>
              <p:nvPr/>
            </p:nvSpPr>
            <p:spPr bwMode="auto">
              <a:xfrm>
                <a:off x="4931" y="2978"/>
                <a:ext cx="52" cy="166"/>
              </a:xfrm>
              <a:custGeom>
                <a:avLst/>
                <a:gdLst>
                  <a:gd name="T0" fmla="*/ 0 w 104"/>
                  <a:gd name="T1" fmla="*/ 39 h 334"/>
                  <a:gd name="T2" fmla="*/ 64 w 104"/>
                  <a:gd name="T3" fmla="*/ 0 h 334"/>
                  <a:gd name="T4" fmla="*/ 71 w 104"/>
                  <a:gd name="T5" fmla="*/ 0 h 334"/>
                  <a:gd name="T6" fmla="*/ 71 w 104"/>
                  <a:gd name="T7" fmla="*/ 276 h 334"/>
                  <a:gd name="T8" fmla="*/ 71 w 104"/>
                  <a:gd name="T9" fmla="*/ 299 h 334"/>
                  <a:gd name="T10" fmla="*/ 72 w 104"/>
                  <a:gd name="T11" fmla="*/ 311 h 334"/>
                  <a:gd name="T12" fmla="*/ 76 w 104"/>
                  <a:gd name="T13" fmla="*/ 316 h 334"/>
                  <a:gd name="T14" fmla="*/ 81 w 104"/>
                  <a:gd name="T15" fmla="*/ 321 h 334"/>
                  <a:gd name="T16" fmla="*/ 90 w 104"/>
                  <a:gd name="T17" fmla="*/ 323 h 334"/>
                  <a:gd name="T18" fmla="*/ 104 w 104"/>
                  <a:gd name="T19" fmla="*/ 325 h 334"/>
                  <a:gd name="T20" fmla="*/ 104 w 104"/>
                  <a:gd name="T21" fmla="*/ 334 h 334"/>
                  <a:gd name="T22" fmla="*/ 5 w 104"/>
                  <a:gd name="T23" fmla="*/ 334 h 334"/>
                  <a:gd name="T24" fmla="*/ 5 w 104"/>
                  <a:gd name="T25" fmla="*/ 325 h 334"/>
                  <a:gd name="T26" fmla="*/ 20 w 104"/>
                  <a:gd name="T27" fmla="*/ 323 h 334"/>
                  <a:gd name="T28" fmla="*/ 29 w 104"/>
                  <a:gd name="T29" fmla="*/ 321 h 334"/>
                  <a:gd name="T30" fmla="*/ 32 w 104"/>
                  <a:gd name="T31" fmla="*/ 319 h 334"/>
                  <a:gd name="T32" fmla="*/ 34 w 104"/>
                  <a:gd name="T33" fmla="*/ 316 h 334"/>
                  <a:gd name="T34" fmla="*/ 36 w 104"/>
                  <a:gd name="T35" fmla="*/ 313 h 334"/>
                  <a:gd name="T36" fmla="*/ 37 w 104"/>
                  <a:gd name="T37" fmla="*/ 309 h 334"/>
                  <a:gd name="T38" fmla="*/ 39 w 104"/>
                  <a:gd name="T39" fmla="*/ 299 h 334"/>
                  <a:gd name="T40" fmla="*/ 39 w 104"/>
                  <a:gd name="T41" fmla="*/ 276 h 334"/>
                  <a:gd name="T42" fmla="*/ 39 w 104"/>
                  <a:gd name="T43" fmla="*/ 100 h 334"/>
                  <a:gd name="T44" fmla="*/ 39 w 104"/>
                  <a:gd name="T45" fmla="*/ 83 h 334"/>
                  <a:gd name="T46" fmla="*/ 39 w 104"/>
                  <a:gd name="T47" fmla="*/ 70 h 334"/>
                  <a:gd name="T48" fmla="*/ 37 w 104"/>
                  <a:gd name="T49" fmla="*/ 61 h 334"/>
                  <a:gd name="T50" fmla="*/ 36 w 104"/>
                  <a:gd name="T51" fmla="*/ 54 h 334"/>
                  <a:gd name="T52" fmla="*/ 35 w 104"/>
                  <a:gd name="T53" fmla="*/ 47 h 334"/>
                  <a:gd name="T54" fmla="*/ 32 w 104"/>
                  <a:gd name="T55" fmla="*/ 42 h 334"/>
                  <a:gd name="T56" fmla="*/ 28 w 104"/>
                  <a:gd name="T57" fmla="*/ 39 h 334"/>
                  <a:gd name="T58" fmla="*/ 23 w 104"/>
                  <a:gd name="T59" fmla="*/ 39 h 334"/>
                  <a:gd name="T60" fmla="*/ 14 w 104"/>
                  <a:gd name="T61" fmla="*/ 41 h 334"/>
                  <a:gd name="T62" fmla="*/ 3 w 104"/>
                  <a:gd name="T63" fmla="*/ 47 h 334"/>
                  <a:gd name="T64" fmla="*/ 0 w 104"/>
                  <a:gd name="T65" fmla="*/ 39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4" h="334">
                    <a:moveTo>
                      <a:pt x="0" y="39"/>
                    </a:moveTo>
                    <a:lnTo>
                      <a:pt x="64" y="0"/>
                    </a:lnTo>
                    <a:lnTo>
                      <a:pt x="71" y="0"/>
                    </a:lnTo>
                    <a:lnTo>
                      <a:pt x="71" y="276"/>
                    </a:lnTo>
                    <a:lnTo>
                      <a:pt x="71" y="299"/>
                    </a:lnTo>
                    <a:lnTo>
                      <a:pt x="72" y="311"/>
                    </a:lnTo>
                    <a:lnTo>
                      <a:pt x="76" y="316"/>
                    </a:lnTo>
                    <a:lnTo>
                      <a:pt x="81" y="321"/>
                    </a:lnTo>
                    <a:lnTo>
                      <a:pt x="90" y="323"/>
                    </a:lnTo>
                    <a:lnTo>
                      <a:pt x="104" y="325"/>
                    </a:lnTo>
                    <a:lnTo>
                      <a:pt x="104" y="334"/>
                    </a:lnTo>
                    <a:lnTo>
                      <a:pt x="5" y="334"/>
                    </a:lnTo>
                    <a:lnTo>
                      <a:pt x="5" y="325"/>
                    </a:lnTo>
                    <a:lnTo>
                      <a:pt x="20" y="323"/>
                    </a:lnTo>
                    <a:lnTo>
                      <a:pt x="29" y="321"/>
                    </a:lnTo>
                    <a:lnTo>
                      <a:pt x="32" y="319"/>
                    </a:lnTo>
                    <a:lnTo>
                      <a:pt x="34" y="316"/>
                    </a:lnTo>
                    <a:lnTo>
                      <a:pt x="36" y="313"/>
                    </a:lnTo>
                    <a:lnTo>
                      <a:pt x="37" y="309"/>
                    </a:lnTo>
                    <a:lnTo>
                      <a:pt x="39" y="299"/>
                    </a:lnTo>
                    <a:lnTo>
                      <a:pt x="39" y="276"/>
                    </a:lnTo>
                    <a:lnTo>
                      <a:pt x="39" y="100"/>
                    </a:lnTo>
                    <a:lnTo>
                      <a:pt x="39" y="83"/>
                    </a:lnTo>
                    <a:lnTo>
                      <a:pt x="39" y="70"/>
                    </a:lnTo>
                    <a:lnTo>
                      <a:pt x="37" y="61"/>
                    </a:lnTo>
                    <a:lnTo>
                      <a:pt x="36" y="54"/>
                    </a:lnTo>
                    <a:lnTo>
                      <a:pt x="35" y="47"/>
                    </a:lnTo>
                    <a:lnTo>
                      <a:pt x="32" y="42"/>
                    </a:lnTo>
                    <a:lnTo>
                      <a:pt x="28" y="39"/>
                    </a:lnTo>
                    <a:lnTo>
                      <a:pt x="23" y="39"/>
                    </a:lnTo>
                    <a:lnTo>
                      <a:pt x="14" y="41"/>
                    </a:lnTo>
                    <a:lnTo>
                      <a:pt x="3" y="47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58" name="Freeform 3351"/>
              <p:cNvSpPr>
                <a:spLocks/>
              </p:cNvSpPr>
              <p:nvPr/>
            </p:nvSpPr>
            <p:spPr bwMode="auto">
              <a:xfrm>
                <a:off x="4826" y="3051"/>
                <a:ext cx="8" cy="89"/>
              </a:xfrm>
              <a:custGeom>
                <a:avLst/>
                <a:gdLst>
                  <a:gd name="T0" fmla="*/ 18 w 18"/>
                  <a:gd name="T1" fmla="*/ 0 h 177"/>
                  <a:gd name="T2" fmla="*/ 0 w 18"/>
                  <a:gd name="T3" fmla="*/ 0 h 177"/>
                  <a:gd name="T4" fmla="*/ 0 w 18"/>
                  <a:gd name="T5" fmla="*/ 177 h 177"/>
                  <a:gd name="T6" fmla="*/ 18 w 18"/>
                  <a:gd name="T7" fmla="*/ 177 h 177"/>
                  <a:gd name="T8" fmla="*/ 18 w 18"/>
                  <a:gd name="T9" fmla="*/ 0 h 177"/>
                  <a:gd name="T10" fmla="*/ 18 w 18"/>
                  <a:gd name="T11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77">
                    <a:moveTo>
                      <a:pt x="18" y="0"/>
                    </a:moveTo>
                    <a:lnTo>
                      <a:pt x="0" y="0"/>
                    </a:lnTo>
                    <a:lnTo>
                      <a:pt x="0" y="177"/>
                    </a:lnTo>
                    <a:lnTo>
                      <a:pt x="18" y="177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59" name="Freeform 3352"/>
              <p:cNvSpPr>
                <a:spLocks/>
              </p:cNvSpPr>
              <p:nvPr/>
            </p:nvSpPr>
            <p:spPr bwMode="auto">
              <a:xfrm>
                <a:off x="4826" y="3017"/>
                <a:ext cx="14" cy="34"/>
              </a:xfrm>
              <a:custGeom>
                <a:avLst/>
                <a:gdLst>
                  <a:gd name="T0" fmla="*/ 17 w 28"/>
                  <a:gd name="T1" fmla="*/ 0 h 68"/>
                  <a:gd name="T2" fmla="*/ 17 w 28"/>
                  <a:gd name="T3" fmla="*/ 0 h 68"/>
                  <a:gd name="T4" fmla="*/ 12 w 28"/>
                  <a:gd name="T5" fmla="*/ 6 h 68"/>
                  <a:gd name="T6" fmla="*/ 10 w 28"/>
                  <a:gd name="T7" fmla="*/ 13 h 68"/>
                  <a:gd name="T8" fmla="*/ 6 w 28"/>
                  <a:gd name="T9" fmla="*/ 20 h 68"/>
                  <a:gd name="T10" fmla="*/ 5 w 28"/>
                  <a:gd name="T11" fmla="*/ 29 h 68"/>
                  <a:gd name="T12" fmla="*/ 2 w 28"/>
                  <a:gd name="T13" fmla="*/ 47 h 68"/>
                  <a:gd name="T14" fmla="*/ 0 w 28"/>
                  <a:gd name="T15" fmla="*/ 68 h 68"/>
                  <a:gd name="T16" fmla="*/ 18 w 28"/>
                  <a:gd name="T17" fmla="*/ 68 h 68"/>
                  <a:gd name="T18" fmla="*/ 18 w 28"/>
                  <a:gd name="T19" fmla="*/ 49 h 68"/>
                  <a:gd name="T20" fmla="*/ 20 w 28"/>
                  <a:gd name="T21" fmla="*/ 33 h 68"/>
                  <a:gd name="T22" fmla="*/ 23 w 28"/>
                  <a:gd name="T23" fmla="*/ 27 h 68"/>
                  <a:gd name="T24" fmla="*/ 24 w 28"/>
                  <a:gd name="T25" fmla="*/ 21 h 68"/>
                  <a:gd name="T26" fmla="*/ 26 w 28"/>
                  <a:gd name="T27" fmla="*/ 17 h 68"/>
                  <a:gd name="T28" fmla="*/ 28 w 28"/>
                  <a:gd name="T29" fmla="*/ 14 h 68"/>
                  <a:gd name="T30" fmla="*/ 28 w 28"/>
                  <a:gd name="T31" fmla="*/ 14 h 68"/>
                  <a:gd name="T32" fmla="*/ 17 w 28"/>
                  <a:gd name="T3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68">
                    <a:moveTo>
                      <a:pt x="17" y="0"/>
                    </a:moveTo>
                    <a:lnTo>
                      <a:pt x="17" y="0"/>
                    </a:lnTo>
                    <a:lnTo>
                      <a:pt x="12" y="6"/>
                    </a:lnTo>
                    <a:lnTo>
                      <a:pt x="10" y="13"/>
                    </a:lnTo>
                    <a:lnTo>
                      <a:pt x="6" y="20"/>
                    </a:lnTo>
                    <a:lnTo>
                      <a:pt x="5" y="29"/>
                    </a:lnTo>
                    <a:lnTo>
                      <a:pt x="2" y="47"/>
                    </a:lnTo>
                    <a:lnTo>
                      <a:pt x="0" y="68"/>
                    </a:lnTo>
                    <a:lnTo>
                      <a:pt x="18" y="68"/>
                    </a:lnTo>
                    <a:lnTo>
                      <a:pt x="18" y="49"/>
                    </a:lnTo>
                    <a:lnTo>
                      <a:pt x="20" y="33"/>
                    </a:lnTo>
                    <a:lnTo>
                      <a:pt x="23" y="27"/>
                    </a:lnTo>
                    <a:lnTo>
                      <a:pt x="24" y="21"/>
                    </a:lnTo>
                    <a:lnTo>
                      <a:pt x="26" y="17"/>
                    </a:lnTo>
                    <a:lnTo>
                      <a:pt x="28" y="14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60" name="Freeform 3353"/>
              <p:cNvSpPr>
                <a:spLocks/>
              </p:cNvSpPr>
              <p:nvPr/>
            </p:nvSpPr>
            <p:spPr bwMode="auto">
              <a:xfrm>
                <a:off x="4834" y="3007"/>
                <a:ext cx="22" cy="18"/>
              </a:xfrm>
              <a:custGeom>
                <a:avLst/>
                <a:gdLst>
                  <a:gd name="T0" fmla="*/ 43 w 43"/>
                  <a:gd name="T1" fmla="*/ 0 h 36"/>
                  <a:gd name="T2" fmla="*/ 43 w 43"/>
                  <a:gd name="T3" fmla="*/ 0 h 36"/>
                  <a:gd name="T4" fmla="*/ 30 w 43"/>
                  <a:gd name="T5" fmla="*/ 2 h 36"/>
                  <a:gd name="T6" fmla="*/ 18 w 43"/>
                  <a:gd name="T7" fmla="*/ 6 h 36"/>
                  <a:gd name="T8" fmla="*/ 8 w 43"/>
                  <a:gd name="T9" fmla="*/ 12 h 36"/>
                  <a:gd name="T10" fmla="*/ 0 w 43"/>
                  <a:gd name="T11" fmla="*/ 22 h 36"/>
                  <a:gd name="T12" fmla="*/ 11 w 43"/>
                  <a:gd name="T13" fmla="*/ 36 h 36"/>
                  <a:gd name="T14" fmla="*/ 17 w 43"/>
                  <a:gd name="T15" fmla="*/ 29 h 36"/>
                  <a:gd name="T16" fmla="*/ 24 w 43"/>
                  <a:gd name="T17" fmla="*/ 25 h 36"/>
                  <a:gd name="T18" fmla="*/ 32 w 43"/>
                  <a:gd name="T19" fmla="*/ 22 h 36"/>
                  <a:gd name="T20" fmla="*/ 43 w 43"/>
                  <a:gd name="T21" fmla="*/ 20 h 36"/>
                  <a:gd name="T22" fmla="*/ 43 w 43"/>
                  <a:gd name="T23" fmla="*/ 20 h 36"/>
                  <a:gd name="T24" fmla="*/ 43 w 43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36">
                    <a:moveTo>
                      <a:pt x="43" y="0"/>
                    </a:moveTo>
                    <a:lnTo>
                      <a:pt x="43" y="0"/>
                    </a:lnTo>
                    <a:lnTo>
                      <a:pt x="30" y="2"/>
                    </a:lnTo>
                    <a:lnTo>
                      <a:pt x="18" y="6"/>
                    </a:lnTo>
                    <a:lnTo>
                      <a:pt x="8" y="12"/>
                    </a:lnTo>
                    <a:lnTo>
                      <a:pt x="0" y="22"/>
                    </a:lnTo>
                    <a:lnTo>
                      <a:pt x="11" y="36"/>
                    </a:lnTo>
                    <a:lnTo>
                      <a:pt x="17" y="29"/>
                    </a:lnTo>
                    <a:lnTo>
                      <a:pt x="24" y="25"/>
                    </a:lnTo>
                    <a:lnTo>
                      <a:pt x="32" y="22"/>
                    </a:lnTo>
                    <a:lnTo>
                      <a:pt x="43" y="2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61" name="Freeform 3354"/>
              <p:cNvSpPr>
                <a:spLocks/>
              </p:cNvSpPr>
              <p:nvPr/>
            </p:nvSpPr>
            <p:spPr bwMode="auto">
              <a:xfrm>
                <a:off x="4856" y="3007"/>
                <a:ext cx="33" cy="27"/>
              </a:xfrm>
              <a:custGeom>
                <a:avLst/>
                <a:gdLst>
                  <a:gd name="T0" fmla="*/ 68 w 68"/>
                  <a:gd name="T1" fmla="*/ 40 h 55"/>
                  <a:gd name="T2" fmla="*/ 68 w 68"/>
                  <a:gd name="T3" fmla="*/ 40 h 55"/>
                  <a:gd name="T4" fmla="*/ 61 w 68"/>
                  <a:gd name="T5" fmla="*/ 32 h 55"/>
                  <a:gd name="T6" fmla="*/ 53 w 68"/>
                  <a:gd name="T7" fmla="*/ 23 h 55"/>
                  <a:gd name="T8" fmla="*/ 44 w 68"/>
                  <a:gd name="T9" fmla="*/ 16 h 55"/>
                  <a:gd name="T10" fmla="*/ 36 w 68"/>
                  <a:gd name="T11" fmla="*/ 10 h 55"/>
                  <a:gd name="T12" fmla="*/ 28 w 68"/>
                  <a:gd name="T13" fmla="*/ 6 h 55"/>
                  <a:gd name="T14" fmla="*/ 19 w 68"/>
                  <a:gd name="T15" fmla="*/ 3 h 55"/>
                  <a:gd name="T16" fmla="*/ 9 w 68"/>
                  <a:gd name="T17" fmla="*/ 0 h 55"/>
                  <a:gd name="T18" fmla="*/ 0 w 68"/>
                  <a:gd name="T19" fmla="*/ 0 h 55"/>
                  <a:gd name="T20" fmla="*/ 0 w 68"/>
                  <a:gd name="T21" fmla="*/ 20 h 55"/>
                  <a:gd name="T22" fmla="*/ 7 w 68"/>
                  <a:gd name="T23" fmla="*/ 22 h 55"/>
                  <a:gd name="T24" fmla="*/ 15 w 68"/>
                  <a:gd name="T25" fmla="*/ 23 h 55"/>
                  <a:gd name="T26" fmla="*/ 22 w 68"/>
                  <a:gd name="T27" fmla="*/ 25 h 55"/>
                  <a:gd name="T28" fmla="*/ 29 w 68"/>
                  <a:gd name="T29" fmla="*/ 29 h 55"/>
                  <a:gd name="T30" fmla="*/ 36 w 68"/>
                  <a:gd name="T31" fmla="*/ 33 h 55"/>
                  <a:gd name="T32" fmla="*/ 42 w 68"/>
                  <a:gd name="T33" fmla="*/ 39 h 55"/>
                  <a:gd name="T34" fmla="*/ 49 w 68"/>
                  <a:gd name="T35" fmla="*/ 46 h 55"/>
                  <a:gd name="T36" fmla="*/ 55 w 68"/>
                  <a:gd name="T37" fmla="*/ 55 h 55"/>
                  <a:gd name="T38" fmla="*/ 55 w 68"/>
                  <a:gd name="T39" fmla="*/ 55 h 55"/>
                  <a:gd name="T40" fmla="*/ 68 w 68"/>
                  <a:gd name="T41" fmla="*/ 4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55">
                    <a:moveTo>
                      <a:pt x="68" y="40"/>
                    </a:moveTo>
                    <a:lnTo>
                      <a:pt x="68" y="40"/>
                    </a:lnTo>
                    <a:lnTo>
                      <a:pt x="61" y="32"/>
                    </a:lnTo>
                    <a:lnTo>
                      <a:pt x="53" y="23"/>
                    </a:lnTo>
                    <a:lnTo>
                      <a:pt x="44" y="16"/>
                    </a:lnTo>
                    <a:lnTo>
                      <a:pt x="36" y="10"/>
                    </a:lnTo>
                    <a:lnTo>
                      <a:pt x="28" y="6"/>
                    </a:lnTo>
                    <a:lnTo>
                      <a:pt x="19" y="3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7" y="22"/>
                    </a:lnTo>
                    <a:lnTo>
                      <a:pt x="15" y="23"/>
                    </a:lnTo>
                    <a:lnTo>
                      <a:pt x="22" y="25"/>
                    </a:lnTo>
                    <a:lnTo>
                      <a:pt x="29" y="29"/>
                    </a:lnTo>
                    <a:lnTo>
                      <a:pt x="36" y="33"/>
                    </a:lnTo>
                    <a:lnTo>
                      <a:pt x="42" y="39"/>
                    </a:lnTo>
                    <a:lnTo>
                      <a:pt x="49" y="46"/>
                    </a:lnTo>
                    <a:lnTo>
                      <a:pt x="55" y="55"/>
                    </a:lnTo>
                    <a:lnTo>
                      <a:pt x="68" y="4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62" name="Freeform 3355"/>
              <p:cNvSpPr>
                <a:spLocks/>
              </p:cNvSpPr>
              <p:nvPr/>
            </p:nvSpPr>
            <p:spPr bwMode="auto">
              <a:xfrm>
                <a:off x="4883" y="3027"/>
                <a:ext cx="21" cy="50"/>
              </a:xfrm>
              <a:custGeom>
                <a:avLst/>
                <a:gdLst>
                  <a:gd name="T0" fmla="*/ 42 w 42"/>
                  <a:gd name="T1" fmla="*/ 100 h 100"/>
                  <a:gd name="T2" fmla="*/ 42 w 42"/>
                  <a:gd name="T3" fmla="*/ 100 h 100"/>
                  <a:gd name="T4" fmla="*/ 41 w 42"/>
                  <a:gd name="T5" fmla="*/ 86 h 100"/>
                  <a:gd name="T6" fmla="*/ 40 w 42"/>
                  <a:gd name="T7" fmla="*/ 71 h 100"/>
                  <a:gd name="T8" fmla="*/ 37 w 42"/>
                  <a:gd name="T9" fmla="*/ 58 h 100"/>
                  <a:gd name="T10" fmla="*/ 35 w 42"/>
                  <a:gd name="T11" fmla="*/ 45 h 100"/>
                  <a:gd name="T12" fmla="*/ 30 w 42"/>
                  <a:gd name="T13" fmla="*/ 34 h 100"/>
                  <a:gd name="T14" fmla="*/ 26 w 42"/>
                  <a:gd name="T15" fmla="*/ 22 h 100"/>
                  <a:gd name="T16" fmla="*/ 20 w 42"/>
                  <a:gd name="T17" fmla="*/ 11 h 100"/>
                  <a:gd name="T18" fmla="*/ 13 w 42"/>
                  <a:gd name="T19" fmla="*/ 0 h 100"/>
                  <a:gd name="T20" fmla="*/ 0 w 42"/>
                  <a:gd name="T21" fmla="*/ 15 h 100"/>
                  <a:gd name="T22" fmla="*/ 6 w 42"/>
                  <a:gd name="T23" fmla="*/ 24 h 100"/>
                  <a:gd name="T24" fmla="*/ 12 w 42"/>
                  <a:gd name="T25" fmla="*/ 32 h 100"/>
                  <a:gd name="T26" fmla="*/ 15 w 42"/>
                  <a:gd name="T27" fmla="*/ 42 h 100"/>
                  <a:gd name="T28" fmla="*/ 19 w 42"/>
                  <a:gd name="T29" fmla="*/ 52 h 100"/>
                  <a:gd name="T30" fmla="*/ 22 w 42"/>
                  <a:gd name="T31" fmla="*/ 64 h 100"/>
                  <a:gd name="T32" fmla="*/ 23 w 42"/>
                  <a:gd name="T33" fmla="*/ 74 h 100"/>
                  <a:gd name="T34" fmla="*/ 25 w 42"/>
                  <a:gd name="T35" fmla="*/ 87 h 100"/>
                  <a:gd name="T36" fmla="*/ 26 w 42"/>
                  <a:gd name="T37" fmla="*/ 100 h 100"/>
                  <a:gd name="T38" fmla="*/ 26 w 42"/>
                  <a:gd name="T39" fmla="*/ 100 h 100"/>
                  <a:gd name="T40" fmla="*/ 42 w 42"/>
                  <a:gd name="T4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100">
                    <a:moveTo>
                      <a:pt x="42" y="100"/>
                    </a:moveTo>
                    <a:lnTo>
                      <a:pt x="42" y="100"/>
                    </a:lnTo>
                    <a:lnTo>
                      <a:pt x="41" y="86"/>
                    </a:lnTo>
                    <a:lnTo>
                      <a:pt x="40" y="71"/>
                    </a:lnTo>
                    <a:lnTo>
                      <a:pt x="37" y="58"/>
                    </a:lnTo>
                    <a:lnTo>
                      <a:pt x="35" y="45"/>
                    </a:lnTo>
                    <a:lnTo>
                      <a:pt x="30" y="34"/>
                    </a:lnTo>
                    <a:lnTo>
                      <a:pt x="26" y="22"/>
                    </a:lnTo>
                    <a:lnTo>
                      <a:pt x="20" y="11"/>
                    </a:lnTo>
                    <a:lnTo>
                      <a:pt x="13" y="0"/>
                    </a:lnTo>
                    <a:lnTo>
                      <a:pt x="0" y="15"/>
                    </a:lnTo>
                    <a:lnTo>
                      <a:pt x="6" y="24"/>
                    </a:lnTo>
                    <a:lnTo>
                      <a:pt x="12" y="32"/>
                    </a:lnTo>
                    <a:lnTo>
                      <a:pt x="15" y="42"/>
                    </a:lnTo>
                    <a:lnTo>
                      <a:pt x="19" y="52"/>
                    </a:lnTo>
                    <a:lnTo>
                      <a:pt x="22" y="64"/>
                    </a:lnTo>
                    <a:lnTo>
                      <a:pt x="23" y="74"/>
                    </a:lnTo>
                    <a:lnTo>
                      <a:pt x="25" y="87"/>
                    </a:lnTo>
                    <a:lnTo>
                      <a:pt x="26" y="100"/>
                    </a:lnTo>
                    <a:lnTo>
                      <a:pt x="42" y="10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63" name="Freeform 3356"/>
              <p:cNvSpPr>
                <a:spLocks/>
              </p:cNvSpPr>
              <p:nvPr/>
            </p:nvSpPr>
            <p:spPr bwMode="auto">
              <a:xfrm>
                <a:off x="4889" y="3077"/>
                <a:ext cx="15" cy="38"/>
              </a:xfrm>
              <a:custGeom>
                <a:avLst/>
                <a:gdLst>
                  <a:gd name="T0" fmla="*/ 14 w 30"/>
                  <a:gd name="T1" fmla="*/ 76 h 76"/>
                  <a:gd name="T2" fmla="*/ 14 w 30"/>
                  <a:gd name="T3" fmla="*/ 76 h 76"/>
                  <a:gd name="T4" fmla="*/ 21 w 30"/>
                  <a:gd name="T5" fmla="*/ 58 h 76"/>
                  <a:gd name="T6" fmla="*/ 25 w 30"/>
                  <a:gd name="T7" fmla="*/ 39 h 76"/>
                  <a:gd name="T8" fmla="*/ 29 w 30"/>
                  <a:gd name="T9" fmla="*/ 19 h 76"/>
                  <a:gd name="T10" fmla="*/ 30 w 30"/>
                  <a:gd name="T11" fmla="*/ 0 h 76"/>
                  <a:gd name="T12" fmla="*/ 14 w 30"/>
                  <a:gd name="T13" fmla="*/ 0 h 76"/>
                  <a:gd name="T14" fmla="*/ 13 w 30"/>
                  <a:gd name="T15" fmla="*/ 16 h 76"/>
                  <a:gd name="T16" fmla="*/ 10 w 30"/>
                  <a:gd name="T17" fmla="*/ 33 h 76"/>
                  <a:gd name="T18" fmla="*/ 6 w 30"/>
                  <a:gd name="T19" fmla="*/ 50 h 76"/>
                  <a:gd name="T20" fmla="*/ 0 w 30"/>
                  <a:gd name="T21" fmla="*/ 66 h 76"/>
                  <a:gd name="T22" fmla="*/ 0 w 30"/>
                  <a:gd name="T23" fmla="*/ 66 h 76"/>
                  <a:gd name="T24" fmla="*/ 14 w 30"/>
                  <a:gd name="T2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76">
                    <a:moveTo>
                      <a:pt x="14" y="76"/>
                    </a:moveTo>
                    <a:lnTo>
                      <a:pt x="14" y="76"/>
                    </a:lnTo>
                    <a:lnTo>
                      <a:pt x="21" y="58"/>
                    </a:lnTo>
                    <a:lnTo>
                      <a:pt x="25" y="39"/>
                    </a:lnTo>
                    <a:lnTo>
                      <a:pt x="29" y="19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3" y="16"/>
                    </a:lnTo>
                    <a:lnTo>
                      <a:pt x="10" y="33"/>
                    </a:lnTo>
                    <a:lnTo>
                      <a:pt x="6" y="50"/>
                    </a:lnTo>
                    <a:lnTo>
                      <a:pt x="0" y="66"/>
                    </a:lnTo>
                    <a:lnTo>
                      <a:pt x="14" y="7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64" name="Freeform 3357"/>
              <p:cNvSpPr>
                <a:spLocks/>
              </p:cNvSpPr>
              <p:nvPr/>
            </p:nvSpPr>
            <p:spPr bwMode="auto">
              <a:xfrm>
                <a:off x="4871" y="3110"/>
                <a:ext cx="25" cy="32"/>
              </a:xfrm>
              <a:custGeom>
                <a:avLst/>
                <a:gdLst>
                  <a:gd name="T0" fmla="*/ 8 w 49"/>
                  <a:gd name="T1" fmla="*/ 65 h 65"/>
                  <a:gd name="T2" fmla="*/ 8 w 49"/>
                  <a:gd name="T3" fmla="*/ 65 h 65"/>
                  <a:gd name="T4" fmla="*/ 21 w 49"/>
                  <a:gd name="T5" fmla="*/ 55 h 65"/>
                  <a:gd name="T6" fmla="*/ 31 w 49"/>
                  <a:gd name="T7" fmla="*/ 42 h 65"/>
                  <a:gd name="T8" fmla="*/ 41 w 49"/>
                  <a:gd name="T9" fmla="*/ 28 h 65"/>
                  <a:gd name="T10" fmla="*/ 49 w 49"/>
                  <a:gd name="T11" fmla="*/ 10 h 65"/>
                  <a:gd name="T12" fmla="*/ 35 w 49"/>
                  <a:gd name="T13" fmla="*/ 0 h 65"/>
                  <a:gd name="T14" fmla="*/ 27 w 49"/>
                  <a:gd name="T15" fmla="*/ 16 h 65"/>
                  <a:gd name="T16" fmla="*/ 18 w 49"/>
                  <a:gd name="T17" fmla="*/ 29 h 65"/>
                  <a:gd name="T18" fmla="*/ 10 w 49"/>
                  <a:gd name="T19" fmla="*/ 39 h 65"/>
                  <a:gd name="T20" fmla="*/ 0 w 49"/>
                  <a:gd name="T21" fmla="*/ 48 h 65"/>
                  <a:gd name="T22" fmla="*/ 0 w 49"/>
                  <a:gd name="T23" fmla="*/ 48 h 65"/>
                  <a:gd name="T24" fmla="*/ 8 w 49"/>
                  <a:gd name="T2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65">
                    <a:moveTo>
                      <a:pt x="8" y="65"/>
                    </a:moveTo>
                    <a:lnTo>
                      <a:pt x="8" y="65"/>
                    </a:lnTo>
                    <a:lnTo>
                      <a:pt x="21" y="55"/>
                    </a:lnTo>
                    <a:lnTo>
                      <a:pt x="31" y="42"/>
                    </a:lnTo>
                    <a:lnTo>
                      <a:pt x="41" y="28"/>
                    </a:lnTo>
                    <a:lnTo>
                      <a:pt x="49" y="10"/>
                    </a:lnTo>
                    <a:lnTo>
                      <a:pt x="35" y="0"/>
                    </a:lnTo>
                    <a:lnTo>
                      <a:pt x="27" y="16"/>
                    </a:lnTo>
                    <a:lnTo>
                      <a:pt x="18" y="29"/>
                    </a:lnTo>
                    <a:lnTo>
                      <a:pt x="10" y="39"/>
                    </a:lnTo>
                    <a:lnTo>
                      <a:pt x="0" y="48"/>
                    </a:lnTo>
                    <a:lnTo>
                      <a:pt x="8" y="6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65" name="Freeform 3358"/>
              <p:cNvSpPr>
                <a:spLocks/>
              </p:cNvSpPr>
              <p:nvPr/>
            </p:nvSpPr>
            <p:spPr bwMode="auto">
              <a:xfrm>
                <a:off x="4839" y="3133"/>
                <a:ext cx="36" cy="21"/>
              </a:xfrm>
              <a:custGeom>
                <a:avLst/>
                <a:gdLst>
                  <a:gd name="T0" fmla="*/ 16 w 74"/>
                  <a:gd name="T1" fmla="*/ 29 h 40"/>
                  <a:gd name="T2" fmla="*/ 8 w 74"/>
                  <a:gd name="T3" fmla="*/ 40 h 40"/>
                  <a:gd name="T4" fmla="*/ 27 w 74"/>
                  <a:gd name="T5" fmla="*/ 37 h 40"/>
                  <a:gd name="T6" fmla="*/ 45 w 74"/>
                  <a:gd name="T7" fmla="*/ 33 h 40"/>
                  <a:gd name="T8" fmla="*/ 60 w 74"/>
                  <a:gd name="T9" fmla="*/ 26 h 40"/>
                  <a:gd name="T10" fmla="*/ 74 w 74"/>
                  <a:gd name="T11" fmla="*/ 17 h 40"/>
                  <a:gd name="T12" fmla="*/ 66 w 74"/>
                  <a:gd name="T13" fmla="*/ 0 h 40"/>
                  <a:gd name="T14" fmla="*/ 54 w 74"/>
                  <a:gd name="T15" fmla="*/ 7 h 40"/>
                  <a:gd name="T16" fmla="*/ 40 w 74"/>
                  <a:gd name="T17" fmla="*/ 13 h 40"/>
                  <a:gd name="T18" fmla="*/ 25 w 74"/>
                  <a:gd name="T19" fmla="*/ 17 h 40"/>
                  <a:gd name="T20" fmla="*/ 7 w 74"/>
                  <a:gd name="T21" fmla="*/ 19 h 40"/>
                  <a:gd name="T22" fmla="*/ 0 w 74"/>
                  <a:gd name="T23" fmla="*/ 29 h 40"/>
                  <a:gd name="T24" fmla="*/ 7 w 74"/>
                  <a:gd name="T25" fmla="*/ 19 h 40"/>
                  <a:gd name="T26" fmla="*/ 0 w 74"/>
                  <a:gd name="T27" fmla="*/ 20 h 40"/>
                  <a:gd name="T28" fmla="*/ 0 w 74"/>
                  <a:gd name="T29" fmla="*/ 29 h 40"/>
                  <a:gd name="T30" fmla="*/ 16 w 74"/>
                  <a:gd name="T31" fmla="*/ 2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4" h="40">
                    <a:moveTo>
                      <a:pt x="16" y="29"/>
                    </a:moveTo>
                    <a:lnTo>
                      <a:pt x="8" y="40"/>
                    </a:lnTo>
                    <a:lnTo>
                      <a:pt x="27" y="37"/>
                    </a:lnTo>
                    <a:lnTo>
                      <a:pt x="45" y="33"/>
                    </a:lnTo>
                    <a:lnTo>
                      <a:pt x="60" y="26"/>
                    </a:lnTo>
                    <a:lnTo>
                      <a:pt x="74" y="17"/>
                    </a:lnTo>
                    <a:lnTo>
                      <a:pt x="66" y="0"/>
                    </a:lnTo>
                    <a:lnTo>
                      <a:pt x="54" y="7"/>
                    </a:lnTo>
                    <a:lnTo>
                      <a:pt x="40" y="13"/>
                    </a:lnTo>
                    <a:lnTo>
                      <a:pt x="25" y="17"/>
                    </a:lnTo>
                    <a:lnTo>
                      <a:pt x="7" y="19"/>
                    </a:lnTo>
                    <a:lnTo>
                      <a:pt x="0" y="29"/>
                    </a:lnTo>
                    <a:lnTo>
                      <a:pt x="7" y="19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66" name="Freeform 3359"/>
              <p:cNvSpPr>
                <a:spLocks/>
              </p:cNvSpPr>
              <p:nvPr/>
            </p:nvSpPr>
            <p:spPr bwMode="auto">
              <a:xfrm>
                <a:off x="4839" y="3148"/>
                <a:ext cx="8" cy="63"/>
              </a:xfrm>
              <a:custGeom>
                <a:avLst/>
                <a:gdLst>
                  <a:gd name="T0" fmla="*/ 8 w 16"/>
                  <a:gd name="T1" fmla="*/ 127 h 127"/>
                  <a:gd name="T2" fmla="*/ 16 w 16"/>
                  <a:gd name="T3" fmla="*/ 117 h 127"/>
                  <a:gd name="T4" fmla="*/ 16 w 16"/>
                  <a:gd name="T5" fmla="*/ 0 h 127"/>
                  <a:gd name="T6" fmla="*/ 0 w 16"/>
                  <a:gd name="T7" fmla="*/ 0 h 127"/>
                  <a:gd name="T8" fmla="*/ 0 w 16"/>
                  <a:gd name="T9" fmla="*/ 117 h 127"/>
                  <a:gd name="T10" fmla="*/ 8 w 16"/>
                  <a:gd name="T11" fmla="*/ 127 h 127"/>
                  <a:gd name="T12" fmla="*/ 8 w 16"/>
                  <a:gd name="T13" fmla="*/ 127 h 127"/>
                  <a:gd name="T14" fmla="*/ 16 w 16"/>
                  <a:gd name="T15" fmla="*/ 127 h 127"/>
                  <a:gd name="T16" fmla="*/ 16 w 16"/>
                  <a:gd name="T17" fmla="*/ 117 h 127"/>
                  <a:gd name="T18" fmla="*/ 8 w 16"/>
                  <a:gd name="T19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27">
                    <a:moveTo>
                      <a:pt x="8" y="127"/>
                    </a:moveTo>
                    <a:lnTo>
                      <a:pt x="16" y="117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8" y="127"/>
                    </a:lnTo>
                    <a:lnTo>
                      <a:pt x="16" y="127"/>
                    </a:lnTo>
                    <a:lnTo>
                      <a:pt x="16" y="117"/>
                    </a:lnTo>
                    <a:lnTo>
                      <a:pt x="8" y="12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67" name="Freeform 3360"/>
              <p:cNvSpPr>
                <a:spLocks/>
              </p:cNvSpPr>
              <p:nvPr/>
            </p:nvSpPr>
            <p:spPr bwMode="auto">
              <a:xfrm>
                <a:off x="4826" y="3201"/>
                <a:ext cx="17" cy="10"/>
              </a:xfrm>
              <a:custGeom>
                <a:avLst/>
                <a:gdLst>
                  <a:gd name="T0" fmla="*/ 0 w 34"/>
                  <a:gd name="T1" fmla="*/ 10 h 20"/>
                  <a:gd name="T2" fmla="*/ 10 w 34"/>
                  <a:gd name="T3" fmla="*/ 20 h 20"/>
                  <a:gd name="T4" fmla="*/ 34 w 34"/>
                  <a:gd name="T5" fmla="*/ 20 h 20"/>
                  <a:gd name="T6" fmla="*/ 34 w 34"/>
                  <a:gd name="T7" fmla="*/ 0 h 20"/>
                  <a:gd name="T8" fmla="*/ 10 w 34"/>
                  <a:gd name="T9" fmla="*/ 0 h 20"/>
                  <a:gd name="T10" fmla="*/ 0 w 34"/>
                  <a:gd name="T11" fmla="*/ 10 h 20"/>
                  <a:gd name="T12" fmla="*/ 0 w 34"/>
                  <a:gd name="T13" fmla="*/ 10 h 20"/>
                  <a:gd name="T14" fmla="*/ 0 w 34"/>
                  <a:gd name="T15" fmla="*/ 20 h 20"/>
                  <a:gd name="T16" fmla="*/ 10 w 34"/>
                  <a:gd name="T17" fmla="*/ 20 h 20"/>
                  <a:gd name="T18" fmla="*/ 0 w 34"/>
                  <a:gd name="T1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20">
                    <a:moveTo>
                      <a:pt x="0" y="10"/>
                    </a:moveTo>
                    <a:lnTo>
                      <a:pt x="10" y="20"/>
                    </a:lnTo>
                    <a:lnTo>
                      <a:pt x="34" y="20"/>
                    </a:lnTo>
                    <a:lnTo>
                      <a:pt x="34" y="0"/>
                    </a:lnTo>
                    <a:lnTo>
                      <a:pt x="10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10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68" name="Freeform 3361"/>
              <p:cNvSpPr>
                <a:spLocks/>
              </p:cNvSpPr>
              <p:nvPr/>
            </p:nvSpPr>
            <p:spPr bwMode="auto">
              <a:xfrm>
                <a:off x="4826" y="3143"/>
                <a:ext cx="8" cy="63"/>
              </a:xfrm>
              <a:custGeom>
                <a:avLst/>
                <a:gdLst>
                  <a:gd name="T0" fmla="*/ 10 w 18"/>
                  <a:gd name="T1" fmla="*/ 0 h 127"/>
                  <a:gd name="T2" fmla="*/ 0 w 18"/>
                  <a:gd name="T3" fmla="*/ 10 h 127"/>
                  <a:gd name="T4" fmla="*/ 0 w 18"/>
                  <a:gd name="T5" fmla="*/ 127 h 127"/>
                  <a:gd name="T6" fmla="*/ 18 w 18"/>
                  <a:gd name="T7" fmla="*/ 127 h 127"/>
                  <a:gd name="T8" fmla="*/ 18 w 18"/>
                  <a:gd name="T9" fmla="*/ 10 h 127"/>
                  <a:gd name="T10" fmla="*/ 10 w 18"/>
                  <a:gd name="T11" fmla="*/ 0 h 127"/>
                  <a:gd name="T12" fmla="*/ 18 w 18"/>
                  <a:gd name="T13" fmla="*/ 10 h 127"/>
                  <a:gd name="T14" fmla="*/ 18 w 18"/>
                  <a:gd name="T15" fmla="*/ 1 h 127"/>
                  <a:gd name="T16" fmla="*/ 10 w 18"/>
                  <a:gd name="T17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27">
                    <a:moveTo>
                      <a:pt x="10" y="0"/>
                    </a:moveTo>
                    <a:lnTo>
                      <a:pt x="0" y="10"/>
                    </a:lnTo>
                    <a:lnTo>
                      <a:pt x="0" y="127"/>
                    </a:lnTo>
                    <a:lnTo>
                      <a:pt x="18" y="127"/>
                    </a:lnTo>
                    <a:lnTo>
                      <a:pt x="18" y="1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18" y="1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69" name="Freeform 3362"/>
              <p:cNvSpPr>
                <a:spLocks/>
              </p:cNvSpPr>
              <p:nvPr/>
            </p:nvSpPr>
            <p:spPr bwMode="auto">
              <a:xfrm>
                <a:off x="4799" y="3133"/>
                <a:ext cx="31" cy="21"/>
              </a:xfrm>
              <a:custGeom>
                <a:avLst/>
                <a:gdLst>
                  <a:gd name="T0" fmla="*/ 0 w 63"/>
                  <a:gd name="T1" fmla="*/ 17 h 40"/>
                  <a:gd name="T2" fmla="*/ 0 w 63"/>
                  <a:gd name="T3" fmla="*/ 17 h 40"/>
                  <a:gd name="T4" fmla="*/ 14 w 63"/>
                  <a:gd name="T5" fmla="*/ 26 h 40"/>
                  <a:gd name="T6" fmla="*/ 28 w 63"/>
                  <a:gd name="T7" fmla="*/ 32 h 40"/>
                  <a:gd name="T8" fmla="*/ 44 w 63"/>
                  <a:gd name="T9" fmla="*/ 37 h 40"/>
                  <a:gd name="T10" fmla="*/ 62 w 63"/>
                  <a:gd name="T11" fmla="*/ 40 h 40"/>
                  <a:gd name="T12" fmla="*/ 63 w 63"/>
                  <a:gd name="T13" fmla="*/ 19 h 40"/>
                  <a:gd name="T14" fmla="*/ 47 w 63"/>
                  <a:gd name="T15" fmla="*/ 17 h 40"/>
                  <a:gd name="T16" fmla="*/ 32 w 63"/>
                  <a:gd name="T17" fmla="*/ 13 h 40"/>
                  <a:gd name="T18" fmla="*/ 19 w 63"/>
                  <a:gd name="T19" fmla="*/ 7 h 40"/>
                  <a:gd name="T20" fmla="*/ 8 w 63"/>
                  <a:gd name="T21" fmla="*/ 0 h 40"/>
                  <a:gd name="T22" fmla="*/ 8 w 63"/>
                  <a:gd name="T23" fmla="*/ 0 h 40"/>
                  <a:gd name="T24" fmla="*/ 0 w 63"/>
                  <a:gd name="T25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" h="40">
                    <a:moveTo>
                      <a:pt x="0" y="17"/>
                    </a:moveTo>
                    <a:lnTo>
                      <a:pt x="0" y="17"/>
                    </a:lnTo>
                    <a:lnTo>
                      <a:pt x="14" y="26"/>
                    </a:lnTo>
                    <a:lnTo>
                      <a:pt x="28" y="32"/>
                    </a:lnTo>
                    <a:lnTo>
                      <a:pt x="44" y="37"/>
                    </a:lnTo>
                    <a:lnTo>
                      <a:pt x="62" y="40"/>
                    </a:lnTo>
                    <a:lnTo>
                      <a:pt x="63" y="19"/>
                    </a:lnTo>
                    <a:lnTo>
                      <a:pt x="47" y="17"/>
                    </a:lnTo>
                    <a:lnTo>
                      <a:pt x="32" y="13"/>
                    </a:lnTo>
                    <a:lnTo>
                      <a:pt x="19" y="7"/>
                    </a:lnTo>
                    <a:lnTo>
                      <a:pt x="8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70" name="Freeform 3363"/>
              <p:cNvSpPr>
                <a:spLocks/>
              </p:cNvSpPr>
              <p:nvPr/>
            </p:nvSpPr>
            <p:spPr bwMode="auto">
              <a:xfrm>
                <a:off x="4778" y="3110"/>
                <a:ext cx="25" cy="32"/>
              </a:xfrm>
              <a:custGeom>
                <a:avLst/>
                <a:gdLst>
                  <a:gd name="T0" fmla="*/ 0 w 49"/>
                  <a:gd name="T1" fmla="*/ 10 h 65"/>
                  <a:gd name="T2" fmla="*/ 0 w 49"/>
                  <a:gd name="T3" fmla="*/ 10 h 65"/>
                  <a:gd name="T4" fmla="*/ 8 w 49"/>
                  <a:gd name="T5" fmla="*/ 28 h 65"/>
                  <a:gd name="T6" fmla="*/ 17 w 49"/>
                  <a:gd name="T7" fmla="*/ 42 h 65"/>
                  <a:gd name="T8" fmla="*/ 29 w 49"/>
                  <a:gd name="T9" fmla="*/ 55 h 65"/>
                  <a:gd name="T10" fmla="*/ 41 w 49"/>
                  <a:gd name="T11" fmla="*/ 65 h 65"/>
                  <a:gd name="T12" fmla="*/ 49 w 49"/>
                  <a:gd name="T13" fmla="*/ 48 h 65"/>
                  <a:gd name="T14" fmla="*/ 39 w 49"/>
                  <a:gd name="T15" fmla="*/ 39 h 65"/>
                  <a:gd name="T16" fmla="*/ 30 w 49"/>
                  <a:gd name="T17" fmla="*/ 29 h 65"/>
                  <a:gd name="T18" fmla="*/ 22 w 49"/>
                  <a:gd name="T19" fmla="*/ 16 h 65"/>
                  <a:gd name="T20" fmla="*/ 15 w 49"/>
                  <a:gd name="T21" fmla="*/ 0 h 65"/>
                  <a:gd name="T22" fmla="*/ 15 w 49"/>
                  <a:gd name="T23" fmla="*/ 0 h 65"/>
                  <a:gd name="T24" fmla="*/ 0 w 49"/>
                  <a:gd name="T25" fmla="*/ 1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65">
                    <a:moveTo>
                      <a:pt x="0" y="10"/>
                    </a:moveTo>
                    <a:lnTo>
                      <a:pt x="0" y="10"/>
                    </a:lnTo>
                    <a:lnTo>
                      <a:pt x="8" y="28"/>
                    </a:lnTo>
                    <a:lnTo>
                      <a:pt x="17" y="42"/>
                    </a:lnTo>
                    <a:lnTo>
                      <a:pt x="29" y="55"/>
                    </a:lnTo>
                    <a:lnTo>
                      <a:pt x="41" y="65"/>
                    </a:lnTo>
                    <a:lnTo>
                      <a:pt x="49" y="48"/>
                    </a:lnTo>
                    <a:lnTo>
                      <a:pt x="39" y="39"/>
                    </a:lnTo>
                    <a:lnTo>
                      <a:pt x="30" y="29"/>
                    </a:lnTo>
                    <a:lnTo>
                      <a:pt x="22" y="16"/>
                    </a:lnTo>
                    <a:lnTo>
                      <a:pt x="15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71" name="Freeform 3364"/>
              <p:cNvSpPr>
                <a:spLocks/>
              </p:cNvSpPr>
              <p:nvPr/>
            </p:nvSpPr>
            <p:spPr bwMode="auto">
              <a:xfrm>
                <a:off x="4771" y="3077"/>
                <a:ext cx="15" cy="38"/>
              </a:xfrm>
              <a:custGeom>
                <a:avLst/>
                <a:gdLst>
                  <a:gd name="T0" fmla="*/ 0 w 31"/>
                  <a:gd name="T1" fmla="*/ 0 h 76"/>
                  <a:gd name="T2" fmla="*/ 0 w 31"/>
                  <a:gd name="T3" fmla="*/ 0 h 76"/>
                  <a:gd name="T4" fmla="*/ 0 w 31"/>
                  <a:gd name="T5" fmla="*/ 20 h 76"/>
                  <a:gd name="T6" fmla="*/ 4 w 31"/>
                  <a:gd name="T7" fmla="*/ 39 h 76"/>
                  <a:gd name="T8" fmla="*/ 9 w 31"/>
                  <a:gd name="T9" fmla="*/ 58 h 76"/>
                  <a:gd name="T10" fmla="*/ 16 w 31"/>
                  <a:gd name="T11" fmla="*/ 76 h 76"/>
                  <a:gd name="T12" fmla="*/ 31 w 31"/>
                  <a:gd name="T13" fmla="*/ 66 h 76"/>
                  <a:gd name="T14" fmla="*/ 24 w 31"/>
                  <a:gd name="T15" fmla="*/ 50 h 76"/>
                  <a:gd name="T16" fmla="*/ 20 w 31"/>
                  <a:gd name="T17" fmla="*/ 33 h 76"/>
                  <a:gd name="T18" fmla="*/ 18 w 31"/>
                  <a:gd name="T19" fmla="*/ 17 h 76"/>
                  <a:gd name="T20" fmla="*/ 17 w 31"/>
                  <a:gd name="T21" fmla="*/ 0 h 76"/>
                  <a:gd name="T22" fmla="*/ 17 w 31"/>
                  <a:gd name="T23" fmla="*/ 0 h 76"/>
                  <a:gd name="T24" fmla="*/ 0 w 31"/>
                  <a:gd name="T2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76">
                    <a:moveTo>
                      <a:pt x="0" y="0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4" y="39"/>
                    </a:lnTo>
                    <a:lnTo>
                      <a:pt x="9" y="58"/>
                    </a:lnTo>
                    <a:lnTo>
                      <a:pt x="16" y="76"/>
                    </a:lnTo>
                    <a:lnTo>
                      <a:pt x="31" y="66"/>
                    </a:lnTo>
                    <a:lnTo>
                      <a:pt x="24" y="50"/>
                    </a:lnTo>
                    <a:lnTo>
                      <a:pt x="20" y="33"/>
                    </a:lnTo>
                    <a:lnTo>
                      <a:pt x="18" y="17"/>
                    </a:lnTo>
                    <a:lnTo>
                      <a:pt x="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72" name="Freeform 3365"/>
              <p:cNvSpPr>
                <a:spLocks/>
              </p:cNvSpPr>
              <p:nvPr/>
            </p:nvSpPr>
            <p:spPr bwMode="auto">
              <a:xfrm>
                <a:off x="4771" y="3045"/>
                <a:ext cx="12" cy="32"/>
              </a:xfrm>
              <a:custGeom>
                <a:avLst/>
                <a:gdLst>
                  <a:gd name="T0" fmla="*/ 11 w 25"/>
                  <a:gd name="T1" fmla="*/ 0 h 62"/>
                  <a:gd name="T2" fmla="*/ 11 w 25"/>
                  <a:gd name="T3" fmla="*/ 0 h 62"/>
                  <a:gd name="T4" fmla="*/ 6 w 25"/>
                  <a:gd name="T5" fmla="*/ 14 h 62"/>
                  <a:gd name="T6" fmla="*/ 3 w 25"/>
                  <a:gd name="T7" fmla="*/ 30 h 62"/>
                  <a:gd name="T8" fmla="*/ 0 w 25"/>
                  <a:gd name="T9" fmla="*/ 46 h 62"/>
                  <a:gd name="T10" fmla="*/ 0 w 25"/>
                  <a:gd name="T11" fmla="*/ 62 h 62"/>
                  <a:gd name="T12" fmla="*/ 17 w 25"/>
                  <a:gd name="T13" fmla="*/ 62 h 62"/>
                  <a:gd name="T14" fmla="*/ 17 w 25"/>
                  <a:gd name="T15" fmla="*/ 48 h 62"/>
                  <a:gd name="T16" fmla="*/ 19 w 25"/>
                  <a:gd name="T17" fmla="*/ 35 h 62"/>
                  <a:gd name="T18" fmla="*/ 21 w 25"/>
                  <a:gd name="T19" fmla="*/ 20 h 62"/>
                  <a:gd name="T20" fmla="*/ 25 w 25"/>
                  <a:gd name="T21" fmla="*/ 9 h 62"/>
                  <a:gd name="T22" fmla="*/ 25 w 25"/>
                  <a:gd name="T23" fmla="*/ 9 h 62"/>
                  <a:gd name="T24" fmla="*/ 11 w 25"/>
                  <a:gd name="T2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62">
                    <a:moveTo>
                      <a:pt x="11" y="0"/>
                    </a:moveTo>
                    <a:lnTo>
                      <a:pt x="11" y="0"/>
                    </a:lnTo>
                    <a:lnTo>
                      <a:pt x="6" y="14"/>
                    </a:lnTo>
                    <a:lnTo>
                      <a:pt x="3" y="30"/>
                    </a:lnTo>
                    <a:lnTo>
                      <a:pt x="0" y="46"/>
                    </a:lnTo>
                    <a:lnTo>
                      <a:pt x="0" y="62"/>
                    </a:lnTo>
                    <a:lnTo>
                      <a:pt x="17" y="62"/>
                    </a:lnTo>
                    <a:lnTo>
                      <a:pt x="17" y="48"/>
                    </a:lnTo>
                    <a:lnTo>
                      <a:pt x="19" y="35"/>
                    </a:lnTo>
                    <a:lnTo>
                      <a:pt x="21" y="20"/>
                    </a:lnTo>
                    <a:lnTo>
                      <a:pt x="25" y="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73" name="Freeform 3366"/>
              <p:cNvSpPr>
                <a:spLocks/>
              </p:cNvSpPr>
              <p:nvPr/>
            </p:nvSpPr>
            <p:spPr bwMode="auto">
              <a:xfrm>
                <a:off x="4776" y="3022"/>
                <a:ext cx="18" cy="28"/>
              </a:xfrm>
              <a:custGeom>
                <a:avLst/>
                <a:gdLst>
                  <a:gd name="T0" fmla="*/ 24 w 36"/>
                  <a:gd name="T1" fmla="*/ 0 h 55"/>
                  <a:gd name="T2" fmla="*/ 24 w 36"/>
                  <a:gd name="T3" fmla="*/ 0 h 55"/>
                  <a:gd name="T4" fmla="*/ 17 w 36"/>
                  <a:gd name="T5" fmla="*/ 10 h 55"/>
                  <a:gd name="T6" fmla="*/ 10 w 36"/>
                  <a:gd name="T7" fmla="*/ 20 h 55"/>
                  <a:gd name="T8" fmla="*/ 5 w 36"/>
                  <a:gd name="T9" fmla="*/ 33 h 55"/>
                  <a:gd name="T10" fmla="*/ 0 w 36"/>
                  <a:gd name="T11" fmla="*/ 46 h 55"/>
                  <a:gd name="T12" fmla="*/ 14 w 36"/>
                  <a:gd name="T13" fmla="*/ 55 h 55"/>
                  <a:gd name="T14" fmla="*/ 20 w 36"/>
                  <a:gd name="T15" fmla="*/ 42 h 55"/>
                  <a:gd name="T16" fmla="*/ 24 w 36"/>
                  <a:gd name="T17" fmla="*/ 32 h 55"/>
                  <a:gd name="T18" fmla="*/ 30 w 36"/>
                  <a:gd name="T19" fmla="*/ 23 h 55"/>
                  <a:gd name="T20" fmla="*/ 36 w 36"/>
                  <a:gd name="T21" fmla="*/ 16 h 55"/>
                  <a:gd name="T22" fmla="*/ 36 w 36"/>
                  <a:gd name="T23" fmla="*/ 16 h 55"/>
                  <a:gd name="T24" fmla="*/ 24 w 36"/>
                  <a:gd name="T2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55">
                    <a:moveTo>
                      <a:pt x="24" y="0"/>
                    </a:moveTo>
                    <a:lnTo>
                      <a:pt x="24" y="0"/>
                    </a:lnTo>
                    <a:lnTo>
                      <a:pt x="17" y="10"/>
                    </a:lnTo>
                    <a:lnTo>
                      <a:pt x="10" y="20"/>
                    </a:lnTo>
                    <a:lnTo>
                      <a:pt x="5" y="33"/>
                    </a:lnTo>
                    <a:lnTo>
                      <a:pt x="0" y="46"/>
                    </a:lnTo>
                    <a:lnTo>
                      <a:pt x="14" y="55"/>
                    </a:lnTo>
                    <a:lnTo>
                      <a:pt x="20" y="42"/>
                    </a:lnTo>
                    <a:lnTo>
                      <a:pt x="24" y="32"/>
                    </a:lnTo>
                    <a:lnTo>
                      <a:pt x="30" y="23"/>
                    </a:lnTo>
                    <a:lnTo>
                      <a:pt x="36" y="16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74" name="Freeform 3367"/>
              <p:cNvSpPr>
                <a:spLocks/>
              </p:cNvSpPr>
              <p:nvPr/>
            </p:nvSpPr>
            <p:spPr bwMode="auto">
              <a:xfrm>
                <a:off x="4788" y="3011"/>
                <a:ext cx="18" cy="19"/>
              </a:xfrm>
              <a:custGeom>
                <a:avLst/>
                <a:gdLst>
                  <a:gd name="T0" fmla="*/ 31 w 37"/>
                  <a:gd name="T1" fmla="*/ 0 h 39"/>
                  <a:gd name="T2" fmla="*/ 31 w 37"/>
                  <a:gd name="T3" fmla="*/ 0 h 39"/>
                  <a:gd name="T4" fmla="*/ 23 w 37"/>
                  <a:gd name="T5" fmla="*/ 4 h 39"/>
                  <a:gd name="T6" fmla="*/ 16 w 37"/>
                  <a:gd name="T7" fmla="*/ 8 h 39"/>
                  <a:gd name="T8" fmla="*/ 7 w 37"/>
                  <a:gd name="T9" fmla="*/ 16 h 39"/>
                  <a:gd name="T10" fmla="*/ 0 w 37"/>
                  <a:gd name="T11" fmla="*/ 23 h 39"/>
                  <a:gd name="T12" fmla="*/ 12 w 37"/>
                  <a:gd name="T13" fmla="*/ 39 h 39"/>
                  <a:gd name="T14" fmla="*/ 18 w 37"/>
                  <a:gd name="T15" fmla="*/ 31 h 39"/>
                  <a:gd name="T16" fmla="*/ 24 w 37"/>
                  <a:gd name="T17" fmla="*/ 26 h 39"/>
                  <a:gd name="T18" fmla="*/ 31 w 37"/>
                  <a:gd name="T19" fmla="*/ 21 h 39"/>
                  <a:gd name="T20" fmla="*/ 37 w 37"/>
                  <a:gd name="T21" fmla="*/ 19 h 39"/>
                  <a:gd name="T22" fmla="*/ 37 w 37"/>
                  <a:gd name="T23" fmla="*/ 19 h 39"/>
                  <a:gd name="T24" fmla="*/ 31 w 37"/>
                  <a:gd name="T2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9">
                    <a:moveTo>
                      <a:pt x="31" y="0"/>
                    </a:moveTo>
                    <a:lnTo>
                      <a:pt x="31" y="0"/>
                    </a:lnTo>
                    <a:lnTo>
                      <a:pt x="23" y="4"/>
                    </a:lnTo>
                    <a:lnTo>
                      <a:pt x="16" y="8"/>
                    </a:lnTo>
                    <a:lnTo>
                      <a:pt x="7" y="16"/>
                    </a:lnTo>
                    <a:lnTo>
                      <a:pt x="0" y="23"/>
                    </a:lnTo>
                    <a:lnTo>
                      <a:pt x="12" y="39"/>
                    </a:lnTo>
                    <a:lnTo>
                      <a:pt x="18" y="31"/>
                    </a:lnTo>
                    <a:lnTo>
                      <a:pt x="24" y="26"/>
                    </a:lnTo>
                    <a:lnTo>
                      <a:pt x="31" y="21"/>
                    </a:lnTo>
                    <a:lnTo>
                      <a:pt x="37" y="19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75" name="Freeform 3368"/>
              <p:cNvSpPr>
                <a:spLocks/>
              </p:cNvSpPr>
              <p:nvPr/>
            </p:nvSpPr>
            <p:spPr bwMode="auto">
              <a:xfrm>
                <a:off x="4803" y="3007"/>
                <a:ext cx="24" cy="13"/>
              </a:xfrm>
              <a:custGeom>
                <a:avLst/>
                <a:gdLst>
                  <a:gd name="T0" fmla="*/ 47 w 47"/>
                  <a:gd name="T1" fmla="*/ 10 h 28"/>
                  <a:gd name="T2" fmla="*/ 37 w 47"/>
                  <a:gd name="T3" fmla="*/ 0 h 28"/>
                  <a:gd name="T4" fmla="*/ 27 w 47"/>
                  <a:gd name="T5" fmla="*/ 2 h 28"/>
                  <a:gd name="T6" fmla="*/ 17 w 47"/>
                  <a:gd name="T7" fmla="*/ 3 h 28"/>
                  <a:gd name="T8" fmla="*/ 8 w 47"/>
                  <a:gd name="T9" fmla="*/ 4 h 28"/>
                  <a:gd name="T10" fmla="*/ 0 w 47"/>
                  <a:gd name="T11" fmla="*/ 9 h 28"/>
                  <a:gd name="T12" fmla="*/ 6 w 47"/>
                  <a:gd name="T13" fmla="*/ 28 h 28"/>
                  <a:gd name="T14" fmla="*/ 13 w 47"/>
                  <a:gd name="T15" fmla="*/ 25 h 28"/>
                  <a:gd name="T16" fmla="*/ 20 w 47"/>
                  <a:gd name="T17" fmla="*/ 23 h 28"/>
                  <a:gd name="T18" fmla="*/ 29 w 47"/>
                  <a:gd name="T19" fmla="*/ 22 h 28"/>
                  <a:gd name="T20" fmla="*/ 38 w 47"/>
                  <a:gd name="T21" fmla="*/ 20 h 28"/>
                  <a:gd name="T22" fmla="*/ 29 w 47"/>
                  <a:gd name="T23" fmla="*/ 10 h 28"/>
                  <a:gd name="T24" fmla="*/ 47 w 47"/>
                  <a:gd name="T25" fmla="*/ 10 h 28"/>
                  <a:gd name="T26" fmla="*/ 47 w 47"/>
                  <a:gd name="T27" fmla="*/ 0 h 28"/>
                  <a:gd name="T28" fmla="*/ 37 w 47"/>
                  <a:gd name="T29" fmla="*/ 0 h 28"/>
                  <a:gd name="T30" fmla="*/ 47 w 47"/>
                  <a:gd name="T31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" h="28">
                    <a:moveTo>
                      <a:pt x="47" y="10"/>
                    </a:moveTo>
                    <a:lnTo>
                      <a:pt x="37" y="0"/>
                    </a:lnTo>
                    <a:lnTo>
                      <a:pt x="27" y="2"/>
                    </a:lnTo>
                    <a:lnTo>
                      <a:pt x="17" y="3"/>
                    </a:lnTo>
                    <a:lnTo>
                      <a:pt x="8" y="4"/>
                    </a:lnTo>
                    <a:lnTo>
                      <a:pt x="0" y="9"/>
                    </a:lnTo>
                    <a:lnTo>
                      <a:pt x="6" y="28"/>
                    </a:lnTo>
                    <a:lnTo>
                      <a:pt x="13" y="25"/>
                    </a:lnTo>
                    <a:lnTo>
                      <a:pt x="20" y="23"/>
                    </a:lnTo>
                    <a:lnTo>
                      <a:pt x="29" y="22"/>
                    </a:lnTo>
                    <a:lnTo>
                      <a:pt x="38" y="20"/>
                    </a:lnTo>
                    <a:lnTo>
                      <a:pt x="29" y="10"/>
                    </a:lnTo>
                    <a:lnTo>
                      <a:pt x="47" y="10"/>
                    </a:lnTo>
                    <a:lnTo>
                      <a:pt x="47" y="0"/>
                    </a:lnTo>
                    <a:lnTo>
                      <a:pt x="37" y="0"/>
                    </a:lnTo>
                    <a:lnTo>
                      <a:pt x="47" y="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76" name="Freeform 3369"/>
              <p:cNvSpPr>
                <a:spLocks/>
              </p:cNvSpPr>
              <p:nvPr/>
            </p:nvSpPr>
            <p:spPr bwMode="auto">
              <a:xfrm>
                <a:off x="4818" y="3012"/>
                <a:ext cx="9" cy="10"/>
              </a:xfrm>
              <a:custGeom>
                <a:avLst/>
                <a:gdLst>
                  <a:gd name="T0" fmla="*/ 9 w 18"/>
                  <a:gd name="T1" fmla="*/ 22 h 22"/>
                  <a:gd name="T2" fmla="*/ 18 w 18"/>
                  <a:gd name="T3" fmla="*/ 12 h 22"/>
                  <a:gd name="T4" fmla="*/ 18 w 18"/>
                  <a:gd name="T5" fmla="*/ 0 h 22"/>
                  <a:gd name="T6" fmla="*/ 0 w 18"/>
                  <a:gd name="T7" fmla="*/ 0 h 22"/>
                  <a:gd name="T8" fmla="*/ 0 w 18"/>
                  <a:gd name="T9" fmla="*/ 12 h 22"/>
                  <a:gd name="T10" fmla="*/ 9 w 18"/>
                  <a:gd name="T11" fmla="*/ 22 h 22"/>
                  <a:gd name="T12" fmla="*/ 9 w 18"/>
                  <a:gd name="T13" fmla="*/ 22 h 22"/>
                  <a:gd name="T14" fmla="*/ 18 w 18"/>
                  <a:gd name="T15" fmla="*/ 20 h 22"/>
                  <a:gd name="T16" fmla="*/ 18 w 18"/>
                  <a:gd name="T17" fmla="*/ 12 h 22"/>
                  <a:gd name="T18" fmla="*/ 9 w 18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2">
                    <a:moveTo>
                      <a:pt x="9" y="22"/>
                    </a:moveTo>
                    <a:lnTo>
                      <a:pt x="18" y="1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9" y="22"/>
                    </a:lnTo>
                    <a:lnTo>
                      <a:pt x="18" y="20"/>
                    </a:lnTo>
                    <a:lnTo>
                      <a:pt x="18" y="12"/>
                    </a:lnTo>
                    <a:lnTo>
                      <a:pt x="9" y="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77" name="Freeform 3370"/>
              <p:cNvSpPr>
                <a:spLocks/>
              </p:cNvSpPr>
              <p:nvPr/>
            </p:nvSpPr>
            <p:spPr bwMode="auto">
              <a:xfrm>
                <a:off x="4801" y="3012"/>
                <a:ext cx="22" cy="23"/>
              </a:xfrm>
              <a:custGeom>
                <a:avLst/>
                <a:gdLst>
                  <a:gd name="T0" fmla="*/ 13 w 43"/>
                  <a:gd name="T1" fmla="*/ 46 h 46"/>
                  <a:gd name="T2" fmla="*/ 13 w 43"/>
                  <a:gd name="T3" fmla="*/ 46 h 46"/>
                  <a:gd name="T4" fmla="*/ 20 w 43"/>
                  <a:gd name="T5" fmla="*/ 35 h 46"/>
                  <a:gd name="T6" fmla="*/ 28 w 43"/>
                  <a:gd name="T7" fmla="*/ 28 h 46"/>
                  <a:gd name="T8" fmla="*/ 32 w 43"/>
                  <a:gd name="T9" fmla="*/ 25 h 46"/>
                  <a:gd name="T10" fmla="*/ 35 w 43"/>
                  <a:gd name="T11" fmla="*/ 23 h 46"/>
                  <a:gd name="T12" fmla="*/ 39 w 43"/>
                  <a:gd name="T13" fmla="*/ 22 h 46"/>
                  <a:gd name="T14" fmla="*/ 43 w 43"/>
                  <a:gd name="T15" fmla="*/ 22 h 46"/>
                  <a:gd name="T16" fmla="*/ 42 w 43"/>
                  <a:gd name="T17" fmla="*/ 0 h 46"/>
                  <a:gd name="T18" fmla="*/ 36 w 43"/>
                  <a:gd name="T19" fmla="*/ 2 h 46"/>
                  <a:gd name="T20" fmla="*/ 31 w 43"/>
                  <a:gd name="T21" fmla="*/ 5 h 46"/>
                  <a:gd name="T22" fmla="*/ 25 w 43"/>
                  <a:gd name="T23" fmla="*/ 7 h 46"/>
                  <a:gd name="T24" fmla="*/ 19 w 43"/>
                  <a:gd name="T25" fmla="*/ 10 h 46"/>
                  <a:gd name="T26" fmla="*/ 8 w 43"/>
                  <a:gd name="T27" fmla="*/ 20 h 46"/>
                  <a:gd name="T28" fmla="*/ 0 w 43"/>
                  <a:gd name="T29" fmla="*/ 33 h 46"/>
                  <a:gd name="T30" fmla="*/ 0 w 43"/>
                  <a:gd name="T31" fmla="*/ 33 h 46"/>
                  <a:gd name="T32" fmla="*/ 13 w 43"/>
                  <a:gd name="T3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6">
                    <a:moveTo>
                      <a:pt x="13" y="46"/>
                    </a:moveTo>
                    <a:lnTo>
                      <a:pt x="13" y="46"/>
                    </a:lnTo>
                    <a:lnTo>
                      <a:pt x="20" y="35"/>
                    </a:lnTo>
                    <a:lnTo>
                      <a:pt x="28" y="28"/>
                    </a:lnTo>
                    <a:lnTo>
                      <a:pt x="32" y="25"/>
                    </a:lnTo>
                    <a:lnTo>
                      <a:pt x="35" y="23"/>
                    </a:lnTo>
                    <a:lnTo>
                      <a:pt x="39" y="22"/>
                    </a:lnTo>
                    <a:lnTo>
                      <a:pt x="43" y="22"/>
                    </a:lnTo>
                    <a:lnTo>
                      <a:pt x="42" y="0"/>
                    </a:lnTo>
                    <a:lnTo>
                      <a:pt x="36" y="2"/>
                    </a:lnTo>
                    <a:lnTo>
                      <a:pt x="31" y="5"/>
                    </a:lnTo>
                    <a:lnTo>
                      <a:pt x="25" y="7"/>
                    </a:lnTo>
                    <a:lnTo>
                      <a:pt x="19" y="10"/>
                    </a:lnTo>
                    <a:lnTo>
                      <a:pt x="8" y="20"/>
                    </a:lnTo>
                    <a:lnTo>
                      <a:pt x="0" y="33"/>
                    </a:lnTo>
                    <a:lnTo>
                      <a:pt x="13" y="4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78" name="Freeform 3371"/>
              <p:cNvSpPr>
                <a:spLocks/>
              </p:cNvSpPr>
              <p:nvPr/>
            </p:nvSpPr>
            <p:spPr bwMode="auto">
              <a:xfrm>
                <a:off x="4792" y="3028"/>
                <a:ext cx="16" cy="46"/>
              </a:xfrm>
              <a:custGeom>
                <a:avLst/>
                <a:gdLst>
                  <a:gd name="T0" fmla="*/ 16 w 30"/>
                  <a:gd name="T1" fmla="*/ 91 h 91"/>
                  <a:gd name="T2" fmla="*/ 16 w 30"/>
                  <a:gd name="T3" fmla="*/ 91 h 91"/>
                  <a:gd name="T4" fmla="*/ 17 w 30"/>
                  <a:gd name="T5" fmla="*/ 65 h 91"/>
                  <a:gd name="T6" fmla="*/ 20 w 30"/>
                  <a:gd name="T7" fmla="*/ 44 h 91"/>
                  <a:gd name="T8" fmla="*/ 22 w 30"/>
                  <a:gd name="T9" fmla="*/ 35 h 91"/>
                  <a:gd name="T10" fmla="*/ 24 w 30"/>
                  <a:gd name="T11" fmla="*/ 26 h 91"/>
                  <a:gd name="T12" fmla="*/ 27 w 30"/>
                  <a:gd name="T13" fmla="*/ 19 h 91"/>
                  <a:gd name="T14" fmla="*/ 30 w 30"/>
                  <a:gd name="T15" fmla="*/ 13 h 91"/>
                  <a:gd name="T16" fmla="*/ 17 w 30"/>
                  <a:gd name="T17" fmla="*/ 0 h 91"/>
                  <a:gd name="T18" fmla="*/ 13 w 30"/>
                  <a:gd name="T19" fmla="*/ 9 h 91"/>
                  <a:gd name="T20" fmla="*/ 9 w 30"/>
                  <a:gd name="T21" fmla="*/ 18 h 91"/>
                  <a:gd name="T22" fmla="*/ 5 w 30"/>
                  <a:gd name="T23" fmla="*/ 28 h 91"/>
                  <a:gd name="T24" fmla="*/ 3 w 30"/>
                  <a:gd name="T25" fmla="*/ 39 h 91"/>
                  <a:gd name="T26" fmla="*/ 1 w 30"/>
                  <a:gd name="T27" fmla="*/ 64 h 91"/>
                  <a:gd name="T28" fmla="*/ 0 w 30"/>
                  <a:gd name="T29" fmla="*/ 91 h 91"/>
                  <a:gd name="T30" fmla="*/ 0 w 30"/>
                  <a:gd name="T31" fmla="*/ 91 h 91"/>
                  <a:gd name="T32" fmla="*/ 16 w 30"/>
                  <a:gd name="T3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" h="91">
                    <a:moveTo>
                      <a:pt x="16" y="91"/>
                    </a:moveTo>
                    <a:lnTo>
                      <a:pt x="16" y="91"/>
                    </a:lnTo>
                    <a:lnTo>
                      <a:pt x="17" y="65"/>
                    </a:lnTo>
                    <a:lnTo>
                      <a:pt x="20" y="44"/>
                    </a:lnTo>
                    <a:lnTo>
                      <a:pt x="22" y="35"/>
                    </a:lnTo>
                    <a:lnTo>
                      <a:pt x="24" y="26"/>
                    </a:lnTo>
                    <a:lnTo>
                      <a:pt x="27" y="19"/>
                    </a:lnTo>
                    <a:lnTo>
                      <a:pt x="30" y="13"/>
                    </a:lnTo>
                    <a:lnTo>
                      <a:pt x="17" y="0"/>
                    </a:lnTo>
                    <a:lnTo>
                      <a:pt x="13" y="9"/>
                    </a:lnTo>
                    <a:lnTo>
                      <a:pt x="9" y="18"/>
                    </a:lnTo>
                    <a:lnTo>
                      <a:pt x="5" y="28"/>
                    </a:lnTo>
                    <a:lnTo>
                      <a:pt x="3" y="39"/>
                    </a:lnTo>
                    <a:lnTo>
                      <a:pt x="1" y="64"/>
                    </a:lnTo>
                    <a:lnTo>
                      <a:pt x="0" y="91"/>
                    </a:lnTo>
                    <a:lnTo>
                      <a:pt x="16" y="9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79" name="Freeform 3372"/>
              <p:cNvSpPr>
                <a:spLocks/>
              </p:cNvSpPr>
              <p:nvPr/>
            </p:nvSpPr>
            <p:spPr bwMode="auto">
              <a:xfrm>
                <a:off x="4792" y="3074"/>
                <a:ext cx="14" cy="39"/>
              </a:xfrm>
              <a:custGeom>
                <a:avLst/>
                <a:gdLst>
                  <a:gd name="T0" fmla="*/ 27 w 27"/>
                  <a:gd name="T1" fmla="*/ 69 h 78"/>
                  <a:gd name="T2" fmla="*/ 27 w 27"/>
                  <a:gd name="T3" fmla="*/ 69 h 78"/>
                  <a:gd name="T4" fmla="*/ 22 w 27"/>
                  <a:gd name="T5" fmla="*/ 55 h 78"/>
                  <a:gd name="T6" fmla="*/ 18 w 27"/>
                  <a:gd name="T7" fmla="*/ 39 h 78"/>
                  <a:gd name="T8" fmla="*/ 17 w 27"/>
                  <a:gd name="T9" fmla="*/ 20 h 78"/>
                  <a:gd name="T10" fmla="*/ 16 w 27"/>
                  <a:gd name="T11" fmla="*/ 0 h 78"/>
                  <a:gd name="T12" fmla="*/ 0 w 27"/>
                  <a:gd name="T13" fmla="*/ 0 h 78"/>
                  <a:gd name="T14" fmla="*/ 0 w 27"/>
                  <a:gd name="T15" fmla="*/ 22 h 78"/>
                  <a:gd name="T16" fmla="*/ 2 w 27"/>
                  <a:gd name="T17" fmla="*/ 42 h 78"/>
                  <a:gd name="T18" fmla="*/ 5 w 27"/>
                  <a:gd name="T19" fmla="*/ 61 h 78"/>
                  <a:gd name="T20" fmla="*/ 11 w 27"/>
                  <a:gd name="T21" fmla="*/ 78 h 78"/>
                  <a:gd name="T22" fmla="*/ 11 w 27"/>
                  <a:gd name="T23" fmla="*/ 78 h 78"/>
                  <a:gd name="T24" fmla="*/ 27 w 27"/>
                  <a:gd name="T25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78">
                    <a:moveTo>
                      <a:pt x="27" y="69"/>
                    </a:moveTo>
                    <a:lnTo>
                      <a:pt x="27" y="69"/>
                    </a:lnTo>
                    <a:lnTo>
                      <a:pt x="22" y="55"/>
                    </a:lnTo>
                    <a:lnTo>
                      <a:pt x="18" y="39"/>
                    </a:lnTo>
                    <a:lnTo>
                      <a:pt x="17" y="2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2" y="42"/>
                    </a:lnTo>
                    <a:lnTo>
                      <a:pt x="5" y="61"/>
                    </a:lnTo>
                    <a:lnTo>
                      <a:pt x="11" y="78"/>
                    </a:lnTo>
                    <a:lnTo>
                      <a:pt x="27" y="6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80" name="Freeform 3373"/>
              <p:cNvSpPr>
                <a:spLocks/>
              </p:cNvSpPr>
              <p:nvPr/>
            </p:nvSpPr>
            <p:spPr bwMode="auto">
              <a:xfrm>
                <a:off x="4798" y="3108"/>
                <a:ext cx="19" cy="29"/>
              </a:xfrm>
              <a:custGeom>
                <a:avLst/>
                <a:gdLst>
                  <a:gd name="T0" fmla="*/ 39 w 39"/>
                  <a:gd name="T1" fmla="*/ 41 h 58"/>
                  <a:gd name="T2" fmla="*/ 39 w 39"/>
                  <a:gd name="T3" fmla="*/ 41 h 58"/>
                  <a:gd name="T4" fmla="*/ 32 w 39"/>
                  <a:gd name="T5" fmla="*/ 34 h 58"/>
                  <a:gd name="T6" fmla="*/ 26 w 39"/>
                  <a:gd name="T7" fmla="*/ 25 h 58"/>
                  <a:gd name="T8" fmla="*/ 20 w 39"/>
                  <a:gd name="T9" fmla="*/ 13 h 58"/>
                  <a:gd name="T10" fmla="*/ 16 w 39"/>
                  <a:gd name="T11" fmla="*/ 0 h 58"/>
                  <a:gd name="T12" fmla="*/ 0 w 39"/>
                  <a:gd name="T13" fmla="*/ 9 h 58"/>
                  <a:gd name="T14" fmla="*/ 6 w 39"/>
                  <a:gd name="T15" fmla="*/ 24 h 58"/>
                  <a:gd name="T16" fmla="*/ 13 w 39"/>
                  <a:gd name="T17" fmla="*/ 37 h 58"/>
                  <a:gd name="T18" fmla="*/ 20 w 39"/>
                  <a:gd name="T19" fmla="*/ 48 h 58"/>
                  <a:gd name="T20" fmla="*/ 30 w 39"/>
                  <a:gd name="T21" fmla="*/ 57 h 58"/>
                  <a:gd name="T22" fmla="*/ 30 w 39"/>
                  <a:gd name="T23" fmla="*/ 58 h 58"/>
                  <a:gd name="T24" fmla="*/ 39 w 39"/>
                  <a:gd name="T25" fmla="*/ 4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58">
                    <a:moveTo>
                      <a:pt x="39" y="41"/>
                    </a:moveTo>
                    <a:lnTo>
                      <a:pt x="39" y="41"/>
                    </a:lnTo>
                    <a:lnTo>
                      <a:pt x="32" y="34"/>
                    </a:lnTo>
                    <a:lnTo>
                      <a:pt x="26" y="25"/>
                    </a:lnTo>
                    <a:lnTo>
                      <a:pt x="20" y="13"/>
                    </a:lnTo>
                    <a:lnTo>
                      <a:pt x="16" y="0"/>
                    </a:lnTo>
                    <a:lnTo>
                      <a:pt x="0" y="9"/>
                    </a:lnTo>
                    <a:lnTo>
                      <a:pt x="6" y="24"/>
                    </a:lnTo>
                    <a:lnTo>
                      <a:pt x="13" y="37"/>
                    </a:lnTo>
                    <a:lnTo>
                      <a:pt x="20" y="48"/>
                    </a:lnTo>
                    <a:lnTo>
                      <a:pt x="30" y="57"/>
                    </a:lnTo>
                    <a:lnTo>
                      <a:pt x="30" y="58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81" name="Freeform 3374"/>
              <p:cNvSpPr>
                <a:spLocks/>
              </p:cNvSpPr>
              <p:nvPr/>
            </p:nvSpPr>
            <p:spPr bwMode="auto">
              <a:xfrm>
                <a:off x="4813" y="3128"/>
                <a:ext cx="21" cy="19"/>
              </a:xfrm>
              <a:custGeom>
                <a:avLst/>
                <a:gdLst>
                  <a:gd name="T0" fmla="*/ 25 w 43"/>
                  <a:gd name="T1" fmla="*/ 23 h 37"/>
                  <a:gd name="T2" fmla="*/ 36 w 43"/>
                  <a:gd name="T3" fmla="*/ 14 h 37"/>
                  <a:gd name="T4" fmla="*/ 28 w 43"/>
                  <a:gd name="T5" fmla="*/ 11 h 37"/>
                  <a:gd name="T6" fmla="*/ 21 w 43"/>
                  <a:gd name="T7" fmla="*/ 7 h 37"/>
                  <a:gd name="T8" fmla="*/ 14 w 43"/>
                  <a:gd name="T9" fmla="*/ 4 h 37"/>
                  <a:gd name="T10" fmla="*/ 9 w 43"/>
                  <a:gd name="T11" fmla="*/ 0 h 37"/>
                  <a:gd name="T12" fmla="*/ 0 w 43"/>
                  <a:gd name="T13" fmla="*/ 17 h 37"/>
                  <a:gd name="T14" fmla="*/ 7 w 43"/>
                  <a:gd name="T15" fmla="*/ 21 h 37"/>
                  <a:gd name="T16" fmla="*/ 14 w 43"/>
                  <a:gd name="T17" fmla="*/ 26 h 37"/>
                  <a:gd name="T18" fmla="*/ 23 w 43"/>
                  <a:gd name="T19" fmla="*/ 30 h 37"/>
                  <a:gd name="T20" fmla="*/ 32 w 43"/>
                  <a:gd name="T21" fmla="*/ 33 h 37"/>
                  <a:gd name="T22" fmla="*/ 43 w 43"/>
                  <a:gd name="T23" fmla="*/ 23 h 37"/>
                  <a:gd name="T24" fmla="*/ 32 w 43"/>
                  <a:gd name="T25" fmla="*/ 33 h 37"/>
                  <a:gd name="T26" fmla="*/ 43 w 43"/>
                  <a:gd name="T27" fmla="*/ 37 h 37"/>
                  <a:gd name="T28" fmla="*/ 43 w 43"/>
                  <a:gd name="T29" fmla="*/ 23 h 37"/>
                  <a:gd name="T30" fmla="*/ 25 w 43"/>
                  <a:gd name="T31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3" h="37">
                    <a:moveTo>
                      <a:pt x="25" y="23"/>
                    </a:moveTo>
                    <a:lnTo>
                      <a:pt x="36" y="14"/>
                    </a:lnTo>
                    <a:lnTo>
                      <a:pt x="28" y="11"/>
                    </a:lnTo>
                    <a:lnTo>
                      <a:pt x="21" y="7"/>
                    </a:lnTo>
                    <a:lnTo>
                      <a:pt x="14" y="4"/>
                    </a:lnTo>
                    <a:lnTo>
                      <a:pt x="9" y="0"/>
                    </a:lnTo>
                    <a:lnTo>
                      <a:pt x="0" y="17"/>
                    </a:lnTo>
                    <a:lnTo>
                      <a:pt x="7" y="21"/>
                    </a:lnTo>
                    <a:lnTo>
                      <a:pt x="14" y="26"/>
                    </a:lnTo>
                    <a:lnTo>
                      <a:pt x="23" y="30"/>
                    </a:lnTo>
                    <a:lnTo>
                      <a:pt x="32" y="33"/>
                    </a:lnTo>
                    <a:lnTo>
                      <a:pt x="43" y="23"/>
                    </a:lnTo>
                    <a:lnTo>
                      <a:pt x="32" y="33"/>
                    </a:lnTo>
                    <a:lnTo>
                      <a:pt x="43" y="37"/>
                    </a:lnTo>
                    <a:lnTo>
                      <a:pt x="43" y="23"/>
                    </a:lnTo>
                    <a:lnTo>
                      <a:pt x="25" y="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82" name="Freeform 3375"/>
              <p:cNvSpPr>
                <a:spLocks/>
              </p:cNvSpPr>
              <p:nvPr/>
            </p:nvSpPr>
            <p:spPr bwMode="auto">
              <a:xfrm>
                <a:off x="4842" y="3129"/>
                <a:ext cx="21" cy="16"/>
              </a:xfrm>
              <a:custGeom>
                <a:avLst/>
                <a:gdLst>
                  <a:gd name="T0" fmla="*/ 34 w 42"/>
                  <a:gd name="T1" fmla="*/ 0 h 32"/>
                  <a:gd name="T2" fmla="*/ 34 w 42"/>
                  <a:gd name="T3" fmla="*/ 0 h 32"/>
                  <a:gd name="T4" fmla="*/ 27 w 42"/>
                  <a:gd name="T5" fmla="*/ 5 h 32"/>
                  <a:gd name="T6" fmla="*/ 20 w 42"/>
                  <a:gd name="T7" fmla="*/ 8 h 32"/>
                  <a:gd name="T8" fmla="*/ 11 w 42"/>
                  <a:gd name="T9" fmla="*/ 10 h 32"/>
                  <a:gd name="T10" fmla="*/ 0 w 42"/>
                  <a:gd name="T11" fmla="*/ 12 h 32"/>
                  <a:gd name="T12" fmla="*/ 2 w 42"/>
                  <a:gd name="T13" fmla="*/ 32 h 32"/>
                  <a:gd name="T14" fmla="*/ 14 w 42"/>
                  <a:gd name="T15" fmla="*/ 31 h 32"/>
                  <a:gd name="T16" fmla="*/ 25 w 42"/>
                  <a:gd name="T17" fmla="*/ 28 h 32"/>
                  <a:gd name="T18" fmla="*/ 34 w 42"/>
                  <a:gd name="T19" fmla="*/ 23 h 32"/>
                  <a:gd name="T20" fmla="*/ 42 w 42"/>
                  <a:gd name="T21" fmla="*/ 18 h 32"/>
                  <a:gd name="T22" fmla="*/ 42 w 42"/>
                  <a:gd name="T23" fmla="*/ 18 h 32"/>
                  <a:gd name="T24" fmla="*/ 34 w 42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32">
                    <a:moveTo>
                      <a:pt x="34" y="0"/>
                    </a:moveTo>
                    <a:lnTo>
                      <a:pt x="34" y="0"/>
                    </a:lnTo>
                    <a:lnTo>
                      <a:pt x="27" y="5"/>
                    </a:lnTo>
                    <a:lnTo>
                      <a:pt x="20" y="8"/>
                    </a:lnTo>
                    <a:lnTo>
                      <a:pt x="11" y="10"/>
                    </a:lnTo>
                    <a:lnTo>
                      <a:pt x="0" y="12"/>
                    </a:lnTo>
                    <a:lnTo>
                      <a:pt x="2" y="32"/>
                    </a:lnTo>
                    <a:lnTo>
                      <a:pt x="14" y="31"/>
                    </a:lnTo>
                    <a:lnTo>
                      <a:pt x="25" y="28"/>
                    </a:lnTo>
                    <a:lnTo>
                      <a:pt x="34" y="23"/>
                    </a:lnTo>
                    <a:lnTo>
                      <a:pt x="42" y="18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83" name="Freeform 3376"/>
              <p:cNvSpPr>
                <a:spLocks/>
              </p:cNvSpPr>
              <p:nvPr/>
            </p:nvSpPr>
            <p:spPr bwMode="auto">
              <a:xfrm>
                <a:off x="4859" y="3111"/>
                <a:ext cx="21" cy="27"/>
              </a:xfrm>
              <a:custGeom>
                <a:avLst/>
                <a:gdLst>
                  <a:gd name="T0" fmla="*/ 27 w 42"/>
                  <a:gd name="T1" fmla="*/ 0 h 54"/>
                  <a:gd name="T2" fmla="*/ 27 w 42"/>
                  <a:gd name="T3" fmla="*/ 0 h 54"/>
                  <a:gd name="T4" fmla="*/ 21 w 42"/>
                  <a:gd name="T5" fmla="*/ 12 h 54"/>
                  <a:gd name="T6" fmla="*/ 15 w 42"/>
                  <a:gd name="T7" fmla="*/ 20 h 54"/>
                  <a:gd name="T8" fmla="*/ 8 w 42"/>
                  <a:gd name="T9" fmla="*/ 29 h 54"/>
                  <a:gd name="T10" fmla="*/ 0 w 42"/>
                  <a:gd name="T11" fmla="*/ 36 h 54"/>
                  <a:gd name="T12" fmla="*/ 8 w 42"/>
                  <a:gd name="T13" fmla="*/ 54 h 54"/>
                  <a:gd name="T14" fmla="*/ 19 w 42"/>
                  <a:gd name="T15" fmla="*/ 45 h 54"/>
                  <a:gd name="T16" fmla="*/ 28 w 42"/>
                  <a:gd name="T17" fmla="*/ 35 h 54"/>
                  <a:gd name="T18" fmla="*/ 35 w 42"/>
                  <a:gd name="T19" fmla="*/ 23 h 54"/>
                  <a:gd name="T20" fmla="*/ 42 w 42"/>
                  <a:gd name="T21" fmla="*/ 9 h 54"/>
                  <a:gd name="T22" fmla="*/ 42 w 42"/>
                  <a:gd name="T23" fmla="*/ 9 h 54"/>
                  <a:gd name="T24" fmla="*/ 27 w 42"/>
                  <a:gd name="T2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54">
                    <a:moveTo>
                      <a:pt x="27" y="0"/>
                    </a:moveTo>
                    <a:lnTo>
                      <a:pt x="27" y="0"/>
                    </a:lnTo>
                    <a:lnTo>
                      <a:pt x="21" y="12"/>
                    </a:lnTo>
                    <a:lnTo>
                      <a:pt x="15" y="20"/>
                    </a:lnTo>
                    <a:lnTo>
                      <a:pt x="8" y="29"/>
                    </a:lnTo>
                    <a:lnTo>
                      <a:pt x="0" y="36"/>
                    </a:lnTo>
                    <a:lnTo>
                      <a:pt x="8" y="54"/>
                    </a:lnTo>
                    <a:lnTo>
                      <a:pt x="19" y="45"/>
                    </a:lnTo>
                    <a:lnTo>
                      <a:pt x="28" y="35"/>
                    </a:lnTo>
                    <a:lnTo>
                      <a:pt x="35" y="23"/>
                    </a:lnTo>
                    <a:lnTo>
                      <a:pt x="42" y="9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84" name="Freeform 3377"/>
              <p:cNvSpPr>
                <a:spLocks/>
              </p:cNvSpPr>
              <p:nvPr/>
            </p:nvSpPr>
            <p:spPr bwMode="auto">
              <a:xfrm>
                <a:off x="4872" y="3082"/>
                <a:ext cx="13" cy="33"/>
              </a:xfrm>
              <a:custGeom>
                <a:avLst/>
                <a:gdLst>
                  <a:gd name="T0" fmla="*/ 9 w 26"/>
                  <a:gd name="T1" fmla="*/ 0 h 66"/>
                  <a:gd name="T2" fmla="*/ 9 w 26"/>
                  <a:gd name="T3" fmla="*/ 0 h 66"/>
                  <a:gd name="T4" fmla="*/ 8 w 26"/>
                  <a:gd name="T5" fmla="*/ 17 h 66"/>
                  <a:gd name="T6" fmla="*/ 7 w 26"/>
                  <a:gd name="T7" fmla="*/ 31 h 66"/>
                  <a:gd name="T8" fmla="*/ 3 w 26"/>
                  <a:gd name="T9" fmla="*/ 46 h 66"/>
                  <a:gd name="T10" fmla="*/ 0 w 26"/>
                  <a:gd name="T11" fmla="*/ 57 h 66"/>
                  <a:gd name="T12" fmla="*/ 15 w 26"/>
                  <a:gd name="T13" fmla="*/ 66 h 66"/>
                  <a:gd name="T14" fmla="*/ 20 w 26"/>
                  <a:gd name="T15" fmla="*/ 51 h 66"/>
                  <a:gd name="T16" fmla="*/ 23 w 26"/>
                  <a:gd name="T17" fmla="*/ 36 h 66"/>
                  <a:gd name="T18" fmla="*/ 25 w 26"/>
                  <a:gd name="T19" fmla="*/ 18 h 66"/>
                  <a:gd name="T20" fmla="*/ 26 w 26"/>
                  <a:gd name="T21" fmla="*/ 0 h 66"/>
                  <a:gd name="T22" fmla="*/ 26 w 26"/>
                  <a:gd name="T23" fmla="*/ 0 h 66"/>
                  <a:gd name="T24" fmla="*/ 9 w 26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66">
                    <a:moveTo>
                      <a:pt x="9" y="0"/>
                    </a:moveTo>
                    <a:lnTo>
                      <a:pt x="9" y="0"/>
                    </a:lnTo>
                    <a:lnTo>
                      <a:pt x="8" y="17"/>
                    </a:lnTo>
                    <a:lnTo>
                      <a:pt x="7" y="31"/>
                    </a:lnTo>
                    <a:lnTo>
                      <a:pt x="3" y="46"/>
                    </a:lnTo>
                    <a:lnTo>
                      <a:pt x="0" y="57"/>
                    </a:lnTo>
                    <a:lnTo>
                      <a:pt x="15" y="66"/>
                    </a:lnTo>
                    <a:lnTo>
                      <a:pt x="20" y="51"/>
                    </a:lnTo>
                    <a:lnTo>
                      <a:pt x="23" y="36"/>
                    </a:lnTo>
                    <a:lnTo>
                      <a:pt x="25" y="18"/>
                    </a:lnTo>
                    <a:lnTo>
                      <a:pt x="26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85" name="Freeform 3378"/>
              <p:cNvSpPr>
                <a:spLocks/>
              </p:cNvSpPr>
              <p:nvPr/>
            </p:nvSpPr>
            <p:spPr bwMode="auto">
              <a:xfrm>
                <a:off x="4868" y="3038"/>
                <a:ext cx="17" cy="44"/>
              </a:xfrm>
              <a:custGeom>
                <a:avLst/>
                <a:gdLst>
                  <a:gd name="T0" fmla="*/ 0 w 35"/>
                  <a:gd name="T1" fmla="*/ 12 h 90"/>
                  <a:gd name="T2" fmla="*/ 0 w 35"/>
                  <a:gd name="T3" fmla="*/ 12 h 90"/>
                  <a:gd name="T4" fmla="*/ 3 w 35"/>
                  <a:gd name="T5" fmla="*/ 20 h 90"/>
                  <a:gd name="T6" fmla="*/ 8 w 35"/>
                  <a:gd name="T7" fmla="*/ 28 h 90"/>
                  <a:gd name="T8" fmla="*/ 10 w 35"/>
                  <a:gd name="T9" fmla="*/ 38 h 90"/>
                  <a:gd name="T10" fmla="*/ 14 w 35"/>
                  <a:gd name="T11" fmla="*/ 46 h 90"/>
                  <a:gd name="T12" fmla="*/ 15 w 35"/>
                  <a:gd name="T13" fmla="*/ 56 h 90"/>
                  <a:gd name="T14" fmla="*/ 17 w 35"/>
                  <a:gd name="T15" fmla="*/ 66 h 90"/>
                  <a:gd name="T16" fmla="*/ 18 w 35"/>
                  <a:gd name="T17" fmla="*/ 78 h 90"/>
                  <a:gd name="T18" fmla="*/ 18 w 35"/>
                  <a:gd name="T19" fmla="*/ 90 h 90"/>
                  <a:gd name="T20" fmla="*/ 35 w 35"/>
                  <a:gd name="T21" fmla="*/ 90 h 90"/>
                  <a:gd name="T22" fmla="*/ 35 w 35"/>
                  <a:gd name="T23" fmla="*/ 77 h 90"/>
                  <a:gd name="T24" fmla="*/ 34 w 35"/>
                  <a:gd name="T25" fmla="*/ 65 h 90"/>
                  <a:gd name="T26" fmla="*/ 31 w 35"/>
                  <a:gd name="T27" fmla="*/ 52 h 90"/>
                  <a:gd name="T28" fmla="*/ 29 w 35"/>
                  <a:gd name="T29" fmla="*/ 41 h 90"/>
                  <a:gd name="T30" fmla="*/ 26 w 35"/>
                  <a:gd name="T31" fmla="*/ 29 h 90"/>
                  <a:gd name="T32" fmla="*/ 22 w 35"/>
                  <a:gd name="T33" fmla="*/ 19 h 90"/>
                  <a:gd name="T34" fmla="*/ 17 w 35"/>
                  <a:gd name="T35" fmla="*/ 9 h 90"/>
                  <a:gd name="T36" fmla="*/ 12 w 35"/>
                  <a:gd name="T37" fmla="*/ 0 h 90"/>
                  <a:gd name="T38" fmla="*/ 12 w 35"/>
                  <a:gd name="T39" fmla="*/ 0 h 90"/>
                  <a:gd name="T40" fmla="*/ 0 w 35"/>
                  <a:gd name="T41" fmla="*/ 1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" h="90">
                    <a:moveTo>
                      <a:pt x="0" y="12"/>
                    </a:moveTo>
                    <a:lnTo>
                      <a:pt x="0" y="12"/>
                    </a:lnTo>
                    <a:lnTo>
                      <a:pt x="3" y="20"/>
                    </a:lnTo>
                    <a:lnTo>
                      <a:pt x="8" y="28"/>
                    </a:lnTo>
                    <a:lnTo>
                      <a:pt x="10" y="38"/>
                    </a:lnTo>
                    <a:lnTo>
                      <a:pt x="14" y="46"/>
                    </a:lnTo>
                    <a:lnTo>
                      <a:pt x="15" y="56"/>
                    </a:lnTo>
                    <a:lnTo>
                      <a:pt x="17" y="66"/>
                    </a:lnTo>
                    <a:lnTo>
                      <a:pt x="18" y="78"/>
                    </a:lnTo>
                    <a:lnTo>
                      <a:pt x="18" y="90"/>
                    </a:lnTo>
                    <a:lnTo>
                      <a:pt x="35" y="90"/>
                    </a:lnTo>
                    <a:lnTo>
                      <a:pt x="35" y="77"/>
                    </a:lnTo>
                    <a:lnTo>
                      <a:pt x="34" y="65"/>
                    </a:lnTo>
                    <a:lnTo>
                      <a:pt x="31" y="52"/>
                    </a:lnTo>
                    <a:lnTo>
                      <a:pt x="29" y="41"/>
                    </a:lnTo>
                    <a:lnTo>
                      <a:pt x="26" y="29"/>
                    </a:lnTo>
                    <a:lnTo>
                      <a:pt x="22" y="19"/>
                    </a:lnTo>
                    <a:lnTo>
                      <a:pt x="17" y="9"/>
                    </a:lnTo>
                    <a:lnTo>
                      <a:pt x="12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86" name="Freeform 3379"/>
              <p:cNvSpPr>
                <a:spLocks/>
              </p:cNvSpPr>
              <p:nvPr/>
            </p:nvSpPr>
            <p:spPr bwMode="auto">
              <a:xfrm>
                <a:off x="4854" y="3023"/>
                <a:ext cx="20" cy="20"/>
              </a:xfrm>
              <a:custGeom>
                <a:avLst/>
                <a:gdLst>
                  <a:gd name="T0" fmla="*/ 0 w 41"/>
                  <a:gd name="T1" fmla="*/ 20 h 41"/>
                  <a:gd name="T2" fmla="*/ 0 w 41"/>
                  <a:gd name="T3" fmla="*/ 20 h 41"/>
                  <a:gd name="T4" fmla="*/ 4 w 41"/>
                  <a:gd name="T5" fmla="*/ 20 h 41"/>
                  <a:gd name="T6" fmla="*/ 8 w 41"/>
                  <a:gd name="T7" fmla="*/ 22 h 41"/>
                  <a:gd name="T8" fmla="*/ 11 w 41"/>
                  <a:gd name="T9" fmla="*/ 23 h 41"/>
                  <a:gd name="T10" fmla="*/ 15 w 41"/>
                  <a:gd name="T11" fmla="*/ 25 h 41"/>
                  <a:gd name="T12" fmla="*/ 22 w 41"/>
                  <a:gd name="T13" fmla="*/ 32 h 41"/>
                  <a:gd name="T14" fmla="*/ 29 w 41"/>
                  <a:gd name="T15" fmla="*/ 41 h 41"/>
                  <a:gd name="T16" fmla="*/ 41 w 41"/>
                  <a:gd name="T17" fmla="*/ 29 h 41"/>
                  <a:gd name="T18" fmla="*/ 32 w 41"/>
                  <a:gd name="T19" fmla="*/ 16 h 41"/>
                  <a:gd name="T20" fmla="*/ 23 w 41"/>
                  <a:gd name="T21" fmla="*/ 7 h 41"/>
                  <a:gd name="T22" fmla="*/ 17 w 41"/>
                  <a:gd name="T23" fmla="*/ 5 h 41"/>
                  <a:gd name="T24" fmla="*/ 12 w 41"/>
                  <a:gd name="T25" fmla="*/ 2 h 41"/>
                  <a:gd name="T26" fmla="*/ 6 w 41"/>
                  <a:gd name="T27" fmla="*/ 0 h 41"/>
                  <a:gd name="T28" fmla="*/ 0 w 41"/>
                  <a:gd name="T29" fmla="*/ 0 h 41"/>
                  <a:gd name="T30" fmla="*/ 0 w 41"/>
                  <a:gd name="T31" fmla="*/ 0 h 41"/>
                  <a:gd name="T32" fmla="*/ 0 w 41"/>
                  <a:gd name="T33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" h="41">
                    <a:moveTo>
                      <a:pt x="0" y="20"/>
                    </a:moveTo>
                    <a:lnTo>
                      <a:pt x="0" y="20"/>
                    </a:lnTo>
                    <a:lnTo>
                      <a:pt x="4" y="20"/>
                    </a:lnTo>
                    <a:lnTo>
                      <a:pt x="8" y="22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22" y="32"/>
                    </a:lnTo>
                    <a:lnTo>
                      <a:pt x="29" y="41"/>
                    </a:lnTo>
                    <a:lnTo>
                      <a:pt x="41" y="29"/>
                    </a:lnTo>
                    <a:lnTo>
                      <a:pt x="32" y="16"/>
                    </a:lnTo>
                    <a:lnTo>
                      <a:pt x="23" y="7"/>
                    </a:lnTo>
                    <a:lnTo>
                      <a:pt x="17" y="5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87" name="Freeform 3380"/>
              <p:cNvSpPr>
                <a:spLocks/>
              </p:cNvSpPr>
              <p:nvPr/>
            </p:nvSpPr>
            <p:spPr bwMode="auto">
              <a:xfrm>
                <a:off x="4842" y="3023"/>
                <a:ext cx="12" cy="14"/>
              </a:xfrm>
              <a:custGeom>
                <a:avLst/>
                <a:gdLst>
                  <a:gd name="T0" fmla="*/ 14 w 23"/>
                  <a:gd name="T1" fmla="*/ 28 h 28"/>
                  <a:gd name="T2" fmla="*/ 14 w 23"/>
                  <a:gd name="T3" fmla="*/ 28 h 28"/>
                  <a:gd name="T4" fmla="*/ 16 w 23"/>
                  <a:gd name="T5" fmla="*/ 25 h 28"/>
                  <a:gd name="T6" fmla="*/ 19 w 23"/>
                  <a:gd name="T7" fmla="*/ 22 h 28"/>
                  <a:gd name="T8" fmla="*/ 20 w 23"/>
                  <a:gd name="T9" fmla="*/ 20 h 28"/>
                  <a:gd name="T10" fmla="*/ 23 w 23"/>
                  <a:gd name="T11" fmla="*/ 20 h 28"/>
                  <a:gd name="T12" fmla="*/ 23 w 23"/>
                  <a:gd name="T13" fmla="*/ 0 h 28"/>
                  <a:gd name="T14" fmla="*/ 16 w 23"/>
                  <a:gd name="T15" fmla="*/ 2 h 28"/>
                  <a:gd name="T16" fmla="*/ 11 w 23"/>
                  <a:gd name="T17" fmla="*/ 5 h 28"/>
                  <a:gd name="T18" fmla="*/ 5 w 23"/>
                  <a:gd name="T19" fmla="*/ 9 h 28"/>
                  <a:gd name="T20" fmla="*/ 0 w 23"/>
                  <a:gd name="T21" fmla="*/ 15 h 28"/>
                  <a:gd name="T22" fmla="*/ 0 w 23"/>
                  <a:gd name="T23" fmla="*/ 15 h 28"/>
                  <a:gd name="T24" fmla="*/ 14 w 23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8">
                    <a:moveTo>
                      <a:pt x="14" y="28"/>
                    </a:moveTo>
                    <a:lnTo>
                      <a:pt x="14" y="28"/>
                    </a:lnTo>
                    <a:lnTo>
                      <a:pt x="16" y="25"/>
                    </a:lnTo>
                    <a:lnTo>
                      <a:pt x="19" y="22"/>
                    </a:lnTo>
                    <a:lnTo>
                      <a:pt x="20" y="20"/>
                    </a:lnTo>
                    <a:lnTo>
                      <a:pt x="23" y="20"/>
                    </a:lnTo>
                    <a:lnTo>
                      <a:pt x="23" y="0"/>
                    </a:lnTo>
                    <a:lnTo>
                      <a:pt x="16" y="2"/>
                    </a:lnTo>
                    <a:lnTo>
                      <a:pt x="11" y="5"/>
                    </a:lnTo>
                    <a:lnTo>
                      <a:pt x="5" y="9"/>
                    </a:lnTo>
                    <a:lnTo>
                      <a:pt x="0" y="15"/>
                    </a:lnTo>
                    <a:lnTo>
                      <a:pt x="14" y="2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88" name="Freeform 3381"/>
              <p:cNvSpPr>
                <a:spLocks/>
              </p:cNvSpPr>
              <p:nvPr/>
            </p:nvSpPr>
            <p:spPr bwMode="auto">
              <a:xfrm>
                <a:off x="4839" y="3030"/>
                <a:ext cx="10" cy="26"/>
              </a:xfrm>
              <a:custGeom>
                <a:avLst/>
                <a:gdLst>
                  <a:gd name="T0" fmla="*/ 16 w 21"/>
                  <a:gd name="T1" fmla="*/ 52 h 52"/>
                  <a:gd name="T2" fmla="*/ 16 w 21"/>
                  <a:gd name="T3" fmla="*/ 52 h 52"/>
                  <a:gd name="T4" fmla="*/ 16 w 21"/>
                  <a:gd name="T5" fmla="*/ 36 h 52"/>
                  <a:gd name="T6" fmla="*/ 18 w 21"/>
                  <a:gd name="T7" fmla="*/ 24 h 52"/>
                  <a:gd name="T8" fmla="*/ 20 w 21"/>
                  <a:gd name="T9" fmla="*/ 16 h 52"/>
                  <a:gd name="T10" fmla="*/ 21 w 21"/>
                  <a:gd name="T11" fmla="*/ 13 h 52"/>
                  <a:gd name="T12" fmla="*/ 7 w 21"/>
                  <a:gd name="T13" fmla="*/ 0 h 52"/>
                  <a:gd name="T14" fmla="*/ 4 w 21"/>
                  <a:gd name="T15" fmla="*/ 10 h 52"/>
                  <a:gd name="T16" fmla="*/ 1 w 21"/>
                  <a:gd name="T17" fmla="*/ 21 h 52"/>
                  <a:gd name="T18" fmla="*/ 0 w 21"/>
                  <a:gd name="T19" fmla="*/ 34 h 52"/>
                  <a:gd name="T20" fmla="*/ 0 w 21"/>
                  <a:gd name="T21" fmla="*/ 52 h 52"/>
                  <a:gd name="T22" fmla="*/ 0 w 21"/>
                  <a:gd name="T23" fmla="*/ 52 h 52"/>
                  <a:gd name="T24" fmla="*/ 16 w 21"/>
                  <a:gd name="T2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52">
                    <a:moveTo>
                      <a:pt x="16" y="52"/>
                    </a:moveTo>
                    <a:lnTo>
                      <a:pt x="16" y="52"/>
                    </a:lnTo>
                    <a:lnTo>
                      <a:pt x="16" y="36"/>
                    </a:lnTo>
                    <a:lnTo>
                      <a:pt x="18" y="24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7" y="0"/>
                    </a:lnTo>
                    <a:lnTo>
                      <a:pt x="4" y="10"/>
                    </a:lnTo>
                    <a:lnTo>
                      <a:pt x="1" y="21"/>
                    </a:lnTo>
                    <a:lnTo>
                      <a:pt x="0" y="34"/>
                    </a:lnTo>
                    <a:lnTo>
                      <a:pt x="0" y="52"/>
                    </a:lnTo>
                    <a:lnTo>
                      <a:pt x="16" y="5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</p:grpSp>
        <p:sp>
          <p:nvSpPr>
            <p:cNvPr id="414" name="Freeform 3382"/>
            <p:cNvSpPr>
              <a:spLocks/>
            </p:cNvSpPr>
            <p:nvPr/>
          </p:nvSpPr>
          <p:spPr bwMode="auto">
            <a:xfrm>
              <a:off x="2773039" y="1751955"/>
              <a:ext cx="4584" cy="51596"/>
            </a:xfrm>
            <a:custGeom>
              <a:avLst/>
              <a:gdLst>
                <a:gd name="T0" fmla="*/ 9 w 16"/>
                <a:gd name="T1" fmla="*/ 177 h 178"/>
                <a:gd name="T2" fmla="*/ 16 w 16"/>
                <a:gd name="T3" fmla="*/ 167 h 178"/>
                <a:gd name="T4" fmla="*/ 16 w 16"/>
                <a:gd name="T5" fmla="*/ 0 h 178"/>
                <a:gd name="T6" fmla="*/ 0 w 16"/>
                <a:gd name="T7" fmla="*/ 0 h 178"/>
                <a:gd name="T8" fmla="*/ 0 w 16"/>
                <a:gd name="T9" fmla="*/ 167 h 178"/>
                <a:gd name="T10" fmla="*/ 9 w 16"/>
                <a:gd name="T11" fmla="*/ 177 h 178"/>
                <a:gd name="T12" fmla="*/ 0 w 16"/>
                <a:gd name="T13" fmla="*/ 167 h 178"/>
                <a:gd name="T14" fmla="*/ 0 w 16"/>
                <a:gd name="T15" fmla="*/ 178 h 178"/>
                <a:gd name="T16" fmla="*/ 9 w 16"/>
                <a:gd name="T17" fmla="*/ 17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8">
                  <a:moveTo>
                    <a:pt x="9" y="177"/>
                  </a:moveTo>
                  <a:lnTo>
                    <a:pt x="16" y="16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67"/>
                  </a:lnTo>
                  <a:lnTo>
                    <a:pt x="9" y="177"/>
                  </a:lnTo>
                  <a:lnTo>
                    <a:pt x="0" y="167"/>
                  </a:lnTo>
                  <a:lnTo>
                    <a:pt x="0" y="178"/>
                  </a:lnTo>
                  <a:lnTo>
                    <a:pt x="9" y="17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15" name="Freeform 3383"/>
            <p:cNvSpPr>
              <a:spLocks/>
            </p:cNvSpPr>
            <p:nvPr/>
          </p:nvSpPr>
          <p:spPr bwMode="auto">
            <a:xfrm>
              <a:off x="2824615" y="1704373"/>
              <a:ext cx="20630" cy="16625"/>
            </a:xfrm>
            <a:custGeom>
              <a:avLst/>
              <a:gdLst>
                <a:gd name="T0" fmla="*/ 68 w 72"/>
                <a:gd name="T1" fmla="*/ 0 h 58"/>
                <a:gd name="T2" fmla="*/ 65 w 72"/>
                <a:gd name="T3" fmla="*/ 0 h 58"/>
                <a:gd name="T4" fmla="*/ 0 w 72"/>
                <a:gd name="T5" fmla="*/ 39 h 58"/>
                <a:gd name="T6" fmla="*/ 7 w 72"/>
                <a:gd name="T7" fmla="*/ 58 h 58"/>
                <a:gd name="T8" fmla="*/ 72 w 72"/>
                <a:gd name="T9" fmla="*/ 19 h 58"/>
                <a:gd name="T10" fmla="*/ 68 w 72"/>
                <a:gd name="T11" fmla="*/ 0 h 58"/>
                <a:gd name="T12" fmla="*/ 68 w 72"/>
                <a:gd name="T13" fmla="*/ 0 h 58"/>
                <a:gd name="T14" fmla="*/ 67 w 72"/>
                <a:gd name="T15" fmla="*/ 0 h 58"/>
                <a:gd name="T16" fmla="*/ 65 w 72"/>
                <a:gd name="T17" fmla="*/ 0 h 58"/>
                <a:gd name="T18" fmla="*/ 68 w 72"/>
                <a:gd name="T1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8">
                  <a:moveTo>
                    <a:pt x="68" y="0"/>
                  </a:moveTo>
                  <a:lnTo>
                    <a:pt x="65" y="0"/>
                  </a:lnTo>
                  <a:lnTo>
                    <a:pt x="0" y="39"/>
                  </a:lnTo>
                  <a:lnTo>
                    <a:pt x="7" y="58"/>
                  </a:lnTo>
                  <a:lnTo>
                    <a:pt x="72" y="19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16" name="Freeform 3384"/>
            <p:cNvSpPr>
              <a:spLocks/>
            </p:cNvSpPr>
            <p:nvPr/>
          </p:nvSpPr>
          <p:spPr bwMode="auto">
            <a:xfrm>
              <a:off x="2844099" y="1704373"/>
              <a:ext cx="4584" cy="5733"/>
            </a:xfrm>
            <a:custGeom>
              <a:avLst/>
              <a:gdLst>
                <a:gd name="T0" fmla="*/ 15 w 15"/>
                <a:gd name="T1" fmla="*/ 10 h 21"/>
                <a:gd name="T2" fmla="*/ 7 w 15"/>
                <a:gd name="T3" fmla="*/ 0 h 21"/>
                <a:gd name="T4" fmla="*/ 0 w 15"/>
                <a:gd name="T5" fmla="*/ 0 h 21"/>
                <a:gd name="T6" fmla="*/ 0 w 15"/>
                <a:gd name="T7" fmla="*/ 21 h 21"/>
                <a:gd name="T8" fmla="*/ 7 w 15"/>
                <a:gd name="T9" fmla="*/ 21 h 21"/>
                <a:gd name="T10" fmla="*/ 15 w 15"/>
                <a:gd name="T11" fmla="*/ 10 h 21"/>
                <a:gd name="T12" fmla="*/ 15 w 15"/>
                <a:gd name="T13" fmla="*/ 10 h 21"/>
                <a:gd name="T14" fmla="*/ 15 w 15"/>
                <a:gd name="T15" fmla="*/ 0 h 21"/>
                <a:gd name="T16" fmla="*/ 7 w 15"/>
                <a:gd name="T17" fmla="*/ 0 h 21"/>
                <a:gd name="T18" fmla="*/ 15 w 15"/>
                <a:gd name="T1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21">
                  <a:moveTo>
                    <a:pt x="15" y="1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7" y="21"/>
                  </a:lnTo>
                  <a:lnTo>
                    <a:pt x="15" y="10"/>
                  </a:lnTo>
                  <a:lnTo>
                    <a:pt x="15" y="0"/>
                  </a:lnTo>
                  <a:lnTo>
                    <a:pt x="7" y="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17" name="Freeform 3385"/>
            <p:cNvSpPr>
              <a:spLocks/>
            </p:cNvSpPr>
            <p:nvPr/>
          </p:nvSpPr>
          <p:spPr bwMode="auto">
            <a:xfrm>
              <a:off x="2844099" y="1707239"/>
              <a:ext cx="4584" cy="78540"/>
            </a:xfrm>
            <a:custGeom>
              <a:avLst/>
              <a:gdLst>
                <a:gd name="T0" fmla="*/ 0 w 16"/>
                <a:gd name="T1" fmla="*/ 276 h 276"/>
                <a:gd name="T2" fmla="*/ 16 w 16"/>
                <a:gd name="T3" fmla="*/ 276 h 276"/>
                <a:gd name="T4" fmla="*/ 16 w 16"/>
                <a:gd name="T5" fmla="*/ 0 h 276"/>
                <a:gd name="T6" fmla="*/ 0 w 16"/>
                <a:gd name="T7" fmla="*/ 0 h 276"/>
                <a:gd name="T8" fmla="*/ 0 w 16"/>
                <a:gd name="T9" fmla="*/ 276 h 276"/>
                <a:gd name="T10" fmla="*/ 0 w 16"/>
                <a:gd name="T11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76">
                  <a:moveTo>
                    <a:pt x="0" y="276"/>
                  </a:moveTo>
                  <a:lnTo>
                    <a:pt x="16" y="27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7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18" name="Freeform 3386"/>
            <p:cNvSpPr>
              <a:spLocks/>
            </p:cNvSpPr>
            <p:nvPr/>
          </p:nvSpPr>
          <p:spPr bwMode="auto">
            <a:xfrm>
              <a:off x="2844099" y="1785779"/>
              <a:ext cx="4584" cy="10892"/>
            </a:xfrm>
            <a:custGeom>
              <a:avLst/>
              <a:gdLst>
                <a:gd name="T0" fmla="*/ 18 w 18"/>
                <a:gd name="T1" fmla="*/ 30 h 37"/>
                <a:gd name="T2" fmla="*/ 18 w 18"/>
                <a:gd name="T3" fmla="*/ 32 h 37"/>
                <a:gd name="T4" fmla="*/ 16 w 18"/>
                <a:gd name="T5" fmla="*/ 22 h 37"/>
                <a:gd name="T6" fmla="*/ 16 w 18"/>
                <a:gd name="T7" fmla="*/ 0 h 37"/>
                <a:gd name="T8" fmla="*/ 0 w 18"/>
                <a:gd name="T9" fmla="*/ 0 h 37"/>
                <a:gd name="T10" fmla="*/ 0 w 18"/>
                <a:gd name="T11" fmla="*/ 23 h 37"/>
                <a:gd name="T12" fmla="*/ 2 w 18"/>
                <a:gd name="T13" fmla="*/ 37 h 37"/>
                <a:gd name="T14" fmla="*/ 2 w 18"/>
                <a:gd name="T15" fmla="*/ 37 h 37"/>
                <a:gd name="T16" fmla="*/ 18 w 18"/>
                <a:gd name="T17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7">
                  <a:moveTo>
                    <a:pt x="18" y="30"/>
                  </a:moveTo>
                  <a:lnTo>
                    <a:pt x="18" y="32"/>
                  </a:lnTo>
                  <a:lnTo>
                    <a:pt x="16" y="2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37"/>
                  </a:lnTo>
                  <a:lnTo>
                    <a:pt x="18" y="3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19" name="Freeform 3387"/>
            <p:cNvSpPr>
              <a:spLocks/>
            </p:cNvSpPr>
            <p:nvPr/>
          </p:nvSpPr>
          <p:spPr bwMode="auto">
            <a:xfrm>
              <a:off x="2844672" y="1794952"/>
              <a:ext cx="5158" cy="6306"/>
            </a:xfrm>
            <a:custGeom>
              <a:avLst/>
              <a:gdLst>
                <a:gd name="T0" fmla="*/ 19 w 19"/>
                <a:gd name="T1" fmla="*/ 6 h 23"/>
                <a:gd name="T2" fmla="*/ 19 w 19"/>
                <a:gd name="T3" fmla="*/ 6 h 23"/>
                <a:gd name="T4" fmla="*/ 17 w 19"/>
                <a:gd name="T5" fmla="*/ 3 h 23"/>
                <a:gd name="T6" fmla="*/ 16 w 19"/>
                <a:gd name="T7" fmla="*/ 0 h 23"/>
                <a:gd name="T8" fmla="*/ 0 w 19"/>
                <a:gd name="T9" fmla="*/ 7 h 23"/>
                <a:gd name="T10" fmla="*/ 5 w 19"/>
                <a:gd name="T11" fmla="*/ 17 h 23"/>
                <a:gd name="T12" fmla="*/ 12 w 19"/>
                <a:gd name="T13" fmla="*/ 23 h 23"/>
                <a:gd name="T14" fmla="*/ 12 w 19"/>
                <a:gd name="T15" fmla="*/ 23 h 23"/>
                <a:gd name="T16" fmla="*/ 19 w 19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3">
                  <a:moveTo>
                    <a:pt x="19" y="6"/>
                  </a:moveTo>
                  <a:lnTo>
                    <a:pt x="19" y="6"/>
                  </a:lnTo>
                  <a:lnTo>
                    <a:pt x="17" y="3"/>
                  </a:lnTo>
                  <a:lnTo>
                    <a:pt x="16" y="0"/>
                  </a:lnTo>
                  <a:lnTo>
                    <a:pt x="0" y="7"/>
                  </a:lnTo>
                  <a:lnTo>
                    <a:pt x="5" y="17"/>
                  </a:lnTo>
                  <a:lnTo>
                    <a:pt x="12" y="23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20" name="Freeform 3388"/>
            <p:cNvSpPr>
              <a:spLocks/>
            </p:cNvSpPr>
            <p:nvPr/>
          </p:nvSpPr>
          <p:spPr bwMode="auto">
            <a:xfrm>
              <a:off x="2848110" y="1796098"/>
              <a:ext cx="9742" cy="6879"/>
            </a:xfrm>
            <a:custGeom>
              <a:avLst/>
              <a:gdLst>
                <a:gd name="T0" fmla="*/ 35 w 35"/>
                <a:gd name="T1" fmla="*/ 13 h 23"/>
                <a:gd name="T2" fmla="*/ 27 w 35"/>
                <a:gd name="T3" fmla="*/ 3 h 23"/>
                <a:gd name="T4" fmla="*/ 13 w 35"/>
                <a:gd name="T5" fmla="*/ 1 h 23"/>
                <a:gd name="T6" fmla="*/ 7 w 35"/>
                <a:gd name="T7" fmla="*/ 0 h 23"/>
                <a:gd name="T8" fmla="*/ 0 w 35"/>
                <a:gd name="T9" fmla="*/ 17 h 23"/>
                <a:gd name="T10" fmla="*/ 12 w 35"/>
                <a:gd name="T11" fmla="*/ 22 h 23"/>
                <a:gd name="T12" fmla="*/ 27 w 35"/>
                <a:gd name="T13" fmla="*/ 23 h 23"/>
                <a:gd name="T14" fmla="*/ 19 w 35"/>
                <a:gd name="T15" fmla="*/ 13 h 23"/>
                <a:gd name="T16" fmla="*/ 35 w 35"/>
                <a:gd name="T17" fmla="*/ 13 h 23"/>
                <a:gd name="T18" fmla="*/ 35 w 35"/>
                <a:gd name="T19" fmla="*/ 3 h 23"/>
                <a:gd name="T20" fmla="*/ 27 w 35"/>
                <a:gd name="T21" fmla="*/ 3 h 23"/>
                <a:gd name="T22" fmla="*/ 35 w 35"/>
                <a:gd name="T23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23">
                  <a:moveTo>
                    <a:pt x="35" y="13"/>
                  </a:moveTo>
                  <a:lnTo>
                    <a:pt x="27" y="3"/>
                  </a:lnTo>
                  <a:lnTo>
                    <a:pt x="13" y="1"/>
                  </a:lnTo>
                  <a:lnTo>
                    <a:pt x="7" y="0"/>
                  </a:lnTo>
                  <a:lnTo>
                    <a:pt x="0" y="17"/>
                  </a:lnTo>
                  <a:lnTo>
                    <a:pt x="12" y="22"/>
                  </a:lnTo>
                  <a:lnTo>
                    <a:pt x="27" y="23"/>
                  </a:lnTo>
                  <a:lnTo>
                    <a:pt x="19" y="13"/>
                  </a:lnTo>
                  <a:lnTo>
                    <a:pt x="35" y="13"/>
                  </a:lnTo>
                  <a:lnTo>
                    <a:pt x="35" y="3"/>
                  </a:lnTo>
                  <a:lnTo>
                    <a:pt x="27" y="3"/>
                  </a:lnTo>
                  <a:lnTo>
                    <a:pt x="35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21" name="Freeform 3389"/>
            <p:cNvSpPr>
              <a:spLocks/>
            </p:cNvSpPr>
            <p:nvPr/>
          </p:nvSpPr>
          <p:spPr bwMode="auto">
            <a:xfrm>
              <a:off x="2853268" y="1800111"/>
              <a:ext cx="4584" cy="5160"/>
            </a:xfrm>
            <a:custGeom>
              <a:avLst/>
              <a:gdLst>
                <a:gd name="T0" fmla="*/ 8 w 16"/>
                <a:gd name="T1" fmla="*/ 19 h 19"/>
                <a:gd name="T2" fmla="*/ 16 w 16"/>
                <a:gd name="T3" fmla="*/ 9 h 19"/>
                <a:gd name="T4" fmla="*/ 16 w 16"/>
                <a:gd name="T5" fmla="*/ 0 h 19"/>
                <a:gd name="T6" fmla="*/ 0 w 16"/>
                <a:gd name="T7" fmla="*/ 0 h 19"/>
                <a:gd name="T8" fmla="*/ 0 w 16"/>
                <a:gd name="T9" fmla="*/ 9 h 19"/>
                <a:gd name="T10" fmla="*/ 8 w 16"/>
                <a:gd name="T11" fmla="*/ 19 h 19"/>
                <a:gd name="T12" fmla="*/ 8 w 16"/>
                <a:gd name="T13" fmla="*/ 19 h 19"/>
                <a:gd name="T14" fmla="*/ 16 w 16"/>
                <a:gd name="T15" fmla="*/ 19 h 19"/>
                <a:gd name="T16" fmla="*/ 16 w 16"/>
                <a:gd name="T17" fmla="*/ 9 h 19"/>
                <a:gd name="T18" fmla="*/ 8 w 16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9">
                  <a:moveTo>
                    <a:pt x="8" y="19"/>
                  </a:moveTo>
                  <a:lnTo>
                    <a:pt x="16" y="9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8" y="19"/>
                  </a:lnTo>
                  <a:lnTo>
                    <a:pt x="16" y="19"/>
                  </a:lnTo>
                  <a:lnTo>
                    <a:pt x="16" y="9"/>
                  </a:lnTo>
                  <a:lnTo>
                    <a:pt x="8" y="1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22" name="Freeform 3390"/>
            <p:cNvSpPr>
              <a:spLocks/>
            </p:cNvSpPr>
            <p:nvPr/>
          </p:nvSpPr>
          <p:spPr bwMode="auto">
            <a:xfrm>
              <a:off x="2824615" y="1799538"/>
              <a:ext cx="30945" cy="5733"/>
            </a:xfrm>
            <a:custGeom>
              <a:avLst/>
              <a:gdLst>
                <a:gd name="T0" fmla="*/ 0 w 108"/>
                <a:gd name="T1" fmla="*/ 11 h 21"/>
                <a:gd name="T2" fmla="*/ 9 w 108"/>
                <a:gd name="T3" fmla="*/ 21 h 21"/>
                <a:gd name="T4" fmla="*/ 108 w 108"/>
                <a:gd name="T5" fmla="*/ 21 h 21"/>
                <a:gd name="T6" fmla="*/ 108 w 108"/>
                <a:gd name="T7" fmla="*/ 0 h 21"/>
                <a:gd name="T8" fmla="*/ 9 w 108"/>
                <a:gd name="T9" fmla="*/ 0 h 21"/>
                <a:gd name="T10" fmla="*/ 0 w 108"/>
                <a:gd name="T11" fmla="*/ 11 h 21"/>
                <a:gd name="T12" fmla="*/ 0 w 108"/>
                <a:gd name="T13" fmla="*/ 11 h 21"/>
                <a:gd name="T14" fmla="*/ 0 w 108"/>
                <a:gd name="T15" fmla="*/ 21 h 21"/>
                <a:gd name="T16" fmla="*/ 9 w 108"/>
                <a:gd name="T17" fmla="*/ 21 h 21"/>
                <a:gd name="T18" fmla="*/ 0 w 108"/>
                <a:gd name="T1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21">
                  <a:moveTo>
                    <a:pt x="0" y="11"/>
                  </a:moveTo>
                  <a:lnTo>
                    <a:pt x="9" y="21"/>
                  </a:lnTo>
                  <a:lnTo>
                    <a:pt x="108" y="21"/>
                  </a:lnTo>
                  <a:lnTo>
                    <a:pt x="108" y="0"/>
                  </a:lnTo>
                  <a:lnTo>
                    <a:pt x="9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9" y="2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23" name="Freeform 3391"/>
            <p:cNvSpPr>
              <a:spLocks/>
            </p:cNvSpPr>
            <p:nvPr/>
          </p:nvSpPr>
          <p:spPr bwMode="auto">
            <a:xfrm>
              <a:off x="2824615" y="1797245"/>
              <a:ext cx="4584" cy="5160"/>
            </a:xfrm>
            <a:custGeom>
              <a:avLst/>
              <a:gdLst>
                <a:gd name="T0" fmla="*/ 9 w 17"/>
                <a:gd name="T1" fmla="*/ 0 h 19"/>
                <a:gd name="T2" fmla="*/ 0 w 17"/>
                <a:gd name="T3" fmla="*/ 10 h 19"/>
                <a:gd name="T4" fmla="*/ 0 w 17"/>
                <a:gd name="T5" fmla="*/ 19 h 19"/>
                <a:gd name="T6" fmla="*/ 17 w 17"/>
                <a:gd name="T7" fmla="*/ 19 h 19"/>
                <a:gd name="T8" fmla="*/ 17 w 17"/>
                <a:gd name="T9" fmla="*/ 10 h 19"/>
                <a:gd name="T10" fmla="*/ 9 w 17"/>
                <a:gd name="T11" fmla="*/ 0 h 19"/>
                <a:gd name="T12" fmla="*/ 9 w 17"/>
                <a:gd name="T13" fmla="*/ 0 h 19"/>
                <a:gd name="T14" fmla="*/ 0 w 17"/>
                <a:gd name="T15" fmla="*/ 0 h 19"/>
                <a:gd name="T16" fmla="*/ 0 w 17"/>
                <a:gd name="T17" fmla="*/ 10 h 19"/>
                <a:gd name="T18" fmla="*/ 9 w 1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9">
                  <a:moveTo>
                    <a:pt x="9" y="0"/>
                  </a:moveTo>
                  <a:lnTo>
                    <a:pt x="0" y="10"/>
                  </a:lnTo>
                  <a:lnTo>
                    <a:pt x="0" y="19"/>
                  </a:lnTo>
                  <a:lnTo>
                    <a:pt x="17" y="19"/>
                  </a:lnTo>
                  <a:lnTo>
                    <a:pt x="17" y="1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24" name="Freeform 3392"/>
            <p:cNvSpPr>
              <a:spLocks/>
            </p:cNvSpPr>
            <p:nvPr/>
          </p:nvSpPr>
          <p:spPr bwMode="auto">
            <a:xfrm>
              <a:off x="2826907" y="1796098"/>
              <a:ext cx="8023" cy="6879"/>
            </a:xfrm>
            <a:custGeom>
              <a:avLst/>
              <a:gdLst>
                <a:gd name="T0" fmla="*/ 21 w 28"/>
                <a:gd name="T1" fmla="*/ 0 h 23"/>
                <a:gd name="T2" fmla="*/ 21 w 28"/>
                <a:gd name="T3" fmla="*/ 0 h 23"/>
                <a:gd name="T4" fmla="*/ 14 w 28"/>
                <a:gd name="T5" fmla="*/ 1 h 23"/>
                <a:gd name="T6" fmla="*/ 0 w 28"/>
                <a:gd name="T7" fmla="*/ 3 h 23"/>
                <a:gd name="T8" fmla="*/ 0 w 28"/>
                <a:gd name="T9" fmla="*/ 23 h 23"/>
                <a:gd name="T10" fmla="*/ 16 w 28"/>
                <a:gd name="T11" fmla="*/ 22 h 23"/>
                <a:gd name="T12" fmla="*/ 28 w 28"/>
                <a:gd name="T13" fmla="*/ 17 h 23"/>
                <a:gd name="T14" fmla="*/ 28 w 28"/>
                <a:gd name="T15" fmla="*/ 17 h 23"/>
                <a:gd name="T16" fmla="*/ 21 w 28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3">
                  <a:moveTo>
                    <a:pt x="21" y="0"/>
                  </a:moveTo>
                  <a:lnTo>
                    <a:pt x="21" y="0"/>
                  </a:lnTo>
                  <a:lnTo>
                    <a:pt x="14" y="1"/>
                  </a:lnTo>
                  <a:lnTo>
                    <a:pt x="0" y="3"/>
                  </a:lnTo>
                  <a:lnTo>
                    <a:pt x="0" y="23"/>
                  </a:lnTo>
                  <a:lnTo>
                    <a:pt x="16" y="22"/>
                  </a:lnTo>
                  <a:lnTo>
                    <a:pt x="28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25" name="Freeform 3393"/>
            <p:cNvSpPr>
              <a:spLocks/>
            </p:cNvSpPr>
            <p:nvPr/>
          </p:nvSpPr>
          <p:spPr bwMode="auto">
            <a:xfrm>
              <a:off x="2833210" y="1794952"/>
              <a:ext cx="5731" cy="6306"/>
            </a:xfrm>
            <a:custGeom>
              <a:avLst/>
              <a:gdLst>
                <a:gd name="T0" fmla="*/ 3 w 20"/>
                <a:gd name="T1" fmla="*/ 0 h 23"/>
                <a:gd name="T2" fmla="*/ 3 w 20"/>
                <a:gd name="T3" fmla="*/ 0 h 23"/>
                <a:gd name="T4" fmla="*/ 3 w 20"/>
                <a:gd name="T5" fmla="*/ 2 h 23"/>
                <a:gd name="T6" fmla="*/ 2 w 20"/>
                <a:gd name="T7" fmla="*/ 3 h 23"/>
                <a:gd name="T8" fmla="*/ 1 w 20"/>
                <a:gd name="T9" fmla="*/ 5 h 23"/>
                <a:gd name="T10" fmla="*/ 0 w 20"/>
                <a:gd name="T11" fmla="*/ 6 h 23"/>
                <a:gd name="T12" fmla="*/ 7 w 20"/>
                <a:gd name="T13" fmla="*/ 23 h 23"/>
                <a:gd name="T14" fmla="*/ 10 w 20"/>
                <a:gd name="T15" fmla="*/ 20 h 23"/>
                <a:gd name="T16" fmla="*/ 14 w 20"/>
                <a:gd name="T17" fmla="*/ 17 h 23"/>
                <a:gd name="T18" fmla="*/ 17 w 20"/>
                <a:gd name="T19" fmla="*/ 13 h 23"/>
                <a:gd name="T20" fmla="*/ 18 w 20"/>
                <a:gd name="T21" fmla="*/ 7 h 23"/>
                <a:gd name="T22" fmla="*/ 20 w 20"/>
                <a:gd name="T23" fmla="*/ 7 h 23"/>
                <a:gd name="T24" fmla="*/ 3 w 2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2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7" y="23"/>
                  </a:lnTo>
                  <a:lnTo>
                    <a:pt x="10" y="20"/>
                  </a:lnTo>
                  <a:lnTo>
                    <a:pt x="14" y="17"/>
                  </a:lnTo>
                  <a:lnTo>
                    <a:pt x="17" y="13"/>
                  </a:lnTo>
                  <a:lnTo>
                    <a:pt x="18" y="7"/>
                  </a:lnTo>
                  <a:lnTo>
                    <a:pt x="20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26" name="Freeform 3394"/>
            <p:cNvSpPr>
              <a:spLocks/>
            </p:cNvSpPr>
            <p:nvPr/>
          </p:nvSpPr>
          <p:spPr bwMode="auto">
            <a:xfrm>
              <a:off x="2834357" y="1785779"/>
              <a:ext cx="4584" cy="10892"/>
            </a:xfrm>
            <a:custGeom>
              <a:avLst/>
              <a:gdLst>
                <a:gd name="T0" fmla="*/ 1 w 18"/>
                <a:gd name="T1" fmla="*/ 0 h 37"/>
                <a:gd name="T2" fmla="*/ 1 w 18"/>
                <a:gd name="T3" fmla="*/ 0 h 37"/>
                <a:gd name="T4" fmla="*/ 1 w 18"/>
                <a:gd name="T5" fmla="*/ 22 h 37"/>
                <a:gd name="T6" fmla="*/ 0 w 18"/>
                <a:gd name="T7" fmla="*/ 30 h 37"/>
                <a:gd name="T8" fmla="*/ 17 w 18"/>
                <a:gd name="T9" fmla="*/ 37 h 37"/>
                <a:gd name="T10" fmla="*/ 18 w 18"/>
                <a:gd name="T11" fmla="*/ 23 h 37"/>
                <a:gd name="T12" fmla="*/ 18 w 18"/>
                <a:gd name="T13" fmla="*/ 0 h 37"/>
                <a:gd name="T14" fmla="*/ 18 w 18"/>
                <a:gd name="T15" fmla="*/ 0 h 37"/>
                <a:gd name="T16" fmla="*/ 1 w 18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7">
                  <a:moveTo>
                    <a:pt x="1" y="0"/>
                  </a:moveTo>
                  <a:lnTo>
                    <a:pt x="1" y="0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17" y="37"/>
                  </a:lnTo>
                  <a:lnTo>
                    <a:pt x="18" y="23"/>
                  </a:lnTo>
                  <a:lnTo>
                    <a:pt x="18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27" name="Freeform 3395"/>
            <p:cNvSpPr>
              <a:spLocks/>
            </p:cNvSpPr>
            <p:nvPr/>
          </p:nvSpPr>
          <p:spPr bwMode="auto">
            <a:xfrm>
              <a:off x="2834357" y="1735330"/>
              <a:ext cx="4584" cy="50449"/>
            </a:xfrm>
            <a:custGeom>
              <a:avLst/>
              <a:gdLst>
                <a:gd name="T0" fmla="*/ 17 w 17"/>
                <a:gd name="T1" fmla="*/ 0 h 176"/>
                <a:gd name="T2" fmla="*/ 0 w 17"/>
                <a:gd name="T3" fmla="*/ 0 h 176"/>
                <a:gd name="T4" fmla="*/ 0 w 17"/>
                <a:gd name="T5" fmla="*/ 176 h 176"/>
                <a:gd name="T6" fmla="*/ 17 w 17"/>
                <a:gd name="T7" fmla="*/ 176 h 176"/>
                <a:gd name="T8" fmla="*/ 17 w 17"/>
                <a:gd name="T9" fmla="*/ 0 h 176"/>
                <a:gd name="T10" fmla="*/ 17 w 17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6">
                  <a:moveTo>
                    <a:pt x="17" y="0"/>
                  </a:moveTo>
                  <a:lnTo>
                    <a:pt x="0" y="0"/>
                  </a:lnTo>
                  <a:lnTo>
                    <a:pt x="0" y="176"/>
                  </a:lnTo>
                  <a:lnTo>
                    <a:pt x="17" y="17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28" name="Freeform 3396"/>
            <p:cNvSpPr>
              <a:spLocks/>
            </p:cNvSpPr>
            <p:nvPr/>
          </p:nvSpPr>
          <p:spPr bwMode="auto">
            <a:xfrm>
              <a:off x="2834357" y="1721571"/>
              <a:ext cx="4584" cy="13759"/>
            </a:xfrm>
            <a:custGeom>
              <a:avLst/>
              <a:gdLst>
                <a:gd name="T0" fmla="*/ 0 w 18"/>
                <a:gd name="T1" fmla="*/ 4 h 49"/>
                <a:gd name="T2" fmla="*/ 0 w 18"/>
                <a:gd name="T3" fmla="*/ 4 h 49"/>
                <a:gd name="T4" fmla="*/ 0 w 18"/>
                <a:gd name="T5" fmla="*/ 10 h 49"/>
                <a:gd name="T6" fmla="*/ 1 w 18"/>
                <a:gd name="T7" fmla="*/ 20 h 49"/>
                <a:gd name="T8" fmla="*/ 1 w 18"/>
                <a:gd name="T9" fmla="*/ 33 h 49"/>
                <a:gd name="T10" fmla="*/ 1 w 18"/>
                <a:gd name="T11" fmla="*/ 49 h 49"/>
                <a:gd name="T12" fmla="*/ 18 w 18"/>
                <a:gd name="T13" fmla="*/ 49 h 49"/>
                <a:gd name="T14" fmla="*/ 18 w 18"/>
                <a:gd name="T15" fmla="*/ 32 h 49"/>
                <a:gd name="T16" fmla="*/ 18 w 18"/>
                <a:gd name="T17" fmla="*/ 19 h 49"/>
                <a:gd name="T18" fmla="*/ 17 w 18"/>
                <a:gd name="T19" fmla="*/ 9 h 49"/>
                <a:gd name="T20" fmla="*/ 15 w 18"/>
                <a:gd name="T21" fmla="*/ 0 h 49"/>
                <a:gd name="T22" fmla="*/ 15 w 18"/>
                <a:gd name="T23" fmla="*/ 0 h 49"/>
                <a:gd name="T24" fmla="*/ 0 w 18"/>
                <a:gd name="T25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9">
                  <a:moveTo>
                    <a:pt x="0" y="4"/>
                  </a:moveTo>
                  <a:lnTo>
                    <a:pt x="0" y="4"/>
                  </a:lnTo>
                  <a:lnTo>
                    <a:pt x="0" y="10"/>
                  </a:lnTo>
                  <a:lnTo>
                    <a:pt x="1" y="20"/>
                  </a:lnTo>
                  <a:lnTo>
                    <a:pt x="1" y="33"/>
                  </a:lnTo>
                  <a:lnTo>
                    <a:pt x="1" y="49"/>
                  </a:lnTo>
                  <a:lnTo>
                    <a:pt x="18" y="49"/>
                  </a:lnTo>
                  <a:lnTo>
                    <a:pt x="18" y="32"/>
                  </a:lnTo>
                  <a:lnTo>
                    <a:pt x="18" y="19"/>
                  </a:lnTo>
                  <a:lnTo>
                    <a:pt x="17" y="9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29" name="Freeform 3397"/>
            <p:cNvSpPr>
              <a:spLocks/>
            </p:cNvSpPr>
            <p:nvPr/>
          </p:nvSpPr>
          <p:spPr bwMode="auto">
            <a:xfrm>
              <a:off x="2833210" y="1716985"/>
              <a:ext cx="5158" cy="5733"/>
            </a:xfrm>
            <a:custGeom>
              <a:avLst/>
              <a:gdLst>
                <a:gd name="T0" fmla="*/ 0 w 17"/>
                <a:gd name="T1" fmla="*/ 16 h 20"/>
                <a:gd name="T2" fmla="*/ 0 w 17"/>
                <a:gd name="T3" fmla="*/ 16 h 20"/>
                <a:gd name="T4" fmla="*/ 1 w 17"/>
                <a:gd name="T5" fmla="*/ 17 h 20"/>
                <a:gd name="T6" fmla="*/ 2 w 17"/>
                <a:gd name="T7" fmla="*/ 20 h 20"/>
                <a:gd name="T8" fmla="*/ 17 w 17"/>
                <a:gd name="T9" fmla="*/ 16 h 20"/>
                <a:gd name="T10" fmla="*/ 15 w 17"/>
                <a:gd name="T11" fmla="*/ 7 h 20"/>
                <a:gd name="T12" fmla="*/ 10 w 17"/>
                <a:gd name="T13" fmla="*/ 0 h 20"/>
                <a:gd name="T14" fmla="*/ 10 w 17"/>
                <a:gd name="T15" fmla="*/ 0 h 20"/>
                <a:gd name="T16" fmla="*/ 0 w 17"/>
                <a:gd name="T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0" y="16"/>
                  </a:moveTo>
                  <a:lnTo>
                    <a:pt x="0" y="16"/>
                  </a:lnTo>
                  <a:lnTo>
                    <a:pt x="1" y="17"/>
                  </a:lnTo>
                  <a:lnTo>
                    <a:pt x="2" y="20"/>
                  </a:lnTo>
                  <a:lnTo>
                    <a:pt x="17" y="16"/>
                  </a:lnTo>
                  <a:lnTo>
                    <a:pt x="15" y="7"/>
                  </a:lnTo>
                  <a:lnTo>
                    <a:pt x="1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30" name="Freeform 3398"/>
            <p:cNvSpPr>
              <a:spLocks/>
            </p:cNvSpPr>
            <p:nvPr/>
          </p:nvSpPr>
          <p:spPr bwMode="auto">
            <a:xfrm>
              <a:off x="2832637" y="1714692"/>
              <a:ext cx="4011" cy="6879"/>
            </a:xfrm>
            <a:custGeom>
              <a:avLst/>
              <a:gdLst>
                <a:gd name="T0" fmla="*/ 0 w 14"/>
                <a:gd name="T1" fmla="*/ 21 h 23"/>
                <a:gd name="T2" fmla="*/ 0 w 14"/>
                <a:gd name="T3" fmla="*/ 21 h 23"/>
                <a:gd name="T4" fmla="*/ 2 w 14"/>
                <a:gd name="T5" fmla="*/ 21 h 23"/>
                <a:gd name="T6" fmla="*/ 4 w 14"/>
                <a:gd name="T7" fmla="*/ 23 h 23"/>
                <a:gd name="T8" fmla="*/ 14 w 14"/>
                <a:gd name="T9" fmla="*/ 7 h 23"/>
                <a:gd name="T10" fmla="*/ 7 w 14"/>
                <a:gd name="T11" fmla="*/ 3 h 23"/>
                <a:gd name="T12" fmla="*/ 0 w 14"/>
                <a:gd name="T13" fmla="*/ 0 h 23"/>
                <a:gd name="T14" fmla="*/ 0 w 14"/>
                <a:gd name="T15" fmla="*/ 0 h 23"/>
                <a:gd name="T16" fmla="*/ 0 w 14"/>
                <a:gd name="T17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3">
                  <a:moveTo>
                    <a:pt x="0" y="21"/>
                  </a:moveTo>
                  <a:lnTo>
                    <a:pt x="0" y="21"/>
                  </a:lnTo>
                  <a:lnTo>
                    <a:pt x="2" y="21"/>
                  </a:lnTo>
                  <a:lnTo>
                    <a:pt x="4" y="23"/>
                  </a:lnTo>
                  <a:lnTo>
                    <a:pt x="14" y="7"/>
                  </a:lnTo>
                  <a:lnTo>
                    <a:pt x="7" y="3"/>
                  </a:lnTo>
                  <a:lnTo>
                    <a:pt x="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31" name="Freeform 3399"/>
            <p:cNvSpPr>
              <a:spLocks/>
            </p:cNvSpPr>
            <p:nvPr/>
          </p:nvSpPr>
          <p:spPr bwMode="auto">
            <a:xfrm>
              <a:off x="2824615" y="1714692"/>
              <a:ext cx="8023" cy="9173"/>
            </a:xfrm>
            <a:custGeom>
              <a:avLst/>
              <a:gdLst>
                <a:gd name="T0" fmla="*/ 0 w 28"/>
                <a:gd name="T1" fmla="*/ 23 h 32"/>
                <a:gd name="T2" fmla="*/ 12 w 28"/>
                <a:gd name="T3" fmla="*/ 27 h 32"/>
                <a:gd name="T4" fmla="*/ 21 w 28"/>
                <a:gd name="T5" fmla="*/ 23 h 32"/>
                <a:gd name="T6" fmla="*/ 28 w 28"/>
                <a:gd name="T7" fmla="*/ 21 h 32"/>
                <a:gd name="T8" fmla="*/ 28 w 28"/>
                <a:gd name="T9" fmla="*/ 0 h 32"/>
                <a:gd name="T10" fmla="*/ 17 w 28"/>
                <a:gd name="T11" fmla="*/ 3 h 32"/>
                <a:gd name="T12" fmla="*/ 5 w 28"/>
                <a:gd name="T13" fmla="*/ 8 h 32"/>
                <a:gd name="T14" fmla="*/ 15 w 28"/>
                <a:gd name="T15" fmla="*/ 14 h 32"/>
                <a:gd name="T16" fmla="*/ 0 w 28"/>
                <a:gd name="T17" fmla="*/ 23 h 32"/>
                <a:gd name="T18" fmla="*/ 4 w 28"/>
                <a:gd name="T19" fmla="*/ 32 h 32"/>
                <a:gd name="T20" fmla="*/ 12 w 28"/>
                <a:gd name="T21" fmla="*/ 27 h 32"/>
                <a:gd name="T22" fmla="*/ 0 w 28"/>
                <a:gd name="T23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2">
                  <a:moveTo>
                    <a:pt x="0" y="23"/>
                  </a:moveTo>
                  <a:lnTo>
                    <a:pt x="12" y="27"/>
                  </a:lnTo>
                  <a:lnTo>
                    <a:pt x="21" y="23"/>
                  </a:lnTo>
                  <a:lnTo>
                    <a:pt x="28" y="21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5" y="8"/>
                  </a:lnTo>
                  <a:lnTo>
                    <a:pt x="15" y="14"/>
                  </a:lnTo>
                  <a:lnTo>
                    <a:pt x="0" y="23"/>
                  </a:lnTo>
                  <a:lnTo>
                    <a:pt x="4" y="32"/>
                  </a:lnTo>
                  <a:lnTo>
                    <a:pt x="12" y="27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32" name="Freeform 3400"/>
            <p:cNvSpPr>
              <a:spLocks/>
            </p:cNvSpPr>
            <p:nvPr/>
          </p:nvSpPr>
          <p:spPr bwMode="auto">
            <a:xfrm>
              <a:off x="2822895" y="1715265"/>
              <a:ext cx="5731" cy="6306"/>
            </a:xfrm>
            <a:custGeom>
              <a:avLst/>
              <a:gdLst>
                <a:gd name="T0" fmla="*/ 7 w 21"/>
                <a:gd name="T1" fmla="*/ 0 h 22"/>
                <a:gd name="T2" fmla="*/ 4 w 21"/>
                <a:gd name="T3" fmla="*/ 15 h 22"/>
                <a:gd name="T4" fmla="*/ 6 w 21"/>
                <a:gd name="T5" fmla="*/ 22 h 22"/>
                <a:gd name="T6" fmla="*/ 21 w 21"/>
                <a:gd name="T7" fmla="*/ 13 h 22"/>
                <a:gd name="T8" fmla="*/ 18 w 21"/>
                <a:gd name="T9" fmla="*/ 6 h 22"/>
                <a:gd name="T10" fmla="*/ 7 w 21"/>
                <a:gd name="T11" fmla="*/ 0 h 22"/>
                <a:gd name="T12" fmla="*/ 7 w 21"/>
                <a:gd name="T13" fmla="*/ 0 h 22"/>
                <a:gd name="T14" fmla="*/ 0 w 21"/>
                <a:gd name="T15" fmla="*/ 5 h 22"/>
                <a:gd name="T16" fmla="*/ 4 w 21"/>
                <a:gd name="T17" fmla="*/ 15 h 22"/>
                <a:gd name="T18" fmla="*/ 7 w 21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2">
                  <a:moveTo>
                    <a:pt x="7" y="0"/>
                  </a:moveTo>
                  <a:lnTo>
                    <a:pt x="4" y="15"/>
                  </a:lnTo>
                  <a:lnTo>
                    <a:pt x="6" y="22"/>
                  </a:lnTo>
                  <a:lnTo>
                    <a:pt x="21" y="13"/>
                  </a:lnTo>
                  <a:lnTo>
                    <a:pt x="18" y="6"/>
                  </a:lnTo>
                  <a:lnTo>
                    <a:pt x="7" y="0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33" name="Freeform 3401"/>
            <p:cNvSpPr>
              <a:spLocks/>
            </p:cNvSpPr>
            <p:nvPr/>
          </p:nvSpPr>
          <p:spPr bwMode="auto">
            <a:xfrm>
              <a:off x="4369012" y="1892410"/>
              <a:ext cx="75644" cy="129562"/>
            </a:xfrm>
            <a:custGeom>
              <a:avLst/>
              <a:gdLst>
                <a:gd name="T0" fmla="*/ 237 w 265"/>
                <a:gd name="T1" fmla="*/ 451 h 451"/>
                <a:gd name="T2" fmla="*/ 0 w 265"/>
                <a:gd name="T3" fmla="*/ 23 h 451"/>
                <a:gd name="T4" fmla="*/ 27 w 265"/>
                <a:gd name="T5" fmla="*/ 0 h 451"/>
                <a:gd name="T6" fmla="*/ 265 w 265"/>
                <a:gd name="T7" fmla="*/ 427 h 451"/>
                <a:gd name="T8" fmla="*/ 237 w 265"/>
                <a:gd name="T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451">
                  <a:moveTo>
                    <a:pt x="237" y="451"/>
                  </a:moveTo>
                  <a:lnTo>
                    <a:pt x="0" y="23"/>
                  </a:lnTo>
                  <a:lnTo>
                    <a:pt x="27" y="0"/>
                  </a:lnTo>
                  <a:lnTo>
                    <a:pt x="265" y="427"/>
                  </a:lnTo>
                  <a:lnTo>
                    <a:pt x="237" y="45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34" name="Rectangle 3402"/>
            <p:cNvSpPr>
              <a:spLocks noChangeArrowheads="1"/>
            </p:cNvSpPr>
            <p:nvPr/>
          </p:nvSpPr>
          <p:spPr bwMode="auto">
            <a:xfrm>
              <a:off x="3981623" y="1889543"/>
              <a:ext cx="387389" cy="917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35" name="Freeform 3403"/>
            <p:cNvSpPr>
              <a:spLocks/>
            </p:cNvSpPr>
            <p:nvPr/>
          </p:nvSpPr>
          <p:spPr bwMode="auto">
            <a:xfrm>
              <a:off x="3986208" y="1735903"/>
              <a:ext cx="59025" cy="114083"/>
            </a:xfrm>
            <a:custGeom>
              <a:avLst/>
              <a:gdLst>
                <a:gd name="T0" fmla="*/ 177 w 205"/>
                <a:gd name="T1" fmla="*/ 132 h 398"/>
                <a:gd name="T2" fmla="*/ 166 w 205"/>
                <a:gd name="T3" fmla="*/ 84 h 398"/>
                <a:gd name="T4" fmla="*/ 148 w 205"/>
                <a:gd name="T5" fmla="*/ 51 h 398"/>
                <a:gd name="T6" fmla="*/ 122 w 205"/>
                <a:gd name="T7" fmla="*/ 29 h 398"/>
                <a:gd name="T8" fmla="*/ 90 w 205"/>
                <a:gd name="T9" fmla="*/ 22 h 398"/>
                <a:gd name="T10" fmla="*/ 60 w 205"/>
                <a:gd name="T11" fmla="*/ 32 h 398"/>
                <a:gd name="T12" fmla="*/ 40 w 205"/>
                <a:gd name="T13" fmla="*/ 60 h 398"/>
                <a:gd name="T14" fmla="*/ 36 w 205"/>
                <a:gd name="T15" fmla="*/ 90 h 398"/>
                <a:gd name="T16" fmla="*/ 46 w 205"/>
                <a:gd name="T17" fmla="*/ 113 h 398"/>
                <a:gd name="T18" fmla="*/ 89 w 205"/>
                <a:gd name="T19" fmla="*/ 152 h 398"/>
                <a:gd name="T20" fmla="*/ 150 w 205"/>
                <a:gd name="T21" fmla="*/ 194 h 398"/>
                <a:gd name="T22" fmla="*/ 179 w 205"/>
                <a:gd name="T23" fmla="*/ 221 h 398"/>
                <a:gd name="T24" fmla="*/ 196 w 205"/>
                <a:gd name="T25" fmla="*/ 248 h 398"/>
                <a:gd name="T26" fmla="*/ 205 w 205"/>
                <a:gd name="T27" fmla="*/ 282 h 398"/>
                <a:gd name="T28" fmla="*/ 203 w 205"/>
                <a:gd name="T29" fmla="*/ 313 h 398"/>
                <a:gd name="T30" fmla="*/ 194 w 205"/>
                <a:gd name="T31" fmla="*/ 342 h 398"/>
                <a:gd name="T32" fmla="*/ 178 w 205"/>
                <a:gd name="T33" fmla="*/ 367 h 398"/>
                <a:gd name="T34" fmla="*/ 156 w 205"/>
                <a:gd name="T35" fmla="*/ 387 h 398"/>
                <a:gd name="T36" fmla="*/ 127 w 205"/>
                <a:gd name="T37" fmla="*/ 397 h 398"/>
                <a:gd name="T38" fmla="*/ 95 w 205"/>
                <a:gd name="T39" fmla="*/ 398 h 398"/>
                <a:gd name="T40" fmla="*/ 53 w 205"/>
                <a:gd name="T41" fmla="*/ 385 h 398"/>
                <a:gd name="T42" fmla="*/ 20 w 205"/>
                <a:gd name="T43" fmla="*/ 378 h 398"/>
                <a:gd name="T44" fmla="*/ 10 w 205"/>
                <a:gd name="T45" fmla="*/ 398 h 398"/>
                <a:gd name="T46" fmla="*/ 10 w 205"/>
                <a:gd name="T47" fmla="*/ 267 h 398"/>
                <a:gd name="T48" fmla="*/ 22 w 205"/>
                <a:gd name="T49" fmla="*/ 318 h 398"/>
                <a:gd name="T50" fmla="*/ 40 w 205"/>
                <a:gd name="T51" fmla="*/ 348 h 398"/>
                <a:gd name="T52" fmla="*/ 68 w 205"/>
                <a:gd name="T53" fmla="*/ 370 h 398"/>
                <a:gd name="T54" fmla="*/ 103 w 205"/>
                <a:gd name="T55" fmla="*/ 377 h 398"/>
                <a:gd name="T56" fmla="*/ 133 w 205"/>
                <a:gd name="T57" fmla="*/ 370 h 398"/>
                <a:gd name="T58" fmla="*/ 147 w 205"/>
                <a:gd name="T59" fmla="*/ 358 h 398"/>
                <a:gd name="T60" fmla="*/ 164 w 205"/>
                <a:gd name="T61" fmla="*/ 326 h 398"/>
                <a:gd name="T62" fmla="*/ 163 w 205"/>
                <a:gd name="T63" fmla="*/ 300 h 398"/>
                <a:gd name="T64" fmla="*/ 154 w 205"/>
                <a:gd name="T65" fmla="*/ 279 h 398"/>
                <a:gd name="T66" fmla="*/ 139 w 205"/>
                <a:gd name="T67" fmla="*/ 259 h 398"/>
                <a:gd name="T68" fmla="*/ 108 w 205"/>
                <a:gd name="T69" fmla="*/ 235 h 398"/>
                <a:gd name="T70" fmla="*/ 56 w 205"/>
                <a:gd name="T71" fmla="*/ 198 h 398"/>
                <a:gd name="T72" fmla="*/ 26 w 205"/>
                <a:gd name="T73" fmla="*/ 171 h 398"/>
                <a:gd name="T74" fmla="*/ 8 w 205"/>
                <a:gd name="T75" fmla="*/ 143 h 398"/>
                <a:gd name="T76" fmla="*/ 0 w 205"/>
                <a:gd name="T77" fmla="*/ 111 h 398"/>
                <a:gd name="T78" fmla="*/ 1 w 205"/>
                <a:gd name="T79" fmla="*/ 81 h 398"/>
                <a:gd name="T80" fmla="*/ 9 w 205"/>
                <a:gd name="T81" fmla="*/ 54 h 398"/>
                <a:gd name="T82" fmla="*/ 24 w 205"/>
                <a:gd name="T83" fmla="*/ 29 h 398"/>
                <a:gd name="T84" fmla="*/ 46 w 205"/>
                <a:gd name="T85" fmla="*/ 12 h 398"/>
                <a:gd name="T86" fmla="*/ 71 w 205"/>
                <a:gd name="T87" fmla="*/ 2 h 398"/>
                <a:gd name="T88" fmla="*/ 103 w 205"/>
                <a:gd name="T89" fmla="*/ 0 h 398"/>
                <a:gd name="T90" fmla="*/ 143 w 205"/>
                <a:gd name="T91" fmla="*/ 15 h 398"/>
                <a:gd name="T92" fmla="*/ 166 w 205"/>
                <a:gd name="T93" fmla="*/ 21 h 398"/>
                <a:gd name="T94" fmla="*/ 177 w 205"/>
                <a:gd name="T9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5" h="398">
                  <a:moveTo>
                    <a:pt x="185" y="0"/>
                  </a:moveTo>
                  <a:lnTo>
                    <a:pt x="185" y="132"/>
                  </a:lnTo>
                  <a:lnTo>
                    <a:pt x="177" y="132"/>
                  </a:lnTo>
                  <a:lnTo>
                    <a:pt x="173" y="114"/>
                  </a:lnTo>
                  <a:lnTo>
                    <a:pt x="171" y="97"/>
                  </a:lnTo>
                  <a:lnTo>
                    <a:pt x="166" y="84"/>
                  </a:lnTo>
                  <a:lnTo>
                    <a:pt x="161" y="71"/>
                  </a:lnTo>
                  <a:lnTo>
                    <a:pt x="156" y="61"/>
                  </a:lnTo>
                  <a:lnTo>
                    <a:pt x="148" y="51"/>
                  </a:lnTo>
                  <a:lnTo>
                    <a:pt x="140" y="42"/>
                  </a:lnTo>
                  <a:lnTo>
                    <a:pt x="131" y="35"/>
                  </a:lnTo>
                  <a:lnTo>
                    <a:pt x="122" y="29"/>
                  </a:lnTo>
                  <a:lnTo>
                    <a:pt x="111" y="26"/>
                  </a:lnTo>
                  <a:lnTo>
                    <a:pt x="101" y="23"/>
                  </a:lnTo>
                  <a:lnTo>
                    <a:pt x="90" y="22"/>
                  </a:lnTo>
                  <a:lnTo>
                    <a:pt x="79" y="23"/>
                  </a:lnTo>
                  <a:lnTo>
                    <a:pt x="69" y="26"/>
                  </a:lnTo>
                  <a:lnTo>
                    <a:pt x="60" y="32"/>
                  </a:lnTo>
                  <a:lnTo>
                    <a:pt x="51" y="41"/>
                  </a:lnTo>
                  <a:lnTo>
                    <a:pt x="44" y="49"/>
                  </a:lnTo>
                  <a:lnTo>
                    <a:pt x="40" y="60"/>
                  </a:lnTo>
                  <a:lnTo>
                    <a:pt x="36" y="70"/>
                  </a:lnTo>
                  <a:lnTo>
                    <a:pt x="36" y="81"/>
                  </a:lnTo>
                  <a:lnTo>
                    <a:pt x="36" y="90"/>
                  </a:lnTo>
                  <a:lnTo>
                    <a:pt x="39" y="97"/>
                  </a:lnTo>
                  <a:lnTo>
                    <a:pt x="41" y="106"/>
                  </a:lnTo>
                  <a:lnTo>
                    <a:pt x="46" y="113"/>
                  </a:lnTo>
                  <a:lnTo>
                    <a:pt x="55" y="124"/>
                  </a:lnTo>
                  <a:lnTo>
                    <a:pt x="69" y="137"/>
                  </a:lnTo>
                  <a:lnTo>
                    <a:pt x="89" y="152"/>
                  </a:lnTo>
                  <a:lnTo>
                    <a:pt x="112" y="169"/>
                  </a:lnTo>
                  <a:lnTo>
                    <a:pt x="133" y="182"/>
                  </a:lnTo>
                  <a:lnTo>
                    <a:pt x="150" y="194"/>
                  </a:lnTo>
                  <a:lnTo>
                    <a:pt x="163" y="204"/>
                  </a:lnTo>
                  <a:lnTo>
                    <a:pt x="172" y="212"/>
                  </a:lnTo>
                  <a:lnTo>
                    <a:pt x="179" y="221"/>
                  </a:lnTo>
                  <a:lnTo>
                    <a:pt x="186" y="230"/>
                  </a:lnTo>
                  <a:lnTo>
                    <a:pt x="192" y="238"/>
                  </a:lnTo>
                  <a:lnTo>
                    <a:pt x="196" y="248"/>
                  </a:lnTo>
                  <a:lnTo>
                    <a:pt x="200" y="260"/>
                  </a:lnTo>
                  <a:lnTo>
                    <a:pt x="202" y="270"/>
                  </a:lnTo>
                  <a:lnTo>
                    <a:pt x="205" y="282"/>
                  </a:lnTo>
                  <a:lnTo>
                    <a:pt x="205" y="293"/>
                  </a:lnTo>
                  <a:lnTo>
                    <a:pt x="205" y="303"/>
                  </a:lnTo>
                  <a:lnTo>
                    <a:pt x="203" y="313"/>
                  </a:lnTo>
                  <a:lnTo>
                    <a:pt x="201" y="323"/>
                  </a:lnTo>
                  <a:lnTo>
                    <a:pt x="198" y="334"/>
                  </a:lnTo>
                  <a:lnTo>
                    <a:pt x="194" y="342"/>
                  </a:lnTo>
                  <a:lnTo>
                    <a:pt x="189" y="351"/>
                  </a:lnTo>
                  <a:lnTo>
                    <a:pt x="184" y="360"/>
                  </a:lnTo>
                  <a:lnTo>
                    <a:pt x="178" y="367"/>
                  </a:lnTo>
                  <a:lnTo>
                    <a:pt x="171" y="374"/>
                  </a:lnTo>
                  <a:lnTo>
                    <a:pt x="163" y="381"/>
                  </a:lnTo>
                  <a:lnTo>
                    <a:pt x="156" y="387"/>
                  </a:lnTo>
                  <a:lnTo>
                    <a:pt x="146" y="391"/>
                  </a:lnTo>
                  <a:lnTo>
                    <a:pt x="138" y="394"/>
                  </a:lnTo>
                  <a:lnTo>
                    <a:pt x="127" y="397"/>
                  </a:lnTo>
                  <a:lnTo>
                    <a:pt x="118" y="398"/>
                  </a:lnTo>
                  <a:lnTo>
                    <a:pt x="108" y="398"/>
                  </a:lnTo>
                  <a:lnTo>
                    <a:pt x="95" y="398"/>
                  </a:lnTo>
                  <a:lnTo>
                    <a:pt x="82" y="396"/>
                  </a:lnTo>
                  <a:lnTo>
                    <a:pt x="71" y="393"/>
                  </a:lnTo>
                  <a:lnTo>
                    <a:pt x="53" y="385"/>
                  </a:lnTo>
                  <a:lnTo>
                    <a:pt x="35" y="380"/>
                  </a:lnTo>
                  <a:lnTo>
                    <a:pt x="24" y="377"/>
                  </a:lnTo>
                  <a:lnTo>
                    <a:pt x="20" y="378"/>
                  </a:lnTo>
                  <a:lnTo>
                    <a:pt x="16" y="381"/>
                  </a:lnTo>
                  <a:lnTo>
                    <a:pt x="13" y="387"/>
                  </a:lnTo>
                  <a:lnTo>
                    <a:pt x="10" y="398"/>
                  </a:lnTo>
                  <a:lnTo>
                    <a:pt x="2" y="398"/>
                  </a:lnTo>
                  <a:lnTo>
                    <a:pt x="2" y="267"/>
                  </a:lnTo>
                  <a:lnTo>
                    <a:pt x="10" y="267"/>
                  </a:lnTo>
                  <a:lnTo>
                    <a:pt x="14" y="287"/>
                  </a:lnTo>
                  <a:lnTo>
                    <a:pt x="17" y="303"/>
                  </a:lnTo>
                  <a:lnTo>
                    <a:pt x="22" y="318"/>
                  </a:lnTo>
                  <a:lnTo>
                    <a:pt x="27" y="329"/>
                  </a:lnTo>
                  <a:lnTo>
                    <a:pt x="33" y="339"/>
                  </a:lnTo>
                  <a:lnTo>
                    <a:pt x="40" y="348"/>
                  </a:lnTo>
                  <a:lnTo>
                    <a:pt x="48" y="357"/>
                  </a:lnTo>
                  <a:lnTo>
                    <a:pt x="57" y="364"/>
                  </a:lnTo>
                  <a:lnTo>
                    <a:pt x="68" y="370"/>
                  </a:lnTo>
                  <a:lnTo>
                    <a:pt x="79" y="374"/>
                  </a:lnTo>
                  <a:lnTo>
                    <a:pt x="91" y="375"/>
                  </a:lnTo>
                  <a:lnTo>
                    <a:pt x="103" y="377"/>
                  </a:lnTo>
                  <a:lnTo>
                    <a:pt x="116" y="375"/>
                  </a:lnTo>
                  <a:lnTo>
                    <a:pt x="129" y="372"/>
                  </a:lnTo>
                  <a:lnTo>
                    <a:pt x="133" y="370"/>
                  </a:lnTo>
                  <a:lnTo>
                    <a:pt x="139" y="367"/>
                  </a:lnTo>
                  <a:lnTo>
                    <a:pt x="144" y="362"/>
                  </a:lnTo>
                  <a:lnTo>
                    <a:pt x="147" y="358"/>
                  </a:lnTo>
                  <a:lnTo>
                    <a:pt x="156" y="348"/>
                  </a:lnTo>
                  <a:lnTo>
                    <a:pt x="160" y="338"/>
                  </a:lnTo>
                  <a:lnTo>
                    <a:pt x="164" y="326"/>
                  </a:lnTo>
                  <a:lnTo>
                    <a:pt x="165" y="315"/>
                  </a:lnTo>
                  <a:lnTo>
                    <a:pt x="164" y="308"/>
                  </a:lnTo>
                  <a:lnTo>
                    <a:pt x="163" y="300"/>
                  </a:lnTo>
                  <a:lnTo>
                    <a:pt x="161" y="293"/>
                  </a:lnTo>
                  <a:lnTo>
                    <a:pt x="158" y="286"/>
                  </a:lnTo>
                  <a:lnTo>
                    <a:pt x="154" y="279"/>
                  </a:lnTo>
                  <a:lnTo>
                    <a:pt x="150" y="272"/>
                  </a:lnTo>
                  <a:lnTo>
                    <a:pt x="145" y="266"/>
                  </a:lnTo>
                  <a:lnTo>
                    <a:pt x="139" y="259"/>
                  </a:lnTo>
                  <a:lnTo>
                    <a:pt x="132" y="254"/>
                  </a:lnTo>
                  <a:lnTo>
                    <a:pt x="122" y="246"/>
                  </a:lnTo>
                  <a:lnTo>
                    <a:pt x="108" y="235"/>
                  </a:lnTo>
                  <a:lnTo>
                    <a:pt x="90" y="224"/>
                  </a:lnTo>
                  <a:lnTo>
                    <a:pt x="71" y="211"/>
                  </a:lnTo>
                  <a:lnTo>
                    <a:pt x="56" y="198"/>
                  </a:lnTo>
                  <a:lnTo>
                    <a:pt x="43" y="188"/>
                  </a:lnTo>
                  <a:lnTo>
                    <a:pt x="34" y="179"/>
                  </a:lnTo>
                  <a:lnTo>
                    <a:pt x="26" y="171"/>
                  </a:lnTo>
                  <a:lnTo>
                    <a:pt x="19" y="162"/>
                  </a:lnTo>
                  <a:lnTo>
                    <a:pt x="13" y="153"/>
                  </a:lnTo>
                  <a:lnTo>
                    <a:pt x="8" y="143"/>
                  </a:lnTo>
                  <a:lnTo>
                    <a:pt x="5" y="133"/>
                  </a:lnTo>
                  <a:lnTo>
                    <a:pt x="1" y="123"/>
                  </a:lnTo>
                  <a:lnTo>
                    <a:pt x="0" y="111"/>
                  </a:lnTo>
                  <a:lnTo>
                    <a:pt x="0" y="100"/>
                  </a:lnTo>
                  <a:lnTo>
                    <a:pt x="0" y="90"/>
                  </a:lnTo>
                  <a:lnTo>
                    <a:pt x="1" y="81"/>
                  </a:lnTo>
                  <a:lnTo>
                    <a:pt x="3" y="71"/>
                  </a:lnTo>
                  <a:lnTo>
                    <a:pt x="6" y="62"/>
                  </a:lnTo>
                  <a:lnTo>
                    <a:pt x="9" y="54"/>
                  </a:lnTo>
                  <a:lnTo>
                    <a:pt x="14" y="45"/>
                  </a:lnTo>
                  <a:lnTo>
                    <a:pt x="19" y="38"/>
                  </a:lnTo>
                  <a:lnTo>
                    <a:pt x="24" y="29"/>
                  </a:lnTo>
                  <a:lnTo>
                    <a:pt x="31" y="22"/>
                  </a:lnTo>
                  <a:lnTo>
                    <a:pt x="39" y="16"/>
                  </a:lnTo>
                  <a:lnTo>
                    <a:pt x="46" y="12"/>
                  </a:lnTo>
                  <a:lnTo>
                    <a:pt x="54" y="8"/>
                  </a:lnTo>
                  <a:lnTo>
                    <a:pt x="62" y="5"/>
                  </a:lnTo>
                  <a:lnTo>
                    <a:pt x="71" y="2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103" y="0"/>
                  </a:lnTo>
                  <a:lnTo>
                    <a:pt x="116" y="3"/>
                  </a:lnTo>
                  <a:lnTo>
                    <a:pt x="129" y="8"/>
                  </a:lnTo>
                  <a:lnTo>
                    <a:pt x="143" y="15"/>
                  </a:lnTo>
                  <a:lnTo>
                    <a:pt x="153" y="21"/>
                  </a:lnTo>
                  <a:lnTo>
                    <a:pt x="160" y="22"/>
                  </a:lnTo>
                  <a:lnTo>
                    <a:pt x="166" y="21"/>
                  </a:lnTo>
                  <a:lnTo>
                    <a:pt x="170" y="18"/>
                  </a:lnTo>
                  <a:lnTo>
                    <a:pt x="173" y="10"/>
                  </a:lnTo>
                  <a:lnTo>
                    <a:pt x="177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36" name="Freeform 3404"/>
            <p:cNvSpPr>
              <a:spLocks/>
            </p:cNvSpPr>
            <p:nvPr/>
          </p:nvSpPr>
          <p:spPr bwMode="auto">
            <a:xfrm>
              <a:off x="4133484" y="1733037"/>
              <a:ext cx="36103" cy="149627"/>
            </a:xfrm>
            <a:custGeom>
              <a:avLst/>
              <a:gdLst>
                <a:gd name="T0" fmla="*/ 126 w 126"/>
                <a:gd name="T1" fmla="*/ 512 h 522"/>
                <a:gd name="T2" fmla="*/ 126 w 126"/>
                <a:gd name="T3" fmla="*/ 522 h 522"/>
                <a:gd name="T4" fmla="*/ 110 w 126"/>
                <a:gd name="T5" fmla="*/ 512 h 522"/>
                <a:gd name="T6" fmla="*/ 95 w 126"/>
                <a:gd name="T7" fmla="*/ 499 h 522"/>
                <a:gd name="T8" fmla="*/ 81 w 126"/>
                <a:gd name="T9" fmla="*/ 486 h 522"/>
                <a:gd name="T10" fmla="*/ 69 w 126"/>
                <a:gd name="T11" fmla="*/ 473 h 522"/>
                <a:gd name="T12" fmla="*/ 61 w 126"/>
                <a:gd name="T13" fmla="*/ 463 h 522"/>
                <a:gd name="T14" fmla="*/ 53 w 126"/>
                <a:gd name="T15" fmla="*/ 452 h 522"/>
                <a:gd name="T16" fmla="*/ 46 w 126"/>
                <a:gd name="T17" fmla="*/ 440 h 522"/>
                <a:gd name="T18" fmla="*/ 40 w 126"/>
                <a:gd name="T19" fmla="*/ 429 h 522"/>
                <a:gd name="T20" fmla="*/ 33 w 126"/>
                <a:gd name="T21" fmla="*/ 416 h 522"/>
                <a:gd name="T22" fmla="*/ 28 w 126"/>
                <a:gd name="T23" fmla="*/ 404 h 522"/>
                <a:gd name="T24" fmla="*/ 22 w 126"/>
                <a:gd name="T25" fmla="*/ 391 h 522"/>
                <a:gd name="T26" fmla="*/ 18 w 126"/>
                <a:gd name="T27" fmla="*/ 377 h 522"/>
                <a:gd name="T28" fmla="*/ 11 w 126"/>
                <a:gd name="T29" fmla="*/ 349 h 522"/>
                <a:gd name="T30" fmla="*/ 5 w 126"/>
                <a:gd name="T31" fmla="*/ 320 h 522"/>
                <a:gd name="T32" fmla="*/ 1 w 126"/>
                <a:gd name="T33" fmla="*/ 292 h 522"/>
                <a:gd name="T34" fmla="*/ 0 w 126"/>
                <a:gd name="T35" fmla="*/ 261 h 522"/>
                <a:gd name="T36" fmla="*/ 1 w 126"/>
                <a:gd name="T37" fmla="*/ 240 h 522"/>
                <a:gd name="T38" fmla="*/ 2 w 126"/>
                <a:gd name="T39" fmla="*/ 220 h 522"/>
                <a:gd name="T40" fmla="*/ 5 w 126"/>
                <a:gd name="T41" fmla="*/ 199 h 522"/>
                <a:gd name="T42" fmla="*/ 9 w 126"/>
                <a:gd name="T43" fmla="*/ 179 h 522"/>
                <a:gd name="T44" fmla="*/ 14 w 126"/>
                <a:gd name="T45" fmla="*/ 159 h 522"/>
                <a:gd name="T46" fmla="*/ 20 w 126"/>
                <a:gd name="T47" fmla="*/ 140 h 522"/>
                <a:gd name="T48" fmla="*/ 27 w 126"/>
                <a:gd name="T49" fmla="*/ 121 h 522"/>
                <a:gd name="T50" fmla="*/ 35 w 126"/>
                <a:gd name="T51" fmla="*/ 103 h 522"/>
                <a:gd name="T52" fmla="*/ 45 w 126"/>
                <a:gd name="T53" fmla="*/ 85 h 522"/>
                <a:gd name="T54" fmla="*/ 54 w 126"/>
                <a:gd name="T55" fmla="*/ 70 h 522"/>
                <a:gd name="T56" fmla="*/ 64 w 126"/>
                <a:gd name="T57" fmla="*/ 55 h 522"/>
                <a:gd name="T58" fmla="*/ 75 w 126"/>
                <a:gd name="T59" fmla="*/ 41 h 522"/>
                <a:gd name="T60" fmla="*/ 87 w 126"/>
                <a:gd name="T61" fmla="*/ 29 h 522"/>
                <a:gd name="T62" fmla="*/ 100 w 126"/>
                <a:gd name="T63" fmla="*/ 18 h 522"/>
                <a:gd name="T64" fmla="*/ 112 w 126"/>
                <a:gd name="T65" fmla="*/ 9 h 522"/>
                <a:gd name="T66" fmla="*/ 126 w 126"/>
                <a:gd name="T67" fmla="*/ 0 h 522"/>
                <a:gd name="T68" fmla="*/ 126 w 126"/>
                <a:gd name="T69" fmla="*/ 12 h 522"/>
                <a:gd name="T70" fmla="*/ 112 w 126"/>
                <a:gd name="T71" fmla="*/ 22 h 522"/>
                <a:gd name="T72" fmla="*/ 101 w 126"/>
                <a:gd name="T73" fmla="*/ 35 h 522"/>
                <a:gd name="T74" fmla="*/ 90 w 126"/>
                <a:gd name="T75" fmla="*/ 48 h 522"/>
                <a:gd name="T76" fmla="*/ 80 w 126"/>
                <a:gd name="T77" fmla="*/ 64 h 522"/>
                <a:gd name="T78" fmla="*/ 71 w 126"/>
                <a:gd name="T79" fmla="*/ 82 h 522"/>
                <a:gd name="T80" fmla="*/ 64 w 126"/>
                <a:gd name="T81" fmla="*/ 101 h 522"/>
                <a:gd name="T82" fmla="*/ 59 w 126"/>
                <a:gd name="T83" fmla="*/ 124 h 522"/>
                <a:gd name="T84" fmla="*/ 53 w 126"/>
                <a:gd name="T85" fmla="*/ 149 h 522"/>
                <a:gd name="T86" fmla="*/ 49 w 126"/>
                <a:gd name="T87" fmla="*/ 173 h 522"/>
                <a:gd name="T88" fmla="*/ 47 w 126"/>
                <a:gd name="T89" fmla="*/ 201 h 522"/>
                <a:gd name="T90" fmla="*/ 45 w 126"/>
                <a:gd name="T91" fmla="*/ 227 h 522"/>
                <a:gd name="T92" fmla="*/ 45 w 126"/>
                <a:gd name="T93" fmla="*/ 254 h 522"/>
                <a:gd name="T94" fmla="*/ 45 w 126"/>
                <a:gd name="T95" fmla="*/ 284 h 522"/>
                <a:gd name="T96" fmla="*/ 46 w 126"/>
                <a:gd name="T97" fmla="*/ 312 h 522"/>
                <a:gd name="T98" fmla="*/ 48 w 126"/>
                <a:gd name="T99" fmla="*/ 339 h 522"/>
                <a:gd name="T100" fmla="*/ 52 w 126"/>
                <a:gd name="T101" fmla="*/ 364 h 522"/>
                <a:gd name="T102" fmla="*/ 55 w 126"/>
                <a:gd name="T103" fmla="*/ 382 h 522"/>
                <a:gd name="T104" fmla="*/ 59 w 126"/>
                <a:gd name="T105" fmla="*/ 398 h 522"/>
                <a:gd name="T106" fmla="*/ 62 w 126"/>
                <a:gd name="T107" fmla="*/ 413 h 522"/>
                <a:gd name="T108" fmla="*/ 66 w 126"/>
                <a:gd name="T109" fmla="*/ 426 h 522"/>
                <a:gd name="T110" fmla="*/ 70 w 126"/>
                <a:gd name="T111" fmla="*/ 437 h 522"/>
                <a:gd name="T112" fmla="*/ 76 w 126"/>
                <a:gd name="T113" fmla="*/ 449 h 522"/>
                <a:gd name="T114" fmla="*/ 82 w 126"/>
                <a:gd name="T115" fmla="*/ 460 h 522"/>
                <a:gd name="T116" fmla="*/ 89 w 126"/>
                <a:gd name="T117" fmla="*/ 472 h 522"/>
                <a:gd name="T118" fmla="*/ 96 w 126"/>
                <a:gd name="T119" fmla="*/ 482 h 522"/>
                <a:gd name="T120" fmla="*/ 105 w 126"/>
                <a:gd name="T121" fmla="*/ 492 h 522"/>
                <a:gd name="T122" fmla="*/ 115 w 126"/>
                <a:gd name="T123" fmla="*/ 502 h 522"/>
                <a:gd name="T124" fmla="*/ 126 w 126"/>
                <a:gd name="T125" fmla="*/ 512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6" h="522">
                  <a:moveTo>
                    <a:pt x="126" y="512"/>
                  </a:moveTo>
                  <a:lnTo>
                    <a:pt x="126" y="522"/>
                  </a:lnTo>
                  <a:lnTo>
                    <a:pt x="110" y="512"/>
                  </a:lnTo>
                  <a:lnTo>
                    <a:pt x="95" y="499"/>
                  </a:lnTo>
                  <a:lnTo>
                    <a:pt x="81" y="486"/>
                  </a:lnTo>
                  <a:lnTo>
                    <a:pt x="69" y="473"/>
                  </a:lnTo>
                  <a:lnTo>
                    <a:pt x="61" y="463"/>
                  </a:lnTo>
                  <a:lnTo>
                    <a:pt x="53" y="452"/>
                  </a:lnTo>
                  <a:lnTo>
                    <a:pt x="46" y="440"/>
                  </a:lnTo>
                  <a:lnTo>
                    <a:pt x="40" y="429"/>
                  </a:lnTo>
                  <a:lnTo>
                    <a:pt x="33" y="416"/>
                  </a:lnTo>
                  <a:lnTo>
                    <a:pt x="28" y="404"/>
                  </a:lnTo>
                  <a:lnTo>
                    <a:pt x="22" y="391"/>
                  </a:lnTo>
                  <a:lnTo>
                    <a:pt x="18" y="377"/>
                  </a:lnTo>
                  <a:lnTo>
                    <a:pt x="11" y="349"/>
                  </a:lnTo>
                  <a:lnTo>
                    <a:pt x="5" y="320"/>
                  </a:lnTo>
                  <a:lnTo>
                    <a:pt x="1" y="292"/>
                  </a:lnTo>
                  <a:lnTo>
                    <a:pt x="0" y="261"/>
                  </a:lnTo>
                  <a:lnTo>
                    <a:pt x="1" y="240"/>
                  </a:lnTo>
                  <a:lnTo>
                    <a:pt x="2" y="220"/>
                  </a:lnTo>
                  <a:lnTo>
                    <a:pt x="5" y="199"/>
                  </a:lnTo>
                  <a:lnTo>
                    <a:pt x="9" y="179"/>
                  </a:lnTo>
                  <a:lnTo>
                    <a:pt x="14" y="159"/>
                  </a:lnTo>
                  <a:lnTo>
                    <a:pt x="20" y="140"/>
                  </a:lnTo>
                  <a:lnTo>
                    <a:pt x="27" y="121"/>
                  </a:lnTo>
                  <a:lnTo>
                    <a:pt x="35" y="103"/>
                  </a:lnTo>
                  <a:lnTo>
                    <a:pt x="45" y="85"/>
                  </a:lnTo>
                  <a:lnTo>
                    <a:pt x="54" y="70"/>
                  </a:lnTo>
                  <a:lnTo>
                    <a:pt x="64" y="55"/>
                  </a:lnTo>
                  <a:lnTo>
                    <a:pt x="75" y="41"/>
                  </a:lnTo>
                  <a:lnTo>
                    <a:pt x="87" y="29"/>
                  </a:lnTo>
                  <a:lnTo>
                    <a:pt x="100" y="18"/>
                  </a:lnTo>
                  <a:lnTo>
                    <a:pt x="112" y="9"/>
                  </a:lnTo>
                  <a:lnTo>
                    <a:pt x="126" y="0"/>
                  </a:lnTo>
                  <a:lnTo>
                    <a:pt x="126" y="12"/>
                  </a:lnTo>
                  <a:lnTo>
                    <a:pt x="112" y="22"/>
                  </a:lnTo>
                  <a:lnTo>
                    <a:pt x="101" y="35"/>
                  </a:lnTo>
                  <a:lnTo>
                    <a:pt x="90" y="48"/>
                  </a:lnTo>
                  <a:lnTo>
                    <a:pt x="80" y="64"/>
                  </a:lnTo>
                  <a:lnTo>
                    <a:pt x="71" y="82"/>
                  </a:lnTo>
                  <a:lnTo>
                    <a:pt x="64" y="101"/>
                  </a:lnTo>
                  <a:lnTo>
                    <a:pt x="59" y="124"/>
                  </a:lnTo>
                  <a:lnTo>
                    <a:pt x="53" y="149"/>
                  </a:lnTo>
                  <a:lnTo>
                    <a:pt x="49" y="173"/>
                  </a:lnTo>
                  <a:lnTo>
                    <a:pt x="47" y="201"/>
                  </a:lnTo>
                  <a:lnTo>
                    <a:pt x="45" y="227"/>
                  </a:lnTo>
                  <a:lnTo>
                    <a:pt x="45" y="254"/>
                  </a:lnTo>
                  <a:lnTo>
                    <a:pt x="45" y="284"/>
                  </a:lnTo>
                  <a:lnTo>
                    <a:pt x="46" y="312"/>
                  </a:lnTo>
                  <a:lnTo>
                    <a:pt x="48" y="339"/>
                  </a:lnTo>
                  <a:lnTo>
                    <a:pt x="52" y="364"/>
                  </a:lnTo>
                  <a:lnTo>
                    <a:pt x="55" y="382"/>
                  </a:lnTo>
                  <a:lnTo>
                    <a:pt x="59" y="398"/>
                  </a:lnTo>
                  <a:lnTo>
                    <a:pt x="62" y="413"/>
                  </a:lnTo>
                  <a:lnTo>
                    <a:pt x="66" y="426"/>
                  </a:lnTo>
                  <a:lnTo>
                    <a:pt x="70" y="437"/>
                  </a:lnTo>
                  <a:lnTo>
                    <a:pt x="76" y="449"/>
                  </a:lnTo>
                  <a:lnTo>
                    <a:pt x="82" y="460"/>
                  </a:lnTo>
                  <a:lnTo>
                    <a:pt x="89" y="472"/>
                  </a:lnTo>
                  <a:lnTo>
                    <a:pt x="96" y="482"/>
                  </a:lnTo>
                  <a:lnTo>
                    <a:pt x="105" y="492"/>
                  </a:lnTo>
                  <a:lnTo>
                    <a:pt x="115" y="502"/>
                  </a:lnTo>
                  <a:lnTo>
                    <a:pt x="126" y="51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37" name="Freeform 3405"/>
            <p:cNvSpPr>
              <a:spLocks noEditPoints="1"/>
            </p:cNvSpPr>
            <p:nvPr/>
          </p:nvSpPr>
          <p:spPr bwMode="auto">
            <a:xfrm>
              <a:off x="4177037" y="1771447"/>
              <a:ext cx="71633" cy="111790"/>
            </a:xfrm>
            <a:custGeom>
              <a:avLst/>
              <a:gdLst>
                <a:gd name="T0" fmla="*/ 113 w 251"/>
                <a:gd name="T1" fmla="*/ 61 h 390"/>
                <a:gd name="T2" fmla="*/ 118 w 251"/>
                <a:gd name="T3" fmla="*/ 29 h 390"/>
                <a:gd name="T4" fmla="*/ 132 w 251"/>
                <a:gd name="T5" fmla="*/ 11 h 390"/>
                <a:gd name="T6" fmla="*/ 162 w 251"/>
                <a:gd name="T7" fmla="*/ 0 h 390"/>
                <a:gd name="T8" fmla="*/ 187 w 251"/>
                <a:gd name="T9" fmla="*/ 6 h 390"/>
                <a:gd name="T10" fmla="*/ 210 w 251"/>
                <a:gd name="T11" fmla="*/ 22 h 390"/>
                <a:gd name="T12" fmla="*/ 230 w 251"/>
                <a:gd name="T13" fmla="*/ 47 h 390"/>
                <a:gd name="T14" fmla="*/ 244 w 251"/>
                <a:gd name="T15" fmla="*/ 80 h 390"/>
                <a:gd name="T16" fmla="*/ 251 w 251"/>
                <a:gd name="T17" fmla="*/ 116 h 390"/>
                <a:gd name="T18" fmla="*/ 247 w 251"/>
                <a:gd name="T19" fmla="*/ 166 h 390"/>
                <a:gd name="T20" fmla="*/ 228 w 251"/>
                <a:gd name="T21" fmla="*/ 218 h 390"/>
                <a:gd name="T22" fmla="*/ 198 w 251"/>
                <a:gd name="T23" fmla="*/ 253 h 390"/>
                <a:gd name="T24" fmla="*/ 155 w 251"/>
                <a:gd name="T25" fmla="*/ 272 h 390"/>
                <a:gd name="T26" fmla="*/ 111 w 251"/>
                <a:gd name="T27" fmla="*/ 390 h 390"/>
                <a:gd name="T28" fmla="*/ 80 w 251"/>
                <a:gd name="T29" fmla="*/ 267 h 390"/>
                <a:gd name="T30" fmla="*/ 42 w 251"/>
                <a:gd name="T31" fmla="*/ 244 h 390"/>
                <a:gd name="T32" fmla="*/ 15 w 251"/>
                <a:gd name="T33" fmla="*/ 202 h 390"/>
                <a:gd name="T34" fmla="*/ 1 w 251"/>
                <a:gd name="T35" fmla="*/ 149 h 390"/>
                <a:gd name="T36" fmla="*/ 3 w 251"/>
                <a:gd name="T37" fmla="*/ 100 h 390"/>
                <a:gd name="T38" fmla="*/ 15 w 251"/>
                <a:gd name="T39" fmla="*/ 60 h 390"/>
                <a:gd name="T40" fmla="*/ 33 w 251"/>
                <a:gd name="T41" fmla="*/ 31 h 390"/>
                <a:gd name="T42" fmla="*/ 54 w 251"/>
                <a:gd name="T43" fmla="*/ 12 h 390"/>
                <a:gd name="T44" fmla="*/ 76 w 251"/>
                <a:gd name="T45" fmla="*/ 3 h 390"/>
                <a:gd name="T46" fmla="*/ 96 w 251"/>
                <a:gd name="T47" fmla="*/ 12 h 390"/>
                <a:gd name="T48" fmla="*/ 81 w 251"/>
                <a:gd name="T49" fmla="*/ 16 h 390"/>
                <a:gd name="T50" fmla="*/ 60 w 251"/>
                <a:gd name="T51" fmla="*/ 39 h 390"/>
                <a:gd name="T52" fmla="*/ 51 w 251"/>
                <a:gd name="T53" fmla="*/ 65 h 390"/>
                <a:gd name="T54" fmla="*/ 43 w 251"/>
                <a:gd name="T55" fmla="*/ 126 h 390"/>
                <a:gd name="T56" fmla="*/ 49 w 251"/>
                <a:gd name="T57" fmla="*/ 182 h 390"/>
                <a:gd name="T58" fmla="*/ 67 w 251"/>
                <a:gd name="T59" fmla="*/ 224 h 390"/>
                <a:gd name="T60" fmla="*/ 87 w 251"/>
                <a:gd name="T61" fmla="*/ 247 h 390"/>
                <a:gd name="T62" fmla="*/ 111 w 251"/>
                <a:gd name="T63" fmla="*/ 259 h 390"/>
                <a:gd name="T64" fmla="*/ 157 w 251"/>
                <a:gd name="T65" fmla="*/ 253 h 390"/>
                <a:gd name="T66" fmla="*/ 183 w 251"/>
                <a:gd name="T67" fmla="*/ 237 h 390"/>
                <a:gd name="T68" fmla="*/ 204 w 251"/>
                <a:gd name="T69" fmla="*/ 204 h 390"/>
                <a:gd name="T70" fmla="*/ 213 w 251"/>
                <a:gd name="T71" fmla="*/ 161 h 390"/>
                <a:gd name="T72" fmla="*/ 212 w 251"/>
                <a:gd name="T73" fmla="*/ 119 h 390"/>
                <a:gd name="T74" fmla="*/ 205 w 251"/>
                <a:gd name="T75" fmla="*/ 86 h 390"/>
                <a:gd name="T76" fmla="*/ 193 w 251"/>
                <a:gd name="T77" fmla="*/ 58 h 390"/>
                <a:gd name="T78" fmla="*/ 172 w 251"/>
                <a:gd name="T79" fmla="*/ 38 h 390"/>
                <a:gd name="T80" fmla="*/ 158 w 251"/>
                <a:gd name="T81" fmla="*/ 34 h 390"/>
                <a:gd name="T82" fmla="*/ 145 w 251"/>
                <a:gd name="T83" fmla="*/ 39 h 390"/>
                <a:gd name="T84" fmla="*/ 138 w 251"/>
                <a:gd name="T85" fmla="*/ 61 h 390"/>
                <a:gd name="T86" fmla="*/ 136 w 251"/>
                <a:gd name="T87" fmla="*/ 257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1" h="390">
                  <a:moveTo>
                    <a:pt x="111" y="259"/>
                  </a:moveTo>
                  <a:lnTo>
                    <a:pt x="111" y="80"/>
                  </a:lnTo>
                  <a:lnTo>
                    <a:pt x="113" y="61"/>
                  </a:lnTo>
                  <a:lnTo>
                    <a:pt x="115" y="44"/>
                  </a:lnTo>
                  <a:lnTo>
                    <a:pt x="116" y="36"/>
                  </a:lnTo>
                  <a:lnTo>
                    <a:pt x="118" y="29"/>
                  </a:lnTo>
                  <a:lnTo>
                    <a:pt x="122" y="23"/>
                  </a:lnTo>
                  <a:lnTo>
                    <a:pt x="124" y="19"/>
                  </a:lnTo>
                  <a:lnTo>
                    <a:pt x="132" y="11"/>
                  </a:lnTo>
                  <a:lnTo>
                    <a:pt x="141" y="5"/>
                  </a:lnTo>
                  <a:lnTo>
                    <a:pt x="151" y="2"/>
                  </a:lnTo>
                  <a:lnTo>
                    <a:pt x="162" y="0"/>
                  </a:lnTo>
                  <a:lnTo>
                    <a:pt x="171" y="2"/>
                  </a:lnTo>
                  <a:lnTo>
                    <a:pt x="179" y="3"/>
                  </a:lnTo>
                  <a:lnTo>
                    <a:pt x="187" y="6"/>
                  </a:lnTo>
                  <a:lnTo>
                    <a:pt x="194" y="11"/>
                  </a:lnTo>
                  <a:lnTo>
                    <a:pt x="203" y="15"/>
                  </a:lnTo>
                  <a:lnTo>
                    <a:pt x="210" y="22"/>
                  </a:lnTo>
                  <a:lnTo>
                    <a:pt x="217" y="29"/>
                  </a:lnTo>
                  <a:lnTo>
                    <a:pt x="224" y="38"/>
                  </a:lnTo>
                  <a:lnTo>
                    <a:pt x="230" y="47"/>
                  </a:lnTo>
                  <a:lnTo>
                    <a:pt x="235" y="57"/>
                  </a:lnTo>
                  <a:lnTo>
                    <a:pt x="240" y="68"/>
                  </a:lnTo>
                  <a:lnTo>
                    <a:pt x="244" y="80"/>
                  </a:lnTo>
                  <a:lnTo>
                    <a:pt x="247" y="91"/>
                  </a:lnTo>
                  <a:lnTo>
                    <a:pt x="249" y="103"/>
                  </a:lnTo>
                  <a:lnTo>
                    <a:pt x="251" y="116"/>
                  </a:lnTo>
                  <a:lnTo>
                    <a:pt x="251" y="130"/>
                  </a:lnTo>
                  <a:lnTo>
                    <a:pt x="249" y="148"/>
                  </a:lnTo>
                  <a:lnTo>
                    <a:pt x="247" y="166"/>
                  </a:lnTo>
                  <a:lnTo>
                    <a:pt x="242" y="184"/>
                  </a:lnTo>
                  <a:lnTo>
                    <a:pt x="237" y="202"/>
                  </a:lnTo>
                  <a:lnTo>
                    <a:pt x="228" y="218"/>
                  </a:lnTo>
                  <a:lnTo>
                    <a:pt x="219" y="233"/>
                  </a:lnTo>
                  <a:lnTo>
                    <a:pt x="208" y="244"/>
                  </a:lnTo>
                  <a:lnTo>
                    <a:pt x="198" y="253"/>
                  </a:lnTo>
                  <a:lnTo>
                    <a:pt x="185" y="261"/>
                  </a:lnTo>
                  <a:lnTo>
                    <a:pt x="171" y="267"/>
                  </a:lnTo>
                  <a:lnTo>
                    <a:pt x="155" y="272"/>
                  </a:lnTo>
                  <a:lnTo>
                    <a:pt x="136" y="274"/>
                  </a:lnTo>
                  <a:lnTo>
                    <a:pt x="136" y="390"/>
                  </a:lnTo>
                  <a:lnTo>
                    <a:pt x="111" y="390"/>
                  </a:lnTo>
                  <a:lnTo>
                    <a:pt x="111" y="274"/>
                  </a:lnTo>
                  <a:lnTo>
                    <a:pt x="95" y="272"/>
                  </a:lnTo>
                  <a:lnTo>
                    <a:pt x="80" y="267"/>
                  </a:lnTo>
                  <a:lnTo>
                    <a:pt x="66" y="261"/>
                  </a:lnTo>
                  <a:lnTo>
                    <a:pt x="53" y="253"/>
                  </a:lnTo>
                  <a:lnTo>
                    <a:pt x="42" y="244"/>
                  </a:lnTo>
                  <a:lnTo>
                    <a:pt x="32" y="233"/>
                  </a:lnTo>
                  <a:lnTo>
                    <a:pt x="22" y="218"/>
                  </a:lnTo>
                  <a:lnTo>
                    <a:pt x="15" y="202"/>
                  </a:lnTo>
                  <a:lnTo>
                    <a:pt x="8" y="185"/>
                  </a:lnTo>
                  <a:lnTo>
                    <a:pt x="4" y="166"/>
                  </a:lnTo>
                  <a:lnTo>
                    <a:pt x="1" y="149"/>
                  </a:lnTo>
                  <a:lnTo>
                    <a:pt x="0" y="130"/>
                  </a:lnTo>
                  <a:lnTo>
                    <a:pt x="1" y="114"/>
                  </a:lnTo>
                  <a:lnTo>
                    <a:pt x="3" y="100"/>
                  </a:lnTo>
                  <a:lnTo>
                    <a:pt x="6" y="86"/>
                  </a:lnTo>
                  <a:lnTo>
                    <a:pt x="10" y="73"/>
                  </a:lnTo>
                  <a:lnTo>
                    <a:pt x="15" y="60"/>
                  </a:lnTo>
                  <a:lnTo>
                    <a:pt x="20" y="48"/>
                  </a:lnTo>
                  <a:lnTo>
                    <a:pt x="27" y="39"/>
                  </a:lnTo>
                  <a:lnTo>
                    <a:pt x="33" y="31"/>
                  </a:lnTo>
                  <a:lnTo>
                    <a:pt x="40" y="23"/>
                  </a:lnTo>
                  <a:lnTo>
                    <a:pt x="47" y="18"/>
                  </a:lnTo>
                  <a:lnTo>
                    <a:pt x="54" y="12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6" y="3"/>
                  </a:lnTo>
                  <a:lnTo>
                    <a:pt x="86" y="2"/>
                  </a:lnTo>
                  <a:lnTo>
                    <a:pt x="96" y="0"/>
                  </a:lnTo>
                  <a:lnTo>
                    <a:pt x="96" y="12"/>
                  </a:lnTo>
                  <a:lnTo>
                    <a:pt x="90" y="12"/>
                  </a:lnTo>
                  <a:lnTo>
                    <a:pt x="86" y="13"/>
                  </a:lnTo>
                  <a:lnTo>
                    <a:pt x="81" y="16"/>
                  </a:lnTo>
                  <a:lnTo>
                    <a:pt x="76" y="19"/>
                  </a:lnTo>
                  <a:lnTo>
                    <a:pt x="68" y="28"/>
                  </a:lnTo>
                  <a:lnTo>
                    <a:pt x="60" y="39"/>
                  </a:lnTo>
                  <a:lnTo>
                    <a:pt x="56" y="47"/>
                  </a:lnTo>
                  <a:lnTo>
                    <a:pt x="53" y="55"/>
                  </a:lnTo>
                  <a:lnTo>
                    <a:pt x="51" y="65"/>
                  </a:lnTo>
                  <a:lnTo>
                    <a:pt x="48" y="75"/>
                  </a:lnTo>
                  <a:lnTo>
                    <a:pt x="45" y="98"/>
                  </a:lnTo>
                  <a:lnTo>
                    <a:pt x="43" y="126"/>
                  </a:lnTo>
                  <a:lnTo>
                    <a:pt x="45" y="146"/>
                  </a:lnTo>
                  <a:lnTo>
                    <a:pt x="47" y="165"/>
                  </a:lnTo>
                  <a:lnTo>
                    <a:pt x="49" y="182"/>
                  </a:lnTo>
                  <a:lnTo>
                    <a:pt x="54" y="198"/>
                  </a:lnTo>
                  <a:lnTo>
                    <a:pt x="60" y="212"/>
                  </a:lnTo>
                  <a:lnTo>
                    <a:pt x="67" y="224"/>
                  </a:lnTo>
                  <a:lnTo>
                    <a:pt x="74" y="234"/>
                  </a:lnTo>
                  <a:lnTo>
                    <a:pt x="81" y="243"/>
                  </a:lnTo>
                  <a:lnTo>
                    <a:pt x="87" y="247"/>
                  </a:lnTo>
                  <a:lnTo>
                    <a:pt x="94" y="251"/>
                  </a:lnTo>
                  <a:lnTo>
                    <a:pt x="102" y="254"/>
                  </a:lnTo>
                  <a:lnTo>
                    <a:pt x="111" y="259"/>
                  </a:lnTo>
                  <a:close/>
                  <a:moveTo>
                    <a:pt x="136" y="257"/>
                  </a:moveTo>
                  <a:lnTo>
                    <a:pt x="148" y="256"/>
                  </a:lnTo>
                  <a:lnTo>
                    <a:pt x="157" y="253"/>
                  </a:lnTo>
                  <a:lnTo>
                    <a:pt x="166" y="248"/>
                  </a:lnTo>
                  <a:lnTo>
                    <a:pt x="173" y="244"/>
                  </a:lnTo>
                  <a:lnTo>
                    <a:pt x="183" y="237"/>
                  </a:lnTo>
                  <a:lnTo>
                    <a:pt x="191" y="227"/>
                  </a:lnTo>
                  <a:lnTo>
                    <a:pt x="198" y="217"/>
                  </a:lnTo>
                  <a:lnTo>
                    <a:pt x="204" y="204"/>
                  </a:lnTo>
                  <a:lnTo>
                    <a:pt x="207" y="191"/>
                  </a:lnTo>
                  <a:lnTo>
                    <a:pt x="211" y="176"/>
                  </a:lnTo>
                  <a:lnTo>
                    <a:pt x="213" y="161"/>
                  </a:lnTo>
                  <a:lnTo>
                    <a:pt x="213" y="142"/>
                  </a:lnTo>
                  <a:lnTo>
                    <a:pt x="213" y="130"/>
                  </a:lnTo>
                  <a:lnTo>
                    <a:pt x="212" y="119"/>
                  </a:lnTo>
                  <a:lnTo>
                    <a:pt x="211" y="107"/>
                  </a:lnTo>
                  <a:lnTo>
                    <a:pt x="208" y="96"/>
                  </a:lnTo>
                  <a:lnTo>
                    <a:pt x="205" y="86"/>
                  </a:lnTo>
                  <a:lnTo>
                    <a:pt x="201" y="75"/>
                  </a:lnTo>
                  <a:lnTo>
                    <a:pt x="198" y="67"/>
                  </a:lnTo>
                  <a:lnTo>
                    <a:pt x="193" y="58"/>
                  </a:lnTo>
                  <a:lnTo>
                    <a:pt x="185" y="48"/>
                  </a:lnTo>
                  <a:lnTo>
                    <a:pt x="177" y="39"/>
                  </a:lnTo>
                  <a:lnTo>
                    <a:pt x="172" y="38"/>
                  </a:lnTo>
                  <a:lnTo>
                    <a:pt x="168" y="35"/>
                  </a:lnTo>
                  <a:lnTo>
                    <a:pt x="163" y="34"/>
                  </a:lnTo>
                  <a:lnTo>
                    <a:pt x="158" y="34"/>
                  </a:lnTo>
                  <a:lnTo>
                    <a:pt x="153" y="35"/>
                  </a:lnTo>
                  <a:lnTo>
                    <a:pt x="150" y="36"/>
                  </a:lnTo>
                  <a:lnTo>
                    <a:pt x="145" y="39"/>
                  </a:lnTo>
                  <a:lnTo>
                    <a:pt x="142" y="45"/>
                  </a:lnTo>
                  <a:lnTo>
                    <a:pt x="139" y="51"/>
                  </a:lnTo>
                  <a:lnTo>
                    <a:pt x="138" y="61"/>
                  </a:lnTo>
                  <a:lnTo>
                    <a:pt x="137" y="74"/>
                  </a:lnTo>
                  <a:lnTo>
                    <a:pt x="136" y="90"/>
                  </a:lnTo>
                  <a:lnTo>
                    <a:pt x="136" y="25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38" name="Freeform 3406"/>
            <p:cNvSpPr>
              <a:spLocks/>
            </p:cNvSpPr>
            <p:nvPr/>
          </p:nvSpPr>
          <p:spPr bwMode="auto">
            <a:xfrm>
              <a:off x="4260704" y="1831642"/>
              <a:ext cx="19484" cy="43570"/>
            </a:xfrm>
            <a:custGeom>
              <a:avLst/>
              <a:gdLst>
                <a:gd name="T0" fmla="*/ 0 w 67"/>
                <a:gd name="T1" fmla="*/ 152 h 152"/>
                <a:gd name="T2" fmla="*/ 0 w 67"/>
                <a:gd name="T3" fmla="*/ 139 h 152"/>
                <a:gd name="T4" fmla="*/ 10 w 67"/>
                <a:gd name="T5" fmla="*/ 134 h 152"/>
                <a:gd name="T6" fmla="*/ 21 w 67"/>
                <a:gd name="T7" fmla="*/ 128 h 152"/>
                <a:gd name="T8" fmla="*/ 29 w 67"/>
                <a:gd name="T9" fmla="*/ 119 h 152"/>
                <a:gd name="T10" fmla="*/ 36 w 67"/>
                <a:gd name="T11" fmla="*/ 109 h 152"/>
                <a:gd name="T12" fmla="*/ 42 w 67"/>
                <a:gd name="T13" fmla="*/ 99 h 152"/>
                <a:gd name="T14" fmla="*/ 45 w 67"/>
                <a:gd name="T15" fmla="*/ 89 h 152"/>
                <a:gd name="T16" fmla="*/ 48 w 67"/>
                <a:gd name="T17" fmla="*/ 79 h 152"/>
                <a:gd name="T18" fmla="*/ 49 w 67"/>
                <a:gd name="T19" fmla="*/ 67 h 152"/>
                <a:gd name="T20" fmla="*/ 49 w 67"/>
                <a:gd name="T21" fmla="*/ 62 h 152"/>
                <a:gd name="T22" fmla="*/ 46 w 67"/>
                <a:gd name="T23" fmla="*/ 59 h 152"/>
                <a:gd name="T24" fmla="*/ 45 w 67"/>
                <a:gd name="T25" fmla="*/ 56 h 152"/>
                <a:gd name="T26" fmla="*/ 42 w 67"/>
                <a:gd name="T27" fmla="*/ 56 h 152"/>
                <a:gd name="T28" fmla="*/ 39 w 67"/>
                <a:gd name="T29" fmla="*/ 57 h 152"/>
                <a:gd name="T30" fmla="*/ 32 w 67"/>
                <a:gd name="T31" fmla="*/ 62 h 152"/>
                <a:gd name="T32" fmla="*/ 28 w 67"/>
                <a:gd name="T33" fmla="*/ 63 h 152"/>
                <a:gd name="T34" fmla="*/ 23 w 67"/>
                <a:gd name="T35" fmla="*/ 64 h 152"/>
                <a:gd name="T36" fmla="*/ 18 w 67"/>
                <a:gd name="T37" fmla="*/ 63 h 152"/>
                <a:gd name="T38" fmla="*/ 14 w 67"/>
                <a:gd name="T39" fmla="*/ 62 h 152"/>
                <a:gd name="T40" fmla="*/ 9 w 67"/>
                <a:gd name="T41" fmla="*/ 59 h 152"/>
                <a:gd name="T42" fmla="*/ 5 w 67"/>
                <a:gd name="T43" fmla="*/ 56 h 152"/>
                <a:gd name="T44" fmla="*/ 3 w 67"/>
                <a:gd name="T45" fmla="*/ 51 h 152"/>
                <a:gd name="T46" fmla="*/ 1 w 67"/>
                <a:gd name="T47" fmla="*/ 46 h 152"/>
                <a:gd name="T48" fmla="*/ 0 w 67"/>
                <a:gd name="T49" fmla="*/ 40 h 152"/>
                <a:gd name="T50" fmla="*/ 0 w 67"/>
                <a:gd name="T51" fmla="*/ 33 h 152"/>
                <a:gd name="T52" fmla="*/ 0 w 67"/>
                <a:gd name="T53" fmla="*/ 27 h 152"/>
                <a:gd name="T54" fmla="*/ 2 w 67"/>
                <a:gd name="T55" fmla="*/ 20 h 152"/>
                <a:gd name="T56" fmla="*/ 4 w 67"/>
                <a:gd name="T57" fmla="*/ 14 h 152"/>
                <a:gd name="T58" fmla="*/ 8 w 67"/>
                <a:gd name="T59" fmla="*/ 10 h 152"/>
                <a:gd name="T60" fmla="*/ 12 w 67"/>
                <a:gd name="T61" fmla="*/ 5 h 152"/>
                <a:gd name="T62" fmla="*/ 17 w 67"/>
                <a:gd name="T63" fmla="*/ 2 h 152"/>
                <a:gd name="T64" fmla="*/ 23 w 67"/>
                <a:gd name="T65" fmla="*/ 0 h 152"/>
                <a:gd name="T66" fmla="*/ 29 w 67"/>
                <a:gd name="T67" fmla="*/ 0 h 152"/>
                <a:gd name="T68" fmla="*/ 36 w 67"/>
                <a:gd name="T69" fmla="*/ 1 h 152"/>
                <a:gd name="T70" fmla="*/ 43 w 67"/>
                <a:gd name="T71" fmla="*/ 4 h 152"/>
                <a:gd name="T72" fmla="*/ 50 w 67"/>
                <a:gd name="T73" fmla="*/ 8 h 152"/>
                <a:gd name="T74" fmla="*/ 56 w 67"/>
                <a:gd name="T75" fmla="*/ 15 h 152"/>
                <a:gd name="T76" fmla="*/ 60 w 67"/>
                <a:gd name="T77" fmla="*/ 24 h 152"/>
                <a:gd name="T78" fmla="*/ 64 w 67"/>
                <a:gd name="T79" fmla="*/ 34 h 152"/>
                <a:gd name="T80" fmla="*/ 66 w 67"/>
                <a:gd name="T81" fmla="*/ 46 h 152"/>
                <a:gd name="T82" fmla="*/ 67 w 67"/>
                <a:gd name="T83" fmla="*/ 59 h 152"/>
                <a:gd name="T84" fmla="*/ 66 w 67"/>
                <a:gd name="T85" fmla="*/ 73 h 152"/>
                <a:gd name="T86" fmla="*/ 63 w 67"/>
                <a:gd name="T87" fmla="*/ 86 h 152"/>
                <a:gd name="T88" fmla="*/ 58 w 67"/>
                <a:gd name="T89" fmla="*/ 101 h 152"/>
                <a:gd name="T90" fmla="*/ 51 w 67"/>
                <a:gd name="T91" fmla="*/ 112 h 152"/>
                <a:gd name="T92" fmla="*/ 46 w 67"/>
                <a:gd name="T93" fmla="*/ 119 h 152"/>
                <a:gd name="T94" fmla="*/ 42 w 67"/>
                <a:gd name="T95" fmla="*/ 124 h 152"/>
                <a:gd name="T96" fmla="*/ 36 w 67"/>
                <a:gd name="T97" fmla="*/ 129 h 152"/>
                <a:gd name="T98" fmla="*/ 30 w 67"/>
                <a:gd name="T99" fmla="*/ 135 h 152"/>
                <a:gd name="T100" fmla="*/ 16 w 67"/>
                <a:gd name="T101" fmla="*/ 144 h 152"/>
                <a:gd name="T102" fmla="*/ 0 w 67"/>
                <a:gd name="T103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52">
                  <a:moveTo>
                    <a:pt x="0" y="152"/>
                  </a:moveTo>
                  <a:lnTo>
                    <a:pt x="0" y="139"/>
                  </a:lnTo>
                  <a:lnTo>
                    <a:pt x="10" y="134"/>
                  </a:lnTo>
                  <a:lnTo>
                    <a:pt x="21" y="128"/>
                  </a:lnTo>
                  <a:lnTo>
                    <a:pt x="29" y="119"/>
                  </a:lnTo>
                  <a:lnTo>
                    <a:pt x="36" y="109"/>
                  </a:lnTo>
                  <a:lnTo>
                    <a:pt x="42" y="99"/>
                  </a:lnTo>
                  <a:lnTo>
                    <a:pt x="45" y="89"/>
                  </a:lnTo>
                  <a:lnTo>
                    <a:pt x="48" y="79"/>
                  </a:lnTo>
                  <a:lnTo>
                    <a:pt x="49" y="67"/>
                  </a:lnTo>
                  <a:lnTo>
                    <a:pt x="49" y="62"/>
                  </a:lnTo>
                  <a:lnTo>
                    <a:pt x="46" y="59"/>
                  </a:lnTo>
                  <a:lnTo>
                    <a:pt x="45" y="56"/>
                  </a:lnTo>
                  <a:lnTo>
                    <a:pt x="42" y="56"/>
                  </a:lnTo>
                  <a:lnTo>
                    <a:pt x="39" y="57"/>
                  </a:lnTo>
                  <a:lnTo>
                    <a:pt x="32" y="62"/>
                  </a:lnTo>
                  <a:lnTo>
                    <a:pt x="28" y="63"/>
                  </a:lnTo>
                  <a:lnTo>
                    <a:pt x="23" y="64"/>
                  </a:lnTo>
                  <a:lnTo>
                    <a:pt x="18" y="63"/>
                  </a:lnTo>
                  <a:lnTo>
                    <a:pt x="14" y="62"/>
                  </a:lnTo>
                  <a:lnTo>
                    <a:pt x="9" y="59"/>
                  </a:lnTo>
                  <a:lnTo>
                    <a:pt x="5" y="56"/>
                  </a:lnTo>
                  <a:lnTo>
                    <a:pt x="3" y="51"/>
                  </a:lnTo>
                  <a:lnTo>
                    <a:pt x="1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8" y="10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36" y="1"/>
                  </a:lnTo>
                  <a:lnTo>
                    <a:pt x="43" y="4"/>
                  </a:lnTo>
                  <a:lnTo>
                    <a:pt x="50" y="8"/>
                  </a:lnTo>
                  <a:lnTo>
                    <a:pt x="56" y="15"/>
                  </a:lnTo>
                  <a:lnTo>
                    <a:pt x="60" y="24"/>
                  </a:lnTo>
                  <a:lnTo>
                    <a:pt x="64" y="34"/>
                  </a:lnTo>
                  <a:lnTo>
                    <a:pt x="66" y="46"/>
                  </a:lnTo>
                  <a:lnTo>
                    <a:pt x="67" y="59"/>
                  </a:lnTo>
                  <a:lnTo>
                    <a:pt x="66" y="73"/>
                  </a:lnTo>
                  <a:lnTo>
                    <a:pt x="63" y="86"/>
                  </a:lnTo>
                  <a:lnTo>
                    <a:pt x="58" y="101"/>
                  </a:lnTo>
                  <a:lnTo>
                    <a:pt x="51" y="112"/>
                  </a:lnTo>
                  <a:lnTo>
                    <a:pt x="46" y="119"/>
                  </a:lnTo>
                  <a:lnTo>
                    <a:pt x="42" y="124"/>
                  </a:lnTo>
                  <a:lnTo>
                    <a:pt x="36" y="129"/>
                  </a:lnTo>
                  <a:lnTo>
                    <a:pt x="30" y="135"/>
                  </a:lnTo>
                  <a:lnTo>
                    <a:pt x="16" y="14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39" name="Freeform 3407"/>
            <p:cNvSpPr>
              <a:spLocks/>
            </p:cNvSpPr>
            <p:nvPr/>
          </p:nvSpPr>
          <p:spPr bwMode="auto">
            <a:xfrm>
              <a:off x="4286492" y="1772593"/>
              <a:ext cx="55014" cy="110644"/>
            </a:xfrm>
            <a:custGeom>
              <a:avLst/>
              <a:gdLst>
                <a:gd name="T0" fmla="*/ 192 w 192"/>
                <a:gd name="T1" fmla="*/ 5 h 387"/>
                <a:gd name="T2" fmla="*/ 181 w 192"/>
                <a:gd name="T3" fmla="*/ 35 h 387"/>
                <a:gd name="T4" fmla="*/ 154 w 192"/>
                <a:gd name="T5" fmla="*/ 101 h 387"/>
                <a:gd name="T6" fmla="*/ 143 w 192"/>
                <a:gd name="T7" fmla="*/ 133 h 387"/>
                <a:gd name="T8" fmla="*/ 134 w 192"/>
                <a:gd name="T9" fmla="*/ 156 h 387"/>
                <a:gd name="T10" fmla="*/ 128 w 192"/>
                <a:gd name="T11" fmla="*/ 173 h 387"/>
                <a:gd name="T12" fmla="*/ 103 w 192"/>
                <a:gd name="T13" fmla="*/ 258 h 387"/>
                <a:gd name="T14" fmla="*/ 105 w 192"/>
                <a:gd name="T15" fmla="*/ 289 h 387"/>
                <a:gd name="T16" fmla="*/ 104 w 192"/>
                <a:gd name="T17" fmla="*/ 321 h 387"/>
                <a:gd name="T18" fmla="*/ 102 w 192"/>
                <a:gd name="T19" fmla="*/ 351 h 387"/>
                <a:gd name="T20" fmla="*/ 98 w 192"/>
                <a:gd name="T21" fmla="*/ 368 h 387"/>
                <a:gd name="T22" fmla="*/ 95 w 192"/>
                <a:gd name="T23" fmla="*/ 378 h 387"/>
                <a:gd name="T24" fmla="*/ 86 w 192"/>
                <a:gd name="T25" fmla="*/ 385 h 387"/>
                <a:gd name="T26" fmla="*/ 77 w 192"/>
                <a:gd name="T27" fmla="*/ 387 h 387"/>
                <a:gd name="T28" fmla="*/ 70 w 192"/>
                <a:gd name="T29" fmla="*/ 383 h 387"/>
                <a:gd name="T30" fmla="*/ 64 w 192"/>
                <a:gd name="T31" fmla="*/ 375 h 387"/>
                <a:gd name="T32" fmla="*/ 62 w 192"/>
                <a:gd name="T33" fmla="*/ 365 h 387"/>
                <a:gd name="T34" fmla="*/ 62 w 192"/>
                <a:gd name="T35" fmla="*/ 348 h 387"/>
                <a:gd name="T36" fmla="*/ 65 w 192"/>
                <a:gd name="T37" fmla="*/ 323 h 387"/>
                <a:gd name="T38" fmla="*/ 72 w 192"/>
                <a:gd name="T39" fmla="*/ 295 h 387"/>
                <a:gd name="T40" fmla="*/ 83 w 192"/>
                <a:gd name="T41" fmla="*/ 263 h 387"/>
                <a:gd name="T42" fmla="*/ 82 w 192"/>
                <a:gd name="T43" fmla="*/ 181 h 387"/>
                <a:gd name="T44" fmla="*/ 68 w 192"/>
                <a:gd name="T45" fmla="*/ 94 h 387"/>
                <a:gd name="T46" fmla="*/ 59 w 192"/>
                <a:gd name="T47" fmla="*/ 65 h 387"/>
                <a:gd name="T48" fmla="*/ 54 w 192"/>
                <a:gd name="T49" fmla="*/ 54 h 387"/>
                <a:gd name="T50" fmla="*/ 48 w 192"/>
                <a:gd name="T51" fmla="*/ 46 h 387"/>
                <a:gd name="T52" fmla="*/ 40 w 192"/>
                <a:gd name="T53" fmla="*/ 42 h 387"/>
                <a:gd name="T54" fmla="*/ 30 w 192"/>
                <a:gd name="T55" fmla="*/ 42 h 387"/>
                <a:gd name="T56" fmla="*/ 22 w 192"/>
                <a:gd name="T57" fmla="*/ 46 h 387"/>
                <a:gd name="T58" fmla="*/ 15 w 192"/>
                <a:gd name="T59" fmla="*/ 55 h 387"/>
                <a:gd name="T60" fmla="*/ 10 w 192"/>
                <a:gd name="T61" fmla="*/ 74 h 387"/>
                <a:gd name="T62" fmla="*/ 0 w 192"/>
                <a:gd name="T63" fmla="*/ 87 h 387"/>
                <a:gd name="T64" fmla="*/ 0 w 192"/>
                <a:gd name="T65" fmla="*/ 74 h 387"/>
                <a:gd name="T66" fmla="*/ 3 w 192"/>
                <a:gd name="T67" fmla="*/ 39 h 387"/>
                <a:gd name="T68" fmla="*/ 11 w 192"/>
                <a:gd name="T69" fmla="*/ 15 h 387"/>
                <a:gd name="T70" fmla="*/ 23 w 192"/>
                <a:gd name="T71" fmla="*/ 5 h 387"/>
                <a:gd name="T72" fmla="*/ 37 w 192"/>
                <a:gd name="T73" fmla="*/ 0 h 387"/>
                <a:gd name="T74" fmla="*/ 50 w 192"/>
                <a:gd name="T75" fmla="*/ 3 h 387"/>
                <a:gd name="T76" fmla="*/ 59 w 192"/>
                <a:gd name="T77" fmla="*/ 10 h 387"/>
                <a:gd name="T78" fmla="*/ 71 w 192"/>
                <a:gd name="T79" fmla="*/ 33 h 387"/>
                <a:gd name="T80" fmla="*/ 81 w 192"/>
                <a:gd name="T81" fmla="*/ 72 h 387"/>
                <a:gd name="T82" fmla="*/ 91 w 192"/>
                <a:gd name="T83" fmla="*/ 139 h 387"/>
                <a:gd name="T84" fmla="*/ 99 w 192"/>
                <a:gd name="T85" fmla="*/ 209 h 387"/>
                <a:gd name="T86" fmla="*/ 126 w 192"/>
                <a:gd name="T87" fmla="*/ 97 h 387"/>
                <a:gd name="T88" fmla="*/ 144 w 192"/>
                <a:gd name="T89" fmla="*/ 3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2" h="387">
                  <a:moveTo>
                    <a:pt x="154" y="5"/>
                  </a:moveTo>
                  <a:lnTo>
                    <a:pt x="192" y="5"/>
                  </a:lnTo>
                  <a:lnTo>
                    <a:pt x="188" y="15"/>
                  </a:lnTo>
                  <a:lnTo>
                    <a:pt x="181" y="35"/>
                  </a:lnTo>
                  <a:lnTo>
                    <a:pt x="169" y="64"/>
                  </a:lnTo>
                  <a:lnTo>
                    <a:pt x="154" y="101"/>
                  </a:lnTo>
                  <a:lnTo>
                    <a:pt x="147" y="119"/>
                  </a:lnTo>
                  <a:lnTo>
                    <a:pt x="143" y="133"/>
                  </a:lnTo>
                  <a:lnTo>
                    <a:pt x="138" y="146"/>
                  </a:lnTo>
                  <a:lnTo>
                    <a:pt x="134" y="156"/>
                  </a:lnTo>
                  <a:lnTo>
                    <a:pt x="131" y="163"/>
                  </a:lnTo>
                  <a:lnTo>
                    <a:pt x="128" y="173"/>
                  </a:lnTo>
                  <a:lnTo>
                    <a:pt x="102" y="241"/>
                  </a:lnTo>
                  <a:lnTo>
                    <a:pt x="103" y="258"/>
                  </a:lnTo>
                  <a:lnTo>
                    <a:pt x="104" y="274"/>
                  </a:lnTo>
                  <a:lnTo>
                    <a:pt x="105" y="289"/>
                  </a:lnTo>
                  <a:lnTo>
                    <a:pt x="105" y="303"/>
                  </a:lnTo>
                  <a:lnTo>
                    <a:pt x="104" y="321"/>
                  </a:lnTo>
                  <a:lnTo>
                    <a:pt x="104" y="336"/>
                  </a:lnTo>
                  <a:lnTo>
                    <a:pt x="102" y="351"/>
                  </a:lnTo>
                  <a:lnTo>
                    <a:pt x="100" y="361"/>
                  </a:lnTo>
                  <a:lnTo>
                    <a:pt x="98" y="368"/>
                  </a:lnTo>
                  <a:lnTo>
                    <a:pt x="97" y="374"/>
                  </a:lnTo>
                  <a:lnTo>
                    <a:pt x="95" y="378"/>
                  </a:lnTo>
                  <a:lnTo>
                    <a:pt x="92" y="381"/>
                  </a:lnTo>
                  <a:lnTo>
                    <a:pt x="86" y="385"/>
                  </a:lnTo>
                  <a:lnTo>
                    <a:pt x="81" y="387"/>
                  </a:lnTo>
                  <a:lnTo>
                    <a:pt x="77" y="387"/>
                  </a:lnTo>
                  <a:lnTo>
                    <a:pt x="74" y="385"/>
                  </a:lnTo>
                  <a:lnTo>
                    <a:pt x="70" y="383"/>
                  </a:lnTo>
                  <a:lnTo>
                    <a:pt x="66" y="380"/>
                  </a:lnTo>
                  <a:lnTo>
                    <a:pt x="64" y="375"/>
                  </a:lnTo>
                  <a:lnTo>
                    <a:pt x="63" y="371"/>
                  </a:lnTo>
                  <a:lnTo>
                    <a:pt x="62" y="365"/>
                  </a:lnTo>
                  <a:lnTo>
                    <a:pt x="61" y="359"/>
                  </a:lnTo>
                  <a:lnTo>
                    <a:pt x="62" y="348"/>
                  </a:lnTo>
                  <a:lnTo>
                    <a:pt x="63" y="336"/>
                  </a:lnTo>
                  <a:lnTo>
                    <a:pt x="65" y="323"/>
                  </a:lnTo>
                  <a:lnTo>
                    <a:pt x="68" y="309"/>
                  </a:lnTo>
                  <a:lnTo>
                    <a:pt x="72" y="295"/>
                  </a:lnTo>
                  <a:lnTo>
                    <a:pt x="77" y="279"/>
                  </a:lnTo>
                  <a:lnTo>
                    <a:pt x="83" y="263"/>
                  </a:lnTo>
                  <a:lnTo>
                    <a:pt x="89" y="245"/>
                  </a:lnTo>
                  <a:lnTo>
                    <a:pt x="82" y="181"/>
                  </a:lnTo>
                  <a:lnTo>
                    <a:pt x="75" y="130"/>
                  </a:lnTo>
                  <a:lnTo>
                    <a:pt x="68" y="94"/>
                  </a:lnTo>
                  <a:lnTo>
                    <a:pt x="63" y="72"/>
                  </a:lnTo>
                  <a:lnTo>
                    <a:pt x="59" y="65"/>
                  </a:lnTo>
                  <a:lnTo>
                    <a:pt x="57" y="59"/>
                  </a:lnTo>
                  <a:lnTo>
                    <a:pt x="54" y="54"/>
                  </a:lnTo>
                  <a:lnTo>
                    <a:pt x="51" y="49"/>
                  </a:lnTo>
                  <a:lnTo>
                    <a:pt x="48" y="46"/>
                  </a:lnTo>
                  <a:lnTo>
                    <a:pt x="43" y="44"/>
                  </a:lnTo>
                  <a:lnTo>
                    <a:pt x="40" y="42"/>
                  </a:lnTo>
                  <a:lnTo>
                    <a:pt x="35" y="42"/>
                  </a:lnTo>
                  <a:lnTo>
                    <a:pt x="30" y="42"/>
                  </a:lnTo>
                  <a:lnTo>
                    <a:pt x="26" y="44"/>
                  </a:lnTo>
                  <a:lnTo>
                    <a:pt x="22" y="46"/>
                  </a:lnTo>
                  <a:lnTo>
                    <a:pt x="19" y="51"/>
                  </a:lnTo>
                  <a:lnTo>
                    <a:pt x="15" y="55"/>
                  </a:lnTo>
                  <a:lnTo>
                    <a:pt x="13" y="64"/>
                  </a:lnTo>
                  <a:lnTo>
                    <a:pt x="10" y="74"/>
                  </a:lnTo>
                  <a:lnTo>
                    <a:pt x="9" y="87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55"/>
                  </a:lnTo>
                  <a:lnTo>
                    <a:pt x="3" y="39"/>
                  </a:lnTo>
                  <a:lnTo>
                    <a:pt x="7" y="26"/>
                  </a:lnTo>
                  <a:lnTo>
                    <a:pt x="11" y="15"/>
                  </a:lnTo>
                  <a:lnTo>
                    <a:pt x="17" y="9"/>
                  </a:lnTo>
                  <a:lnTo>
                    <a:pt x="23" y="5"/>
                  </a:lnTo>
                  <a:lnTo>
                    <a:pt x="30" y="2"/>
                  </a:lnTo>
                  <a:lnTo>
                    <a:pt x="37" y="0"/>
                  </a:lnTo>
                  <a:lnTo>
                    <a:pt x="44" y="2"/>
                  </a:lnTo>
                  <a:lnTo>
                    <a:pt x="50" y="3"/>
                  </a:lnTo>
                  <a:lnTo>
                    <a:pt x="55" y="6"/>
                  </a:lnTo>
                  <a:lnTo>
                    <a:pt x="59" y="10"/>
                  </a:lnTo>
                  <a:lnTo>
                    <a:pt x="65" y="20"/>
                  </a:lnTo>
                  <a:lnTo>
                    <a:pt x="71" y="33"/>
                  </a:lnTo>
                  <a:lnTo>
                    <a:pt x="76" y="51"/>
                  </a:lnTo>
                  <a:lnTo>
                    <a:pt x="81" y="72"/>
                  </a:lnTo>
                  <a:lnTo>
                    <a:pt x="86" y="106"/>
                  </a:lnTo>
                  <a:lnTo>
                    <a:pt x="91" y="139"/>
                  </a:lnTo>
                  <a:lnTo>
                    <a:pt x="96" y="173"/>
                  </a:lnTo>
                  <a:lnTo>
                    <a:pt x="99" y="209"/>
                  </a:lnTo>
                  <a:lnTo>
                    <a:pt x="119" y="126"/>
                  </a:lnTo>
                  <a:lnTo>
                    <a:pt x="126" y="97"/>
                  </a:lnTo>
                  <a:lnTo>
                    <a:pt x="134" y="67"/>
                  </a:lnTo>
                  <a:lnTo>
                    <a:pt x="144" y="36"/>
                  </a:lnTo>
                  <a:lnTo>
                    <a:pt x="154" y="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40" name="Freeform 3408"/>
            <p:cNvSpPr>
              <a:spLocks/>
            </p:cNvSpPr>
            <p:nvPr/>
          </p:nvSpPr>
          <p:spPr bwMode="auto">
            <a:xfrm>
              <a:off x="4344944" y="1733037"/>
              <a:ext cx="36103" cy="150200"/>
            </a:xfrm>
            <a:custGeom>
              <a:avLst/>
              <a:gdLst>
                <a:gd name="T0" fmla="*/ 0 w 127"/>
                <a:gd name="T1" fmla="*/ 12 h 524"/>
                <a:gd name="T2" fmla="*/ 0 w 127"/>
                <a:gd name="T3" fmla="*/ 0 h 524"/>
                <a:gd name="T4" fmla="*/ 14 w 127"/>
                <a:gd name="T5" fmla="*/ 10 h 524"/>
                <a:gd name="T6" fmla="*/ 28 w 127"/>
                <a:gd name="T7" fmla="*/ 20 h 524"/>
                <a:gd name="T8" fmla="*/ 41 w 127"/>
                <a:gd name="T9" fmla="*/ 32 h 524"/>
                <a:gd name="T10" fmla="*/ 53 w 127"/>
                <a:gd name="T11" fmla="*/ 45 h 524"/>
                <a:gd name="T12" fmla="*/ 65 w 127"/>
                <a:gd name="T13" fmla="*/ 59 h 524"/>
                <a:gd name="T14" fmla="*/ 75 w 127"/>
                <a:gd name="T15" fmla="*/ 74 h 524"/>
                <a:gd name="T16" fmla="*/ 84 w 127"/>
                <a:gd name="T17" fmla="*/ 90 h 524"/>
                <a:gd name="T18" fmla="*/ 93 w 127"/>
                <a:gd name="T19" fmla="*/ 107 h 524"/>
                <a:gd name="T20" fmla="*/ 101 w 127"/>
                <a:gd name="T21" fmla="*/ 124 h 524"/>
                <a:gd name="T22" fmla="*/ 108 w 127"/>
                <a:gd name="T23" fmla="*/ 143 h 524"/>
                <a:gd name="T24" fmla="*/ 114 w 127"/>
                <a:gd name="T25" fmla="*/ 162 h 524"/>
                <a:gd name="T26" fmla="*/ 118 w 127"/>
                <a:gd name="T27" fmla="*/ 181 h 524"/>
                <a:gd name="T28" fmla="*/ 122 w 127"/>
                <a:gd name="T29" fmla="*/ 201 h 524"/>
                <a:gd name="T30" fmla="*/ 124 w 127"/>
                <a:gd name="T31" fmla="*/ 221 h 524"/>
                <a:gd name="T32" fmla="*/ 125 w 127"/>
                <a:gd name="T33" fmla="*/ 241 h 524"/>
                <a:gd name="T34" fmla="*/ 127 w 127"/>
                <a:gd name="T35" fmla="*/ 261 h 524"/>
                <a:gd name="T36" fmla="*/ 125 w 127"/>
                <a:gd name="T37" fmla="*/ 283 h 524"/>
                <a:gd name="T38" fmla="*/ 124 w 127"/>
                <a:gd name="T39" fmla="*/ 305 h 524"/>
                <a:gd name="T40" fmla="*/ 121 w 127"/>
                <a:gd name="T41" fmla="*/ 325 h 524"/>
                <a:gd name="T42" fmla="*/ 117 w 127"/>
                <a:gd name="T43" fmla="*/ 345 h 524"/>
                <a:gd name="T44" fmla="*/ 113 w 127"/>
                <a:gd name="T45" fmla="*/ 365 h 524"/>
                <a:gd name="T46" fmla="*/ 107 w 127"/>
                <a:gd name="T47" fmla="*/ 384 h 524"/>
                <a:gd name="T48" fmla="*/ 100 w 127"/>
                <a:gd name="T49" fmla="*/ 403 h 524"/>
                <a:gd name="T50" fmla="*/ 91 w 127"/>
                <a:gd name="T51" fmla="*/ 421 h 524"/>
                <a:gd name="T52" fmla="*/ 82 w 127"/>
                <a:gd name="T53" fmla="*/ 439 h 524"/>
                <a:gd name="T54" fmla="*/ 73 w 127"/>
                <a:gd name="T55" fmla="*/ 455 h 524"/>
                <a:gd name="T56" fmla="*/ 62 w 127"/>
                <a:gd name="T57" fmla="*/ 469 h 524"/>
                <a:gd name="T58" fmla="*/ 51 w 127"/>
                <a:gd name="T59" fmla="*/ 483 h 524"/>
                <a:gd name="T60" fmla="*/ 39 w 127"/>
                <a:gd name="T61" fmla="*/ 495 h 524"/>
                <a:gd name="T62" fmla="*/ 27 w 127"/>
                <a:gd name="T63" fmla="*/ 507 h 524"/>
                <a:gd name="T64" fmla="*/ 14 w 127"/>
                <a:gd name="T65" fmla="*/ 515 h 524"/>
                <a:gd name="T66" fmla="*/ 0 w 127"/>
                <a:gd name="T67" fmla="*/ 524 h 524"/>
                <a:gd name="T68" fmla="*/ 0 w 127"/>
                <a:gd name="T69" fmla="*/ 512 h 524"/>
                <a:gd name="T70" fmla="*/ 14 w 127"/>
                <a:gd name="T71" fmla="*/ 502 h 524"/>
                <a:gd name="T72" fmla="*/ 26 w 127"/>
                <a:gd name="T73" fmla="*/ 489 h 524"/>
                <a:gd name="T74" fmla="*/ 36 w 127"/>
                <a:gd name="T75" fmla="*/ 475 h 524"/>
                <a:gd name="T76" fmla="*/ 47 w 127"/>
                <a:gd name="T77" fmla="*/ 460 h 524"/>
                <a:gd name="T78" fmla="*/ 55 w 127"/>
                <a:gd name="T79" fmla="*/ 442 h 524"/>
                <a:gd name="T80" fmla="*/ 62 w 127"/>
                <a:gd name="T81" fmla="*/ 423 h 524"/>
                <a:gd name="T82" fmla="*/ 68 w 127"/>
                <a:gd name="T83" fmla="*/ 400 h 524"/>
                <a:gd name="T84" fmla="*/ 74 w 127"/>
                <a:gd name="T85" fmla="*/ 375 h 524"/>
                <a:gd name="T86" fmla="*/ 77 w 127"/>
                <a:gd name="T87" fmla="*/ 349 h 524"/>
                <a:gd name="T88" fmla="*/ 80 w 127"/>
                <a:gd name="T89" fmla="*/ 323 h 524"/>
                <a:gd name="T90" fmla="*/ 82 w 127"/>
                <a:gd name="T91" fmla="*/ 297 h 524"/>
                <a:gd name="T92" fmla="*/ 82 w 127"/>
                <a:gd name="T93" fmla="*/ 269 h 524"/>
                <a:gd name="T94" fmla="*/ 82 w 127"/>
                <a:gd name="T95" fmla="*/ 238 h 524"/>
                <a:gd name="T96" fmla="*/ 80 w 127"/>
                <a:gd name="T97" fmla="*/ 209 h 524"/>
                <a:gd name="T98" fmla="*/ 77 w 127"/>
                <a:gd name="T99" fmla="*/ 182 h 524"/>
                <a:gd name="T100" fmla="*/ 74 w 127"/>
                <a:gd name="T101" fmla="*/ 156 h 524"/>
                <a:gd name="T102" fmla="*/ 69 w 127"/>
                <a:gd name="T103" fmla="*/ 132 h 524"/>
                <a:gd name="T104" fmla="*/ 63 w 127"/>
                <a:gd name="T105" fmla="*/ 110 h 524"/>
                <a:gd name="T106" fmla="*/ 56 w 127"/>
                <a:gd name="T107" fmla="*/ 90 h 524"/>
                <a:gd name="T108" fmla="*/ 49 w 127"/>
                <a:gd name="T109" fmla="*/ 72 h 524"/>
                <a:gd name="T110" fmla="*/ 40 w 127"/>
                <a:gd name="T111" fmla="*/ 55 h 524"/>
                <a:gd name="T112" fmla="*/ 28 w 127"/>
                <a:gd name="T113" fmla="*/ 41 h 524"/>
                <a:gd name="T114" fmla="*/ 15 w 127"/>
                <a:gd name="T115" fmla="*/ 26 h 524"/>
                <a:gd name="T116" fmla="*/ 0 w 127"/>
                <a:gd name="T117" fmla="*/ 12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" h="524">
                  <a:moveTo>
                    <a:pt x="0" y="12"/>
                  </a:moveTo>
                  <a:lnTo>
                    <a:pt x="0" y="0"/>
                  </a:lnTo>
                  <a:lnTo>
                    <a:pt x="14" y="10"/>
                  </a:lnTo>
                  <a:lnTo>
                    <a:pt x="28" y="20"/>
                  </a:lnTo>
                  <a:lnTo>
                    <a:pt x="41" y="32"/>
                  </a:lnTo>
                  <a:lnTo>
                    <a:pt x="53" y="45"/>
                  </a:lnTo>
                  <a:lnTo>
                    <a:pt x="65" y="59"/>
                  </a:lnTo>
                  <a:lnTo>
                    <a:pt x="75" y="74"/>
                  </a:lnTo>
                  <a:lnTo>
                    <a:pt x="84" y="90"/>
                  </a:lnTo>
                  <a:lnTo>
                    <a:pt x="93" y="107"/>
                  </a:lnTo>
                  <a:lnTo>
                    <a:pt x="101" y="124"/>
                  </a:lnTo>
                  <a:lnTo>
                    <a:pt x="108" y="143"/>
                  </a:lnTo>
                  <a:lnTo>
                    <a:pt x="114" y="162"/>
                  </a:lnTo>
                  <a:lnTo>
                    <a:pt x="118" y="181"/>
                  </a:lnTo>
                  <a:lnTo>
                    <a:pt x="122" y="201"/>
                  </a:lnTo>
                  <a:lnTo>
                    <a:pt x="124" y="221"/>
                  </a:lnTo>
                  <a:lnTo>
                    <a:pt x="125" y="241"/>
                  </a:lnTo>
                  <a:lnTo>
                    <a:pt x="127" y="261"/>
                  </a:lnTo>
                  <a:lnTo>
                    <a:pt x="125" y="283"/>
                  </a:lnTo>
                  <a:lnTo>
                    <a:pt x="124" y="305"/>
                  </a:lnTo>
                  <a:lnTo>
                    <a:pt x="121" y="325"/>
                  </a:lnTo>
                  <a:lnTo>
                    <a:pt x="117" y="345"/>
                  </a:lnTo>
                  <a:lnTo>
                    <a:pt x="113" y="365"/>
                  </a:lnTo>
                  <a:lnTo>
                    <a:pt x="107" y="384"/>
                  </a:lnTo>
                  <a:lnTo>
                    <a:pt x="100" y="403"/>
                  </a:lnTo>
                  <a:lnTo>
                    <a:pt x="91" y="421"/>
                  </a:lnTo>
                  <a:lnTo>
                    <a:pt x="82" y="439"/>
                  </a:lnTo>
                  <a:lnTo>
                    <a:pt x="73" y="455"/>
                  </a:lnTo>
                  <a:lnTo>
                    <a:pt x="62" y="469"/>
                  </a:lnTo>
                  <a:lnTo>
                    <a:pt x="51" y="483"/>
                  </a:lnTo>
                  <a:lnTo>
                    <a:pt x="39" y="495"/>
                  </a:lnTo>
                  <a:lnTo>
                    <a:pt x="27" y="507"/>
                  </a:lnTo>
                  <a:lnTo>
                    <a:pt x="14" y="515"/>
                  </a:lnTo>
                  <a:lnTo>
                    <a:pt x="0" y="524"/>
                  </a:lnTo>
                  <a:lnTo>
                    <a:pt x="0" y="512"/>
                  </a:lnTo>
                  <a:lnTo>
                    <a:pt x="14" y="502"/>
                  </a:lnTo>
                  <a:lnTo>
                    <a:pt x="26" y="489"/>
                  </a:lnTo>
                  <a:lnTo>
                    <a:pt x="36" y="475"/>
                  </a:lnTo>
                  <a:lnTo>
                    <a:pt x="47" y="460"/>
                  </a:lnTo>
                  <a:lnTo>
                    <a:pt x="55" y="442"/>
                  </a:lnTo>
                  <a:lnTo>
                    <a:pt x="62" y="423"/>
                  </a:lnTo>
                  <a:lnTo>
                    <a:pt x="68" y="400"/>
                  </a:lnTo>
                  <a:lnTo>
                    <a:pt x="74" y="375"/>
                  </a:lnTo>
                  <a:lnTo>
                    <a:pt x="77" y="349"/>
                  </a:lnTo>
                  <a:lnTo>
                    <a:pt x="80" y="323"/>
                  </a:lnTo>
                  <a:lnTo>
                    <a:pt x="82" y="297"/>
                  </a:lnTo>
                  <a:lnTo>
                    <a:pt x="82" y="269"/>
                  </a:lnTo>
                  <a:lnTo>
                    <a:pt x="82" y="238"/>
                  </a:lnTo>
                  <a:lnTo>
                    <a:pt x="80" y="209"/>
                  </a:lnTo>
                  <a:lnTo>
                    <a:pt x="77" y="182"/>
                  </a:lnTo>
                  <a:lnTo>
                    <a:pt x="74" y="156"/>
                  </a:lnTo>
                  <a:lnTo>
                    <a:pt x="69" y="132"/>
                  </a:lnTo>
                  <a:lnTo>
                    <a:pt x="63" y="110"/>
                  </a:lnTo>
                  <a:lnTo>
                    <a:pt x="56" y="90"/>
                  </a:lnTo>
                  <a:lnTo>
                    <a:pt x="49" y="72"/>
                  </a:lnTo>
                  <a:lnTo>
                    <a:pt x="40" y="55"/>
                  </a:lnTo>
                  <a:lnTo>
                    <a:pt x="28" y="41"/>
                  </a:lnTo>
                  <a:lnTo>
                    <a:pt x="15" y="2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41" name="Freeform 3409"/>
            <p:cNvSpPr>
              <a:spLocks/>
            </p:cNvSpPr>
            <p:nvPr/>
          </p:nvSpPr>
          <p:spPr bwMode="auto">
            <a:xfrm>
              <a:off x="4038356" y="1735903"/>
              <a:ext cx="4584" cy="40703"/>
            </a:xfrm>
            <a:custGeom>
              <a:avLst/>
              <a:gdLst>
                <a:gd name="T0" fmla="*/ 8 w 16"/>
                <a:gd name="T1" fmla="*/ 142 h 142"/>
                <a:gd name="T2" fmla="*/ 16 w 16"/>
                <a:gd name="T3" fmla="*/ 132 h 142"/>
                <a:gd name="T4" fmla="*/ 16 w 16"/>
                <a:gd name="T5" fmla="*/ 0 h 142"/>
                <a:gd name="T6" fmla="*/ 0 w 16"/>
                <a:gd name="T7" fmla="*/ 0 h 142"/>
                <a:gd name="T8" fmla="*/ 0 w 16"/>
                <a:gd name="T9" fmla="*/ 132 h 142"/>
                <a:gd name="T10" fmla="*/ 8 w 16"/>
                <a:gd name="T11" fmla="*/ 142 h 142"/>
                <a:gd name="T12" fmla="*/ 8 w 16"/>
                <a:gd name="T13" fmla="*/ 142 h 142"/>
                <a:gd name="T14" fmla="*/ 16 w 16"/>
                <a:gd name="T15" fmla="*/ 142 h 142"/>
                <a:gd name="T16" fmla="*/ 16 w 16"/>
                <a:gd name="T17" fmla="*/ 132 h 142"/>
                <a:gd name="T18" fmla="*/ 8 w 16"/>
                <a:gd name="T1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42">
                  <a:moveTo>
                    <a:pt x="8" y="142"/>
                  </a:moveTo>
                  <a:lnTo>
                    <a:pt x="16" y="13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8" y="142"/>
                  </a:lnTo>
                  <a:lnTo>
                    <a:pt x="16" y="142"/>
                  </a:lnTo>
                  <a:lnTo>
                    <a:pt x="16" y="132"/>
                  </a:lnTo>
                  <a:lnTo>
                    <a:pt x="8" y="14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42" name="Freeform 3410"/>
            <p:cNvSpPr>
              <a:spLocks/>
            </p:cNvSpPr>
            <p:nvPr/>
          </p:nvSpPr>
          <p:spPr bwMode="auto">
            <a:xfrm>
              <a:off x="4035491" y="1770874"/>
              <a:ext cx="5158" cy="5733"/>
            </a:xfrm>
            <a:custGeom>
              <a:avLst/>
              <a:gdLst>
                <a:gd name="T0" fmla="*/ 0 w 18"/>
                <a:gd name="T1" fmla="*/ 11 h 20"/>
                <a:gd name="T2" fmla="*/ 10 w 18"/>
                <a:gd name="T3" fmla="*/ 20 h 20"/>
                <a:gd name="T4" fmla="*/ 18 w 18"/>
                <a:gd name="T5" fmla="*/ 20 h 20"/>
                <a:gd name="T6" fmla="*/ 18 w 18"/>
                <a:gd name="T7" fmla="*/ 0 h 20"/>
                <a:gd name="T8" fmla="*/ 10 w 18"/>
                <a:gd name="T9" fmla="*/ 0 h 20"/>
                <a:gd name="T10" fmla="*/ 0 w 18"/>
                <a:gd name="T11" fmla="*/ 11 h 20"/>
                <a:gd name="T12" fmla="*/ 0 w 18"/>
                <a:gd name="T13" fmla="*/ 11 h 20"/>
                <a:gd name="T14" fmla="*/ 1 w 18"/>
                <a:gd name="T15" fmla="*/ 20 h 20"/>
                <a:gd name="T16" fmla="*/ 10 w 18"/>
                <a:gd name="T17" fmla="*/ 20 h 20"/>
                <a:gd name="T18" fmla="*/ 0 w 18"/>
                <a:gd name="T1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20">
                  <a:moveTo>
                    <a:pt x="0" y="11"/>
                  </a:moveTo>
                  <a:lnTo>
                    <a:pt x="10" y="20"/>
                  </a:lnTo>
                  <a:lnTo>
                    <a:pt x="18" y="20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1" y="20"/>
                  </a:lnTo>
                  <a:lnTo>
                    <a:pt x="10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43" name="Freeform 3411"/>
            <p:cNvSpPr>
              <a:spLocks/>
            </p:cNvSpPr>
            <p:nvPr/>
          </p:nvSpPr>
          <p:spPr bwMode="auto">
            <a:xfrm>
              <a:off x="4032053" y="1754822"/>
              <a:ext cx="8596" cy="19492"/>
            </a:xfrm>
            <a:custGeom>
              <a:avLst/>
              <a:gdLst>
                <a:gd name="T0" fmla="*/ 0 w 31"/>
                <a:gd name="T1" fmla="*/ 10 h 66"/>
                <a:gd name="T2" fmla="*/ 0 w 31"/>
                <a:gd name="T3" fmla="*/ 10 h 66"/>
                <a:gd name="T4" fmla="*/ 5 w 31"/>
                <a:gd name="T5" fmla="*/ 20 h 66"/>
                <a:gd name="T6" fmla="*/ 9 w 31"/>
                <a:gd name="T7" fmla="*/ 34 h 66"/>
                <a:gd name="T8" fmla="*/ 11 w 31"/>
                <a:gd name="T9" fmla="*/ 49 h 66"/>
                <a:gd name="T10" fmla="*/ 13 w 31"/>
                <a:gd name="T11" fmla="*/ 66 h 66"/>
                <a:gd name="T12" fmla="*/ 31 w 31"/>
                <a:gd name="T13" fmla="*/ 63 h 66"/>
                <a:gd name="T14" fmla="*/ 27 w 31"/>
                <a:gd name="T15" fmla="*/ 44 h 66"/>
                <a:gd name="T16" fmla="*/ 24 w 31"/>
                <a:gd name="T17" fmla="*/ 27 h 66"/>
                <a:gd name="T18" fmla="*/ 20 w 31"/>
                <a:gd name="T19" fmla="*/ 13 h 66"/>
                <a:gd name="T20" fmla="*/ 14 w 31"/>
                <a:gd name="T21" fmla="*/ 0 h 66"/>
                <a:gd name="T22" fmla="*/ 14 w 31"/>
                <a:gd name="T23" fmla="*/ 0 h 66"/>
                <a:gd name="T24" fmla="*/ 0 w 31"/>
                <a:gd name="T25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66">
                  <a:moveTo>
                    <a:pt x="0" y="10"/>
                  </a:moveTo>
                  <a:lnTo>
                    <a:pt x="0" y="10"/>
                  </a:lnTo>
                  <a:lnTo>
                    <a:pt x="5" y="20"/>
                  </a:lnTo>
                  <a:lnTo>
                    <a:pt x="9" y="34"/>
                  </a:lnTo>
                  <a:lnTo>
                    <a:pt x="11" y="49"/>
                  </a:lnTo>
                  <a:lnTo>
                    <a:pt x="13" y="66"/>
                  </a:lnTo>
                  <a:lnTo>
                    <a:pt x="31" y="63"/>
                  </a:lnTo>
                  <a:lnTo>
                    <a:pt x="27" y="44"/>
                  </a:lnTo>
                  <a:lnTo>
                    <a:pt x="24" y="27"/>
                  </a:lnTo>
                  <a:lnTo>
                    <a:pt x="20" y="13"/>
                  </a:lnTo>
                  <a:lnTo>
                    <a:pt x="1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44" name="Freeform 3412"/>
            <p:cNvSpPr>
              <a:spLocks/>
            </p:cNvSpPr>
            <p:nvPr/>
          </p:nvSpPr>
          <p:spPr bwMode="auto">
            <a:xfrm>
              <a:off x="4024030" y="1743356"/>
              <a:ext cx="12034" cy="14332"/>
            </a:xfrm>
            <a:custGeom>
              <a:avLst/>
              <a:gdLst>
                <a:gd name="T0" fmla="*/ 0 w 41"/>
                <a:gd name="T1" fmla="*/ 19 h 51"/>
                <a:gd name="T2" fmla="*/ 0 w 41"/>
                <a:gd name="T3" fmla="*/ 19 h 51"/>
                <a:gd name="T4" fmla="*/ 9 w 41"/>
                <a:gd name="T5" fmla="*/ 25 h 51"/>
                <a:gd name="T6" fmla="*/ 16 w 41"/>
                <a:gd name="T7" fmla="*/ 32 h 51"/>
                <a:gd name="T8" fmla="*/ 21 w 41"/>
                <a:gd name="T9" fmla="*/ 41 h 51"/>
                <a:gd name="T10" fmla="*/ 27 w 41"/>
                <a:gd name="T11" fmla="*/ 51 h 51"/>
                <a:gd name="T12" fmla="*/ 41 w 41"/>
                <a:gd name="T13" fmla="*/ 41 h 51"/>
                <a:gd name="T14" fmla="*/ 34 w 41"/>
                <a:gd name="T15" fmla="*/ 28 h 51"/>
                <a:gd name="T16" fmla="*/ 27 w 41"/>
                <a:gd name="T17" fmla="*/ 18 h 51"/>
                <a:gd name="T18" fmla="*/ 18 w 41"/>
                <a:gd name="T19" fmla="*/ 9 h 51"/>
                <a:gd name="T20" fmla="*/ 7 w 41"/>
                <a:gd name="T21" fmla="*/ 0 h 51"/>
                <a:gd name="T22" fmla="*/ 7 w 41"/>
                <a:gd name="T23" fmla="*/ 0 h 51"/>
                <a:gd name="T24" fmla="*/ 0 w 41"/>
                <a:gd name="T25" fmla="*/ 1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51">
                  <a:moveTo>
                    <a:pt x="0" y="19"/>
                  </a:moveTo>
                  <a:lnTo>
                    <a:pt x="0" y="19"/>
                  </a:lnTo>
                  <a:lnTo>
                    <a:pt x="9" y="25"/>
                  </a:lnTo>
                  <a:lnTo>
                    <a:pt x="16" y="32"/>
                  </a:lnTo>
                  <a:lnTo>
                    <a:pt x="21" y="41"/>
                  </a:lnTo>
                  <a:lnTo>
                    <a:pt x="27" y="51"/>
                  </a:lnTo>
                  <a:lnTo>
                    <a:pt x="41" y="41"/>
                  </a:lnTo>
                  <a:lnTo>
                    <a:pt x="34" y="28"/>
                  </a:lnTo>
                  <a:lnTo>
                    <a:pt x="27" y="18"/>
                  </a:lnTo>
                  <a:lnTo>
                    <a:pt x="18" y="9"/>
                  </a:lnTo>
                  <a:lnTo>
                    <a:pt x="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45" name="Freeform 3413"/>
            <p:cNvSpPr>
              <a:spLocks/>
            </p:cNvSpPr>
            <p:nvPr/>
          </p:nvSpPr>
          <p:spPr bwMode="auto">
            <a:xfrm>
              <a:off x="4013142" y="1739343"/>
              <a:ext cx="13180" cy="9746"/>
            </a:xfrm>
            <a:custGeom>
              <a:avLst/>
              <a:gdLst>
                <a:gd name="T0" fmla="*/ 0 w 44"/>
                <a:gd name="T1" fmla="*/ 20 h 33"/>
                <a:gd name="T2" fmla="*/ 0 w 44"/>
                <a:gd name="T3" fmla="*/ 20 h 33"/>
                <a:gd name="T4" fmla="*/ 9 w 44"/>
                <a:gd name="T5" fmla="*/ 22 h 33"/>
                <a:gd name="T6" fmla="*/ 19 w 44"/>
                <a:gd name="T7" fmla="*/ 23 h 33"/>
                <a:gd name="T8" fmla="*/ 28 w 44"/>
                <a:gd name="T9" fmla="*/ 27 h 33"/>
                <a:gd name="T10" fmla="*/ 37 w 44"/>
                <a:gd name="T11" fmla="*/ 33 h 33"/>
                <a:gd name="T12" fmla="*/ 44 w 44"/>
                <a:gd name="T13" fmla="*/ 14 h 33"/>
                <a:gd name="T14" fmla="*/ 34 w 44"/>
                <a:gd name="T15" fmla="*/ 9 h 33"/>
                <a:gd name="T16" fmla="*/ 23 w 44"/>
                <a:gd name="T17" fmla="*/ 4 h 33"/>
                <a:gd name="T18" fmla="*/ 12 w 44"/>
                <a:gd name="T19" fmla="*/ 1 h 33"/>
                <a:gd name="T20" fmla="*/ 0 w 44"/>
                <a:gd name="T21" fmla="*/ 0 h 33"/>
                <a:gd name="T22" fmla="*/ 0 w 44"/>
                <a:gd name="T23" fmla="*/ 0 h 33"/>
                <a:gd name="T24" fmla="*/ 0 w 44"/>
                <a:gd name="T25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33">
                  <a:moveTo>
                    <a:pt x="0" y="20"/>
                  </a:moveTo>
                  <a:lnTo>
                    <a:pt x="0" y="20"/>
                  </a:lnTo>
                  <a:lnTo>
                    <a:pt x="9" y="22"/>
                  </a:lnTo>
                  <a:lnTo>
                    <a:pt x="19" y="23"/>
                  </a:lnTo>
                  <a:lnTo>
                    <a:pt x="28" y="27"/>
                  </a:lnTo>
                  <a:lnTo>
                    <a:pt x="37" y="33"/>
                  </a:lnTo>
                  <a:lnTo>
                    <a:pt x="44" y="14"/>
                  </a:lnTo>
                  <a:lnTo>
                    <a:pt x="34" y="9"/>
                  </a:lnTo>
                  <a:lnTo>
                    <a:pt x="23" y="4"/>
                  </a:lnTo>
                  <a:lnTo>
                    <a:pt x="12" y="1"/>
                  </a:lnTo>
                  <a:lnTo>
                    <a:pt x="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46" name="Freeform 3414"/>
            <p:cNvSpPr>
              <a:spLocks/>
            </p:cNvSpPr>
            <p:nvPr/>
          </p:nvSpPr>
          <p:spPr bwMode="auto">
            <a:xfrm>
              <a:off x="4000534" y="1739343"/>
              <a:ext cx="12607" cy="10319"/>
            </a:xfrm>
            <a:custGeom>
              <a:avLst/>
              <a:gdLst>
                <a:gd name="T0" fmla="*/ 11 w 44"/>
                <a:gd name="T1" fmla="*/ 36 h 36"/>
                <a:gd name="T2" fmla="*/ 11 w 44"/>
                <a:gd name="T3" fmla="*/ 36 h 36"/>
                <a:gd name="T4" fmla="*/ 18 w 44"/>
                <a:gd name="T5" fmla="*/ 29 h 36"/>
                <a:gd name="T6" fmla="*/ 25 w 44"/>
                <a:gd name="T7" fmla="*/ 24 h 36"/>
                <a:gd name="T8" fmla="*/ 35 w 44"/>
                <a:gd name="T9" fmla="*/ 22 h 36"/>
                <a:gd name="T10" fmla="*/ 44 w 44"/>
                <a:gd name="T11" fmla="*/ 20 h 36"/>
                <a:gd name="T12" fmla="*/ 44 w 44"/>
                <a:gd name="T13" fmla="*/ 0 h 36"/>
                <a:gd name="T14" fmla="*/ 32 w 44"/>
                <a:gd name="T15" fmla="*/ 1 h 36"/>
                <a:gd name="T16" fmla="*/ 19 w 44"/>
                <a:gd name="T17" fmla="*/ 6 h 36"/>
                <a:gd name="T18" fmla="*/ 9 w 44"/>
                <a:gd name="T19" fmla="*/ 11 h 36"/>
                <a:gd name="T20" fmla="*/ 0 w 44"/>
                <a:gd name="T21" fmla="*/ 20 h 36"/>
                <a:gd name="T22" fmla="*/ 0 w 44"/>
                <a:gd name="T23" fmla="*/ 20 h 36"/>
                <a:gd name="T24" fmla="*/ 11 w 44"/>
                <a:gd name="T2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36">
                  <a:moveTo>
                    <a:pt x="11" y="36"/>
                  </a:moveTo>
                  <a:lnTo>
                    <a:pt x="11" y="36"/>
                  </a:lnTo>
                  <a:lnTo>
                    <a:pt x="18" y="29"/>
                  </a:lnTo>
                  <a:lnTo>
                    <a:pt x="25" y="24"/>
                  </a:lnTo>
                  <a:lnTo>
                    <a:pt x="35" y="22"/>
                  </a:lnTo>
                  <a:lnTo>
                    <a:pt x="44" y="20"/>
                  </a:lnTo>
                  <a:lnTo>
                    <a:pt x="44" y="0"/>
                  </a:lnTo>
                  <a:lnTo>
                    <a:pt x="32" y="1"/>
                  </a:lnTo>
                  <a:lnTo>
                    <a:pt x="19" y="6"/>
                  </a:lnTo>
                  <a:lnTo>
                    <a:pt x="9" y="11"/>
                  </a:lnTo>
                  <a:lnTo>
                    <a:pt x="0" y="20"/>
                  </a:lnTo>
                  <a:lnTo>
                    <a:pt x="11" y="3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47" name="Freeform 3415"/>
            <p:cNvSpPr>
              <a:spLocks/>
            </p:cNvSpPr>
            <p:nvPr/>
          </p:nvSpPr>
          <p:spPr bwMode="auto">
            <a:xfrm>
              <a:off x="3995377" y="1745076"/>
              <a:ext cx="8596" cy="14332"/>
            </a:xfrm>
            <a:custGeom>
              <a:avLst/>
              <a:gdLst>
                <a:gd name="T0" fmla="*/ 17 w 30"/>
                <a:gd name="T1" fmla="*/ 49 h 49"/>
                <a:gd name="T2" fmla="*/ 17 w 30"/>
                <a:gd name="T3" fmla="*/ 49 h 49"/>
                <a:gd name="T4" fmla="*/ 17 w 30"/>
                <a:gd name="T5" fmla="*/ 40 h 49"/>
                <a:gd name="T6" fmla="*/ 20 w 30"/>
                <a:gd name="T7" fmla="*/ 32 h 49"/>
                <a:gd name="T8" fmla="*/ 24 w 30"/>
                <a:gd name="T9" fmla="*/ 23 h 49"/>
                <a:gd name="T10" fmla="*/ 30 w 30"/>
                <a:gd name="T11" fmla="*/ 16 h 49"/>
                <a:gd name="T12" fmla="*/ 19 w 30"/>
                <a:gd name="T13" fmla="*/ 0 h 49"/>
                <a:gd name="T14" fmla="*/ 10 w 30"/>
                <a:gd name="T15" fmla="*/ 12 h 49"/>
                <a:gd name="T16" fmla="*/ 4 w 30"/>
                <a:gd name="T17" fmla="*/ 23 h 49"/>
                <a:gd name="T18" fmla="*/ 1 w 30"/>
                <a:gd name="T19" fmla="*/ 36 h 49"/>
                <a:gd name="T20" fmla="*/ 0 w 30"/>
                <a:gd name="T21" fmla="*/ 49 h 49"/>
                <a:gd name="T22" fmla="*/ 0 w 30"/>
                <a:gd name="T23" fmla="*/ 49 h 49"/>
                <a:gd name="T24" fmla="*/ 17 w 30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49">
                  <a:moveTo>
                    <a:pt x="17" y="49"/>
                  </a:moveTo>
                  <a:lnTo>
                    <a:pt x="17" y="49"/>
                  </a:lnTo>
                  <a:lnTo>
                    <a:pt x="17" y="40"/>
                  </a:lnTo>
                  <a:lnTo>
                    <a:pt x="20" y="32"/>
                  </a:lnTo>
                  <a:lnTo>
                    <a:pt x="24" y="23"/>
                  </a:lnTo>
                  <a:lnTo>
                    <a:pt x="30" y="16"/>
                  </a:lnTo>
                  <a:lnTo>
                    <a:pt x="19" y="0"/>
                  </a:lnTo>
                  <a:lnTo>
                    <a:pt x="10" y="12"/>
                  </a:lnTo>
                  <a:lnTo>
                    <a:pt x="4" y="23"/>
                  </a:lnTo>
                  <a:lnTo>
                    <a:pt x="1" y="36"/>
                  </a:lnTo>
                  <a:lnTo>
                    <a:pt x="0" y="49"/>
                  </a:lnTo>
                  <a:lnTo>
                    <a:pt x="17" y="4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48" name="Freeform 3416"/>
            <p:cNvSpPr>
              <a:spLocks/>
            </p:cNvSpPr>
            <p:nvPr/>
          </p:nvSpPr>
          <p:spPr bwMode="auto">
            <a:xfrm>
              <a:off x="3995377" y="1759408"/>
              <a:ext cx="6877" cy="10319"/>
            </a:xfrm>
            <a:custGeom>
              <a:avLst/>
              <a:gdLst>
                <a:gd name="T0" fmla="*/ 24 w 24"/>
                <a:gd name="T1" fmla="*/ 25 h 38"/>
                <a:gd name="T2" fmla="*/ 24 w 24"/>
                <a:gd name="T3" fmla="*/ 25 h 38"/>
                <a:gd name="T4" fmla="*/ 21 w 24"/>
                <a:gd name="T5" fmla="*/ 19 h 38"/>
                <a:gd name="T6" fmla="*/ 19 w 24"/>
                <a:gd name="T7" fmla="*/ 13 h 38"/>
                <a:gd name="T8" fmla="*/ 17 w 24"/>
                <a:gd name="T9" fmla="*/ 6 h 38"/>
                <a:gd name="T10" fmla="*/ 17 w 24"/>
                <a:gd name="T11" fmla="*/ 0 h 38"/>
                <a:gd name="T12" fmla="*/ 0 w 24"/>
                <a:gd name="T13" fmla="*/ 0 h 38"/>
                <a:gd name="T14" fmla="*/ 1 w 24"/>
                <a:gd name="T15" fmla="*/ 10 h 38"/>
                <a:gd name="T16" fmla="*/ 3 w 24"/>
                <a:gd name="T17" fmla="*/ 20 h 38"/>
                <a:gd name="T18" fmla="*/ 7 w 24"/>
                <a:gd name="T19" fmla="*/ 29 h 38"/>
                <a:gd name="T20" fmla="*/ 13 w 24"/>
                <a:gd name="T21" fmla="*/ 38 h 38"/>
                <a:gd name="T22" fmla="*/ 13 w 24"/>
                <a:gd name="T23" fmla="*/ 38 h 38"/>
                <a:gd name="T24" fmla="*/ 24 w 24"/>
                <a:gd name="T25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8">
                  <a:moveTo>
                    <a:pt x="24" y="25"/>
                  </a:moveTo>
                  <a:lnTo>
                    <a:pt x="24" y="25"/>
                  </a:lnTo>
                  <a:lnTo>
                    <a:pt x="21" y="19"/>
                  </a:lnTo>
                  <a:lnTo>
                    <a:pt x="19" y="13"/>
                  </a:lnTo>
                  <a:lnTo>
                    <a:pt x="17" y="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1" y="10"/>
                  </a:lnTo>
                  <a:lnTo>
                    <a:pt x="3" y="20"/>
                  </a:lnTo>
                  <a:lnTo>
                    <a:pt x="7" y="29"/>
                  </a:lnTo>
                  <a:lnTo>
                    <a:pt x="13" y="38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49" name="Freeform 3417"/>
            <p:cNvSpPr>
              <a:spLocks/>
            </p:cNvSpPr>
            <p:nvPr/>
          </p:nvSpPr>
          <p:spPr bwMode="auto">
            <a:xfrm>
              <a:off x="3998815" y="1766287"/>
              <a:ext cx="22349" cy="20638"/>
            </a:xfrm>
            <a:custGeom>
              <a:avLst/>
              <a:gdLst>
                <a:gd name="T0" fmla="*/ 77 w 77"/>
                <a:gd name="T1" fmla="*/ 54 h 72"/>
                <a:gd name="T2" fmla="*/ 77 w 77"/>
                <a:gd name="T3" fmla="*/ 54 h 72"/>
                <a:gd name="T4" fmla="*/ 52 w 77"/>
                <a:gd name="T5" fmla="*/ 37 h 72"/>
                <a:gd name="T6" fmla="*/ 34 w 77"/>
                <a:gd name="T7" fmla="*/ 23 h 72"/>
                <a:gd name="T8" fmla="*/ 21 w 77"/>
                <a:gd name="T9" fmla="*/ 10 h 72"/>
                <a:gd name="T10" fmla="*/ 11 w 77"/>
                <a:gd name="T11" fmla="*/ 0 h 72"/>
                <a:gd name="T12" fmla="*/ 0 w 77"/>
                <a:gd name="T13" fmla="*/ 13 h 72"/>
                <a:gd name="T14" fmla="*/ 10 w 77"/>
                <a:gd name="T15" fmla="*/ 26 h 72"/>
                <a:gd name="T16" fmla="*/ 24 w 77"/>
                <a:gd name="T17" fmla="*/ 40 h 72"/>
                <a:gd name="T18" fmla="*/ 44 w 77"/>
                <a:gd name="T19" fmla="*/ 54 h 72"/>
                <a:gd name="T20" fmla="*/ 69 w 77"/>
                <a:gd name="T21" fmla="*/ 72 h 72"/>
                <a:gd name="T22" fmla="*/ 69 w 77"/>
                <a:gd name="T23" fmla="*/ 72 h 72"/>
                <a:gd name="T24" fmla="*/ 77 w 77"/>
                <a:gd name="T25" fmla="*/ 5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72">
                  <a:moveTo>
                    <a:pt x="77" y="54"/>
                  </a:moveTo>
                  <a:lnTo>
                    <a:pt x="77" y="54"/>
                  </a:lnTo>
                  <a:lnTo>
                    <a:pt x="52" y="37"/>
                  </a:lnTo>
                  <a:lnTo>
                    <a:pt x="34" y="23"/>
                  </a:lnTo>
                  <a:lnTo>
                    <a:pt x="21" y="10"/>
                  </a:lnTo>
                  <a:lnTo>
                    <a:pt x="11" y="0"/>
                  </a:lnTo>
                  <a:lnTo>
                    <a:pt x="0" y="13"/>
                  </a:lnTo>
                  <a:lnTo>
                    <a:pt x="10" y="26"/>
                  </a:lnTo>
                  <a:lnTo>
                    <a:pt x="24" y="40"/>
                  </a:lnTo>
                  <a:lnTo>
                    <a:pt x="44" y="54"/>
                  </a:lnTo>
                  <a:lnTo>
                    <a:pt x="69" y="72"/>
                  </a:lnTo>
                  <a:lnTo>
                    <a:pt x="77" y="5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50" name="Freeform 3418"/>
            <p:cNvSpPr>
              <a:spLocks/>
            </p:cNvSpPr>
            <p:nvPr/>
          </p:nvSpPr>
          <p:spPr bwMode="auto">
            <a:xfrm>
              <a:off x="4018872" y="1781766"/>
              <a:ext cx="19484" cy="17772"/>
            </a:xfrm>
            <a:custGeom>
              <a:avLst/>
              <a:gdLst>
                <a:gd name="T0" fmla="*/ 68 w 68"/>
                <a:gd name="T1" fmla="*/ 45 h 61"/>
                <a:gd name="T2" fmla="*/ 68 w 68"/>
                <a:gd name="T3" fmla="*/ 45 h 61"/>
                <a:gd name="T4" fmla="*/ 58 w 68"/>
                <a:gd name="T5" fmla="*/ 37 h 61"/>
                <a:gd name="T6" fmla="*/ 44 w 68"/>
                <a:gd name="T7" fmla="*/ 25 h 61"/>
                <a:gd name="T8" fmla="*/ 28 w 68"/>
                <a:gd name="T9" fmla="*/ 13 h 61"/>
                <a:gd name="T10" fmla="*/ 8 w 68"/>
                <a:gd name="T11" fmla="*/ 0 h 61"/>
                <a:gd name="T12" fmla="*/ 0 w 68"/>
                <a:gd name="T13" fmla="*/ 18 h 61"/>
                <a:gd name="T14" fmla="*/ 20 w 68"/>
                <a:gd name="T15" fmla="*/ 31 h 61"/>
                <a:gd name="T16" fmla="*/ 36 w 68"/>
                <a:gd name="T17" fmla="*/ 42 h 61"/>
                <a:gd name="T18" fmla="*/ 49 w 68"/>
                <a:gd name="T19" fmla="*/ 52 h 61"/>
                <a:gd name="T20" fmla="*/ 58 w 68"/>
                <a:gd name="T21" fmla="*/ 61 h 61"/>
                <a:gd name="T22" fmla="*/ 58 w 68"/>
                <a:gd name="T23" fmla="*/ 61 h 61"/>
                <a:gd name="T24" fmla="*/ 68 w 68"/>
                <a:gd name="T25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61">
                  <a:moveTo>
                    <a:pt x="68" y="45"/>
                  </a:moveTo>
                  <a:lnTo>
                    <a:pt x="68" y="45"/>
                  </a:lnTo>
                  <a:lnTo>
                    <a:pt x="58" y="37"/>
                  </a:lnTo>
                  <a:lnTo>
                    <a:pt x="44" y="25"/>
                  </a:lnTo>
                  <a:lnTo>
                    <a:pt x="28" y="13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0" y="31"/>
                  </a:lnTo>
                  <a:lnTo>
                    <a:pt x="36" y="42"/>
                  </a:lnTo>
                  <a:lnTo>
                    <a:pt x="49" y="52"/>
                  </a:lnTo>
                  <a:lnTo>
                    <a:pt x="58" y="61"/>
                  </a:lnTo>
                  <a:lnTo>
                    <a:pt x="68" y="4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51" name="Freeform 3419"/>
            <p:cNvSpPr>
              <a:spLocks/>
            </p:cNvSpPr>
            <p:nvPr/>
          </p:nvSpPr>
          <p:spPr bwMode="auto">
            <a:xfrm>
              <a:off x="4035491" y="1794952"/>
              <a:ext cx="10315" cy="13759"/>
            </a:xfrm>
            <a:custGeom>
              <a:avLst/>
              <a:gdLst>
                <a:gd name="T0" fmla="*/ 36 w 36"/>
                <a:gd name="T1" fmla="*/ 39 h 49"/>
                <a:gd name="T2" fmla="*/ 36 w 36"/>
                <a:gd name="T3" fmla="*/ 39 h 49"/>
                <a:gd name="T4" fmla="*/ 32 w 36"/>
                <a:gd name="T5" fmla="*/ 29 h 49"/>
                <a:gd name="T6" fmla="*/ 26 w 36"/>
                <a:gd name="T7" fmla="*/ 17 h 49"/>
                <a:gd name="T8" fmla="*/ 18 w 36"/>
                <a:gd name="T9" fmla="*/ 9 h 49"/>
                <a:gd name="T10" fmla="*/ 10 w 36"/>
                <a:gd name="T11" fmla="*/ 0 h 49"/>
                <a:gd name="T12" fmla="*/ 0 w 36"/>
                <a:gd name="T13" fmla="*/ 16 h 49"/>
                <a:gd name="T14" fmla="*/ 7 w 36"/>
                <a:gd name="T15" fmla="*/ 23 h 49"/>
                <a:gd name="T16" fmla="*/ 13 w 36"/>
                <a:gd name="T17" fmla="*/ 30 h 49"/>
                <a:gd name="T18" fmla="*/ 18 w 36"/>
                <a:gd name="T19" fmla="*/ 39 h 49"/>
                <a:gd name="T20" fmla="*/ 22 w 36"/>
                <a:gd name="T21" fmla="*/ 49 h 49"/>
                <a:gd name="T22" fmla="*/ 22 w 36"/>
                <a:gd name="T23" fmla="*/ 49 h 49"/>
                <a:gd name="T24" fmla="*/ 36 w 36"/>
                <a:gd name="T25" fmla="*/ 3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49">
                  <a:moveTo>
                    <a:pt x="36" y="39"/>
                  </a:moveTo>
                  <a:lnTo>
                    <a:pt x="36" y="39"/>
                  </a:lnTo>
                  <a:lnTo>
                    <a:pt x="32" y="29"/>
                  </a:lnTo>
                  <a:lnTo>
                    <a:pt x="26" y="17"/>
                  </a:lnTo>
                  <a:lnTo>
                    <a:pt x="18" y="9"/>
                  </a:lnTo>
                  <a:lnTo>
                    <a:pt x="10" y="0"/>
                  </a:lnTo>
                  <a:lnTo>
                    <a:pt x="0" y="16"/>
                  </a:lnTo>
                  <a:lnTo>
                    <a:pt x="7" y="23"/>
                  </a:lnTo>
                  <a:lnTo>
                    <a:pt x="13" y="30"/>
                  </a:lnTo>
                  <a:lnTo>
                    <a:pt x="18" y="39"/>
                  </a:lnTo>
                  <a:lnTo>
                    <a:pt x="22" y="49"/>
                  </a:lnTo>
                  <a:lnTo>
                    <a:pt x="36" y="3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52" name="Freeform 3420"/>
            <p:cNvSpPr>
              <a:spLocks/>
            </p:cNvSpPr>
            <p:nvPr/>
          </p:nvSpPr>
          <p:spPr bwMode="auto">
            <a:xfrm>
              <a:off x="4041795" y="1805844"/>
              <a:ext cx="6877" cy="14332"/>
            </a:xfrm>
            <a:custGeom>
              <a:avLst/>
              <a:gdLst>
                <a:gd name="T0" fmla="*/ 24 w 24"/>
                <a:gd name="T1" fmla="*/ 49 h 49"/>
                <a:gd name="T2" fmla="*/ 24 w 24"/>
                <a:gd name="T3" fmla="*/ 49 h 49"/>
                <a:gd name="T4" fmla="*/ 24 w 24"/>
                <a:gd name="T5" fmla="*/ 36 h 49"/>
                <a:gd name="T6" fmla="*/ 21 w 24"/>
                <a:gd name="T7" fmla="*/ 23 h 49"/>
                <a:gd name="T8" fmla="*/ 19 w 24"/>
                <a:gd name="T9" fmla="*/ 12 h 49"/>
                <a:gd name="T10" fmla="*/ 14 w 24"/>
                <a:gd name="T11" fmla="*/ 0 h 49"/>
                <a:gd name="T12" fmla="*/ 0 w 24"/>
                <a:gd name="T13" fmla="*/ 10 h 49"/>
                <a:gd name="T14" fmla="*/ 3 w 24"/>
                <a:gd name="T15" fmla="*/ 19 h 49"/>
                <a:gd name="T16" fmla="*/ 6 w 24"/>
                <a:gd name="T17" fmla="*/ 29 h 49"/>
                <a:gd name="T18" fmla="*/ 7 w 24"/>
                <a:gd name="T19" fmla="*/ 39 h 49"/>
                <a:gd name="T20" fmla="*/ 7 w 24"/>
                <a:gd name="T21" fmla="*/ 49 h 49"/>
                <a:gd name="T22" fmla="*/ 7 w 24"/>
                <a:gd name="T23" fmla="*/ 49 h 49"/>
                <a:gd name="T24" fmla="*/ 24 w 24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49">
                  <a:moveTo>
                    <a:pt x="24" y="49"/>
                  </a:moveTo>
                  <a:lnTo>
                    <a:pt x="24" y="49"/>
                  </a:lnTo>
                  <a:lnTo>
                    <a:pt x="24" y="36"/>
                  </a:lnTo>
                  <a:lnTo>
                    <a:pt x="21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0" y="10"/>
                  </a:lnTo>
                  <a:lnTo>
                    <a:pt x="3" y="19"/>
                  </a:lnTo>
                  <a:lnTo>
                    <a:pt x="6" y="29"/>
                  </a:lnTo>
                  <a:lnTo>
                    <a:pt x="7" y="39"/>
                  </a:lnTo>
                  <a:lnTo>
                    <a:pt x="7" y="49"/>
                  </a:lnTo>
                  <a:lnTo>
                    <a:pt x="24" y="4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53" name="Freeform 3421"/>
            <p:cNvSpPr>
              <a:spLocks/>
            </p:cNvSpPr>
            <p:nvPr/>
          </p:nvSpPr>
          <p:spPr bwMode="auto">
            <a:xfrm>
              <a:off x="4036637" y="1820176"/>
              <a:ext cx="12034" cy="23505"/>
            </a:xfrm>
            <a:custGeom>
              <a:avLst/>
              <a:gdLst>
                <a:gd name="T0" fmla="*/ 12 w 41"/>
                <a:gd name="T1" fmla="*/ 82 h 82"/>
                <a:gd name="T2" fmla="*/ 12 w 41"/>
                <a:gd name="T3" fmla="*/ 82 h 82"/>
                <a:gd name="T4" fmla="*/ 19 w 41"/>
                <a:gd name="T5" fmla="*/ 74 h 82"/>
                <a:gd name="T6" fmla="*/ 24 w 41"/>
                <a:gd name="T7" fmla="*/ 64 h 82"/>
                <a:gd name="T8" fmla="*/ 29 w 41"/>
                <a:gd name="T9" fmla="*/ 54 h 82"/>
                <a:gd name="T10" fmla="*/ 34 w 41"/>
                <a:gd name="T11" fmla="*/ 43 h 82"/>
                <a:gd name="T12" fmla="*/ 37 w 41"/>
                <a:gd name="T13" fmla="*/ 33 h 82"/>
                <a:gd name="T14" fmla="*/ 40 w 41"/>
                <a:gd name="T15" fmla="*/ 23 h 82"/>
                <a:gd name="T16" fmla="*/ 41 w 41"/>
                <a:gd name="T17" fmla="*/ 12 h 82"/>
                <a:gd name="T18" fmla="*/ 41 w 41"/>
                <a:gd name="T19" fmla="*/ 0 h 82"/>
                <a:gd name="T20" fmla="*/ 24 w 41"/>
                <a:gd name="T21" fmla="*/ 0 h 82"/>
                <a:gd name="T22" fmla="*/ 24 w 41"/>
                <a:gd name="T23" fmla="*/ 9 h 82"/>
                <a:gd name="T24" fmla="*/ 23 w 41"/>
                <a:gd name="T25" fmla="*/ 19 h 82"/>
                <a:gd name="T26" fmla="*/ 21 w 41"/>
                <a:gd name="T27" fmla="*/ 28 h 82"/>
                <a:gd name="T28" fmla="*/ 19 w 41"/>
                <a:gd name="T29" fmla="*/ 36 h 82"/>
                <a:gd name="T30" fmla="*/ 15 w 41"/>
                <a:gd name="T31" fmla="*/ 43 h 82"/>
                <a:gd name="T32" fmla="*/ 10 w 41"/>
                <a:gd name="T33" fmla="*/ 52 h 82"/>
                <a:gd name="T34" fmla="*/ 6 w 41"/>
                <a:gd name="T35" fmla="*/ 59 h 82"/>
                <a:gd name="T36" fmla="*/ 0 w 41"/>
                <a:gd name="T37" fmla="*/ 67 h 82"/>
                <a:gd name="T38" fmla="*/ 0 w 41"/>
                <a:gd name="T39" fmla="*/ 67 h 82"/>
                <a:gd name="T40" fmla="*/ 12 w 41"/>
                <a:gd name="T4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82">
                  <a:moveTo>
                    <a:pt x="12" y="82"/>
                  </a:moveTo>
                  <a:lnTo>
                    <a:pt x="12" y="82"/>
                  </a:lnTo>
                  <a:lnTo>
                    <a:pt x="19" y="74"/>
                  </a:lnTo>
                  <a:lnTo>
                    <a:pt x="24" y="64"/>
                  </a:lnTo>
                  <a:lnTo>
                    <a:pt x="29" y="54"/>
                  </a:lnTo>
                  <a:lnTo>
                    <a:pt x="34" y="43"/>
                  </a:lnTo>
                  <a:lnTo>
                    <a:pt x="37" y="33"/>
                  </a:lnTo>
                  <a:lnTo>
                    <a:pt x="40" y="23"/>
                  </a:lnTo>
                  <a:lnTo>
                    <a:pt x="41" y="12"/>
                  </a:lnTo>
                  <a:lnTo>
                    <a:pt x="41" y="0"/>
                  </a:lnTo>
                  <a:lnTo>
                    <a:pt x="24" y="0"/>
                  </a:lnTo>
                  <a:lnTo>
                    <a:pt x="24" y="9"/>
                  </a:lnTo>
                  <a:lnTo>
                    <a:pt x="23" y="19"/>
                  </a:lnTo>
                  <a:lnTo>
                    <a:pt x="21" y="28"/>
                  </a:lnTo>
                  <a:lnTo>
                    <a:pt x="19" y="36"/>
                  </a:lnTo>
                  <a:lnTo>
                    <a:pt x="15" y="43"/>
                  </a:lnTo>
                  <a:lnTo>
                    <a:pt x="10" y="52"/>
                  </a:lnTo>
                  <a:lnTo>
                    <a:pt x="6" y="59"/>
                  </a:lnTo>
                  <a:lnTo>
                    <a:pt x="0" y="67"/>
                  </a:lnTo>
                  <a:lnTo>
                    <a:pt x="12" y="8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54" name="Freeform 3422"/>
            <p:cNvSpPr>
              <a:spLocks/>
            </p:cNvSpPr>
            <p:nvPr/>
          </p:nvSpPr>
          <p:spPr bwMode="auto">
            <a:xfrm>
              <a:off x="4018299" y="1839094"/>
              <a:ext cx="21776" cy="13759"/>
            </a:xfrm>
            <a:custGeom>
              <a:avLst/>
              <a:gdLst>
                <a:gd name="T0" fmla="*/ 0 w 76"/>
                <a:gd name="T1" fmla="*/ 49 h 49"/>
                <a:gd name="T2" fmla="*/ 0 w 76"/>
                <a:gd name="T3" fmla="*/ 49 h 49"/>
                <a:gd name="T4" fmla="*/ 10 w 76"/>
                <a:gd name="T5" fmla="*/ 49 h 49"/>
                <a:gd name="T6" fmla="*/ 22 w 76"/>
                <a:gd name="T7" fmla="*/ 47 h 49"/>
                <a:gd name="T8" fmla="*/ 31 w 76"/>
                <a:gd name="T9" fmla="*/ 44 h 49"/>
                <a:gd name="T10" fmla="*/ 42 w 76"/>
                <a:gd name="T11" fmla="*/ 40 h 49"/>
                <a:gd name="T12" fmla="*/ 51 w 76"/>
                <a:gd name="T13" fmla="*/ 36 h 49"/>
                <a:gd name="T14" fmla="*/ 59 w 76"/>
                <a:gd name="T15" fmla="*/ 30 h 49"/>
                <a:gd name="T16" fmla="*/ 67 w 76"/>
                <a:gd name="T17" fmla="*/ 23 h 49"/>
                <a:gd name="T18" fmla="*/ 76 w 76"/>
                <a:gd name="T19" fmla="*/ 15 h 49"/>
                <a:gd name="T20" fmla="*/ 64 w 76"/>
                <a:gd name="T21" fmla="*/ 0 h 49"/>
                <a:gd name="T22" fmla="*/ 58 w 76"/>
                <a:gd name="T23" fmla="*/ 7 h 49"/>
                <a:gd name="T24" fmla="*/ 51 w 76"/>
                <a:gd name="T25" fmla="*/ 12 h 49"/>
                <a:gd name="T26" fmla="*/ 44 w 76"/>
                <a:gd name="T27" fmla="*/ 17 h 49"/>
                <a:gd name="T28" fmla="*/ 36 w 76"/>
                <a:gd name="T29" fmla="*/ 21 h 49"/>
                <a:gd name="T30" fmla="*/ 28 w 76"/>
                <a:gd name="T31" fmla="*/ 24 h 49"/>
                <a:gd name="T32" fmla="*/ 18 w 76"/>
                <a:gd name="T33" fmla="*/ 27 h 49"/>
                <a:gd name="T34" fmla="*/ 9 w 76"/>
                <a:gd name="T35" fmla="*/ 28 h 49"/>
                <a:gd name="T36" fmla="*/ 0 w 76"/>
                <a:gd name="T37" fmla="*/ 28 h 49"/>
                <a:gd name="T38" fmla="*/ 0 w 76"/>
                <a:gd name="T39" fmla="*/ 28 h 49"/>
                <a:gd name="T40" fmla="*/ 0 w 76"/>
                <a:gd name="T4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49">
                  <a:moveTo>
                    <a:pt x="0" y="49"/>
                  </a:moveTo>
                  <a:lnTo>
                    <a:pt x="0" y="49"/>
                  </a:lnTo>
                  <a:lnTo>
                    <a:pt x="10" y="49"/>
                  </a:lnTo>
                  <a:lnTo>
                    <a:pt x="22" y="47"/>
                  </a:lnTo>
                  <a:lnTo>
                    <a:pt x="31" y="44"/>
                  </a:lnTo>
                  <a:lnTo>
                    <a:pt x="42" y="40"/>
                  </a:lnTo>
                  <a:lnTo>
                    <a:pt x="51" y="36"/>
                  </a:lnTo>
                  <a:lnTo>
                    <a:pt x="59" y="30"/>
                  </a:lnTo>
                  <a:lnTo>
                    <a:pt x="67" y="23"/>
                  </a:lnTo>
                  <a:lnTo>
                    <a:pt x="76" y="15"/>
                  </a:lnTo>
                  <a:lnTo>
                    <a:pt x="64" y="0"/>
                  </a:lnTo>
                  <a:lnTo>
                    <a:pt x="58" y="7"/>
                  </a:lnTo>
                  <a:lnTo>
                    <a:pt x="51" y="12"/>
                  </a:lnTo>
                  <a:lnTo>
                    <a:pt x="44" y="17"/>
                  </a:lnTo>
                  <a:lnTo>
                    <a:pt x="36" y="21"/>
                  </a:lnTo>
                  <a:lnTo>
                    <a:pt x="28" y="24"/>
                  </a:lnTo>
                  <a:lnTo>
                    <a:pt x="18" y="27"/>
                  </a:lnTo>
                  <a:lnTo>
                    <a:pt x="9" y="28"/>
                  </a:lnTo>
                  <a:lnTo>
                    <a:pt x="0" y="28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55" name="Freeform 3423"/>
            <p:cNvSpPr>
              <a:spLocks/>
            </p:cNvSpPr>
            <p:nvPr/>
          </p:nvSpPr>
          <p:spPr bwMode="auto">
            <a:xfrm>
              <a:off x="4010849" y="1846547"/>
              <a:ext cx="7450" cy="6306"/>
            </a:xfrm>
            <a:custGeom>
              <a:avLst/>
              <a:gdLst>
                <a:gd name="T0" fmla="*/ 0 w 27"/>
                <a:gd name="T1" fmla="*/ 21 h 24"/>
                <a:gd name="T2" fmla="*/ 0 w 27"/>
                <a:gd name="T3" fmla="*/ 21 h 24"/>
                <a:gd name="T4" fmla="*/ 12 w 27"/>
                <a:gd name="T5" fmla="*/ 24 h 24"/>
                <a:gd name="T6" fmla="*/ 27 w 27"/>
                <a:gd name="T7" fmla="*/ 24 h 24"/>
                <a:gd name="T8" fmla="*/ 27 w 27"/>
                <a:gd name="T9" fmla="*/ 3 h 24"/>
                <a:gd name="T10" fmla="*/ 14 w 27"/>
                <a:gd name="T11" fmla="*/ 3 h 24"/>
                <a:gd name="T12" fmla="*/ 3 w 27"/>
                <a:gd name="T13" fmla="*/ 0 h 24"/>
                <a:gd name="T14" fmla="*/ 2 w 27"/>
                <a:gd name="T15" fmla="*/ 0 h 24"/>
                <a:gd name="T16" fmla="*/ 0 w 27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4">
                  <a:moveTo>
                    <a:pt x="0" y="21"/>
                  </a:moveTo>
                  <a:lnTo>
                    <a:pt x="0" y="21"/>
                  </a:lnTo>
                  <a:lnTo>
                    <a:pt x="12" y="24"/>
                  </a:lnTo>
                  <a:lnTo>
                    <a:pt x="27" y="24"/>
                  </a:lnTo>
                  <a:lnTo>
                    <a:pt x="27" y="3"/>
                  </a:lnTo>
                  <a:lnTo>
                    <a:pt x="14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56" name="Freeform 3424"/>
            <p:cNvSpPr>
              <a:spLocks/>
            </p:cNvSpPr>
            <p:nvPr/>
          </p:nvSpPr>
          <p:spPr bwMode="auto">
            <a:xfrm>
              <a:off x="4002254" y="1843681"/>
              <a:ext cx="9169" cy="8599"/>
            </a:xfrm>
            <a:custGeom>
              <a:avLst/>
              <a:gdLst>
                <a:gd name="T0" fmla="*/ 0 w 33"/>
                <a:gd name="T1" fmla="*/ 21 h 31"/>
                <a:gd name="T2" fmla="*/ 0 w 33"/>
                <a:gd name="T3" fmla="*/ 21 h 31"/>
                <a:gd name="T4" fmla="*/ 19 w 33"/>
                <a:gd name="T5" fmla="*/ 28 h 31"/>
                <a:gd name="T6" fmla="*/ 31 w 33"/>
                <a:gd name="T7" fmla="*/ 31 h 31"/>
                <a:gd name="T8" fmla="*/ 33 w 33"/>
                <a:gd name="T9" fmla="*/ 10 h 31"/>
                <a:gd name="T10" fmla="*/ 24 w 33"/>
                <a:gd name="T11" fmla="*/ 8 h 31"/>
                <a:gd name="T12" fmla="*/ 5 w 33"/>
                <a:gd name="T13" fmla="*/ 0 h 31"/>
                <a:gd name="T14" fmla="*/ 6 w 33"/>
                <a:gd name="T15" fmla="*/ 0 h 31"/>
                <a:gd name="T16" fmla="*/ 0 w 33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1">
                  <a:moveTo>
                    <a:pt x="0" y="21"/>
                  </a:moveTo>
                  <a:lnTo>
                    <a:pt x="0" y="21"/>
                  </a:lnTo>
                  <a:lnTo>
                    <a:pt x="19" y="28"/>
                  </a:lnTo>
                  <a:lnTo>
                    <a:pt x="31" y="31"/>
                  </a:lnTo>
                  <a:lnTo>
                    <a:pt x="33" y="10"/>
                  </a:lnTo>
                  <a:lnTo>
                    <a:pt x="24" y="8"/>
                  </a:lnTo>
                  <a:lnTo>
                    <a:pt x="5" y="0"/>
                  </a:lnTo>
                  <a:lnTo>
                    <a:pt x="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57" name="Freeform 3425"/>
            <p:cNvSpPr>
              <a:spLocks/>
            </p:cNvSpPr>
            <p:nvPr/>
          </p:nvSpPr>
          <p:spPr bwMode="auto">
            <a:xfrm>
              <a:off x="3994804" y="1840814"/>
              <a:ext cx="9169" cy="8599"/>
            </a:xfrm>
            <a:custGeom>
              <a:avLst/>
              <a:gdLst>
                <a:gd name="T0" fmla="*/ 0 w 32"/>
                <a:gd name="T1" fmla="*/ 20 h 29"/>
                <a:gd name="T2" fmla="*/ 0 w 32"/>
                <a:gd name="T3" fmla="*/ 20 h 29"/>
                <a:gd name="T4" fmla="*/ 9 w 32"/>
                <a:gd name="T5" fmla="*/ 23 h 29"/>
                <a:gd name="T6" fmla="*/ 26 w 32"/>
                <a:gd name="T7" fmla="*/ 29 h 29"/>
                <a:gd name="T8" fmla="*/ 32 w 32"/>
                <a:gd name="T9" fmla="*/ 8 h 29"/>
                <a:gd name="T10" fmla="*/ 13 w 32"/>
                <a:gd name="T11" fmla="*/ 3 h 29"/>
                <a:gd name="T12" fmla="*/ 0 w 32"/>
                <a:gd name="T13" fmla="*/ 0 h 29"/>
                <a:gd name="T14" fmla="*/ 0 w 32"/>
                <a:gd name="T15" fmla="*/ 0 h 29"/>
                <a:gd name="T16" fmla="*/ 0 w 32"/>
                <a:gd name="T17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0" y="20"/>
                  </a:moveTo>
                  <a:lnTo>
                    <a:pt x="0" y="20"/>
                  </a:lnTo>
                  <a:lnTo>
                    <a:pt x="9" y="23"/>
                  </a:lnTo>
                  <a:lnTo>
                    <a:pt x="26" y="29"/>
                  </a:lnTo>
                  <a:lnTo>
                    <a:pt x="32" y="8"/>
                  </a:lnTo>
                  <a:lnTo>
                    <a:pt x="13" y="3"/>
                  </a:lnTo>
                  <a:lnTo>
                    <a:pt x="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58" name="Freeform 3426"/>
            <p:cNvSpPr>
              <a:spLocks/>
            </p:cNvSpPr>
            <p:nvPr/>
          </p:nvSpPr>
          <p:spPr bwMode="auto">
            <a:xfrm>
              <a:off x="3990219" y="1840814"/>
              <a:ext cx="4584" cy="6306"/>
            </a:xfrm>
            <a:custGeom>
              <a:avLst/>
              <a:gdLst>
                <a:gd name="T0" fmla="*/ 13 w 15"/>
                <a:gd name="T1" fmla="*/ 21 h 21"/>
                <a:gd name="T2" fmla="*/ 13 w 15"/>
                <a:gd name="T3" fmla="*/ 21 h 21"/>
                <a:gd name="T4" fmla="*/ 13 w 15"/>
                <a:gd name="T5" fmla="*/ 20 h 21"/>
                <a:gd name="T6" fmla="*/ 15 w 15"/>
                <a:gd name="T7" fmla="*/ 20 h 21"/>
                <a:gd name="T8" fmla="*/ 15 w 15"/>
                <a:gd name="T9" fmla="*/ 0 h 21"/>
                <a:gd name="T10" fmla="*/ 7 w 15"/>
                <a:gd name="T11" fmla="*/ 1 h 21"/>
                <a:gd name="T12" fmla="*/ 0 w 15"/>
                <a:gd name="T13" fmla="*/ 7 h 21"/>
                <a:gd name="T14" fmla="*/ 0 w 15"/>
                <a:gd name="T15" fmla="*/ 7 h 21"/>
                <a:gd name="T16" fmla="*/ 13 w 15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1">
                  <a:moveTo>
                    <a:pt x="13" y="21"/>
                  </a:moveTo>
                  <a:lnTo>
                    <a:pt x="13" y="21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7"/>
                  </a:lnTo>
                  <a:lnTo>
                    <a:pt x="13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59" name="Freeform 3427"/>
            <p:cNvSpPr>
              <a:spLocks/>
            </p:cNvSpPr>
            <p:nvPr/>
          </p:nvSpPr>
          <p:spPr bwMode="auto">
            <a:xfrm>
              <a:off x="3988500" y="1843107"/>
              <a:ext cx="5731" cy="9746"/>
            </a:xfrm>
            <a:custGeom>
              <a:avLst/>
              <a:gdLst>
                <a:gd name="T0" fmla="*/ 8 w 20"/>
                <a:gd name="T1" fmla="*/ 35 h 35"/>
                <a:gd name="T2" fmla="*/ 17 w 20"/>
                <a:gd name="T3" fmla="*/ 26 h 35"/>
                <a:gd name="T4" fmla="*/ 19 w 20"/>
                <a:gd name="T5" fmla="*/ 17 h 35"/>
                <a:gd name="T6" fmla="*/ 20 w 20"/>
                <a:gd name="T7" fmla="*/ 14 h 35"/>
                <a:gd name="T8" fmla="*/ 7 w 20"/>
                <a:gd name="T9" fmla="*/ 0 h 35"/>
                <a:gd name="T10" fmla="*/ 3 w 20"/>
                <a:gd name="T11" fmla="*/ 10 h 35"/>
                <a:gd name="T12" fmla="*/ 0 w 20"/>
                <a:gd name="T13" fmla="*/ 23 h 35"/>
                <a:gd name="T14" fmla="*/ 8 w 20"/>
                <a:gd name="T15" fmla="*/ 14 h 35"/>
                <a:gd name="T16" fmla="*/ 8 w 20"/>
                <a:gd name="T17" fmla="*/ 35 h 35"/>
                <a:gd name="T18" fmla="*/ 15 w 20"/>
                <a:gd name="T19" fmla="*/ 35 h 35"/>
                <a:gd name="T20" fmla="*/ 17 w 20"/>
                <a:gd name="T21" fmla="*/ 26 h 35"/>
                <a:gd name="T22" fmla="*/ 8 w 20"/>
                <a:gd name="T2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35">
                  <a:moveTo>
                    <a:pt x="8" y="35"/>
                  </a:moveTo>
                  <a:lnTo>
                    <a:pt x="17" y="26"/>
                  </a:lnTo>
                  <a:lnTo>
                    <a:pt x="19" y="17"/>
                  </a:lnTo>
                  <a:lnTo>
                    <a:pt x="20" y="14"/>
                  </a:lnTo>
                  <a:lnTo>
                    <a:pt x="7" y="0"/>
                  </a:lnTo>
                  <a:lnTo>
                    <a:pt x="3" y="10"/>
                  </a:lnTo>
                  <a:lnTo>
                    <a:pt x="0" y="23"/>
                  </a:lnTo>
                  <a:lnTo>
                    <a:pt x="8" y="14"/>
                  </a:lnTo>
                  <a:lnTo>
                    <a:pt x="8" y="35"/>
                  </a:lnTo>
                  <a:lnTo>
                    <a:pt x="15" y="35"/>
                  </a:lnTo>
                  <a:lnTo>
                    <a:pt x="17" y="26"/>
                  </a:lnTo>
                  <a:lnTo>
                    <a:pt x="8" y="3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60" name="Freeform 3428"/>
            <p:cNvSpPr>
              <a:spLocks/>
            </p:cNvSpPr>
            <p:nvPr/>
          </p:nvSpPr>
          <p:spPr bwMode="auto">
            <a:xfrm>
              <a:off x="3986208" y="1847120"/>
              <a:ext cx="4584" cy="5733"/>
            </a:xfrm>
            <a:custGeom>
              <a:avLst/>
              <a:gdLst>
                <a:gd name="T0" fmla="*/ 0 w 16"/>
                <a:gd name="T1" fmla="*/ 10 h 21"/>
                <a:gd name="T2" fmla="*/ 8 w 16"/>
                <a:gd name="T3" fmla="*/ 21 h 21"/>
                <a:gd name="T4" fmla="*/ 16 w 16"/>
                <a:gd name="T5" fmla="*/ 21 h 21"/>
                <a:gd name="T6" fmla="*/ 16 w 16"/>
                <a:gd name="T7" fmla="*/ 0 h 21"/>
                <a:gd name="T8" fmla="*/ 8 w 16"/>
                <a:gd name="T9" fmla="*/ 0 h 21"/>
                <a:gd name="T10" fmla="*/ 0 w 16"/>
                <a:gd name="T11" fmla="*/ 10 h 21"/>
                <a:gd name="T12" fmla="*/ 0 w 16"/>
                <a:gd name="T13" fmla="*/ 10 h 21"/>
                <a:gd name="T14" fmla="*/ 0 w 16"/>
                <a:gd name="T15" fmla="*/ 21 h 21"/>
                <a:gd name="T16" fmla="*/ 8 w 16"/>
                <a:gd name="T17" fmla="*/ 21 h 21"/>
                <a:gd name="T18" fmla="*/ 0 w 16"/>
                <a:gd name="T1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1">
                  <a:moveTo>
                    <a:pt x="0" y="10"/>
                  </a:moveTo>
                  <a:lnTo>
                    <a:pt x="8" y="21"/>
                  </a:lnTo>
                  <a:lnTo>
                    <a:pt x="16" y="21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8" y="21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61" name="Freeform 3429"/>
            <p:cNvSpPr>
              <a:spLocks/>
            </p:cNvSpPr>
            <p:nvPr/>
          </p:nvSpPr>
          <p:spPr bwMode="auto">
            <a:xfrm>
              <a:off x="3986208" y="1809857"/>
              <a:ext cx="4584" cy="40130"/>
            </a:xfrm>
            <a:custGeom>
              <a:avLst/>
              <a:gdLst>
                <a:gd name="T0" fmla="*/ 8 w 16"/>
                <a:gd name="T1" fmla="*/ 0 h 141"/>
                <a:gd name="T2" fmla="*/ 0 w 16"/>
                <a:gd name="T3" fmla="*/ 10 h 141"/>
                <a:gd name="T4" fmla="*/ 0 w 16"/>
                <a:gd name="T5" fmla="*/ 141 h 141"/>
                <a:gd name="T6" fmla="*/ 16 w 16"/>
                <a:gd name="T7" fmla="*/ 141 h 141"/>
                <a:gd name="T8" fmla="*/ 16 w 16"/>
                <a:gd name="T9" fmla="*/ 10 h 141"/>
                <a:gd name="T10" fmla="*/ 8 w 16"/>
                <a:gd name="T11" fmla="*/ 0 h 141"/>
                <a:gd name="T12" fmla="*/ 8 w 16"/>
                <a:gd name="T13" fmla="*/ 0 h 141"/>
                <a:gd name="T14" fmla="*/ 0 w 16"/>
                <a:gd name="T15" fmla="*/ 0 h 141"/>
                <a:gd name="T16" fmla="*/ 0 w 16"/>
                <a:gd name="T17" fmla="*/ 10 h 141"/>
                <a:gd name="T18" fmla="*/ 8 w 16"/>
                <a:gd name="T1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41">
                  <a:moveTo>
                    <a:pt x="8" y="0"/>
                  </a:moveTo>
                  <a:lnTo>
                    <a:pt x="0" y="10"/>
                  </a:lnTo>
                  <a:lnTo>
                    <a:pt x="0" y="141"/>
                  </a:lnTo>
                  <a:lnTo>
                    <a:pt x="16" y="141"/>
                  </a:lnTo>
                  <a:lnTo>
                    <a:pt x="16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62" name="Freeform 3430"/>
            <p:cNvSpPr>
              <a:spLocks/>
            </p:cNvSpPr>
            <p:nvPr/>
          </p:nvSpPr>
          <p:spPr bwMode="auto">
            <a:xfrm>
              <a:off x="3988500" y="1809857"/>
              <a:ext cx="4584" cy="5733"/>
            </a:xfrm>
            <a:custGeom>
              <a:avLst/>
              <a:gdLst>
                <a:gd name="T0" fmla="*/ 17 w 17"/>
                <a:gd name="T1" fmla="*/ 9 h 22"/>
                <a:gd name="T2" fmla="*/ 8 w 17"/>
                <a:gd name="T3" fmla="*/ 0 h 22"/>
                <a:gd name="T4" fmla="*/ 0 w 17"/>
                <a:gd name="T5" fmla="*/ 0 h 22"/>
                <a:gd name="T6" fmla="*/ 0 w 17"/>
                <a:gd name="T7" fmla="*/ 22 h 22"/>
                <a:gd name="T8" fmla="*/ 8 w 17"/>
                <a:gd name="T9" fmla="*/ 22 h 22"/>
                <a:gd name="T10" fmla="*/ 17 w 17"/>
                <a:gd name="T11" fmla="*/ 9 h 22"/>
                <a:gd name="T12" fmla="*/ 17 w 17"/>
                <a:gd name="T13" fmla="*/ 9 h 22"/>
                <a:gd name="T14" fmla="*/ 15 w 17"/>
                <a:gd name="T15" fmla="*/ 0 h 22"/>
                <a:gd name="T16" fmla="*/ 8 w 17"/>
                <a:gd name="T17" fmla="*/ 0 h 22"/>
                <a:gd name="T18" fmla="*/ 17 w 17"/>
                <a:gd name="T1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2">
                  <a:moveTo>
                    <a:pt x="17" y="9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22"/>
                  </a:lnTo>
                  <a:lnTo>
                    <a:pt x="8" y="22"/>
                  </a:lnTo>
                  <a:lnTo>
                    <a:pt x="17" y="9"/>
                  </a:lnTo>
                  <a:lnTo>
                    <a:pt x="15" y="0"/>
                  </a:lnTo>
                  <a:lnTo>
                    <a:pt x="8" y="0"/>
                  </a:lnTo>
                  <a:lnTo>
                    <a:pt x="17" y="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63" name="Freeform 3431"/>
            <p:cNvSpPr>
              <a:spLocks/>
            </p:cNvSpPr>
            <p:nvPr/>
          </p:nvSpPr>
          <p:spPr bwMode="auto">
            <a:xfrm>
              <a:off x="3988500" y="1812150"/>
              <a:ext cx="8596" cy="19492"/>
            </a:xfrm>
            <a:custGeom>
              <a:avLst/>
              <a:gdLst>
                <a:gd name="T0" fmla="*/ 32 w 32"/>
                <a:gd name="T1" fmla="*/ 57 h 69"/>
                <a:gd name="T2" fmla="*/ 32 w 32"/>
                <a:gd name="T3" fmla="*/ 57 h 69"/>
                <a:gd name="T4" fmla="*/ 27 w 32"/>
                <a:gd name="T5" fmla="*/ 47 h 69"/>
                <a:gd name="T6" fmla="*/ 24 w 32"/>
                <a:gd name="T7" fmla="*/ 34 h 69"/>
                <a:gd name="T8" fmla="*/ 20 w 32"/>
                <a:gd name="T9" fmla="*/ 19 h 69"/>
                <a:gd name="T10" fmla="*/ 17 w 32"/>
                <a:gd name="T11" fmla="*/ 0 h 69"/>
                <a:gd name="T12" fmla="*/ 0 w 32"/>
                <a:gd name="T13" fmla="*/ 4 h 69"/>
                <a:gd name="T14" fmla="*/ 4 w 32"/>
                <a:gd name="T15" fmla="*/ 23 h 69"/>
                <a:gd name="T16" fmla="*/ 8 w 32"/>
                <a:gd name="T17" fmla="*/ 42 h 69"/>
                <a:gd name="T18" fmla="*/ 12 w 32"/>
                <a:gd name="T19" fmla="*/ 56 h 69"/>
                <a:gd name="T20" fmla="*/ 18 w 32"/>
                <a:gd name="T21" fmla="*/ 69 h 69"/>
                <a:gd name="T22" fmla="*/ 18 w 32"/>
                <a:gd name="T23" fmla="*/ 69 h 69"/>
                <a:gd name="T24" fmla="*/ 32 w 32"/>
                <a:gd name="T25" fmla="*/ 5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69">
                  <a:moveTo>
                    <a:pt x="32" y="57"/>
                  </a:moveTo>
                  <a:lnTo>
                    <a:pt x="32" y="57"/>
                  </a:lnTo>
                  <a:lnTo>
                    <a:pt x="27" y="47"/>
                  </a:lnTo>
                  <a:lnTo>
                    <a:pt x="24" y="34"/>
                  </a:lnTo>
                  <a:lnTo>
                    <a:pt x="20" y="19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23"/>
                  </a:lnTo>
                  <a:lnTo>
                    <a:pt x="8" y="42"/>
                  </a:lnTo>
                  <a:lnTo>
                    <a:pt x="12" y="56"/>
                  </a:lnTo>
                  <a:lnTo>
                    <a:pt x="18" y="69"/>
                  </a:lnTo>
                  <a:lnTo>
                    <a:pt x="32" y="5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64" name="Freeform 3432"/>
            <p:cNvSpPr>
              <a:spLocks/>
            </p:cNvSpPr>
            <p:nvPr/>
          </p:nvSpPr>
          <p:spPr bwMode="auto">
            <a:xfrm>
              <a:off x="3993085" y="1828775"/>
              <a:ext cx="12034" cy="13759"/>
            </a:xfrm>
            <a:custGeom>
              <a:avLst/>
              <a:gdLst>
                <a:gd name="T0" fmla="*/ 42 w 42"/>
                <a:gd name="T1" fmla="*/ 31 h 49"/>
                <a:gd name="T2" fmla="*/ 42 w 42"/>
                <a:gd name="T3" fmla="*/ 31 h 49"/>
                <a:gd name="T4" fmla="*/ 33 w 42"/>
                <a:gd name="T5" fmla="*/ 25 h 49"/>
                <a:gd name="T6" fmla="*/ 26 w 42"/>
                <a:gd name="T7" fmla="*/ 18 h 49"/>
                <a:gd name="T8" fmla="*/ 19 w 42"/>
                <a:gd name="T9" fmla="*/ 9 h 49"/>
                <a:gd name="T10" fmla="*/ 14 w 42"/>
                <a:gd name="T11" fmla="*/ 0 h 49"/>
                <a:gd name="T12" fmla="*/ 0 w 42"/>
                <a:gd name="T13" fmla="*/ 12 h 49"/>
                <a:gd name="T14" fmla="*/ 6 w 42"/>
                <a:gd name="T15" fmla="*/ 22 h 49"/>
                <a:gd name="T16" fmla="*/ 14 w 42"/>
                <a:gd name="T17" fmla="*/ 32 h 49"/>
                <a:gd name="T18" fmla="*/ 23 w 42"/>
                <a:gd name="T19" fmla="*/ 41 h 49"/>
                <a:gd name="T20" fmla="*/ 34 w 42"/>
                <a:gd name="T21" fmla="*/ 49 h 49"/>
                <a:gd name="T22" fmla="*/ 34 w 42"/>
                <a:gd name="T23" fmla="*/ 49 h 49"/>
                <a:gd name="T24" fmla="*/ 42 w 42"/>
                <a:gd name="T2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9">
                  <a:moveTo>
                    <a:pt x="42" y="31"/>
                  </a:moveTo>
                  <a:lnTo>
                    <a:pt x="42" y="31"/>
                  </a:lnTo>
                  <a:lnTo>
                    <a:pt x="33" y="25"/>
                  </a:lnTo>
                  <a:lnTo>
                    <a:pt x="26" y="18"/>
                  </a:lnTo>
                  <a:lnTo>
                    <a:pt x="19" y="9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6" y="22"/>
                  </a:lnTo>
                  <a:lnTo>
                    <a:pt x="14" y="32"/>
                  </a:lnTo>
                  <a:lnTo>
                    <a:pt x="23" y="41"/>
                  </a:lnTo>
                  <a:lnTo>
                    <a:pt x="34" y="49"/>
                  </a:lnTo>
                  <a:lnTo>
                    <a:pt x="42" y="3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65" name="Freeform 3433"/>
            <p:cNvSpPr>
              <a:spLocks/>
            </p:cNvSpPr>
            <p:nvPr/>
          </p:nvSpPr>
          <p:spPr bwMode="auto">
            <a:xfrm>
              <a:off x="4002827" y="1837375"/>
              <a:ext cx="14327" cy="9173"/>
            </a:xfrm>
            <a:custGeom>
              <a:avLst/>
              <a:gdLst>
                <a:gd name="T0" fmla="*/ 49 w 49"/>
                <a:gd name="T1" fmla="*/ 13 h 33"/>
                <a:gd name="T2" fmla="*/ 49 w 49"/>
                <a:gd name="T3" fmla="*/ 13 h 33"/>
                <a:gd name="T4" fmla="*/ 37 w 49"/>
                <a:gd name="T5" fmla="*/ 11 h 33"/>
                <a:gd name="T6" fmla="*/ 27 w 49"/>
                <a:gd name="T7" fmla="*/ 10 h 33"/>
                <a:gd name="T8" fmla="*/ 17 w 49"/>
                <a:gd name="T9" fmla="*/ 6 h 33"/>
                <a:gd name="T10" fmla="*/ 8 w 49"/>
                <a:gd name="T11" fmla="*/ 0 h 33"/>
                <a:gd name="T12" fmla="*/ 0 w 49"/>
                <a:gd name="T13" fmla="*/ 18 h 33"/>
                <a:gd name="T14" fmla="*/ 11 w 49"/>
                <a:gd name="T15" fmla="*/ 24 h 33"/>
                <a:gd name="T16" fmla="*/ 23 w 49"/>
                <a:gd name="T17" fmla="*/ 29 h 33"/>
                <a:gd name="T18" fmla="*/ 36 w 49"/>
                <a:gd name="T19" fmla="*/ 31 h 33"/>
                <a:gd name="T20" fmla="*/ 49 w 49"/>
                <a:gd name="T21" fmla="*/ 33 h 33"/>
                <a:gd name="T22" fmla="*/ 49 w 49"/>
                <a:gd name="T23" fmla="*/ 33 h 33"/>
                <a:gd name="T24" fmla="*/ 49 w 49"/>
                <a:gd name="T25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33">
                  <a:moveTo>
                    <a:pt x="49" y="13"/>
                  </a:moveTo>
                  <a:lnTo>
                    <a:pt x="49" y="13"/>
                  </a:lnTo>
                  <a:lnTo>
                    <a:pt x="37" y="11"/>
                  </a:lnTo>
                  <a:lnTo>
                    <a:pt x="27" y="10"/>
                  </a:lnTo>
                  <a:lnTo>
                    <a:pt x="17" y="6"/>
                  </a:lnTo>
                  <a:lnTo>
                    <a:pt x="8" y="0"/>
                  </a:lnTo>
                  <a:lnTo>
                    <a:pt x="0" y="18"/>
                  </a:lnTo>
                  <a:lnTo>
                    <a:pt x="11" y="24"/>
                  </a:lnTo>
                  <a:lnTo>
                    <a:pt x="23" y="29"/>
                  </a:lnTo>
                  <a:lnTo>
                    <a:pt x="36" y="31"/>
                  </a:lnTo>
                  <a:lnTo>
                    <a:pt x="49" y="33"/>
                  </a:lnTo>
                  <a:lnTo>
                    <a:pt x="49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66" name="Freeform 3434"/>
            <p:cNvSpPr>
              <a:spLocks/>
            </p:cNvSpPr>
            <p:nvPr/>
          </p:nvSpPr>
          <p:spPr bwMode="auto">
            <a:xfrm>
              <a:off x="4017153" y="1836228"/>
              <a:ext cx="14327" cy="10319"/>
            </a:xfrm>
            <a:custGeom>
              <a:avLst/>
              <a:gdLst>
                <a:gd name="T0" fmla="*/ 40 w 50"/>
                <a:gd name="T1" fmla="*/ 0 h 36"/>
                <a:gd name="T2" fmla="*/ 40 w 50"/>
                <a:gd name="T3" fmla="*/ 0 h 36"/>
                <a:gd name="T4" fmla="*/ 36 w 50"/>
                <a:gd name="T5" fmla="*/ 3 h 36"/>
                <a:gd name="T6" fmla="*/ 31 w 50"/>
                <a:gd name="T7" fmla="*/ 7 h 36"/>
                <a:gd name="T8" fmla="*/ 27 w 50"/>
                <a:gd name="T9" fmla="*/ 9 h 36"/>
                <a:gd name="T10" fmla="*/ 23 w 50"/>
                <a:gd name="T11" fmla="*/ 11 h 36"/>
                <a:gd name="T12" fmla="*/ 12 w 50"/>
                <a:gd name="T13" fmla="*/ 14 h 36"/>
                <a:gd name="T14" fmla="*/ 0 w 50"/>
                <a:gd name="T15" fmla="*/ 16 h 36"/>
                <a:gd name="T16" fmla="*/ 0 w 50"/>
                <a:gd name="T17" fmla="*/ 36 h 36"/>
                <a:gd name="T18" fmla="*/ 14 w 50"/>
                <a:gd name="T19" fmla="*/ 34 h 36"/>
                <a:gd name="T20" fmla="*/ 28 w 50"/>
                <a:gd name="T21" fmla="*/ 32 h 36"/>
                <a:gd name="T22" fmla="*/ 34 w 50"/>
                <a:gd name="T23" fmla="*/ 27 h 36"/>
                <a:gd name="T24" fmla="*/ 40 w 50"/>
                <a:gd name="T25" fmla="*/ 24 h 36"/>
                <a:gd name="T26" fmla="*/ 45 w 50"/>
                <a:gd name="T27" fmla="*/ 20 h 36"/>
                <a:gd name="T28" fmla="*/ 50 w 50"/>
                <a:gd name="T29" fmla="*/ 14 h 36"/>
                <a:gd name="T30" fmla="*/ 50 w 50"/>
                <a:gd name="T31" fmla="*/ 14 h 36"/>
                <a:gd name="T32" fmla="*/ 40 w 50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36">
                  <a:moveTo>
                    <a:pt x="40" y="0"/>
                  </a:moveTo>
                  <a:lnTo>
                    <a:pt x="40" y="0"/>
                  </a:lnTo>
                  <a:lnTo>
                    <a:pt x="36" y="3"/>
                  </a:lnTo>
                  <a:lnTo>
                    <a:pt x="31" y="7"/>
                  </a:lnTo>
                  <a:lnTo>
                    <a:pt x="27" y="9"/>
                  </a:lnTo>
                  <a:lnTo>
                    <a:pt x="23" y="11"/>
                  </a:lnTo>
                  <a:lnTo>
                    <a:pt x="12" y="14"/>
                  </a:lnTo>
                  <a:lnTo>
                    <a:pt x="0" y="16"/>
                  </a:lnTo>
                  <a:lnTo>
                    <a:pt x="0" y="36"/>
                  </a:lnTo>
                  <a:lnTo>
                    <a:pt x="14" y="34"/>
                  </a:lnTo>
                  <a:lnTo>
                    <a:pt x="28" y="32"/>
                  </a:lnTo>
                  <a:lnTo>
                    <a:pt x="34" y="27"/>
                  </a:lnTo>
                  <a:lnTo>
                    <a:pt x="40" y="24"/>
                  </a:lnTo>
                  <a:lnTo>
                    <a:pt x="45" y="20"/>
                  </a:lnTo>
                  <a:lnTo>
                    <a:pt x="50" y="1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67" name="Freeform 3435"/>
            <p:cNvSpPr>
              <a:spLocks/>
            </p:cNvSpPr>
            <p:nvPr/>
          </p:nvSpPr>
          <p:spPr bwMode="auto">
            <a:xfrm>
              <a:off x="4028614" y="1825909"/>
              <a:ext cx="8596" cy="14905"/>
            </a:xfrm>
            <a:custGeom>
              <a:avLst/>
              <a:gdLst>
                <a:gd name="T0" fmla="*/ 13 w 30"/>
                <a:gd name="T1" fmla="*/ 0 h 50"/>
                <a:gd name="T2" fmla="*/ 13 w 30"/>
                <a:gd name="T3" fmla="*/ 0 h 50"/>
                <a:gd name="T4" fmla="*/ 13 w 30"/>
                <a:gd name="T5" fmla="*/ 10 h 50"/>
                <a:gd name="T6" fmla="*/ 10 w 30"/>
                <a:gd name="T7" fmla="*/ 19 h 50"/>
                <a:gd name="T8" fmla="*/ 5 w 30"/>
                <a:gd name="T9" fmla="*/ 27 h 50"/>
                <a:gd name="T10" fmla="*/ 0 w 30"/>
                <a:gd name="T11" fmla="*/ 36 h 50"/>
                <a:gd name="T12" fmla="*/ 10 w 30"/>
                <a:gd name="T13" fmla="*/ 50 h 50"/>
                <a:gd name="T14" fmla="*/ 18 w 30"/>
                <a:gd name="T15" fmla="*/ 40 h 50"/>
                <a:gd name="T16" fmla="*/ 24 w 30"/>
                <a:gd name="T17" fmla="*/ 27 h 50"/>
                <a:gd name="T18" fmla="*/ 29 w 30"/>
                <a:gd name="T19" fmla="*/ 14 h 50"/>
                <a:gd name="T20" fmla="*/ 30 w 30"/>
                <a:gd name="T21" fmla="*/ 0 h 50"/>
                <a:gd name="T22" fmla="*/ 30 w 30"/>
                <a:gd name="T23" fmla="*/ 0 h 50"/>
                <a:gd name="T24" fmla="*/ 13 w 30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50">
                  <a:moveTo>
                    <a:pt x="13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10" y="19"/>
                  </a:lnTo>
                  <a:lnTo>
                    <a:pt x="5" y="27"/>
                  </a:lnTo>
                  <a:lnTo>
                    <a:pt x="0" y="36"/>
                  </a:lnTo>
                  <a:lnTo>
                    <a:pt x="10" y="50"/>
                  </a:lnTo>
                  <a:lnTo>
                    <a:pt x="18" y="40"/>
                  </a:lnTo>
                  <a:lnTo>
                    <a:pt x="24" y="27"/>
                  </a:lnTo>
                  <a:lnTo>
                    <a:pt x="29" y="14"/>
                  </a:lnTo>
                  <a:lnTo>
                    <a:pt x="3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68" name="Freeform 3436"/>
            <p:cNvSpPr>
              <a:spLocks/>
            </p:cNvSpPr>
            <p:nvPr/>
          </p:nvSpPr>
          <p:spPr bwMode="auto">
            <a:xfrm>
              <a:off x="4030907" y="1816736"/>
              <a:ext cx="6304" cy="9173"/>
            </a:xfrm>
            <a:custGeom>
              <a:avLst/>
              <a:gdLst>
                <a:gd name="T0" fmla="*/ 0 w 22"/>
                <a:gd name="T1" fmla="*/ 8 h 33"/>
                <a:gd name="T2" fmla="*/ 0 w 22"/>
                <a:gd name="T3" fmla="*/ 8 h 33"/>
                <a:gd name="T4" fmla="*/ 2 w 22"/>
                <a:gd name="T5" fmla="*/ 15 h 33"/>
                <a:gd name="T6" fmla="*/ 3 w 22"/>
                <a:gd name="T7" fmla="*/ 21 h 33"/>
                <a:gd name="T8" fmla="*/ 5 w 22"/>
                <a:gd name="T9" fmla="*/ 27 h 33"/>
                <a:gd name="T10" fmla="*/ 5 w 22"/>
                <a:gd name="T11" fmla="*/ 33 h 33"/>
                <a:gd name="T12" fmla="*/ 22 w 22"/>
                <a:gd name="T13" fmla="*/ 33 h 33"/>
                <a:gd name="T14" fmla="*/ 21 w 22"/>
                <a:gd name="T15" fmla="*/ 24 h 33"/>
                <a:gd name="T16" fmla="*/ 20 w 22"/>
                <a:gd name="T17" fmla="*/ 15 h 33"/>
                <a:gd name="T18" fmla="*/ 17 w 22"/>
                <a:gd name="T19" fmla="*/ 7 h 33"/>
                <a:gd name="T20" fmla="*/ 15 w 22"/>
                <a:gd name="T21" fmla="*/ 0 h 33"/>
                <a:gd name="T22" fmla="*/ 14 w 22"/>
                <a:gd name="T23" fmla="*/ 0 h 33"/>
                <a:gd name="T24" fmla="*/ 0 w 22"/>
                <a:gd name="T25" fmla="*/ 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33">
                  <a:moveTo>
                    <a:pt x="0" y="8"/>
                  </a:moveTo>
                  <a:lnTo>
                    <a:pt x="0" y="8"/>
                  </a:lnTo>
                  <a:lnTo>
                    <a:pt x="2" y="15"/>
                  </a:lnTo>
                  <a:lnTo>
                    <a:pt x="3" y="21"/>
                  </a:lnTo>
                  <a:lnTo>
                    <a:pt x="5" y="27"/>
                  </a:lnTo>
                  <a:lnTo>
                    <a:pt x="5" y="33"/>
                  </a:lnTo>
                  <a:lnTo>
                    <a:pt x="22" y="33"/>
                  </a:lnTo>
                  <a:lnTo>
                    <a:pt x="21" y="24"/>
                  </a:lnTo>
                  <a:lnTo>
                    <a:pt x="20" y="15"/>
                  </a:lnTo>
                  <a:lnTo>
                    <a:pt x="17" y="7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69" name="Freeform 3437"/>
            <p:cNvSpPr>
              <a:spLocks/>
            </p:cNvSpPr>
            <p:nvPr/>
          </p:nvSpPr>
          <p:spPr bwMode="auto">
            <a:xfrm>
              <a:off x="4025749" y="1808137"/>
              <a:ext cx="9169" cy="10892"/>
            </a:xfrm>
            <a:custGeom>
              <a:avLst/>
              <a:gdLst>
                <a:gd name="T0" fmla="*/ 0 w 32"/>
                <a:gd name="T1" fmla="*/ 16 h 39"/>
                <a:gd name="T2" fmla="*/ 0 w 32"/>
                <a:gd name="T3" fmla="*/ 16 h 39"/>
                <a:gd name="T4" fmla="*/ 6 w 32"/>
                <a:gd name="T5" fmla="*/ 22 h 39"/>
                <a:gd name="T6" fmla="*/ 11 w 32"/>
                <a:gd name="T7" fmla="*/ 28 h 39"/>
                <a:gd name="T8" fmla="*/ 14 w 32"/>
                <a:gd name="T9" fmla="*/ 34 h 39"/>
                <a:gd name="T10" fmla="*/ 18 w 32"/>
                <a:gd name="T11" fmla="*/ 39 h 39"/>
                <a:gd name="T12" fmla="*/ 32 w 32"/>
                <a:gd name="T13" fmla="*/ 31 h 39"/>
                <a:gd name="T14" fmla="*/ 28 w 32"/>
                <a:gd name="T15" fmla="*/ 22 h 39"/>
                <a:gd name="T16" fmla="*/ 24 w 32"/>
                <a:gd name="T17" fmla="*/ 15 h 39"/>
                <a:gd name="T18" fmla="*/ 18 w 32"/>
                <a:gd name="T19" fmla="*/ 8 h 39"/>
                <a:gd name="T20" fmla="*/ 11 w 32"/>
                <a:gd name="T21" fmla="*/ 0 h 39"/>
                <a:gd name="T22" fmla="*/ 11 w 32"/>
                <a:gd name="T23" fmla="*/ 0 h 39"/>
                <a:gd name="T24" fmla="*/ 0 w 32"/>
                <a:gd name="T25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9">
                  <a:moveTo>
                    <a:pt x="0" y="16"/>
                  </a:moveTo>
                  <a:lnTo>
                    <a:pt x="0" y="16"/>
                  </a:lnTo>
                  <a:lnTo>
                    <a:pt x="6" y="22"/>
                  </a:lnTo>
                  <a:lnTo>
                    <a:pt x="11" y="28"/>
                  </a:lnTo>
                  <a:lnTo>
                    <a:pt x="14" y="34"/>
                  </a:lnTo>
                  <a:lnTo>
                    <a:pt x="18" y="39"/>
                  </a:lnTo>
                  <a:lnTo>
                    <a:pt x="32" y="31"/>
                  </a:lnTo>
                  <a:lnTo>
                    <a:pt x="28" y="22"/>
                  </a:lnTo>
                  <a:lnTo>
                    <a:pt x="24" y="15"/>
                  </a:lnTo>
                  <a:lnTo>
                    <a:pt x="18" y="8"/>
                  </a:lnTo>
                  <a:lnTo>
                    <a:pt x="1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70" name="Freeform 3438"/>
            <p:cNvSpPr>
              <a:spLocks/>
            </p:cNvSpPr>
            <p:nvPr/>
          </p:nvSpPr>
          <p:spPr bwMode="auto">
            <a:xfrm>
              <a:off x="4012569" y="1797245"/>
              <a:ext cx="16046" cy="15479"/>
            </a:xfrm>
            <a:custGeom>
              <a:avLst/>
              <a:gdLst>
                <a:gd name="T0" fmla="*/ 0 w 58"/>
                <a:gd name="T1" fmla="*/ 19 h 53"/>
                <a:gd name="T2" fmla="*/ 0 w 58"/>
                <a:gd name="T3" fmla="*/ 19 h 53"/>
                <a:gd name="T4" fmla="*/ 18 w 58"/>
                <a:gd name="T5" fmla="*/ 30 h 53"/>
                <a:gd name="T6" fmla="*/ 32 w 58"/>
                <a:gd name="T7" fmla="*/ 40 h 53"/>
                <a:gd name="T8" fmla="*/ 41 w 58"/>
                <a:gd name="T9" fmla="*/ 49 h 53"/>
                <a:gd name="T10" fmla="*/ 47 w 58"/>
                <a:gd name="T11" fmla="*/ 53 h 53"/>
                <a:gd name="T12" fmla="*/ 58 w 58"/>
                <a:gd name="T13" fmla="*/ 37 h 53"/>
                <a:gd name="T14" fmla="*/ 51 w 58"/>
                <a:gd name="T15" fmla="*/ 32 h 53"/>
                <a:gd name="T16" fmla="*/ 40 w 58"/>
                <a:gd name="T17" fmla="*/ 23 h 53"/>
                <a:gd name="T18" fmla="*/ 26 w 58"/>
                <a:gd name="T19" fmla="*/ 13 h 53"/>
                <a:gd name="T20" fmla="*/ 7 w 58"/>
                <a:gd name="T21" fmla="*/ 0 h 53"/>
                <a:gd name="T22" fmla="*/ 7 w 58"/>
                <a:gd name="T23" fmla="*/ 0 h 53"/>
                <a:gd name="T24" fmla="*/ 0 w 58"/>
                <a:gd name="T25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3">
                  <a:moveTo>
                    <a:pt x="0" y="19"/>
                  </a:moveTo>
                  <a:lnTo>
                    <a:pt x="0" y="19"/>
                  </a:lnTo>
                  <a:lnTo>
                    <a:pt x="18" y="30"/>
                  </a:lnTo>
                  <a:lnTo>
                    <a:pt x="32" y="40"/>
                  </a:lnTo>
                  <a:lnTo>
                    <a:pt x="41" y="49"/>
                  </a:lnTo>
                  <a:lnTo>
                    <a:pt x="47" y="53"/>
                  </a:lnTo>
                  <a:lnTo>
                    <a:pt x="58" y="37"/>
                  </a:lnTo>
                  <a:lnTo>
                    <a:pt x="51" y="32"/>
                  </a:lnTo>
                  <a:lnTo>
                    <a:pt x="40" y="23"/>
                  </a:lnTo>
                  <a:lnTo>
                    <a:pt x="26" y="13"/>
                  </a:lnTo>
                  <a:lnTo>
                    <a:pt x="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71" name="Freeform 3439"/>
            <p:cNvSpPr>
              <a:spLocks/>
            </p:cNvSpPr>
            <p:nvPr/>
          </p:nvSpPr>
          <p:spPr bwMode="auto">
            <a:xfrm>
              <a:off x="3995377" y="1785206"/>
              <a:ext cx="18911" cy="17199"/>
            </a:xfrm>
            <a:custGeom>
              <a:avLst/>
              <a:gdLst>
                <a:gd name="T0" fmla="*/ 0 w 65"/>
                <a:gd name="T1" fmla="*/ 16 h 61"/>
                <a:gd name="T2" fmla="*/ 0 w 65"/>
                <a:gd name="T3" fmla="*/ 16 h 61"/>
                <a:gd name="T4" fmla="*/ 11 w 65"/>
                <a:gd name="T5" fmla="*/ 25 h 61"/>
                <a:gd name="T6" fmla="*/ 23 w 65"/>
                <a:gd name="T7" fmla="*/ 36 h 61"/>
                <a:gd name="T8" fmla="*/ 40 w 65"/>
                <a:gd name="T9" fmla="*/ 48 h 61"/>
                <a:gd name="T10" fmla="*/ 58 w 65"/>
                <a:gd name="T11" fmla="*/ 61 h 61"/>
                <a:gd name="T12" fmla="*/ 65 w 65"/>
                <a:gd name="T13" fmla="*/ 42 h 61"/>
                <a:gd name="T14" fmla="*/ 48 w 65"/>
                <a:gd name="T15" fmla="*/ 29 h 61"/>
                <a:gd name="T16" fmla="*/ 33 w 65"/>
                <a:gd name="T17" fmla="*/ 17 h 61"/>
                <a:gd name="T18" fmla="*/ 20 w 65"/>
                <a:gd name="T19" fmla="*/ 9 h 61"/>
                <a:gd name="T20" fmla="*/ 11 w 65"/>
                <a:gd name="T21" fmla="*/ 0 h 61"/>
                <a:gd name="T22" fmla="*/ 11 w 65"/>
                <a:gd name="T23" fmla="*/ 0 h 61"/>
                <a:gd name="T24" fmla="*/ 0 w 65"/>
                <a:gd name="T25" fmla="*/ 1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61">
                  <a:moveTo>
                    <a:pt x="0" y="16"/>
                  </a:moveTo>
                  <a:lnTo>
                    <a:pt x="0" y="16"/>
                  </a:lnTo>
                  <a:lnTo>
                    <a:pt x="11" y="25"/>
                  </a:lnTo>
                  <a:lnTo>
                    <a:pt x="23" y="36"/>
                  </a:lnTo>
                  <a:lnTo>
                    <a:pt x="40" y="48"/>
                  </a:lnTo>
                  <a:lnTo>
                    <a:pt x="58" y="61"/>
                  </a:lnTo>
                  <a:lnTo>
                    <a:pt x="65" y="42"/>
                  </a:lnTo>
                  <a:lnTo>
                    <a:pt x="48" y="29"/>
                  </a:lnTo>
                  <a:lnTo>
                    <a:pt x="33" y="17"/>
                  </a:lnTo>
                  <a:lnTo>
                    <a:pt x="20" y="9"/>
                  </a:lnTo>
                  <a:lnTo>
                    <a:pt x="1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72" name="Freeform 3440"/>
            <p:cNvSpPr>
              <a:spLocks/>
            </p:cNvSpPr>
            <p:nvPr/>
          </p:nvSpPr>
          <p:spPr bwMode="auto">
            <a:xfrm>
              <a:off x="3987927" y="1775460"/>
              <a:ext cx="10888" cy="14332"/>
            </a:xfrm>
            <a:custGeom>
              <a:avLst/>
              <a:gdLst>
                <a:gd name="T0" fmla="*/ 0 w 38"/>
                <a:gd name="T1" fmla="*/ 10 h 49"/>
                <a:gd name="T2" fmla="*/ 0 w 38"/>
                <a:gd name="T3" fmla="*/ 10 h 49"/>
                <a:gd name="T4" fmla="*/ 5 w 38"/>
                <a:gd name="T5" fmla="*/ 20 h 49"/>
                <a:gd name="T6" fmla="*/ 12 w 38"/>
                <a:gd name="T7" fmla="*/ 30 h 49"/>
                <a:gd name="T8" fmla="*/ 19 w 38"/>
                <a:gd name="T9" fmla="*/ 40 h 49"/>
                <a:gd name="T10" fmla="*/ 27 w 38"/>
                <a:gd name="T11" fmla="*/ 49 h 49"/>
                <a:gd name="T12" fmla="*/ 38 w 38"/>
                <a:gd name="T13" fmla="*/ 33 h 49"/>
                <a:gd name="T14" fmla="*/ 30 w 38"/>
                <a:gd name="T15" fmla="*/ 24 h 49"/>
                <a:gd name="T16" fmla="*/ 25 w 38"/>
                <a:gd name="T17" fmla="*/ 17 h 49"/>
                <a:gd name="T18" fmla="*/ 19 w 38"/>
                <a:gd name="T19" fmla="*/ 8 h 49"/>
                <a:gd name="T20" fmla="*/ 14 w 38"/>
                <a:gd name="T21" fmla="*/ 0 h 49"/>
                <a:gd name="T22" fmla="*/ 14 w 38"/>
                <a:gd name="T23" fmla="*/ 0 h 49"/>
                <a:gd name="T24" fmla="*/ 0 w 38"/>
                <a:gd name="T25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9">
                  <a:moveTo>
                    <a:pt x="0" y="10"/>
                  </a:moveTo>
                  <a:lnTo>
                    <a:pt x="0" y="10"/>
                  </a:lnTo>
                  <a:lnTo>
                    <a:pt x="5" y="20"/>
                  </a:lnTo>
                  <a:lnTo>
                    <a:pt x="12" y="30"/>
                  </a:lnTo>
                  <a:lnTo>
                    <a:pt x="19" y="40"/>
                  </a:lnTo>
                  <a:lnTo>
                    <a:pt x="27" y="49"/>
                  </a:lnTo>
                  <a:lnTo>
                    <a:pt x="38" y="33"/>
                  </a:lnTo>
                  <a:lnTo>
                    <a:pt x="30" y="24"/>
                  </a:lnTo>
                  <a:lnTo>
                    <a:pt x="25" y="17"/>
                  </a:lnTo>
                  <a:lnTo>
                    <a:pt x="19" y="8"/>
                  </a:lnTo>
                  <a:lnTo>
                    <a:pt x="1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73" name="Freeform 3441"/>
            <p:cNvSpPr>
              <a:spLocks/>
            </p:cNvSpPr>
            <p:nvPr/>
          </p:nvSpPr>
          <p:spPr bwMode="auto">
            <a:xfrm>
              <a:off x="3985062" y="1764567"/>
              <a:ext cx="6877" cy="13759"/>
            </a:xfrm>
            <a:custGeom>
              <a:avLst/>
              <a:gdLst>
                <a:gd name="T0" fmla="*/ 0 w 24"/>
                <a:gd name="T1" fmla="*/ 0 h 49"/>
                <a:gd name="T2" fmla="*/ 0 w 24"/>
                <a:gd name="T3" fmla="*/ 0 h 49"/>
                <a:gd name="T4" fmla="*/ 1 w 24"/>
                <a:gd name="T5" fmla="*/ 13 h 49"/>
                <a:gd name="T6" fmla="*/ 3 w 24"/>
                <a:gd name="T7" fmla="*/ 26 h 49"/>
                <a:gd name="T8" fmla="*/ 5 w 24"/>
                <a:gd name="T9" fmla="*/ 37 h 49"/>
                <a:gd name="T10" fmla="*/ 10 w 24"/>
                <a:gd name="T11" fmla="*/ 49 h 49"/>
                <a:gd name="T12" fmla="*/ 24 w 24"/>
                <a:gd name="T13" fmla="*/ 39 h 49"/>
                <a:gd name="T14" fmla="*/ 21 w 24"/>
                <a:gd name="T15" fmla="*/ 30 h 49"/>
                <a:gd name="T16" fmla="*/ 18 w 24"/>
                <a:gd name="T17" fmla="*/ 20 h 49"/>
                <a:gd name="T18" fmla="*/ 17 w 24"/>
                <a:gd name="T19" fmla="*/ 10 h 49"/>
                <a:gd name="T20" fmla="*/ 17 w 24"/>
                <a:gd name="T21" fmla="*/ 0 h 49"/>
                <a:gd name="T22" fmla="*/ 17 w 24"/>
                <a:gd name="T23" fmla="*/ 0 h 49"/>
                <a:gd name="T24" fmla="*/ 0 w 24"/>
                <a:gd name="T2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49">
                  <a:moveTo>
                    <a:pt x="0" y="0"/>
                  </a:moveTo>
                  <a:lnTo>
                    <a:pt x="0" y="0"/>
                  </a:lnTo>
                  <a:lnTo>
                    <a:pt x="1" y="13"/>
                  </a:lnTo>
                  <a:lnTo>
                    <a:pt x="3" y="26"/>
                  </a:lnTo>
                  <a:lnTo>
                    <a:pt x="5" y="37"/>
                  </a:lnTo>
                  <a:lnTo>
                    <a:pt x="10" y="49"/>
                  </a:lnTo>
                  <a:lnTo>
                    <a:pt x="24" y="39"/>
                  </a:lnTo>
                  <a:lnTo>
                    <a:pt x="21" y="30"/>
                  </a:lnTo>
                  <a:lnTo>
                    <a:pt x="18" y="20"/>
                  </a:lnTo>
                  <a:lnTo>
                    <a:pt x="17" y="10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74" name="Freeform 3442"/>
            <p:cNvSpPr>
              <a:spLocks/>
            </p:cNvSpPr>
            <p:nvPr/>
          </p:nvSpPr>
          <p:spPr bwMode="auto">
            <a:xfrm>
              <a:off x="3985062" y="1742209"/>
              <a:ext cx="11461" cy="22358"/>
            </a:xfrm>
            <a:custGeom>
              <a:avLst/>
              <a:gdLst>
                <a:gd name="T0" fmla="*/ 29 w 39"/>
                <a:gd name="T1" fmla="*/ 0 h 78"/>
                <a:gd name="T2" fmla="*/ 29 w 39"/>
                <a:gd name="T3" fmla="*/ 0 h 78"/>
                <a:gd name="T4" fmla="*/ 22 w 39"/>
                <a:gd name="T5" fmla="*/ 9 h 78"/>
                <a:gd name="T6" fmla="*/ 16 w 39"/>
                <a:gd name="T7" fmla="*/ 17 h 78"/>
                <a:gd name="T8" fmla="*/ 11 w 39"/>
                <a:gd name="T9" fmla="*/ 26 h 78"/>
                <a:gd name="T10" fmla="*/ 8 w 39"/>
                <a:gd name="T11" fmla="*/ 36 h 78"/>
                <a:gd name="T12" fmla="*/ 4 w 39"/>
                <a:gd name="T13" fmla="*/ 46 h 78"/>
                <a:gd name="T14" fmla="*/ 2 w 39"/>
                <a:gd name="T15" fmla="*/ 56 h 78"/>
                <a:gd name="T16" fmla="*/ 1 w 39"/>
                <a:gd name="T17" fmla="*/ 68 h 78"/>
                <a:gd name="T18" fmla="*/ 0 w 39"/>
                <a:gd name="T19" fmla="*/ 78 h 78"/>
                <a:gd name="T20" fmla="*/ 17 w 39"/>
                <a:gd name="T21" fmla="*/ 78 h 78"/>
                <a:gd name="T22" fmla="*/ 17 w 39"/>
                <a:gd name="T23" fmla="*/ 69 h 78"/>
                <a:gd name="T24" fmla="*/ 18 w 39"/>
                <a:gd name="T25" fmla="*/ 61 h 78"/>
                <a:gd name="T26" fmla="*/ 19 w 39"/>
                <a:gd name="T27" fmla="*/ 52 h 78"/>
                <a:gd name="T28" fmla="*/ 23 w 39"/>
                <a:gd name="T29" fmla="*/ 45 h 78"/>
                <a:gd name="T30" fmla="*/ 25 w 39"/>
                <a:gd name="T31" fmla="*/ 36 h 78"/>
                <a:gd name="T32" fmla="*/ 30 w 39"/>
                <a:gd name="T33" fmla="*/ 29 h 78"/>
                <a:gd name="T34" fmla="*/ 35 w 39"/>
                <a:gd name="T35" fmla="*/ 22 h 78"/>
                <a:gd name="T36" fmla="*/ 39 w 39"/>
                <a:gd name="T37" fmla="*/ 14 h 78"/>
                <a:gd name="T38" fmla="*/ 39 w 39"/>
                <a:gd name="T39" fmla="*/ 14 h 78"/>
                <a:gd name="T40" fmla="*/ 29 w 39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78">
                  <a:moveTo>
                    <a:pt x="29" y="0"/>
                  </a:moveTo>
                  <a:lnTo>
                    <a:pt x="29" y="0"/>
                  </a:lnTo>
                  <a:lnTo>
                    <a:pt x="22" y="9"/>
                  </a:lnTo>
                  <a:lnTo>
                    <a:pt x="16" y="17"/>
                  </a:lnTo>
                  <a:lnTo>
                    <a:pt x="11" y="26"/>
                  </a:lnTo>
                  <a:lnTo>
                    <a:pt x="8" y="36"/>
                  </a:lnTo>
                  <a:lnTo>
                    <a:pt x="4" y="46"/>
                  </a:lnTo>
                  <a:lnTo>
                    <a:pt x="2" y="56"/>
                  </a:lnTo>
                  <a:lnTo>
                    <a:pt x="1" y="68"/>
                  </a:lnTo>
                  <a:lnTo>
                    <a:pt x="0" y="78"/>
                  </a:lnTo>
                  <a:lnTo>
                    <a:pt x="17" y="78"/>
                  </a:lnTo>
                  <a:lnTo>
                    <a:pt x="17" y="69"/>
                  </a:lnTo>
                  <a:lnTo>
                    <a:pt x="18" y="61"/>
                  </a:lnTo>
                  <a:lnTo>
                    <a:pt x="19" y="52"/>
                  </a:lnTo>
                  <a:lnTo>
                    <a:pt x="23" y="45"/>
                  </a:lnTo>
                  <a:lnTo>
                    <a:pt x="25" y="36"/>
                  </a:lnTo>
                  <a:lnTo>
                    <a:pt x="30" y="29"/>
                  </a:lnTo>
                  <a:lnTo>
                    <a:pt x="35" y="22"/>
                  </a:lnTo>
                  <a:lnTo>
                    <a:pt x="39" y="1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75" name="Freeform 3443"/>
            <p:cNvSpPr>
              <a:spLocks/>
            </p:cNvSpPr>
            <p:nvPr/>
          </p:nvSpPr>
          <p:spPr bwMode="auto">
            <a:xfrm>
              <a:off x="3993085" y="1733037"/>
              <a:ext cx="20057" cy="13186"/>
            </a:xfrm>
            <a:custGeom>
              <a:avLst/>
              <a:gdLst>
                <a:gd name="T0" fmla="*/ 70 w 70"/>
                <a:gd name="T1" fmla="*/ 0 h 46"/>
                <a:gd name="T2" fmla="*/ 70 w 70"/>
                <a:gd name="T3" fmla="*/ 0 h 46"/>
                <a:gd name="T4" fmla="*/ 59 w 70"/>
                <a:gd name="T5" fmla="*/ 0 h 46"/>
                <a:gd name="T6" fmla="*/ 50 w 70"/>
                <a:gd name="T7" fmla="*/ 2 h 46"/>
                <a:gd name="T8" fmla="*/ 41 w 70"/>
                <a:gd name="T9" fmla="*/ 5 h 46"/>
                <a:gd name="T10" fmla="*/ 31 w 70"/>
                <a:gd name="T11" fmla="*/ 7 h 46"/>
                <a:gd name="T12" fmla="*/ 22 w 70"/>
                <a:gd name="T13" fmla="*/ 12 h 46"/>
                <a:gd name="T14" fmla="*/ 14 w 70"/>
                <a:gd name="T15" fmla="*/ 18 h 46"/>
                <a:gd name="T16" fmla="*/ 7 w 70"/>
                <a:gd name="T17" fmla="*/ 25 h 46"/>
                <a:gd name="T18" fmla="*/ 0 w 70"/>
                <a:gd name="T19" fmla="*/ 32 h 46"/>
                <a:gd name="T20" fmla="*/ 10 w 70"/>
                <a:gd name="T21" fmla="*/ 46 h 46"/>
                <a:gd name="T22" fmla="*/ 16 w 70"/>
                <a:gd name="T23" fmla="*/ 41 h 46"/>
                <a:gd name="T24" fmla="*/ 23 w 70"/>
                <a:gd name="T25" fmla="*/ 35 h 46"/>
                <a:gd name="T26" fmla="*/ 30 w 70"/>
                <a:gd name="T27" fmla="*/ 31 h 46"/>
                <a:gd name="T28" fmla="*/ 37 w 70"/>
                <a:gd name="T29" fmla="*/ 28 h 46"/>
                <a:gd name="T30" fmla="*/ 44 w 70"/>
                <a:gd name="T31" fmla="*/ 23 h 46"/>
                <a:gd name="T32" fmla="*/ 52 w 70"/>
                <a:gd name="T33" fmla="*/ 22 h 46"/>
                <a:gd name="T34" fmla="*/ 61 w 70"/>
                <a:gd name="T35" fmla="*/ 20 h 46"/>
                <a:gd name="T36" fmla="*/ 70 w 70"/>
                <a:gd name="T37" fmla="*/ 20 h 46"/>
                <a:gd name="T38" fmla="*/ 70 w 70"/>
                <a:gd name="T39" fmla="*/ 20 h 46"/>
                <a:gd name="T40" fmla="*/ 70 w 70"/>
                <a:gd name="T4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46">
                  <a:moveTo>
                    <a:pt x="70" y="0"/>
                  </a:moveTo>
                  <a:lnTo>
                    <a:pt x="70" y="0"/>
                  </a:lnTo>
                  <a:lnTo>
                    <a:pt x="59" y="0"/>
                  </a:lnTo>
                  <a:lnTo>
                    <a:pt x="50" y="2"/>
                  </a:lnTo>
                  <a:lnTo>
                    <a:pt x="41" y="5"/>
                  </a:lnTo>
                  <a:lnTo>
                    <a:pt x="31" y="7"/>
                  </a:lnTo>
                  <a:lnTo>
                    <a:pt x="22" y="12"/>
                  </a:lnTo>
                  <a:lnTo>
                    <a:pt x="14" y="18"/>
                  </a:lnTo>
                  <a:lnTo>
                    <a:pt x="7" y="25"/>
                  </a:lnTo>
                  <a:lnTo>
                    <a:pt x="0" y="32"/>
                  </a:lnTo>
                  <a:lnTo>
                    <a:pt x="10" y="46"/>
                  </a:lnTo>
                  <a:lnTo>
                    <a:pt x="16" y="41"/>
                  </a:lnTo>
                  <a:lnTo>
                    <a:pt x="23" y="35"/>
                  </a:lnTo>
                  <a:lnTo>
                    <a:pt x="30" y="31"/>
                  </a:lnTo>
                  <a:lnTo>
                    <a:pt x="37" y="28"/>
                  </a:lnTo>
                  <a:lnTo>
                    <a:pt x="44" y="23"/>
                  </a:lnTo>
                  <a:lnTo>
                    <a:pt x="52" y="22"/>
                  </a:lnTo>
                  <a:lnTo>
                    <a:pt x="61" y="20"/>
                  </a:lnTo>
                  <a:lnTo>
                    <a:pt x="70" y="2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76" name="Freeform 3444"/>
            <p:cNvSpPr>
              <a:spLocks/>
            </p:cNvSpPr>
            <p:nvPr/>
          </p:nvSpPr>
          <p:spPr bwMode="auto">
            <a:xfrm>
              <a:off x="4013142" y="1733037"/>
              <a:ext cx="16619" cy="9746"/>
            </a:xfrm>
            <a:custGeom>
              <a:avLst/>
              <a:gdLst>
                <a:gd name="T0" fmla="*/ 56 w 56"/>
                <a:gd name="T1" fmla="*/ 16 h 35"/>
                <a:gd name="T2" fmla="*/ 55 w 56"/>
                <a:gd name="T3" fmla="*/ 16 h 35"/>
                <a:gd name="T4" fmla="*/ 41 w 56"/>
                <a:gd name="T5" fmla="*/ 9 h 35"/>
                <a:gd name="T6" fmla="*/ 27 w 56"/>
                <a:gd name="T7" fmla="*/ 3 h 35"/>
                <a:gd name="T8" fmla="*/ 13 w 56"/>
                <a:gd name="T9" fmla="*/ 0 h 35"/>
                <a:gd name="T10" fmla="*/ 0 w 56"/>
                <a:gd name="T11" fmla="*/ 0 h 35"/>
                <a:gd name="T12" fmla="*/ 0 w 56"/>
                <a:gd name="T13" fmla="*/ 20 h 35"/>
                <a:gd name="T14" fmla="*/ 12 w 56"/>
                <a:gd name="T15" fmla="*/ 20 h 35"/>
                <a:gd name="T16" fmla="*/ 23 w 56"/>
                <a:gd name="T17" fmla="*/ 23 h 35"/>
                <a:gd name="T18" fmla="*/ 36 w 56"/>
                <a:gd name="T19" fmla="*/ 28 h 35"/>
                <a:gd name="T20" fmla="*/ 49 w 56"/>
                <a:gd name="T21" fmla="*/ 35 h 35"/>
                <a:gd name="T22" fmla="*/ 49 w 56"/>
                <a:gd name="T23" fmla="*/ 35 h 35"/>
                <a:gd name="T24" fmla="*/ 56 w 56"/>
                <a:gd name="T25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35">
                  <a:moveTo>
                    <a:pt x="56" y="16"/>
                  </a:moveTo>
                  <a:lnTo>
                    <a:pt x="55" y="16"/>
                  </a:lnTo>
                  <a:lnTo>
                    <a:pt x="41" y="9"/>
                  </a:lnTo>
                  <a:lnTo>
                    <a:pt x="27" y="3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2" y="20"/>
                  </a:lnTo>
                  <a:lnTo>
                    <a:pt x="23" y="23"/>
                  </a:lnTo>
                  <a:lnTo>
                    <a:pt x="36" y="28"/>
                  </a:lnTo>
                  <a:lnTo>
                    <a:pt x="49" y="35"/>
                  </a:lnTo>
                  <a:lnTo>
                    <a:pt x="56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77" name="Freeform 3445"/>
            <p:cNvSpPr>
              <a:spLocks/>
            </p:cNvSpPr>
            <p:nvPr/>
          </p:nvSpPr>
          <p:spPr bwMode="auto">
            <a:xfrm>
              <a:off x="4027468" y="1737623"/>
              <a:ext cx="6304" cy="7453"/>
            </a:xfrm>
            <a:custGeom>
              <a:avLst/>
              <a:gdLst>
                <a:gd name="T0" fmla="*/ 21 w 21"/>
                <a:gd name="T1" fmla="*/ 6 h 26"/>
                <a:gd name="T2" fmla="*/ 21 w 21"/>
                <a:gd name="T3" fmla="*/ 6 h 26"/>
                <a:gd name="T4" fmla="*/ 17 w 21"/>
                <a:gd name="T5" fmla="*/ 4 h 26"/>
                <a:gd name="T6" fmla="*/ 7 w 21"/>
                <a:gd name="T7" fmla="*/ 0 h 26"/>
                <a:gd name="T8" fmla="*/ 0 w 21"/>
                <a:gd name="T9" fmla="*/ 19 h 26"/>
                <a:gd name="T10" fmla="*/ 12 w 21"/>
                <a:gd name="T11" fmla="*/ 23 h 26"/>
                <a:gd name="T12" fmla="*/ 21 w 21"/>
                <a:gd name="T13" fmla="*/ 26 h 26"/>
                <a:gd name="T14" fmla="*/ 21 w 21"/>
                <a:gd name="T15" fmla="*/ 26 h 26"/>
                <a:gd name="T16" fmla="*/ 21 w 21"/>
                <a:gd name="T17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6">
                  <a:moveTo>
                    <a:pt x="21" y="6"/>
                  </a:moveTo>
                  <a:lnTo>
                    <a:pt x="21" y="6"/>
                  </a:lnTo>
                  <a:lnTo>
                    <a:pt x="17" y="4"/>
                  </a:lnTo>
                  <a:lnTo>
                    <a:pt x="7" y="0"/>
                  </a:lnTo>
                  <a:lnTo>
                    <a:pt x="0" y="19"/>
                  </a:lnTo>
                  <a:lnTo>
                    <a:pt x="12" y="23"/>
                  </a:lnTo>
                  <a:lnTo>
                    <a:pt x="21" y="26"/>
                  </a:lnTo>
                  <a:lnTo>
                    <a:pt x="21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78" name="Freeform 3446"/>
            <p:cNvSpPr>
              <a:spLocks/>
            </p:cNvSpPr>
            <p:nvPr/>
          </p:nvSpPr>
          <p:spPr bwMode="auto">
            <a:xfrm>
              <a:off x="4033772" y="1738770"/>
              <a:ext cx="4011" cy="6306"/>
            </a:xfrm>
            <a:custGeom>
              <a:avLst/>
              <a:gdLst>
                <a:gd name="T0" fmla="*/ 4 w 15"/>
                <a:gd name="T1" fmla="*/ 0 h 22"/>
                <a:gd name="T2" fmla="*/ 4 w 15"/>
                <a:gd name="T3" fmla="*/ 0 h 22"/>
                <a:gd name="T4" fmla="*/ 3 w 15"/>
                <a:gd name="T5" fmla="*/ 0 h 22"/>
                <a:gd name="T6" fmla="*/ 0 w 15"/>
                <a:gd name="T7" fmla="*/ 2 h 22"/>
                <a:gd name="T8" fmla="*/ 0 w 15"/>
                <a:gd name="T9" fmla="*/ 22 h 22"/>
                <a:gd name="T10" fmla="*/ 8 w 15"/>
                <a:gd name="T11" fmla="*/ 21 h 22"/>
                <a:gd name="T12" fmla="*/ 15 w 15"/>
                <a:gd name="T13" fmla="*/ 15 h 22"/>
                <a:gd name="T14" fmla="*/ 15 w 15"/>
                <a:gd name="T15" fmla="*/ 15 h 22"/>
                <a:gd name="T16" fmla="*/ 4 w 15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2">
                  <a:moveTo>
                    <a:pt x="4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0" y="22"/>
                  </a:lnTo>
                  <a:lnTo>
                    <a:pt x="8" y="21"/>
                  </a:lnTo>
                  <a:lnTo>
                    <a:pt x="15" y="1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79" name="Freeform 3447"/>
            <p:cNvSpPr>
              <a:spLocks/>
            </p:cNvSpPr>
            <p:nvPr/>
          </p:nvSpPr>
          <p:spPr bwMode="auto">
            <a:xfrm>
              <a:off x="4034345" y="1733037"/>
              <a:ext cx="5731" cy="9746"/>
            </a:xfrm>
            <a:custGeom>
              <a:avLst/>
              <a:gdLst>
                <a:gd name="T0" fmla="*/ 13 w 20"/>
                <a:gd name="T1" fmla="*/ 0 h 35"/>
                <a:gd name="T2" fmla="*/ 4 w 20"/>
                <a:gd name="T3" fmla="*/ 7 h 35"/>
                <a:gd name="T4" fmla="*/ 2 w 20"/>
                <a:gd name="T5" fmla="*/ 18 h 35"/>
                <a:gd name="T6" fmla="*/ 0 w 20"/>
                <a:gd name="T7" fmla="*/ 20 h 35"/>
                <a:gd name="T8" fmla="*/ 11 w 20"/>
                <a:gd name="T9" fmla="*/ 35 h 35"/>
                <a:gd name="T10" fmla="*/ 17 w 20"/>
                <a:gd name="T11" fmla="*/ 25 h 35"/>
                <a:gd name="T12" fmla="*/ 20 w 20"/>
                <a:gd name="T13" fmla="*/ 12 h 35"/>
                <a:gd name="T14" fmla="*/ 13 w 20"/>
                <a:gd name="T15" fmla="*/ 20 h 35"/>
                <a:gd name="T16" fmla="*/ 13 w 20"/>
                <a:gd name="T17" fmla="*/ 0 h 35"/>
                <a:gd name="T18" fmla="*/ 6 w 20"/>
                <a:gd name="T19" fmla="*/ 0 h 35"/>
                <a:gd name="T20" fmla="*/ 4 w 20"/>
                <a:gd name="T21" fmla="*/ 7 h 35"/>
                <a:gd name="T22" fmla="*/ 13 w 20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35">
                  <a:moveTo>
                    <a:pt x="13" y="0"/>
                  </a:moveTo>
                  <a:lnTo>
                    <a:pt x="4" y="7"/>
                  </a:lnTo>
                  <a:lnTo>
                    <a:pt x="2" y="18"/>
                  </a:lnTo>
                  <a:lnTo>
                    <a:pt x="0" y="20"/>
                  </a:lnTo>
                  <a:lnTo>
                    <a:pt x="11" y="35"/>
                  </a:lnTo>
                  <a:lnTo>
                    <a:pt x="17" y="25"/>
                  </a:lnTo>
                  <a:lnTo>
                    <a:pt x="20" y="12"/>
                  </a:lnTo>
                  <a:lnTo>
                    <a:pt x="13" y="20"/>
                  </a:lnTo>
                  <a:lnTo>
                    <a:pt x="13" y="0"/>
                  </a:lnTo>
                  <a:lnTo>
                    <a:pt x="6" y="0"/>
                  </a:lnTo>
                  <a:lnTo>
                    <a:pt x="4" y="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80" name="Freeform 3448"/>
            <p:cNvSpPr>
              <a:spLocks/>
            </p:cNvSpPr>
            <p:nvPr/>
          </p:nvSpPr>
          <p:spPr bwMode="auto">
            <a:xfrm>
              <a:off x="4038356" y="1733037"/>
              <a:ext cx="4584" cy="5733"/>
            </a:xfrm>
            <a:custGeom>
              <a:avLst/>
              <a:gdLst>
                <a:gd name="T0" fmla="*/ 16 w 16"/>
                <a:gd name="T1" fmla="*/ 10 h 20"/>
                <a:gd name="T2" fmla="*/ 8 w 16"/>
                <a:gd name="T3" fmla="*/ 0 h 20"/>
                <a:gd name="T4" fmla="*/ 0 w 16"/>
                <a:gd name="T5" fmla="*/ 0 h 20"/>
                <a:gd name="T6" fmla="*/ 0 w 16"/>
                <a:gd name="T7" fmla="*/ 20 h 20"/>
                <a:gd name="T8" fmla="*/ 8 w 16"/>
                <a:gd name="T9" fmla="*/ 20 h 20"/>
                <a:gd name="T10" fmla="*/ 16 w 16"/>
                <a:gd name="T11" fmla="*/ 10 h 20"/>
                <a:gd name="T12" fmla="*/ 16 w 16"/>
                <a:gd name="T13" fmla="*/ 10 h 20"/>
                <a:gd name="T14" fmla="*/ 16 w 16"/>
                <a:gd name="T15" fmla="*/ 0 h 20"/>
                <a:gd name="T16" fmla="*/ 8 w 16"/>
                <a:gd name="T17" fmla="*/ 0 h 20"/>
                <a:gd name="T18" fmla="*/ 16 w 16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0">
                  <a:moveTo>
                    <a:pt x="16" y="1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16" y="1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81" name="Freeform 3449"/>
            <p:cNvSpPr>
              <a:spLocks/>
            </p:cNvSpPr>
            <p:nvPr/>
          </p:nvSpPr>
          <p:spPr bwMode="auto">
            <a:xfrm>
              <a:off x="4167295" y="1879798"/>
              <a:ext cx="4584" cy="8026"/>
            </a:xfrm>
            <a:custGeom>
              <a:avLst/>
              <a:gdLst>
                <a:gd name="T0" fmla="*/ 4 w 17"/>
                <a:gd name="T1" fmla="*/ 21 h 28"/>
                <a:gd name="T2" fmla="*/ 17 w 17"/>
                <a:gd name="T3" fmla="*/ 10 h 28"/>
                <a:gd name="T4" fmla="*/ 17 w 17"/>
                <a:gd name="T5" fmla="*/ 0 h 28"/>
                <a:gd name="T6" fmla="*/ 0 w 17"/>
                <a:gd name="T7" fmla="*/ 0 h 28"/>
                <a:gd name="T8" fmla="*/ 0 w 17"/>
                <a:gd name="T9" fmla="*/ 10 h 28"/>
                <a:gd name="T10" fmla="*/ 4 w 17"/>
                <a:gd name="T11" fmla="*/ 21 h 28"/>
                <a:gd name="T12" fmla="*/ 4 w 17"/>
                <a:gd name="T13" fmla="*/ 21 h 28"/>
                <a:gd name="T14" fmla="*/ 17 w 17"/>
                <a:gd name="T15" fmla="*/ 28 h 28"/>
                <a:gd name="T16" fmla="*/ 17 w 17"/>
                <a:gd name="T17" fmla="*/ 10 h 28"/>
                <a:gd name="T18" fmla="*/ 4 w 17"/>
                <a:gd name="T19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8">
                  <a:moveTo>
                    <a:pt x="4" y="21"/>
                  </a:moveTo>
                  <a:lnTo>
                    <a:pt x="17" y="1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17" y="28"/>
                  </a:lnTo>
                  <a:lnTo>
                    <a:pt x="17" y="10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82" name="Freeform 3450"/>
            <p:cNvSpPr>
              <a:spLocks/>
            </p:cNvSpPr>
            <p:nvPr/>
          </p:nvSpPr>
          <p:spPr bwMode="auto">
            <a:xfrm>
              <a:off x="4151249" y="1866612"/>
              <a:ext cx="19484" cy="18918"/>
            </a:xfrm>
            <a:custGeom>
              <a:avLst/>
              <a:gdLst>
                <a:gd name="T0" fmla="*/ 0 w 68"/>
                <a:gd name="T1" fmla="*/ 15 h 67"/>
                <a:gd name="T2" fmla="*/ 0 w 68"/>
                <a:gd name="T3" fmla="*/ 15 h 67"/>
                <a:gd name="T4" fmla="*/ 13 w 68"/>
                <a:gd name="T5" fmla="*/ 29 h 67"/>
                <a:gd name="T6" fmla="*/ 28 w 68"/>
                <a:gd name="T7" fmla="*/ 42 h 67"/>
                <a:gd name="T8" fmla="*/ 43 w 68"/>
                <a:gd name="T9" fmla="*/ 55 h 67"/>
                <a:gd name="T10" fmla="*/ 60 w 68"/>
                <a:gd name="T11" fmla="*/ 67 h 67"/>
                <a:gd name="T12" fmla="*/ 68 w 68"/>
                <a:gd name="T13" fmla="*/ 48 h 67"/>
                <a:gd name="T14" fmla="*/ 52 w 68"/>
                <a:gd name="T15" fmla="*/ 38 h 67"/>
                <a:gd name="T16" fmla="*/ 38 w 68"/>
                <a:gd name="T17" fmla="*/ 26 h 67"/>
                <a:gd name="T18" fmla="*/ 25 w 68"/>
                <a:gd name="T19" fmla="*/ 13 h 67"/>
                <a:gd name="T20" fmla="*/ 13 w 68"/>
                <a:gd name="T21" fmla="*/ 0 h 67"/>
                <a:gd name="T22" fmla="*/ 13 w 68"/>
                <a:gd name="T23" fmla="*/ 0 h 67"/>
                <a:gd name="T24" fmla="*/ 0 w 68"/>
                <a:gd name="T25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67">
                  <a:moveTo>
                    <a:pt x="0" y="15"/>
                  </a:moveTo>
                  <a:lnTo>
                    <a:pt x="0" y="15"/>
                  </a:lnTo>
                  <a:lnTo>
                    <a:pt x="13" y="29"/>
                  </a:lnTo>
                  <a:lnTo>
                    <a:pt x="28" y="42"/>
                  </a:lnTo>
                  <a:lnTo>
                    <a:pt x="43" y="55"/>
                  </a:lnTo>
                  <a:lnTo>
                    <a:pt x="60" y="67"/>
                  </a:lnTo>
                  <a:lnTo>
                    <a:pt x="68" y="48"/>
                  </a:lnTo>
                  <a:lnTo>
                    <a:pt x="52" y="38"/>
                  </a:lnTo>
                  <a:lnTo>
                    <a:pt x="38" y="26"/>
                  </a:lnTo>
                  <a:lnTo>
                    <a:pt x="25" y="13"/>
                  </a:lnTo>
                  <a:lnTo>
                    <a:pt x="13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83" name="Freeform 3451"/>
            <p:cNvSpPr>
              <a:spLocks/>
            </p:cNvSpPr>
            <p:nvPr/>
          </p:nvSpPr>
          <p:spPr bwMode="auto">
            <a:xfrm>
              <a:off x="4136350" y="1839668"/>
              <a:ext cx="18338" cy="30957"/>
            </a:xfrm>
            <a:custGeom>
              <a:avLst/>
              <a:gdLst>
                <a:gd name="T0" fmla="*/ 0 w 64"/>
                <a:gd name="T1" fmla="*/ 9 h 109"/>
                <a:gd name="T2" fmla="*/ 0 w 64"/>
                <a:gd name="T3" fmla="*/ 9 h 109"/>
                <a:gd name="T4" fmla="*/ 4 w 64"/>
                <a:gd name="T5" fmla="*/ 22 h 109"/>
                <a:gd name="T6" fmla="*/ 9 w 64"/>
                <a:gd name="T7" fmla="*/ 36 h 109"/>
                <a:gd name="T8" fmla="*/ 15 w 64"/>
                <a:gd name="T9" fmla="*/ 49 h 109"/>
                <a:gd name="T10" fmla="*/ 22 w 64"/>
                <a:gd name="T11" fmla="*/ 62 h 109"/>
                <a:gd name="T12" fmla="*/ 29 w 64"/>
                <a:gd name="T13" fmla="*/ 74 h 109"/>
                <a:gd name="T14" fmla="*/ 36 w 64"/>
                <a:gd name="T15" fmla="*/ 86 h 109"/>
                <a:gd name="T16" fmla="*/ 43 w 64"/>
                <a:gd name="T17" fmla="*/ 97 h 109"/>
                <a:gd name="T18" fmla="*/ 51 w 64"/>
                <a:gd name="T19" fmla="*/ 109 h 109"/>
                <a:gd name="T20" fmla="*/ 64 w 64"/>
                <a:gd name="T21" fmla="*/ 94 h 109"/>
                <a:gd name="T22" fmla="*/ 56 w 64"/>
                <a:gd name="T23" fmla="*/ 84 h 109"/>
                <a:gd name="T24" fmla="*/ 49 w 64"/>
                <a:gd name="T25" fmla="*/ 74 h 109"/>
                <a:gd name="T26" fmla="*/ 42 w 64"/>
                <a:gd name="T27" fmla="*/ 62 h 109"/>
                <a:gd name="T28" fmla="*/ 36 w 64"/>
                <a:gd name="T29" fmla="*/ 51 h 109"/>
                <a:gd name="T30" fmla="*/ 30 w 64"/>
                <a:gd name="T31" fmla="*/ 39 h 109"/>
                <a:gd name="T32" fmla="*/ 24 w 64"/>
                <a:gd name="T33" fmla="*/ 26 h 109"/>
                <a:gd name="T34" fmla="*/ 20 w 64"/>
                <a:gd name="T35" fmla="*/ 15 h 109"/>
                <a:gd name="T36" fmla="*/ 15 w 64"/>
                <a:gd name="T37" fmla="*/ 0 h 109"/>
                <a:gd name="T38" fmla="*/ 15 w 64"/>
                <a:gd name="T39" fmla="*/ 0 h 109"/>
                <a:gd name="T40" fmla="*/ 0 w 64"/>
                <a:gd name="T41" fmla="*/ 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109">
                  <a:moveTo>
                    <a:pt x="0" y="9"/>
                  </a:moveTo>
                  <a:lnTo>
                    <a:pt x="0" y="9"/>
                  </a:lnTo>
                  <a:lnTo>
                    <a:pt x="4" y="22"/>
                  </a:lnTo>
                  <a:lnTo>
                    <a:pt x="9" y="36"/>
                  </a:lnTo>
                  <a:lnTo>
                    <a:pt x="15" y="49"/>
                  </a:lnTo>
                  <a:lnTo>
                    <a:pt x="22" y="62"/>
                  </a:lnTo>
                  <a:lnTo>
                    <a:pt x="29" y="74"/>
                  </a:lnTo>
                  <a:lnTo>
                    <a:pt x="36" y="86"/>
                  </a:lnTo>
                  <a:lnTo>
                    <a:pt x="43" y="97"/>
                  </a:lnTo>
                  <a:lnTo>
                    <a:pt x="51" y="109"/>
                  </a:lnTo>
                  <a:lnTo>
                    <a:pt x="64" y="94"/>
                  </a:lnTo>
                  <a:lnTo>
                    <a:pt x="56" y="84"/>
                  </a:lnTo>
                  <a:lnTo>
                    <a:pt x="49" y="74"/>
                  </a:lnTo>
                  <a:lnTo>
                    <a:pt x="42" y="62"/>
                  </a:lnTo>
                  <a:lnTo>
                    <a:pt x="36" y="51"/>
                  </a:lnTo>
                  <a:lnTo>
                    <a:pt x="30" y="39"/>
                  </a:lnTo>
                  <a:lnTo>
                    <a:pt x="24" y="26"/>
                  </a:lnTo>
                  <a:lnTo>
                    <a:pt x="20" y="15"/>
                  </a:lnTo>
                  <a:lnTo>
                    <a:pt x="15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84" name="Freeform 3452"/>
            <p:cNvSpPr>
              <a:spLocks/>
            </p:cNvSpPr>
            <p:nvPr/>
          </p:nvSpPr>
          <p:spPr bwMode="auto">
            <a:xfrm>
              <a:off x="4131192" y="1808137"/>
              <a:ext cx="9742" cy="34397"/>
            </a:xfrm>
            <a:custGeom>
              <a:avLst/>
              <a:gdLst>
                <a:gd name="T0" fmla="*/ 0 w 34"/>
                <a:gd name="T1" fmla="*/ 0 h 120"/>
                <a:gd name="T2" fmla="*/ 0 w 34"/>
                <a:gd name="T3" fmla="*/ 0 h 120"/>
                <a:gd name="T4" fmla="*/ 1 w 34"/>
                <a:gd name="T5" fmla="*/ 31 h 120"/>
                <a:gd name="T6" fmla="*/ 5 w 34"/>
                <a:gd name="T7" fmla="*/ 61 h 120"/>
                <a:gd name="T8" fmla="*/ 10 w 34"/>
                <a:gd name="T9" fmla="*/ 91 h 120"/>
                <a:gd name="T10" fmla="*/ 19 w 34"/>
                <a:gd name="T11" fmla="*/ 120 h 120"/>
                <a:gd name="T12" fmla="*/ 34 w 34"/>
                <a:gd name="T13" fmla="*/ 111 h 120"/>
                <a:gd name="T14" fmla="*/ 26 w 34"/>
                <a:gd name="T15" fmla="*/ 85 h 120"/>
                <a:gd name="T16" fmla="*/ 21 w 34"/>
                <a:gd name="T17" fmla="*/ 58 h 120"/>
                <a:gd name="T18" fmla="*/ 17 w 34"/>
                <a:gd name="T19" fmla="*/ 29 h 120"/>
                <a:gd name="T20" fmla="*/ 16 w 34"/>
                <a:gd name="T21" fmla="*/ 0 h 120"/>
                <a:gd name="T22" fmla="*/ 16 w 34"/>
                <a:gd name="T23" fmla="*/ 0 h 120"/>
                <a:gd name="T24" fmla="*/ 0 w 34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120">
                  <a:moveTo>
                    <a:pt x="0" y="0"/>
                  </a:moveTo>
                  <a:lnTo>
                    <a:pt x="0" y="0"/>
                  </a:lnTo>
                  <a:lnTo>
                    <a:pt x="1" y="31"/>
                  </a:lnTo>
                  <a:lnTo>
                    <a:pt x="5" y="61"/>
                  </a:lnTo>
                  <a:lnTo>
                    <a:pt x="10" y="91"/>
                  </a:lnTo>
                  <a:lnTo>
                    <a:pt x="19" y="120"/>
                  </a:lnTo>
                  <a:lnTo>
                    <a:pt x="34" y="111"/>
                  </a:lnTo>
                  <a:lnTo>
                    <a:pt x="26" y="85"/>
                  </a:lnTo>
                  <a:lnTo>
                    <a:pt x="21" y="58"/>
                  </a:lnTo>
                  <a:lnTo>
                    <a:pt x="17" y="29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85" name="Freeform 3453"/>
            <p:cNvSpPr>
              <a:spLocks/>
            </p:cNvSpPr>
            <p:nvPr/>
          </p:nvSpPr>
          <p:spPr bwMode="auto">
            <a:xfrm>
              <a:off x="4131192" y="1760554"/>
              <a:ext cx="14327" cy="47583"/>
            </a:xfrm>
            <a:custGeom>
              <a:avLst/>
              <a:gdLst>
                <a:gd name="T0" fmla="*/ 36 w 50"/>
                <a:gd name="T1" fmla="*/ 0 h 164"/>
                <a:gd name="T2" fmla="*/ 36 w 50"/>
                <a:gd name="T3" fmla="*/ 0 h 164"/>
                <a:gd name="T4" fmla="*/ 28 w 50"/>
                <a:gd name="T5" fmla="*/ 20 h 164"/>
                <a:gd name="T6" fmla="*/ 20 w 50"/>
                <a:gd name="T7" fmla="*/ 39 h 164"/>
                <a:gd name="T8" fmla="*/ 14 w 50"/>
                <a:gd name="T9" fmla="*/ 59 h 164"/>
                <a:gd name="T10" fmla="*/ 9 w 50"/>
                <a:gd name="T11" fmla="*/ 79 h 164"/>
                <a:gd name="T12" fmla="*/ 5 w 50"/>
                <a:gd name="T13" fmla="*/ 99 h 164"/>
                <a:gd name="T14" fmla="*/ 2 w 50"/>
                <a:gd name="T15" fmla="*/ 121 h 164"/>
                <a:gd name="T16" fmla="*/ 0 w 50"/>
                <a:gd name="T17" fmla="*/ 143 h 164"/>
                <a:gd name="T18" fmla="*/ 0 w 50"/>
                <a:gd name="T19" fmla="*/ 164 h 164"/>
                <a:gd name="T20" fmla="*/ 16 w 50"/>
                <a:gd name="T21" fmla="*/ 164 h 164"/>
                <a:gd name="T22" fmla="*/ 17 w 50"/>
                <a:gd name="T23" fmla="*/ 144 h 164"/>
                <a:gd name="T24" fmla="*/ 19 w 50"/>
                <a:gd name="T25" fmla="*/ 124 h 164"/>
                <a:gd name="T26" fmla="*/ 21 w 50"/>
                <a:gd name="T27" fmla="*/ 104 h 164"/>
                <a:gd name="T28" fmla="*/ 24 w 50"/>
                <a:gd name="T29" fmla="*/ 84 h 164"/>
                <a:gd name="T30" fmla="*/ 29 w 50"/>
                <a:gd name="T31" fmla="*/ 65 h 164"/>
                <a:gd name="T32" fmla="*/ 35 w 50"/>
                <a:gd name="T33" fmla="*/ 46 h 164"/>
                <a:gd name="T34" fmla="*/ 42 w 50"/>
                <a:gd name="T35" fmla="*/ 29 h 164"/>
                <a:gd name="T36" fmla="*/ 50 w 50"/>
                <a:gd name="T37" fmla="*/ 11 h 164"/>
                <a:gd name="T38" fmla="*/ 50 w 50"/>
                <a:gd name="T39" fmla="*/ 11 h 164"/>
                <a:gd name="T40" fmla="*/ 36 w 50"/>
                <a:gd name="T4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164">
                  <a:moveTo>
                    <a:pt x="36" y="0"/>
                  </a:moveTo>
                  <a:lnTo>
                    <a:pt x="36" y="0"/>
                  </a:lnTo>
                  <a:lnTo>
                    <a:pt x="28" y="20"/>
                  </a:lnTo>
                  <a:lnTo>
                    <a:pt x="20" y="39"/>
                  </a:lnTo>
                  <a:lnTo>
                    <a:pt x="14" y="59"/>
                  </a:lnTo>
                  <a:lnTo>
                    <a:pt x="9" y="79"/>
                  </a:lnTo>
                  <a:lnTo>
                    <a:pt x="5" y="99"/>
                  </a:lnTo>
                  <a:lnTo>
                    <a:pt x="2" y="121"/>
                  </a:lnTo>
                  <a:lnTo>
                    <a:pt x="0" y="143"/>
                  </a:lnTo>
                  <a:lnTo>
                    <a:pt x="0" y="164"/>
                  </a:lnTo>
                  <a:lnTo>
                    <a:pt x="16" y="164"/>
                  </a:lnTo>
                  <a:lnTo>
                    <a:pt x="17" y="144"/>
                  </a:lnTo>
                  <a:lnTo>
                    <a:pt x="19" y="124"/>
                  </a:lnTo>
                  <a:lnTo>
                    <a:pt x="21" y="104"/>
                  </a:lnTo>
                  <a:lnTo>
                    <a:pt x="24" y="84"/>
                  </a:lnTo>
                  <a:lnTo>
                    <a:pt x="29" y="65"/>
                  </a:lnTo>
                  <a:lnTo>
                    <a:pt x="35" y="46"/>
                  </a:lnTo>
                  <a:lnTo>
                    <a:pt x="42" y="29"/>
                  </a:lnTo>
                  <a:lnTo>
                    <a:pt x="50" y="1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86" name="Freeform 3454"/>
            <p:cNvSpPr>
              <a:spLocks/>
            </p:cNvSpPr>
            <p:nvPr/>
          </p:nvSpPr>
          <p:spPr bwMode="auto">
            <a:xfrm>
              <a:off x="4141507" y="1728451"/>
              <a:ext cx="30372" cy="35544"/>
            </a:xfrm>
            <a:custGeom>
              <a:avLst/>
              <a:gdLst>
                <a:gd name="T0" fmla="*/ 107 w 107"/>
                <a:gd name="T1" fmla="*/ 16 h 124"/>
                <a:gd name="T2" fmla="*/ 95 w 107"/>
                <a:gd name="T3" fmla="*/ 6 h 124"/>
                <a:gd name="T4" fmla="*/ 81 w 107"/>
                <a:gd name="T5" fmla="*/ 15 h 124"/>
                <a:gd name="T6" fmla="*/ 67 w 107"/>
                <a:gd name="T7" fmla="*/ 25 h 124"/>
                <a:gd name="T8" fmla="*/ 54 w 107"/>
                <a:gd name="T9" fmla="*/ 36 h 124"/>
                <a:gd name="T10" fmla="*/ 41 w 107"/>
                <a:gd name="T11" fmla="*/ 49 h 124"/>
                <a:gd name="T12" fmla="*/ 31 w 107"/>
                <a:gd name="T13" fmla="*/ 64 h 124"/>
                <a:gd name="T14" fmla="*/ 19 w 107"/>
                <a:gd name="T15" fmla="*/ 80 h 124"/>
                <a:gd name="T16" fmla="*/ 10 w 107"/>
                <a:gd name="T17" fmla="*/ 96 h 124"/>
                <a:gd name="T18" fmla="*/ 0 w 107"/>
                <a:gd name="T19" fmla="*/ 113 h 124"/>
                <a:gd name="T20" fmla="*/ 14 w 107"/>
                <a:gd name="T21" fmla="*/ 124 h 124"/>
                <a:gd name="T22" fmla="*/ 22 w 107"/>
                <a:gd name="T23" fmla="*/ 107 h 124"/>
                <a:gd name="T24" fmla="*/ 32 w 107"/>
                <a:gd name="T25" fmla="*/ 91 h 124"/>
                <a:gd name="T26" fmla="*/ 42 w 107"/>
                <a:gd name="T27" fmla="*/ 78 h 124"/>
                <a:gd name="T28" fmla="*/ 53 w 107"/>
                <a:gd name="T29" fmla="*/ 65 h 124"/>
                <a:gd name="T30" fmla="*/ 65 w 107"/>
                <a:gd name="T31" fmla="*/ 54 h 124"/>
                <a:gd name="T32" fmla="*/ 76 w 107"/>
                <a:gd name="T33" fmla="*/ 42 h 124"/>
                <a:gd name="T34" fmla="*/ 88 w 107"/>
                <a:gd name="T35" fmla="*/ 34 h 124"/>
                <a:gd name="T36" fmla="*/ 102 w 107"/>
                <a:gd name="T37" fmla="*/ 25 h 124"/>
                <a:gd name="T38" fmla="*/ 90 w 107"/>
                <a:gd name="T39" fmla="*/ 16 h 124"/>
                <a:gd name="T40" fmla="*/ 107 w 107"/>
                <a:gd name="T41" fmla="*/ 16 h 124"/>
                <a:gd name="T42" fmla="*/ 107 w 107"/>
                <a:gd name="T43" fmla="*/ 0 h 124"/>
                <a:gd name="T44" fmla="*/ 95 w 107"/>
                <a:gd name="T45" fmla="*/ 6 h 124"/>
                <a:gd name="T46" fmla="*/ 107 w 107"/>
                <a:gd name="T47" fmla="*/ 1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24">
                  <a:moveTo>
                    <a:pt x="107" y="16"/>
                  </a:moveTo>
                  <a:lnTo>
                    <a:pt x="95" y="6"/>
                  </a:lnTo>
                  <a:lnTo>
                    <a:pt x="81" y="15"/>
                  </a:lnTo>
                  <a:lnTo>
                    <a:pt x="67" y="25"/>
                  </a:lnTo>
                  <a:lnTo>
                    <a:pt x="54" y="36"/>
                  </a:lnTo>
                  <a:lnTo>
                    <a:pt x="41" y="49"/>
                  </a:lnTo>
                  <a:lnTo>
                    <a:pt x="31" y="64"/>
                  </a:lnTo>
                  <a:lnTo>
                    <a:pt x="19" y="80"/>
                  </a:lnTo>
                  <a:lnTo>
                    <a:pt x="10" y="96"/>
                  </a:lnTo>
                  <a:lnTo>
                    <a:pt x="0" y="113"/>
                  </a:lnTo>
                  <a:lnTo>
                    <a:pt x="14" y="124"/>
                  </a:lnTo>
                  <a:lnTo>
                    <a:pt x="22" y="107"/>
                  </a:lnTo>
                  <a:lnTo>
                    <a:pt x="32" y="91"/>
                  </a:lnTo>
                  <a:lnTo>
                    <a:pt x="42" y="78"/>
                  </a:lnTo>
                  <a:lnTo>
                    <a:pt x="53" y="65"/>
                  </a:lnTo>
                  <a:lnTo>
                    <a:pt x="65" y="54"/>
                  </a:lnTo>
                  <a:lnTo>
                    <a:pt x="76" y="42"/>
                  </a:lnTo>
                  <a:lnTo>
                    <a:pt x="88" y="34"/>
                  </a:lnTo>
                  <a:lnTo>
                    <a:pt x="102" y="25"/>
                  </a:lnTo>
                  <a:lnTo>
                    <a:pt x="90" y="16"/>
                  </a:lnTo>
                  <a:lnTo>
                    <a:pt x="107" y="16"/>
                  </a:lnTo>
                  <a:lnTo>
                    <a:pt x="107" y="0"/>
                  </a:lnTo>
                  <a:lnTo>
                    <a:pt x="95" y="6"/>
                  </a:lnTo>
                  <a:lnTo>
                    <a:pt x="107" y="1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87" name="Freeform 3455"/>
            <p:cNvSpPr>
              <a:spLocks/>
            </p:cNvSpPr>
            <p:nvPr/>
          </p:nvSpPr>
          <p:spPr bwMode="auto">
            <a:xfrm>
              <a:off x="4167295" y="1733037"/>
              <a:ext cx="4584" cy="5733"/>
            </a:xfrm>
            <a:custGeom>
              <a:avLst/>
              <a:gdLst>
                <a:gd name="T0" fmla="*/ 12 w 17"/>
                <a:gd name="T1" fmla="*/ 20 h 20"/>
                <a:gd name="T2" fmla="*/ 17 w 17"/>
                <a:gd name="T3" fmla="*/ 12 h 20"/>
                <a:gd name="T4" fmla="*/ 17 w 17"/>
                <a:gd name="T5" fmla="*/ 0 h 20"/>
                <a:gd name="T6" fmla="*/ 0 w 17"/>
                <a:gd name="T7" fmla="*/ 0 h 20"/>
                <a:gd name="T8" fmla="*/ 0 w 17"/>
                <a:gd name="T9" fmla="*/ 12 h 20"/>
                <a:gd name="T10" fmla="*/ 12 w 17"/>
                <a:gd name="T11" fmla="*/ 20 h 20"/>
                <a:gd name="T12" fmla="*/ 12 w 17"/>
                <a:gd name="T13" fmla="*/ 20 h 20"/>
                <a:gd name="T14" fmla="*/ 17 w 17"/>
                <a:gd name="T15" fmla="*/ 18 h 20"/>
                <a:gd name="T16" fmla="*/ 17 w 17"/>
                <a:gd name="T17" fmla="*/ 12 h 20"/>
                <a:gd name="T18" fmla="*/ 12 w 17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0">
                  <a:moveTo>
                    <a:pt x="12" y="20"/>
                  </a:moveTo>
                  <a:lnTo>
                    <a:pt x="17" y="1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20"/>
                  </a:lnTo>
                  <a:lnTo>
                    <a:pt x="17" y="18"/>
                  </a:lnTo>
                  <a:lnTo>
                    <a:pt x="17" y="12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88" name="Freeform 3456"/>
            <p:cNvSpPr>
              <a:spLocks/>
            </p:cNvSpPr>
            <p:nvPr/>
          </p:nvSpPr>
          <p:spPr bwMode="auto">
            <a:xfrm>
              <a:off x="4154115" y="1734183"/>
              <a:ext cx="16619" cy="18918"/>
            </a:xfrm>
            <a:custGeom>
              <a:avLst/>
              <a:gdLst>
                <a:gd name="T0" fmla="*/ 14 w 57"/>
                <a:gd name="T1" fmla="*/ 67 h 67"/>
                <a:gd name="T2" fmla="*/ 14 w 57"/>
                <a:gd name="T3" fmla="*/ 67 h 67"/>
                <a:gd name="T4" fmla="*/ 23 w 57"/>
                <a:gd name="T5" fmla="*/ 52 h 67"/>
                <a:gd name="T6" fmla="*/ 34 w 57"/>
                <a:gd name="T7" fmla="*/ 39 h 67"/>
                <a:gd name="T8" fmla="*/ 44 w 57"/>
                <a:gd name="T9" fmla="*/ 28 h 67"/>
                <a:gd name="T10" fmla="*/ 57 w 57"/>
                <a:gd name="T11" fmla="*/ 17 h 67"/>
                <a:gd name="T12" fmla="*/ 49 w 57"/>
                <a:gd name="T13" fmla="*/ 0 h 67"/>
                <a:gd name="T14" fmla="*/ 35 w 57"/>
                <a:gd name="T15" fmla="*/ 12 h 67"/>
                <a:gd name="T16" fmla="*/ 22 w 57"/>
                <a:gd name="T17" fmla="*/ 23 h 67"/>
                <a:gd name="T18" fmla="*/ 10 w 57"/>
                <a:gd name="T19" fmla="*/ 39 h 67"/>
                <a:gd name="T20" fmla="*/ 0 w 57"/>
                <a:gd name="T21" fmla="*/ 55 h 67"/>
                <a:gd name="T22" fmla="*/ 0 w 57"/>
                <a:gd name="T23" fmla="*/ 55 h 67"/>
                <a:gd name="T24" fmla="*/ 14 w 57"/>
                <a:gd name="T2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7">
                  <a:moveTo>
                    <a:pt x="14" y="67"/>
                  </a:moveTo>
                  <a:lnTo>
                    <a:pt x="14" y="67"/>
                  </a:lnTo>
                  <a:lnTo>
                    <a:pt x="23" y="52"/>
                  </a:lnTo>
                  <a:lnTo>
                    <a:pt x="34" y="39"/>
                  </a:lnTo>
                  <a:lnTo>
                    <a:pt x="44" y="28"/>
                  </a:lnTo>
                  <a:lnTo>
                    <a:pt x="57" y="17"/>
                  </a:lnTo>
                  <a:lnTo>
                    <a:pt x="49" y="0"/>
                  </a:lnTo>
                  <a:lnTo>
                    <a:pt x="35" y="12"/>
                  </a:lnTo>
                  <a:lnTo>
                    <a:pt x="22" y="23"/>
                  </a:lnTo>
                  <a:lnTo>
                    <a:pt x="10" y="39"/>
                  </a:lnTo>
                  <a:lnTo>
                    <a:pt x="0" y="55"/>
                  </a:lnTo>
                  <a:lnTo>
                    <a:pt x="14" y="6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89" name="Freeform 3457"/>
            <p:cNvSpPr>
              <a:spLocks/>
            </p:cNvSpPr>
            <p:nvPr/>
          </p:nvSpPr>
          <p:spPr bwMode="auto">
            <a:xfrm>
              <a:off x="4146092" y="1749662"/>
              <a:ext cx="12034" cy="26371"/>
            </a:xfrm>
            <a:custGeom>
              <a:avLst/>
              <a:gdLst>
                <a:gd name="T0" fmla="*/ 16 w 42"/>
                <a:gd name="T1" fmla="*/ 92 h 92"/>
                <a:gd name="T2" fmla="*/ 16 w 42"/>
                <a:gd name="T3" fmla="*/ 92 h 92"/>
                <a:gd name="T4" fmla="*/ 21 w 42"/>
                <a:gd name="T5" fmla="*/ 69 h 92"/>
                <a:gd name="T6" fmla="*/ 26 w 42"/>
                <a:gd name="T7" fmla="*/ 48 h 92"/>
                <a:gd name="T8" fmla="*/ 33 w 42"/>
                <a:gd name="T9" fmla="*/ 29 h 92"/>
                <a:gd name="T10" fmla="*/ 42 w 42"/>
                <a:gd name="T11" fmla="*/ 12 h 92"/>
                <a:gd name="T12" fmla="*/ 28 w 42"/>
                <a:gd name="T13" fmla="*/ 0 h 92"/>
                <a:gd name="T14" fmla="*/ 19 w 42"/>
                <a:gd name="T15" fmla="*/ 19 h 92"/>
                <a:gd name="T16" fmla="*/ 11 w 42"/>
                <a:gd name="T17" fmla="*/ 40 h 92"/>
                <a:gd name="T18" fmla="*/ 5 w 42"/>
                <a:gd name="T19" fmla="*/ 63 h 92"/>
                <a:gd name="T20" fmla="*/ 0 w 42"/>
                <a:gd name="T21" fmla="*/ 88 h 92"/>
                <a:gd name="T22" fmla="*/ 0 w 42"/>
                <a:gd name="T23" fmla="*/ 88 h 92"/>
                <a:gd name="T24" fmla="*/ 16 w 42"/>
                <a:gd name="T2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92">
                  <a:moveTo>
                    <a:pt x="16" y="92"/>
                  </a:moveTo>
                  <a:lnTo>
                    <a:pt x="16" y="92"/>
                  </a:lnTo>
                  <a:lnTo>
                    <a:pt x="21" y="69"/>
                  </a:lnTo>
                  <a:lnTo>
                    <a:pt x="26" y="48"/>
                  </a:lnTo>
                  <a:lnTo>
                    <a:pt x="33" y="29"/>
                  </a:lnTo>
                  <a:lnTo>
                    <a:pt x="42" y="12"/>
                  </a:lnTo>
                  <a:lnTo>
                    <a:pt x="28" y="0"/>
                  </a:lnTo>
                  <a:lnTo>
                    <a:pt x="19" y="19"/>
                  </a:lnTo>
                  <a:lnTo>
                    <a:pt x="11" y="40"/>
                  </a:lnTo>
                  <a:lnTo>
                    <a:pt x="5" y="63"/>
                  </a:lnTo>
                  <a:lnTo>
                    <a:pt x="0" y="88"/>
                  </a:lnTo>
                  <a:lnTo>
                    <a:pt x="16" y="9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90" name="Freeform 3458"/>
            <p:cNvSpPr>
              <a:spLocks/>
            </p:cNvSpPr>
            <p:nvPr/>
          </p:nvSpPr>
          <p:spPr bwMode="auto">
            <a:xfrm>
              <a:off x="4143799" y="1774887"/>
              <a:ext cx="6877" cy="30957"/>
            </a:xfrm>
            <a:custGeom>
              <a:avLst/>
              <a:gdLst>
                <a:gd name="T0" fmla="*/ 17 w 25"/>
                <a:gd name="T1" fmla="*/ 108 h 108"/>
                <a:gd name="T2" fmla="*/ 17 w 25"/>
                <a:gd name="T3" fmla="*/ 108 h 108"/>
                <a:gd name="T4" fmla="*/ 17 w 25"/>
                <a:gd name="T5" fmla="*/ 82 h 108"/>
                <a:gd name="T6" fmla="*/ 19 w 25"/>
                <a:gd name="T7" fmla="*/ 55 h 108"/>
                <a:gd name="T8" fmla="*/ 21 w 25"/>
                <a:gd name="T9" fmla="*/ 30 h 108"/>
                <a:gd name="T10" fmla="*/ 25 w 25"/>
                <a:gd name="T11" fmla="*/ 4 h 108"/>
                <a:gd name="T12" fmla="*/ 9 w 25"/>
                <a:gd name="T13" fmla="*/ 0 h 108"/>
                <a:gd name="T14" fmla="*/ 5 w 25"/>
                <a:gd name="T15" fmla="*/ 26 h 108"/>
                <a:gd name="T16" fmla="*/ 3 w 25"/>
                <a:gd name="T17" fmla="*/ 53 h 108"/>
                <a:gd name="T18" fmla="*/ 0 w 25"/>
                <a:gd name="T19" fmla="*/ 81 h 108"/>
                <a:gd name="T20" fmla="*/ 0 w 25"/>
                <a:gd name="T21" fmla="*/ 108 h 108"/>
                <a:gd name="T22" fmla="*/ 0 w 25"/>
                <a:gd name="T23" fmla="*/ 108 h 108"/>
                <a:gd name="T24" fmla="*/ 17 w 25"/>
                <a:gd name="T2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108">
                  <a:moveTo>
                    <a:pt x="17" y="108"/>
                  </a:moveTo>
                  <a:lnTo>
                    <a:pt x="17" y="108"/>
                  </a:lnTo>
                  <a:lnTo>
                    <a:pt x="17" y="82"/>
                  </a:lnTo>
                  <a:lnTo>
                    <a:pt x="19" y="55"/>
                  </a:lnTo>
                  <a:lnTo>
                    <a:pt x="21" y="30"/>
                  </a:lnTo>
                  <a:lnTo>
                    <a:pt x="25" y="4"/>
                  </a:lnTo>
                  <a:lnTo>
                    <a:pt x="9" y="0"/>
                  </a:lnTo>
                  <a:lnTo>
                    <a:pt x="5" y="26"/>
                  </a:lnTo>
                  <a:lnTo>
                    <a:pt x="3" y="53"/>
                  </a:lnTo>
                  <a:lnTo>
                    <a:pt x="0" y="81"/>
                  </a:lnTo>
                  <a:lnTo>
                    <a:pt x="0" y="108"/>
                  </a:lnTo>
                  <a:lnTo>
                    <a:pt x="17" y="10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91" name="Freeform 3459"/>
            <p:cNvSpPr>
              <a:spLocks/>
            </p:cNvSpPr>
            <p:nvPr/>
          </p:nvSpPr>
          <p:spPr bwMode="auto">
            <a:xfrm>
              <a:off x="4143799" y="1805844"/>
              <a:ext cx="6877" cy="32104"/>
            </a:xfrm>
            <a:custGeom>
              <a:avLst/>
              <a:gdLst>
                <a:gd name="T0" fmla="*/ 24 w 24"/>
                <a:gd name="T1" fmla="*/ 108 h 111"/>
                <a:gd name="T2" fmla="*/ 24 w 24"/>
                <a:gd name="T3" fmla="*/ 108 h 111"/>
                <a:gd name="T4" fmla="*/ 20 w 24"/>
                <a:gd name="T5" fmla="*/ 84 h 111"/>
                <a:gd name="T6" fmla="*/ 18 w 24"/>
                <a:gd name="T7" fmla="*/ 56 h 111"/>
                <a:gd name="T8" fmla="*/ 17 w 24"/>
                <a:gd name="T9" fmla="*/ 29 h 111"/>
                <a:gd name="T10" fmla="*/ 17 w 24"/>
                <a:gd name="T11" fmla="*/ 0 h 111"/>
                <a:gd name="T12" fmla="*/ 0 w 24"/>
                <a:gd name="T13" fmla="*/ 0 h 111"/>
                <a:gd name="T14" fmla="*/ 0 w 24"/>
                <a:gd name="T15" fmla="*/ 30 h 111"/>
                <a:gd name="T16" fmla="*/ 2 w 24"/>
                <a:gd name="T17" fmla="*/ 59 h 111"/>
                <a:gd name="T18" fmla="*/ 4 w 24"/>
                <a:gd name="T19" fmla="*/ 85 h 111"/>
                <a:gd name="T20" fmla="*/ 7 w 24"/>
                <a:gd name="T21" fmla="*/ 111 h 111"/>
                <a:gd name="T22" fmla="*/ 7 w 24"/>
                <a:gd name="T23" fmla="*/ 111 h 111"/>
                <a:gd name="T24" fmla="*/ 24 w 24"/>
                <a:gd name="T25" fmla="*/ 10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11">
                  <a:moveTo>
                    <a:pt x="24" y="108"/>
                  </a:moveTo>
                  <a:lnTo>
                    <a:pt x="24" y="108"/>
                  </a:lnTo>
                  <a:lnTo>
                    <a:pt x="20" y="84"/>
                  </a:lnTo>
                  <a:lnTo>
                    <a:pt x="18" y="56"/>
                  </a:lnTo>
                  <a:lnTo>
                    <a:pt x="17" y="29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" y="59"/>
                  </a:lnTo>
                  <a:lnTo>
                    <a:pt x="4" y="85"/>
                  </a:lnTo>
                  <a:lnTo>
                    <a:pt x="7" y="111"/>
                  </a:lnTo>
                  <a:lnTo>
                    <a:pt x="24" y="10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92" name="Freeform 3460"/>
            <p:cNvSpPr>
              <a:spLocks/>
            </p:cNvSpPr>
            <p:nvPr/>
          </p:nvSpPr>
          <p:spPr bwMode="auto">
            <a:xfrm>
              <a:off x="4146092" y="1836801"/>
              <a:ext cx="8596" cy="19492"/>
            </a:xfrm>
            <a:custGeom>
              <a:avLst/>
              <a:gdLst>
                <a:gd name="T0" fmla="*/ 31 w 31"/>
                <a:gd name="T1" fmla="*/ 59 h 68"/>
                <a:gd name="T2" fmla="*/ 31 w 31"/>
                <a:gd name="T3" fmla="*/ 59 h 68"/>
                <a:gd name="T4" fmla="*/ 27 w 31"/>
                <a:gd name="T5" fmla="*/ 48 h 68"/>
                <a:gd name="T6" fmla="*/ 24 w 31"/>
                <a:gd name="T7" fmla="*/ 33 h 68"/>
                <a:gd name="T8" fmla="*/ 20 w 31"/>
                <a:gd name="T9" fmla="*/ 18 h 68"/>
                <a:gd name="T10" fmla="*/ 17 w 31"/>
                <a:gd name="T11" fmla="*/ 0 h 68"/>
                <a:gd name="T12" fmla="*/ 0 w 31"/>
                <a:gd name="T13" fmla="*/ 3 h 68"/>
                <a:gd name="T14" fmla="*/ 4 w 31"/>
                <a:gd name="T15" fmla="*/ 22 h 68"/>
                <a:gd name="T16" fmla="*/ 7 w 31"/>
                <a:gd name="T17" fmla="*/ 39 h 68"/>
                <a:gd name="T18" fmla="*/ 11 w 31"/>
                <a:gd name="T19" fmla="*/ 55 h 68"/>
                <a:gd name="T20" fmla="*/ 16 w 31"/>
                <a:gd name="T21" fmla="*/ 68 h 68"/>
                <a:gd name="T22" fmla="*/ 16 w 31"/>
                <a:gd name="T23" fmla="*/ 68 h 68"/>
                <a:gd name="T24" fmla="*/ 31 w 31"/>
                <a:gd name="T25" fmla="*/ 5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68">
                  <a:moveTo>
                    <a:pt x="31" y="59"/>
                  </a:moveTo>
                  <a:lnTo>
                    <a:pt x="31" y="59"/>
                  </a:lnTo>
                  <a:lnTo>
                    <a:pt x="27" y="48"/>
                  </a:lnTo>
                  <a:lnTo>
                    <a:pt x="24" y="33"/>
                  </a:lnTo>
                  <a:lnTo>
                    <a:pt x="20" y="18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2"/>
                  </a:lnTo>
                  <a:lnTo>
                    <a:pt x="7" y="39"/>
                  </a:lnTo>
                  <a:lnTo>
                    <a:pt x="11" y="55"/>
                  </a:lnTo>
                  <a:lnTo>
                    <a:pt x="16" y="68"/>
                  </a:lnTo>
                  <a:lnTo>
                    <a:pt x="31" y="5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93" name="Freeform 3461"/>
            <p:cNvSpPr>
              <a:spLocks/>
            </p:cNvSpPr>
            <p:nvPr/>
          </p:nvSpPr>
          <p:spPr bwMode="auto">
            <a:xfrm>
              <a:off x="4150103" y="1854000"/>
              <a:ext cx="10315" cy="16052"/>
            </a:xfrm>
            <a:custGeom>
              <a:avLst/>
              <a:gdLst>
                <a:gd name="T0" fmla="*/ 36 w 36"/>
                <a:gd name="T1" fmla="*/ 44 h 57"/>
                <a:gd name="T2" fmla="*/ 36 w 36"/>
                <a:gd name="T3" fmla="*/ 44 h 57"/>
                <a:gd name="T4" fmla="*/ 30 w 36"/>
                <a:gd name="T5" fmla="*/ 34 h 57"/>
                <a:gd name="T6" fmla="*/ 24 w 36"/>
                <a:gd name="T7" fmla="*/ 24 h 57"/>
                <a:gd name="T8" fmla="*/ 19 w 36"/>
                <a:gd name="T9" fmla="*/ 12 h 57"/>
                <a:gd name="T10" fmla="*/ 15 w 36"/>
                <a:gd name="T11" fmla="*/ 0 h 57"/>
                <a:gd name="T12" fmla="*/ 0 w 36"/>
                <a:gd name="T13" fmla="*/ 9 h 57"/>
                <a:gd name="T14" fmla="*/ 4 w 36"/>
                <a:gd name="T15" fmla="*/ 22 h 57"/>
                <a:gd name="T16" fmla="*/ 10 w 36"/>
                <a:gd name="T17" fmla="*/ 34 h 57"/>
                <a:gd name="T18" fmla="*/ 16 w 36"/>
                <a:gd name="T19" fmla="*/ 45 h 57"/>
                <a:gd name="T20" fmla="*/ 23 w 36"/>
                <a:gd name="T21" fmla="*/ 57 h 57"/>
                <a:gd name="T22" fmla="*/ 23 w 36"/>
                <a:gd name="T23" fmla="*/ 57 h 57"/>
                <a:gd name="T24" fmla="*/ 36 w 36"/>
                <a:gd name="T25" fmla="*/ 4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57">
                  <a:moveTo>
                    <a:pt x="36" y="44"/>
                  </a:moveTo>
                  <a:lnTo>
                    <a:pt x="36" y="44"/>
                  </a:lnTo>
                  <a:lnTo>
                    <a:pt x="30" y="34"/>
                  </a:lnTo>
                  <a:lnTo>
                    <a:pt x="24" y="24"/>
                  </a:lnTo>
                  <a:lnTo>
                    <a:pt x="19" y="12"/>
                  </a:lnTo>
                  <a:lnTo>
                    <a:pt x="15" y="0"/>
                  </a:lnTo>
                  <a:lnTo>
                    <a:pt x="0" y="9"/>
                  </a:lnTo>
                  <a:lnTo>
                    <a:pt x="4" y="22"/>
                  </a:lnTo>
                  <a:lnTo>
                    <a:pt x="10" y="34"/>
                  </a:lnTo>
                  <a:lnTo>
                    <a:pt x="16" y="45"/>
                  </a:lnTo>
                  <a:lnTo>
                    <a:pt x="23" y="57"/>
                  </a:lnTo>
                  <a:lnTo>
                    <a:pt x="36" y="4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94" name="Freeform 3462"/>
            <p:cNvSpPr>
              <a:spLocks/>
            </p:cNvSpPr>
            <p:nvPr/>
          </p:nvSpPr>
          <p:spPr bwMode="auto">
            <a:xfrm>
              <a:off x="4156980" y="1866039"/>
              <a:ext cx="14900" cy="16052"/>
            </a:xfrm>
            <a:custGeom>
              <a:avLst/>
              <a:gdLst>
                <a:gd name="T0" fmla="*/ 53 w 53"/>
                <a:gd name="T1" fmla="*/ 47 h 56"/>
                <a:gd name="T2" fmla="*/ 49 w 53"/>
                <a:gd name="T3" fmla="*/ 39 h 56"/>
                <a:gd name="T4" fmla="*/ 39 w 53"/>
                <a:gd name="T5" fmla="*/ 30 h 56"/>
                <a:gd name="T6" fmla="*/ 29 w 53"/>
                <a:gd name="T7" fmla="*/ 20 h 56"/>
                <a:gd name="T8" fmla="*/ 20 w 53"/>
                <a:gd name="T9" fmla="*/ 10 h 56"/>
                <a:gd name="T10" fmla="*/ 13 w 53"/>
                <a:gd name="T11" fmla="*/ 0 h 56"/>
                <a:gd name="T12" fmla="*/ 0 w 53"/>
                <a:gd name="T13" fmla="*/ 13 h 56"/>
                <a:gd name="T14" fmla="*/ 8 w 53"/>
                <a:gd name="T15" fmla="*/ 24 h 56"/>
                <a:gd name="T16" fmla="*/ 18 w 53"/>
                <a:gd name="T17" fmla="*/ 36 h 56"/>
                <a:gd name="T18" fmla="*/ 28 w 53"/>
                <a:gd name="T19" fmla="*/ 46 h 56"/>
                <a:gd name="T20" fmla="*/ 40 w 53"/>
                <a:gd name="T21" fmla="*/ 56 h 56"/>
                <a:gd name="T22" fmla="*/ 36 w 53"/>
                <a:gd name="T23" fmla="*/ 47 h 56"/>
                <a:gd name="T24" fmla="*/ 53 w 53"/>
                <a:gd name="T25" fmla="*/ 47 h 56"/>
                <a:gd name="T26" fmla="*/ 53 w 53"/>
                <a:gd name="T27" fmla="*/ 43 h 56"/>
                <a:gd name="T28" fmla="*/ 49 w 53"/>
                <a:gd name="T29" fmla="*/ 39 h 56"/>
                <a:gd name="T30" fmla="*/ 53 w 53"/>
                <a:gd name="T31" fmla="*/ 4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6">
                  <a:moveTo>
                    <a:pt x="53" y="47"/>
                  </a:moveTo>
                  <a:lnTo>
                    <a:pt x="49" y="39"/>
                  </a:lnTo>
                  <a:lnTo>
                    <a:pt x="39" y="30"/>
                  </a:lnTo>
                  <a:lnTo>
                    <a:pt x="29" y="20"/>
                  </a:lnTo>
                  <a:lnTo>
                    <a:pt x="20" y="10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8" y="24"/>
                  </a:lnTo>
                  <a:lnTo>
                    <a:pt x="18" y="36"/>
                  </a:lnTo>
                  <a:lnTo>
                    <a:pt x="28" y="46"/>
                  </a:lnTo>
                  <a:lnTo>
                    <a:pt x="40" y="56"/>
                  </a:lnTo>
                  <a:lnTo>
                    <a:pt x="36" y="47"/>
                  </a:lnTo>
                  <a:lnTo>
                    <a:pt x="53" y="47"/>
                  </a:lnTo>
                  <a:lnTo>
                    <a:pt x="53" y="43"/>
                  </a:lnTo>
                  <a:lnTo>
                    <a:pt x="49" y="39"/>
                  </a:lnTo>
                  <a:lnTo>
                    <a:pt x="53" y="4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95" name="Freeform 3463"/>
            <p:cNvSpPr>
              <a:spLocks/>
            </p:cNvSpPr>
            <p:nvPr/>
          </p:nvSpPr>
          <p:spPr bwMode="auto">
            <a:xfrm>
              <a:off x="4206836" y="1794378"/>
              <a:ext cx="4584" cy="51022"/>
            </a:xfrm>
            <a:custGeom>
              <a:avLst/>
              <a:gdLst>
                <a:gd name="T0" fmla="*/ 17 w 17"/>
                <a:gd name="T1" fmla="*/ 0 h 179"/>
                <a:gd name="T2" fmla="*/ 0 w 17"/>
                <a:gd name="T3" fmla="*/ 0 h 179"/>
                <a:gd name="T4" fmla="*/ 0 w 17"/>
                <a:gd name="T5" fmla="*/ 179 h 179"/>
                <a:gd name="T6" fmla="*/ 17 w 17"/>
                <a:gd name="T7" fmla="*/ 179 h 179"/>
                <a:gd name="T8" fmla="*/ 17 w 17"/>
                <a:gd name="T9" fmla="*/ 0 h 179"/>
                <a:gd name="T10" fmla="*/ 17 w 17"/>
                <a:gd name="T1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9">
                  <a:moveTo>
                    <a:pt x="17" y="0"/>
                  </a:moveTo>
                  <a:lnTo>
                    <a:pt x="0" y="0"/>
                  </a:lnTo>
                  <a:lnTo>
                    <a:pt x="0" y="179"/>
                  </a:lnTo>
                  <a:lnTo>
                    <a:pt x="17" y="17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96" name="Freeform 3464"/>
            <p:cNvSpPr>
              <a:spLocks/>
            </p:cNvSpPr>
            <p:nvPr/>
          </p:nvSpPr>
          <p:spPr bwMode="auto">
            <a:xfrm>
              <a:off x="4206836" y="1774887"/>
              <a:ext cx="8023" cy="19492"/>
            </a:xfrm>
            <a:custGeom>
              <a:avLst/>
              <a:gdLst>
                <a:gd name="T0" fmla="*/ 15 w 28"/>
                <a:gd name="T1" fmla="*/ 0 h 68"/>
                <a:gd name="T2" fmla="*/ 15 w 28"/>
                <a:gd name="T3" fmla="*/ 0 h 68"/>
                <a:gd name="T4" fmla="*/ 12 w 28"/>
                <a:gd name="T5" fmla="*/ 6 h 68"/>
                <a:gd name="T6" fmla="*/ 8 w 28"/>
                <a:gd name="T7" fmla="*/ 13 h 68"/>
                <a:gd name="T8" fmla="*/ 6 w 28"/>
                <a:gd name="T9" fmla="*/ 20 h 68"/>
                <a:gd name="T10" fmla="*/ 4 w 28"/>
                <a:gd name="T11" fmla="*/ 29 h 68"/>
                <a:gd name="T12" fmla="*/ 1 w 28"/>
                <a:gd name="T13" fmla="*/ 48 h 68"/>
                <a:gd name="T14" fmla="*/ 0 w 28"/>
                <a:gd name="T15" fmla="*/ 68 h 68"/>
                <a:gd name="T16" fmla="*/ 17 w 28"/>
                <a:gd name="T17" fmla="*/ 68 h 68"/>
                <a:gd name="T18" fmla="*/ 18 w 28"/>
                <a:gd name="T19" fmla="*/ 49 h 68"/>
                <a:gd name="T20" fmla="*/ 20 w 28"/>
                <a:gd name="T21" fmla="*/ 33 h 68"/>
                <a:gd name="T22" fmla="*/ 21 w 28"/>
                <a:gd name="T23" fmla="*/ 27 h 68"/>
                <a:gd name="T24" fmla="*/ 24 w 28"/>
                <a:gd name="T25" fmla="*/ 23 h 68"/>
                <a:gd name="T26" fmla="*/ 26 w 28"/>
                <a:gd name="T27" fmla="*/ 17 h 68"/>
                <a:gd name="T28" fmla="*/ 28 w 28"/>
                <a:gd name="T29" fmla="*/ 14 h 68"/>
                <a:gd name="T30" fmla="*/ 28 w 28"/>
                <a:gd name="T31" fmla="*/ 14 h 68"/>
                <a:gd name="T32" fmla="*/ 15 w 28"/>
                <a:gd name="T3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68">
                  <a:moveTo>
                    <a:pt x="15" y="0"/>
                  </a:moveTo>
                  <a:lnTo>
                    <a:pt x="15" y="0"/>
                  </a:lnTo>
                  <a:lnTo>
                    <a:pt x="12" y="6"/>
                  </a:lnTo>
                  <a:lnTo>
                    <a:pt x="8" y="13"/>
                  </a:lnTo>
                  <a:lnTo>
                    <a:pt x="6" y="20"/>
                  </a:lnTo>
                  <a:lnTo>
                    <a:pt x="4" y="29"/>
                  </a:lnTo>
                  <a:lnTo>
                    <a:pt x="1" y="48"/>
                  </a:lnTo>
                  <a:lnTo>
                    <a:pt x="0" y="68"/>
                  </a:lnTo>
                  <a:lnTo>
                    <a:pt x="17" y="68"/>
                  </a:lnTo>
                  <a:lnTo>
                    <a:pt x="18" y="49"/>
                  </a:lnTo>
                  <a:lnTo>
                    <a:pt x="20" y="33"/>
                  </a:lnTo>
                  <a:lnTo>
                    <a:pt x="21" y="27"/>
                  </a:lnTo>
                  <a:lnTo>
                    <a:pt x="24" y="23"/>
                  </a:lnTo>
                  <a:lnTo>
                    <a:pt x="26" y="17"/>
                  </a:lnTo>
                  <a:lnTo>
                    <a:pt x="28" y="1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97" name="Freeform 3465"/>
            <p:cNvSpPr>
              <a:spLocks/>
            </p:cNvSpPr>
            <p:nvPr/>
          </p:nvSpPr>
          <p:spPr bwMode="auto">
            <a:xfrm>
              <a:off x="4210848" y="1768580"/>
              <a:ext cx="12607" cy="10319"/>
            </a:xfrm>
            <a:custGeom>
              <a:avLst/>
              <a:gdLst>
                <a:gd name="T0" fmla="*/ 44 w 44"/>
                <a:gd name="T1" fmla="*/ 0 h 36"/>
                <a:gd name="T2" fmla="*/ 44 w 44"/>
                <a:gd name="T3" fmla="*/ 0 h 36"/>
                <a:gd name="T4" fmla="*/ 31 w 44"/>
                <a:gd name="T5" fmla="*/ 2 h 36"/>
                <a:gd name="T6" fmla="*/ 19 w 44"/>
                <a:gd name="T7" fmla="*/ 6 h 36"/>
                <a:gd name="T8" fmla="*/ 10 w 44"/>
                <a:gd name="T9" fmla="*/ 13 h 36"/>
                <a:gd name="T10" fmla="*/ 0 w 44"/>
                <a:gd name="T11" fmla="*/ 22 h 36"/>
                <a:gd name="T12" fmla="*/ 13 w 44"/>
                <a:gd name="T13" fmla="*/ 36 h 36"/>
                <a:gd name="T14" fmla="*/ 19 w 44"/>
                <a:gd name="T15" fmla="*/ 29 h 36"/>
                <a:gd name="T16" fmla="*/ 26 w 44"/>
                <a:gd name="T17" fmla="*/ 25 h 36"/>
                <a:gd name="T18" fmla="*/ 34 w 44"/>
                <a:gd name="T19" fmla="*/ 22 h 36"/>
                <a:gd name="T20" fmla="*/ 44 w 44"/>
                <a:gd name="T21" fmla="*/ 21 h 36"/>
                <a:gd name="T22" fmla="*/ 44 w 44"/>
                <a:gd name="T23" fmla="*/ 21 h 36"/>
                <a:gd name="T24" fmla="*/ 44 w 44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36">
                  <a:moveTo>
                    <a:pt x="44" y="0"/>
                  </a:moveTo>
                  <a:lnTo>
                    <a:pt x="44" y="0"/>
                  </a:lnTo>
                  <a:lnTo>
                    <a:pt x="31" y="2"/>
                  </a:lnTo>
                  <a:lnTo>
                    <a:pt x="19" y="6"/>
                  </a:lnTo>
                  <a:lnTo>
                    <a:pt x="10" y="13"/>
                  </a:lnTo>
                  <a:lnTo>
                    <a:pt x="0" y="22"/>
                  </a:lnTo>
                  <a:lnTo>
                    <a:pt x="13" y="36"/>
                  </a:lnTo>
                  <a:lnTo>
                    <a:pt x="19" y="29"/>
                  </a:lnTo>
                  <a:lnTo>
                    <a:pt x="26" y="25"/>
                  </a:lnTo>
                  <a:lnTo>
                    <a:pt x="34" y="22"/>
                  </a:lnTo>
                  <a:lnTo>
                    <a:pt x="44" y="21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98" name="Freeform 3466"/>
            <p:cNvSpPr>
              <a:spLocks/>
            </p:cNvSpPr>
            <p:nvPr/>
          </p:nvSpPr>
          <p:spPr bwMode="auto">
            <a:xfrm>
              <a:off x="4223455" y="1768580"/>
              <a:ext cx="19484" cy="16052"/>
            </a:xfrm>
            <a:custGeom>
              <a:avLst/>
              <a:gdLst>
                <a:gd name="T0" fmla="*/ 68 w 68"/>
                <a:gd name="T1" fmla="*/ 41 h 55"/>
                <a:gd name="T2" fmla="*/ 68 w 68"/>
                <a:gd name="T3" fmla="*/ 41 h 55"/>
                <a:gd name="T4" fmla="*/ 61 w 68"/>
                <a:gd name="T5" fmla="*/ 32 h 55"/>
                <a:gd name="T6" fmla="*/ 52 w 68"/>
                <a:gd name="T7" fmla="*/ 23 h 55"/>
                <a:gd name="T8" fmla="*/ 45 w 68"/>
                <a:gd name="T9" fmla="*/ 16 h 55"/>
                <a:gd name="T10" fmla="*/ 36 w 68"/>
                <a:gd name="T11" fmla="*/ 10 h 55"/>
                <a:gd name="T12" fmla="*/ 28 w 68"/>
                <a:gd name="T13" fmla="*/ 6 h 55"/>
                <a:gd name="T14" fmla="*/ 18 w 68"/>
                <a:gd name="T15" fmla="*/ 3 h 55"/>
                <a:gd name="T16" fmla="*/ 9 w 68"/>
                <a:gd name="T17" fmla="*/ 2 h 55"/>
                <a:gd name="T18" fmla="*/ 0 w 68"/>
                <a:gd name="T19" fmla="*/ 0 h 55"/>
                <a:gd name="T20" fmla="*/ 0 w 68"/>
                <a:gd name="T21" fmla="*/ 21 h 55"/>
                <a:gd name="T22" fmla="*/ 8 w 68"/>
                <a:gd name="T23" fmla="*/ 22 h 55"/>
                <a:gd name="T24" fmla="*/ 15 w 68"/>
                <a:gd name="T25" fmla="*/ 23 h 55"/>
                <a:gd name="T26" fmla="*/ 22 w 68"/>
                <a:gd name="T27" fmla="*/ 26 h 55"/>
                <a:gd name="T28" fmla="*/ 29 w 68"/>
                <a:gd name="T29" fmla="*/ 29 h 55"/>
                <a:gd name="T30" fmla="*/ 36 w 68"/>
                <a:gd name="T31" fmla="*/ 33 h 55"/>
                <a:gd name="T32" fmla="*/ 43 w 68"/>
                <a:gd name="T33" fmla="*/ 39 h 55"/>
                <a:gd name="T34" fmla="*/ 49 w 68"/>
                <a:gd name="T35" fmla="*/ 46 h 55"/>
                <a:gd name="T36" fmla="*/ 56 w 68"/>
                <a:gd name="T37" fmla="*/ 55 h 55"/>
                <a:gd name="T38" fmla="*/ 56 w 68"/>
                <a:gd name="T39" fmla="*/ 55 h 55"/>
                <a:gd name="T40" fmla="*/ 68 w 68"/>
                <a:gd name="T41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55">
                  <a:moveTo>
                    <a:pt x="68" y="41"/>
                  </a:moveTo>
                  <a:lnTo>
                    <a:pt x="68" y="41"/>
                  </a:lnTo>
                  <a:lnTo>
                    <a:pt x="61" y="32"/>
                  </a:lnTo>
                  <a:lnTo>
                    <a:pt x="52" y="23"/>
                  </a:lnTo>
                  <a:lnTo>
                    <a:pt x="45" y="16"/>
                  </a:lnTo>
                  <a:lnTo>
                    <a:pt x="36" y="10"/>
                  </a:lnTo>
                  <a:lnTo>
                    <a:pt x="28" y="6"/>
                  </a:lnTo>
                  <a:lnTo>
                    <a:pt x="18" y="3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21"/>
                  </a:lnTo>
                  <a:lnTo>
                    <a:pt x="8" y="22"/>
                  </a:lnTo>
                  <a:lnTo>
                    <a:pt x="15" y="23"/>
                  </a:lnTo>
                  <a:lnTo>
                    <a:pt x="22" y="26"/>
                  </a:lnTo>
                  <a:lnTo>
                    <a:pt x="29" y="29"/>
                  </a:lnTo>
                  <a:lnTo>
                    <a:pt x="36" y="33"/>
                  </a:lnTo>
                  <a:lnTo>
                    <a:pt x="43" y="39"/>
                  </a:lnTo>
                  <a:lnTo>
                    <a:pt x="49" y="46"/>
                  </a:lnTo>
                  <a:lnTo>
                    <a:pt x="56" y="55"/>
                  </a:lnTo>
                  <a:lnTo>
                    <a:pt x="68" y="4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499" name="Freeform 3467"/>
            <p:cNvSpPr>
              <a:spLocks/>
            </p:cNvSpPr>
            <p:nvPr/>
          </p:nvSpPr>
          <p:spPr bwMode="auto">
            <a:xfrm>
              <a:off x="4239501" y="1780046"/>
              <a:ext cx="11461" cy="28664"/>
            </a:xfrm>
            <a:custGeom>
              <a:avLst/>
              <a:gdLst>
                <a:gd name="T0" fmla="*/ 41 w 41"/>
                <a:gd name="T1" fmla="*/ 99 h 99"/>
                <a:gd name="T2" fmla="*/ 41 w 41"/>
                <a:gd name="T3" fmla="*/ 99 h 99"/>
                <a:gd name="T4" fmla="*/ 41 w 41"/>
                <a:gd name="T5" fmla="*/ 85 h 99"/>
                <a:gd name="T6" fmla="*/ 40 w 41"/>
                <a:gd name="T7" fmla="*/ 70 h 99"/>
                <a:gd name="T8" fmla="*/ 37 w 41"/>
                <a:gd name="T9" fmla="*/ 57 h 99"/>
                <a:gd name="T10" fmla="*/ 34 w 41"/>
                <a:gd name="T11" fmla="*/ 44 h 99"/>
                <a:gd name="T12" fmla="*/ 30 w 41"/>
                <a:gd name="T13" fmla="*/ 33 h 99"/>
                <a:gd name="T14" fmla="*/ 24 w 41"/>
                <a:gd name="T15" fmla="*/ 21 h 99"/>
                <a:gd name="T16" fmla="*/ 19 w 41"/>
                <a:gd name="T17" fmla="*/ 10 h 99"/>
                <a:gd name="T18" fmla="*/ 12 w 41"/>
                <a:gd name="T19" fmla="*/ 0 h 99"/>
                <a:gd name="T20" fmla="*/ 0 w 41"/>
                <a:gd name="T21" fmla="*/ 14 h 99"/>
                <a:gd name="T22" fmla="*/ 6 w 41"/>
                <a:gd name="T23" fmla="*/ 23 h 99"/>
                <a:gd name="T24" fmla="*/ 10 w 41"/>
                <a:gd name="T25" fmla="*/ 31 h 99"/>
                <a:gd name="T26" fmla="*/ 15 w 41"/>
                <a:gd name="T27" fmla="*/ 42 h 99"/>
                <a:gd name="T28" fmla="*/ 19 w 41"/>
                <a:gd name="T29" fmla="*/ 52 h 99"/>
                <a:gd name="T30" fmla="*/ 21 w 41"/>
                <a:gd name="T31" fmla="*/ 63 h 99"/>
                <a:gd name="T32" fmla="*/ 23 w 41"/>
                <a:gd name="T33" fmla="*/ 75 h 99"/>
                <a:gd name="T34" fmla="*/ 24 w 41"/>
                <a:gd name="T35" fmla="*/ 86 h 99"/>
                <a:gd name="T36" fmla="*/ 24 w 41"/>
                <a:gd name="T37" fmla="*/ 99 h 99"/>
                <a:gd name="T38" fmla="*/ 24 w 41"/>
                <a:gd name="T39" fmla="*/ 99 h 99"/>
                <a:gd name="T40" fmla="*/ 41 w 41"/>
                <a:gd name="T4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99">
                  <a:moveTo>
                    <a:pt x="41" y="99"/>
                  </a:moveTo>
                  <a:lnTo>
                    <a:pt x="41" y="99"/>
                  </a:lnTo>
                  <a:lnTo>
                    <a:pt x="41" y="85"/>
                  </a:lnTo>
                  <a:lnTo>
                    <a:pt x="40" y="70"/>
                  </a:lnTo>
                  <a:lnTo>
                    <a:pt x="37" y="57"/>
                  </a:lnTo>
                  <a:lnTo>
                    <a:pt x="34" y="44"/>
                  </a:lnTo>
                  <a:lnTo>
                    <a:pt x="30" y="33"/>
                  </a:lnTo>
                  <a:lnTo>
                    <a:pt x="24" y="21"/>
                  </a:lnTo>
                  <a:lnTo>
                    <a:pt x="19" y="10"/>
                  </a:lnTo>
                  <a:lnTo>
                    <a:pt x="12" y="0"/>
                  </a:lnTo>
                  <a:lnTo>
                    <a:pt x="0" y="14"/>
                  </a:lnTo>
                  <a:lnTo>
                    <a:pt x="6" y="23"/>
                  </a:lnTo>
                  <a:lnTo>
                    <a:pt x="10" y="31"/>
                  </a:lnTo>
                  <a:lnTo>
                    <a:pt x="15" y="42"/>
                  </a:lnTo>
                  <a:lnTo>
                    <a:pt x="19" y="52"/>
                  </a:lnTo>
                  <a:lnTo>
                    <a:pt x="21" y="63"/>
                  </a:lnTo>
                  <a:lnTo>
                    <a:pt x="23" y="75"/>
                  </a:lnTo>
                  <a:lnTo>
                    <a:pt x="24" y="86"/>
                  </a:lnTo>
                  <a:lnTo>
                    <a:pt x="24" y="99"/>
                  </a:lnTo>
                  <a:lnTo>
                    <a:pt x="41" y="9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00" name="Freeform 3468"/>
            <p:cNvSpPr>
              <a:spLocks/>
            </p:cNvSpPr>
            <p:nvPr/>
          </p:nvSpPr>
          <p:spPr bwMode="auto">
            <a:xfrm>
              <a:off x="4242366" y="1808710"/>
              <a:ext cx="8596" cy="21785"/>
            </a:xfrm>
            <a:custGeom>
              <a:avLst/>
              <a:gdLst>
                <a:gd name="T0" fmla="*/ 16 w 31"/>
                <a:gd name="T1" fmla="*/ 77 h 77"/>
                <a:gd name="T2" fmla="*/ 16 w 31"/>
                <a:gd name="T3" fmla="*/ 77 h 77"/>
                <a:gd name="T4" fmla="*/ 23 w 31"/>
                <a:gd name="T5" fmla="*/ 58 h 77"/>
                <a:gd name="T6" fmla="*/ 27 w 31"/>
                <a:gd name="T7" fmla="*/ 39 h 77"/>
                <a:gd name="T8" fmla="*/ 30 w 31"/>
                <a:gd name="T9" fmla="*/ 19 h 77"/>
                <a:gd name="T10" fmla="*/ 31 w 31"/>
                <a:gd name="T11" fmla="*/ 0 h 77"/>
                <a:gd name="T12" fmla="*/ 14 w 31"/>
                <a:gd name="T13" fmla="*/ 0 h 77"/>
                <a:gd name="T14" fmla="*/ 13 w 31"/>
                <a:gd name="T15" fmla="*/ 18 h 77"/>
                <a:gd name="T16" fmla="*/ 11 w 31"/>
                <a:gd name="T17" fmla="*/ 33 h 77"/>
                <a:gd name="T18" fmla="*/ 6 w 31"/>
                <a:gd name="T19" fmla="*/ 51 h 77"/>
                <a:gd name="T20" fmla="*/ 0 w 31"/>
                <a:gd name="T21" fmla="*/ 67 h 77"/>
                <a:gd name="T22" fmla="*/ 0 w 31"/>
                <a:gd name="T23" fmla="*/ 67 h 77"/>
                <a:gd name="T24" fmla="*/ 16 w 31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77">
                  <a:moveTo>
                    <a:pt x="16" y="77"/>
                  </a:moveTo>
                  <a:lnTo>
                    <a:pt x="16" y="77"/>
                  </a:lnTo>
                  <a:lnTo>
                    <a:pt x="23" y="58"/>
                  </a:lnTo>
                  <a:lnTo>
                    <a:pt x="27" y="39"/>
                  </a:lnTo>
                  <a:lnTo>
                    <a:pt x="30" y="19"/>
                  </a:lnTo>
                  <a:lnTo>
                    <a:pt x="31" y="0"/>
                  </a:lnTo>
                  <a:lnTo>
                    <a:pt x="14" y="0"/>
                  </a:lnTo>
                  <a:lnTo>
                    <a:pt x="13" y="18"/>
                  </a:lnTo>
                  <a:lnTo>
                    <a:pt x="11" y="33"/>
                  </a:lnTo>
                  <a:lnTo>
                    <a:pt x="6" y="51"/>
                  </a:lnTo>
                  <a:lnTo>
                    <a:pt x="0" y="67"/>
                  </a:lnTo>
                  <a:lnTo>
                    <a:pt x="16" y="7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01" name="Freeform 3469"/>
            <p:cNvSpPr>
              <a:spLocks/>
            </p:cNvSpPr>
            <p:nvPr/>
          </p:nvSpPr>
          <p:spPr bwMode="auto">
            <a:xfrm>
              <a:off x="4232624" y="1827629"/>
              <a:ext cx="14327" cy="18918"/>
            </a:xfrm>
            <a:custGeom>
              <a:avLst/>
              <a:gdLst>
                <a:gd name="T0" fmla="*/ 8 w 51"/>
                <a:gd name="T1" fmla="*/ 66 h 66"/>
                <a:gd name="T2" fmla="*/ 8 w 51"/>
                <a:gd name="T3" fmla="*/ 66 h 66"/>
                <a:gd name="T4" fmla="*/ 21 w 51"/>
                <a:gd name="T5" fmla="*/ 54 h 66"/>
                <a:gd name="T6" fmla="*/ 32 w 51"/>
                <a:gd name="T7" fmla="*/ 41 h 66"/>
                <a:gd name="T8" fmla="*/ 42 w 51"/>
                <a:gd name="T9" fmla="*/ 27 h 66"/>
                <a:gd name="T10" fmla="*/ 51 w 51"/>
                <a:gd name="T11" fmla="*/ 10 h 66"/>
                <a:gd name="T12" fmla="*/ 35 w 51"/>
                <a:gd name="T13" fmla="*/ 0 h 66"/>
                <a:gd name="T14" fmla="*/ 28 w 51"/>
                <a:gd name="T15" fmla="*/ 15 h 66"/>
                <a:gd name="T16" fmla="*/ 20 w 51"/>
                <a:gd name="T17" fmla="*/ 28 h 66"/>
                <a:gd name="T18" fmla="*/ 11 w 51"/>
                <a:gd name="T19" fmla="*/ 39 h 66"/>
                <a:gd name="T20" fmla="*/ 0 w 51"/>
                <a:gd name="T21" fmla="*/ 47 h 66"/>
                <a:gd name="T22" fmla="*/ 0 w 51"/>
                <a:gd name="T23" fmla="*/ 47 h 66"/>
                <a:gd name="T24" fmla="*/ 8 w 51"/>
                <a:gd name="T2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66">
                  <a:moveTo>
                    <a:pt x="8" y="66"/>
                  </a:moveTo>
                  <a:lnTo>
                    <a:pt x="8" y="66"/>
                  </a:lnTo>
                  <a:lnTo>
                    <a:pt x="21" y="54"/>
                  </a:lnTo>
                  <a:lnTo>
                    <a:pt x="32" y="41"/>
                  </a:lnTo>
                  <a:lnTo>
                    <a:pt x="42" y="27"/>
                  </a:lnTo>
                  <a:lnTo>
                    <a:pt x="51" y="10"/>
                  </a:lnTo>
                  <a:lnTo>
                    <a:pt x="35" y="0"/>
                  </a:lnTo>
                  <a:lnTo>
                    <a:pt x="28" y="15"/>
                  </a:lnTo>
                  <a:lnTo>
                    <a:pt x="20" y="28"/>
                  </a:lnTo>
                  <a:lnTo>
                    <a:pt x="11" y="39"/>
                  </a:lnTo>
                  <a:lnTo>
                    <a:pt x="0" y="47"/>
                  </a:lnTo>
                  <a:lnTo>
                    <a:pt x="8" y="6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02" name="Freeform 3470"/>
            <p:cNvSpPr>
              <a:spLocks/>
            </p:cNvSpPr>
            <p:nvPr/>
          </p:nvSpPr>
          <p:spPr bwMode="auto">
            <a:xfrm>
              <a:off x="4213713" y="1841388"/>
              <a:ext cx="21203" cy="11466"/>
            </a:xfrm>
            <a:custGeom>
              <a:avLst/>
              <a:gdLst>
                <a:gd name="T0" fmla="*/ 16 w 73"/>
                <a:gd name="T1" fmla="*/ 30 h 41"/>
                <a:gd name="T2" fmla="*/ 9 w 73"/>
                <a:gd name="T3" fmla="*/ 41 h 41"/>
                <a:gd name="T4" fmla="*/ 28 w 73"/>
                <a:gd name="T5" fmla="*/ 38 h 41"/>
                <a:gd name="T6" fmla="*/ 45 w 73"/>
                <a:gd name="T7" fmla="*/ 33 h 41"/>
                <a:gd name="T8" fmla="*/ 61 w 73"/>
                <a:gd name="T9" fmla="*/ 26 h 41"/>
                <a:gd name="T10" fmla="*/ 73 w 73"/>
                <a:gd name="T11" fmla="*/ 19 h 41"/>
                <a:gd name="T12" fmla="*/ 65 w 73"/>
                <a:gd name="T13" fmla="*/ 0 h 41"/>
                <a:gd name="T14" fmla="*/ 54 w 73"/>
                <a:gd name="T15" fmla="*/ 7 h 41"/>
                <a:gd name="T16" fmla="*/ 41 w 73"/>
                <a:gd name="T17" fmla="*/ 13 h 41"/>
                <a:gd name="T18" fmla="*/ 25 w 73"/>
                <a:gd name="T19" fmla="*/ 17 h 41"/>
                <a:gd name="T20" fmla="*/ 8 w 73"/>
                <a:gd name="T21" fmla="*/ 19 h 41"/>
                <a:gd name="T22" fmla="*/ 0 w 73"/>
                <a:gd name="T23" fmla="*/ 30 h 41"/>
                <a:gd name="T24" fmla="*/ 8 w 73"/>
                <a:gd name="T25" fmla="*/ 19 h 41"/>
                <a:gd name="T26" fmla="*/ 0 w 73"/>
                <a:gd name="T27" fmla="*/ 20 h 41"/>
                <a:gd name="T28" fmla="*/ 0 w 73"/>
                <a:gd name="T29" fmla="*/ 30 h 41"/>
                <a:gd name="T30" fmla="*/ 16 w 73"/>
                <a:gd name="T3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41">
                  <a:moveTo>
                    <a:pt x="16" y="30"/>
                  </a:moveTo>
                  <a:lnTo>
                    <a:pt x="9" y="41"/>
                  </a:lnTo>
                  <a:lnTo>
                    <a:pt x="28" y="38"/>
                  </a:lnTo>
                  <a:lnTo>
                    <a:pt x="45" y="33"/>
                  </a:lnTo>
                  <a:lnTo>
                    <a:pt x="61" y="26"/>
                  </a:lnTo>
                  <a:lnTo>
                    <a:pt x="73" y="19"/>
                  </a:lnTo>
                  <a:lnTo>
                    <a:pt x="65" y="0"/>
                  </a:lnTo>
                  <a:lnTo>
                    <a:pt x="54" y="7"/>
                  </a:lnTo>
                  <a:lnTo>
                    <a:pt x="41" y="13"/>
                  </a:lnTo>
                  <a:lnTo>
                    <a:pt x="25" y="17"/>
                  </a:lnTo>
                  <a:lnTo>
                    <a:pt x="8" y="19"/>
                  </a:lnTo>
                  <a:lnTo>
                    <a:pt x="0" y="30"/>
                  </a:lnTo>
                  <a:lnTo>
                    <a:pt x="8" y="19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03" name="Freeform 3471"/>
            <p:cNvSpPr>
              <a:spLocks/>
            </p:cNvSpPr>
            <p:nvPr/>
          </p:nvSpPr>
          <p:spPr bwMode="auto">
            <a:xfrm>
              <a:off x="4213713" y="1849987"/>
              <a:ext cx="4584" cy="36117"/>
            </a:xfrm>
            <a:custGeom>
              <a:avLst/>
              <a:gdLst>
                <a:gd name="T0" fmla="*/ 8 w 16"/>
                <a:gd name="T1" fmla="*/ 126 h 126"/>
                <a:gd name="T2" fmla="*/ 16 w 16"/>
                <a:gd name="T3" fmla="*/ 116 h 126"/>
                <a:gd name="T4" fmla="*/ 16 w 16"/>
                <a:gd name="T5" fmla="*/ 0 h 126"/>
                <a:gd name="T6" fmla="*/ 0 w 16"/>
                <a:gd name="T7" fmla="*/ 0 h 126"/>
                <a:gd name="T8" fmla="*/ 0 w 16"/>
                <a:gd name="T9" fmla="*/ 116 h 126"/>
                <a:gd name="T10" fmla="*/ 8 w 16"/>
                <a:gd name="T11" fmla="*/ 126 h 126"/>
                <a:gd name="T12" fmla="*/ 8 w 16"/>
                <a:gd name="T13" fmla="*/ 126 h 126"/>
                <a:gd name="T14" fmla="*/ 16 w 16"/>
                <a:gd name="T15" fmla="*/ 126 h 126"/>
                <a:gd name="T16" fmla="*/ 16 w 16"/>
                <a:gd name="T17" fmla="*/ 116 h 126"/>
                <a:gd name="T18" fmla="*/ 8 w 16"/>
                <a:gd name="T1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26">
                  <a:moveTo>
                    <a:pt x="8" y="126"/>
                  </a:moveTo>
                  <a:lnTo>
                    <a:pt x="16" y="11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16"/>
                  </a:lnTo>
                  <a:lnTo>
                    <a:pt x="8" y="126"/>
                  </a:lnTo>
                  <a:lnTo>
                    <a:pt x="16" y="126"/>
                  </a:lnTo>
                  <a:lnTo>
                    <a:pt x="16" y="116"/>
                  </a:lnTo>
                  <a:lnTo>
                    <a:pt x="8" y="12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04" name="Freeform 3472"/>
            <p:cNvSpPr>
              <a:spLocks/>
            </p:cNvSpPr>
            <p:nvPr/>
          </p:nvSpPr>
          <p:spPr bwMode="auto">
            <a:xfrm>
              <a:off x="4206836" y="1880371"/>
              <a:ext cx="9169" cy="5733"/>
            </a:xfrm>
            <a:custGeom>
              <a:avLst/>
              <a:gdLst>
                <a:gd name="T0" fmla="*/ 0 w 33"/>
                <a:gd name="T1" fmla="*/ 10 h 20"/>
                <a:gd name="T2" fmla="*/ 8 w 33"/>
                <a:gd name="T3" fmla="*/ 20 h 20"/>
                <a:gd name="T4" fmla="*/ 33 w 33"/>
                <a:gd name="T5" fmla="*/ 20 h 20"/>
                <a:gd name="T6" fmla="*/ 33 w 33"/>
                <a:gd name="T7" fmla="*/ 0 h 20"/>
                <a:gd name="T8" fmla="*/ 8 w 33"/>
                <a:gd name="T9" fmla="*/ 0 h 20"/>
                <a:gd name="T10" fmla="*/ 0 w 33"/>
                <a:gd name="T11" fmla="*/ 10 h 20"/>
                <a:gd name="T12" fmla="*/ 0 w 33"/>
                <a:gd name="T13" fmla="*/ 10 h 20"/>
                <a:gd name="T14" fmla="*/ 0 w 33"/>
                <a:gd name="T15" fmla="*/ 20 h 20"/>
                <a:gd name="T16" fmla="*/ 8 w 33"/>
                <a:gd name="T17" fmla="*/ 20 h 20"/>
                <a:gd name="T18" fmla="*/ 0 w 33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0">
                  <a:moveTo>
                    <a:pt x="0" y="10"/>
                  </a:moveTo>
                  <a:lnTo>
                    <a:pt x="8" y="20"/>
                  </a:lnTo>
                  <a:lnTo>
                    <a:pt x="33" y="20"/>
                  </a:lnTo>
                  <a:lnTo>
                    <a:pt x="33" y="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05" name="Freeform 3473"/>
            <p:cNvSpPr>
              <a:spLocks/>
            </p:cNvSpPr>
            <p:nvPr/>
          </p:nvSpPr>
          <p:spPr bwMode="auto">
            <a:xfrm>
              <a:off x="4206836" y="1846547"/>
              <a:ext cx="4584" cy="36690"/>
            </a:xfrm>
            <a:custGeom>
              <a:avLst/>
              <a:gdLst>
                <a:gd name="T0" fmla="*/ 10 w 17"/>
                <a:gd name="T1" fmla="*/ 0 h 127"/>
                <a:gd name="T2" fmla="*/ 0 w 17"/>
                <a:gd name="T3" fmla="*/ 11 h 127"/>
                <a:gd name="T4" fmla="*/ 0 w 17"/>
                <a:gd name="T5" fmla="*/ 127 h 127"/>
                <a:gd name="T6" fmla="*/ 17 w 17"/>
                <a:gd name="T7" fmla="*/ 127 h 127"/>
                <a:gd name="T8" fmla="*/ 17 w 17"/>
                <a:gd name="T9" fmla="*/ 11 h 127"/>
                <a:gd name="T10" fmla="*/ 10 w 17"/>
                <a:gd name="T11" fmla="*/ 0 h 127"/>
                <a:gd name="T12" fmla="*/ 17 w 17"/>
                <a:gd name="T13" fmla="*/ 11 h 127"/>
                <a:gd name="T14" fmla="*/ 17 w 17"/>
                <a:gd name="T15" fmla="*/ 1 h 127"/>
                <a:gd name="T16" fmla="*/ 10 w 17"/>
                <a:gd name="T1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27">
                  <a:moveTo>
                    <a:pt x="10" y="0"/>
                  </a:moveTo>
                  <a:lnTo>
                    <a:pt x="0" y="11"/>
                  </a:lnTo>
                  <a:lnTo>
                    <a:pt x="0" y="127"/>
                  </a:lnTo>
                  <a:lnTo>
                    <a:pt x="17" y="127"/>
                  </a:lnTo>
                  <a:lnTo>
                    <a:pt x="17" y="11"/>
                  </a:lnTo>
                  <a:lnTo>
                    <a:pt x="10" y="0"/>
                  </a:lnTo>
                  <a:lnTo>
                    <a:pt x="17" y="11"/>
                  </a:lnTo>
                  <a:lnTo>
                    <a:pt x="17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06" name="Freeform 3474"/>
            <p:cNvSpPr>
              <a:spLocks/>
            </p:cNvSpPr>
            <p:nvPr/>
          </p:nvSpPr>
          <p:spPr bwMode="auto">
            <a:xfrm>
              <a:off x="4191363" y="1841388"/>
              <a:ext cx="17765" cy="11466"/>
            </a:xfrm>
            <a:custGeom>
              <a:avLst/>
              <a:gdLst>
                <a:gd name="T0" fmla="*/ 0 w 64"/>
                <a:gd name="T1" fmla="*/ 17 h 41"/>
                <a:gd name="T2" fmla="*/ 0 w 64"/>
                <a:gd name="T3" fmla="*/ 17 h 41"/>
                <a:gd name="T4" fmla="*/ 13 w 64"/>
                <a:gd name="T5" fmla="*/ 26 h 41"/>
                <a:gd name="T6" fmla="*/ 28 w 64"/>
                <a:gd name="T7" fmla="*/ 33 h 41"/>
                <a:gd name="T8" fmla="*/ 44 w 64"/>
                <a:gd name="T9" fmla="*/ 38 h 41"/>
                <a:gd name="T10" fmla="*/ 61 w 64"/>
                <a:gd name="T11" fmla="*/ 41 h 41"/>
                <a:gd name="T12" fmla="*/ 64 w 64"/>
                <a:gd name="T13" fmla="*/ 19 h 41"/>
                <a:gd name="T14" fmla="*/ 47 w 64"/>
                <a:gd name="T15" fmla="*/ 17 h 41"/>
                <a:gd name="T16" fmla="*/ 33 w 64"/>
                <a:gd name="T17" fmla="*/ 13 h 41"/>
                <a:gd name="T18" fmla="*/ 20 w 64"/>
                <a:gd name="T19" fmla="*/ 7 h 41"/>
                <a:gd name="T20" fmla="*/ 9 w 64"/>
                <a:gd name="T21" fmla="*/ 0 h 41"/>
                <a:gd name="T22" fmla="*/ 9 w 64"/>
                <a:gd name="T23" fmla="*/ 0 h 41"/>
                <a:gd name="T24" fmla="*/ 0 w 64"/>
                <a:gd name="T25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41">
                  <a:moveTo>
                    <a:pt x="0" y="17"/>
                  </a:moveTo>
                  <a:lnTo>
                    <a:pt x="0" y="17"/>
                  </a:lnTo>
                  <a:lnTo>
                    <a:pt x="13" y="26"/>
                  </a:lnTo>
                  <a:lnTo>
                    <a:pt x="28" y="33"/>
                  </a:lnTo>
                  <a:lnTo>
                    <a:pt x="44" y="38"/>
                  </a:lnTo>
                  <a:lnTo>
                    <a:pt x="61" y="41"/>
                  </a:lnTo>
                  <a:lnTo>
                    <a:pt x="64" y="19"/>
                  </a:lnTo>
                  <a:lnTo>
                    <a:pt x="47" y="17"/>
                  </a:lnTo>
                  <a:lnTo>
                    <a:pt x="33" y="13"/>
                  </a:lnTo>
                  <a:lnTo>
                    <a:pt x="20" y="7"/>
                  </a:lnTo>
                  <a:lnTo>
                    <a:pt x="9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07" name="Freeform 3475"/>
            <p:cNvSpPr>
              <a:spLocks/>
            </p:cNvSpPr>
            <p:nvPr/>
          </p:nvSpPr>
          <p:spPr bwMode="auto">
            <a:xfrm>
              <a:off x="4179329" y="1827629"/>
              <a:ext cx="14327" cy="18918"/>
            </a:xfrm>
            <a:custGeom>
              <a:avLst/>
              <a:gdLst>
                <a:gd name="T0" fmla="*/ 0 w 51"/>
                <a:gd name="T1" fmla="*/ 10 h 64"/>
                <a:gd name="T2" fmla="*/ 0 w 51"/>
                <a:gd name="T3" fmla="*/ 10 h 64"/>
                <a:gd name="T4" fmla="*/ 10 w 51"/>
                <a:gd name="T5" fmla="*/ 27 h 64"/>
                <a:gd name="T6" fmla="*/ 19 w 51"/>
                <a:gd name="T7" fmla="*/ 41 h 64"/>
                <a:gd name="T8" fmla="*/ 29 w 51"/>
                <a:gd name="T9" fmla="*/ 54 h 64"/>
                <a:gd name="T10" fmla="*/ 42 w 51"/>
                <a:gd name="T11" fmla="*/ 64 h 64"/>
                <a:gd name="T12" fmla="*/ 51 w 51"/>
                <a:gd name="T13" fmla="*/ 47 h 64"/>
                <a:gd name="T14" fmla="*/ 40 w 51"/>
                <a:gd name="T15" fmla="*/ 39 h 64"/>
                <a:gd name="T16" fmla="*/ 31 w 51"/>
                <a:gd name="T17" fmla="*/ 28 h 64"/>
                <a:gd name="T18" fmla="*/ 22 w 51"/>
                <a:gd name="T19" fmla="*/ 15 h 64"/>
                <a:gd name="T20" fmla="*/ 15 w 51"/>
                <a:gd name="T21" fmla="*/ 0 h 64"/>
                <a:gd name="T22" fmla="*/ 15 w 51"/>
                <a:gd name="T23" fmla="*/ 0 h 64"/>
                <a:gd name="T24" fmla="*/ 0 w 51"/>
                <a:gd name="T25" fmla="*/ 1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64">
                  <a:moveTo>
                    <a:pt x="0" y="10"/>
                  </a:moveTo>
                  <a:lnTo>
                    <a:pt x="0" y="10"/>
                  </a:lnTo>
                  <a:lnTo>
                    <a:pt x="10" y="27"/>
                  </a:lnTo>
                  <a:lnTo>
                    <a:pt x="19" y="41"/>
                  </a:lnTo>
                  <a:lnTo>
                    <a:pt x="29" y="54"/>
                  </a:lnTo>
                  <a:lnTo>
                    <a:pt x="42" y="64"/>
                  </a:lnTo>
                  <a:lnTo>
                    <a:pt x="51" y="47"/>
                  </a:lnTo>
                  <a:lnTo>
                    <a:pt x="40" y="39"/>
                  </a:lnTo>
                  <a:lnTo>
                    <a:pt x="31" y="28"/>
                  </a:lnTo>
                  <a:lnTo>
                    <a:pt x="22" y="15"/>
                  </a:lnTo>
                  <a:lnTo>
                    <a:pt x="1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08" name="Freeform 3476"/>
            <p:cNvSpPr>
              <a:spLocks/>
            </p:cNvSpPr>
            <p:nvPr/>
          </p:nvSpPr>
          <p:spPr bwMode="auto">
            <a:xfrm>
              <a:off x="4174745" y="1808710"/>
              <a:ext cx="8596" cy="21785"/>
            </a:xfrm>
            <a:custGeom>
              <a:avLst/>
              <a:gdLst>
                <a:gd name="T0" fmla="*/ 0 w 30"/>
                <a:gd name="T1" fmla="*/ 0 h 77"/>
                <a:gd name="T2" fmla="*/ 0 w 30"/>
                <a:gd name="T3" fmla="*/ 0 h 77"/>
                <a:gd name="T4" fmla="*/ 1 w 30"/>
                <a:gd name="T5" fmla="*/ 20 h 77"/>
                <a:gd name="T6" fmla="*/ 4 w 30"/>
                <a:gd name="T7" fmla="*/ 39 h 77"/>
                <a:gd name="T8" fmla="*/ 9 w 30"/>
                <a:gd name="T9" fmla="*/ 58 h 77"/>
                <a:gd name="T10" fmla="*/ 15 w 30"/>
                <a:gd name="T11" fmla="*/ 77 h 77"/>
                <a:gd name="T12" fmla="*/ 30 w 30"/>
                <a:gd name="T13" fmla="*/ 67 h 77"/>
                <a:gd name="T14" fmla="*/ 25 w 30"/>
                <a:gd name="T15" fmla="*/ 51 h 77"/>
                <a:gd name="T16" fmla="*/ 20 w 30"/>
                <a:gd name="T17" fmla="*/ 35 h 77"/>
                <a:gd name="T18" fmla="*/ 18 w 30"/>
                <a:gd name="T19" fmla="*/ 18 h 77"/>
                <a:gd name="T20" fmla="*/ 16 w 30"/>
                <a:gd name="T21" fmla="*/ 0 h 77"/>
                <a:gd name="T22" fmla="*/ 16 w 30"/>
                <a:gd name="T23" fmla="*/ 0 h 77"/>
                <a:gd name="T24" fmla="*/ 0 w 30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77">
                  <a:moveTo>
                    <a:pt x="0" y="0"/>
                  </a:moveTo>
                  <a:lnTo>
                    <a:pt x="0" y="0"/>
                  </a:lnTo>
                  <a:lnTo>
                    <a:pt x="1" y="20"/>
                  </a:lnTo>
                  <a:lnTo>
                    <a:pt x="4" y="39"/>
                  </a:lnTo>
                  <a:lnTo>
                    <a:pt x="9" y="58"/>
                  </a:lnTo>
                  <a:lnTo>
                    <a:pt x="15" y="77"/>
                  </a:lnTo>
                  <a:lnTo>
                    <a:pt x="30" y="67"/>
                  </a:lnTo>
                  <a:lnTo>
                    <a:pt x="25" y="51"/>
                  </a:lnTo>
                  <a:lnTo>
                    <a:pt x="20" y="35"/>
                  </a:lnTo>
                  <a:lnTo>
                    <a:pt x="18" y="18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09" name="Freeform 3477"/>
            <p:cNvSpPr>
              <a:spLocks/>
            </p:cNvSpPr>
            <p:nvPr/>
          </p:nvSpPr>
          <p:spPr bwMode="auto">
            <a:xfrm>
              <a:off x="4174745" y="1790939"/>
              <a:ext cx="7450" cy="17772"/>
            </a:xfrm>
            <a:custGeom>
              <a:avLst/>
              <a:gdLst>
                <a:gd name="T0" fmla="*/ 11 w 26"/>
                <a:gd name="T1" fmla="*/ 0 h 62"/>
                <a:gd name="T2" fmla="*/ 11 w 26"/>
                <a:gd name="T3" fmla="*/ 0 h 62"/>
                <a:gd name="T4" fmla="*/ 6 w 26"/>
                <a:gd name="T5" fmla="*/ 15 h 62"/>
                <a:gd name="T6" fmla="*/ 2 w 26"/>
                <a:gd name="T7" fmla="*/ 30 h 62"/>
                <a:gd name="T8" fmla="*/ 1 w 26"/>
                <a:gd name="T9" fmla="*/ 46 h 62"/>
                <a:gd name="T10" fmla="*/ 0 w 26"/>
                <a:gd name="T11" fmla="*/ 62 h 62"/>
                <a:gd name="T12" fmla="*/ 16 w 26"/>
                <a:gd name="T13" fmla="*/ 62 h 62"/>
                <a:gd name="T14" fmla="*/ 18 w 26"/>
                <a:gd name="T15" fmla="*/ 48 h 62"/>
                <a:gd name="T16" fmla="*/ 19 w 26"/>
                <a:gd name="T17" fmla="*/ 35 h 62"/>
                <a:gd name="T18" fmla="*/ 22 w 26"/>
                <a:gd name="T19" fmla="*/ 22 h 62"/>
                <a:gd name="T20" fmla="*/ 26 w 26"/>
                <a:gd name="T21" fmla="*/ 9 h 62"/>
                <a:gd name="T22" fmla="*/ 26 w 26"/>
                <a:gd name="T23" fmla="*/ 9 h 62"/>
                <a:gd name="T24" fmla="*/ 11 w 26"/>
                <a:gd name="T2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62">
                  <a:moveTo>
                    <a:pt x="11" y="0"/>
                  </a:moveTo>
                  <a:lnTo>
                    <a:pt x="11" y="0"/>
                  </a:lnTo>
                  <a:lnTo>
                    <a:pt x="6" y="15"/>
                  </a:lnTo>
                  <a:lnTo>
                    <a:pt x="2" y="30"/>
                  </a:lnTo>
                  <a:lnTo>
                    <a:pt x="1" y="46"/>
                  </a:lnTo>
                  <a:lnTo>
                    <a:pt x="0" y="62"/>
                  </a:lnTo>
                  <a:lnTo>
                    <a:pt x="16" y="62"/>
                  </a:lnTo>
                  <a:lnTo>
                    <a:pt x="18" y="48"/>
                  </a:lnTo>
                  <a:lnTo>
                    <a:pt x="19" y="35"/>
                  </a:lnTo>
                  <a:lnTo>
                    <a:pt x="22" y="22"/>
                  </a:lnTo>
                  <a:lnTo>
                    <a:pt x="26" y="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10" name="Freeform 3478"/>
            <p:cNvSpPr>
              <a:spLocks/>
            </p:cNvSpPr>
            <p:nvPr/>
          </p:nvSpPr>
          <p:spPr bwMode="auto">
            <a:xfrm>
              <a:off x="4177610" y="1777753"/>
              <a:ext cx="10315" cy="15479"/>
            </a:xfrm>
            <a:custGeom>
              <a:avLst/>
              <a:gdLst>
                <a:gd name="T0" fmla="*/ 24 w 36"/>
                <a:gd name="T1" fmla="*/ 1 h 55"/>
                <a:gd name="T2" fmla="*/ 24 w 36"/>
                <a:gd name="T3" fmla="*/ 0 h 55"/>
                <a:gd name="T4" fmla="*/ 17 w 36"/>
                <a:gd name="T5" fmla="*/ 10 h 55"/>
                <a:gd name="T6" fmla="*/ 11 w 36"/>
                <a:gd name="T7" fmla="*/ 20 h 55"/>
                <a:gd name="T8" fmla="*/ 4 w 36"/>
                <a:gd name="T9" fmla="*/ 33 h 55"/>
                <a:gd name="T10" fmla="*/ 0 w 36"/>
                <a:gd name="T11" fmla="*/ 46 h 55"/>
                <a:gd name="T12" fmla="*/ 15 w 36"/>
                <a:gd name="T13" fmla="*/ 55 h 55"/>
                <a:gd name="T14" fmla="*/ 19 w 36"/>
                <a:gd name="T15" fmla="*/ 43 h 55"/>
                <a:gd name="T16" fmla="*/ 24 w 36"/>
                <a:gd name="T17" fmla="*/ 32 h 55"/>
                <a:gd name="T18" fmla="*/ 30 w 36"/>
                <a:gd name="T19" fmla="*/ 23 h 55"/>
                <a:gd name="T20" fmla="*/ 36 w 36"/>
                <a:gd name="T21" fmla="*/ 16 h 55"/>
                <a:gd name="T22" fmla="*/ 36 w 36"/>
                <a:gd name="T23" fmla="*/ 16 h 55"/>
                <a:gd name="T24" fmla="*/ 24 w 36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55">
                  <a:moveTo>
                    <a:pt x="24" y="1"/>
                  </a:moveTo>
                  <a:lnTo>
                    <a:pt x="24" y="0"/>
                  </a:lnTo>
                  <a:lnTo>
                    <a:pt x="17" y="10"/>
                  </a:lnTo>
                  <a:lnTo>
                    <a:pt x="11" y="20"/>
                  </a:lnTo>
                  <a:lnTo>
                    <a:pt x="4" y="33"/>
                  </a:lnTo>
                  <a:lnTo>
                    <a:pt x="0" y="46"/>
                  </a:lnTo>
                  <a:lnTo>
                    <a:pt x="15" y="55"/>
                  </a:lnTo>
                  <a:lnTo>
                    <a:pt x="19" y="43"/>
                  </a:lnTo>
                  <a:lnTo>
                    <a:pt x="24" y="32"/>
                  </a:lnTo>
                  <a:lnTo>
                    <a:pt x="30" y="23"/>
                  </a:lnTo>
                  <a:lnTo>
                    <a:pt x="36" y="16"/>
                  </a:lnTo>
                  <a:lnTo>
                    <a:pt x="24" y="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11" name="Freeform 3479"/>
            <p:cNvSpPr>
              <a:spLocks/>
            </p:cNvSpPr>
            <p:nvPr/>
          </p:nvSpPr>
          <p:spPr bwMode="auto">
            <a:xfrm>
              <a:off x="4185060" y="1770874"/>
              <a:ext cx="10315" cy="11466"/>
            </a:xfrm>
            <a:custGeom>
              <a:avLst/>
              <a:gdLst>
                <a:gd name="T0" fmla="*/ 31 w 36"/>
                <a:gd name="T1" fmla="*/ 0 h 39"/>
                <a:gd name="T2" fmla="*/ 31 w 36"/>
                <a:gd name="T3" fmla="*/ 0 h 39"/>
                <a:gd name="T4" fmla="*/ 24 w 36"/>
                <a:gd name="T5" fmla="*/ 4 h 39"/>
                <a:gd name="T6" fmla="*/ 15 w 36"/>
                <a:gd name="T7" fmla="*/ 10 h 39"/>
                <a:gd name="T8" fmla="*/ 8 w 36"/>
                <a:gd name="T9" fmla="*/ 16 h 39"/>
                <a:gd name="T10" fmla="*/ 0 w 36"/>
                <a:gd name="T11" fmla="*/ 24 h 39"/>
                <a:gd name="T12" fmla="*/ 12 w 36"/>
                <a:gd name="T13" fmla="*/ 39 h 39"/>
                <a:gd name="T14" fmla="*/ 18 w 36"/>
                <a:gd name="T15" fmla="*/ 32 h 39"/>
                <a:gd name="T16" fmla="*/ 25 w 36"/>
                <a:gd name="T17" fmla="*/ 26 h 39"/>
                <a:gd name="T18" fmla="*/ 31 w 36"/>
                <a:gd name="T19" fmla="*/ 22 h 39"/>
                <a:gd name="T20" fmla="*/ 36 w 36"/>
                <a:gd name="T21" fmla="*/ 19 h 39"/>
                <a:gd name="T22" fmla="*/ 36 w 36"/>
                <a:gd name="T23" fmla="*/ 19 h 39"/>
                <a:gd name="T24" fmla="*/ 31 w 36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9">
                  <a:moveTo>
                    <a:pt x="31" y="0"/>
                  </a:moveTo>
                  <a:lnTo>
                    <a:pt x="31" y="0"/>
                  </a:lnTo>
                  <a:lnTo>
                    <a:pt x="24" y="4"/>
                  </a:lnTo>
                  <a:lnTo>
                    <a:pt x="15" y="1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12" y="39"/>
                  </a:lnTo>
                  <a:lnTo>
                    <a:pt x="18" y="32"/>
                  </a:lnTo>
                  <a:lnTo>
                    <a:pt x="25" y="26"/>
                  </a:lnTo>
                  <a:lnTo>
                    <a:pt x="31" y="22"/>
                  </a:lnTo>
                  <a:lnTo>
                    <a:pt x="36" y="1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12" name="Freeform 3480"/>
            <p:cNvSpPr>
              <a:spLocks/>
            </p:cNvSpPr>
            <p:nvPr/>
          </p:nvSpPr>
          <p:spPr bwMode="auto">
            <a:xfrm>
              <a:off x="4193656" y="1768580"/>
              <a:ext cx="13180" cy="8026"/>
            </a:xfrm>
            <a:custGeom>
              <a:avLst/>
              <a:gdLst>
                <a:gd name="T0" fmla="*/ 46 w 46"/>
                <a:gd name="T1" fmla="*/ 10 h 28"/>
                <a:gd name="T2" fmla="*/ 38 w 46"/>
                <a:gd name="T3" fmla="*/ 0 h 28"/>
                <a:gd name="T4" fmla="*/ 28 w 46"/>
                <a:gd name="T5" fmla="*/ 2 h 28"/>
                <a:gd name="T6" fmla="*/ 17 w 46"/>
                <a:gd name="T7" fmla="*/ 3 h 28"/>
                <a:gd name="T8" fmla="*/ 8 w 46"/>
                <a:gd name="T9" fmla="*/ 5 h 28"/>
                <a:gd name="T10" fmla="*/ 0 w 46"/>
                <a:gd name="T11" fmla="*/ 9 h 28"/>
                <a:gd name="T12" fmla="*/ 5 w 46"/>
                <a:gd name="T13" fmla="*/ 28 h 28"/>
                <a:gd name="T14" fmla="*/ 12 w 46"/>
                <a:gd name="T15" fmla="*/ 25 h 28"/>
                <a:gd name="T16" fmla="*/ 21 w 46"/>
                <a:gd name="T17" fmla="*/ 23 h 28"/>
                <a:gd name="T18" fmla="*/ 29 w 46"/>
                <a:gd name="T19" fmla="*/ 22 h 28"/>
                <a:gd name="T20" fmla="*/ 38 w 46"/>
                <a:gd name="T21" fmla="*/ 21 h 28"/>
                <a:gd name="T22" fmla="*/ 30 w 46"/>
                <a:gd name="T23" fmla="*/ 10 h 28"/>
                <a:gd name="T24" fmla="*/ 46 w 46"/>
                <a:gd name="T25" fmla="*/ 10 h 28"/>
                <a:gd name="T26" fmla="*/ 46 w 46"/>
                <a:gd name="T27" fmla="*/ 0 h 28"/>
                <a:gd name="T28" fmla="*/ 38 w 46"/>
                <a:gd name="T29" fmla="*/ 0 h 28"/>
                <a:gd name="T30" fmla="*/ 46 w 46"/>
                <a:gd name="T31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28">
                  <a:moveTo>
                    <a:pt x="46" y="10"/>
                  </a:moveTo>
                  <a:lnTo>
                    <a:pt x="38" y="0"/>
                  </a:lnTo>
                  <a:lnTo>
                    <a:pt x="28" y="2"/>
                  </a:lnTo>
                  <a:lnTo>
                    <a:pt x="17" y="3"/>
                  </a:lnTo>
                  <a:lnTo>
                    <a:pt x="8" y="5"/>
                  </a:lnTo>
                  <a:lnTo>
                    <a:pt x="0" y="9"/>
                  </a:lnTo>
                  <a:lnTo>
                    <a:pt x="5" y="28"/>
                  </a:lnTo>
                  <a:lnTo>
                    <a:pt x="12" y="25"/>
                  </a:lnTo>
                  <a:lnTo>
                    <a:pt x="21" y="23"/>
                  </a:lnTo>
                  <a:lnTo>
                    <a:pt x="29" y="22"/>
                  </a:lnTo>
                  <a:lnTo>
                    <a:pt x="38" y="21"/>
                  </a:lnTo>
                  <a:lnTo>
                    <a:pt x="30" y="10"/>
                  </a:lnTo>
                  <a:lnTo>
                    <a:pt x="46" y="10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46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13" name="Freeform 3481"/>
            <p:cNvSpPr>
              <a:spLocks/>
            </p:cNvSpPr>
            <p:nvPr/>
          </p:nvSpPr>
          <p:spPr bwMode="auto">
            <a:xfrm>
              <a:off x="4202252" y="1771447"/>
              <a:ext cx="4584" cy="6306"/>
            </a:xfrm>
            <a:custGeom>
              <a:avLst/>
              <a:gdLst>
                <a:gd name="T0" fmla="*/ 8 w 16"/>
                <a:gd name="T1" fmla="*/ 22 h 22"/>
                <a:gd name="T2" fmla="*/ 16 w 16"/>
                <a:gd name="T3" fmla="*/ 12 h 22"/>
                <a:gd name="T4" fmla="*/ 16 w 16"/>
                <a:gd name="T5" fmla="*/ 0 h 22"/>
                <a:gd name="T6" fmla="*/ 0 w 16"/>
                <a:gd name="T7" fmla="*/ 0 h 22"/>
                <a:gd name="T8" fmla="*/ 0 w 16"/>
                <a:gd name="T9" fmla="*/ 12 h 22"/>
                <a:gd name="T10" fmla="*/ 8 w 16"/>
                <a:gd name="T11" fmla="*/ 22 h 22"/>
                <a:gd name="T12" fmla="*/ 8 w 16"/>
                <a:gd name="T13" fmla="*/ 22 h 22"/>
                <a:gd name="T14" fmla="*/ 16 w 16"/>
                <a:gd name="T15" fmla="*/ 21 h 22"/>
                <a:gd name="T16" fmla="*/ 16 w 16"/>
                <a:gd name="T17" fmla="*/ 12 h 22"/>
                <a:gd name="T18" fmla="*/ 8 w 16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2">
                  <a:moveTo>
                    <a:pt x="8" y="22"/>
                  </a:moveTo>
                  <a:lnTo>
                    <a:pt x="16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8" y="22"/>
                  </a:lnTo>
                  <a:lnTo>
                    <a:pt x="16" y="21"/>
                  </a:lnTo>
                  <a:lnTo>
                    <a:pt x="16" y="12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14" name="Freeform 3482"/>
            <p:cNvSpPr>
              <a:spLocks/>
            </p:cNvSpPr>
            <p:nvPr/>
          </p:nvSpPr>
          <p:spPr bwMode="auto">
            <a:xfrm>
              <a:off x="4191937" y="1772020"/>
              <a:ext cx="12607" cy="12612"/>
            </a:xfrm>
            <a:custGeom>
              <a:avLst/>
              <a:gdLst>
                <a:gd name="T0" fmla="*/ 14 w 43"/>
                <a:gd name="T1" fmla="*/ 45 h 45"/>
                <a:gd name="T2" fmla="*/ 14 w 43"/>
                <a:gd name="T3" fmla="*/ 45 h 45"/>
                <a:gd name="T4" fmla="*/ 21 w 43"/>
                <a:gd name="T5" fmla="*/ 33 h 45"/>
                <a:gd name="T6" fmla="*/ 28 w 43"/>
                <a:gd name="T7" fmla="*/ 26 h 45"/>
                <a:gd name="T8" fmla="*/ 31 w 43"/>
                <a:gd name="T9" fmla="*/ 23 h 45"/>
                <a:gd name="T10" fmla="*/ 36 w 43"/>
                <a:gd name="T11" fmla="*/ 21 h 45"/>
                <a:gd name="T12" fmla="*/ 40 w 43"/>
                <a:gd name="T13" fmla="*/ 20 h 45"/>
                <a:gd name="T14" fmla="*/ 43 w 43"/>
                <a:gd name="T15" fmla="*/ 20 h 45"/>
                <a:gd name="T16" fmla="*/ 42 w 43"/>
                <a:gd name="T17" fmla="*/ 0 h 45"/>
                <a:gd name="T18" fmla="*/ 36 w 43"/>
                <a:gd name="T19" fmla="*/ 0 h 45"/>
                <a:gd name="T20" fmla="*/ 30 w 43"/>
                <a:gd name="T21" fmla="*/ 3 h 45"/>
                <a:gd name="T22" fmla="*/ 24 w 43"/>
                <a:gd name="T23" fmla="*/ 6 h 45"/>
                <a:gd name="T24" fmla="*/ 19 w 43"/>
                <a:gd name="T25" fmla="*/ 10 h 45"/>
                <a:gd name="T26" fmla="*/ 9 w 43"/>
                <a:gd name="T27" fmla="*/ 19 h 45"/>
                <a:gd name="T28" fmla="*/ 0 w 43"/>
                <a:gd name="T29" fmla="*/ 32 h 45"/>
                <a:gd name="T30" fmla="*/ 0 w 43"/>
                <a:gd name="T31" fmla="*/ 32 h 45"/>
                <a:gd name="T32" fmla="*/ 14 w 43"/>
                <a:gd name="T3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14" y="45"/>
                  </a:moveTo>
                  <a:lnTo>
                    <a:pt x="14" y="45"/>
                  </a:lnTo>
                  <a:lnTo>
                    <a:pt x="21" y="33"/>
                  </a:lnTo>
                  <a:lnTo>
                    <a:pt x="28" y="26"/>
                  </a:lnTo>
                  <a:lnTo>
                    <a:pt x="31" y="23"/>
                  </a:lnTo>
                  <a:lnTo>
                    <a:pt x="36" y="21"/>
                  </a:lnTo>
                  <a:lnTo>
                    <a:pt x="40" y="20"/>
                  </a:lnTo>
                  <a:lnTo>
                    <a:pt x="43" y="2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0" y="3"/>
                  </a:lnTo>
                  <a:lnTo>
                    <a:pt x="24" y="6"/>
                  </a:lnTo>
                  <a:lnTo>
                    <a:pt x="19" y="10"/>
                  </a:lnTo>
                  <a:lnTo>
                    <a:pt x="9" y="19"/>
                  </a:lnTo>
                  <a:lnTo>
                    <a:pt x="0" y="32"/>
                  </a:lnTo>
                  <a:lnTo>
                    <a:pt x="14" y="4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15" name="Freeform 3483"/>
            <p:cNvSpPr>
              <a:spLocks/>
            </p:cNvSpPr>
            <p:nvPr/>
          </p:nvSpPr>
          <p:spPr bwMode="auto">
            <a:xfrm>
              <a:off x="4187352" y="1781193"/>
              <a:ext cx="8596" cy="26371"/>
            </a:xfrm>
            <a:custGeom>
              <a:avLst/>
              <a:gdLst>
                <a:gd name="T0" fmla="*/ 17 w 32"/>
                <a:gd name="T1" fmla="*/ 92 h 92"/>
                <a:gd name="T2" fmla="*/ 17 w 32"/>
                <a:gd name="T3" fmla="*/ 92 h 92"/>
                <a:gd name="T4" fmla="*/ 18 w 32"/>
                <a:gd name="T5" fmla="*/ 64 h 92"/>
                <a:gd name="T6" fmla="*/ 21 w 32"/>
                <a:gd name="T7" fmla="*/ 43 h 92"/>
                <a:gd name="T8" fmla="*/ 23 w 32"/>
                <a:gd name="T9" fmla="*/ 34 h 92"/>
                <a:gd name="T10" fmla="*/ 25 w 32"/>
                <a:gd name="T11" fmla="*/ 26 h 92"/>
                <a:gd name="T12" fmla="*/ 28 w 32"/>
                <a:gd name="T13" fmla="*/ 18 h 92"/>
                <a:gd name="T14" fmla="*/ 32 w 32"/>
                <a:gd name="T15" fmla="*/ 13 h 92"/>
                <a:gd name="T16" fmla="*/ 18 w 32"/>
                <a:gd name="T17" fmla="*/ 0 h 92"/>
                <a:gd name="T18" fmla="*/ 13 w 32"/>
                <a:gd name="T19" fmla="*/ 8 h 92"/>
                <a:gd name="T20" fmla="*/ 10 w 32"/>
                <a:gd name="T21" fmla="*/ 17 h 92"/>
                <a:gd name="T22" fmla="*/ 7 w 32"/>
                <a:gd name="T23" fmla="*/ 27 h 92"/>
                <a:gd name="T24" fmla="*/ 5 w 32"/>
                <a:gd name="T25" fmla="*/ 39 h 92"/>
                <a:gd name="T26" fmla="*/ 1 w 32"/>
                <a:gd name="T27" fmla="*/ 63 h 92"/>
                <a:gd name="T28" fmla="*/ 0 w 32"/>
                <a:gd name="T29" fmla="*/ 92 h 92"/>
                <a:gd name="T30" fmla="*/ 0 w 32"/>
                <a:gd name="T31" fmla="*/ 92 h 92"/>
                <a:gd name="T32" fmla="*/ 17 w 32"/>
                <a:gd name="T3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92">
                  <a:moveTo>
                    <a:pt x="17" y="92"/>
                  </a:moveTo>
                  <a:lnTo>
                    <a:pt x="17" y="92"/>
                  </a:lnTo>
                  <a:lnTo>
                    <a:pt x="18" y="64"/>
                  </a:lnTo>
                  <a:lnTo>
                    <a:pt x="21" y="43"/>
                  </a:lnTo>
                  <a:lnTo>
                    <a:pt x="23" y="34"/>
                  </a:lnTo>
                  <a:lnTo>
                    <a:pt x="25" y="26"/>
                  </a:lnTo>
                  <a:lnTo>
                    <a:pt x="28" y="18"/>
                  </a:lnTo>
                  <a:lnTo>
                    <a:pt x="32" y="13"/>
                  </a:lnTo>
                  <a:lnTo>
                    <a:pt x="18" y="0"/>
                  </a:lnTo>
                  <a:lnTo>
                    <a:pt x="13" y="8"/>
                  </a:lnTo>
                  <a:lnTo>
                    <a:pt x="10" y="17"/>
                  </a:lnTo>
                  <a:lnTo>
                    <a:pt x="7" y="27"/>
                  </a:lnTo>
                  <a:lnTo>
                    <a:pt x="5" y="39"/>
                  </a:lnTo>
                  <a:lnTo>
                    <a:pt x="1" y="63"/>
                  </a:lnTo>
                  <a:lnTo>
                    <a:pt x="0" y="92"/>
                  </a:lnTo>
                  <a:lnTo>
                    <a:pt x="17" y="9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16" name="Freeform 3484"/>
            <p:cNvSpPr>
              <a:spLocks/>
            </p:cNvSpPr>
            <p:nvPr/>
          </p:nvSpPr>
          <p:spPr bwMode="auto">
            <a:xfrm>
              <a:off x="4187352" y="1807564"/>
              <a:ext cx="7450" cy="21785"/>
            </a:xfrm>
            <a:custGeom>
              <a:avLst/>
              <a:gdLst>
                <a:gd name="T0" fmla="*/ 27 w 27"/>
                <a:gd name="T1" fmla="*/ 68 h 76"/>
                <a:gd name="T2" fmla="*/ 27 w 27"/>
                <a:gd name="T3" fmla="*/ 68 h 76"/>
                <a:gd name="T4" fmla="*/ 23 w 27"/>
                <a:gd name="T5" fmla="*/ 53 h 76"/>
                <a:gd name="T6" fmla="*/ 20 w 27"/>
                <a:gd name="T7" fmla="*/ 37 h 76"/>
                <a:gd name="T8" fmla="*/ 18 w 27"/>
                <a:gd name="T9" fmla="*/ 19 h 76"/>
                <a:gd name="T10" fmla="*/ 17 w 27"/>
                <a:gd name="T11" fmla="*/ 0 h 76"/>
                <a:gd name="T12" fmla="*/ 0 w 27"/>
                <a:gd name="T13" fmla="*/ 0 h 76"/>
                <a:gd name="T14" fmla="*/ 1 w 27"/>
                <a:gd name="T15" fmla="*/ 20 h 76"/>
                <a:gd name="T16" fmla="*/ 4 w 27"/>
                <a:gd name="T17" fmla="*/ 40 h 76"/>
                <a:gd name="T18" fmla="*/ 7 w 27"/>
                <a:gd name="T19" fmla="*/ 59 h 76"/>
                <a:gd name="T20" fmla="*/ 12 w 27"/>
                <a:gd name="T21" fmla="*/ 76 h 76"/>
                <a:gd name="T22" fmla="*/ 12 w 27"/>
                <a:gd name="T23" fmla="*/ 76 h 76"/>
                <a:gd name="T24" fmla="*/ 27 w 27"/>
                <a:gd name="T25" fmla="*/ 6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76">
                  <a:moveTo>
                    <a:pt x="27" y="68"/>
                  </a:moveTo>
                  <a:lnTo>
                    <a:pt x="27" y="68"/>
                  </a:lnTo>
                  <a:lnTo>
                    <a:pt x="23" y="53"/>
                  </a:lnTo>
                  <a:lnTo>
                    <a:pt x="20" y="37"/>
                  </a:lnTo>
                  <a:lnTo>
                    <a:pt x="18" y="19"/>
                  </a:lnTo>
                  <a:lnTo>
                    <a:pt x="17" y="0"/>
                  </a:lnTo>
                  <a:lnTo>
                    <a:pt x="0" y="0"/>
                  </a:lnTo>
                  <a:lnTo>
                    <a:pt x="1" y="20"/>
                  </a:lnTo>
                  <a:lnTo>
                    <a:pt x="4" y="40"/>
                  </a:lnTo>
                  <a:lnTo>
                    <a:pt x="7" y="59"/>
                  </a:lnTo>
                  <a:lnTo>
                    <a:pt x="12" y="76"/>
                  </a:lnTo>
                  <a:lnTo>
                    <a:pt x="27" y="6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17" name="Freeform 3485"/>
            <p:cNvSpPr>
              <a:spLocks/>
            </p:cNvSpPr>
            <p:nvPr/>
          </p:nvSpPr>
          <p:spPr bwMode="auto">
            <a:xfrm>
              <a:off x="4190790" y="1827055"/>
              <a:ext cx="10888" cy="16625"/>
            </a:xfrm>
            <a:custGeom>
              <a:avLst/>
              <a:gdLst>
                <a:gd name="T0" fmla="*/ 40 w 40"/>
                <a:gd name="T1" fmla="*/ 40 h 57"/>
                <a:gd name="T2" fmla="*/ 40 w 40"/>
                <a:gd name="T3" fmla="*/ 40 h 57"/>
                <a:gd name="T4" fmla="*/ 33 w 40"/>
                <a:gd name="T5" fmla="*/ 33 h 57"/>
                <a:gd name="T6" fmla="*/ 26 w 40"/>
                <a:gd name="T7" fmla="*/ 24 h 57"/>
                <a:gd name="T8" fmla="*/ 21 w 40"/>
                <a:gd name="T9" fmla="*/ 13 h 57"/>
                <a:gd name="T10" fmla="*/ 15 w 40"/>
                <a:gd name="T11" fmla="*/ 0 h 57"/>
                <a:gd name="T12" fmla="*/ 0 w 40"/>
                <a:gd name="T13" fmla="*/ 8 h 57"/>
                <a:gd name="T14" fmla="*/ 6 w 40"/>
                <a:gd name="T15" fmla="*/ 23 h 57"/>
                <a:gd name="T16" fmla="*/ 13 w 40"/>
                <a:gd name="T17" fmla="*/ 36 h 57"/>
                <a:gd name="T18" fmla="*/ 21 w 40"/>
                <a:gd name="T19" fmla="*/ 47 h 57"/>
                <a:gd name="T20" fmla="*/ 29 w 40"/>
                <a:gd name="T21" fmla="*/ 57 h 57"/>
                <a:gd name="T22" fmla="*/ 29 w 40"/>
                <a:gd name="T23" fmla="*/ 57 h 57"/>
                <a:gd name="T24" fmla="*/ 40 w 40"/>
                <a:gd name="T25" fmla="*/ 4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57">
                  <a:moveTo>
                    <a:pt x="40" y="40"/>
                  </a:moveTo>
                  <a:lnTo>
                    <a:pt x="40" y="40"/>
                  </a:lnTo>
                  <a:lnTo>
                    <a:pt x="33" y="33"/>
                  </a:lnTo>
                  <a:lnTo>
                    <a:pt x="26" y="24"/>
                  </a:lnTo>
                  <a:lnTo>
                    <a:pt x="21" y="13"/>
                  </a:lnTo>
                  <a:lnTo>
                    <a:pt x="1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13" y="36"/>
                  </a:lnTo>
                  <a:lnTo>
                    <a:pt x="21" y="47"/>
                  </a:lnTo>
                  <a:lnTo>
                    <a:pt x="29" y="57"/>
                  </a:lnTo>
                  <a:lnTo>
                    <a:pt x="40" y="4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18" name="Freeform 3486"/>
            <p:cNvSpPr>
              <a:spLocks/>
            </p:cNvSpPr>
            <p:nvPr/>
          </p:nvSpPr>
          <p:spPr bwMode="auto">
            <a:xfrm>
              <a:off x="4198813" y="1838521"/>
              <a:ext cx="12607" cy="10892"/>
            </a:xfrm>
            <a:custGeom>
              <a:avLst/>
              <a:gdLst>
                <a:gd name="T0" fmla="*/ 27 w 44"/>
                <a:gd name="T1" fmla="*/ 25 h 38"/>
                <a:gd name="T2" fmla="*/ 38 w 44"/>
                <a:gd name="T3" fmla="*/ 14 h 38"/>
                <a:gd name="T4" fmla="*/ 28 w 44"/>
                <a:gd name="T5" fmla="*/ 12 h 38"/>
                <a:gd name="T6" fmla="*/ 21 w 44"/>
                <a:gd name="T7" fmla="*/ 7 h 38"/>
                <a:gd name="T8" fmla="*/ 15 w 44"/>
                <a:gd name="T9" fmla="*/ 4 h 38"/>
                <a:gd name="T10" fmla="*/ 11 w 44"/>
                <a:gd name="T11" fmla="*/ 0 h 38"/>
                <a:gd name="T12" fmla="*/ 0 w 44"/>
                <a:gd name="T13" fmla="*/ 17 h 38"/>
                <a:gd name="T14" fmla="*/ 7 w 44"/>
                <a:gd name="T15" fmla="*/ 22 h 38"/>
                <a:gd name="T16" fmla="*/ 15 w 44"/>
                <a:gd name="T17" fmla="*/ 26 h 38"/>
                <a:gd name="T18" fmla="*/ 24 w 44"/>
                <a:gd name="T19" fmla="*/ 30 h 38"/>
                <a:gd name="T20" fmla="*/ 33 w 44"/>
                <a:gd name="T21" fmla="*/ 33 h 38"/>
                <a:gd name="T22" fmla="*/ 44 w 44"/>
                <a:gd name="T23" fmla="*/ 25 h 38"/>
                <a:gd name="T24" fmla="*/ 33 w 44"/>
                <a:gd name="T25" fmla="*/ 33 h 38"/>
                <a:gd name="T26" fmla="*/ 44 w 44"/>
                <a:gd name="T27" fmla="*/ 38 h 38"/>
                <a:gd name="T28" fmla="*/ 44 w 44"/>
                <a:gd name="T29" fmla="*/ 25 h 38"/>
                <a:gd name="T30" fmla="*/ 27 w 44"/>
                <a:gd name="T3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" h="38">
                  <a:moveTo>
                    <a:pt x="27" y="25"/>
                  </a:moveTo>
                  <a:lnTo>
                    <a:pt x="38" y="14"/>
                  </a:lnTo>
                  <a:lnTo>
                    <a:pt x="28" y="12"/>
                  </a:lnTo>
                  <a:lnTo>
                    <a:pt x="21" y="7"/>
                  </a:lnTo>
                  <a:lnTo>
                    <a:pt x="15" y="4"/>
                  </a:lnTo>
                  <a:lnTo>
                    <a:pt x="11" y="0"/>
                  </a:lnTo>
                  <a:lnTo>
                    <a:pt x="0" y="17"/>
                  </a:lnTo>
                  <a:lnTo>
                    <a:pt x="7" y="22"/>
                  </a:lnTo>
                  <a:lnTo>
                    <a:pt x="15" y="26"/>
                  </a:lnTo>
                  <a:lnTo>
                    <a:pt x="24" y="30"/>
                  </a:lnTo>
                  <a:lnTo>
                    <a:pt x="33" y="33"/>
                  </a:lnTo>
                  <a:lnTo>
                    <a:pt x="44" y="25"/>
                  </a:lnTo>
                  <a:lnTo>
                    <a:pt x="33" y="33"/>
                  </a:lnTo>
                  <a:lnTo>
                    <a:pt x="44" y="38"/>
                  </a:lnTo>
                  <a:lnTo>
                    <a:pt x="44" y="25"/>
                  </a:lnTo>
                  <a:lnTo>
                    <a:pt x="27" y="2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19" name="Freeform 3487"/>
            <p:cNvSpPr>
              <a:spLocks/>
            </p:cNvSpPr>
            <p:nvPr/>
          </p:nvSpPr>
          <p:spPr bwMode="auto">
            <a:xfrm>
              <a:off x="4215432" y="1839094"/>
              <a:ext cx="12607" cy="9173"/>
            </a:xfrm>
            <a:custGeom>
              <a:avLst/>
              <a:gdLst>
                <a:gd name="T0" fmla="*/ 35 w 43"/>
                <a:gd name="T1" fmla="*/ 0 h 31"/>
                <a:gd name="T2" fmla="*/ 34 w 43"/>
                <a:gd name="T3" fmla="*/ 0 h 31"/>
                <a:gd name="T4" fmla="*/ 28 w 43"/>
                <a:gd name="T5" fmla="*/ 4 h 31"/>
                <a:gd name="T6" fmla="*/ 20 w 43"/>
                <a:gd name="T7" fmla="*/ 7 h 31"/>
                <a:gd name="T8" fmla="*/ 10 w 43"/>
                <a:gd name="T9" fmla="*/ 10 h 31"/>
                <a:gd name="T10" fmla="*/ 0 w 43"/>
                <a:gd name="T11" fmla="*/ 11 h 31"/>
                <a:gd name="T12" fmla="*/ 2 w 43"/>
                <a:gd name="T13" fmla="*/ 31 h 31"/>
                <a:gd name="T14" fmla="*/ 14 w 43"/>
                <a:gd name="T15" fmla="*/ 30 h 31"/>
                <a:gd name="T16" fmla="*/ 24 w 43"/>
                <a:gd name="T17" fmla="*/ 27 h 31"/>
                <a:gd name="T18" fmla="*/ 34 w 43"/>
                <a:gd name="T19" fmla="*/ 23 h 31"/>
                <a:gd name="T20" fmla="*/ 43 w 43"/>
                <a:gd name="T21" fmla="*/ 17 h 31"/>
                <a:gd name="T22" fmla="*/ 43 w 43"/>
                <a:gd name="T23" fmla="*/ 17 h 31"/>
                <a:gd name="T24" fmla="*/ 35 w 43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31">
                  <a:moveTo>
                    <a:pt x="35" y="0"/>
                  </a:moveTo>
                  <a:lnTo>
                    <a:pt x="34" y="0"/>
                  </a:lnTo>
                  <a:lnTo>
                    <a:pt x="28" y="4"/>
                  </a:lnTo>
                  <a:lnTo>
                    <a:pt x="20" y="7"/>
                  </a:lnTo>
                  <a:lnTo>
                    <a:pt x="10" y="10"/>
                  </a:lnTo>
                  <a:lnTo>
                    <a:pt x="0" y="11"/>
                  </a:lnTo>
                  <a:lnTo>
                    <a:pt x="2" y="31"/>
                  </a:lnTo>
                  <a:lnTo>
                    <a:pt x="14" y="30"/>
                  </a:lnTo>
                  <a:lnTo>
                    <a:pt x="24" y="27"/>
                  </a:lnTo>
                  <a:lnTo>
                    <a:pt x="34" y="23"/>
                  </a:lnTo>
                  <a:lnTo>
                    <a:pt x="43" y="17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20" name="Freeform 3488"/>
            <p:cNvSpPr>
              <a:spLocks/>
            </p:cNvSpPr>
            <p:nvPr/>
          </p:nvSpPr>
          <p:spPr bwMode="auto">
            <a:xfrm>
              <a:off x="4225747" y="1828775"/>
              <a:ext cx="11461" cy="14905"/>
            </a:xfrm>
            <a:custGeom>
              <a:avLst/>
              <a:gdLst>
                <a:gd name="T0" fmla="*/ 26 w 41"/>
                <a:gd name="T1" fmla="*/ 0 h 54"/>
                <a:gd name="T2" fmla="*/ 26 w 41"/>
                <a:gd name="T3" fmla="*/ 0 h 54"/>
                <a:gd name="T4" fmla="*/ 21 w 41"/>
                <a:gd name="T5" fmla="*/ 12 h 54"/>
                <a:gd name="T6" fmla="*/ 15 w 41"/>
                <a:gd name="T7" fmla="*/ 22 h 54"/>
                <a:gd name="T8" fmla="*/ 8 w 41"/>
                <a:gd name="T9" fmla="*/ 29 h 54"/>
                <a:gd name="T10" fmla="*/ 0 w 41"/>
                <a:gd name="T11" fmla="*/ 37 h 54"/>
                <a:gd name="T12" fmla="*/ 8 w 41"/>
                <a:gd name="T13" fmla="*/ 54 h 54"/>
                <a:gd name="T14" fmla="*/ 17 w 41"/>
                <a:gd name="T15" fmla="*/ 45 h 54"/>
                <a:gd name="T16" fmla="*/ 27 w 41"/>
                <a:gd name="T17" fmla="*/ 35 h 54"/>
                <a:gd name="T18" fmla="*/ 35 w 41"/>
                <a:gd name="T19" fmla="*/ 24 h 54"/>
                <a:gd name="T20" fmla="*/ 41 w 41"/>
                <a:gd name="T21" fmla="*/ 11 h 54"/>
                <a:gd name="T22" fmla="*/ 41 w 41"/>
                <a:gd name="T23" fmla="*/ 11 h 54"/>
                <a:gd name="T24" fmla="*/ 26 w 41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54">
                  <a:moveTo>
                    <a:pt x="26" y="0"/>
                  </a:moveTo>
                  <a:lnTo>
                    <a:pt x="26" y="0"/>
                  </a:lnTo>
                  <a:lnTo>
                    <a:pt x="21" y="12"/>
                  </a:lnTo>
                  <a:lnTo>
                    <a:pt x="15" y="22"/>
                  </a:lnTo>
                  <a:lnTo>
                    <a:pt x="8" y="29"/>
                  </a:lnTo>
                  <a:lnTo>
                    <a:pt x="0" y="37"/>
                  </a:lnTo>
                  <a:lnTo>
                    <a:pt x="8" y="54"/>
                  </a:lnTo>
                  <a:lnTo>
                    <a:pt x="17" y="45"/>
                  </a:lnTo>
                  <a:lnTo>
                    <a:pt x="27" y="35"/>
                  </a:lnTo>
                  <a:lnTo>
                    <a:pt x="35" y="24"/>
                  </a:lnTo>
                  <a:lnTo>
                    <a:pt x="41" y="1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21" name="Freeform 3489"/>
            <p:cNvSpPr>
              <a:spLocks/>
            </p:cNvSpPr>
            <p:nvPr/>
          </p:nvSpPr>
          <p:spPr bwMode="auto">
            <a:xfrm>
              <a:off x="4233197" y="1812150"/>
              <a:ext cx="7450" cy="19492"/>
            </a:xfrm>
            <a:custGeom>
              <a:avLst/>
              <a:gdLst>
                <a:gd name="T0" fmla="*/ 9 w 25"/>
                <a:gd name="T1" fmla="*/ 0 h 68"/>
                <a:gd name="T2" fmla="*/ 9 w 25"/>
                <a:gd name="T3" fmla="*/ 0 h 68"/>
                <a:gd name="T4" fmla="*/ 9 w 25"/>
                <a:gd name="T5" fmla="*/ 17 h 68"/>
                <a:gd name="T6" fmla="*/ 7 w 25"/>
                <a:gd name="T7" fmla="*/ 31 h 68"/>
                <a:gd name="T8" fmla="*/ 4 w 25"/>
                <a:gd name="T9" fmla="*/ 46 h 68"/>
                <a:gd name="T10" fmla="*/ 0 w 25"/>
                <a:gd name="T11" fmla="*/ 57 h 68"/>
                <a:gd name="T12" fmla="*/ 15 w 25"/>
                <a:gd name="T13" fmla="*/ 68 h 68"/>
                <a:gd name="T14" fmla="*/ 19 w 25"/>
                <a:gd name="T15" fmla="*/ 52 h 68"/>
                <a:gd name="T16" fmla="*/ 23 w 25"/>
                <a:gd name="T17" fmla="*/ 36 h 68"/>
                <a:gd name="T18" fmla="*/ 25 w 25"/>
                <a:gd name="T19" fmla="*/ 19 h 68"/>
                <a:gd name="T20" fmla="*/ 25 w 25"/>
                <a:gd name="T21" fmla="*/ 0 h 68"/>
                <a:gd name="T22" fmla="*/ 25 w 25"/>
                <a:gd name="T23" fmla="*/ 0 h 68"/>
                <a:gd name="T24" fmla="*/ 9 w 25"/>
                <a:gd name="T2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68">
                  <a:moveTo>
                    <a:pt x="9" y="0"/>
                  </a:moveTo>
                  <a:lnTo>
                    <a:pt x="9" y="0"/>
                  </a:lnTo>
                  <a:lnTo>
                    <a:pt x="9" y="17"/>
                  </a:lnTo>
                  <a:lnTo>
                    <a:pt x="7" y="31"/>
                  </a:lnTo>
                  <a:lnTo>
                    <a:pt x="4" y="46"/>
                  </a:lnTo>
                  <a:lnTo>
                    <a:pt x="0" y="57"/>
                  </a:lnTo>
                  <a:lnTo>
                    <a:pt x="15" y="68"/>
                  </a:lnTo>
                  <a:lnTo>
                    <a:pt x="19" y="52"/>
                  </a:lnTo>
                  <a:lnTo>
                    <a:pt x="23" y="36"/>
                  </a:lnTo>
                  <a:lnTo>
                    <a:pt x="25" y="19"/>
                  </a:lnTo>
                  <a:lnTo>
                    <a:pt x="25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22" name="Freeform 3490"/>
            <p:cNvSpPr>
              <a:spLocks/>
            </p:cNvSpPr>
            <p:nvPr/>
          </p:nvSpPr>
          <p:spPr bwMode="auto">
            <a:xfrm>
              <a:off x="4230332" y="1786352"/>
              <a:ext cx="10315" cy="25798"/>
            </a:xfrm>
            <a:custGeom>
              <a:avLst/>
              <a:gdLst>
                <a:gd name="T0" fmla="*/ 0 w 35"/>
                <a:gd name="T1" fmla="*/ 12 h 90"/>
                <a:gd name="T2" fmla="*/ 0 w 35"/>
                <a:gd name="T3" fmla="*/ 12 h 90"/>
                <a:gd name="T4" fmla="*/ 5 w 35"/>
                <a:gd name="T5" fmla="*/ 21 h 90"/>
                <a:gd name="T6" fmla="*/ 8 w 35"/>
                <a:gd name="T7" fmla="*/ 29 h 90"/>
                <a:gd name="T8" fmla="*/ 12 w 35"/>
                <a:gd name="T9" fmla="*/ 38 h 90"/>
                <a:gd name="T10" fmla="*/ 14 w 35"/>
                <a:gd name="T11" fmla="*/ 46 h 90"/>
                <a:gd name="T12" fmla="*/ 17 w 35"/>
                <a:gd name="T13" fmla="*/ 57 h 90"/>
                <a:gd name="T14" fmla="*/ 18 w 35"/>
                <a:gd name="T15" fmla="*/ 68 h 90"/>
                <a:gd name="T16" fmla="*/ 19 w 35"/>
                <a:gd name="T17" fmla="*/ 78 h 90"/>
                <a:gd name="T18" fmla="*/ 19 w 35"/>
                <a:gd name="T19" fmla="*/ 90 h 90"/>
                <a:gd name="T20" fmla="*/ 35 w 35"/>
                <a:gd name="T21" fmla="*/ 90 h 90"/>
                <a:gd name="T22" fmla="*/ 35 w 35"/>
                <a:gd name="T23" fmla="*/ 77 h 90"/>
                <a:gd name="T24" fmla="*/ 34 w 35"/>
                <a:gd name="T25" fmla="*/ 65 h 90"/>
                <a:gd name="T26" fmla="*/ 33 w 35"/>
                <a:gd name="T27" fmla="*/ 52 h 90"/>
                <a:gd name="T28" fmla="*/ 31 w 35"/>
                <a:gd name="T29" fmla="*/ 41 h 90"/>
                <a:gd name="T30" fmla="*/ 27 w 35"/>
                <a:gd name="T31" fmla="*/ 29 h 90"/>
                <a:gd name="T32" fmla="*/ 24 w 35"/>
                <a:gd name="T33" fmla="*/ 19 h 90"/>
                <a:gd name="T34" fmla="*/ 19 w 35"/>
                <a:gd name="T35" fmla="*/ 9 h 90"/>
                <a:gd name="T36" fmla="*/ 13 w 35"/>
                <a:gd name="T37" fmla="*/ 0 h 90"/>
                <a:gd name="T38" fmla="*/ 13 w 35"/>
                <a:gd name="T39" fmla="*/ 0 h 90"/>
                <a:gd name="T40" fmla="*/ 0 w 35"/>
                <a:gd name="T41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90">
                  <a:moveTo>
                    <a:pt x="0" y="12"/>
                  </a:moveTo>
                  <a:lnTo>
                    <a:pt x="0" y="12"/>
                  </a:lnTo>
                  <a:lnTo>
                    <a:pt x="5" y="21"/>
                  </a:lnTo>
                  <a:lnTo>
                    <a:pt x="8" y="29"/>
                  </a:lnTo>
                  <a:lnTo>
                    <a:pt x="12" y="38"/>
                  </a:lnTo>
                  <a:lnTo>
                    <a:pt x="14" y="46"/>
                  </a:lnTo>
                  <a:lnTo>
                    <a:pt x="17" y="57"/>
                  </a:lnTo>
                  <a:lnTo>
                    <a:pt x="18" y="68"/>
                  </a:lnTo>
                  <a:lnTo>
                    <a:pt x="19" y="78"/>
                  </a:lnTo>
                  <a:lnTo>
                    <a:pt x="19" y="90"/>
                  </a:lnTo>
                  <a:lnTo>
                    <a:pt x="35" y="90"/>
                  </a:lnTo>
                  <a:lnTo>
                    <a:pt x="35" y="77"/>
                  </a:lnTo>
                  <a:lnTo>
                    <a:pt x="34" y="65"/>
                  </a:lnTo>
                  <a:lnTo>
                    <a:pt x="33" y="52"/>
                  </a:lnTo>
                  <a:lnTo>
                    <a:pt x="31" y="41"/>
                  </a:lnTo>
                  <a:lnTo>
                    <a:pt x="27" y="29"/>
                  </a:lnTo>
                  <a:lnTo>
                    <a:pt x="24" y="19"/>
                  </a:lnTo>
                  <a:lnTo>
                    <a:pt x="19" y="9"/>
                  </a:lnTo>
                  <a:lnTo>
                    <a:pt x="13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23" name="Freeform 3491"/>
            <p:cNvSpPr>
              <a:spLocks/>
            </p:cNvSpPr>
            <p:nvPr/>
          </p:nvSpPr>
          <p:spPr bwMode="auto">
            <a:xfrm>
              <a:off x="4222309" y="1778326"/>
              <a:ext cx="12034" cy="11466"/>
            </a:xfrm>
            <a:custGeom>
              <a:avLst/>
              <a:gdLst>
                <a:gd name="T0" fmla="*/ 0 w 41"/>
                <a:gd name="T1" fmla="*/ 21 h 41"/>
                <a:gd name="T2" fmla="*/ 0 w 41"/>
                <a:gd name="T3" fmla="*/ 21 h 41"/>
                <a:gd name="T4" fmla="*/ 4 w 41"/>
                <a:gd name="T5" fmla="*/ 22 h 41"/>
                <a:gd name="T6" fmla="*/ 7 w 41"/>
                <a:gd name="T7" fmla="*/ 22 h 41"/>
                <a:gd name="T8" fmla="*/ 11 w 41"/>
                <a:gd name="T9" fmla="*/ 24 h 41"/>
                <a:gd name="T10" fmla="*/ 14 w 41"/>
                <a:gd name="T11" fmla="*/ 25 h 41"/>
                <a:gd name="T12" fmla="*/ 21 w 41"/>
                <a:gd name="T13" fmla="*/ 32 h 41"/>
                <a:gd name="T14" fmla="*/ 28 w 41"/>
                <a:gd name="T15" fmla="*/ 41 h 41"/>
                <a:gd name="T16" fmla="*/ 41 w 41"/>
                <a:gd name="T17" fmla="*/ 29 h 41"/>
                <a:gd name="T18" fmla="*/ 33 w 41"/>
                <a:gd name="T19" fmla="*/ 16 h 41"/>
                <a:gd name="T20" fmla="*/ 24 w 41"/>
                <a:gd name="T21" fmla="*/ 8 h 41"/>
                <a:gd name="T22" fmla="*/ 18 w 41"/>
                <a:gd name="T23" fmla="*/ 5 h 41"/>
                <a:gd name="T24" fmla="*/ 12 w 41"/>
                <a:gd name="T25" fmla="*/ 2 h 41"/>
                <a:gd name="T26" fmla="*/ 6 w 41"/>
                <a:gd name="T27" fmla="*/ 0 h 41"/>
                <a:gd name="T28" fmla="*/ 0 w 41"/>
                <a:gd name="T29" fmla="*/ 0 h 41"/>
                <a:gd name="T30" fmla="*/ 0 w 41"/>
                <a:gd name="T31" fmla="*/ 0 h 41"/>
                <a:gd name="T32" fmla="*/ 0 w 41"/>
                <a:gd name="T3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1">
                  <a:moveTo>
                    <a:pt x="0" y="21"/>
                  </a:moveTo>
                  <a:lnTo>
                    <a:pt x="0" y="21"/>
                  </a:lnTo>
                  <a:lnTo>
                    <a:pt x="4" y="22"/>
                  </a:lnTo>
                  <a:lnTo>
                    <a:pt x="7" y="22"/>
                  </a:lnTo>
                  <a:lnTo>
                    <a:pt x="11" y="24"/>
                  </a:lnTo>
                  <a:lnTo>
                    <a:pt x="14" y="25"/>
                  </a:lnTo>
                  <a:lnTo>
                    <a:pt x="21" y="32"/>
                  </a:lnTo>
                  <a:lnTo>
                    <a:pt x="28" y="41"/>
                  </a:lnTo>
                  <a:lnTo>
                    <a:pt x="41" y="29"/>
                  </a:lnTo>
                  <a:lnTo>
                    <a:pt x="33" y="16"/>
                  </a:lnTo>
                  <a:lnTo>
                    <a:pt x="24" y="8"/>
                  </a:lnTo>
                  <a:lnTo>
                    <a:pt x="18" y="5"/>
                  </a:lnTo>
                  <a:lnTo>
                    <a:pt x="12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24" name="Freeform 3492"/>
            <p:cNvSpPr>
              <a:spLocks/>
            </p:cNvSpPr>
            <p:nvPr/>
          </p:nvSpPr>
          <p:spPr bwMode="auto">
            <a:xfrm>
              <a:off x="4216005" y="1778326"/>
              <a:ext cx="6304" cy="7453"/>
            </a:xfrm>
            <a:custGeom>
              <a:avLst/>
              <a:gdLst>
                <a:gd name="T0" fmla="*/ 13 w 22"/>
                <a:gd name="T1" fmla="*/ 28 h 28"/>
                <a:gd name="T2" fmla="*/ 13 w 22"/>
                <a:gd name="T3" fmla="*/ 28 h 28"/>
                <a:gd name="T4" fmla="*/ 15 w 22"/>
                <a:gd name="T5" fmla="*/ 25 h 28"/>
                <a:gd name="T6" fmla="*/ 17 w 22"/>
                <a:gd name="T7" fmla="*/ 22 h 28"/>
                <a:gd name="T8" fmla="*/ 20 w 22"/>
                <a:gd name="T9" fmla="*/ 22 h 28"/>
                <a:gd name="T10" fmla="*/ 22 w 22"/>
                <a:gd name="T11" fmla="*/ 21 h 28"/>
                <a:gd name="T12" fmla="*/ 22 w 22"/>
                <a:gd name="T13" fmla="*/ 0 h 28"/>
                <a:gd name="T14" fmla="*/ 15 w 22"/>
                <a:gd name="T15" fmla="*/ 2 h 28"/>
                <a:gd name="T16" fmla="*/ 9 w 22"/>
                <a:gd name="T17" fmla="*/ 5 h 28"/>
                <a:gd name="T18" fmla="*/ 5 w 22"/>
                <a:gd name="T19" fmla="*/ 9 h 28"/>
                <a:gd name="T20" fmla="*/ 0 w 22"/>
                <a:gd name="T21" fmla="*/ 15 h 28"/>
                <a:gd name="T22" fmla="*/ 0 w 22"/>
                <a:gd name="T23" fmla="*/ 15 h 28"/>
                <a:gd name="T24" fmla="*/ 13 w 22"/>
                <a:gd name="T2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8">
                  <a:moveTo>
                    <a:pt x="13" y="28"/>
                  </a:moveTo>
                  <a:lnTo>
                    <a:pt x="13" y="28"/>
                  </a:lnTo>
                  <a:lnTo>
                    <a:pt x="15" y="25"/>
                  </a:lnTo>
                  <a:lnTo>
                    <a:pt x="17" y="22"/>
                  </a:lnTo>
                  <a:lnTo>
                    <a:pt x="20" y="22"/>
                  </a:lnTo>
                  <a:lnTo>
                    <a:pt x="22" y="21"/>
                  </a:lnTo>
                  <a:lnTo>
                    <a:pt x="22" y="0"/>
                  </a:lnTo>
                  <a:lnTo>
                    <a:pt x="15" y="2"/>
                  </a:lnTo>
                  <a:lnTo>
                    <a:pt x="9" y="5"/>
                  </a:lnTo>
                  <a:lnTo>
                    <a:pt x="5" y="9"/>
                  </a:lnTo>
                  <a:lnTo>
                    <a:pt x="0" y="15"/>
                  </a:lnTo>
                  <a:lnTo>
                    <a:pt x="13" y="2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25" name="Freeform 3493"/>
            <p:cNvSpPr>
              <a:spLocks/>
            </p:cNvSpPr>
            <p:nvPr/>
          </p:nvSpPr>
          <p:spPr bwMode="auto">
            <a:xfrm>
              <a:off x="4213713" y="1782339"/>
              <a:ext cx="5731" cy="14905"/>
            </a:xfrm>
            <a:custGeom>
              <a:avLst/>
              <a:gdLst>
                <a:gd name="T0" fmla="*/ 16 w 21"/>
                <a:gd name="T1" fmla="*/ 52 h 52"/>
                <a:gd name="T2" fmla="*/ 16 w 21"/>
                <a:gd name="T3" fmla="*/ 52 h 52"/>
                <a:gd name="T4" fmla="*/ 17 w 21"/>
                <a:gd name="T5" fmla="*/ 36 h 52"/>
                <a:gd name="T6" fmla="*/ 18 w 21"/>
                <a:gd name="T7" fmla="*/ 24 h 52"/>
                <a:gd name="T8" fmla="*/ 20 w 21"/>
                <a:gd name="T9" fmla="*/ 17 h 52"/>
                <a:gd name="T10" fmla="*/ 21 w 21"/>
                <a:gd name="T11" fmla="*/ 13 h 52"/>
                <a:gd name="T12" fmla="*/ 8 w 21"/>
                <a:gd name="T13" fmla="*/ 0 h 52"/>
                <a:gd name="T14" fmla="*/ 3 w 21"/>
                <a:gd name="T15" fmla="*/ 10 h 52"/>
                <a:gd name="T16" fmla="*/ 2 w 21"/>
                <a:gd name="T17" fmla="*/ 22 h 52"/>
                <a:gd name="T18" fmla="*/ 0 w 21"/>
                <a:gd name="T19" fmla="*/ 35 h 52"/>
                <a:gd name="T20" fmla="*/ 0 w 21"/>
                <a:gd name="T21" fmla="*/ 52 h 52"/>
                <a:gd name="T22" fmla="*/ 0 w 21"/>
                <a:gd name="T23" fmla="*/ 52 h 52"/>
                <a:gd name="T24" fmla="*/ 16 w 21"/>
                <a:gd name="T2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2">
                  <a:moveTo>
                    <a:pt x="16" y="52"/>
                  </a:moveTo>
                  <a:lnTo>
                    <a:pt x="16" y="52"/>
                  </a:lnTo>
                  <a:lnTo>
                    <a:pt x="17" y="36"/>
                  </a:lnTo>
                  <a:lnTo>
                    <a:pt x="18" y="24"/>
                  </a:lnTo>
                  <a:lnTo>
                    <a:pt x="20" y="17"/>
                  </a:lnTo>
                  <a:lnTo>
                    <a:pt x="21" y="13"/>
                  </a:lnTo>
                  <a:lnTo>
                    <a:pt x="8" y="0"/>
                  </a:lnTo>
                  <a:lnTo>
                    <a:pt x="3" y="10"/>
                  </a:lnTo>
                  <a:lnTo>
                    <a:pt x="2" y="22"/>
                  </a:lnTo>
                  <a:lnTo>
                    <a:pt x="0" y="35"/>
                  </a:lnTo>
                  <a:lnTo>
                    <a:pt x="0" y="52"/>
                  </a:lnTo>
                  <a:lnTo>
                    <a:pt x="16" y="5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26" name="Freeform 3494"/>
            <p:cNvSpPr>
              <a:spLocks/>
            </p:cNvSpPr>
            <p:nvPr/>
          </p:nvSpPr>
          <p:spPr bwMode="auto">
            <a:xfrm>
              <a:off x="4213713" y="1797245"/>
              <a:ext cx="4584" cy="51022"/>
            </a:xfrm>
            <a:custGeom>
              <a:avLst/>
              <a:gdLst>
                <a:gd name="T0" fmla="*/ 9 w 16"/>
                <a:gd name="T1" fmla="*/ 177 h 179"/>
                <a:gd name="T2" fmla="*/ 16 w 16"/>
                <a:gd name="T3" fmla="*/ 167 h 179"/>
                <a:gd name="T4" fmla="*/ 16 w 16"/>
                <a:gd name="T5" fmla="*/ 0 h 179"/>
                <a:gd name="T6" fmla="*/ 0 w 16"/>
                <a:gd name="T7" fmla="*/ 0 h 179"/>
                <a:gd name="T8" fmla="*/ 0 w 16"/>
                <a:gd name="T9" fmla="*/ 167 h 179"/>
                <a:gd name="T10" fmla="*/ 9 w 16"/>
                <a:gd name="T11" fmla="*/ 177 h 179"/>
                <a:gd name="T12" fmla="*/ 0 w 16"/>
                <a:gd name="T13" fmla="*/ 167 h 179"/>
                <a:gd name="T14" fmla="*/ 0 w 16"/>
                <a:gd name="T15" fmla="*/ 179 h 179"/>
                <a:gd name="T16" fmla="*/ 9 w 16"/>
                <a:gd name="T17" fmla="*/ 17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9">
                  <a:moveTo>
                    <a:pt x="9" y="177"/>
                  </a:moveTo>
                  <a:lnTo>
                    <a:pt x="16" y="16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67"/>
                  </a:lnTo>
                  <a:lnTo>
                    <a:pt x="9" y="177"/>
                  </a:lnTo>
                  <a:lnTo>
                    <a:pt x="0" y="167"/>
                  </a:lnTo>
                  <a:lnTo>
                    <a:pt x="0" y="179"/>
                  </a:lnTo>
                  <a:lnTo>
                    <a:pt x="9" y="17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27" name="Freeform 3495"/>
            <p:cNvSpPr>
              <a:spLocks/>
            </p:cNvSpPr>
            <p:nvPr/>
          </p:nvSpPr>
          <p:spPr bwMode="auto">
            <a:xfrm>
              <a:off x="4258412" y="1868905"/>
              <a:ext cx="4584" cy="6306"/>
            </a:xfrm>
            <a:custGeom>
              <a:avLst/>
              <a:gdLst>
                <a:gd name="T0" fmla="*/ 6 w 17"/>
                <a:gd name="T1" fmla="*/ 0 h 23"/>
                <a:gd name="T2" fmla="*/ 0 w 17"/>
                <a:gd name="T3" fmla="*/ 10 h 23"/>
                <a:gd name="T4" fmla="*/ 0 w 17"/>
                <a:gd name="T5" fmla="*/ 23 h 23"/>
                <a:gd name="T6" fmla="*/ 17 w 17"/>
                <a:gd name="T7" fmla="*/ 23 h 23"/>
                <a:gd name="T8" fmla="*/ 17 w 17"/>
                <a:gd name="T9" fmla="*/ 10 h 23"/>
                <a:gd name="T10" fmla="*/ 6 w 17"/>
                <a:gd name="T11" fmla="*/ 0 h 23"/>
                <a:gd name="T12" fmla="*/ 6 w 17"/>
                <a:gd name="T13" fmla="*/ 0 h 23"/>
                <a:gd name="T14" fmla="*/ 0 w 17"/>
                <a:gd name="T15" fmla="*/ 3 h 23"/>
                <a:gd name="T16" fmla="*/ 0 w 17"/>
                <a:gd name="T17" fmla="*/ 10 h 23"/>
                <a:gd name="T18" fmla="*/ 6 w 17"/>
                <a:gd name="T1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3">
                  <a:moveTo>
                    <a:pt x="6" y="0"/>
                  </a:moveTo>
                  <a:lnTo>
                    <a:pt x="0" y="10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0"/>
                  </a:lnTo>
                  <a:lnTo>
                    <a:pt x="6" y="0"/>
                  </a:lnTo>
                  <a:lnTo>
                    <a:pt x="0" y="3"/>
                  </a:lnTo>
                  <a:lnTo>
                    <a:pt x="0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28" name="Freeform 3496"/>
            <p:cNvSpPr>
              <a:spLocks/>
            </p:cNvSpPr>
            <p:nvPr/>
          </p:nvSpPr>
          <p:spPr bwMode="auto">
            <a:xfrm>
              <a:off x="4260131" y="1861452"/>
              <a:ext cx="12607" cy="13186"/>
            </a:xfrm>
            <a:custGeom>
              <a:avLst/>
              <a:gdLst>
                <a:gd name="T0" fmla="*/ 32 w 46"/>
                <a:gd name="T1" fmla="*/ 0 h 47"/>
                <a:gd name="T2" fmla="*/ 32 w 46"/>
                <a:gd name="T3" fmla="*/ 0 h 47"/>
                <a:gd name="T4" fmla="*/ 26 w 46"/>
                <a:gd name="T5" fmla="*/ 9 h 47"/>
                <a:gd name="T6" fmla="*/ 19 w 46"/>
                <a:gd name="T7" fmla="*/ 16 h 47"/>
                <a:gd name="T8" fmla="*/ 10 w 46"/>
                <a:gd name="T9" fmla="*/ 22 h 47"/>
                <a:gd name="T10" fmla="*/ 0 w 46"/>
                <a:gd name="T11" fmla="*/ 26 h 47"/>
                <a:gd name="T12" fmla="*/ 5 w 46"/>
                <a:gd name="T13" fmla="*/ 47 h 47"/>
                <a:gd name="T14" fmla="*/ 17 w 46"/>
                <a:gd name="T15" fmla="*/ 41 h 47"/>
                <a:gd name="T16" fmla="*/ 28 w 46"/>
                <a:gd name="T17" fmla="*/ 32 h 47"/>
                <a:gd name="T18" fmla="*/ 38 w 46"/>
                <a:gd name="T19" fmla="*/ 23 h 47"/>
                <a:gd name="T20" fmla="*/ 45 w 46"/>
                <a:gd name="T21" fmla="*/ 13 h 47"/>
                <a:gd name="T22" fmla="*/ 46 w 46"/>
                <a:gd name="T23" fmla="*/ 13 h 47"/>
                <a:gd name="T24" fmla="*/ 32 w 46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7">
                  <a:moveTo>
                    <a:pt x="32" y="0"/>
                  </a:moveTo>
                  <a:lnTo>
                    <a:pt x="32" y="0"/>
                  </a:lnTo>
                  <a:lnTo>
                    <a:pt x="26" y="9"/>
                  </a:lnTo>
                  <a:lnTo>
                    <a:pt x="19" y="16"/>
                  </a:lnTo>
                  <a:lnTo>
                    <a:pt x="10" y="22"/>
                  </a:lnTo>
                  <a:lnTo>
                    <a:pt x="0" y="26"/>
                  </a:lnTo>
                  <a:lnTo>
                    <a:pt x="5" y="47"/>
                  </a:lnTo>
                  <a:lnTo>
                    <a:pt x="17" y="41"/>
                  </a:lnTo>
                  <a:lnTo>
                    <a:pt x="28" y="32"/>
                  </a:lnTo>
                  <a:lnTo>
                    <a:pt x="38" y="23"/>
                  </a:lnTo>
                  <a:lnTo>
                    <a:pt x="45" y="13"/>
                  </a:lnTo>
                  <a:lnTo>
                    <a:pt x="46" y="1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29" name="Freeform 3497"/>
            <p:cNvSpPr>
              <a:spLocks/>
            </p:cNvSpPr>
            <p:nvPr/>
          </p:nvSpPr>
          <p:spPr bwMode="auto">
            <a:xfrm>
              <a:off x="4268727" y="1851133"/>
              <a:ext cx="8023" cy="13759"/>
            </a:xfrm>
            <a:custGeom>
              <a:avLst/>
              <a:gdLst>
                <a:gd name="T0" fmla="*/ 11 w 28"/>
                <a:gd name="T1" fmla="*/ 0 h 49"/>
                <a:gd name="T2" fmla="*/ 11 w 28"/>
                <a:gd name="T3" fmla="*/ 0 h 49"/>
                <a:gd name="T4" fmla="*/ 10 w 28"/>
                <a:gd name="T5" fmla="*/ 9 h 49"/>
                <a:gd name="T6" fmla="*/ 8 w 28"/>
                <a:gd name="T7" fmla="*/ 19 h 49"/>
                <a:gd name="T8" fmla="*/ 6 w 28"/>
                <a:gd name="T9" fmla="*/ 28 h 49"/>
                <a:gd name="T10" fmla="*/ 0 w 28"/>
                <a:gd name="T11" fmla="*/ 36 h 49"/>
                <a:gd name="T12" fmla="*/ 14 w 28"/>
                <a:gd name="T13" fmla="*/ 49 h 49"/>
                <a:gd name="T14" fmla="*/ 20 w 28"/>
                <a:gd name="T15" fmla="*/ 38 h 49"/>
                <a:gd name="T16" fmla="*/ 24 w 28"/>
                <a:gd name="T17" fmla="*/ 26 h 49"/>
                <a:gd name="T18" fmla="*/ 27 w 28"/>
                <a:gd name="T19" fmla="*/ 13 h 49"/>
                <a:gd name="T20" fmla="*/ 28 w 28"/>
                <a:gd name="T21" fmla="*/ 0 h 49"/>
                <a:gd name="T22" fmla="*/ 28 w 28"/>
                <a:gd name="T23" fmla="*/ 0 h 49"/>
                <a:gd name="T24" fmla="*/ 11 w 28"/>
                <a:gd name="T2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49">
                  <a:moveTo>
                    <a:pt x="11" y="0"/>
                  </a:moveTo>
                  <a:lnTo>
                    <a:pt x="11" y="0"/>
                  </a:lnTo>
                  <a:lnTo>
                    <a:pt x="10" y="9"/>
                  </a:lnTo>
                  <a:lnTo>
                    <a:pt x="8" y="19"/>
                  </a:lnTo>
                  <a:lnTo>
                    <a:pt x="6" y="28"/>
                  </a:lnTo>
                  <a:lnTo>
                    <a:pt x="0" y="36"/>
                  </a:lnTo>
                  <a:lnTo>
                    <a:pt x="14" y="49"/>
                  </a:lnTo>
                  <a:lnTo>
                    <a:pt x="20" y="38"/>
                  </a:lnTo>
                  <a:lnTo>
                    <a:pt x="24" y="26"/>
                  </a:lnTo>
                  <a:lnTo>
                    <a:pt x="27" y="13"/>
                  </a:lnTo>
                  <a:lnTo>
                    <a:pt x="28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30" name="Freeform 3498"/>
            <p:cNvSpPr>
              <a:spLocks/>
            </p:cNvSpPr>
            <p:nvPr/>
          </p:nvSpPr>
          <p:spPr bwMode="auto">
            <a:xfrm>
              <a:off x="4272165" y="1846547"/>
              <a:ext cx="4584" cy="4586"/>
            </a:xfrm>
            <a:custGeom>
              <a:avLst/>
              <a:gdLst>
                <a:gd name="T0" fmla="*/ 0 w 17"/>
                <a:gd name="T1" fmla="*/ 13 h 16"/>
                <a:gd name="T2" fmla="*/ 0 w 17"/>
                <a:gd name="T3" fmla="*/ 13 h 16"/>
                <a:gd name="T4" fmla="*/ 0 w 17"/>
                <a:gd name="T5" fmla="*/ 13 h 16"/>
                <a:gd name="T6" fmla="*/ 0 w 17"/>
                <a:gd name="T7" fmla="*/ 16 h 16"/>
                <a:gd name="T8" fmla="*/ 17 w 17"/>
                <a:gd name="T9" fmla="*/ 16 h 16"/>
                <a:gd name="T10" fmla="*/ 16 w 17"/>
                <a:gd name="T11" fmla="*/ 9 h 16"/>
                <a:gd name="T12" fmla="*/ 13 w 17"/>
                <a:gd name="T13" fmla="*/ 2 h 16"/>
                <a:gd name="T14" fmla="*/ 13 w 17"/>
                <a:gd name="T15" fmla="*/ 0 h 16"/>
                <a:gd name="T16" fmla="*/ 0 w 17"/>
                <a:gd name="T17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6">
                  <a:moveTo>
                    <a:pt x="0" y="13"/>
                  </a:moveTo>
                  <a:lnTo>
                    <a:pt x="0" y="13"/>
                  </a:lnTo>
                  <a:lnTo>
                    <a:pt x="0" y="16"/>
                  </a:lnTo>
                  <a:lnTo>
                    <a:pt x="17" y="16"/>
                  </a:lnTo>
                  <a:lnTo>
                    <a:pt x="16" y="9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31" name="Freeform 3499"/>
            <p:cNvSpPr>
              <a:spLocks/>
            </p:cNvSpPr>
            <p:nvPr/>
          </p:nvSpPr>
          <p:spPr bwMode="auto">
            <a:xfrm>
              <a:off x="4272165" y="1844827"/>
              <a:ext cx="4011" cy="5733"/>
            </a:xfrm>
            <a:custGeom>
              <a:avLst/>
              <a:gdLst>
                <a:gd name="T0" fmla="*/ 2 w 13"/>
                <a:gd name="T1" fmla="*/ 20 h 20"/>
                <a:gd name="T2" fmla="*/ 2 w 13"/>
                <a:gd name="T3" fmla="*/ 20 h 20"/>
                <a:gd name="T4" fmla="*/ 0 w 13"/>
                <a:gd name="T5" fmla="*/ 20 h 20"/>
                <a:gd name="T6" fmla="*/ 0 w 13"/>
                <a:gd name="T7" fmla="*/ 18 h 20"/>
                <a:gd name="T8" fmla="*/ 13 w 13"/>
                <a:gd name="T9" fmla="*/ 5 h 20"/>
                <a:gd name="T10" fmla="*/ 9 w 13"/>
                <a:gd name="T11" fmla="*/ 1 h 20"/>
                <a:gd name="T12" fmla="*/ 2 w 13"/>
                <a:gd name="T13" fmla="*/ 0 h 20"/>
                <a:gd name="T14" fmla="*/ 2 w 13"/>
                <a:gd name="T15" fmla="*/ 0 h 20"/>
                <a:gd name="T16" fmla="*/ 2 w 13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0">
                  <a:moveTo>
                    <a:pt x="2" y="20"/>
                  </a:moveTo>
                  <a:lnTo>
                    <a:pt x="2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3" y="5"/>
                  </a:lnTo>
                  <a:lnTo>
                    <a:pt x="9" y="1"/>
                  </a:lnTo>
                  <a:lnTo>
                    <a:pt x="2" y="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32" name="Freeform 3500"/>
            <p:cNvSpPr>
              <a:spLocks/>
            </p:cNvSpPr>
            <p:nvPr/>
          </p:nvSpPr>
          <p:spPr bwMode="auto">
            <a:xfrm>
              <a:off x="4268727" y="1844827"/>
              <a:ext cx="4011" cy="6879"/>
            </a:xfrm>
            <a:custGeom>
              <a:avLst/>
              <a:gdLst>
                <a:gd name="T0" fmla="*/ 7 w 14"/>
                <a:gd name="T1" fmla="*/ 24 h 24"/>
                <a:gd name="T2" fmla="*/ 7 w 14"/>
                <a:gd name="T3" fmla="*/ 24 h 24"/>
                <a:gd name="T4" fmla="*/ 14 w 14"/>
                <a:gd name="T5" fmla="*/ 20 h 24"/>
                <a:gd name="T6" fmla="*/ 13 w 14"/>
                <a:gd name="T7" fmla="*/ 20 h 24"/>
                <a:gd name="T8" fmla="*/ 13 w 14"/>
                <a:gd name="T9" fmla="*/ 0 h 24"/>
                <a:gd name="T10" fmla="*/ 7 w 14"/>
                <a:gd name="T11" fmla="*/ 1 h 24"/>
                <a:gd name="T12" fmla="*/ 0 w 14"/>
                <a:gd name="T13" fmla="*/ 7 h 24"/>
                <a:gd name="T14" fmla="*/ 0 w 14"/>
                <a:gd name="T15" fmla="*/ 5 h 24"/>
                <a:gd name="T16" fmla="*/ 7 w 14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4">
                  <a:moveTo>
                    <a:pt x="7" y="24"/>
                  </a:moveTo>
                  <a:lnTo>
                    <a:pt x="7" y="24"/>
                  </a:lnTo>
                  <a:lnTo>
                    <a:pt x="14" y="20"/>
                  </a:lnTo>
                  <a:lnTo>
                    <a:pt x="13" y="20"/>
                  </a:lnTo>
                  <a:lnTo>
                    <a:pt x="13" y="0"/>
                  </a:lnTo>
                  <a:lnTo>
                    <a:pt x="7" y="1"/>
                  </a:lnTo>
                  <a:lnTo>
                    <a:pt x="0" y="7"/>
                  </a:lnTo>
                  <a:lnTo>
                    <a:pt x="0" y="5"/>
                  </a:lnTo>
                  <a:lnTo>
                    <a:pt x="7" y="2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33" name="Freeform 3501"/>
            <p:cNvSpPr>
              <a:spLocks/>
            </p:cNvSpPr>
            <p:nvPr/>
          </p:nvSpPr>
          <p:spPr bwMode="auto">
            <a:xfrm>
              <a:off x="4267007" y="1846547"/>
              <a:ext cx="4011" cy="6306"/>
            </a:xfrm>
            <a:custGeom>
              <a:avLst/>
              <a:gdLst>
                <a:gd name="T0" fmla="*/ 0 w 13"/>
                <a:gd name="T1" fmla="*/ 24 h 24"/>
                <a:gd name="T2" fmla="*/ 0 w 13"/>
                <a:gd name="T3" fmla="*/ 24 h 24"/>
                <a:gd name="T4" fmla="*/ 7 w 13"/>
                <a:gd name="T5" fmla="*/ 22 h 24"/>
                <a:gd name="T6" fmla="*/ 13 w 13"/>
                <a:gd name="T7" fmla="*/ 19 h 24"/>
                <a:gd name="T8" fmla="*/ 6 w 13"/>
                <a:gd name="T9" fmla="*/ 0 h 24"/>
                <a:gd name="T10" fmla="*/ 3 w 13"/>
                <a:gd name="T11" fmla="*/ 2 h 24"/>
                <a:gd name="T12" fmla="*/ 0 w 13"/>
                <a:gd name="T13" fmla="*/ 2 h 24"/>
                <a:gd name="T14" fmla="*/ 0 w 13"/>
                <a:gd name="T15" fmla="*/ 2 h 24"/>
                <a:gd name="T16" fmla="*/ 0 w 13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4">
                  <a:moveTo>
                    <a:pt x="0" y="24"/>
                  </a:moveTo>
                  <a:lnTo>
                    <a:pt x="0" y="24"/>
                  </a:lnTo>
                  <a:lnTo>
                    <a:pt x="7" y="22"/>
                  </a:lnTo>
                  <a:lnTo>
                    <a:pt x="13" y="19"/>
                  </a:lnTo>
                  <a:lnTo>
                    <a:pt x="6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34" name="Freeform 3502"/>
            <p:cNvSpPr>
              <a:spLocks/>
            </p:cNvSpPr>
            <p:nvPr/>
          </p:nvSpPr>
          <p:spPr bwMode="auto">
            <a:xfrm>
              <a:off x="4260704" y="1845400"/>
              <a:ext cx="6304" cy="7453"/>
            </a:xfrm>
            <a:custGeom>
              <a:avLst/>
              <a:gdLst>
                <a:gd name="T0" fmla="*/ 0 w 23"/>
                <a:gd name="T1" fmla="*/ 14 h 26"/>
                <a:gd name="T2" fmla="*/ 0 w 23"/>
                <a:gd name="T3" fmla="*/ 14 h 26"/>
                <a:gd name="T4" fmla="*/ 5 w 23"/>
                <a:gd name="T5" fmla="*/ 18 h 26"/>
                <a:gd name="T6" fmla="*/ 10 w 23"/>
                <a:gd name="T7" fmla="*/ 23 h 26"/>
                <a:gd name="T8" fmla="*/ 17 w 23"/>
                <a:gd name="T9" fmla="*/ 24 h 26"/>
                <a:gd name="T10" fmla="*/ 23 w 23"/>
                <a:gd name="T11" fmla="*/ 26 h 26"/>
                <a:gd name="T12" fmla="*/ 23 w 23"/>
                <a:gd name="T13" fmla="*/ 4 h 26"/>
                <a:gd name="T14" fmla="*/ 19 w 23"/>
                <a:gd name="T15" fmla="*/ 4 h 26"/>
                <a:gd name="T16" fmla="*/ 16 w 23"/>
                <a:gd name="T17" fmla="*/ 2 h 26"/>
                <a:gd name="T18" fmla="*/ 14 w 23"/>
                <a:gd name="T19" fmla="*/ 1 h 26"/>
                <a:gd name="T20" fmla="*/ 11 w 23"/>
                <a:gd name="T21" fmla="*/ 0 h 26"/>
                <a:gd name="T22" fmla="*/ 12 w 23"/>
                <a:gd name="T23" fmla="*/ 0 h 26"/>
                <a:gd name="T24" fmla="*/ 0 w 23"/>
                <a:gd name="T25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6">
                  <a:moveTo>
                    <a:pt x="0" y="14"/>
                  </a:moveTo>
                  <a:lnTo>
                    <a:pt x="0" y="14"/>
                  </a:lnTo>
                  <a:lnTo>
                    <a:pt x="5" y="18"/>
                  </a:lnTo>
                  <a:lnTo>
                    <a:pt x="10" y="23"/>
                  </a:lnTo>
                  <a:lnTo>
                    <a:pt x="17" y="24"/>
                  </a:lnTo>
                  <a:lnTo>
                    <a:pt x="23" y="26"/>
                  </a:lnTo>
                  <a:lnTo>
                    <a:pt x="23" y="4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35" name="Freeform 3503"/>
            <p:cNvSpPr>
              <a:spLocks/>
            </p:cNvSpPr>
            <p:nvPr/>
          </p:nvSpPr>
          <p:spPr bwMode="auto">
            <a:xfrm>
              <a:off x="4258412" y="1840814"/>
              <a:ext cx="5731" cy="9173"/>
            </a:xfrm>
            <a:custGeom>
              <a:avLst/>
              <a:gdLst>
                <a:gd name="T0" fmla="*/ 0 w 21"/>
                <a:gd name="T1" fmla="*/ 0 h 30"/>
                <a:gd name="T2" fmla="*/ 0 w 21"/>
                <a:gd name="T3" fmla="*/ 0 h 30"/>
                <a:gd name="T4" fmla="*/ 0 w 21"/>
                <a:gd name="T5" fmla="*/ 8 h 30"/>
                <a:gd name="T6" fmla="*/ 3 w 21"/>
                <a:gd name="T7" fmla="*/ 17 h 30"/>
                <a:gd name="T8" fmla="*/ 5 w 21"/>
                <a:gd name="T9" fmla="*/ 24 h 30"/>
                <a:gd name="T10" fmla="*/ 9 w 21"/>
                <a:gd name="T11" fmla="*/ 30 h 30"/>
                <a:gd name="T12" fmla="*/ 21 w 21"/>
                <a:gd name="T13" fmla="*/ 16 h 30"/>
                <a:gd name="T14" fmla="*/ 19 w 21"/>
                <a:gd name="T15" fmla="*/ 13 h 30"/>
                <a:gd name="T16" fmla="*/ 18 w 21"/>
                <a:gd name="T17" fmla="*/ 10 h 30"/>
                <a:gd name="T18" fmla="*/ 17 w 21"/>
                <a:gd name="T19" fmla="*/ 5 h 30"/>
                <a:gd name="T20" fmla="*/ 17 w 21"/>
                <a:gd name="T21" fmla="*/ 0 h 30"/>
                <a:gd name="T22" fmla="*/ 17 w 21"/>
                <a:gd name="T23" fmla="*/ 0 h 30"/>
                <a:gd name="T24" fmla="*/ 0 w 21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30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3" y="17"/>
                  </a:lnTo>
                  <a:lnTo>
                    <a:pt x="5" y="24"/>
                  </a:lnTo>
                  <a:lnTo>
                    <a:pt x="9" y="30"/>
                  </a:lnTo>
                  <a:lnTo>
                    <a:pt x="21" y="16"/>
                  </a:lnTo>
                  <a:lnTo>
                    <a:pt x="19" y="13"/>
                  </a:lnTo>
                  <a:lnTo>
                    <a:pt x="18" y="10"/>
                  </a:lnTo>
                  <a:lnTo>
                    <a:pt x="17" y="5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36" name="Freeform 3504"/>
            <p:cNvSpPr>
              <a:spLocks/>
            </p:cNvSpPr>
            <p:nvPr/>
          </p:nvSpPr>
          <p:spPr bwMode="auto">
            <a:xfrm>
              <a:off x="4258412" y="1832215"/>
              <a:ext cx="6304" cy="8599"/>
            </a:xfrm>
            <a:custGeom>
              <a:avLst/>
              <a:gdLst>
                <a:gd name="T0" fmla="*/ 11 w 23"/>
                <a:gd name="T1" fmla="*/ 0 h 31"/>
                <a:gd name="T2" fmla="*/ 11 w 23"/>
                <a:gd name="T3" fmla="*/ 0 h 31"/>
                <a:gd name="T4" fmla="*/ 6 w 23"/>
                <a:gd name="T5" fmla="*/ 6 h 31"/>
                <a:gd name="T6" fmla="*/ 3 w 23"/>
                <a:gd name="T7" fmla="*/ 15 h 31"/>
                <a:gd name="T8" fmla="*/ 0 w 23"/>
                <a:gd name="T9" fmla="*/ 22 h 31"/>
                <a:gd name="T10" fmla="*/ 0 w 23"/>
                <a:gd name="T11" fmla="*/ 31 h 31"/>
                <a:gd name="T12" fmla="*/ 17 w 23"/>
                <a:gd name="T13" fmla="*/ 31 h 31"/>
                <a:gd name="T14" fmla="*/ 17 w 23"/>
                <a:gd name="T15" fmla="*/ 26 h 31"/>
                <a:gd name="T16" fmla="*/ 18 w 23"/>
                <a:gd name="T17" fmla="*/ 22 h 31"/>
                <a:gd name="T18" fmla="*/ 20 w 23"/>
                <a:gd name="T19" fmla="*/ 19 h 31"/>
                <a:gd name="T20" fmla="*/ 23 w 23"/>
                <a:gd name="T21" fmla="*/ 15 h 31"/>
                <a:gd name="T22" fmla="*/ 23 w 23"/>
                <a:gd name="T23" fmla="*/ 15 h 31"/>
                <a:gd name="T24" fmla="*/ 11 w 23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1">
                  <a:moveTo>
                    <a:pt x="11" y="0"/>
                  </a:moveTo>
                  <a:lnTo>
                    <a:pt x="11" y="0"/>
                  </a:lnTo>
                  <a:lnTo>
                    <a:pt x="6" y="6"/>
                  </a:lnTo>
                  <a:lnTo>
                    <a:pt x="3" y="15"/>
                  </a:lnTo>
                  <a:lnTo>
                    <a:pt x="0" y="22"/>
                  </a:lnTo>
                  <a:lnTo>
                    <a:pt x="0" y="31"/>
                  </a:lnTo>
                  <a:lnTo>
                    <a:pt x="17" y="31"/>
                  </a:lnTo>
                  <a:lnTo>
                    <a:pt x="17" y="26"/>
                  </a:lnTo>
                  <a:lnTo>
                    <a:pt x="18" y="22"/>
                  </a:lnTo>
                  <a:lnTo>
                    <a:pt x="20" y="19"/>
                  </a:lnTo>
                  <a:lnTo>
                    <a:pt x="23" y="15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37" name="Freeform 3505"/>
            <p:cNvSpPr>
              <a:spLocks/>
            </p:cNvSpPr>
            <p:nvPr/>
          </p:nvSpPr>
          <p:spPr bwMode="auto">
            <a:xfrm>
              <a:off x="4261277" y="1828775"/>
              <a:ext cx="7450" cy="7453"/>
            </a:xfrm>
            <a:custGeom>
              <a:avLst/>
              <a:gdLst>
                <a:gd name="T0" fmla="*/ 27 w 27"/>
                <a:gd name="T1" fmla="*/ 0 h 28"/>
                <a:gd name="T2" fmla="*/ 27 w 27"/>
                <a:gd name="T3" fmla="*/ 0 h 28"/>
                <a:gd name="T4" fmla="*/ 20 w 27"/>
                <a:gd name="T5" fmla="*/ 0 h 28"/>
                <a:gd name="T6" fmla="*/ 13 w 27"/>
                <a:gd name="T7" fmla="*/ 3 h 28"/>
                <a:gd name="T8" fmla="*/ 6 w 27"/>
                <a:gd name="T9" fmla="*/ 8 h 28"/>
                <a:gd name="T10" fmla="*/ 0 w 27"/>
                <a:gd name="T11" fmla="*/ 13 h 28"/>
                <a:gd name="T12" fmla="*/ 12 w 27"/>
                <a:gd name="T13" fmla="*/ 28 h 28"/>
                <a:gd name="T14" fmla="*/ 15 w 27"/>
                <a:gd name="T15" fmla="*/ 25 h 28"/>
                <a:gd name="T16" fmla="*/ 19 w 27"/>
                <a:gd name="T17" fmla="*/ 22 h 28"/>
                <a:gd name="T18" fmla="*/ 22 w 27"/>
                <a:gd name="T19" fmla="*/ 22 h 28"/>
                <a:gd name="T20" fmla="*/ 27 w 27"/>
                <a:gd name="T21" fmla="*/ 21 h 28"/>
                <a:gd name="T22" fmla="*/ 27 w 27"/>
                <a:gd name="T23" fmla="*/ 21 h 28"/>
                <a:gd name="T24" fmla="*/ 27 w 27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8">
                  <a:moveTo>
                    <a:pt x="27" y="0"/>
                  </a:moveTo>
                  <a:lnTo>
                    <a:pt x="27" y="0"/>
                  </a:lnTo>
                  <a:lnTo>
                    <a:pt x="20" y="0"/>
                  </a:lnTo>
                  <a:lnTo>
                    <a:pt x="13" y="3"/>
                  </a:lnTo>
                  <a:lnTo>
                    <a:pt x="6" y="8"/>
                  </a:lnTo>
                  <a:lnTo>
                    <a:pt x="0" y="13"/>
                  </a:lnTo>
                  <a:lnTo>
                    <a:pt x="12" y="28"/>
                  </a:lnTo>
                  <a:lnTo>
                    <a:pt x="15" y="25"/>
                  </a:lnTo>
                  <a:lnTo>
                    <a:pt x="19" y="22"/>
                  </a:lnTo>
                  <a:lnTo>
                    <a:pt x="22" y="22"/>
                  </a:lnTo>
                  <a:lnTo>
                    <a:pt x="27" y="2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38" name="Freeform 3506"/>
            <p:cNvSpPr>
              <a:spLocks/>
            </p:cNvSpPr>
            <p:nvPr/>
          </p:nvSpPr>
          <p:spPr bwMode="auto">
            <a:xfrm>
              <a:off x="4268727" y="1828775"/>
              <a:ext cx="9742" cy="9173"/>
            </a:xfrm>
            <a:custGeom>
              <a:avLst/>
              <a:gdLst>
                <a:gd name="T0" fmla="*/ 33 w 33"/>
                <a:gd name="T1" fmla="*/ 21 h 34"/>
                <a:gd name="T2" fmla="*/ 33 w 33"/>
                <a:gd name="T3" fmla="*/ 21 h 34"/>
                <a:gd name="T4" fmla="*/ 26 w 33"/>
                <a:gd name="T5" fmla="*/ 12 h 34"/>
                <a:gd name="T6" fmla="*/ 17 w 33"/>
                <a:gd name="T7" fmla="*/ 5 h 34"/>
                <a:gd name="T8" fmla="*/ 9 w 33"/>
                <a:gd name="T9" fmla="*/ 2 h 34"/>
                <a:gd name="T10" fmla="*/ 0 w 33"/>
                <a:gd name="T11" fmla="*/ 0 h 34"/>
                <a:gd name="T12" fmla="*/ 0 w 33"/>
                <a:gd name="T13" fmla="*/ 21 h 34"/>
                <a:gd name="T14" fmla="*/ 6 w 33"/>
                <a:gd name="T15" fmla="*/ 22 h 34"/>
                <a:gd name="T16" fmla="*/ 10 w 33"/>
                <a:gd name="T17" fmla="*/ 24 h 34"/>
                <a:gd name="T18" fmla="*/ 15 w 33"/>
                <a:gd name="T19" fmla="*/ 28 h 34"/>
                <a:gd name="T20" fmla="*/ 21 w 33"/>
                <a:gd name="T21" fmla="*/ 34 h 34"/>
                <a:gd name="T22" fmla="*/ 21 w 33"/>
                <a:gd name="T23" fmla="*/ 34 h 34"/>
                <a:gd name="T24" fmla="*/ 33 w 33"/>
                <a:gd name="T25" fmla="*/ 2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4">
                  <a:moveTo>
                    <a:pt x="33" y="21"/>
                  </a:moveTo>
                  <a:lnTo>
                    <a:pt x="33" y="21"/>
                  </a:lnTo>
                  <a:lnTo>
                    <a:pt x="26" y="12"/>
                  </a:lnTo>
                  <a:lnTo>
                    <a:pt x="17" y="5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21"/>
                  </a:lnTo>
                  <a:lnTo>
                    <a:pt x="6" y="22"/>
                  </a:lnTo>
                  <a:lnTo>
                    <a:pt x="10" y="24"/>
                  </a:lnTo>
                  <a:lnTo>
                    <a:pt x="15" y="28"/>
                  </a:lnTo>
                  <a:lnTo>
                    <a:pt x="21" y="34"/>
                  </a:lnTo>
                  <a:lnTo>
                    <a:pt x="33" y="2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39" name="Freeform 3507"/>
            <p:cNvSpPr>
              <a:spLocks/>
            </p:cNvSpPr>
            <p:nvPr/>
          </p:nvSpPr>
          <p:spPr bwMode="auto">
            <a:xfrm>
              <a:off x="4275030" y="1834508"/>
              <a:ext cx="7450" cy="13759"/>
            </a:xfrm>
            <a:custGeom>
              <a:avLst/>
              <a:gdLst>
                <a:gd name="T0" fmla="*/ 26 w 26"/>
                <a:gd name="T1" fmla="*/ 49 h 49"/>
                <a:gd name="T2" fmla="*/ 26 w 26"/>
                <a:gd name="T3" fmla="*/ 49 h 49"/>
                <a:gd name="T4" fmla="*/ 24 w 26"/>
                <a:gd name="T5" fmla="*/ 34 h 49"/>
                <a:gd name="T6" fmla="*/ 22 w 26"/>
                <a:gd name="T7" fmla="*/ 21 h 49"/>
                <a:gd name="T8" fmla="*/ 17 w 26"/>
                <a:gd name="T9" fmla="*/ 10 h 49"/>
                <a:gd name="T10" fmla="*/ 12 w 26"/>
                <a:gd name="T11" fmla="*/ 0 h 49"/>
                <a:gd name="T12" fmla="*/ 0 w 26"/>
                <a:gd name="T13" fmla="*/ 13 h 49"/>
                <a:gd name="T14" fmla="*/ 3 w 26"/>
                <a:gd name="T15" fmla="*/ 20 h 49"/>
                <a:gd name="T16" fmla="*/ 7 w 26"/>
                <a:gd name="T17" fmla="*/ 28 h 49"/>
                <a:gd name="T18" fmla="*/ 8 w 26"/>
                <a:gd name="T19" fmla="*/ 37 h 49"/>
                <a:gd name="T20" fmla="*/ 9 w 26"/>
                <a:gd name="T21" fmla="*/ 49 h 49"/>
                <a:gd name="T22" fmla="*/ 9 w 26"/>
                <a:gd name="T23" fmla="*/ 49 h 49"/>
                <a:gd name="T24" fmla="*/ 26 w 26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49">
                  <a:moveTo>
                    <a:pt x="26" y="49"/>
                  </a:moveTo>
                  <a:lnTo>
                    <a:pt x="26" y="49"/>
                  </a:lnTo>
                  <a:lnTo>
                    <a:pt x="24" y="34"/>
                  </a:lnTo>
                  <a:lnTo>
                    <a:pt x="22" y="21"/>
                  </a:lnTo>
                  <a:lnTo>
                    <a:pt x="17" y="10"/>
                  </a:lnTo>
                  <a:lnTo>
                    <a:pt x="12" y="0"/>
                  </a:lnTo>
                  <a:lnTo>
                    <a:pt x="0" y="13"/>
                  </a:lnTo>
                  <a:lnTo>
                    <a:pt x="3" y="20"/>
                  </a:lnTo>
                  <a:lnTo>
                    <a:pt x="7" y="28"/>
                  </a:lnTo>
                  <a:lnTo>
                    <a:pt x="8" y="37"/>
                  </a:lnTo>
                  <a:lnTo>
                    <a:pt x="9" y="49"/>
                  </a:lnTo>
                  <a:lnTo>
                    <a:pt x="26" y="4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40" name="Freeform 3508"/>
            <p:cNvSpPr>
              <a:spLocks/>
            </p:cNvSpPr>
            <p:nvPr/>
          </p:nvSpPr>
          <p:spPr bwMode="auto">
            <a:xfrm>
              <a:off x="4273311" y="1848267"/>
              <a:ext cx="9169" cy="17772"/>
            </a:xfrm>
            <a:custGeom>
              <a:avLst/>
              <a:gdLst>
                <a:gd name="T0" fmla="*/ 14 w 32"/>
                <a:gd name="T1" fmla="*/ 60 h 60"/>
                <a:gd name="T2" fmla="*/ 14 w 32"/>
                <a:gd name="T3" fmla="*/ 60 h 60"/>
                <a:gd name="T4" fmla="*/ 21 w 32"/>
                <a:gd name="T5" fmla="*/ 46 h 60"/>
                <a:gd name="T6" fmla="*/ 27 w 32"/>
                <a:gd name="T7" fmla="*/ 31 h 60"/>
                <a:gd name="T8" fmla="*/ 30 w 32"/>
                <a:gd name="T9" fmla="*/ 16 h 60"/>
                <a:gd name="T10" fmla="*/ 32 w 32"/>
                <a:gd name="T11" fmla="*/ 0 h 60"/>
                <a:gd name="T12" fmla="*/ 15 w 32"/>
                <a:gd name="T13" fmla="*/ 0 h 60"/>
                <a:gd name="T14" fmla="*/ 14 w 32"/>
                <a:gd name="T15" fmla="*/ 13 h 60"/>
                <a:gd name="T16" fmla="*/ 12 w 32"/>
                <a:gd name="T17" fmla="*/ 24 h 60"/>
                <a:gd name="T18" fmla="*/ 7 w 32"/>
                <a:gd name="T19" fmla="*/ 36 h 60"/>
                <a:gd name="T20" fmla="*/ 0 w 32"/>
                <a:gd name="T21" fmla="*/ 47 h 60"/>
                <a:gd name="T22" fmla="*/ 0 w 32"/>
                <a:gd name="T23" fmla="*/ 47 h 60"/>
                <a:gd name="T24" fmla="*/ 14 w 32"/>
                <a:gd name="T2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60">
                  <a:moveTo>
                    <a:pt x="14" y="60"/>
                  </a:moveTo>
                  <a:lnTo>
                    <a:pt x="14" y="60"/>
                  </a:lnTo>
                  <a:lnTo>
                    <a:pt x="21" y="46"/>
                  </a:lnTo>
                  <a:lnTo>
                    <a:pt x="27" y="31"/>
                  </a:lnTo>
                  <a:lnTo>
                    <a:pt x="30" y="16"/>
                  </a:lnTo>
                  <a:lnTo>
                    <a:pt x="32" y="0"/>
                  </a:lnTo>
                  <a:lnTo>
                    <a:pt x="15" y="0"/>
                  </a:lnTo>
                  <a:lnTo>
                    <a:pt x="14" y="13"/>
                  </a:lnTo>
                  <a:lnTo>
                    <a:pt x="12" y="24"/>
                  </a:lnTo>
                  <a:lnTo>
                    <a:pt x="7" y="36"/>
                  </a:lnTo>
                  <a:lnTo>
                    <a:pt x="0" y="47"/>
                  </a:lnTo>
                  <a:lnTo>
                    <a:pt x="14" y="6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41" name="Freeform 3509"/>
            <p:cNvSpPr>
              <a:spLocks/>
            </p:cNvSpPr>
            <p:nvPr/>
          </p:nvSpPr>
          <p:spPr bwMode="auto">
            <a:xfrm>
              <a:off x="4258412" y="1862026"/>
              <a:ext cx="18911" cy="17199"/>
            </a:xfrm>
            <a:custGeom>
              <a:avLst/>
              <a:gdLst>
                <a:gd name="T0" fmla="*/ 0 w 67"/>
                <a:gd name="T1" fmla="*/ 46 h 59"/>
                <a:gd name="T2" fmla="*/ 11 w 67"/>
                <a:gd name="T3" fmla="*/ 55 h 59"/>
                <a:gd name="T4" fmla="*/ 28 w 67"/>
                <a:gd name="T5" fmla="*/ 48 h 59"/>
                <a:gd name="T6" fmla="*/ 42 w 67"/>
                <a:gd name="T7" fmla="*/ 38 h 59"/>
                <a:gd name="T8" fmla="*/ 49 w 67"/>
                <a:gd name="T9" fmla="*/ 32 h 59"/>
                <a:gd name="T10" fmla="*/ 57 w 67"/>
                <a:gd name="T11" fmla="*/ 26 h 59"/>
                <a:gd name="T12" fmla="*/ 61 w 67"/>
                <a:gd name="T13" fmla="*/ 20 h 59"/>
                <a:gd name="T14" fmla="*/ 67 w 67"/>
                <a:gd name="T15" fmla="*/ 13 h 59"/>
                <a:gd name="T16" fmla="*/ 53 w 67"/>
                <a:gd name="T17" fmla="*/ 0 h 59"/>
                <a:gd name="T18" fmla="*/ 49 w 67"/>
                <a:gd name="T19" fmla="*/ 6 h 59"/>
                <a:gd name="T20" fmla="*/ 45 w 67"/>
                <a:gd name="T21" fmla="*/ 10 h 59"/>
                <a:gd name="T22" fmla="*/ 40 w 67"/>
                <a:gd name="T23" fmla="*/ 15 h 59"/>
                <a:gd name="T24" fmla="*/ 34 w 67"/>
                <a:gd name="T25" fmla="*/ 20 h 59"/>
                <a:gd name="T26" fmla="*/ 21 w 67"/>
                <a:gd name="T27" fmla="*/ 29 h 59"/>
                <a:gd name="T28" fmla="*/ 6 w 67"/>
                <a:gd name="T29" fmla="*/ 36 h 59"/>
                <a:gd name="T30" fmla="*/ 17 w 67"/>
                <a:gd name="T31" fmla="*/ 46 h 59"/>
                <a:gd name="T32" fmla="*/ 0 w 67"/>
                <a:gd name="T33" fmla="*/ 46 h 59"/>
                <a:gd name="T34" fmla="*/ 0 w 67"/>
                <a:gd name="T35" fmla="*/ 59 h 59"/>
                <a:gd name="T36" fmla="*/ 11 w 67"/>
                <a:gd name="T37" fmla="*/ 55 h 59"/>
                <a:gd name="T38" fmla="*/ 0 w 67"/>
                <a:gd name="T3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59">
                  <a:moveTo>
                    <a:pt x="0" y="46"/>
                  </a:moveTo>
                  <a:lnTo>
                    <a:pt x="11" y="55"/>
                  </a:lnTo>
                  <a:lnTo>
                    <a:pt x="28" y="48"/>
                  </a:lnTo>
                  <a:lnTo>
                    <a:pt x="42" y="38"/>
                  </a:lnTo>
                  <a:lnTo>
                    <a:pt x="49" y="32"/>
                  </a:lnTo>
                  <a:lnTo>
                    <a:pt x="57" y="26"/>
                  </a:lnTo>
                  <a:lnTo>
                    <a:pt x="61" y="20"/>
                  </a:lnTo>
                  <a:lnTo>
                    <a:pt x="67" y="13"/>
                  </a:lnTo>
                  <a:lnTo>
                    <a:pt x="53" y="0"/>
                  </a:lnTo>
                  <a:lnTo>
                    <a:pt x="49" y="6"/>
                  </a:lnTo>
                  <a:lnTo>
                    <a:pt x="45" y="10"/>
                  </a:lnTo>
                  <a:lnTo>
                    <a:pt x="40" y="15"/>
                  </a:lnTo>
                  <a:lnTo>
                    <a:pt x="34" y="20"/>
                  </a:lnTo>
                  <a:lnTo>
                    <a:pt x="21" y="29"/>
                  </a:lnTo>
                  <a:lnTo>
                    <a:pt x="6" y="36"/>
                  </a:lnTo>
                  <a:lnTo>
                    <a:pt x="17" y="46"/>
                  </a:lnTo>
                  <a:lnTo>
                    <a:pt x="0" y="46"/>
                  </a:lnTo>
                  <a:lnTo>
                    <a:pt x="0" y="59"/>
                  </a:lnTo>
                  <a:lnTo>
                    <a:pt x="11" y="55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42" name="Freeform 3510"/>
            <p:cNvSpPr>
              <a:spLocks/>
            </p:cNvSpPr>
            <p:nvPr/>
          </p:nvSpPr>
          <p:spPr bwMode="auto">
            <a:xfrm>
              <a:off x="4331190" y="1770874"/>
              <a:ext cx="14327" cy="6306"/>
            </a:xfrm>
            <a:custGeom>
              <a:avLst/>
              <a:gdLst>
                <a:gd name="T0" fmla="*/ 46 w 51"/>
                <a:gd name="T1" fmla="*/ 14 h 21"/>
                <a:gd name="T2" fmla="*/ 38 w 51"/>
                <a:gd name="T3" fmla="*/ 0 h 21"/>
                <a:gd name="T4" fmla="*/ 0 w 51"/>
                <a:gd name="T5" fmla="*/ 0 h 21"/>
                <a:gd name="T6" fmla="*/ 0 w 51"/>
                <a:gd name="T7" fmla="*/ 21 h 21"/>
                <a:gd name="T8" fmla="*/ 38 w 51"/>
                <a:gd name="T9" fmla="*/ 21 h 21"/>
                <a:gd name="T10" fmla="*/ 46 w 51"/>
                <a:gd name="T11" fmla="*/ 14 h 21"/>
                <a:gd name="T12" fmla="*/ 46 w 51"/>
                <a:gd name="T13" fmla="*/ 14 h 21"/>
                <a:gd name="T14" fmla="*/ 51 w 51"/>
                <a:gd name="T15" fmla="*/ 0 h 21"/>
                <a:gd name="T16" fmla="*/ 38 w 51"/>
                <a:gd name="T17" fmla="*/ 0 h 21"/>
                <a:gd name="T18" fmla="*/ 46 w 51"/>
                <a:gd name="T1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21">
                  <a:moveTo>
                    <a:pt x="46" y="14"/>
                  </a:moveTo>
                  <a:lnTo>
                    <a:pt x="3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38" y="21"/>
                  </a:lnTo>
                  <a:lnTo>
                    <a:pt x="46" y="14"/>
                  </a:lnTo>
                  <a:lnTo>
                    <a:pt x="51" y="0"/>
                  </a:lnTo>
                  <a:lnTo>
                    <a:pt x="38" y="0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43" name="Freeform 3511"/>
            <p:cNvSpPr>
              <a:spLocks/>
            </p:cNvSpPr>
            <p:nvPr/>
          </p:nvSpPr>
          <p:spPr bwMode="auto">
            <a:xfrm>
              <a:off x="4328898" y="1772593"/>
              <a:ext cx="14900" cy="29811"/>
            </a:xfrm>
            <a:custGeom>
              <a:avLst/>
              <a:gdLst>
                <a:gd name="T0" fmla="*/ 15 w 53"/>
                <a:gd name="T1" fmla="*/ 104 h 104"/>
                <a:gd name="T2" fmla="*/ 15 w 53"/>
                <a:gd name="T3" fmla="*/ 104 h 104"/>
                <a:gd name="T4" fmla="*/ 29 w 53"/>
                <a:gd name="T5" fmla="*/ 66 h 104"/>
                <a:gd name="T6" fmla="*/ 41 w 53"/>
                <a:gd name="T7" fmla="*/ 37 h 104"/>
                <a:gd name="T8" fmla="*/ 49 w 53"/>
                <a:gd name="T9" fmla="*/ 17 h 104"/>
                <a:gd name="T10" fmla="*/ 53 w 53"/>
                <a:gd name="T11" fmla="*/ 7 h 104"/>
                <a:gd name="T12" fmla="*/ 38 w 53"/>
                <a:gd name="T13" fmla="*/ 0 h 104"/>
                <a:gd name="T14" fmla="*/ 34 w 53"/>
                <a:gd name="T15" fmla="*/ 8 h 104"/>
                <a:gd name="T16" fmla="*/ 26 w 53"/>
                <a:gd name="T17" fmla="*/ 29 h 104"/>
                <a:gd name="T18" fmla="*/ 15 w 53"/>
                <a:gd name="T19" fmla="*/ 57 h 104"/>
                <a:gd name="T20" fmla="*/ 0 w 53"/>
                <a:gd name="T21" fmla="*/ 95 h 104"/>
                <a:gd name="T22" fmla="*/ 0 w 53"/>
                <a:gd name="T23" fmla="*/ 95 h 104"/>
                <a:gd name="T24" fmla="*/ 15 w 53"/>
                <a:gd name="T2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104">
                  <a:moveTo>
                    <a:pt x="15" y="104"/>
                  </a:moveTo>
                  <a:lnTo>
                    <a:pt x="15" y="104"/>
                  </a:lnTo>
                  <a:lnTo>
                    <a:pt x="29" y="66"/>
                  </a:lnTo>
                  <a:lnTo>
                    <a:pt x="41" y="37"/>
                  </a:lnTo>
                  <a:lnTo>
                    <a:pt x="49" y="17"/>
                  </a:lnTo>
                  <a:lnTo>
                    <a:pt x="53" y="7"/>
                  </a:lnTo>
                  <a:lnTo>
                    <a:pt x="38" y="0"/>
                  </a:lnTo>
                  <a:lnTo>
                    <a:pt x="34" y="8"/>
                  </a:lnTo>
                  <a:lnTo>
                    <a:pt x="26" y="29"/>
                  </a:lnTo>
                  <a:lnTo>
                    <a:pt x="15" y="57"/>
                  </a:lnTo>
                  <a:lnTo>
                    <a:pt x="0" y="95"/>
                  </a:lnTo>
                  <a:lnTo>
                    <a:pt x="15" y="10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44" name="Freeform 3512"/>
            <p:cNvSpPr>
              <a:spLocks/>
            </p:cNvSpPr>
            <p:nvPr/>
          </p:nvSpPr>
          <p:spPr bwMode="auto">
            <a:xfrm>
              <a:off x="4323167" y="1800111"/>
              <a:ext cx="10315" cy="18345"/>
            </a:xfrm>
            <a:custGeom>
              <a:avLst/>
              <a:gdLst>
                <a:gd name="T0" fmla="*/ 15 w 36"/>
                <a:gd name="T1" fmla="*/ 63 h 63"/>
                <a:gd name="T2" fmla="*/ 15 w 36"/>
                <a:gd name="T3" fmla="*/ 63 h 63"/>
                <a:gd name="T4" fmla="*/ 19 w 36"/>
                <a:gd name="T5" fmla="*/ 53 h 63"/>
                <a:gd name="T6" fmla="*/ 24 w 36"/>
                <a:gd name="T7" fmla="*/ 40 h 63"/>
                <a:gd name="T8" fmla="*/ 29 w 36"/>
                <a:gd name="T9" fmla="*/ 26 h 63"/>
                <a:gd name="T10" fmla="*/ 36 w 36"/>
                <a:gd name="T11" fmla="*/ 9 h 63"/>
                <a:gd name="T12" fmla="*/ 21 w 36"/>
                <a:gd name="T13" fmla="*/ 0 h 63"/>
                <a:gd name="T14" fmla="*/ 14 w 36"/>
                <a:gd name="T15" fmla="*/ 17 h 63"/>
                <a:gd name="T16" fmla="*/ 8 w 36"/>
                <a:gd name="T17" fmla="*/ 32 h 63"/>
                <a:gd name="T18" fmla="*/ 4 w 36"/>
                <a:gd name="T19" fmla="*/ 45 h 63"/>
                <a:gd name="T20" fmla="*/ 0 w 36"/>
                <a:gd name="T21" fmla="*/ 55 h 63"/>
                <a:gd name="T22" fmla="*/ 0 w 36"/>
                <a:gd name="T23" fmla="*/ 55 h 63"/>
                <a:gd name="T24" fmla="*/ 15 w 36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">
                  <a:moveTo>
                    <a:pt x="15" y="63"/>
                  </a:moveTo>
                  <a:lnTo>
                    <a:pt x="15" y="63"/>
                  </a:lnTo>
                  <a:lnTo>
                    <a:pt x="19" y="53"/>
                  </a:lnTo>
                  <a:lnTo>
                    <a:pt x="24" y="40"/>
                  </a:lnTo>
                  <a:lnTo>
                    <a:pt x="29" y="26"/>
                  </a:lnTo>
                  <a:lnTo>
                    <a:pt x="36" y="9"/>
                  </a:lnTo>
                  <a:lnTo>
                    <a:pt x="21" y="0"/>
                  </a:lnTo>
                  <a:lnTo>
                    <a:pt x="14" y="17"/>
                  </a:lnTo>
                  <a:lnTo>
                    <a:pt x="8" y="32"/>
                  </a:lnTo>
                  <a:lnTo>
                    <a:pt x="4" y="45"/>
                  </a:lnTo>
                  <a:lnTo>
                    <a:pt x="0" y="55"/>
                  </a:lnTo>
                  <a:lnTo>
                    <a:pt x="15" y="6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45" name="Freeform 3513"/>
            <p:cNvSpPr>
              <a:spLocks/>
            </p:cNvSpPr>
            <p:nvPr/>
          </p:nvSpPr>
          <p:spPr bwMode="auto">
            <a:xfrm>
              <a:off x="4321448" y="1815590"/>
              <a:ext cx="5731" cy="7453"/>
            </a:xfrm>
            <a:custGeom>
              <a:avLst/>
              <a:gdLst>
                <a:gd name="T0" fmla="*/ 16 w 21"/>
                <a:gd name="T1" fmla="*/ 26 h 26"/>
                <a:gd name="T2" fmla="*/ 16 w 21"/>
                <a:gd name="T3" fmla="*/ 24 h 26"/>
                <a:gd name="T4" fmla="*/ 19 w 21"/>
                <a:gd name="T5" fmla="*/ 16 h 26"/>
                <a:gd name="T6" fmla="*/ 21 w 21"/>
                <a:gd name="T7" fmla="*/ 8 h 26"/>
                <a:gd name="T8" fmla="*/ 6 w 21"/>
                <a:gd name="T9" fmla="*/ 0 h 26"/>
                <a:gd name="T10" fmla="*/ 4 w 21"/>
                <a:gd name="T11" fmla="*/ 8 h 26"/>
                <a:gd name="T12" fmla="*/ 0 w 21"/>
                <a:gd name="T13" fmla="*/ 17 h 26"/>
                <a:gd name="T14" fmla="*/ 0 w 21"/>
                <a:gd name="T15" fmla="*/ 16 h 26"/>
                <a:gd name="T16" fmla="*/ 16 w 21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6">
                  <a:moveTo>
                    <a:pt x="16" y="26"/>
                  </a:moveTo>
                  <a:lnTo>
                    <a:pt x="16" y="24"/>
                  </a:lnTo>
                  <a:lnTo>
                    <a:pt x="19" y="16"/>
                  </a:lnTo>
                  <a:lnTo>
                    <a:pt x="21" y="8"/>
                  </a:lnTo>
                  <a:lnTo>
                    <a:pt x="6" y="0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16" y="2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46" name="Freeform 3514"/>
            <p:cNvSpPr>
              <a:spLocks/>
            </p:cNvSpPr>
            <p:nvPr/>
          </p:nvSpPr>
          <p:spPr bwMode="auto">
            <a:xfrm>
              <a:off x="4313425" y="1820176"/>
              <a:ext cx="12034" cy="22358"/>
            </a:xfrm>
            <a:custGeom>
              <a:avLst/>
              <a:gdLst>
                <a:gd name="T0" fmla="*/ 0 w 43"/>
                <a:gd name="T1" fmla="*/ 75 h 77"/>
                <a:gd name="T2" fmla="*/ 17 w 43"/>
                <a:gd name="T3" fmla="*/ 77 h 77"/>
                <a:gd name="T4" fmla="*/ 43 w 43"/>
                <a:gd name="T5" fmla="*/ 10 h 77"/>
                <a:gd name="T6" fmla="*/ 27 w 43"/>
                <a:gd name="T7" fmla="*/ 0 h 77"/>
                <a:gd name="T8" fmla="*/ 2 w 43"/>
                <a:gd name="T9" fmla="*/ 69 h 77"/>
                <a:gd name="T10" fmla="*/ 0 w 43"/>
                <a:gd name="T11" fmla="*/ 75 h 77"/>
                <a:gd name="T12" fmla="*/ 2 w 43"/>
                <a:gd name="T13" fmla="*/ 69 h 77"/>
                <a:gd name="T14" fmla="*/ 0 w 43"/>
                <a:gd name="T15" fmla="*/ 72 h 77"/>
                <a:gd name="T16" fmla="*/ 0 w 43"/>
                <a:gd name="T17" fmla="*/ 7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7">
                  <a:moveTo>
                    <a:pt x="0" y="75"/>
                  </a:moveTo>
                  <a:lnTo>
                    <a:pt x="17" y="77"/>
                  </a:lnTo>
                  <a:lnTo>
                    <a:pt x="43" y="10"/>
                  </a:lnTo>
                  <a:lnTo>
                    <a:pt x="27" y="0"/>
                  </a:lnTo>
                  <a:lnTo>
                    <a:pt x="2" y="69"/>
                  </a:lnTo>
                  <a:lnTo>
                    <a:pt x="0" y="75"/>
                  </a:lnTo>
                  <a:lnTo>
                    <a:pt x="2" y="69"/>
                  </a:lnTo>
                  <a:lnTo>
                    <a:pt x="0" y="72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47" name="Freeform 3515"/>
            <p:cNvSpPr>
              <a:spLocks/>
            </p:cNvSpPr>
            <p:nvPr/>
          </p:nvSpPr>
          <p:spPr bwMode="auto">
            <a:xfrm>
              <a:off x="4313425" y="1841388"/>
              <a:ext cx="5731" cy="9746"/>
            </a:xfrm>
            <a:custGeom>
              <a:avLst/>
              <a:gdLst>
                <a:gd name="T0" fmla="*/ 19 w 19"/>
                <a:gd name="T1" fmla="*/ 33 h 35"/>
                <a:gd name="T2" fmla="*/ 19 w 19"/>
                <a:gd name="T3" fmla="*/ 33 h 35"/>
                <a:gd name="T4" fmla="*/ 18 w 19"/>
                <a:gd name="T5" fmla="*/ 17 h 35"/>
                <a:gd name="T6" fmla="*/ 17 w 19"/>
                <a:gd name="T7" fmla="*/ 0 h 35"/>
                <a:gd name="T8" fmla="*/ 0 w 19"/>
                <a:gd name="T9" fmla="*/ 2 h 35"/>
                <a:gd name="T10" fmla="*/ 2 w 19"/>
                <a:gd name="T11" fmla="*/ 19 h 35"/>
                <a:gd name="T12" fmla="*/ 3 w 19"/>
                <a:gd name="T13" fmla="*/ 35 h 35"/>
                <a:gd name="T14" fmla="*/ 3 w 19"/>
                <a:gd name="T15" fmla="*/ 35 h 35"/>
                <a:gd name="T16" fmla="*/ 19 w 19"/>
                <a:gd name="T17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5">
                  <a:moveTo>
                    <a:pt x="19" y="33"/>
                  </a:moveTo>
                  <a:lnTo>
                    <a:pt x="19" y="33"/>
                  </a:lnTo>
                  <a:lnTo>
                    <a:pt x="18" y="17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3" y="35"/>
                  </a:lnTo>
                  <a:lnTo>
                    <a:pt x="19" y="3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48" name="Freeform 3516"/>
            <p:cNvSpPr>
              <a:spLocks/>
            </p:cNvSpPr>
            <p:nvPr/>
          </p:nvSpPr>
          <p:spPr bwMode="auto">
            <a:xfrm>
              <a:off x="4313998" y="1851133"/>
              <a:ext cx="5158" cy="8026"/>
            </a:xfrm>
            <a:custGeom>
              <a:avLst/>
              <a:gdLst>
                <a:gd name="T0" fmla="*/ 17 w 17"/>
                <a:gd name="T1" fmla="*/ 29 h 29"/>
                <a:gd name="T2" fmla="*/ 17 w 17"/>
                <a:gd name="T3" fmla="*/ 29 h 29"/>
                <a:gd name="T4" fmla="*/ 17 w 17"/>
                <a:gd name="T5" fmla="*/ 15 h 29"/>
                <a:gd name="T6" fmla="*/ 16 w 17"/>
                <a:gd name="T7" fmla="*/ 0 h 29"/>
                <a:gd name="T8" fmla="*/ 0 w 17"/>
                <a:gd name="T9" fmla="*/ 2 h 29"/>
                <a:gd name="T10" fmla="*/ 0 w 17"/>
                <a:gd name="T11" fmla="*/ 16 h 29"/>
                <a:gd name="T12" fmla="*/ 1 w 17"/>
                <a:gd name="T13" fmla="*/ 29 h 29"/>
                <a:gd name="T14" fmla="*/ 1 w 17"/>
                <a:gd name="T15" fmla="*/ 29 h 29"/>
                <a:gd name="T16" fmla="*/ 17 w 17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9">
                  <a:moveTo>
                    <a:pt x="17" y="29"/>
                  </a:moveTo>
                  <a:lnTo>
                    <a:pt x="17" y="29"/>
                  </a:lnTo>
                  <a:lnTo>
                    <a:pt x="17" y="15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16"/>
                  </a:lnTo>
                  <a:lnTo>
                    <a:pt x="1" y="29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49" name="Freeform 3517"/>
            <p:cNvSpPr>
              <a:spLocks/>
            </p:cNvSpPr>
            <p:nvPr/>
          </p:nvSpPr>
          <p:spPr bwMode="auto">
            <a:xfrm>
              <a:off x="4313425" y="1859159"/>
              <a:ext cx="5731" cy="17199"/>
            </a:xfrm>
            <a:custGeom>
              <a:avLst/>
              <a:gdLst>
                <a:gd name="T0" fmla="*/ 17 w 21"/>
                <a:gd name="T1" fmla="*/ 61 h 61"/>
                <a:gd name="T2" fmla="*/ 17 w 21"/>
                <a:gd name="T3" fmla="*/ 61 h 61"/>
                <a:gd name="T4" fmla="*/ 18 w 21"/>
                <a:gd name="T5" fmla="*/ 49 h 61"/>
                <a:gd name="T6" fmla="*/ 20 w 21"/>
                <a:gd name="T7" fmla="*/ 35 h 61"/>
                <a:gd name="T8" fmla="*/ 21 w 21"/>
                <a:gd name="T9" fmla="*/ 18 h 61"/>
                <a:gd name="T10" fmla="*/ 21 w 21"/>
                <a:gd name="T11" fmla="*/ 0 h 61"/>
                <a:gd name="T12" fmla="*/ 5 w 21"/>
                <a:gd name="T13" fmla="*/ 0 h 61"/>
                <a:gd name="T14" fmla="*/ 4 w 21"/>
                <a:gd name="T15" fmla="*/ 18 h 61"/>
                <a:gd name="T16" fmla="*/ 4 w 21"/>
                <a:gd name="T17" fmla="*/ 32 h 61"/>
                <a:gd name="T18" fmla="*/ 1 w 21"/>
                <a:gd name="T19" fmla="*/ 45 h 61"/>
                <a:gd name="T20" fmla="*/ 0 w 21"/>
                <a:gd name="T21" fmla="*/ 56 h 61"/>
                <a:gd name="T22" fmla="*/ 0 w 21"/>
                <a:gd name="T23" fmla="*/ 56 h 61"/>
                <a:gd name="T24" fmla="*/ 17 w 21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61">
                  <a:moveTo>
                    <a:pt x="17" y="61"/>
                  </a:moveTo>
                  <a:lnTo>
                    <a:pt x="17" y="61"/>
                  </a:lnTo>
                  <a:lnTo>
                    <a:pt x="18" y="49"/>
                  </a:lnTo>
                  <a:lnTo>
                    <a:pt x="20" y="35"/>
                  </a:lnTo>
                  <a:lnTo>
                    <a:pt x="21" y="18"/>
                  </a:lnTo>
                  <a:lnTo>
                    <a:pt x="21" y="0"/>
                  </a:lnTo>
                  <a:lnTo>
                    <a:pt x="5" y="0"/>
                  </a:lnTo>
                  <a:lnTo>
                    <a:pt x="4" y="18"/>
                  </a:lnTo>
                  <a:lnTo>
                    <a:pt x="4" y="32"/>
                  </a:lnTo>
                  <a:lnTo>
                    <a:pt x="1" y="45"/>
                  </a:lnTo>
                  <a:lnTo>
                    <a:pt x="0" y="56"/>
                  </a:lnTo>
                  <a:lnTo>
                    <a:pt x="17" y="6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50" name="Freeform 3518"/>
            <p:cNvSpPr>
              <a:spLocks/>
            </p:cNvSpPr>
            <p:nvPr/>
          </p:nvSpPr>
          <p:spPr bwMode="auto">
            <a:xfrm>
              <a:off x="4311706" y="1875211"/>
              <a:ext cx="6304" cy="8599"/>
            </a:xfrm>
            <a:custGeom>
              <a:avLst/>
              <a:gdLst>
                <a:gd name="T0" fmla="*/ 11 w 23"/>
                <a:gd name="T1" fmla="*/ 31 h 31"/>
                <a:gd name="T2" fmla="*/ 11 w 23"/>
                <a:gd name="T3" fmla="*/ 31 h 31"/>
                <a:gd name="T4" fmla="*/ 14 w 23"/>
                <a:gd name="T5" fmla="*/ 25 h 31"/>
                <a:gd name="T6" fmla="*/ 18 w 23"/>
                <a:gd name="T7" fmla="*/ 19 h 31"/>
                <a:gd name="T8" fmla="*/ 20 w 23"/>
                <a:gd name="T9" fmla="*/ 13 h 31"/>
                <a:gd name="T10" fmla="*/ 23 w 23"/>
                <a:gd name="T11" fmla="*/ 5 h 31"/>
                <a:gd name="T12" fmla="*/ 6 w 23"/>
                <a:gd name="T13" fmla="*/ 0 h 31"/>
                <a:gd name="T14" fmla="*/ 5 w 23"/>
                <a:gd name="T15" fmla="*/ 6 h 31"/>
                <a:gd name="T16" fmla="*/ 3 w 23"/>
                <a:gd name="T17" fmla="*/ 11 h 31"/>
                <a:gd name="T18" fmla="*/ 2 w 23"/>
                <a:gd name="T19" fmla="*/ 13 h 31"/>
                <a:gd name="T20" fmla="*/ 0 w 23"/>
                <a:gd name="T21" fmla="*/ 15 h 31"/>
                <a:gd name="T22" fmla="*/ 0 w 23"/>
                <a:gd name="T23" fmla="*/ 15 h 31"/>
                <a:gd name="T24" fmla="*/ 11 w 23"/>
                <a:gd name="T2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1">
                  <a:moveTo>
                    <a:pt x="11" y="31"/>
                  </a:moveTo>
                  <a:lnTo>
                    <a:pt x="11" y="31"/>
                  </a:lnTo>
                  <a:lnTo>
                    <a:pt x="14" y="25"/>
                  </a:lnTo>
                  <a:lnTo>
                    <a:pt x="18" y="19"/>
                  </a:lnTo>
                  <a:lnTo>
                    <a:pt x="20" y="13"/>
                  </a:lnTo>
                  <a:lnTo>
                    <a:pt x="23" y="5"/>
                  </a:lnTo>
                  <a:lnTo>
                    <a:pt x="6" y="0"/>
                  </a:lnTo>
                  <a:lnTo>
                    <a:pt x="5" y="6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1" y="3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51" name="Freeform 3519"/>
            <p:cNvSpPr>
              <a:spLocks/>
            </p:cNvSpPr>
            <p:nvPr/>
          </p:nvSpPr>
          <p:spPr bwMode="auto">
            <a:xfrm>
              <a:off x="4309987" y="1879224"/>
              <a:ext cx="4584" cy="6879"/>
            </a:xfrm>
            <a:custGeom>
              <a:avLst/>
              <a:gdLst>
                <a:gd name="T0" fmla="*/ 0 w 16"/>
                <a:gd name="T1" fmla="*/ 23 h 23"/>
                <a:gd name="T2" fmla="*/ 0 w 16"/>
                <a:gd name="T3" fmla="*/ 23 h 23"/>
                <a:gd name="T4" fmla="*/ 8 w 16"/>
                <a:gd name="T5" fmla="*/ 22 h 23"/>
                <a:gd name="T6" fmla="*/ 16 w 16"/>
                <a:gd name="T7" fmla="*/ 16 h 23"/>
                <a:gd name="T8" fmla="*/ 5 w 16"/>
                <a:gd name="T9" fmla="*/ 0 h 23"/>
                <a:gd name="T10" fmla="*/ 2 w 16"/>
                <a:gd name="T11" fmla="*/ 3 h 23"/>
                <a:gd name="T12" fmla="*/ 0 w 16"/>
                <a:gd name="T13" fmla="*/ 3 h 23"/>
                <a:gd name="T14" fmla="*/ 0 w 16"/>
                <a:gd name="T15" fmla="*/ 3 h 23"/>
                <a:gd name="T16" fmla="*/ 0 w 16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0" y="23"/>
                  </a:moveTo>
                  <a:lnTo>
                    <a:pt x="0" y="23"/>
                  </a:lnTo>
                  <a:lnTo>
                    <a:pt x="8" y="22"/>
                  </a:lnTo>
                  <a:lnTo>
                    <a:pt x="16" y="16"/>
                  </a:lnTo>
                  <a:lnTo>
                    <a:pt x="5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52" name="Freeform 3520"/>
            <p:cNvSpPr>
              <a:spLocks/>
            </p:cNvSpPr>
            <p:nvPr/>
          </p:nvSpPr>
          <p:spPr bwMode="auto">
            <a:xfrm>
              <a:off x="4304256" y="1879224"/>
              <a:ext cx="5731" cy="6879"/>
            </a:xfrm>
            <a:custGeom>
              <a:avLst/>
              <a:gdLst>
                <a:gd name="T0" fmla="*/ 0 w 20"/>
                <a:gd name="T1" fmla="*/ 15 h 25"/>
                <a:gd name="T2" fmla="*/ 0 w 20"/>
                <a:gd name="T3" fmla="*/ 15 h 25"/>
                <a:gd name="T4" fmla="*/ 4 w 20"/>
                <a:gd name="T5" fmla="*/ 19 h 25"/>
                <a:gd name="T6" fmla="*/ 9 w 20"/>
                <a:gd name="T7" fmla="*/ 22 h 25"/>
                <a:gd name="T8" fmla="*/ 14 w 20"/>
                <a:gd name="T9" fmla="*/ 25 h 25"/>
                <a:gd name="T10" fmla="*/ 20 w 20"/>
                <a:gd name="T11" fmla="*/ 25 h 25"/>
                <a:gd name="T12" fmla="*/ 20 w 20"/>
                <a:gd name="T13" fmla="*/ 5 h 25"/>
                <a:gd name="T14" fmla="*/ 17 w 20"/>
                <a:gd name="T15" fmla="*/ 5 h 25"/>
                <a:gd name="T16" fmla="*/ 16 w 20"/>
                <a:gd name="T17" fmla="*/ 3 h 25"/>
                <a:gd name="T18" fmla="*/ 14 w 20"/>
                <a:gd name="T19" fmla="*/ 3 h 25"/>
                <a:gd name="T20" fmla="*/ 13 w 20"/>
                <a:gd name="T21" fmla="*/ 0 h 25"/>
                <a:gd name="T22" fmla="*/ 13 w 20"/>
                <a:gd name="T23" fmla="*/ 0 h 25"/>
                <a:gd name="T24" fmla="*/ 0 w 20"/>
                <a:gd name="T25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5">
                  <a:moveTo>
                    <a:pt x="0" y="15"/>
                  </a:moveTo>
                  <a:lnTo>
                    <a:pt x="0" y="15"/>
                  </a:lnTo>
                  <a:lnTo>
                    <a:pt x="4" y="19"/>
                  </a:lnTo>
                  <a:lnTo>
                    <a:pt x="9" y="22"/>
                  </a:lnTo>
                  <a:lnTo>
                    <a:pt x="14" y="25"/>
                  </a:lnTo>
                  <a:lnTo>
                    <a:pt x="20" y="25"/>
                  </a:lnTo>
                  <a:lnTo>
                    <a:pt x="20" y="5"/>
                  </a:lnTo>
                  <a:lnTo>
                    <a:pt x="17" y="5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3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53" name="Freeform 3521"/>
            <p:cNvSpPr>
              <a:spLocks/>
            </p:cNvSpPr>
            <p:nvPr/>
          </p:nvSpPr>
          <p:spPr bwMode="auto">
            <a:xfrm>
              <a:off x="4301964" y="1875211"/>
              <a:ext cx="5731" cy="8026"/>
            </a:xfrm>
            <a:custGeom>
              <a:avLst/>
              <a:gdLst>
                <a:gd name="T0" fmla="*/ 0 w 22"/>
                <a:gd name="T1" fmla="*/ 0 h 28"/>
                <a:gd name="T2" fmla="*/ 0 w 22"/>
                <a:gd name="T3" fmla="*/ 0 h 28"/>
                <a:gd name="T4" fmla="*/ 2 w 22"/>
                <a:gd name="T5" fmla="*/ 8 h 28"/>
                <a:gd name="T6" fmla="*/ 3 w 22"/>
                <a:gd name="T7" fmla="*/ 15 h 28"/>
                <a:gd name="T8" fmla="*/ 5 w 22"/>
                <a:gd name="T9" fmla="*/ 21 h 28"/>
                <a:gd name="T10" fmla="*/ 9 w 22"/>
                <a:gd name="T11" fmla="*/ 28 h 28"/>
                <a:gd name="T12" fmla="*/ 22 w 22"/>
                <a:gd name="T13" fmla="*/ 13 h 28"/>
                <a:gd name="T14" fmla="*/ 19 w 22"/>
                <a:gd name="T15" fmla="*/ 11 h 28"/>
                <a:gd name="T16" fmla="*/ 18 w 22"/>
                <a:gd name="T17" fmla="*/ 8 h 28"/>
                <a:gd name="T18" fmla="*/ 18 w 22"/>
                <a:gd name="T19" fmla="*/ 5 h 28"/>
                <a:gd name="T20" fmla="*/ 18 w 22"/>
                <a:gd name="T21" fmla="*/ 0 h 28"/>
                <a:gd name="T22" fmla="*/ 18 w 22"/>
                <a:gd name="T23" fmla="*/ 0 h 28"/>
                <a:gd name="T24" fmla="*/ 0 w 22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8">
                  <a:moveTo>
                    <a:pt x="0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3" y="15"/>
                  </a:lnTo>
                  <a:lnTo>
                    <a:pt x="5" y="21"/>
                  </a:lnTo>
                  <a:lnTo>
                    <a:pt x="9" y="28"/>
                  </a:lnTo>
                  <a:lnTo>
                    <a:pt x="22" y="13"/>
                  </a:lnTo>
                  <a:lnTo>
                    <a:pt x="19" y="11"/>
                  </a:lnTo>
                  <a:lnTo>
                    <a:pt x="18" y="8"/>
                  </a:lnTo>
                  <a:lnTo>
                    <a:pt x="18" y="5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54" name="Freeform 3522"/>
            <p:cNvSpPr>
              <a:spLocks/>
            </p:cNvSpPr>
            <p:nvPr/>
          </p:nvSpPr>
          <p:spPr bwMode="auto">
            <a:xfrm>
              <a:off x="4301964" y="1860306"/>
              <a:ext cx="6304" cy="14905"/>
            </a:xfrm>
            <a:custGeom>
              <a:avLst/>
              <a:gdLst>
                <a:gd name="T0" fmla="*/ 9 w 24"/>
                <a:gd name="T1" fmla="*/ 0 h 53"/>
                <a:gd name="T2" fmla="*/ 9 w 24"/>
                <a:gd name="T3" fmla="*/ 0 h 53"/>
                <a:gd name="T4" fmla="*/ 5 w 24"/>
                <a:gd name="T5" fmla="*/ 15 h 53"/>
                <a:gd name="T6" fmla="*/ 3 w 24"/>
                <a:gd name="T7" fmla="*/ 27 h 53"/>
                <a:gd name="T8" fmla="*/ 2 w 24"/>
                <a:gd name="T9" fmla="*/ 40 h 53"/>
                <a:gd name="T10" fmla="*/ 0 w 24"/>
                <a:gd name="T11" fmla="*/ 53 h 53"/>
                <a:gd name="T12" fmla="*/ 18 w 24"/>
                <a:gd name="T13" fmla="*/ 53 h 53"/>
                <a:gd name="T14" fmla="*/ 18 w 24"/>
                <a:gd name="T15" fmla="*/ 43 h 53"/>
                <a:gd name="T16" fmla="*/ 19 w 24"/>
                <a:gd name="T17" fmla="*/ 32 h 53"/>
                <a:gd name="T18" fmla="*/ 22 w 24"/>
                <a:gd name="T19" fmla="*/ 19 h 53"/>
                <a:gd name="T20" fmla="*/ 24 w 24"/>
                <a:gd name="T21" fmla="*/ 6 h 53"/>
                <a:gd name="T22" fmla="*/ 24 w 24"/>
                <a:gd name="T23" fmla="*/ 6 h 53"/>
                <a:gd name="T24" fmla="*/ 9 w 24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53">
                  <a:moveTo>
                    <a:pt x="9" y="0"/>
                  </a:moveTo>
                  <a:lnTo>
                    <a:pt x="9" y="0"/>
                  </a:lnTo>
                  <a:lnTo>
                    <a:pt x="5" y="15"/>
                  </a:lnTo>
                  <a:lnTo>
                    <a:pt x="3" y="27"/>
                  </a:lnTo>
                  <a:lnTo>
                    <a:pt x="2" y="40"/>
                  </a:lnTo>
                  <a:lnTo>
                    <a:pt x="0" y="53"/>
                  </a:lnTo>
                  <a:lnTo>
                    <a:pt x="18" y="53"/>
                  </a:lnTo>
                  <a:lnTo>
                    <a:pt x="18" y="43"/>
                  </a:lnTo>
                  <a:lnTo>
                    <a:pt x="19" y="32"/>
                  </a:lnTo>
                  <a:lnTo>
                    <a:pt x="22" y="19"/>
                  </a:lnTo>
                  <a:lnTo>
                    <a:pt x="24" y="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55" name="Freeform 3523"/>
            <p:cNvSpPr>
              <a:spLocks/>
            </p:cNvSpPr>
            <p:nvPr/>
          </p:nvSpPr>
          <p:spPr bwMode="auto">
            <a:xfrm>
              <a:off x="4304256" y="1841388"/>
              <a:ext cx="10888" cy="20065"/>
            </a:xfrm>
            <a:custGeom>
              <a:avLst/>
              <a:gdLst>
                <a:gd name="T0" fmla="*/ 20 w 37"/>
                <a:gd name="T1" fmla="*/ 6 h 71"/>
                <a:gd name="T2" fmla="*/ 21 w 37"/>
                <a:gd name="T3" fmla="*/ 0 h 71"/>
                <a:gd name="T4" fmla="*/ 14 w 37"/>
                <a:gd name="T5" fmla="*/ 17 h 71"/>
                <a:gd name="T6" fmla="*/ 8 w 37"/>
                <a:gd name="T7" fmla="*/ 35 h 71"/>
                <a:gd name="T8" fmla="*/ 3 w 37"/>
                <a:gd name="T9" fmla="*/ 51 h 71"/>
                <a:gd name="T10" fmla="*/ 0 w 37"/>
                <a:gd name="T11" fmla="*/ 65 h 71"/>
                <a:gd name="T12" fmla="*/ 15 w 37"/>
                <a:gd name="T13" fmla="*/ 71 h 71"/>
                <a:gd name="T14" fmla="*/ 20 w 37"/>
                <a:gd name="T15" fmla="*/ 56 h 71"/>
                <a:gd name="T16" fmla="*/ 24 w 37"/>
                <a:gd name="T17" fmla="*/ 42 h 71"/>
                <a:gd name="T18" fmla="*/ 29 w 37"/>
                <a:gd name="T19" fmla="*/ 26 h 71"/>
                <a:gd name="T20" fmla="*/ 36 w 37"/>
                <a:gd name="T21" fmla="*/ 9 h 71"/>
                <a:gd name="T22" fmla="*/ 36 w 37"/>
                <a:gd name="T23" fmla="*/ 3 h 71"/>
                <a:gd name="T24" fmla="*/ 36 w 37"/>
                <a:gd name="T25" fmla="*/ 9 h 71"/>
                <a:gd name="T26" fmla="*/ 37 w 37"/>
                <a:gd name="T27" fmla="*/ 6 h 71"/>
                <a:gd name="T28" fmla="*/ 36 w 37"/>
                <a:gd name="T29" fmla="*/ 3 h 71"/>
                <a:gd name="T30" fmla="*/ 20 w 37"/>
                <a:gd name="T31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71">
                  <a:moveTo>
                    <a:pt x="20" y="6"/>
                  </a:moveTo>
                  <a:lnTo>
                    <a:pt x="21" y="0"/>
                  </a:lnTo>
                  <a:lnTo>
                    <a:pt x="14" y="17"/>
                  </a:lnTo>
                  <a:lnTo>
                    <a:pt x="8" y="35"/>
                  </a:lnTo>
                  <a:lnTo>
                    <a:pt x="3" y="51"/>
                  </a:lnTo>
                  <a:lnTo>
                    <a:pt x="0" y="65"/>
                  </a:lnTo>
                  <a:lnTo>
                    <a:pt x="15" y="71"/>
                  </a:lnTo>
                  <a:lnTo>
                    <a:pt x="20" y="56"/>
                  </a:lnTo>
                  <a:lnTo>
                    <a:pt x="24" y="42"/>
                  </a:lnTo>
                  <a:lnTo>
                    <a:pt x="29" y="26"/>
                  </a:lnTo>
                  <a:lnTo>
                    <a:pt x="36" y="9"/>
                  </a:lnTo>
                  <a:lnTo>
                    <a:pt x="36" y="3"/>
                  </a:lnTo>
                  <a:lnTo>
                    <a:pt x="36" y="9"/>
                  </a:lnTo>
                  <a:lnTo>
                    <a:pt x="37" y="6"/>
                  </a:lnTo>
                  <a:lnTo>
                    <a:pt x="36" y="3"/>
                  </a:lnTo>
                  <a:lnTo>
                    <a:pt x="20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56" name="Freeform 3524"/>
            <p:cNvSpPr>
              <a:spLocks/>
            </p:cNvSpPr>
            <p:nvPr/>
          </p:nvSpPr>
          <p:spPr bwMode="auto">
            <a:xfrm>
              <a:off x="4302537" y="1792085"/>
              <a:ext cx="12034" cy="51022"/>
            </a:xfrm>
            <a:custGeom>
              <a:avLst/>
              <a:gdLst>
                <a:gd name="T0" fmla="*/ 0 w 42"/>
                <a:gd name="T1" fmla="*/ 7 h 179"/>
                <a:gd name="T2" fmla="*/ 0 w 42"/>
                <a:gd name="T3" fmla="*/ 7 h 179"/>
                <a:gd name="T4" fmla="*/ 4 w 42"/>
                <a:gd name="T5" fmla="*/ 29 h 179"/>
                <a:gd name="T6" fmla="*/ 11 w 42"/>
                <a:gd name="T7" fmla="*/ 64 h 179"/>
                <a:gd name="T8" fmla="*/ 19 w 42"/>
                <a:gd name="T9" fmla="*/ 114 h 179"/>
                <a:gd name="T10" fmla="*/ 26 w 42"/>
                <a:gd name="T11" fmla="*/ 179 h 179"/>
                <a:gd name="T12" fmla="*/ 42 w 42"/>
                <a:gd name="T13" fmla="*/ 176 h 179"/>
                <a:gd name="T14" fmla="*/ 35 w 42"/>
                <a:gd name="T15" fmla="*/ 111 h 179"/>
                <a:gd name="T16" fmla="*/ 28 w 42"/>
                <a:gd name="T17" fmla="*/ 61 h 179"/>
                <a:gd name="T18" fmla="*/ 21 w 42"/>
                <a:gd name="T19" fmla="*/ 23 h 179"/>
                <a:gd name="T20" fmla="*/ 15 w 42"/>
                <a:gd name="T21" fmla="*/ 0 h 179"/>
                <a:gd name="T22" fmla="*/ 15 w 42"/>
                <a:gd name="T23" fmla="*/ 0 h 179"/>
                <a:gd name="T24" fmla="*/ 0 w 42"/>
                <a:gd name="T25" fmla="*/ 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179">
                  <a:moveTo>
                    <a:pt x="0" y="7"/>
                  </a:moveTo>
                  <a:lnTo>
                    <a:pt x="0" y="7"/>
                  </a:lnTo>
                  <a:lnTo>
                    <a:pt x="4" y="29"/>
                  </a:lnTo>
                  <a:lnTo>
                    <a:pt x="11" y="64"/>
                  </a:lnTo>
                  <a:lnTo>
                    <a:pt x="19" y="114"/>
                  </a:lnTo>
                  <a:lnTo>
                    <a:pt x="26" y="179"/>
                  </a:lnTo>
                  <a:lnTo>
                    <a:pt x="42" y="176"/>
                  </a:lnTo>
                  <a:lnTo>
                    <a:pt x="35" y="111"/>
                  </a:lnTo>
                  <a:lnTo>
                    <a:pt x="28" y="61"/>
                  </a:lnTo>
                  <a:lnTo>
                    <a:pt x="21" y="23"/>
                  </a:lnTo>
                  <a:lnTo>
                    <a:pt x="15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57" name="Freeform 3525"/>
            <p:cNvSpPr>
              <a:spLocks/>
            </p:cNvSpPr>
            <p:nvPr/>
          </p:nvSpPr>
          <p:spPr bwMode="auto">
            <a:xfrm>
              <a:off x="4296807" y="1781766"/>
              <a:ext cx="9742" cy="12039"/>
            </a:xfrm>
            <a:custGeom>
              <a:avLst/>
              <a:gdLst>
                <a:gd name="T0" fmla="*/ 0 w 35"/>
                <a:gd name="T1" fmla="*/ 20 h 43"/>
                <a:gd name="T2" fmla="*/ 0 w 35"/>
                <a:gd name="T3" fmla="*/ 20 h 43"/>
                <a:gd name="T4" fmla="*/ 3 w 35"/>
                <a:gd name="T5" fmla="*/ 20 h 43"/>
                <a:gd name="T6" fmla="*/ 6 w 35"/>
                <a:gd name="T7" fmla="*/ 22 h 43"/>
                <a:gd name="T8" fmla="*/ 8 w 35"/>
                <a:gd name="T9" fmla="*/ 23 h 43"/>
                <a:gd name="T10" fmla="*/ 10 w 35"/>
                <a:gd name="T11" fmla="*/ 26 h 43"/>
                <a:gd name="T12" fmla="*/ 13 w 35"/>
                <a:gd name="T13" fmla="*/ 29 h 43"/>
                <a:gd name="T14" fmla="*/ 15 w 35"/>
                <a:gd name="T15" fmla="*/ 33 h 43"/>
                <a:gd name="T16" fmla="*/ 17 w 35"/>
                <a:gd name="T17" fmla="*/ 38 h 43"/>
                <a:gd name="T18" fmla="*/ 20 w 35"/>
                <a:gd name="T19" fmla="*/ 43 h 43"/>
                <a:gd name="T20" fmla="*/ 35 w 35"/>
                <a:gd name="T21" fmla="*/ 36 h 43"/>
                <a:gd name="T22" fmla="*/ 33 w 35"/>
                <a:gd name="T23" fmla="*/ 29 h 43"/>
                <a:gd name="T24" fmla="*/ 29 w 35"/>
                <a:gd name="T25" fmla="*/ 22 h 43"/>
                <a:gd name="T26" fmla="*/ 26 w 35"/>
                <a:gd name="T27" fmla="*/ 16 h 43"/>
                <a:gd name="T28" fmla="*/ 21 w 35"/>
                <a:gd name="T29" fmla="*/ 10 h 43"/>
                <a:gd name="T30" fmla="*/ 16 w 35"/>
                <a:gd name="T31" fmla="*/ 6 h 43"/>
                <a:gd name="T32" fmla="*/ 12 w 35"/>
                <a:gd name="T33" fmla="*/ 3 h 43"/>
                <a:gd name="T34" fmla="*/ 6 w 35"/>
                <a:gd name="T35" fmla="*/ 0 h 43"/>
                <a:gd name="T36" fmla="*/ 0 w 35"/>
                <a:gd name="T37" fmla="*/ 0 h 43"/>
                <a:gd name="T38" fmla="*/ 0 w 35"/>
                <a:gd name="T39" fmla="*/ 0 h 43"/>
                <a:gd name="T40" fmla="*/ 0 w 35"/>
                <a:gd name="T41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43">
                  <a:moveTo>
                    <a:pt x="0" y="20"/>
                  </a:moveTo>
                  <a:lnTo>
                    <a:pt x="0" y="20"/>
                  </a:lnTo>
                  <a:lnTo>
                    <a:pt x="3" y="20"/>
                  </a:lnTo>
                  <a:lnTo>
                    <a:pt x="6" y="22"/>
                  </a:lnTo>
                  <a:lnTo>
                    <a:pt x="8" y="23"/>
                  </a:lnTo>
                  <a:lnTo>
                    <a:pt x="10" y="26"/>
                  </a:lnTo>
                  <a:lnTo>
                    <a:pt x="13" y="29"/>
                  </a:lnTo>
                  <a:lnTo>
                    <a:pt x="15" y="33"/>
                  </a:lnTo>
                  <a:lnTo>
                    <a:pt x="17" y="38"/>
                  </a:lnTo>
                  <a:lnTo>
                    <a:pt x="20" y="43"/>
                  </a:lnTo>
                  <a:lnTo>
                    <a:pt x="35" y="36"/>
                  </a:lnTo>
                  <a:lnTo>
                    <a:pt x="33" y="29"/>
                  </a:lnTo>
                  <a:lnTo>
                    <a:pt x="29" y="22"/>
                  </a:lnTo>
                  <a:lnTo>
                    <a:pt x="26" y="16"/>
                  </a:lnTo>
                  <a:lnTo>
                    <a:pt x="21" y="10"/>
                  </a:lnTo>
                  <a:lnTo>
                    <a:pt x="16" y="6"/>
                  </a:lnTo>
                  <a:lnTo>
                    <a:pt x="12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58" name="Freeform 3526"/>
            <p:cNvSpPr>
              <a:spLocks/>
            </p:cNvSpPr>
            <p:nvPr/>
          </p:nvSpPr>
          <p:spPr bwMode="auto">
            <a:xfrm>
              <a:off x="4290503" y="1781766"/>
              <a:ext cx="6304" cy="6879"/>
            </a:xfrm>
            <a:custGeom>
              <a:avLst/>
              <a:gdLst>
                <a:gd name="T0" fmla="*/ 11 w 22"/>
                <a:gd name="T1" fmla="*/ 25 h 26"/>
                <a:gd name="T2" fmla="*/ 11 w 22"/>
                <a:gd name="T3" fmla="*/ 26 h 26"/>
                <a:gd name="T4" fmla="*/ 14 w 22"/>
                <a:gd name="T5" fmla="*/ 23 h 26"/>
                <a:gd name="T6" fmla="*/ 16 w 22"/>
                <a:gd name="T7" fmla="*/ 22 h 26"/>
                <a:gd name="T8" fmla="*/ 18 w 22"/>
                <a:gd name="T9" fmla="*/ 20 h 26"/>
                <a:gd name="T10" fmla="*/ 22 w 22"/>
                <a:gd name="T11" fmla="*/ 20 h 26"/>
                <a:gd name="T12" fmla="*/ 22 w 22"/>
                <a:gd name="T13" fmla="*/ 0 h 26"/>
                <a:gd name="T14" fmla="*/ 16 w 22"/>
                <a:gd name="T15" fmla="*/ 0 h 26"/>
                <a:gd name="T16" fmla="*/ 9 w 22"/>
                <a:gd name="T17" fmla="*/ 3 h 26"/>
                <a:gd name="T18" fmla="*/ 4 w 22"/>
                <a:gd name="T19" fmla="*/ 6 h 26"/>
                <a:gd name="T20" fmla="*/ 0 w 22"/>
                <a:gd name="T21" fmla="*/ 12 h 26"/>
                <a:gd name="T22" fmla="*/ 0 w 22"/>
                <a:gd name="T23" fmla="*/ 12 h 26"/>
                <a:gd name="T24" fmla="*/ 11 w 22"/>
                <a:gd name="T2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6">
                  <a:moveTo>
                    <a:pt x="11" y="25"/>
                  </a:moveTo>
                  <a:lnTo>
                    <a:pt x="11" y="26"/>
                  </a:lnTo>
                  <a:lnTo>
                    <a:pt x="14" y="23"/>
                  </a:lnTo>
                  <a:lnTo>
                    <a:pt x="16" y="22"/>
                  </a:lnTo>
                  <a:lnTo>
                    <a:pt x="18" y="20"/>
                  </a:lnTo>
                  <a:lnTo>
                    <a:pt x="22" y="2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9" y="3"/>
                  </a:lnTo>
                  <a:lnTo>
                    <a:pt x="4" y="6"/>
                  </a:lnTo>
                  <a:lnTo>
                    <a:pt x="0" y="12"/>
                  </a:lnTo>
                  <a:lnTo>
                    <a:pt x="11" y="2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59" name="Freeform 3527"/>
            <p:cNvSpPr>
              <a:spLocks/>
            </p:cNvSpPr>
            <p:nvPr/>
          </p:nvSpPr>
          <p:spPr bwMode="auto">
            <a:xfrm>
              <a:off x="4287065" y="1784632"/>
              <a:ext cx="6877" cy="15479"/>
            </a:xfrm>
            <a:custGeom>
              <a:avLst/>
              <a:gdLst>
                <a:gd name="T0" fmla="*/ 8 w 23"/>
                <a:gd name="T1" fmla="*/ 53 h 53"/>
                <a:gd name="T2" fmla="*/ 16 w 23"/>
                <a:gd name="T3" fmla="*/ 44 h 53"/>
                <a:gd name="T4" fmla="*/ 18 w 23"/>
                <a:gd name="T5" fmla="*/ 31 h 53"/>
                <a:gd name="T6" fmla="*/ 20 w 23"/>
                <a:gd name="T7" fmla="*/ 23 h 53"/>
                <a:gd name="T8" fmla="*/ 22 w 23"/>
                <a:gd name="T9" fmla="*/ 15 h 53"/>
                <a:gd name="T10" fmla="*/ 23 w 23"/>
                <a:gd name="T11" fmla="*/ 13 h 53"/>
                <a:gd name="T12" fmla="*/ 12 w 23"/>
                <a:gd name="T13" fmla="*/ 0 h 53"/>
                <a:gd name="T14" fmla="*/ 7 w 23"/>
                <a:gd name="T15" fmla="*/ 7 h 53"/>
                <a:gd name="T16" fmla="*/ 3 w 23"/>
                <a:gd name="T17" fmla="*/ 15 h 53"/>
                <a:gd name="T18" fmla="*/ 1 w 23"/>
                <a:gd name="T19" fmla="*/ 27 h 53"/>
                <a:gd name="T20" fmla="*/ 0 w 23"/>
                <a:gd name="T21" fmla="*/ 41 h 53"/>
                <a:gd name="T22" fmla="*/ 8 w 23"/>
                <a:gd name="T23" fmla="*/ 31 h 53"/>
                <a:gd name="T24" fmla="*/ 8 w 23"/>
                <a:gd name="T25" fmla="*/ 53 h 53"/>
                <a:gd name="T26" fmla="*/ 15 w 23"/>
                <a:gd name="T27" fmla="*/ 53 h 53"/>
                <a:gd name="T28" fmla="*/ 16 w 23"/>
                <a:gd name="T29" fmla="*/ 44 h 53"/>
                <a:gd name="T30" fmla="*/ 8 w 23"/>
                <a:gd name="T3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53">
                  <a:moveTo>
                    <a:pt x="8" y="53"/>
                  </a:moveTo>
                  <a:lnTo>
                    <a:pt x="16" y="44"/>
                  </a:lnTo>
                  <a:lnTo>
                    <a:pt x="18" y="31"/>
                  </a:lnTo>
                  <a:lnTo>
                    <a:pt x="20" y="23"/>
                  </a:lnTo>
                  <a:lnTo>
                    <a:pt x="22" y="15"/>
                  </a:lnTo>
                  <a:lnTo>
                    <a:pt x="23" y="13"/>
                  </a:lnTo>
                  <a:lnTo>
                    <a:pt x="12" y="0"/>
                  </a:lnTo>
                  <a:lnTo>
                    <a:pt x="7" y="7"/>
                  </a:lnTo>
                  <a:lnTo>
                    <a:pt x="3" y="15"/>
                  </a:lnTo>
                  <a:lnTo>
                    <a:pt x="1" y="27"/>
                  </a:lnTo>
                  <a:lnTo>
                    <a:pt x="0" y="41"/>
                  </a:lnTo>
                  <a:lnTo>
                    <a:pt x="8" y="31"/>
                  </a:lnTo>
                  <a:lnTo>
                    <a:pt x="8" y="53"/>
                  </a:lnTo>
                  <a:lnTo>
                    <a:pt x="15" y="53"/>
                  </a:lnTo>
                  <a:lnTo>
                    <a:pt x="16" y="44"/>
                  </a:lnTo>
                  <a:lnTo>
                    <a:pt x="8" y="5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60" name="Freeform 3528"/>
            <p:cNvSpPr>
              <a:spLocks/>
            </p:cNvSpPr>
            <p:nvPr/>
          </p:nvSpPr>
          <p:spPr bwMode="auto">
            <a:xfrm>
              <a:off x="4284199" y="1793805"/>
              <a:ext cx="5158" cy="6306"/>
            </a:xfrm>
            <a:custGeom>
              <a:avLst/>
              <a:gdLst>
                <a:gd name="T0" fmla="*/ 0 w 17"/>
                <a:gd name="T1" fmla="*/ 12 h 22"/>
                <a:gd name="T2" fmla="*/ 8 w 17"/>
                <a:gd name="T3" fmla="*/ 22 h 22"/>
                <a:gd name="T4" fmla="*/ 17 w 17"/>
                <a:gd name="T5" fmla="*/ 22 h 22"/>
                <a:gd name="T6" fmla="*/ 17 w 17"/>
                <a:gd name="T7" fmla="*/ 0 h 22"/>
                <a:gd name="T8" fmla="*/ 8 w 17"/>
                <a:gd name="T9" fmla="*/ 0 h 22"/>
                <a:gd name="T10" fmla="*/ 0 w 17"/>
                <a:gd name="T11" fmla="*/ 12 h 22"/>
                <a:gd name="T12" fmla="*/ 0 w 17"/>
                <a:gd name="T13" fmla="*/ 12 h 22"/>
                <a:gd name="T14" fmla="*/ 0 w 17"/>
                <a:gd name="T15" fmla="*/ 22 h 22"/>
                <a:gd name="T16" fmla="*/ 8 w 17"/>
                <a:gd name="T17" fmla="*/ 22 h 22"/>
                <a:gd name="T18" fmla="*/ 0 w 17"/>
                <a:gd name="T1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2">
                  <a:moveTo>
                    <a:pt x="0" y="12"/>
                  </a:moveTo>
                  <a:lnTo>
                    <a:pt x="8" y="22"/>
                  </a:lnTo>
                  <a:lnTo>
                    <a:pt x="17" y="22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8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61" name="Freeform 3529"/>
            <p:cNvSpPr>
              <a:spLocks/>
            </p:cNvSpPr>
            <p:nvPr/>
          </p:nvSpPr>
          <p:spPr bwMode="auto">
            <a:xfrm>
              <a:off x="4284199" y="1793232"/>
              <a:ext cx="4584" cy="4013"/>
            </a:xfrm>
            <a:custGeom>
              <a:avLst/>
              <a:gdLst>
                <a:gd name="T0" fmla="*/ 0 w 16"/>
                <a:gd name="T1" fmla="*/ 0 h 13"/>
                <a:gd name="T2" fmla="*/ 0 w 16"/>
                <a:gd name="T3" fmla="*/ 0 h 13"/>
                <a:gd name="T4" fmla="*/ 0 w 16"/>
                <a:gd name="T5" fmla="*/ 6 h 13"/>
                <a:gd name="T6" fmla="*/ 0 w 16"/>
                <a:gd name="T7" fmla="*/ 13 h 13"/>
                <a:gd name="T8" fmla="*/ 16 w 16"/>
                <a:gd name="T9" fmla="*/ 11 h 13"/>
                <a:gd name="T10" fmla="*/ 16 w 16"/>
                <a:gd name="T11" fmla="*/ 4 h 13"/>
                <a:gd name="T12" fmla="*/ 16 w 16"/>
                <a:gd name="T13" fmla="*/ 0 h 13"/>
                <a:gd name="T14" fmla="*/ 16 w 16"/>
                <a:gd name="T15" fmla="*/ 0 h 13"/>
                <a:gd name="T16" fmla="*/ 0 w 16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13"/>
                  </a:lnTo>
                  <a:lnTo>
                    <a:pt x="16" y="11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62" name="Freeform 3530"/>
            <p:cNvSpPr>
              <a:spLocks/>
            </p:cNvSpPr>
            <p:nvPr/>
          </p:nvSpPr>
          <p:spPr bwMode="auto">
            <a:xfrm>
              <a:off x="4284199" y="1774887"/>
              <a:ext cx="8023" cy="18345"/>
            </a:xfrm>
            <a:custGeom>
              <a:avLst/>
              <a:gdLst>
                <a:gd name="T0" fmla="*/ 14 w 27"/>
                <a:gd name="T1" fmla="*/ 0 h 65"/>
                <a:gd name="T2" fmla="*/ 14 w 27"/>
                <a:gd name="T3" fmla="*/ 0 h 65"/>
                <a:gd name="T4" fmla="*/ 7 w 27"/>
                <a:gd name="T5" fmla="*/ 13 h 65"/>
                <a:gd name="T6" fmla="*/ 3 w 27"/>
                <a:gd name="T7" fmla="*/ 29 h 65"/>
                <a:gd name="T8" fmla="*/ 1 w 27"/>
                <a:gd name="T9" fmla="*/ 45 h 65"/>
                <a:gd name="T10" fmla="*/ 0 w 27"/>
                <a:gd name="T11" fmla="*/ 65 h 65"/>
                <a:gd name="T12" fmla="*/ 16 w 27"/>
                <a:gd name="T13" fmla="*/ 65 h 65"/>
                <a:gd name="T14" fmla="*/ 17 w 27"/>
                <a:gd name="T15" fmla="*/ 48 h 65"/>
                <a:gd name="T16" fmla="*/ 18 w 27"/>
                <a:gd name="T17" fmla="*/ 33 h 65"/>
                <a:gd name="T18" fmla="*/ 22 w 27"/>
                <a:gd name="T19" fmla="*/ 22 h 65"/>
                <a:gd name="T20" fmla="*/ 27 w 27"/>
                <a:gd name="T21" fmla="*/ 13 h 65"/>
                <a:gd name="T22" fmla="*/ 27 w 27"/>
                <a:gd name="T23" fmla="*/ 13 h 65"/>
                <a:gd name="T24" fmla="*/ 14 w 27"/>
                <a:gd name="T2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65">
                  <a:moveTo>
                    <a:pt x="14" y="0"/>
                  </a:moveTo>
                  <a:lnTo>
                    <a:pt x="14" y="0"/>
                  </a:lnTo>
                  <a:lnTo>
                    <a:pt x="7" y="13"/>
                  </a:lnTo>
                  <a:lnTo>
                    <a:pt x="3" y="29"/>
                  </a:lnTo>
                  <a:lnTo>
                    <a:pt x="1" y="45"/>
                  </a:lnTo>
                  <a:lnTo>
                    <a:pt x="0" y="65"/>
                  </a:lnTo>
                  <a:lnTo>
                    <a:pt x="16" y="65"/>
                  </a:lnTo>
                  <a:lnTo>
                    <a:pt x="17" y="48"/>
                  </a:lnTo>
                  <a:lnTo>
                    <a:pt x="18" y="33"/>
                  </a:lnTo>
                  <a:lnTo>
                    <a:pt x="22" y="22"/>
                  </a:lnTo>
                  <a:lnTo>
                    <a:pt x="27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63" name="Freeform 3531"/>
            <p:cNvSpPr>
              <a:spLocks/>
            </p:cNvSpPr>
            <p:nvPr/>
          </p:nvSpPr>
          <p:spPr bwMode="auto">
            <a:xfrm>
              <a:off x="4288211" y="1769727"/>
              <a:ext cx="9169" cy="8599"/>
            </a:xfrm>
            <a:custGeom>
              <a:avLst/>
              <a:gdLst>
                <a:gd name="T0" fmla="*/ 31 w 31"/>
                <a:gd name="T1" fmla="*/ 0 h 32"/>
                <a:gd name="T2" fmla="*/ 31 w 31"/>
                <a:gd name="T3" fmla="*/ 0 h 32"/>
                <a:gd name="T4" fmla="*/ 22 w 31"/>
                <a:gd name="T5" fmla="*/ 2 h 32"/>
                <a:gd name="T6" fmla="*/ 14 w 31"/>
                <a:gd name="T7" fmla="*/ 5 h 32"/>
                <a:gd name="T8" fmla="*/ 5 w 31"/>
                <a:gd name="T9" fmla="*/ 10 h 32"/>
                <a:gd name="T10" fmla="*/ 0 w 31"/>
                <a:gd name="T11" fmla="*/ 19 h 32"/>
                <a:gd name="T12" fmla="*/ 13 w 31"/>
                <a:gd name="T13" fmla="*/ 32 h 32"/>
                <a:gd name="T14" fmla="*/ 16 w 31"/>
                <a:gd name="T15" fmla="*/ 26 h 32"/>
                <a:gd name="T16" fmla="*/ 21 w 31"/>
                <a:gd name="T17" fmla="*/ 23 h 32"/>
                <a:gd name="T18" fmla="*/ 25 w 31"/>
                <a:gd name="T19" fmla="*/ 22 h 32"/>
                <a:gd name="T20" fmla="*/ 31 w 31"/>
                <a:gd name="T21" fmla="*/ 20 h 32"/>
                <a:gd name="T22" fmla="*/ 31 w 31"/>
                <a:gd name="T23" fmla="*/ 20 h 32"/>
                <a:gd name="T24" fmla="*/ 31 w 31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lnTo>
                    <a:pt x="31" y="0"/>
                  </a:lnTo>
                  <a:lnTo>
                    <a:pt x="22" y="2"/>
                  </a:lnTo>
                  <a:lnTo>
                    <a:pt x="14" y="5"/>
                  </a:lnTo>
                  <a:lnTo>
                    <a:pt x="5" y="10"/>
                  </a:lnTo>
                  <a:lnTo>
                    <a:pt x="0" y="19"/>
                  </a:lnTo>
                  <a:lnTo>
                    <a:pt x="13" y="32"/>
                  </a:lnTo>
                  <a:lnTo>
                    <a:pt x="16" y="26"/>
                  </a:lnTo>
                  <a:lnTo>
                    <a:pt x="21" y="23"/>
                  </a:lnTo>
                  <a:lnTo>
                    <a:pt x="25" y="22"/>
                  </a:lnTo>
                  <a:lnTo>
                    <a:pt x="31" y="2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64" name="Freeform 3532"/>
            <p:cNvSpPr>
              <a:spLocks/>
            </p:cNvSpPr>
            <p:nvPr/>
          </p:nvSpPr>
          <p:spPr bwMode="auto">
            <a:xfrm>
              <a:off x="4297380" y="1769727"/>
              <a:ext cx="8023" cy="7453"/>
            </a:xfrm>
            <a:custGeom>
              <a:avLst/>
              <a:gdLst>
                <a:gd name="T0" fmla="*/ 28 w 28"/>
                <a:gd name="T1" fmla="*/ 13 h 28"/>
                <a:gd name="T2" fmla="*/ 28 w 28"/>
                <a:gd name="T3" fmla="*/ 13 h 28"/>
                <a:gd name="T4" fmla="*/ 22 w 28"/>
                <a:gd name="T5" fmla="*/ 7 h 28"/>
                <a:gd name="T6" fmla="*/ 15 w 28"/>
                <a:gd name="T7" fmla="*/ 3 h 28"/>
                <a:gd name="T8" fmla="*/ 8 w 28"/>
                <a:gd name="T9" fmla="*/ 2 h 28"/>
                <a:gd name="T10" fmla="*/ 0 w 28"/>
                <a:gd name="T11" fmla="*/ 0 h 28"/>
                <a:gd name="T12" fmla="*/ 0 w 28"/>
                <a:gd name="T13" fmla="*/ 20 h 28"/>
                <a:gd name="T14" fmla="*/ 5 w 28"/>
                <a:gd name="T15" fmla="*/ 22 h 28"/>
                <a:gd name="T16" fmla="*/ 10 w 28"/>
                <a:gd name="T17" fmla="*/ 23 h 28"/>
                <a:gd name="T18" fmla="*/ 13 w 28"/>
                <a:gd name="T19" fmla="*/ 25 h 28"/>
                <a:gd name="T20" fmla="*/ 17 w 28"/>
                <a:gd name="T21" fmla="*/ 28 h 28"/>
                <a:gd name="T22" fmla="*/ 17 w 28"/>
                <a:gd name="T23" fmla="*/ 28 h 28"/>
                <a:gd name="T24" fmla="*/ 28 w 28"/>
                <a:gd name="T25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8">
                  <a:moveTo>
                    <a:pt x="28" y="13"/>
                  </a:moveTo>
                  <a:lnTo>
                    <a:pt x="28" y="13"/>
                  </a:lnTo>
                  <a:lnTo>
                    <a:pt x="22" y="7"/>
                  </a:lnTo>
                  <a:lnTo>
                    <a:pt x="15" y="3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10" y="23"/>
                  </a:lnTo>
                  <a:lnTo>
                    <a:pt x="13" y="25"/>
                  </a:lnTo>
                  <a:lnTo>
                    <a:pt x="17" y="28"/>
                  </a:lnTo>
                  <a:lnTo>
                    <a:pt x="28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65" name="Freeform 3533"/>
            <p:cNvSpPr>
              <a:spLocks/>
            </p:cNvSpPr>
            <p:nvPr/>
          </p:nvSpPr>
          <p:spPr bwMode="auto">
            <a:xfrm>
              <a:off x="4301964" y="1773167"/>
              <a:ext cx="10315" cy="20638"/>
            </a:xfrm>
            <a:custGeom>
              <a:avLst/>
              <a:gdLst>
                <a:gd name="T0" fmla="*/ 35 w 35"/>
                <a:gd name="T1" fmla="*/ 68 h 72"/>
                <a:gd name="T2" fmla="*/ 35 w 35"/>
                <a:gd name="T3" fmla="*/ 68 h 72"/>
                <a:gd name="T4" fmla="*/ 30 w 35"/>
                <a:gd name="T5" fmla="*/ 45 h 72"/>
                <a:gd name="T6" fmla="*/ 24 w 35"/>
                <a:gd name="T7" fmla="*/ 26 h 72"/>
                <a:gd name="T8" fmla="*/ 18 w 35"/>
                <a:gd name="T9" fmla="*/ 12 h 72"/>
                <a:gd name="T10" fmla="*/ 11 w 35"/>
                <a:gd name="T11" fmla="*/ 0 h 72"/>
                <a:gd name="T12" fmla="*/ 0 w 35"/>
                <a:gd name="T13" fmla="*/ 15 h 72"/>
                <a:gd name="T14" fmla="*/ 4 w 35"/>
                <a:gd name="T15" fmla="*/ 22 h 72"/>
                <a:gd name="T16" fmla="*/ 9 w 35"/>
                <a:gd name="T17" fmla="*/ 35 h 72"/>
                <a:gd name="T18" fmla="*/ 14 w 35"/>
                <a:gd name="T19" fmla="*/ 51 h 72"/>
                <a:gd name="T20" fmla="*/ 18 w 35"/>
                <a:gd name="T21" fmla="*/ 72 h 72"/>
                <a:gd name="T22" fmla="*/ 18 w 35"/>
                <a:gd name="T23" fmla="*/ 72 h 72"/>
                <a:gd name="T24" fmla="*/ 35 w 35"/>
                <a:gd name="T25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72">
                  <a:moveTo>
                    <a:pt x="35" y="68"/>
                  </a:moveTo>
                  <a:lnTo>
                    <a:pt x="35" y="68"/>
                  </a:lnTo>
                  <a:lnTo>
                    <a:pt x="30" y="45"/>
                  </a:lnTo>
                  <a:lnTo>
                    <a:pt x="24" y="26"/>
                  </a:lnTo>
                  <a:lnTo>
                    <a:pt x="18" y="12"/>
                  </a:lnTo>
                  <a:lnTo>
                    <a:pt x="11" y="0"/>
                  </a:lnTo>
                  <a:lnTo>
                    <a:pt x="0" y="15"/>
                  </a:lnTo>
                  <a:lnTo>
                    <a:pt x="4" y="22"/>
                  </a:lnTo>
                  <a:lnTo>
                    <a:pt x="9" y="35"/>
                  </a:lnTo>
                  <a:lnTo>
                    <a:pt x="14" y="51"/>
                  </a:lnTo>
                  <a:lnTo>
                    <a:pt x="18" y="72"/>
                  </a:lnTo>
                  <a:lnTo>
                    <a:pt x="35" y="6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66" name="Freeform 3534"/>
            <p:cNvSpPr>
              <a:spLocks/>
            </p:cNvSpPr>
            <p:nvPr/>
          </p:nvSpPr>
          <p:spPr bwMode="auto">
            <a:xfrm>
              <a:off x="4307695" y="1792658"/>
              <a:ext cx="9742" cy="53889"/>
            </a:xfrm>
            <a:custGeom>
              <a:avLst/>
              <a:gdLst>
                <a:gd name="T0" fmla="*/ 19 w 35"/>
                <a:gd name="T1" fmla="*/ 136 h 187"/>
                <a:gd name="T2" fmla="*/ 35 w 35"/>
                <a:gd name="T3" fmla="*/ 137 h 187"/>
                <a:gd name="T4" fmla="*/ 32 w 35"/>
                <a:gd name="T5" fmla="*/ 101 h 187"/>
                <a:gd name="T6" fmla="*/ 27 w 35"/>
                <a:gd name="T7" fmla="*/ 65 h 187"/>
                <a:gd name="T8" fmla="*/ 23 w 35"/>
                <a:gd name="T9" fmla="*/ 32 h 187"/>
                <a:gd name="T10" fmla="*/ 17 w 35"/>
                <a:gd name="T11" fmla="*/ 0 h 187"/>
                <a:gd name="T12" fmla="*/ 0 w 35"/>
                <a:gd name="T13" fmla="*/ 4 h 187"/>
                <a:gd name="T14" fmla="*/ 6 w 35"/>
                <a:gd name="T15" fmla="*/ 36 h 187"/>
                <a:gd name="T16" fmla="*/ 11 w 35"/>
                <a:gd name="T17" fmla="*/ 69 h 187"/>
                <a:gd name="T18" fmla="*/ 16 w 35"/>
                <a:gd name="T19" fmla="*/ 104 h 187"/>
                <a:gd name="T20" fmla="*/ 19 w 35"/>
                <a:gd name="T21" fmla="*/ 138 h 187"/>
                <a:gd name="T22" fmla="*/ 35 w 35"/>
                <a:gd name="T23" fmla="*/ 141 h 187"/>
                <a:gd name="T24" fmla="*/ 19 w 35"/>
                <a:gd name="T25" fmla="*/ 138 h 187"/>
                <a:gd name="T26" fmla="*/ 24 w 35"/>
                <a:gd name="T27" fmla="*/ 187 h 187"/>
                <a:gd name="T28" fmla="*/ 35 w 35"/>
                <a:gd name="T29" fmla="*/ 141 h 187"/>
                <a:gd name="T30" fmla="*/ 19 w 35"/>
                <a:gd name="T31" fmla="*/ 13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87">
                  <a:moveTo>
                    <a:pt x="19" y="136"/>
                  </a:moveTo>
                  <a:lnTo>
                    <a:pt x="35" y="137"/>
                  </a:lnTo>
                  <a:lnTo>
                    <a:pt x="32" y="101"/>
                  </a:lnTo>
                  <a:lnTo>
                    <a:pt x="27" y="65"/>
                  </a:lnTo>
                  <a:lnTo>
                    <a:pt x="23" y="32"/>
                  </a:lnTo>
                  <a:lnTo>
                    <a:pt x="17" y="0"/>
                  </a:lnTo>
                  <a:lnTo>
                    <a:pt x="0" y="4"/>
                  </a:lnTo>
                  <a:lnTo>
                    <a:pt x="6" y="36"/>
                  </a:lnTo>
                  <a:lnTo>
                    <a:pt x="11" y="69"/>
                  </a:lnTo>
                  <a:lnTo>
                    <a:pt x="16" y="104"/>
                  </a:lnTo>
                  <a:lnTo>
                    <a:pt x="19" y="138"/>
                  </a:lnTo>
                  <a:lnTo>
                    <a:pt x="35" y="141"/>
                  </a:lnTo>
                  <a:lnTo>
                    <a:pt x="19" y="138"/>
                  </a:lnTo>
                  <a:lnTo>
                    <a:pt x="24" y="187"/>
                  </a:lnTo>
                  <a:lnTo>
                    <a:pt x="35" y="141"/>
                  </a:lnTo>
                  <a:lnTo>
                    <a:pt x="19" y="13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67" name="Freeform 3535"/>
            <p:cNvSpPr>
              <a:spLocks/>
            </p:cNvSpPr>
            <p:nvPr/>
          </p:nvSpPr>
          <p:spPr bwMode="auto">
            <a:xfrm>
              <a:off x="4312852" y="1807564"/>
              <a:ext cx="10315" cy="25798"/>
            </a:xfrm>
            <a:custGeom>
              <a:avLst/>
              <a:gdLst>
                <a:gd name="T0" fmla="*/ 36 w 36"/>
                <a:gd name="T1" fmla="*/ 6 h 89"/>
                <a:gd name="T2" fmla="*/ 20 w 36"/>
                <a:gd name="T3" fmla="*/ 0 h 89"/>
                <a:gd name="T4" fmla="*/ 0 w 36"/>
                <a:gd name="T5" fmla="*/ 84 h 89"/>
                <a:gd name="T6" fmla="*/ 16 w 36"/>
                <a:gd name="T7" fmla="*/ 89 h 89"/>
                <a:gd name="T8" fmla="*/ 36 w 36"/>
                <a:gd name="T9" fmla="*/ 6 h 89"/>
                <a:gd name="T10" fmla="*/ 36 w 36"/>
                <a:gd name="T11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9">
                  <a:moveTo>
                    <a:pt x="36" y="6"/>
                  </a:moveTo>
                  <a:lnTo>
                    <a:pt x="20" y="0"/>
                  </a:lnTo>
                  <a:lnTo>
                    <a:pt x="0" y="84"/>
                  </a:lnTo>
                  <a:lnTo>
                    <a:pt x="16" y="89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68" name="Freeform 3536"/>
            <p:cNvSpPr>
              <a:spLocks/>
            </p:cNvSpPr>
            <p:nvPr/>
          </p:nvSpPr>
          <p:spPr bwMode="auto">
            <a:xfrm>
              <a:off x="4318583" y="1770874"/>
              <a:ext cx="14327" cy="38410"/>
            </a:xfrm>
            <a:custGeom>
              <a:avLst/>
              <a:gdLst>
                <a:gd name="T0" fmla="*/ 43 w 50"/>
                <a:gd name="T1" fmla="*/ 0 h 134"/>
                <a:gd name="T2" fmla="*/ 35 w 50"/>
                <a:gd name="T3" fmla="*/ 7 h 134"/>
                <a:gd name="T4" fmla="*/ 25 w 50"/>
                <a:gd name="T5" fmla="*/ 38 h 134"/>
                <a:gd name="T6" fmla="*/ 16 w 50"/>
                <a:gd name="T7" fmla="*/ 69 h 134"/>
                <a:gd name="T8" fmla="*/ 7 w 50"/>
                <a:gd name="T9" fmla="*/ 99 h 134"/>
                <a:gd name="T10" fmla="*/ 0 w 50"/>
                <a:gd name="T11" fmla="*/ 128 h 134"/>
                <a:gd name="T12" fmla="*/ 16 w 50"/>
                <a:gd name="T13" fmla="*/ 134 h 134"/>
                <a:gd name="T14" fmla="*/ 23 w 50"/>
                <a:gd name="T15" fmla="*/ 105 h 134"/>
                <a:gd name="T16" fmla="*/ 32 w 50"/>
                <a:gd name="T17" fmla="*/ 76 h 134"/>
                <a:gd name="T18" fmla="*/ 41 w 50"/>
                <a:gd name="T19" fmla="*/ 46 h 134"/>
                <a:gd name="T20" fmla="*/ 50 w 50"/>
                <a:gd name="T21" fmla="*/ 14 h 134"/>
                <a:gd name="T22" fmla="*/ 43 w 50"/>
                <a:gd name="T23" fmla="*/ 21 h 134"/>
                <a:gd name="T24" fmla="*/ 43 w 50"/>
                <a:gd name="T25" fmla="*/ 0 h 134"/>
                <a:gd name="T26" fmla="*/ 37 w 50"/>
                <a:gd name="T27" fmla="*/ 0 h 134"/>
                <a:gd name="T28" fmla="*/ 35 w 50"/>
                <a:gd name="T29" fmla="*/ 7 h 134"/>
                <a:gd name="T30" fmla="*/ 43 w 50"/>
                <a:gd name="T3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134">
                  <a:moveTo>
                    <a:pt x="43" y="0"/>
                  </a:moveTo>
                  <a:lnTo>
                    <a:pt x="35" y="7"/>
                  </a:lnTo>
                  <a:lnTo>
                    <a:pt x="25" y="38"/>
                  </a:lnTo>
                  <a:lnTo>
                    <a:pt x="16" y="69"/>
                  </a:lnTo>
                  <a:lnTo>
                    <a:pt x="7" y="99"/>
                  </a:lnTo>
                  <a:lnTo>
                    <a:pt x="0" y="128"/>
                  </a:lnTo>
                  <a:lnTo>
                    <a:pt x="16" y="134"/>
                  </a:lnTo>
                  <a:lnTo>
                    <a:pt x="23" y="105"/>
                  </a:lnTo>
                  <a:lnTo>
                    <a:pt x="32" y="76"/>
                  </a:lnTo>
                  <a:lnTo>
                    <a:pt x="41" y="46"/>
                  </a:lnTo>
                  <a:lnTo>
                    <a:pt x="50" y="14"/>
                  </a:lnTo>
                  <a:lnTo>
                    <a:pt x="43" y="21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35" y="7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69" name="Freeform 3537"/>
            <p:cNvSpPr>
              <a:spLocks/>
            </p:cNvSpPr>
            <p:nvPr/>
          </p:nvSpPr>
          <p:spPr bwMode="auto">
            <a:xfrm>
              <a:off x="4342651" y="1727877"/>
              <a:ext cx="4584" cy="8599"/>
            </a:xfrm>
            <a:custGeom>
              <a:avLst/>
              <a:gdLst>
                <a:gd name="T0" fmla="*/ 12 w 16"/>
                <a:gd name="T1" fmla="*/ 7 h 29"/>
                <a:gd name="T2" fmla="*/ 0 w 16"/>
                <a:gd name="T3" fmla="*/ 17 h 29"/>
                <a:gd name="T4" fmla="*/ 0 w 16"/>
                <a:gd name="T5" fmla="*/ 29 h 29"/>
                <a:gd name="T6" fmla="*/ 16 w 16"/>
                <a:gd name="T7" fmla="*/ 29 h 29"/>
                <a:gd name="T8" fmla="*/ 16 w 16"/>
                <a:gd name="T9" fmla="*/ 17 h 29"/>
                <a:gd name="T10" fmla="*/ 12 w 16"/>
                <a:gd name="T11" fmla="*/ 7 h 29"/>
                <a:gd name="T12" fmla="*/ 12 w 16"/>
                <a:gd name="T13" fmla="*/ 7 h 29"/>
                <a:gd name="T14" fmla="*/ 0 w 16"/>
                <a:gd name="T15" fmla="*/ 0 h 29"/>
                <a:gd name="T16" fmla="*/ 0 w 16"/>
                <a:gd name="T17" fmla="*/ 17 h 29"/>
                <a:gd name="T18" fmla="*/ 12 w 16"/>
                <a:gd name="T1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9">
                  <a:moveTo>
                    <a:pt x="12" y="7"/>
                  </a:moveTo>
                  <a:lnTo>
                    <a:pt x="0" y="17"/>
                  </a:lnTo>
                  <a:lnTo>
                    <a:pt x="0" y="29"/>
                  </a:lnTo>
                  <a:lnTo>
                    <a:pt x="16" y="29"/>
                  </a:lnTo>
                  <a:lnTo>
                    <a:pt x="16" y="17"/>
                  </a:lnTo>
                  <a:lnTo>
                    <a:pt x="12" y="7"/>
                  </a:lnTo>
                  <a:lnTo>
                    <a:pt x="0" y="0"/>
                  </a:lnTo>
                  <a:lnTo>
                    <a:pt x="0" y="17"/>
                  </a:lnTo>
                  <a:lnTo>
                    <a:pt x="12" y="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70" name="Freeform 3538"/>
            <p:cNvSpPr>
              <a:spLocks/>
            </p:cNvSpPr>
            <p:nvPr/>
          </p:nvSpPr>
          <p:spPr bwMode="auto">
            <a:xfrm>
              <a:off x="4343798" y="1730170"/>
              <a:ext cx="29226" cy="34970"/>
            </a:xfrm>
            <a:custGeom>
              <a:avLst/>
              <a:gdLst>
                <a:gd name="T0" fmla="*/ 103 w 103"/>
                <a:gd name="T1" fmla="*/ 111 h 123"/>
                <a:gd name="T2" fmla="*/ 103 w 103"/>
                <a:gd name="T3" fmla="*/ 111 h 123"/>
                <a:gd name="T4" fmla="*/ 94 w 103"/>
                <a:gd name="T5" fmla="*/ 94 h 123"/>
                <a:gd name="T6" fmla="*/ 84 w 103"/>
                <a:gd name="T7" fmla="*/ 78 h 123"/>
                <a:gd name="T8" fmla="*/ 73 w 103"/>
                <a:gd name="T9" fmla="*/ 62 h 123"/>
                <a:gd name="T10" fmla="*/ 62 w 103"/>
                <a:gd name="T11" fmla="*/ 48 h 123"/>
                <a:gd name="T12" fmla="*/ 50 w 103"/>
                <a:gd name="T13" fmla="*/ 35 h 123"/>
                <a:gd name="T14" fmla="*/ 36 w 103"/>
                <a:gd name="T15" fmla="*/ 22 h 123"/>
                <a:gd name="T16" fmla="*/ 22 w 103"/>
                <a:gd name="T17" fmla="*/ 10 h 123"/>
                <a:gd name="T18" fmla="*/ 7 w 103"/>
                <a:gd name="T19" fmla="*/ 0 h 123"/>
                <a:gd name="T20" fmla="*/ 0 w 103"/>
                <a:gd name="T21" fmla="*/ 19 h 123"/>
                <a:gd name="T22" fmla="*/ 14 w 103"/>
                <a:gd name="T23" fmla="*/ 29 h 123"/>
                <a:gd name="T24" fmla="*/ 27 w 103"/>
                <a:gd name="T25" fmla="*/ 39 h 123"/>
                <a:gd name="T26" fmla="*/ 39 w 103"/>
                <a:gd name="T27" fmla="*/ 51 h 123"/>
                <a:gd name="T28" fmla="*/ 50 w 103"/>
                <a:gd name="T29" fmla="*/ 62 h 123"/>
                <a:gd name="T30" fmla="*/ 62 w 103"/>
                <a:gd name="T31" fmla="*/ 75 h 123"/>
                <a:gd name="T32" fmla="*/ 71 w 103"/>
                <a:gd name="T33" fmla="*/ 90 h 123"/>
                <a:gd name="T34" fmla="*/ 80 w 103"/>
                <a:gd name="T35" fmla="*/ 105 h 123"/>
                <a:gd name="T36" fmla="*/ 89 w 103"/>
                <a:gd name="T37" fmla="*/ 123 h 123"/>
                <a:gd name="T38" fmla="*/ 89 w 103"/>
                <a:gd name="T39" fmla="*/ 123 h 123"/>
                <a:gd name="T40" fmla="*/ 103 w 103"/>
                <a:gd name="T41" fmla="*/ 1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3">
                  <a:moveTo>
                    <a:pt x="103" y="111"/>
                  </a:moveTo>
                  <a:lnTo>
                    <a:pt x="103" y="111"/>
                  </a:lnTo>
                  <a:lnTo>
                    <a:pt x="94" y="94"/>
                  </a:lnTo>
                  <a:lnTo>
                    <a:pt x="84" y="78"/>
                  </a:lnTo>
                  <a:lnTo>
                    <a:pt x="73" y="62"/>
                  </a:lnTo>
                  <a:lnTo>
                    <a:pt x="62" y="48"/>
                  </a:lnTo>
                  <a:lnTo>
                    <a:pt x="50" y="35"/>
                  </a:lnTo>
                  <a:lnTo>
                    <a:pt x="36" y="22"/>
                  </a:lnTo>
                  <a:lnTo>
                    <a:pt x="22" y="10"/>
                  </a:lnTo>
                  <a:lnTo>
                    <a:pt x="7" y="0"/>
                  </a:lnTo>
                  <a:lnTo>
                    <a:pt x="0" y="19"/>
                  </a:lnTo>
                  <a:lnTo>
                    <a:pt x="14" y="29"/>
                  </a:lnTo>
                  <a:lnTo>
                    <a:pt x="27" y="39"/>
                  </a:lnTo>
                  <a:lnTo>
                    <a:pt x="39" y="51"/>
                  </a:lnTo>
                  <a:lnTo>
                    <a:pt x="50" y="62"/>
                  </a:lnTo>
                  <a:lnTo>
                    <a:pt x="62" y="75"/>
                  </a:lnTo>
                  <a:lnTo>
                    <a:pt x="71" y="90"/>
                  </a:lnTo>
                  <a:lnTo>
                    <a:pt x="80" y="105"/>
                  </a:lnTo>
                  <a:lnTo>
                    <a:pt x="89" y="123"/>
                  </a:lnTo>
                  <a:lnTo>
                    <a:pt x="103" y="11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71" name="Freeform 3539"/>
            <p:cNvSpPr>
              <a:spLocks/>
            </p:cNvSpPr>
            <p:nvPr/>
          </p:nvSpPr>
          <p:spPr bwMode="auto">
            <a:xfrm>
              <a:off x="4369012" y="1762274"/>
              <a:ext cx="14327" cy="45863"/>
            </a:xfrm>
            <a:custGeom>
              <a:avLst/>
              <a:gdLst>
                <a:gd name="T0" fmla="*/ 49 w 49"/>
                <a:gd name="T1" fmla="*/ 160 h 160"/>
                <a:gd name="T2" fmla="*/ 49 w 49"/>
                <a:gd name="T3" fmla="*/ 160 h 160"/>
                <a:gd name="T4" fmla="*/ 48 w 49"/>
                <a:gd name="T5" fmla="*/ 140 h 160"/>
                <a:gd name="T6" fmla="*/ 46 w 49"/>
                <a:gd name="T7" fmla="*/ 119 h 160"/>
                <a:gd name="T8" fmla="*/ 44 w 49"/>
                <a:gd name="T9" fmla="*/ 98 h 160"/>
                <a:gd name="T10" fmla="*/ 39 w 49"/>
                <a:gd name="T11" fmla="*/ 78 h 160"/>
                <a:gd name="T12" fmla="*/ 35 w 49"/>
                <a:gd name="T13" fmla="*/ 58 h 160"/>
                <a:gd name="T14" fmla="*/ 29 w 49"/>
                <a:gd name="T15" fmla="*/ 38 h 160"/>
                <a:gd name="T16" fmla="*/ 22 w 49"/>
                <a:gd name="T17" fmla="*/ 19 h 160"/>
                <a:gd name="T18" fmla="*/ 14 w 49"/>
                <a:gd name="T19" fmla="*/ 0 h 160"/>
                <a:gd name="T20" fmla="*/ 0 w 49"/>
                <a:gd name="T21" fmla="*/ 12 h 160"/>
                <a:gd name="T22" fmla="*/ 8 w 49"/>
                <a:gd name="T23" fmla="*/ 29 h 160"/>
                <a:gd name="T24" fmla="*/ 14 w 49"/>
                <a:gd name="T25" fmla="*/ 46 h 160"/>
                <a:gd name="T26" fmla="*/ 20 w 49"/>
                <a:gd name="T27" fmla="*/ 64 h 160"/>
                <a:gd name="T28" fmla="*/ 24 w 49"/>
                <a:gd name="T29" fmla="*/ 82 h 160"/>
                <a:gd name="T30" fmla="*/ 28 w 49"/>
                <a:gd name="T31" fmla="*/ 101 h 160"/>
                <a:gd name="T32" fmla="*/ 30 w 49"/>
                <a:gd name="T33" fmla="*/ 121 h 160"/>
                <a:gd name="T34" fmla="*/ 31 w 49"/>
                <a:gd name="T35" fmla="*/ 140 h 160"/>
                <a:gd name="T36" fmla="*/ 32 w 49"/>
                <a:gd name="T37" fmla="*/ 160 h 160"/>
                <a:gd name="T38" fmla="*/ 32 w 49"/>
                <a:gd name="T39" fmla="*/ 160 h 160"/>
                <a:gd name="T40" fmla="*/ 49 w 49"/>
                <a:gd name="T4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160">
                  <a:moveTo>
                    <a:pt x="49" y="160"/>
                  </a:moveTo>
                  <a:lnTo>
                    <a:pt x="49" y="160"/>
                  </a:lnTo>
                  <a:lnTo>
                    <a:pt x="48" y="140"/>
                  </a:lnTo>
                  <a:lnTo>
                    <a:pt x="46" y="119"/>
                  </a:lnTo>
                  <a:lnTo>
                    <a:pt x="44" y="98"/>
                  </a:lnTo>
                  <a:lnTo>
                    <a:pt x="39" y="78"/>
                  </a:lnTo>
                  <a:lnTo>
                    <a:pt x="35" y="58"/>
                  </a:lnTo>
                  <a:lnTo>
                    <a:pt x="29" y="38"/>
                  </a:lnTo>
                  <a:lnTo>
                    <a:pt x="22" y="19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8" y="29"/>
                  </a:lnTo>
                  <a:lnTo>
                    <a:pt x="14" y="46"/>
                  </a:lnTo>
                  <a:lnTo>
                    <a:pt x="20" y="64"/>
                  </a:lnTo>
                  <a:lnTo>
                    <a:pt x="24" y="82"/>
                  </a:lnTo>
                  <a:lnTo>
                    <a:pt x="28" y="101"/>
                  </a:lnTo>
                  <a:lnTo>
                    <a:pt x="30" y="121"/>
                  </a:lnTo>
                  <a:lnTo>
                    <a:pt x="31" y="140"/>
                  </a:lnTo>
                  <a:lnTo>
                    <a:pt x="32" y="160"/>
                  </a:lnTo>
                  <a:lnTo>
                    <a:pt x="49" y="16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72" name="Freeform 3540"/>
            <p:cNvSpPr>
              <a:spLocks/>
            </p:cNvSpPr>
            <p:nvPr/>
          </p:nvSpPr>
          <p:spPr bwMode="auto">
            <a:xfrm>
              <a:off x="4369012" y="1808137"/>
              <a:ext cx="14327" cy="47583"/>
            </a:xfrm>
            <a:custGeom>
              <a:avLst/>
              <a:gdLst>
                <a:gd name="T0" fmla="*/ 14 w 51"/>
                <a:gd name="T1" fmla="*/ 166 h 166"/>
                <a:gd name="T2" fmla="*/ 14 w 51"/>
                <a:gd name="T3" fmla="*/ 166 h 166"/>
                <a:gd name="T4" fmla="*/ 23 w 51"/>
                <a:gd name="T5" fmla="*/ 146 h 166"/>
                <a:gd name="T6" fmla="*/ 30 w 51"/>
                <a:gd name="T7" fmla="*/ 127 h 166"/>
                <a:gd name="T8" fmla="*/ 37 w 51"/>
                <a:gd name="T9" fmla="*/ 107 h 166"/>
                <a:gd name="T10" fmla="*/ 41 w 51"/>
                <a:gd name="T11" fmla="*/ 87 h 166"/>
                <a:gd name="T12" fmla="*/ 45 w 51"/>
                <a:gd name="T13" fmla="*/ 67 h 166"/>
                <a:gd name="T14" fmla="*/ 48 w 51"/>
                <a:gd name="T15" fmla="*/ 45 h 166"/>
                <a:gd name="T16" fmla="*/ 50 w 51"/>
                <a:gd name="T17" fmla="*/ 23 h 166"/>
                <a:gd name="T18" fmla="*/ 51 w 51"/>
                <a:gd name="T19" fmla="*/ 0 h 166"/>
                <a:gd name="T20" fmla="*/ 34 w 51"/>
                <a:gd name="T21" fmla="*/ 0 h 166"/>
                <a:gd name="T22" fmla="*/ 33 w 51"/>
                <a:gd name="T23" fmla="*/ 22 h 166"/>
                <a:gd name="T24" fmla="*/ 32 w 51"/>
                <a:gd name="T25" fmla="*/ 42 h 166"/>
                <a:gd name="T26" fmla="*/ 29 w 51"/>
                <a:gd name="T27" fmla="*/ 62 h 166"/>
                <a:gd name="T28" fmla="*/ 25 w 51"/>
                <a:gd name="T29" fmla="*/ 81 h 166"/>
                <a:gd name="T30" fmla="*/ 20 w 51"/>
                <a:gd name="T31" fmla="*/ 101 h 166"/>
                <a:gd name="T32" fmla="*/ 14 w 51"/>
                <a:gd name="T33" fmla="*/ 119 h 166"/>
                <a:gd name="T34" fmla="*/ 9 w 51"/>
                <a:gd name="T35" fmla="*/ 137 h 166"/>
                <a:gd name="T36" fmla="*/ 0 w 51"/>
                <a:gd name="T37" fmla="*/ 155 h 166"/>
                <a:gd name="T38" fmla="*/ 0 w 51"/>
                <a:gd name="T39" fmla="*/ 155 h 166"/>
                <a:gd name="T40" fmla="*/ 14 w 51"/>
                <a:gd name="T4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166">
                  <a:moveTo>
                    <a:pt x="14" y="166"/>
                  </a:moveTo>
                  <a:lnTo>
                    <a:pt x="14" y="166"/>
                  </a:lnTo>
                  <a:lnTo>
                    <a:pt x="23" y="146"/>
                  </a:lnTo>
                  <a:lnTo>
                    <a:pt x="30" y="127"/>
                  </a:lnTo>
                  <a:lnTo>
                    <a:pt x="37" y="107"/>
                  </a:lnTo>
                  <a:lnTo>
                    <a:pt x="41" y="87"/>
                  </a:lnTo>
                  <a:lnTo>
                    <a:pt x="45" y="67"/>
                  </a:lnTo>
                  <a:lnTo>
                    <a:pt x="48" y="45"/>
                  </a:lnTo>
                  <a:lnTo>
                    <a:pt x="50" y="23"/>
                  </a:lnTo>
                  <a:lnTo>
                    <a:pt x="51" y="0"/>
                  </a:lnTo>
                  <a:lnTo>
                    <a:pt x="34" y="0"/>
                  </a:lnTo>
                  <a:lnTo>
                    <a:pt x="33" y="22"/>
                  </a:lnTo>
                  <a:lnTo>
                    <a:pt x="32" y="42"/>
                  </a:lnTo>
                  <a:lnTo>
                    <a:pt x="29" y="62"/>
                  </a:lnTo>
                  <a:lnTo>
                    <a:pt x="25" y="81"/>
                  </a:lnTo>
                  <a:lnTo>
                    <a:pt x="20" y="101"/>
                  </a:lnTo>
                  <a:lnTo>
                    <a:pt x="14" y="119"/>
                  </a:lnTo>
                  <a:lnTo>
                    <a:pt x="9" y="137"/>
                  </a:lnTo>
                  <a:lnTo>
                    <a:pt x="0" y="155"/>
                  </a:lnTo>
                  <a:lnTo>
                    <a:pt x="14" y="16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73" name="Freeform 3541"/>
            <p:cNvSpPr>
              <a:spLocks/>
            </p:cNvSpPr>
            <p:nvPr/>
          </p:nvSpPr>
          <p:spPr bwMode="auto">
            <a:xfrm>
              <a:off x="4342651" y="1852280"/>
              <a:ext cx="30372" cy="35544"/>
            </a:xfrm>
            <a:custGeom>
              <a:avLst/>
              <a:gdLst>
                <a:gd name="T0" fmla="*/ 0 w 106"/>
                <a:gd name="T1" fmla="*/ 108 h 124"/>
                <a:gd name="T2" fmla="*/ 12 w 106"/>
                <a:gd name="T3" fmla="*/ 118 h 124"/>
                <a:gd name="T4" fmla="*/ 26 w 106"/>
                <a:gd name="T5" fmla="*/ 109 h 124"/>
                <a:gd name="T6" fmla="*/ 40 w 106"/>
                <a:gd name="T7" fmla="*/ 99 h 124"/>
                <a:gd name="T8" fmla="*/ 53 w 106"/>
                <a:gd name="T9" fmla="*/ 88 h 124"/>
                <a:gd name="T10" fmla="*/ 64 w 106"/>
                <a:gd name="T11" fmla="*/ 75 h 124"/>
                <a:gd name="T12" fmla="*/ 76 w 106"/>
                <a:gd name="T13" fmla="*/ 60 h 124"/>
                <a:gd name="T14" fmla="*/ 87 w 106"/>
                <a:gd name="T15" fmla="*/ 46 h 124"/>
                <a:gd name="T16" fmla="*/ 97 w 106"/>
                <a:gd name="T17" fmla="*/ 29 h 124"/>
                <a:gd name="T18" fmla="*/ 106 w 106"/>
                <a:gd name="T19" fmla="*/ 11 h 124"/>
                <a:gd name="T20" fmla="*/ 92 w 106"/>
                <a:gd name="T21" fmla="*/ 0 h 124"/>
                <a:gd name="T22" fmla="*/ 83 w 106"/>
                <a:gd name="T23" fmla="*/ 17 h 124"/>
                <a:gd name="T24" fmla="*/ 74 w 106"/>
                <a:gd name="T25" fmla="*/ 33 h 124"/>
                <a:gd name="T26" fmla="*/ 64 w 106"/>
                <a:gd name="T27" fmla="*/ 46 h 124"/>
                <a:gd name="T28" fmla="*/ 54 w 106"/>
                <a:gd name="T29" fmla="*/ 59 h 124"/>
                <a:gd name="T30" fmla="*/ 42 w 106"/>
                <a:gd name="T31" fmla="*/ 72 h 124"/>
                <a:gd name="T32" fmla="*/ 30 w 106"/>
                <a:gd name="T33" fmla="*/ 82 h 124"/>
                <a:gd name="T34" fmla="*/ 18 w 106"/>
                <a:gd name="T35" fmla="*/ 91 h 124"/>
                <a:gd name="T36" fmla="*/ 5 w 106"/>
                <a:gd name="T37" fmla="*/ 99 h 124"/>
                <a:gd name="T38" fmla="*/ 16 w 106"/>
                <a:gd name="T39" fmla="*/ 108 h 124"/>
                <a:gd name="T40" fmla="*/ 0 w 106"/>
                <a:gd name="T41" fmla="*/ 108 h 124"/>
                <a:gd name="T42" fmla="*/ 0 w 106"/>
                <a:gd name="T43" fmla="*/ 124 h 124"/>
                <a:gd name="T44" fmla="*/ 12 w 106"/>
                <a:gd name="T45" fmla="*/ 118 h 124"/>
                <a:gd name="T46" fmla="*/ 0 w 106"/>
                <a:gd name="T47" fmla="*/ 10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6" h="124">
                  <a:moveTo>
                    <a:pt x="0" y="108"/>
                  </a:moveTo>
                  <a:lnTo>
                    <a:pt x="12" y="118"/>
                  </a:lnTo>
                  <a:lnTo>
                    <a:pt x="26" y="109"/>
                  </a:lnTo>
                  <a:lnTo>
                    <a:pt x="40" y="99"/>
                  </a:lnTo>
                  <a:lnTo>
                    <a:pt x="53" y="88"/>
                  </a:lnTo>
                  <a:lnTo>
                    <a:pt x="64" y="75"/>
                  </a:lnTo>
                  <a:lnTo>
                    <a:pt x="76" y="60"/>
                  </a:lnTo>
                  <a:lnTo>
                    <a:pt x="87" y="46"/>
                  </a:lnTo>
                  <a:lnTo>
                    <a:pt x="97" y="29"/>
                  </a:lnTo>
                  <a:lnTo>
                    <a:pt x="106" y="11"/>
                  </a:lnTo>
                  <a:lnTo>
                    <a:pt x="92" y="0"/>
                  </a:lnTo>
                  <a:lnTo>
                    <a:pt x="83" y="17"/>
                  </a:lnTo>
                  <a:lnTo>
                    <a:pt x="74" y="33"/>
                  </a:lnTo>
                  <a:lnTo>
                    <a:pt x="64" y="46"/>
                  </a:lnTo>
                  <a:lnTo>
                    <a:pt x="54" y="59"/>
                  </a:lnTo>
                  <a:lnTo>
                    <a:pt x="42" y="72"/>
                  </a:lnTo>
                  <a:lnTo>
                    <a:pt x="30" y="82"/>
                  </a:lnTo>
                  <a:lnTo>
                    <a:pt x="18" y="91"/>
                  </a:lnTo>
                  <a:lnTo>
                    <a:pt x="5" y="99"/>
                  </a:lnTo>
                  <a:lnTo>
                    <a:pt x="16" y="108"/>
                  </a:lnTo>
                  <a:lnTo>
                    <a:pt x="0" y="108"/>
                  </a:lnTo>
                  <a:lnTo>
                    <a:pt x="0" y="124"/>
                  </a:lnTo>
                  <a:lnTo>
                    <a:pt x="12" y="118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74" name="Freeform 3542"/>
            <p:cNvSpPr>
              <a:spLocks/>
            </p:cNvSpPr>
            <p:nvPr/>
          </p:nvSpPr>
          <p:spPr bwMode="auto">
            <a:xfrm>
              <a:off x="4342651" y="1877504"/>
              <a:ext cx="4584" cy="5733"/>
            </a:xfrm>
            <a:custGeom>
              <a:avLst/>
              <a:gdLst>
                <a:gd name="T0" fmla="*/ 5 w 16"/>
                <a:gd name="T1" fmla="*/ 0 h 20"/>
                <a:gd name="T2" fmla="*/ 0 w 16"/>
                <a:gd name="T3" fmla="*/ 8 h 20"/>
                <a:gd name="T4" fmla="*/ 0 w 16"/>
                <a:gd name="T5" fmla="*/ 20 h 20"/>
                <a:gd name="T6" fmla="*/ 16 w 16"/>
                <a:gd name="T7" fmla="*/ 20 h 20"/>
                <a:gd name="T8" fmla="*/ 16 w 16"/>
                <a:gd name="T9" fmla="*/ 8 h 20"/>
                <a:gd name="T10" fmla="*/ 5 w 16"/>
                <a:gd name="T11" fmla="*/ 0 h 20"/>
                <a:gd name="T12" fmla="*/ 5 w 16"/>
                <a:gd name="T13" fmla="*/ 0 h 20"/>
                <a:gd name="T14" fmla="*/ 0 w 16"/>
                <a:gd name="T15" fmla="*/ 3 h 20"/>
                <a:gd name="T16" fmla="*/ 0 w 16"/>
                <a:gd name="T17" fmla="*/ 8 h 20"/>
                <a:gd name="T18" fmla="*/ 5 w 1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0">
                  <a:moveTo>
                    <a:pt x="5" y="0"/>
                  </a:moveTo>
                  <a:lnTo>
                    <a:pt x="0" y="8"/>
                  </a:lnTo>
                  <a:lnTo>
                    <a:pt x="0" y="20"/>
                  </a:lnTo>
                  <a:lnTo>
                    <a:pt x="16" y="20"/>
                  </a:lnTo>
                  <a:lnTo>
                    <a:pt x="16" y="8"/>
                  </a:lnTo>
                  <a:lnTo>
                    <a:pt x="5" y="0"/>
                  </a:lnTo>
                  <a:lnTo>
                    <a:pt x="0" y="3"/>
                  </a:lnTo>
                  <a:lnTo>
                    <a:pt x="0" y="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75" name="Freeform 3543"/>
            <p:cNvSpPr>
              <a:spLocks/>
            </p:cNvSpPr>
            <p:nvPr/>
          </p:nvSpPr>
          <p:spPr bwMode="auto">
            <a:xfrm>
              <a:off x="4343798" y="1863172"/>
              <a:ext cx="16619" cy="18918"/>
            </a:xfrm>
            <a:custGeom>
              <a:avLst/>
              <a:gdLst>
                <a:gd name="T0" fmla="*/ 43 w 57"/>
                <a:gd name="T1" fmla="*/ 0 h 66"/>
                <a:gd name="T2" fmla="*/ 43 w 57"/>
                <a:gd name="T3" fmla="*/ 0 h 66"/>
                <a:gd name="T4" fmla="*/ 34 w 57"/>
                <a:gd name="T5" fmla="*/ 14 h 66"/>
                <a:gd name="T6" fmla="*/ 23 w 57"/>
                <a:gd name="T7" fmla="*/ 27 h 66"/>
                <a:gd name="T8" fmla="*/ 11 w 57"/>
                <a:gd name="T9" fmla="*/ 39 h 66"/>
                <a:gd name="T10" fmla="*/ 0 w 57"/>
                <a:gd name="T11" fmla="*/ 49 h 66"/>
                <a:gd name="T12" fmla="*/ 8 w 57"/>
                <a:gd name="T13" fmla="*/ 66 h 66"/>
                <a:gd name="T14" fmla="*/ 22 w 57"/>
                <a:gd name="T15" fmla="*/ 54 h 66"/>
                <a:gd name="T16" fmla="*/ 35 w 57"/>
                <a:gd name="T17" fmla="*/ 41 h 66"/>
                <a:gd name="T18" fmla="*/ 46 w 57"/>
                <a:gd name="T19" fmla="*/ 27 h 66"/>
                <a:gd name="T20" fmla="*/ 57 w 57"/>
                <a:gd name="T21" fmla="*/ 11 h 66"/>
                <a:gd name="T22" fmla="*/ 57 w 57"/>
                <a:gd name="T23" fmla="*/ 11 h 66"/>
                <a:gd name="T24" fmla="*/ 43 w 57"/>
                <a:gd name="T2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6">
                  <a:moveTo>
                    <a:pt x="43" y="0"/>
                  </a:moveTo>
                  <a:lnTo>
                    <a:pt x="43" y="0"/>
                  </a:lnTo>
                  <a:lnTo>
                    <a:pt x="34" y="14"/>
                  </a:lnTo>
                  <a:lnTo>
                    <a:pt x="23" y="27"/>
                  </a:lnTo>
                  <a:lnTo>
                    <a:pt x="11" y="39"/>
                  </a:lnTo>
                  <a:lnTo>
                    <a:pt x="0" y="49"/>
                  </a:lnTo>
                  <a:lnTo>
                    <a:pt x="8" y="66"/>
                  </a:lnTo>
                  <a:lnTo>
                    <a:pt x="22" y="54"/>
                  </a:lnTo>
                  <a:lnTo>
                    <a:pt x="35" y="41"/>
                  </a:lnTo>
                  <a:lnTo>
                    <a:pt x="46" y="27"/>
                  </a:lnTo>
                  <a:lnTo>
                    <a:pt x="57" y="1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76" name="Freeform 3544"/>
            <p:cNvSpPr>
              <a:spLocks/>
            </p:cNvSpPr>
            <p:nvPr/>
          </p:nvSpPr>
          <p:spPr bwMode="auto">
            <a:xfrm>
              <a:off x="4355832" y="1840241"/>
              <a:ext cx="12607" cy="26371"/>
            </a:xfrm>
            <a:custGeom>
              <a:avLst/>
              <a:gdLst>
                <a:gd name="T0" fmla="*/ 26 w 42"/>
                <a:gd name="T1" fmla="*/ 0 h 92"/>
                <a:gd name="T2" fmla="*/ 26 w 42"/>
                <a:gd name="T3" fmla="*/ 0 h 92"/>
                <a:gd name="T4" fmla="*/ 20 w 42"/>
                <a:gd name="T5" fmla="*/ 23 h 92"/>
                <a:gd name="T6" fmla="*/ 14 w 42"/>
                <a:gd name="T7" fmla="*/ 45 h 92"/>
                <a:gd name="T8" fmla="*/ 8 w 42"/>
                <a:gd name="T9" fmla="*/ 63 h 92"/>
                <a:gd name="T10" fmla="*/ 0 w 42"/>
                <a:gd name="T11" fmla="*/ 81 h 92"/>
                <a:gd name="T12" fmla="*/ 14 w 42"/>
                <a:gd name="T13" fmla="*/ 92 h 92"/>
                <a:gd name="T14" fmla="*/ 22 w 42"/>
                <a:gd name="T15" fmla="*/ 73 h 92"/>
                <a:gd name="T16" fmla="*/ 30 w 42"/>
                <a:gd name="T17" fmla="*/ 52 h 92"/>
                <a:gd name="T18" fmla="*/ 36 w 42"/>
                <a:gd name="T19" fmla="*/ 29 h 92"/>
                <a:gd name="T20" fmla="*/ 42 w 42"/>
                <a:gd name="T21" fmla="*/ 4 h 92"/>
                <a:gd name="T22" fmla="*/ 42 w 42"/>
                <a:gd name="T23" fmla="*/ 4 h 92"/>
                <a:gd name="T24" fmla="*/ 26 w 42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92">
                  <a:moveTo>
                    <a:pt x="26" y="0"/>
                  </a:moveTo>
                  <a:lnTo>
                    <a:pt x="26" y="0"/>
                  </a:lnTo>
                  <a:lnTo>
                    <a:pt x="20" y="23"/>
                  </a:lnTo>
                  <a:lnTo>
                    <a:pt x="14" y="45"/>
                  </a:lnTo>
                  <a:lnTo>
                    <a:pt x="8" y="63"/>
                  </a:lnTo>
                  <a:lnTo>
                    <a:pt x="0" y="81"/>
                  </a:lnTo>
                  <a:lnTo>
                    <a:pt x="14" y="92"/>
                  </a:lnTo>
                  <a:lnTo>
                    <a:pt x="22" y="73"/>
                  </a:lnTo>
                  <a:lnTo>
                    <a:pt x="30" y="52"/>
                  </a:lnTo>
                  <a:lnTo>
                    <a:pt x="36" y="29"/>
                  </a:lnTo>
                  <a:lnTo>
                    <a:pt x="42" y="4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77" name="Freeform 3545"/>
            <p:cNvSpPr>
              <a:spLocks/>
            </p:cNvSpPr>
            <p:nvPr/>
          </p:nvSpPr>
          <p:spPr bwMode="auto">
            <a:xfrm>
              <a:off x="4363282" y="1809857"/>
              <a:ext cx="7450" cy="31531"/>
            </a:xfrm>
            <a:custGeom>
              <a:avLst/>
              <a:gdLst>
                <a:gd name="T0" fmla="*/ 8 w 24"/>
                <a:gd name="T1" fmla="*/ 0 h 109"/>
                <a:gd name="T2" fmla="*/ 8 w 24"/>
                <a:gd name="T3" fmla="*/ 0 h 109"/>
                <a:gd name="T4" fmla="*/ 7 w 24"/>
                <a:gd name="T5" fmla="*/ 27 h 109"/>
                <a:gd name="T6" fmla="*/ 6 w 24"/>
                <a:gd name="T7" fmla="*/ 53 h 109"/>
                <a:gd name="T8" fmla="*/ 3 w 24"/>
                <a:gd name="T9" fmla="*/ 79 h 109"/>
                <a:gd name="T10" fmla="*/ 0 w 24"/>
                <a:gd name="T11" fmla="*/ 105 h 109"/>
                <a:gd name="T12" fmla="*/ 16 w 24"/>
                <a:gd name="T13" fmla="*/ 109 h 109"/>
                <a:gd name="T14" fmla="*/ 20 w 24"/>
                <a:gd name="T15" fmla="*/ 83 h 109"/>
                <a:gd name="T16" fmla="*/ 22 w 24"/>
                <a:gd name="T17" fmla="*/ 56 h 109"/>
                <a:gd name="T18" fmla="*/ 24 w 24"/>
                <a:gd name="T19" fmla="*/ 28 h 109"/>
                <a:gd name="T20" fmla="*/ 24 w 24"/>
                <a:gd name="T21" fmla="*/ 0 h 109"/>
                <a:gd name="T22" fmla="*/ 24 w 24"/>
                <a:gd name="T23" fmla="*/ 0 h 109"/>
                <a:gd name="T24" fmla="*/ 8 w 24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09">
                  <a:moveTo>
                    <a:pt x="8" y="0"/>
                  </a:moveTo>
                  <a:lnTo>
                    <a:pt x="8" y="0"/>
                  </a:lnTo>
                  <a:lnTo>
                    <a:pt x="7" y="27"/>
                  </a:lnTo>
                  <a:lnTo>
                    <a:pt x="6" y="53"/>
                  </a:lnTo>
                  <a:lnTo>
                    <a:pt x="3" y="79"/>
                  </a:lnTo>
                  <a:lnTo>
                    <a:pt x="0" y="105"/>
                  </a:lnTo>
                  <a:lnTo>
                    <a:pt x="16" y="109"/>
                  </a:lnTo>
                  <a:lnTo>
                    <a:pt x="20" y="83"/>
                  </a:lnTo>
                  <a:lnTo>
                    <a:pt x="22" y="56"/>
                  </a:lnTo>
                  <a:lnTo>
                    <a:pt x="24" y="28"/>
                  </a:lnTo>
                  <a:lnTo>
                    <a:pt x="2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78" name="Freeform 3546"/>
            <p:cNvSpPr>
              <a:spLocks/>
            </p:cNvSpPr>
            <p:nvPr/>
          </p:nvSpPr>
          <p:spPr bwMode="auto">
            <a:xfrm>
              <a:off x="4363282" y="1777180"/>
              <a:ext cx="7450" cy="32677"/>
            </a:xfrm>
            <a:custGeom>
              <a:avLst/>
              <a:gdLst>
                <a:gd name="T0" fmla="*/ 0 w 24"/>
                <a:gd name="T1" fmla="*/ 2 h 114"/>
                <a:gd name="T2" fmla="*/ 0 w 24"/>
                <a:gd name="T3" fmla="*/ 2 h 114"/>
                <a:gd name="T4" fmla="*/ 3 w 24"/>
                <a:gd name="T5" fmla="*/ 28 h 114"/>
                <a:gd name="T6" fmla="*/ 6 w 24"/>
                <a:gd name="T7" fmla="*/ 56 h 114"/>
                <a:gd name="T8" fmla="*/ 8 w 24"/>
                <a:gd name="T9" fmla="*/ 85 h 114"/>
                <a:gd name="T10" fmla="*/ 8 w 24"/>
                <a:gd name="T11" fmla="*/ 114 h 114"/>
                <a:gd name="T12" fmla="*/ 24 w 24"/>
                <a:gd name="T13" fmla="*/ 114 h 114"/>
                <a:gd name="T14" fmla="*/ 24 w 24"/>
                <a:gd name="T15" fmla="*/ 83 h 114"/>
                <a:gd name="T16" fmla="*/ 22 w 24"/>
                <a:gd name="T17" fmla="*/ 54 h 114"/>
                <a:gd name="T18" fmla="*/ 20 w 24"/>
                <a:gd name="T19" fmla="*/ 26 h 114"/>
                <a:gd name="T20" fmla="*/ 16 w 24"/>
                <a:gd name="T21" fmla="*/ 0 h 114"/>
                <a:gd name="T22" fmla="*/ 16 w 24"/>
                <a:gd name="T23" fmla="*/ 0 h 114"/>
                <a:gd name="T24" fmla="*/ 0 w 24"/>
                <a:gd name="T25" fmla="*/ 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14">
                  <a:moveTo>
                    <a:pt x="0" y="2"/>
                  </a:moveTo>
                  <a:lnTo>
                    <a:pt x="0" y="2"/>
                  </a:lnTo>
                  <a:lnTo>
                    <a:pt x="3" y="28"/>
                  </a:lnTo>
                  <a:lnTo>
                    <a:pt x="6" y="56"/>
                  </a:lnTo>
                  <a:lnTo>
                    <a:pt x="8" y="85"/>
                  </a:lnTo>
                  <a:lnTo>
                    <a:pt x="8" y="114"/>
                  </a:lnTo>
                  <a:lnTo>
                    <a:pt x="24" y="114"/>
                  </a:lnTo>
                  <a:lnTo>
                    <a:pt x="24" y="83"/>
                  </a:lnTo>
                  <a:lnTo>
                    <a:pt x="22" y="54"/>
                  </a:lnTo>
                  <a:lnTo>
                    <a:pt x="20" y="26"/>
                  </a:lnTo>
                  <a:lnTo>
                    <a:pt x="1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79" name="Freeform 3547"/>
            <p:cNvSpPr>
              <a:spLocks/>
            </p:cNvSpPr>
            <p:nvPr/>
          </p:nvSpPr>
          <p:spPr bwMode="auto">
            <a:xfrm>
              <a:off x="4356978" y="1751955"/>
              <a:ext cx="11461" cy="26371"/>
            </a:xfrm>
            <a:custGeom>
              <a:avLst/>
              <a:gdLst>
                <a:gd name="T0" fmla="*/ 0 w 40"/>
                <a:gd name="T1" fmla="*/ 10 h 90"/>
                <a:gd name="T2" fmla="*/ 0 w 40"/>
                <a:gd name="T3" fmla="*/ 10 h 90"/>
                <a:gd name="T4" fmla="*/ 7 w 40"/>
                <a:gd name="T5" fmla="*/ 27 h 90"/>
                <a:gd name="T6" fmla="*/ 14 w 40"/>
                <a:gd name="T7" fmla="*/ 46 h 90"/>
                <a:gd name="T8" fmla="*/ 19 w 40"/>
                <a:gd name="T9" fmla="*/ 67 h 90"/>
                <a:gd name="T10" fmla="*/ 24 w 40"/>
                <a:gd name="T11" fmla="*/ 90 h 90"/>
                <a:gd name="T12" fmla="*/ 40 w 40"/>
                <a:gd name="T13" fmla="*/ 88 h 90"/>
                <a:gd name="T14" fmla="*/ 35 w 40"/>
                <a:gd name="T15" fmla="*/ 62 h 90"/>
                <a:gd name="T16" fmla="*/ 30 w 40"/>
                <a:gd name="T17" fmla="*/ 39 h 90"/>
                <a:gd name="T18" fmla="*/ 23 w 40"/>
                <a:gd name="T19" fmla="*/ 18 h 90"/>
                <a:gd name="T20" fmla="*/ 14 w 40"/>
                <a:gd name="T21" fmla="*/ 0 h 90"/>
                <a:gd name="T22" fmla="*/ 14 w 40"/>
                <a:gd name="T23" fmla="*/ 0 h 90"/>
                <a:gd name="T24" fmla="*/ 0 w 40"/>
                <a:gd name="T25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90">
                  <a:moveTo>
                    <a:pt x="0" y="10"/>
                  </a:moveTo>
                  <a:lnTo>
                    <a:pt x="0" y="10"/>
                  </a:lnTo>
                  <a:lnTo>
                    <a:pt x="7" y="27"/>
                  </a:lnTo>
                  <a:lnTo>
                    <a:pt x="14" y="46"/>
                  </a:lnTo>
                  <a:lnTo>
                    <a:pt x="19" y="67"/>
                  </a:lnTo>
                  <a:lnTo>
                    <a:pt x="24" y="90"/>
                  </a:lnTo>
                  <a:lnTo>
                    <a:pt x="40" y="88"/>
                  </a:lnTo>
                  <a:lnTo>
                    <a:pt x="35" y="62"/>
                  </a:lnTo>
                  <a:lnTo>
                    <a:pt x="30" y="39"/>
                  </a:lnTo>
                  <a:lnTo>
                    <a:pt x="23" y="18"/>
                  </a:lnTo>
                  <a:lnTo>
                    <a:pt x="1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80" name="Freeform 3548"/>
            <p:cNvSpPr>
              <a:spLocks/>
            </p:cNvSpPr>
            <p:nvPr/>
          </p:nvSpPr>
          <p:spPr bwMode="auto">
            <a:xfrm>
              <a:off x="4342651" y="1734183"/>
              <a:ext cx="18338" cy="20638"/>
            </a:xfrm>
            <a:custGeom>
              <a:avLst/>
              <a:gdLst>
                <a:gd name="T0" fmla="*/ 0 w 64"/>
                <a:gd name="T1" fmla="*/ 9 h 74"/>
                <a:gd name="T2" fmla="*/ 4 w 64"/>
                <a:gd name="T3" fmla="*/ 17 h 74"/>
                <a:gd name="T4" fmla="*/ 18 w 64"/>
                <a:gd name="T5" fmla="*/ 30 h 74"/>
                <a:gd name="T6" fmla="*/ 30 w 64"/>
                <a:gd name="T7" fmla="*/ 45 h 74"/>
                <a:gd name="T8" fmla="*/ 41 w 64"/>
                <a:gd name="T9" fmla="*/ 59 h 74"/>
                <a:gd name="T10" fmla="*/ 50 w 64"/>
                <a:gd name="T11" fmla="*/ 74 h 74"/>
                <a:gd name="T12" fmla="*/ 64 w 64"/>
                <a:gd name="T13" fmla="*/ 64 h 74"/>
                <a:gd name="T14" fmla="*/ 54 w 64"/>
                <a:gd name="T15" fmla="*/ 46 h 74"/>
                <a:gd name="T16" fmla="*/ 42 w 64"/>
                <a:gd name="T17" fmla="*/ 30 h 74"/>
                <a:gd name="T18" fmla="*/ 28 w 64"/>
                <a:gd name="T19" fmla="*/ 15 h 74"/>
                <a:gd name="T20" fmla="*/ 13 w 64"/>
                <a:gd name="T21" fmla="*/ 0 h 74"/>
                <a:gd name="T22" fmla="*/ 16 w 64"/>
                <a:gd name="T23" fmla="*/ 9 h 74"/>
                <a:gd name="T24" fmla="*/ 0 w 64"/>
                <a:gd name="T25" fmla="*/ 9 h 74"/>
                <a:gd name="T26" fmla="*/ 0 w 64"/>
                <a:gd name="T27" fmla="*/ 15 h 74"/>
                <a:gd name="T28" fmla="*/ 4 w 64"/>
                <a:gd name="T29" fmla="*/ 17 h 74"/>
                <a:gd name="T30" fmla="*/ 0 w 64"/>
                <a:gd name="T31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74">
                  <a:moveTo>
                    <a:pt x="0" y="9"/>
                  </a:moveTo>
                  <a:lnTo>
                    <a:pt x="4" y="17"/>
                  </a:lnTo>
                  <a:lnTo>
                    <a:pt x="18" y="30"/>
                  </a:lnTo>
                  <a:lnTo>
                    <a:pt x="30" y="45"/>
                  </a:lnTo>
                  <a:lnTo>
                    <a:pt x="41" y="59"/>
                  </a:lnTo>
                  <a:lnTo>
                    <a:pt x="50" y="74"/>
                  </a:lnTo>
                  <a:lnTo>
                    <a:pt x="64" y="64"/>
                  </a:lnTo>
                  <a:lnTo>
                    <a:pt x="54" y="46"/>
                  </a:lnTo>
                  <a:lnTo>
                    <a:pt x="42" y="30"/>
                  </a:lnTo>
                  <a:lnTo>
                    <a:pt x="28" y="15"/>
                  </a:lnTo>
                  <a:lnTo>
                    <a:pt x="13" y="0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15"/>
                  </a:lnTo>
                  <a:lnTo>
                    <a:pt x="4" y="17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582" name="Text Box 3550"/>
            <p:cNvSpPr txBox="1">
              <a:spLocks noChangeArrowheads="1"/>
            </p:cNvSpPr>
            <p:nvPr/>
          </p:nvSpPr>
          <p:spPr bwMode="auto">
            <a:xfrm>
              <a:off x="1049573" y="1640563"/>
              <a:ext cx="1281460" cy="550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600" b="1">
                  <a:effectLst/>
                  <a:latin typeface="Calibri"/>
                  <a:ea typeface="Calibri"/>
                  <a:cs typeface="Times New Roman"/>
                </a:rPr>
                <a:t>ρ</a:t>
              </a:r>
              <a:r>
                <a:rPr lang="en-US" sz="1600" b="1" baseline="-25000">
                  <a:effectLst/>
                  <a:latin typeface="Calibri"/>
                  <a:ea typeface="Calibri"/>
                  <a:cs typeface="Times New Roman"/>
                </a:rPr>
                <a:t>1 </a:t>
              </a:r>
              <a:r>
                <a:rPr lang="en-US" sz="1600" b="1">
                  <a:effectLst/>
                  <a:latin typeface="Calibri"/>
                  <a:ea typeface="Calibri"/>
                  <a:cs typeface="Times New Roman"/>
                </a:rPr>
                <a:t>c</a:t>
              </a:r>
              <a:r>
                <a:rPr lang="en-US" sz="1600" b="1" baseline="-25000">
                  <a:effectLst/>
                  <a:latin typeface="Calibri"/>
                  <a:ea typeface="Calibri"/>
                  <a:cs typeface="Times New Roman"/>
                </a:rPr>
                <a:t>1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583" name="Text Box 3551"/>
            <p:cNvSpPr txBox="1">
              <a:spLocks noChangeArrowheads="1"/>
            </p:cNvSpPr>
            <p:nvPr/>
          </p:nvSpPr>
          <p:spPr bwMode="auto">
            <a:xfrm>
              <a:off x="961923" y="2326959"/>
              <a:ext cx="1741199" cy="556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600" b="1">
                  <a:effectLst/>
                  <a:latin typeface="Calibri"/>
                  <a:ea typeface="Calibri"/>
                  <a:cs typeface="Times New Roman"/>
                </a:rPr>
                <a:t>ρ</a:t>
              </a:r>
              <a:r>
                <a:rPr lang="en-US" sz="1600" b="1" baseline="-25000">
                  <a:effectLst/>
                  <a:latin typeface="Calibri"/>
                  <a:ea typeface="Calibri"/>
                  <a:cs typeface="Times New Roman"/>
                </a:rPr>
                <a:t>2 </a:t>
              </a:r>
              <a:r>
                <a:rPr lang="en-US" sz="1600" b="1">
                  <a:effectLst/>
                  <a:latin typeface="Calibri"/>
                  <a:ea typeface="Calibri"/>
                  <a:cs typeface="Times New Roman"/>
                </a:rPr>
                <a:t>c</a:t>
              </a:r>
              <a:r>
                <a:rPr lang="en-US" sz="1600" b="1" baseline="-25000">
                  <a:effectLst/>
                  <a:latin typeface="Calibri"/>
                  <a:ea typeface="Calibri"/>
                  <a:cs typeface="Times New Roman"/>
                </a:rPr>
                <a:t>2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584" name="Text Box 3552"/>
            <p:cNvSpPr txBox="1">
              <a:spLocks noChangeArrowheads="1"/>
            </p:cNvSpPr>
            <p:nvPr/>
          </p:nvSpPr>
          <p:spPr bwMode="auto">
            <a:xfrm>
              <a:off x="3396529" y="356009"/>
              <a:ext cx="285384" cy="285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800">
                  <a:effectLst/>
                  <a:latin typeface="Calibri"/>
                  <a:ea typeface="Calibri"/>
                  <a:cs typeface="Times New Roman"/>
                </a:rPr>
                <a:t>r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585" name="Text Box 3553"/>
            <p:cNvSpPr txBox="1">
              <a:spLocks noChangeArrowheads="1"/>
            </p:cNvSpPr>
            <p:nvPr/>
          </p:nvSpPr>
          <p:spPr bwMode="auto">
            <a:xfrm>
              <a:off x="2647539" y="847313"/>
              <a:ext cx="722629" cy="330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 b="1" dirty="0">
                  <a:effectLst/>
                  <a:latin typeface="Calibri"/>
                  <a:ea typeface="Calibri"/>
                  <a:cs typeface="Times New Roman"/>
                </a:rPr>
                <a:t>φ</a:t>
              </a:r>
              <a:r>
                <a:rPr lang="en-US" sz="1400" b="1" baseline="-25000" dirty="0" err="1">
                  <a:effectLst/>
                  <a:latin typeface="Calibri"/>
                  <a:ea typeface="Calibri"/>
                  <a:cs typeface="Times New Roman"/>
                </a:rPr>
                <a:t>pr</a:t>
              </a:r>
              <a:r>
                <a:rPr lang="en-US" sz="1400" b="1" dirty="0">
                  <a:effectLst/>
                  <a:latin typeface="Calibri"/>
                  <a:ea typeface="Calibri"/>
                  <a:cs typeface="Times New Roman"/>
                </a:rPr>
                <a:t> </a:t>
              </a:r>
              <a:r>
                <a:rPr lang="uk-UA" sz="1400" b="1" dirty="0">
                  <a:effectLst/>
                  <a:latin typeface="Calibri"/>
                  <a:ea typeface="Calibri"/>
                  <a:cs typeface="Times New Roman"/>
                </a:rPr>
                <a:t>γ</a:t>
              </a:r>
              <a:r>
                <a:rPr lang="en-US" sz="1400" b="1" baseline="-25000" dirty="0" err="1">
                  <a:effectLst/>
                  <a:latin typeface="Calibri"/>
                  <a:ea typeface="Calibri"/>
                  <a:cs typeface="Times New Roman"/>
                </a:rPr>
                <a:t>pr</a:t>
              </a:r>
              <a:endParaRPr lang="uk-UA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586" name="Text Box 3554"/>
            <p:cNvSpPr txBox="1">
              <a:spLocks noChangeArrowheads="1"/>
            </p:cNvSpPr>
            <p:nvPr/>
          </p:nvSpPr>
          <p:spPr bwMode="auto">
            <a:xfrm>
              <a:off x="3107706" y="1802404"/>
              <a:ext cx="340398" cy="283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600" b="1">
                  <a:effectLst/>
                  <a:latin typeface="Calibri"/>
                  <a:ea typeface="Calibri"/>
                  <a:cs typeface="Times New Roman"/>
                </a:rPr>
                <a:t>r</a:t>
              </a:r>
              <a:r>
                <a:rPr lang="en-US" sz="1600" b="1" baseline="-25000"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587" name="Text Box 3555"/>
            <p:cNvSpPr txBox="1">
              <a:spLocks noChangeArrowheads="1"/>
            </p:cNvSpPr>
            <p:nvPr/>
          </p:nvSpPr>
          <p:spPr bwMode="auto">
            <a:xfrm>
              <a:off x="3964432" y="1733610"/>
              <a:ext cx="275069" cy="202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900">
                  <a:effectLst/>
                  <a:latin typeface="Calibri"/>
                  <a:ea typeface="Calibri"/>
                  <a:cs typeface="Times New Roman"/>
                </a:rPr>
                <a:t>гр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588" name="Text Box 3556"/>
            <p:cNvSpPr txBox="1">
              <a:spLocks noChangeArrowheads="1"/>
            </p:cNvSpPr>
            <p:nvPr/>
          </p:nvSpPr>
          <p:spPr bwMode="auto">
            <a:xfrm>
              <a:off x="866467" y="1547866"/>
              <a:ext cx="378220" cy="326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600">
                  <a:effectLst/>
                  <a:latin typeface="Calibri"/>
                  <a:ea typeface="Calibri"/>
                  <a:cs typeface="Times New Roman"/>
                </a:rPr>
                <a:t>W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1189" name="Прямоугольник 1188"/>
          <p:cNvSpPr/>
          <p:nvPr/>
        </p:nvSpPr>
        <p:spPr>
          <a:xfrm>
            <a:off x="927377" y="514754"/>
            <a:ext cx="7851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Схематичне зображення фізичної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моделі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звуку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грудній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клітці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15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553" y="1196752"/>
            <a:ext cx="4464496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555776" y="188640"/>
            <a:ext cx="4588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Геометрія задачі в аксонометричній проекції</a:t>
            </a:r>
          </a:p>
        </p:txBody>
      </p:sp>
    </p:spTree>
    <p:extLst>
      <p:ext uri="{BB962C8B-B14F-4D97-AF65-F5344CB8AC3E}">
        <p14:creationId xmlns:p14="http://schemas.microsoft.com/office/powerpoint/2010/main" val="1552187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384115"/>
              </p:ext>
            </p:extLst>
          </p:nvPr>
        </p:nvGraphicFramePr>
        <p:xfrm>
          <a:off x="899592" y="981511"/>
          <a:ext cx="7344816" cy="5255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Visio" r:id="rId3" imgW="7129889" imgH="5086800" progId="Visio.Drawing.11">
                  <p:embed/>
                </p:oleObj>
              </mc:Choice>
              <mc:Fallback>
                <p:oleObj name="Visio" r:id="rId3" imgW="7129889" imgH="508680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981511"/>
                        <a:ext cx="7344816" cy="52558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627784" y="260648"/>
            <a:ext cx="4322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Структурна схема розроблюваної системи</a:t>
            </a:r>
          </a:p>
        </p:txBody>
      </p:sp>
    </p:spTree>
    <p:extLst>
      <p:ext uri="{BB962C8B-B14F-4D97-AF65-F5344CB8AC3E}">
        <p14:creationId xmlns:p14="http://schemas.microsoft.com/office/powerpoint/2010/main" val="3726691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2868409" cy="1956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039745" cy="285369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487926" y="188640"/>
            <a:ext cx="4391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Структурна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схема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електретних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мікрофонів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204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85550" y="260648"/>
            <a:ext cx="542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модель та АЧХ розробленого акустичного сенсора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:\фонендоскоп 2б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700" y="836712"/>
            <a:ext cx="4182110" cy="2703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Учеба\Ahtung Diploma\АЧХ акуст датчика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717032"/>
            <a:ext cx="4567942" cy="2907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2126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Боевая тефтеля\Рабочий стол\залепа1.bm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688632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260648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Спектральна щільність потужності шуму легень при диханні</a:t>
            </a:r>
          </a:p>
        </p:txBody>
      </p:sp>
    </p:spTree>
    <p:extLst>
      <p:ext uri="{BB962C8B-B14F-4D97-AF65-F5344CB8AC3E}">
        <p14:creationId xmlns:p14="http://schemas.microsoft.com/office/powerpoint/2010/main" val="13836581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220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Документ Microsoft Office 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SKY</dc:creator>
  <cp:lastModifiedBy>SKY</cp:lastModifiedBy>
  <cp:revision>11</cp:revision>
  <dcterms:created xsi:type="dcterms:W3CDTF">2015-11-20T10:14:20Z</dcterms:created>
  <dcterms:modified xsi:type="dcterms:W3CDTF">2015-11-23T08:54:10Z</dcterms:modified>
</cp:coreProperties>
</file>