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notesMasterIdLst>
    <p:notesMasterId r:id="rId11"/>
  </p:notesMasterIdLst>
  <p:handoutMasterIdLst>
    <p:handoutMasterId r:id="rId12"/>
  </p:handoutMasterIdLst>
  <p:sldIdLst>
    <p:sldId id="266" r:id="rId2"/>
    <p:sldId id="267" r:id="rId3"/>
    <p:sldId id="269" r:id="rId4"/>
    <p:sldId id="268" r:id="rId5"/>
    <p:sldId id="270" r:id="rId6"/>
    <p:sldId id="272" r:id="rId7"/>
    <p:sldId id="273" r:id="rId8"/>
    <p:sldId id="274" r:id="rId9"/>
    <p:sldId id="276" r:id="rId10"/>
  </p:sldIdLst>
  <p:sldSz cx="9144000" cy="6858000" type="screen4x3"/>
  <p:notesSz cx="6858000" cy="9180513"/>
  <p:custDataLst>
    <p:tags r:id="rId13"/>
  </p:custDataLst>
  <p:defaultTextStyle>
    <a:defPPr>
      <a:defRPr lang="en-US"/>
    </a:defPPr>
    <a:lvl1pPr algn="ctr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pitchFamily="34" charset="0"/>
        <a:ea typeface="굴림" pitchFamily="34" charset="-127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pitchFamily="34" charset="0"/>
        <a:ea typeface="굴림" pitchFamily="34" charset="-127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pitchFamily="34" charset="0"/>
        <a:ea typeface="굴림" pitchFamily="34" charset="-127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pitchFamily="34" charset="0"/>
        <a:ea typeface="굴림" pitchFamily="34" charset="-127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pitchFamily="34" charset="0"/>
        <a:ea typeface="굴림" pitchFamily="34" charset="-127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Verdana" pitchFamily="34" charset="0"/>
        <a:ea typeface="굴림" pitchFamily="34" charset="-127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Verdana" pitchFamily="34" charset="0"/>
        <a:ea typeface="굴림" pitchFamily="34" charset="-127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Verdana" pitchFamily="34" charset="0"/>
        <a:ea typeface="굴림" pitchFamily="34" charset="-127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Verdana" pitchFamily="34" charset="0"/>
        <a:ea typeface="굴림" pitchFamily="34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DAF9BD"/>
    <a:srgbClr val="F9CBF6"/>
    <a:srgbClr val="B216A7"/>
    <a:srgbClr val="28762C"/>
    <a:srgbClr val="33A92D"/>
    <a:srgbClr val="255D26"/>
    <a:srgbClr val="3ABF33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944" autoAdjust="0"/>
    <p:restoredTop sz="94526" autoAdjust="0"/>
  </p:normalViewPr>
  <p:slideViewPr>
    <p:cSldViewPr>
      <p:cViewPr varScale="1">
        <p:scale>
          <a:sx n="110" d="100"/>
          <a:sy n="110" d="100"/>
        </p:scale>
        <p:origin x="-18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t" anchorCtr="0" compatLnSpc="1">
            <a:prstTxWarp prst="textNoShape">
              <a:avLst/>
            </a:prstTxWarp>
          </a:bodyPr>
          <a:lstStyle>
            <a:lvl1pPr algn="l" defTabSz="898525" eaLnBrk="0" latinLnBrk="0" hangingPunct="0">
              <a:defRPr kumimoji="0" sz="1200" smtClean="0">
                <a:latin typeface="Times New Roman" pitchFamily="18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0"/>
            <a:ext cx="2938462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t" anchorCtr="0" compatLnSpc="1">
            <a:prstTxWarp prst="textNoShape">
              <a:avLst/>
            </a:prstTxWarp>
          </a:bodyPr>
          <a:lstStyle>
            <a:lvl1pPr algn="r" defTabSz="898525" eaLnBrk="0" latinLnBrk="0" hangingPunct="0">
              <a:defRPr kumimoji="0" sz="1200" smtClean="0">
                <a:latin typeface="Times New Roman" pitchFamily="18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9025"/>
            <a:ext cx="2938463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b" anchorCtr="0" compatLnSpc="1">
            <a:prstTxWarp prst="textNoShape">
              <a:avLst/>
            </a:prstTxWarp>
          </a:bodyPr>
          <a:lstStyle>
            <a:lvl1pPr algn="l" defTabSz="898525" eaLnBrk="0" latinLnBrk="0" hangingPunct="0">
              <a:defRPr kumimoji="0" sz="1200" smtClean="0">
                <a:latin typeface="Times New Roman" pitchFamily="18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8709025"/>
            <a:ext cx="2938462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b" anchorCtr="0" compatLnSpc="1">
            <a:prstTxWarp prst="textNoShape">
              <a:avLst/>
            </a:prstTxWarp>
          </a:bodyPr>
          <a:lstStyle>
            <a:lvl1pPr algn="r" defTabSz="898525" eaLnBrk="0" latinLnBrk="0" hangingPunct="0">
              <a:defRPr kumimoji="0" sz="1200" smtClean="0">
                <a:latin typeface="Times New Roman" pitchFamily="18" charset="0"/>
                <a:ea typeface="굴림" pitchFamily="50" charset="-127"/>
              </a:defRPr>
            </a:lvl1pPr>
          </a:lstStyle>
          <a:p>
            <a:pPr>
              <a:defRPr/>
            </a:pPr>
            <a:fld id="{C4796736-CB59-444A-BEEE-9DE3099C89A9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latinLnBrk="0" hangingPunct="0">
              <a:defRPr kumimoji="0" sz="1200" smtClean="0">
                <a:latin typeface="Times New Roman" pitchFamily="18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latinLnBrk="0" hangingPunct="0">
              <a:defRPr kumimoji="0" sz="1200" smtClean="0">
                <a:latin typeface="Times New Roman" pitchFamily="18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noProof="0" smtClean="0"/>
              <a:t>Click to edit Master text styles</a:t>
            </a:r>
          </a:p>
          <a:p>
            <a:pPr lvl="1"/>
            <a:r>
              <a:rPr lang="en-US" altLang="ko-KR" noProof="0" smtClean="0"/>
              <a:t>Second level</a:t>
            </a:r>
          </a:p>
          <a:p>
            <a:pPr lvl="2"/>
            <a:r>
              <a:rPr lang="en-US" altLang="ko-KR" noProof="0" smtClean="0"/>
              <a:t>Third level</a:t>
            </a:r>
          </a:p>
          <a:p>
            <a:pPr lvl="3"/>
            <a:r>
              <a:rPr lang="en-US" altLang="ko-KR" noProof="0" smtClean="0"/>
              <a:t>Fourth level</a:t>
            </a:r>
          </a:p>
          <a:p>
            <a:pPr lvl="4"/>
            <a:r>
              <a:rPr lang="en-US" altLang="ko-KR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latinLnBrk="0" hangingPunct="0">
              <a:defRPr kumimoji="0" sz="1200" smtClean="0">
                <a:latin typeface="Times New Roman" pitchFamily="18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latinLnBrk="0" hangingPunct="0">
              <a:defRPr kumimoji="0" sz="1200" smtClean="0">
                <a:latin typeface="Times New Roman" pitchFamily="18" charset="0"/>
                <a:ea typeface="굴림" pitchFamily="50" charset="-127"/>
              </a:defRPr>
            </a:lvl1pPr>
          </a:lstStyle>
          <a:p>
            <a:pPr>
              <a:defRPr/>
            </a:pPr>
            <a:fld id="{47BA4CF2-B22D-44A1-AE26-3FFF7BDE5D44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33450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61963" algn="l" defTabSz="933450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23925" algn="l" defTabSz="933450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87475" algn="l" defTabSz="933450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49438" algn="l" defTabSz="933450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-396875" y="2636838"/>
            <a:ext cx="9144000" cy="793750"/>
          </a:xfrm>
        </p:spPr>
        <p:txBody>
          <a:bodyPr lIns="92075" tIns="46038" rIns="92075" bIns="46038" anchor="b"/>
          <a:lstStyle>
            <a:lvl1pPr>
              <a:defRPr sz="48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altLang="ko-KR" smtClean="0"/>
              <a:t>Образец заголовка</a:t>
            </a:r>
            <a:endParaRPr lang="en-US" altLang="ko-KR"/>
          </a:p>
        </p:txBody>
      </p:sp>
      <p:sp>
        <p:nvSpPr>
          <p:cNvPr id="37399" name="Rectangle 535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3500438"/>
            <a:ext cx="7200900" cy="457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000" b="1"/>
            </a:lvl1pPr>
          </a:lstStyle>
          <a:p>
            <a:r>
              <a:rPr lang="ru-RU" altLang="ko-KR" smtClean="0"/>
              <a:t>Образец подзаголовка</a:t>
            </a:r>
            <a:endParaRPr lang="en-US" altLang="ko-KR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97663" y="260350"/>
            <a:ext cx="1979612" cy="59055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55650" y="260350"/>
            <a:ext cx="5789613" cy="59055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55650" y="1844675"/>
            <a:ext cx="3883025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91075" y="1844675"/>
            <a:ext cx="3884613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5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1844675"/>
            <a:ext cx="7920038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ko-KR" smtClean="0"/>
              <a:t>Образец текста</a:t>
            </a:r>
          </a:p>
          <a:p>
            <a:pPr lvl="1"/>
            <a:r>
              <a:rPr lang="ru-RU" altLang="ko-KR" smtClean="0"/>
              <a:t>Второй уровень</a:t>
            </a:r>
          </a:p>
          <a:p>
            <a:pPr lvl="2"/>
            <a:r>
              <a:rPr lang="ru-RU" altLang="ko-KR" smtClean="0"/>
              <a:t>Третий уровень</a:t>
            </a:r>
          </a:p>
          <a:p>
            <a:pPr lvl="3"/>
            <a:r>
              <a:rPr lang="ru-RU" altLang="ko-KR" smtClean="0"/>
              <a:t>Четвертый уровень</a:t>
            </a:r>
          </a:p>
          <a:p>
            <a:pPr lvl="4"/>
            <a:r>
              <a:rPr lang="ru-RU" altLang="ko-KR" smtClean="0"/>
              <a:t>Пятый уровень</a:t>
            </a:r>
            <a:endParaRPr lang="en-US" altLang="ko-KR" smtClean="0"/>
          </a:p>
        </p:txBody>
      </p:sp>
      <p:sp>
        <p:nvSpPr>
          <p:cNvPr id="1027" name="Rectangle 18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260350"/>
            <a:ext cx="79216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ko-KR" smtClean="0"/>
              <a:t>Образец заголовка</a:t>
            </a:r>
            <a:endParaRPr lang="en-US" altLang="ko-K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iming>
    <p:tnLst>
      <p:par>
        <p:cTn id="1" dur="indefinite" restart="never" nodeType="tmRoot"/>
      </p:par>
    </p:tnLst>
  </p:timing>
  <p:txStyles>
    <p:titleStyle>
      <a:lvl1pPr algn="r" rtl="0" eaLnBrk="1" fontAlgn="base" hangingPunct="1">
        <a:spcBef>
          <a:spcPct val="0"/>
        </a:spcBef>
        <a:spcAft>
          <a:spcPct val="0"/>
        </a:spcAft>
        <a:defRPr kumimoji="1" sz="3300" b="1" i="1">
          <a:solidFill>
            <a:srgbClr val="FFFFFF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kumimoji="1" sz="3300" b="1" i="1">
          <a:solidFill>
            <a:srgbClr val="FFFFFF"/>
          </a:solidFill>
          <a:latin typeface="Tahoma" pitchFamily="34" charset="0"/>
          <a:ea typeface="굴림" pitchFamily="34" charset="-127"/>
        </a:defRPr>
      </a:lvl2pPr>
      <a:lvl3pPr algn="r" rtl="0" eaLnBrk="1" fontAlgn="base" hangingPunct="1">
        <a:spcBef>
          <a:spcPct val="0"/>
        </a:spcBef>
        <a:spcAft>
          <a:spcPct val="0"/>
        </a:spcAft>
        <a:defRPr kumimoji="1" sz="3300" b="1" i="1">
          <a:solidFill>
            <a:srgbClr val="FFFFFF"/>
          </a:solidFill>
          <a:latin typeface="Tahoma" pitchFamily="34" charset="0"/>
          <a:ea typeface="굴림" pitchFamily="34" charset="-127"/>
        </a:defRPr>
      </a:lvl3pPr>
      <a:lvl4pPr algn="r" rtl="0" eaLnBrk="1" fontAlgn="base" hangingPunct="1">
        <a:spcBef>
          <a:spcPct val="0"/>
        </a:spcBef>
        <a:spcAft>
          <a:spcPct val="0"/>
        </a:spcAft>
        <a:defRPr kumimoji="1" sz="3300" b="1" i="1">
          <a:solidFill>
            <a:srgbClr val="FFFFFF"/>
          </a:solidFill>
          <a:latin typeface="Tahoma" pitchFamily="34" charset="0"/>
          <a:ea typeface="굴림" pitchFamily="34" charset="-127"/>
        </a:defRPr>
      </a:lvl4pPr>
      <a:lvl5pPr algn="r" rtl="0" eaLnBrk="1" fontAlgn="base" hangingPunct="1">
        <a:spcBef>
          <a:spcPct val="0"/>
        </a:spcBef>
        <a:spcAft>
          <a:spcPct val="0"/>
        </a:spcAft>
        <a:defRPr kumimoji="1" sz="3300" b="1" i="1">
          <a:solidFill>
            <a:srgbClr val="FFFFFF"/>
          </a:solidFill>
          <a:latin typeface="Tahoma" pitchFamily="34" charset="0"/>
          <a:ea typeface="굴림" pitchFamily="34" charset="-127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kumimoji="1" sz="3300" b="1" i="1">
          <a:solidFill>
            <a:srgbClr val="FFFFFF"/>
          </a:solidFill>
          <a:latin typeface="Tahoma" pitchFamily="34" charset="0"/>
          <a:ea typeface="굴림" pitchFamily="34" charset="-127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kumimoji="1" sz="3300" b="1" i="1">
          <a:solidFill>
            <a:srgbClr val="FFFFFF"/>
          </a:solidFill>
          <a:latin typeface="Tahoma" pitchFamily="34" charset="0"/>
          <a:ea typeface="굴림" pitchFamily="34" charset="-127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kumimoji="1" sz="3300" b="1" i="1">
          <a:solidFill>
            <a:srgbClr val="FFFFFF"/>
          </a:solidFill>
          <a:latin typeface="Tahoma" pitchFamily="34" charset="0"/>
          <a:ea typeface="굴림" pitchFamily="34" charset="-127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kumimoji="1" sz="3300" b="1" i="1">
          <a:solidFill>
            <a:srgbClr val="FFFFFF"/>
          </a:solidFill>
          <a:latin typeface="Tahoma" pitchFamily="34" charset="0"/>
          <a:ea typeface="굴림" pitchFamily="34" charset="-127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kumimoji="1" sz="28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kumimoji="1" sz="2400">
          <a:solidFill>
            <a:srgbClr val="FFFFFF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kumimoji="1" sz="2000">
          <a:solidFill>
            <a:srgbClr val="FFFFFF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kumimoji="1" sz="2000">
          <a:solidFill>
            <a:srgbClr val="FFFFFF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1600">
          <a:solidFill>
            <a:srgbClr val="FFFFFF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1600">
          <a:solidFill>
            <a:srgbClr val="FFFFFF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1600">
          <a:solidFill>
            <a:srgbClr val="FFFFFF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1600">
          <a:solidFill>
            <a:srgbClr val="FFFFFF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16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22" name="Rectangle 118"/>
          <p:cNvSpPr>
            <a:spLocks noGrp="1" noChangeArrowheads="1"/>
          </p:cNvSpPr>
          <p:nvPr>
            <p:ph type="ctrTitle" sz="quarter"/>
          </p:nvPr>
        </p:nvSpPr>
        <p:spPr>
          <a:xfrm>
            <a:off x="500063" y="2357438"/>
            <a:ext cx="8032750" cy="2787650"/>
          </a:xfrm>
        </p:spPr>
        <p:txBody>
          <a:bodyPr/>
          <a:lstStyle/>
          <a:p>
            <a:pPr algn="ctr">
              <a:defRPr/>
            </a:pPr>
            <a:r>
              <a:rPr lang="uk-UA" sz="4400" i="0" dirty="0" smtClean="0">
                <a:latin typeface="Batang" pitchFamily="18" charset="-127"/>
                <a:ea typeface="Batang" pitchFamily="18" charset="-127"/>
              </a:rPr>
              <a:t>Методи і засоби комплексного аналізу вузлів радіоапаратури</a:t>
            </a:r>
            <a:endParaRPr lang="en-US" altLang="ko-KR" sz="4400" dirty="0" smtClean="0"/>
          </a:p>
        </p:txBody>
      </p:sp>
      <p:sp>
        <p:nvSpPr>
          <p:cNvPr id="3075" name="Rectangle 132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6072188"/>
            <a:ext cx="7200900" cy="457200"/>
          </a:xfrm>
          <a:noFill/>
        </p:spPr>
        <p:txBody>
          <a:bodyPr/>
          <a:lstStyle/>
          <a:p>
            <a:pPr algn="ctr" latinLnBrk="1">
              <a:spcBef>
                <a:spcPct val="0"/>
              </a:spcBef>
              <a:buClr>
                <a:schemeClr val="bg1"/>
              </a:buClr>
              <a:buFontTx/>
              <a:buNone/>
            </a:pPr>
            <a:r>
              <a:rPr lang="uk-UA" altLang="ko-KR" dirty="0" smtClean="0"/>
              <a:t>ВНТУ </a:t>
            </a:r>
            <a:r>
              <a:rPr lang="uk-UA" altLang="ko-KR" dirty="0" smtClean="0"/>
              <a:t>2015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Актуальність теми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785813" y="1071563"/>
            <a:ext cx="7920037" cy="5357812"/>
          </a:xfrm>
        </p:spPr>
        <p:txBody>
          <a:bodyPr/>
          <a:lstStyle/>
          <a:p>
            <a:r>
              <a:rPr lang="uk-UA" dirty="0" smtClean="0"/>
              <a:t>Вимірювання відіграють визначальну роль і в техніці зв'язку. </a:t>
            </a:r>
            <a:r>
              <a:rPr lang="uk-UA" dirty="0" smtClean="0"/>
              <a:t>Експлуатація </a:t>
            </a:r>
            <a:r>
              <a:rPr lang="uk-UA" dirty="0" smtClean="0"/>
              <a:t>будь-яких систем радіозв'язку, радіомовлення і телебачення неможлива без безперервної інформації про режими працюючих пристроїв</a:t>
            </a:r>
            <a:endParaRPr lang="en-US" dirty="0" smtClean="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 algn="l"/>
            <a:r>
              <a:rPr lang="uk-UA" sz="1400">
                <a:latin typeface="Times New Roman" pitchFamily="18" charset="0"/>
                <a:cs typeface="Times New Roman" pitchFamily="18" charset="0"/>
              </a:rPr>
              <a:t>Сучасний рівень розвитку мікроелектроніки, схемотехніки, та мініатюризації дозволяє створити зручний у користуванні пристрій, який дозволятиме не лише визначати наявність перешкоди а й відстань та напрямок до неї враховуючи кут повороту голови і її нахил.</a:t>
            </a:r>
            <a:endParaRPr lang="uk-UA">
              <a:latin typeface="굴림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Аналіз проблеми</a:t>
            </a:r>
            <a:endParaRPr lang="ru-RU" dirty="0" smtClean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Виробництво радіоапаратури і особливо її розробка супроводжуються безперервними вимірами, так як розрахована схема завжди потребує практичного тестування, а її елементи відповідного підгону режимів.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Попередня структурна </a:t>
            </a:r>
            <a:br>
              <a:rPr lang="uk-UA" smtClean="0"/>
            </a:br>
            <a:r>
              <a:rPr lang="uk-UA" smtClean="0"/>
              <a:t>схема приладу</a:t>
            </a:r>
            <a:endParaRPr lang="ru-RU" smtClean="0"/>
          </a:p>
        </p:txBody>
      </p:sp>
      <p:pic>
        <p:nvPicPr>
          <p:cNvPr id="5" name="Содержимое 4" descr="структур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650" y="2900012"/>
            <a:ext cx="7920038" cy="22105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структурна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96231" y="2833687"/>
            <a:ext cx="6238875" cy="2343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Схема електрична принципова</a:t>
            </a:r>
            <a:endParaRPr lang="ru-RU" smtClean="0"/>
          </a:p>
        </p:txBody>
      </p:sp>
      <p:pic>
        <p:nvPicPr>
          <p:cNvPr id="5" name="Содержимое 4" descr="Чертеж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214422"/>
            <a:ext cx="8429684" cy="50006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5357813" y="260350"/>
            <a:ext cx="3319462" cy="738188"/>
          </a:xfrm>
        </p:spPr>
        <p:txBody>
          <a:bodyPr/>
          <a:lstStyle/>
          <a:p>
            <a:r>
              <a:rPr lang="uk-UA" smtClean="0"/>
              <a:t>Моделювання</a:t>
            </a:r>
            <a:endParaRPr lang="ru-RU" smtClean="0"/>
          </a:p>
        </p:txBody>
      </p:sp>
      <p:pic>
        <p:nvPicPr>
          <p:cNvPr id="6" name="Содержимое 5" descr="Новый рисунок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2214554"/>
            <a:ext cx="4155680" cy="33034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АХ підсилювача без АРП і  З АРП</a:t>
            </a:r>
            <a:endParaRPr lang="ru-RU" dirty="0" smtClean="0"/>
          </a:p>
        </p:txBody>
      </p:sp>
      <p:pic>
        <p:nvPicPr>
          <p:cNvPr id="5" name="Содержимое 4" descr="Новый рисунок (1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00562" y="3286124"/>
            <a:ext cx="4291956" cy="3017782"/>
          </a:xfrm>
        </p:spPr>
      </p:pic>
      <p:pic>
        <p:nvPicPr>
          <p:cNvPr id="9" name="Содержимое 4" descr="Новый рисунок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2844" y="1503858"/>
            <a:ext cx="4291956" cy="3010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643063" y="1857375"/>
            <a:ext cx="6072187" cy="2714625"/>
          </a:xfrm>
        </p:spPr>
        <p:txBody>
          <a:bodyPr/>
          <a:lstStyle/>
          <a:p>
            <a:pPr algn="ctr"/>
            <a:r>
              <a:rPr lang="uk-UA" sz="5400" smtClean="0"/>
              <a:t>Дякую за увагу</a:t>
            </a:r>
            <a:endParaRPr lang="ru-RU" sz="5400" smtClean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HOTSPOTTYPE" val="None"/>
  <p:tag name="BRANCHTO" val="264"/>
</p:tagLst>
</file>

<file path=ppt/theme/theme1.xml><?xml version="1.0" encoding="utf-8"?>
<a:theme xmlns:a="http://schemas.openxmlformats.org/drawingml/2006/main" name="AccessGranted_ta_04_print_CrystalGraphics.com_PowerPoint_Templates_trial">
  <a:themeElements>
    <a:clrScheme name="e-business03_ppt 1">
      <a:dk1>
        <a:srgbClr val="4D4D4D"/>
      </a:dk1>
      <a:lt1>
        <a:srgbClr val="CC99FF"/>
      </a:lt1>
      <a:dk2>
        <a:srgbClr val="2B56AB"/>
      </a:dk2>
      <a:lt2>
        <a:srgbClr val="808080"/>
      </a:lt2>
      <a:accent1>
        <a:srgbClr val="4ACD43"/>
      </a:accent1>
      <a:accent2>
        <a:srgbClr val="FFCC00"/>
      </a:accent2>
      <a:accent3>
        <a:srgbClr val="E2CAFF"/>
      </a:accent3>
      <a:accent4>
        <a:srgbClr val="404040"/>
      </a:accent4>
      <a:accent5>
        <a:srgbClr val="B1E3B0"/>
      </a:accent5>
      <a:accent6>
        <a:srgbClr val="E7B900"/>
      </a:accent6>
      <a:hlink>
        <a:srgbClr val="55AFD7"/>
      </a:hlink>
      <a:folHlink>
        <a:srgbClr val="EA54DF"/>
      </a:folHlink>
    </a:clrScheme>
    <a:fontScheme name="e-business03_ppt">
      <a:majorFont>
        <a:latin typeface="Tahoma"/>
        <a:ea typeface="굴림"/>
        <a:cs typeface=""/>
      </a:majorFont>
      <a:minorFont>
        <a:latin typeface="Tahoma"/>
        <a:ea typeface="굴림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1"/>
            </a:gs>
            <a:gs pos="50000">
              <a:schemeClr val="bg1"/>
            </a:gs>
            <a:gs pos="100000">
              <a:schemeClr val="accent1"/>
            </a:gs>
          </a:gsLst>
          <a:lin ang="0" scaled="1"/>
        </a:gra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굴림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1"/>
            </a:gs>
            <a:gs pos="50000">
              <a:schemeClr val="bg1"/>
            </a:gs>
            <a:gs pos="100000">
              <a:schemeClr val="accent1"/>
            </a:gs>
          </a:gsLst>
          <a:lin ang="0" scaled="1"/>
        </a:gra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굴림" pitchFamily="34" charset="-127"/>
          </a:defRPr>
        </a:defPPr>
      </a:lstStyle>
    </a:lnDef>
  </a:objectDefaults>
  <a:extraClrSchemeLst>
    <a:extraClrScheme>
      <a:clrScheme name="e-business03_ppt 1">
        <a:dk1>
          <a:srgbClr val="4D4D4D"/>
        </a:dk1>
        <a:lt1>
          <a:srgbClr val="CC99FF"/>
        </a:lt1>
        <a:dk2>
          <a:srgbClr val="2B56AB"/>
        </a:dk2>
        <a:lt2>
          <a:srgbClr val="808080"/>
        </a:lt2>
        <a:accent1>
          <a:srgbClr val="4ACD43"/>
        </a:accent1>
        <a:accent2>
          <a:srgbClr val="FFCC00"/>
        </a:accent2>
        <a:accent3>
          <a:srgbClr val="E2CAFF"/>
        </a:accent3>
        <a:accent4>
          <a:srgbClr val="404040"/>
        </a:accent4>
        <a:accent5>
          <a:srgbClr val="B1E3B0"/>
        </a:accent5>
        <a:accent6>
          <a:srgbClr val="E7B900"/>
        </a:accent6>
        <a:hlink>
          <a:srgbClr val="55AFD7"/>
        </a:hlink>
        <a:folHlink>
          <a:srgbClr val="EA54D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-business03_ppt 2">
        <a:dk1>
          <a:srgbClr val="5F5F5F"/>
        </a:dk1>
        <a:lt1>
          <a:srgbClr val="596B9D"/>
        </a:lt1>
        <a:dk2>
          <a:srgbClr val="36D6A4"/>
        </a:dk2>
        <a:lt2>
          <a:srgbClr val="C0C0C0"/>
        </a:lt2>
        <a:accent1>
          <a:srgbClr val="7FA9ED"/>
        </a:accent1>
        <a:accent2>
          <a:srgbClr val="C491F7"/>
        </a:accent2>
        <a:accent3>
          <a:srgbClr val="B5BACC"/>
        </a:accent3>
        <a:accent4>
          <a:srgbClr val="505050"/>
        </a:accent4>
        <a:accent5>
          <a:srgbClr val="C0D1F4"/>
        </a:accent5>
        <a:accent6>
          <a:srgbClr val="B183E0"/>
        </a:accent6>
        <a:hlink>
          <a:srgbClr val="B0C971"/>
        </a:hlink>
        <a:folHlink>
          <a:srgbClr val="F38D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-business03_ppt 3">
        <a:dk1>
          <a:srgbClr val="4D4D4D"/>
        </a:dk1>
        <a:lt1>
          <a:srgbClr val="F9D551"/>
        </a:lt1>
        <a:dk2>
          <a:srgbClr val="A7BD57"/>
        </a:dk2>
        <a:lt2>
          <a:srgbClr val="777777"/>
        </a:lt2>
        <a:accent1>
          <a:srgbClr val="B77AEA"/>
        </a:accent1>
        <a:accent2>
          <a:srgbClr val="7CB036"/>
        </a:accent2>
        <a:accent3>
          <a:srgbClr val="FBE7B3"/>
        </a:accent3>
        <a:accent4>
          <a:srgbClr val="404040"/>
        </a:accent4>
        <a:accent5>
          <a:srgbClr val="D8BEF3"/>
        </a:accent5>
        <a:accent6>
          <a:srgbClr val="709F30"/>
        </a:accent6>
        <a:hlink>
          <a:srgbClr val="F67450"/>
        </a:hlink>
        <a:folHlink>
          <a:srgbClr val="668AF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AccessGranted_ta_04_print_CrystalGraphics.com_PowerPoint_Templates_trial</Template>
  <TotalTime>368</TotalTime>
  <Words>118</Words>
  <Application>Microsoft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AccessGranted_ta_04_print_CrystalGraphics.com_PowerPoint_Templates_trial</vt:lpstr>
      <vt:lpstr>Методи і засоби комплексного аналізу вузлів радіоапаратури</vt:lpstr>
      <vt:lpstr>Актуальність теми</vt:lpstr>
      <vt:lpstr>Аналіз проблеми</vt:lpstr>
      <vt:lpstr>Попередня структурна  схема приладу</vt:lpstr>
      <vt:lpstr>Слайд 5</vt:lpstr>
      <vt:lpstr>Схема електрична принципова</vt:lpstr>
      <vt:lpstr>Моделювання</vt:lpstr>
      <vt:lpstr>АХ підсилювача без АРП і  З АРП</vt:lpstr>
      <vt:lpstr>Дякую за увагу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Пристрій визначення  дальності для людей з вадами зору </dc:title>
  <dc:creator>пират</dc:creator>
  <cp:lastModifiedBy>пират</cp:lastModifiedBy>
  <cp:revision>2</cp:revision>
  <cp:lastPrinted>1601-01-01T00:00:00Z</cp:lastPrinted>
  <dcterms:created xsi:type="dcterms:W3CDTF">2014-06-24T03:25:51Z</dcterms:created>
  <dcterms:modified xsi:type="dcterms:W3CDTF">2015-11-27T08:21:21Z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</Properties>
</file>