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11"/>
  </p:notesMasterIdLst>
  <p:sldIdLst>
    <p:sldId id="256" r:id="rId2"/>
    <p:sldId id="264" r:id="rId3"/>
    <p:sldId id="263" r:id="rId4"/>
    <p:sldId id="257" r:id="rId5"/>
    <p:sldId id="259" r:id="rId6"/>
    <p:sldId id="258" r:id="rId7"/>
    <p:sldId id="265" r:id="rId8"/>
    <p:sldId id="260" r:id="rId9"/>
    <p:sldId id="262" r:id="rId1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938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96CACD-D28E-4231-8A36-28BB562EF296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DD2F7-1515-4197-986D-5EFA6594516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1342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3DD2F7-1515-4197-986D-5EFA65945168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1087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1ED6-EB55-4D25-9000-1205459A21D9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80309-A66C-41FC-90D1-25F8E94244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0810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1ED6-EB55-4D25-9000-1205459A21D9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80309-A66C-41FC-90D1-25F8E94244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91642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1ED6-EB55-4D25-9000-1205459A21D9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80309-A66C-41FC-90D1-25F8E94244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60841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1ED6-EB55-4D25-9000-1205459A21D9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80309-A66C-41FC-90D1-25F8E94244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5890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1ED6-EB55-4D25-9000-1205459A21D9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80309-A66C-41FC-90D1-25F8E94244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96155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1ED6-EB55-4D25-9000-1205459A21D9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80309-A66C-41FC-90D1-25F8E94244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2051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1ED6-EB55-4D25-9000-1205459A21D9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80309-A66C-41FC-90D1-25F8E94244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40649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1ED6-EB55-4D25-9000-1205459A21D9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80309-A66C-41FC-90D1-25F8E94244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53075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1ED6-EB55-4D25-9000-1205459A21D9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80309-A66C-41FC-90D1-25F8E94244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851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1ED6-EB55-4D25-9000-1205459A21D9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80309-A66C-41FC-90D1-25F8E94244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3211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1ED6-EB55-4D25-9000-1205459A21D9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80309-A66C-41FC-90D1-25F8E94244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05299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C1ED6-EB55-4D25-9000-1205459A21D9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80309-A66C-41FC-90D1-25F8E94244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30697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6372" y="476672"/>
            <a:ext cx="8244408" cy="2160240"/>
          </a:xfrm>
        </p:spPr>
        <p:txBody>
          <a:bodyPr>
            <a:normAutofit/>
          </a:bodyPr>
          <a:lstStyle/>
          <a:p>
            <a:pPr algn="ctr"/>
            <a:r>
              <a:rPr lang="uk-UA" dirty="0" smtClean="0"/>
              <a:t>Підвищення ефективності мережі рухомого зв’язку стандарту </a:t>
            </a:r>
            <a:r>
              <a:rPr lang="en-US" dirty="0" smtClean="0"/>
              <a:t>UMTS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0112" y="4437112"/>
            <a:ext cx="3024336" cy="792088"/>
          </a:xfrm>
        </p:spPr>
        <p:txBody>
          <a:bodyPr/>
          <a:lstStyle/>
          <a:p>
            <a:r>
              <a:rPr lang="uk-UA" dirty="0" smtClean="0"/>
              <a:t>Паламарчук Олег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-99392"/>
            <a:ext cx="4519414" cy="836712"/>
          </a:xfrm>
        </p:spPr>
        <p:txBody>
          <a:bodyPr/>
          <a:lstStyle/>
          <a:p>
            <a:r>
              <a:rPr lang="uk-UA" dirty="0" smtClean="0"/>
              <a:t>Структура мережі </a:t>
            </a:r>
            <a:r>
              <a:rPr lang="en-US" dirty="0" smtClean="0"/>
              <a:t>UMTS</a:t>
            </a:r>
            <a:endParaRPr lang="uk-UA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454" y="1052736"/>
            <a:ext cx="5332634" cy="56886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45928" y="1721593"/>
            <a:ext cx="37432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u="sng" dirty="0" smtClean="0"/>
              <a:t>Комутатор, </a:t>
            </a:r>
            <a:r>
              <a:rPr lang="en-US" sz="1600" u="sng" dirty="0" smtClean="0"/>
              <a:t>MGW</a:t>
            </a:r>
            <a:r>
              <a:rPr lang="uk-UA" sz="1600" u="sng" dirty="0" smtClean="0"/>
              <a:t>(шлюз) </a:t>
            </a:r>
            <a:r>
              <a:rPr lang="uk-UA" sz="1600" dirty="0" smtClean="0"/>
              <a:t>– встановлення </a:t>
            </a:r>
            <a:endParaRPr lang="en-US" sz="1600" dirty="0" smtClean="0"/>
          </a:p>
          <a:p>
            <a:r>
              <a:rPr lang="uk-UA" sz="1600" dirty="0" smtClean="0"/>
              <a:t>з’єднання,</a:t>
            </a:r>
            <a:r>
              <a:rPr lang="en-US" sz="1600" dirty="0" smtClean="0"/>
              <a:t> </a:t>
            </a:r>
            <a:r>
              <a:rPr lang="uk-UA" sz="1600" dirty="0" smtClean="0"/>
              <a:t>тарифікація, </a:t>
            </a:r>
          </a:p>
          <a:p>
            <a:r>
              <a:rPr lang="uk-UA" sz="1600" dirty="0" smtClean="0"/>
              <a:t>функції </a:t>
            </a:r>
            <a:r>
              <a:rPr lang="uk-UA" sz="1600" dirty="0" err="1" smtClean="0"/>
              <a:t>аутентифікації</a:t>
            </a:r>
            <a:endParaRPr lang="uk-UA" dirty="0"/>
          </a:p>
        </p:txBody>
      </p:sp>
      <p:sp>
        <p:nvSpPr>
          <p:cNvPr id="6" name="TextBox 5"/>
          <p:cNvSpPr txBox="1"/>
          <p:nvPr/>
        </p:nvSpPr>
        <p:spPr>
          <a:xfrm>
            <a:off x="5940152" y="2060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5551879" y="2635418"/>
            <a:ext cx="36911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u="sng" dirty="0" smtClean="0"/>
              <a:t>Контролер</a:t>
            </a:r>
            <a:r>
              <a:rPr lang="uk-UA" sz="1600" dirty="0" smtClean="0"/>
              <a:t> – контроль </a:t>
            </a:r>
            <a:r>
              <a:rPr lang="uk-UA" sz="1600" dirty="0" err="1" smtClean="0"/>
              <a:t>радіоресурсів</a:t>
            </a:r>
            <a:r>
              <a:rPr lang="uk-UA" sz="1600" dirty="0" smtClean="0"/>
              <a:t>,</a:t>
            </a:r>
          </a:p>
          <a:p>
            <a:r>
              <a:rPr lang="uk-UA" sz="1600" dirty="0"/>
              <a:t>ш</a:t>
            </a:r>
            <a:r>
              <a:rPr lang="uk-UA" sz="1600" dirty="0" smtClean="0"/>
              <a:t>ифрування, встановлення з’єднання,</a:t>
            </a:r>
          </a:p>
          <a:p>
            <a:r>
              <a:rPr lang="uk-UA" sz="1600" dirty="0"/>
              <a:t>р</a:t>
            </a:r>
            <a:r>
              <a:rPr lang="uk-UA" sz="1600" dirty="0" smtClean="0"/>
              <a:t>озподілення ресурсів між абонентами.</a:t>
            </a:r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5545928" y="3559341"/>
            <a:ext cx="24216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u="sng" dirty="0" smtClean="0"/>
              <a:t>БС</a:t>
            </a:r>
            <a:r>
              <a:rPr lang="uk-UA" sz="1600" dirty="0" smtClean="0"/>
              <a:t> – перетворює сигнал в</a:t>
            </a:r>
          </a:p>
          <a:p>
            <a:r>
              <a:rPr lang="uk-UA" sz="1600" dirty="0" smtClean="0"/>
              <a:t>широкосмуговий</a:t>
            </a:r>
          </a:p>
          <a:p>
            <a:endParaRPr lang="uk-UA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545928" y="4140508"/>
            <a:ext cx="30964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u="sng" dirty="0" smtClean="0"/>
              <a:t>ОА</a:t>
            </a:r>
            <a:r>
              <a:rPr lang="uk-UA" sz="1600" dirty="0" smtClean="0"/>
              <a:t> – телефон, смартфон, ноутбук</a:t>
            </a:r>
          </a:p>
          <a:p>
            <a:r>
              <a:rPr lang="uk-UA" sz="1600" dirty="0" smtClean="0"/>
              <a:t>Стаціонарний комп’ютер та ін.</a:t>
            </a:r>
            <a:endParaRPr lang="uk-UA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545928" y="4791632"/>
            <a:ext cx="32866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smtClean="0"/>
              <a:t>SGSN</a:t>
            </a:r>
            <a:r>
              <a:rPr lang="en-US" sz="1600" dirty="0" smtClean="0"/>
              <a:t> - </a:t>
            </a:r>
            <a:r>
              <a:rPr lang="uk-UA" sz="1600" dirty="0" smtClean="0"/>
              <a:t>вузол для обслуговування </a:t>
            </a:r>
          </a:p>
          <a:p>
            <a:r>
              <a:rPr lang="uk-UA" sz="1600" dirty="0" smtClean="0"/>
              <a:t>абонентів, що підтримує технології </a:t>
            </a:r>
          </a:p>
          <a:p>
            <a:r>
              <a:rPr lang="en-US" sz="1600" dirty="0" smtClean="0"/>
              <a:t>GPRS, EDGE, HDPA</a:t>
            </a:r>
            <a:endParaRPr lang="uk-UA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545928" y="5715555"/>
            <a:ext cx="3229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smtClean="0"/>
              <a:t>GGSN</a:t>
            </a:r>
            <a:r>
              <a:rPr lang="en-US" sz="1600" dirty="0" smtClean="0"/>
              <a:t> </a:t>
            </a:r>
            <a:r>
              <a:rPr lang="uk-UA" sz="1600" dirty="0" smtClean="0"/>
              <a:t>– передача пакетних даних у</a:t>
            </a:r>
          </a:p>
          <a:p>
            <a:r>
              <a:rPr lang="uk-UA" sz="1600" dirty="0"/>
              <a:t>з</a:t>
            </a:r>
            <a:r>
              <a:rPr lang="uk-UA" sz="1600" dirty="0" smtClean="0"/>
              <a:t>овнішні мережі (Інтернет).</a:t>
            </a:r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1200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6" name="TextBox 5"/>
          <p:cNvSpPr txBox="1"/>
          <p:nvPr/>
        </p:nvSpPr>
        <p:spPr>
          <a:xfrm>
            <a:off x="2987824" y="116632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Обладнання мережі </a:t>
            </a:r>
            <a:r>
              <a:rPr lang="en-US" sz="2000" dirty="0" smtClean="0"/>
              <a:t>UMTS</a:t>
            </a:r>
            <a:endParaRPr lang="uk-UA" sz="2000" dirty="0" smtClean="0"/>
          </a:p>
        </p:txBody>
      </p:sp>
      <p:pic>
        <p:nvPicPr>
          <p:cNvPr id="8" name="Рисунок 7"/>
          <p:cNvPicPr/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331" y="874119"/>
            <a:ext cx="3384376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/>
          <p:nvPr/>
        </p:nvPicPr>
        <p:blipFill>
          <a:blip r:embed="rId3"/>
          <a:stretch>
            <a:fillRect/>
          </a:stretch>
        </p:blipFill>
        <p:spPr>
          <a:xfrm>
            <a:off x="4401124" y="799306"/>
            <a:ext cx="3464168" cy="27391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3650583"/>
            <a:ext cx="3566740" cy="23576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005509"/>
            <a:ext cx="2781300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34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915816" y="44624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Представлення сигналу (моделювання)</a:t>
            </a:r>
            <a:endParaRPr lang="uk-UA" dirty="0"/>
          </a:p>
        </p:txBody>
      </p:sp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14127"/>
            <a:ext cx="6840759" cy="4071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5896" y="4516161"/>
            <a:ext cx="2387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Схема прямого каналу</a:t>
            </a:r>
            <a:endParaRPr lang="uk-UA" dirty="0"/>
          </a:p>
        </p:txBody>
      </p:sp>
      <p:pic>
        <p:nvPicPr>
          <p:cNvPr id="1027" name="Рисунок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4923821"/>
            <a:ext cx="4176463" cy="1532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Рисунок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923821"/>
            <a:ext cx="4437335" cy="1532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79205" y="6456776"/>
            <a:ext cx="2879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Осцилограма сигналу мови</a:t>
            </a:r>
            <a:endParaRPr lang="uk-UA" dirty="0"/>
          </a:p>
        </p:txBody>
      </p:sp>
      <p:sp>
        <p:nvSpPr>
          <p:cNvPr id="11" name="TextBox 10"/>
          <p:cNvSpPr txBox="1"/>
          <p:nvPr/>
        </p:nvSpPr>
        <p:spPr>
          <a:xfrm>
            <a:off x="4788024" y="6477355"/>
            <a:ext cx="4116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Осцилограма широкосмугового сигналу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2050" name="Рисунок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7963"/>
            <a:ext cx="7704856" cy="160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Рисунок 60" descr="C:\Users\OLEH\Desktop\Безымянный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564904"/>
            <a:ext cx="7704856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71800" y="2051556"/>
            <a:ext cx="4069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Осцилограма відфільтрованого сигналу</a:t>
            </a:r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2195736" y="6304926"/>
            <a:ext cx="5646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Часове представлення сигналу з виходів І- та </a:t>
            </a:r>
            <a:r>
              <a:rPr lang="en-US" dirty="0" smtClean="0"/>
              <a:t>Q- </a:t>
            </a:r>
            <a:r>
              <a:rPr lang="uk-UA" dirty="0" smtClean="0"/>
              <a:t>каналів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584" y="188640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/>
              <a:t>Приймач </a:t>
            </a:r>
            <a:r>
              <a:rPr lang="en-US" sz="2000" dirty="0" smtClean="0"/>
              <a:t>UMTS </a:t>
            </a:r>
            <a:r>
              <a:rPr lang="uk-UA" sz="2000" dirty="0" smtClean="0"/>
              <a:t>(функціональна схема)</a:t>
            </a:r>
            <a:endParaRPr lang="uk-UA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14" y="692696"/>
            <a:ext cx="9036496" cy="5406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2332"/>
            <a:ext cx="1423070" cy="831626"/>
          </a:xfrm>
        </p:spPr>
        <p:txBody>
          <a:bodyPr/>
          <a:lstStyle/>
          <a:p>
            <a:r>
              <a:rPr lang="en-US" dirty="0" smtClean="0"/>
              <a:t>UMTS</a:t>
            </a:r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630105"/>
            <a:ext cx="250068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HSUPA</a:t>
            </a:r>
          </a:p>
          <a:p>
            <a:pPr algn="ctr"/>
            <a:r>
              <a:rPr lang="en-US" sz="1400" dirty="0" smtClean="0"/>
              <a:t>(</a:t>
            </a:r>
            <a:r>
              <a:rPr lang="uk-UA" sz="1400" i="1" dirty="0" smtClean="0"/>
              <a:t>Високошвидкісний </a:t>
            </a:r>
            <a:r>
              <a:rPr lang="uk-UA" sz="1400" i="1" dirty="0" err="1" smtClean="0"/>
              <a:t>верхідний</a:t>
            </a:r>
            <a:r>
              <a:rPr lang="uk-UA" sz="1400" i="1" dirty="0" smtClean="0"/>
              <a:t> </a:t>
            </a:r>
          </a:p>
          <a:p>
            <a:pPr algn="ctr"/>
            <a:r>
              <a:rPr lang="uk-UA" sz="1400" i="1" dirty="0" smtClean="0"/>
              <a:t>Пакетний доступ</a:t>
            </a:r>
            <a:r>
              <a:rPr lang="en-US" sz="1400" dirty="0" smtClean="0"/>
              <a:t>)</a:t>
            </a:r>
          </a:p>
          <a:p>
            <a:pPr algn="ctr"/>
            <a:r>
              <a:rPr lang="en-US" sz="1600" u="sng" dirty="0" smtClean="0"/>
              <a:t>5,76 M</a:t>
            </a:r>
            <a:r>
              <a:rPr lang="uk-UA" sz="1600" u="sng" dirty="0" smtClean="0"/>
              <a:t>біт/с</a:t>
            </a:r>
            <a:endParaRPr lang="uk-UA" sz="16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061339" y="1636058"/>
            <a:ext cx="2460482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HSDPA</a:t>
            </a:r>
          </a:p>
          <a:p>
            <a:pPr algn="ctr"/>
            <a:r>
              <a:rPr lang="uk-UA" sz="1400" dirty="0" smtClean="0"/>
              <a:t>(</a:t>
            </a:r>
            <a:r>
              <a:rPr lang="uk-UA" sz="1400" i="1" dirty="0"/>
              <a:t>Високошвидкісний </a:t>
            </a:r>
            <a:r>
              <a:rPr lang="uk-UA" sz="1400" i="1" dirty="0" smtClean="0"/>
              <a:t>низхідний</a:t>
            </a:r>
          </a:p>
          <a:p>
            <a:pPr algn="ctr"/>
            <a:r>
              <a:rPr lang="uk-UA" sz="1400" i="1" dirty="0" smtClean="0"/>
              <a:t> пакетний доступ</a:t>
            </a:r>
            <a:r>
              <a:rPr lang="uk-UA" sz="1400" dirty="0" smtClean="0"/>
              <a:t>)</a:t>
            </a:r>
          </a:p>
          <a:p>
            <a:pPr algn="ctr"/>
            <a:r>
              <a:rPr lang="uk-UA" sz="1600" u="sng" dirty="0" smtClean="0"/>
              <a:t>до 42 Мбіт/с</a:t>
            </a:r>
            <a:endParaRPr lang="uk-UA" sz="1600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5394063" y="1630105"/>
            <a:ext cx="37499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OFDM</a:t>
            </a:r>
          </a:p>
          <a:p>
            <a:pPr algn="ctr"/>
            <a:r>
              <a:rPr lang="uk-UA" sz="1400" dirty="0" smtClean="0"/>
              <a:t>(</a:t>
            </a:r>
            <a:r>
              <a:rPr lang="uk-UA" sz="1400" i="1" dirty="0" smtClean="0"/>
              <a:t>Мультиплексування з ортогональним </a:t>
            </a:r>
          </a:p>
          <a:p>
            <a:pPr algn="ctr"/>
            <a:r>
              <a:rPr lang="uk-UA" sz="1400" i="1" dirty="0" smtClean="0"/>
              <a:t>частотним розділенням каналів</a:t>
            </a:r>
            <a:r>
              <a:rPr lang="uk-UA" sz="1400" dirty="0" smtClean="0"/>
              <a:t>)</a:t>
            </a:r>
          </a:p>
          <a:p>
            <a:r>
              <a:rPr lang="uk-UA" sz="1600" u="sng" dirty="0" smtClean="0"/>
              <a:t>Передача 100 Мбіт/с,  прийом 50 Мбіт/с</a:t>
            </a:r>
            <a:endParaRPr lang="uk-UA" sz="1600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3499977"/>
            <a:ext cx="79208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 smtClean="0"/>
              <a:t>	</a:t>
            </a:r>
            <a:r>
              <a:rPr lang="en-US" dirty="0" smtClean="0"/>
              <a:t>OFDM</a:t>
            </a:r>
            <a:r>
              <a:rPr lang="uk-UA" dirty="0" smtClean="0"/>
              <a:t> – використовує велику кількість поряд розташованих ортогональних </a:t>
            </a:r>
            <a:r>
              <a:rPr lang="uk-UA" dirty="0" err="1" smtClean="0"/>
              <a:t>підносіних</a:t>
            </a:r>
            <a:r>
              <a:rPr lang="uk-UA" dirty="0" smtClean="0"/>
              <a:t>. </a:t>
            </a:r>
            <a:r>
              <a:rPr lang="uk-UA" dirty="0"/>
              <a:t>К</a:t>
            </a:r>
            <a:r>
              <a:rPr lang="uk-UA" dirty="0" smtClean="0"/>
              <a:t>ожна </a:t>
            </a:r>
            <a:r>
              <a:rPr lang="uk-UA" dirty="0" err="1" smtClean="0"/>
              <a:t>підносіна</a:t>
            </a:r>
            <a:r>
              <a:rPr lang="uk-UA" dirty="0" smtClean="0"/>
              <a:t> модулюється по звичайній схемі модуляції (квадратурна амплітудна модуляція) на низькій символьній швидкості, зберігаючи загальну швидкість передачі даних. На практиці щоб досягнути цього використовується швидке перетворення Фур’є. </a:t>
            </a:r>
            <a:r>
              <a:rPr lang="en-US" dirty="0" smtClean="0"/>
              <a:t>OFDM</a:t>
            </a:r>
            <a:r>
              <a:rPr lang="uk-UA" dirty="0" smtClean="0"/>
              <a:t> можна розглядати як велика кількість повільно модульованих вузько-смугових сигналів, а не як один </a:t>
            </a:r>
            <a:r>
              <a:rPr lang="uk-UA" dirty="0" err="1" smtClean="0"/>
              <a:t>швидкомодулюючий</a:t>
            </a:r>
            <a:r>
              <a:rPr lang="uk-UA" dirty="0" smtClean="0"/>
              <a:t>.</a:t>
            </a:r>
          </a:p>
          <a:p>
            <a:pPr algn="just"/>
            <a:r>
              <a:rPr lang="uk-UA" dirty="0" smtClean="0"/>
              <a:t>	Переваги: стійкість до складних умов в каналі зв’язку, низька символьна швидкість дає можливість використовувати захисний інтервал між символами (захист від </a:t>
            </a:r>
            <a:r>
              <a:rPr lang="uk-UA" dirty="0" err="1" smtClean="0"/>
              <a:t>міжсимвольної</a:t>
            </a:r>
            <a:r>
              <a:rPr lang="uk-UA" dirty="0" smtClean="0"/>
              <a:t> інтерференції).</a:t>
            </a:r>
            <a:endParaRPr lang="uk-UA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123728" y="548680"/>
            <a:ext cx="1872208" cy="100811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427984" y="620688"/>
            <a:ext cx="0" cy="93610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076056" y="548680"/>
            <a:ext cx="1800200" cy="100811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999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19652" y="242829"/>
            <a:ext cx="4504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Економічні характеристики </a:t>
            </a:r>
            <a:r>
              <a:rPr lang="uk-UA" dirty="0" smtClean="0"/>
              <a:t>приймача </a:t>
            </a:r>
            <a:r>
              <a:rPr lang="en-US" dirty="0" smtClean="0"/>
              <a:t>UMTS</a:t>
            </a:r>
            <a:endParaRPr lang="uk-UA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340768"/>
            <a:ext cx="38067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Ціна пристрою: </a:t>
            </a:r>
            <a:r>
              <a:rPr lang="uk-UA" dirty="0" smtClean="0"/>
              <a:t>2500</a:t>
            </a:r>
            <a:r>
              <a:rPr lang="uk-UA" dirty="0" smtClean="0"/>
              <a:t> </a:t>
            </a:r>
            <a:r>
              <a:rPr lang="uk-UA" dirty="0" smtClean="0"/>
              <a:t>грн</a:t>
            </a:r>
          </a:p>
          <a:p>
            <a:r>
              <a:rPr lang="uk-UA" dirty="0" smtClean="0"/>
              <a:t>Кількість продажу: </a:t>
            </a:r>
            <a:r>
              <a:rPr lang="uk-UA" dirty="0" smtClean="0"/>
              <a:t>505 тисяч </a:t>
            </a:r>
            <a:r>
              <a:rPr lang="uk-UA" dirty="0" err="1" smtClean="0"/>
              <a:t>шт</a:t>
            </a:r>
            <a:r>
              <a:rPr lang="uk-UA" dirty="0" smtClean="0"/>
              <a:t>/рік</a:t>
            </a:r>
          </a:p>
          <a:p>
            <a:r>
              <a:rPr lang="uk-UA" dirty="0" smtClean="0"/>
              <a:t>Термін окупності: </a:t>
            </a:r>
            <a:r>
              <a:rPr lang="uk-UA" dirty="0" smtClean="0"/>
              <a:t>1 </a:t>
            </a:r>
            <a:r>
              <a:rPr lang="uk-UA" dirty="0" smtClean="0"/>
              <a:t>роки </a:t>
            </a:r>
            <a:r>
              <a:rPr lang="uk-UA" dirty="0" smtClean="0"/>
              <a:t>8 </a:t>
            </a:r>
            <a:r>
              <a:rPr lang="uk-UA" dirty="0" smtClean="0"/>
              <a:t>місяців</a:t>
            </a:r>
          </a:p>
          <a:p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3284984"/>
            <a:ext cx="77768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Для підвищення стійкості до ЕМІ використовується екранування мікросхем.</a:t>
            </a:r>
          </a:p>
          <a:p>
            <a:r>
              <a:rPr lang="uk-UA" dirty="0" smtClean="0"/>
              <a:t>Коефіцієнт безпеки становить 20 </a:t>
            </a:r>
            <a:r>
              <a:rPr lang="uk-UA" dirty="0" err="1" smtClean="0"/>
              <a:t>дБ</a:t>
            </a:r>
            <a:r>
              <a:rPr lang="uk-UA" dirty="0" smtClean="0"/>
              <a:t>, тому товщина захисного екрана становить 0,1 см.</a:t>
            </a:r>
          </a:p>
          <a:p>
            <a:r>
              <a:rPr lang="uk-UA" dirty="0" smtClean="0"/>
              <a:t>Також для захисту від ЕМІ максимально можливо зменшені струмопровідні частини.</a:t>
            </a:r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4209020" y="2525768"/>
            <a:ext cx="1480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Захист від НС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276872"/>
            <a:ext cx="5184576" cy="1627624"/>
          </a:xfrm>
        </p:spPr>
        <p:txBody>
          <a:bodyPr>
            <a:noAutofit/>
          </a:bodyPr>
          <a:lstStyle/>
          <a:p>
            <a:r>
              <a:rPr lang="uk-UA" sz="6000" dirty="0" smtClean="0"/>
              <a:t>Дякую за увагу!</a:t>
            </a:r>
            <a:endParaRPr lang="uk-UA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572</TotalTime>
  <Words>222</Words>
  <Application>Microsoft Office PowerPoint</Application>
  <PresentationFormat>Экран (4:3)</PresentationFormat>
  <Paragraphs>52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Підвищення ефективності мережі рухомого зв’язку стандарту UMTS</vt:lpstr>
      <vt:lpstr>Структура мережі UMTS</vt:lpstr>
      <vt:lpstr> </vt:lpstr>
      <vt:lpstr>Презентация PowerPoint</vt:lpstr>
      <vt:lpstr>Презентация PowerPoint</vt:lpstr>
      <vt:lpstr>Презентация PowerPoint</vt:lpstr>
      <vt:lpstr>UMTS</vt:lpstr>
      <vt:lpstr>Презентация PowerPoint</vt:lpstr>
      <vt:lpstr>Дякую за увагу!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Аналіз ефективності фазової маніпуляції у передавачах УКХ діапазоні</dc:title>
  <dc:creator>OLEH</dc:creator>
  <cp:lastModifiedBy>OLEH</cp:lastModifiedBy>
  <cp:revision>74</cp:revision>
  <dcterms:created xsi:type="dcterms:W3CDTF">2013-06-20T17:35:46Z</dcterms:created>
  <dcterms:modified xsi:type="dcterms:W3CDTF">2015-06-18T19:55:38Z</dcterms:modified>
</cp:coreProperties>
</file>