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озділ за промовчанням" id="{F91458B1-4400-452F-9034-D8849BE379AC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4"/>
            <p14:sldId id="265"/>
            <p14:sldId id="266"/>
            <p14:sldId id="267"/>
          </p14:sldIdLst>
        </p14:section>
        <p14:section name="Розділ без заголовка" id="{939D326A-F028-47E9-907C-84AAEDCC6C34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‹№›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Microsoft_Visio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591734"/>
            <a:ext cx="7766936" cy="1646302"/>
          </a:xfrm>
        </p:spPr>
        <p:txBody>
          <a:bodyPr/>
          <a:lstStyle/>
          <a:p>
            <a:pPr algn="ctr"/>
            <a:r>
              <a:rPr lang="uk-UA" sz="3200" cap="all" dirty="0">
                <a:solidFill>
                  <a:srgbClr val="0070C0"/>
                </a:solidFill>
              </a:rPr>
              <a:t>Розробка системи бездротової передачі </a:t>
            </a:r>
            <a:r>
              <a:rPr lang="uk-UA" sz="3200" cap="all" dirty="0" err="1">
                <a:solidFill>
                  <a:srgbClr val="0070C0"/>
                </a:solidFill>
              </a:rPr>
              <a:t>електронергії</a:t>
            </a:r>
            <a:r>
              <a:rPr lang="uk-UA" sz="3200" cap="all" dirty="0">
                <a:solidFill>
                  <a:srgbClr val="0070C0"/>
                </a:solidFill>
              </a:rPr>
              <a:t> мікрохвильовим променем</a:t>
            </a:r>
            <a:endParaRPr lang="uk-UA" sz="3200" dirty="0">
              <a:solidFill>
                <a:srgbClr val="0070C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445092"/>
          </a:xfrm>
        </p:spPr>
        <p:txBody>
          <a:bodyPr>
            <a:normAutofit fontScale="92500" lnSpcReduction="10000"/>
          </a:bodyPr>
          <a:lstStyle/>
          <a:p>
            <a:r>
              <a:rPr lang="uk-UA" dirty="0">
                <a:solidFill>
                  <a:srgbClr val="0070C0"/>
                </a:solidFill>
              </a:rPr>
              <a:t>Виконав: студент _2_курсу, </a:t>
            </a:r>
            <a:r>
              <a:rPr lang="uk-UA" dirty="0" smtClean="0">
                <a:solidFill>
                  <a:srgbClr val="0070C0"/>
                </a:solidFill>
              </a:rPr>
              <a:t>групи_РЗ-14</a:t>
            </a:r>
          </a:p>
          <a:p>
            <a:r>
              <a:rPr lang="uk-UA" dirty="0" smtClean="0">
                <a:solidFill>
                  <a:srgbClr val="0070C0"/>
                </a:solidFill>
              </a:rPr>
              <a:t>Скрипник К.М.</a:t>
            </a:r>
            <a:endParaRPr lang="uk-UA" dirty="0">
              <a:solidFill>
                <a:srgbClr val="0070C0"/>
              </a:solidFill>
            </a:endParaRPr>
          </a:p>
          <a:p>
            <a:r>
              <a:rPr lang="uk-UA" dirty="0" smtClean="0">
                <a:solidFill>
                  <a:srgbClr val="0070C0"/>
                </a:solidFill>
              </a:rPr>
              <a:t>Керівник</a:t>
            </a:r>
            <a:r>
              <a:rPr lang="uk-UA" dirty="0">
                <a:solidFill>
                  <a:srgbClr val="0070C0"/>
                </a:solidFill>
              </a:rPr>
              <a:t>: </a:t>
            </a:r>
            <a:r>
              <a:rPr lang="uk-UA" dirty="0" err="1">
                <a:solidFill>
                  <a:srgbClr val="0070C0"/>
                </a:solidFill>
              </a:rPr>
              <a:t>д.т.н</a:t>
            </a:r>
            <a:r>
              <a:rPr lang="uk-UA" dirty="0">
                <a:solidFill>
                  <a:srgbClr val="0070C0"/>
                </a:solidFill>
              </a:rPr>
              <a:t>., проф. каф. ТКСТБ</a:t>
            </a:r>
          </a:p>
          <a:p>
            <a:r>
              <a:rPr lang="uk-UA" dirty="0" smtClean="0">
                <a:solidFill>
                  <a:srgbClr val="0070C0"/>
                </a:solidFill>
              </a:rPr>
              <a:t>                                          </a:t>
            </a:r>
            <a:r>
              <a:rPr lang="uk-UA" dirty="0" err="1">
                <a:solidFill>
                  <a:srgbClr val="0070C0"/>
                </a:solidFill>
              </a:rPr>
              <a:t>Кичак</a:t>
            </a:r>
            <a:r>
              <a:rPr lang="uk-UA" dirty="0">
                <a:solidFill>
                  <a:srgbClr val="0070C0"/>
                </a:solidFill>
              </a:rPr>
              <a:t> </a:t>
            </a:r>
            <a:r>
              <a:rPr lang="uk-UA" dirty="0" smtClean="0">
                <a:solidFill>
                  <a:srgbClr val="0070C0"/>
                </a:solidFill>
              </a:rPr>
              <a:t>В.М</a:t>
            </a:r>
            <a:endParaRPr lang="uk-U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2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Місце для вмісту 3"/>
          <p:cNvSpPr>
            <a:spLocks noGrp="1"/>
          </p:cNvSpPr>
          <p:nvPr>
            <p:ph idx="1"/>
          </p:nvPr>
        </p:nvSpPr>
        <p:spPr>
          <a:xfrm>
            <a:off x="0" y="0"/>
            <a:ext cx="9637487" cy="675064"/>
          </a:xfrm>
        </p:spPr>
        <p:txBody>
          <a:bodyPr>
            <a:normAutofit/>
          </a:bodyPr>
          <a:lstStyle/>
          <a:p>
            <a:pPr algn="ctr"/>
            <a:r>
              <a:rPr lang="uk-UA" cap="all" dirty="0">
                <a:solidFill>
                  <a:srgbClr val="0070C0"/>
                </a:solidFill>
              </a:rPr>
              <a:t>Моделювання дискової </a:t>
            </a:r>
            <a:r>
              <a:rPr lang="uk-UA" cap="all" dirty="0" err="1">
                <a:solidFill>
                  <a:srgbClr val="0070C0"/>
                </a:solidFill>
              </a:rPr>
              <a:t>мікросмужкової</a:t>
            </a:r>
            <a:r>
              <a:rPr lang="uk-UA" cap="all" dirty="0">
                <a:solidFill>
                  <a:srgbClr val="0070C0"/>
                </a:solidFill>
              </a:rPr>
              <a:t> антени</a:t>
            </a:r>
            <a:endParaRPr lang="uk-UA" b="1" cap="all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086" y="675064"/>
            <a:ext cx="10077657" cy="523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30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10792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70C0"/>
                </a:solidFill>
              </a:rPr>
              <a:t>Дякую за увагу!</a:t>
            </a:r>
            <a:endParaRPr lang="uk-U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3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77334" y="261257"/>
            <a:ext cx="9671352" cy="6444343"/>
          </a:xfrm>
        </p:spPr>
        <p:txBody>
          <a:bodyPr>
            <a:normAutofit fontScale="77500" lnSpcReduction="20000"/>
          </a:bodyPr>
          <a:lstStyle/>
          <a:p>
            <a:r>
              <a:rPr lang="uk-UA" b="1" dirty="0"/>
              <a:t>Актуальність.</a:t>
            </a:r>
            <a:r>
              <a:rPr lang="uk-UA" dirty="0"/>
              <a:t> Все більше зростає інтерес до можливості безпровідної передачі енергії за допомогою спрямованого мікрохвильового випромінювання для наземного і космічного використання. Застосування мікрохвильового діапазону дає можливість істотно зменшити розміри передавальних і приймальних антен і відрізняється високим рівнем ефективності пристроїв генерації і перетворення енергії електромагнітного випромінювання</a:t>
            </a:r>
            <a:r>
              <a:rPr lang="uk-UA" dirty="0" smtClean="0"/>
              <a:t>.</a:t>
            </a:r>
          </a:p>
          <a:p>
            <a:r>
              <a:rPr lang="uk-UA" b="1" dirty="0"/>
              <a:t>Мета і завдання дослідження.</a:t>
            </a:r>
            <a:r>
              <a:rPr lang="uk-UA" dirty="0"/>
              <a:t> Метою даної кваліфікаційної роботи є дослідження методів та засобів підвищення ефективності бездротової передачі енергії мікрохвильовим променем за рахунок підвищення коефіцієнта корисної дії та звуження діаграми направленості приймальної антени.</a:t>
            </a:r>
          </a:p>
          <a:p>
            <a:r>
              <a:rPr lang="uk-UA" dirty="0"/>
              <a:t>Для досягнення поставленої мети необхідно розв’язати такі задачі:</a:t>
            </a:r>
          </a:p>
          <a:p>
            <a:pPr lvl="0"/>
            <a:r>
              <a:rPr lang="uk-UA" dirty="0"/>
              <a:t>аналіз існуючих методів побудови систем </a:t>
            </a:r>
            <a:r>
              <a:rPr lang="uk-UA" dirty="0" err="1"/>
              <a:t>безпроводової</a:t>
            </a:r>
            <a:r>
              <a:rPr lang="uk-UA" dirty="0"/>
              <a:t> передачі електроенергії мікрохвильовим променем;</a:t>
            </a:r>
          </a:p>
          <a:p>
            <a:pPr lvl="0"/>
            <a:r>
              <a:rPr lang="uk-UA" dirty="0"/>
              <a:t>аналіз основних параметрів антенних пристрої систем </a:t>
            </a:r>
            <a:r>
              <a:rPr lang="uk-UA" dirty="0" err="1"/>
              <a:t>безпроводової</a:t>
            </a:r>
            <a:r>
              <a:rPr lang="uk-UA" dirty="0"/>
              <a:t> передачі електроенергії мікрохвильовим променем;</a:t>
            </a:r>
          </a:p>
          <a:p>
            <a:pPr lvl="0"/>
            <a:r>
              <a:rPr lang="uk-UA" dirty="0"/>
              <a:t>аналіз методів побудови приймальних антен з різними матеріалами підкладки;</a:t>
            </a:r>
          </a:p>
          <a:p>
            <a:r>
              <a:rPr lang="uk-UA" dirty="0"/>
              <a:t>синтез дискової </a:t>
            </a:r>
            <a:r>
              <a:rPr lang="uk-UA" dirty="0" err="1"/>
              <a:t>мікросмужкової</a:t>
            </a:r>
            <a:r>
              <a:rPr lang="uk-UA" dirty="0"/>
              <a:t> антени з високим ККД.</a:t>
            </a:r>
            <a:endParaRPr lang="uk-UA" dirty="0" smtClean="0"/>
          </a:p>
          <a:p>
            <a:r>
              <a:rPr lang="uk-UA" b="1" dirty="0"/>
              <a:t>Об’єкт дослідження</a:t>
            </a:r>
            <a:r>
              <a:rPr lang="uk-UA" i="1" dirty="0"/>
              <a:t> </a:t>
            </a:r>
            <a:r>
              <a:rPr lang="uk-UA" dirty="0"/>
              <a:t>– процеси в антенних пристроях НВЧ.</a:t>
            </a:r>
          </a:p>
          <a:p>
            <a:r>
              <a:rPr lang="uk-UA" b="1" dirty="0"/>
              <a:t>Предмет дослідження</a:t>
            </a:r>
            <a:r>
              <a:rPr lang="uk-UA" i="1" dirty="0"/>
              <a:t> </a:t>
            </a:r>
            <a:r>
              <a:rPr lang="uk-UA" dirty="0"/>
              <a:t>– методи та засоби корекції діаграми направленості та підвищення ККД приймальних антенних </a:t>
            </a:r>
            <a:r>
              <a:rPr lang="uk-UA" dirty="0" err="1"/>
              <a:t>граток</a:t>
            </a:r>
            <a:r>
              <a:rPr lang="uk-UA" dirty="0" smtClean="0"/>
              <a:t>.</a:t>
            </a:r>
          </a:p>
          <a:p>
            <a:r>
              <a:rPr lang="uk-UA" dirty="0"/>
              <a:t>1. Досліджено використання </a:t>
            </a:r>
            <a:r>
              <a:rPr lang="uk-UA" dirty="0" err="1"/>
              <a:t>багатодипольних</a:t>
            </a:r>
            <a:r>
              <a:rPr lang="uk-UA" dirty="0"/>
              <a:t> приймальних </a:t>
            </a:r>
            <a:r>
              <a:rPr lang="uk-UA" dirty="0" err="1"/>
              <a:t>ректен</a:t>
            </a:r>
            <a:r>
              <a:rPr lang="uk-UA" dirty="0"/>
              <a:t> для систем бездротової передачі енергії мікрохвильовим променем з неоднорідним розподілом густини електромагнітного випромінювання в площині прийому. Визначено, що їх приймальні характеристики (діаграма спрямованості, ефективність прийому випромінювання) помітно відрізняються від характеристик </a:t>
            </a:r>
            <a:r>
              <a:rPr lang="uk-UA" dirty="0" err="1"/>
              <a:t>ректени</a:t>
            </a:r>
            <a:r>
              <a:rPr lang="uk-UA" dirty="0"/>
              <a:t> з </a:t>
            </a:r>
            <a:r>
              <a:rPr lang="uk-UA" dirty="0" err="1"/>
              <a:t>півхвильовим</a:t>
            </a:r>
            <a:r>
              <a:rPr lang="uk-UA" dirty="0"/>
              <a:t> диполем і залежать від числа диполів в </a:t>
            </a:r>
            <a:r>
              <a:rPr lang="uk-UA" dirty="0" err="1"/>
              <a:t>ректені</a:t>
            </a:r>
            <a:r>
              <a:rPr lang="uk-UA" dirty="0"/>
              <a:t>, їх взаємного розташування, діелектричних властивостей підкладки, дефектів окремих диполів та ін.</a:t>
            </a:r>
          </a:p>
          <a:p>
            <a:r>
              <a:rPr lang="uk-UA" dirty="0"/>
              <a:t>2. Проведено аналіз та синтез дискової </a:t>
            </a:r>
            <a:r>
              <a:rPr lang="uk-UA" dirty="0" err="1"/>
              <a:t>мікросмужкової</a:t>
            </a:r>
            <a:r>
              <a:rPr lang="uk-UA" dirty="0"/>
              <a:t> антені із щілинами, які спрямовані уздовж ліній струму для основної моди ТМ</a:t>
            </a:r>
            <a:r>
              <a:rPr lang="uk-UA" baseline="-25000" dirty="0"/>
              <a:t>11</a:t>
            </a:r>
            <a:r>
              <a:rPr lang="uk-UA" dirty="0"/>
              <a:t>, що дало можливість в чотири рази зменшити інтенсивність збудження дискової антени на подвоєній частоті.</a:t>
            </a:r>
          </a:p>
          <a:p>
            <a:r>
              <a:rPr lang="uk-UA" b="1" dirty="0"/>
              <a:t>Практичне значення</a:t>
            </a:r>
            <a:r>
              <a:rPr lang="uk-UA" dirty="0"/>
              <a:t> одержаних результатів</a:t>
            </a:r>
            <a:r>
              <a:rPr lang="uk-UA" b="1" dirty="0"/>
              <a:t> </a:t>
            </a:r>
            <a:r>
              <a:rPr lang="uk-UA" dirty="0"/>
              <a:t>полягає в тому, що на основі отриманих теоретичних положень розроблено та </a:t>
            </a:r>
            <a:r>
              <a:rPr lang="uk-UA" dirty="0" err="1" smtClean="0"/>
              <a:t>промодельов</a:t>
            </a:r>
            <a:r>
              <a:rPr lang="uk-UA" dirty="0" err="1"/>
              <a:t>а</a:t>
            </a:r>
            <a:r>
              <a:rPr lang="uk-UA" dirty="0" err="1" smtClean="0"/>
              <a:t>но</a:t>
            </a:r>
            <a:r>
              <a:rPr lang="uk-UA" dirty="0" smtClean="0"/>
              <a:t> </a:t>
            </a:r>
            <a:r>
              <a:rPr lang="uk-UA" dirty="0"/>
              <a:t>приймальну антену системи бездротової передачі енергії мікрохвильовим променем.</a:t>
            </a:r>
          </a:p>
        </p:txBody>
      </p:sp>
    </p:spTree>
    <p:extLst>
      <p:ext uri="{BB962C8B-B14F-4D97-AF65-F5344CB8AC3E}">
        <p14:creationId xmlns:p14="http://schemas.microsoft.com/office/powerpoint/2010/main" val="28684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вмісту 3"/>
          <p:cNvSpPr>
            <a:spLocks noGrp="1"/>
          </p:cNvSpPr>
          <p:nvPr>
            <p:ph idx="1"/>
          </p:nvPr>
        </p:nvSpPr>
        <p:spPr>
          <a:xfrm>
            <a:off x="101600" y="0"/>
            <a:ext cx="10130971" cy="333829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СИСТЕМА БЕЗПРОВОДНОЇ ПЕРЕДАЧІ ЕЛЕКТРОЕНЕРГІЇ МІКРОХВИЛЬОВИМ ПРОМЕНЕМ</a:t>
            </a:r>
            <a:endParaRPr lang="uk-UA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343" y="333829"/>
            <a:ext cx="7794171" cy="637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69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'є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226098"/>
              </p:ext>
            </p:extLst>
          </p:nvPr>
        </p:nvGraphicFramePr>
        <p:xfrm>
          <a:off x="1944914" y="333829"/>
          <a:ext cx="6105525" cy="538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Visio" r:id="rId3" imgW="10820435" imgH="9534647" progId="Visio.Drawing.15">
                  <p:embed/>
                </p:oleObj>
              </mc:Choice>
              <mc:Fallback>
                <p:oleObj name="Visio" r:id="rId3" imgW="10820435" imgH="9534647" progId="Visio.Drawing.15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4914" y="333829"/>
                        <a:ext cx="6105525" cy="538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Місце для вмісту 3"/>
          <p:cNvSpPr>
            <a:spLocks noGrp="1"/>
          </p:cNvSpPr>
          <p:nvPr>
            <p:ph idx="1"/>
          </p:nvPr>
        </p:nvSpPr>
        <p:spPr>
          <a:xfrm>
            <a:off x="101600" y="0"/>
            <a:ext cx="10130971" cy="333829"/>
          </a:xfrm>
        </p:spPr>
        <p:txBody>
          <a:bodyPr>
            <a:normAutofit fontScale="92500" lnSpcReduction="10000"/>
          </a:bodyPr>
          <a:lstStyle/>
          <a:p>
            <a:r>
              <a:rPr lang="uk-UA" cap="all" dirty="0">
                <a:solidFill>
                  <a:srgbClr val="0070C0"/>
                </a:solidFill>
              </a:rPr>
              <a:t>Моделі багатоелементних дипольних антенних </a:t>
            </a:r>
            <a:r>
              <a:rPr lang="uk-UA" cap="all" dirty="0" err="1">
                <a:solidFill>
                  <a:srgbClr val="0070C0"/>
                </a:solidFill>
              </a:rPr>
              <a:t>граток</a:t>
            </a:r>
            <a:endParaRPr lang="uk-UA" b="1" cap="all" dirty="0">
              <a:solidFill>
                <a:srgbClr val="0070C0"/>
              </a:solidFill>
            </a:endParaRPr>
          </a:p>
        </p:txBody>
      </p:sp>
      <p:sp>
        <p:nvSpPr>
          <p:cNvPr id="14" name="Прямокутник 13"/>
          <p:cNvSpPr/>
          <p:nvPr/>
        </p:nvSpPr>
        <p:spPr>
          <a:xfrm>
            <a:off x="1954439" y="572611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а) - 5 елементів (повітря), б) - 9 елементів (повітря), </a:t>
            </a:r>
            <a:endParaRPr lang="uk-UA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uk-UA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- 16 елементів (тефлон), г) - 18 елементів (тефлон).</a:t>
            </a:r>
            <a:endParaRPr lang="uk-U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64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Місце для вмісту 3"/>
          <p:cNvSpPr>
            <a:spLocks noGrp="1"/>
          </p:cNvSpPr>
          <p:nvPr>
            <p:ph idx="1"/>
          </p:nvPr>
        </p:nvSpPr>
        <p:spPr>
          <a:xfrm>
            <a:off x="101600" y="0"/>
            <a:ext cx="10130971" cy="333829"/>
          </a:xfrm>
        </p:spPr>
        <p:txBody>
          <a:bodyPr>
            <a:normAutofit fontScale="92500" lnSpcReduction="10000"/>
          </a:bodyPr>
          <a:lstStyle/>
          <a:p>
            <a:r>
              <a:rPr lang="uk-UA" cap="all" dirty="0">
                <a:solidFill>
                  <a:srgbClr val="0070C0"/>
                </a:solidFill>
              </a:rPr>
              <a:t>Діаграми направленості багатоелементних дипольних антенних </a:t>
            </a:r>
            <a:r>
              <a:rPr lang="uk-UA" cap="all" dirty="0" err="1">
                <a:solidFill>
                  <a:srgbClr val="0070C0"/>
                </a:solidFill>
              </a:rPr>
              <a:t>граток</a:t>
            </a:r>
            <a:endParaRPr lang="uk-UA" b="1" cap="all" dirty="0">
              <a:solidFill>
                <a:srgbClr val="0070C0"/>
              </a:solidFill>
            </a:endParaRPr>
          </a:p>
        </p:txBody>
      </p:sp>
      <p:sp>
        <p:nvSpPr>
          <p:cNvPr id="14" name="Прямокутник 13"/>
          <p:cNvSpPr/>
          <p:nvPr/>
        </p:nvSpPr>
        <p:spPr>
          <a:xfrm>
            <a:off x="1954439" y="572611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>
                <a:solidFill>
                  <a:srgbClr val="0070C0"/>
                </a:solidFill>
              </a:rPr>
              <a:t>а) 5 елементів, б) 9 елементів,</a:t>
            </a:r>
          </a:p>
          <a:p>
            <a:pPr algn="ctr"/>
            <a:r>
              <a:rPr lang="uk-UA" dirty="0">
                <a:solidFill>
                  <a:srgbClr val="0070C0"/>
                </a:solidFill>
              </a:rPr>
              <a:t>в) 16 елементів, г) 18 елементів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371" y="493486"/>
            <a:ext cx="5021943" cy="52326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617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Місце для вмісту 3"/>
          <p:cNvSpPr>
            <a:spLocks noGrp="1"/>
          </p:cNvSpPr>
          <p:nvPr>
            <p:ph idx="1"/>
          </p:nvPr>
        </p:nvSpPr>
        <p:spPr>
          <a:xfrm>
            <a:off x="101600" y="-1"/>
            <a:ext cx="9477829" cy="899887"/>
          </a:xfrm>
        </p:spPr>
        <p:txBody>
          <a:bodyPr>
            <a:normAutofit/>
          </a:bodyPr>
          <a:lstStyle/>
          <a:p>
            <a:pPr algn="ctr"/>
            <a:r>
              <a:rPr lang="uk-UA" cap="all" dirty="0">
                <a:solidFill>
                  <a:srgbClr val="0070C0"/>
                </a:solidFill>
              </a:rPr>
              <a:t>Діаграми направленості багатоелементних дипольних антенних </a:t>
            </a:r>
            <a:r>
              <a:rPr lang="uk-UA" cap="all" dirty="0" err="1">
                <a:solidFill>
                  <a:srgbClr val="0070C0"/>
                </a:solidFill>
              </a:rPr>
              <a:t>граток</a:t>
            </a:r>
            <a:r>
              <a:rPr lang="uk-UA" cap="all" dirty="0">
                <a:solidFill>
                  <a:srgbClr val="0070C0"/>
                </a:solidFill>
              </a:rPr>
              <a:t> для різних матеріалів підкладки</a:t>
            </a:r>
            <a:endParaRPr lang="uk-UA" b="1" cap="all" dirty="0">
              <a:solidFill>
                <a:srgbClr val="0070C0"/>
              </a:solidFill>
            </a:endParaRPr>
          </a:p>
        </p:txBody>
      </p:sp>
      <p:sp>
        <p:nvSpPr>
          <p:cNvPr id="14" name="Прямокутник 13"/>
          <p:cNvSpPr/>
          <p:nvPr/>
        </p:nvSpPr>
        <p:spPr>
          <a:xfrm>
            <a:off x="516617" y="4979852"/>
            <a:ext cx="4209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0070C0"/>
                </a:solidFill>
              </a:rPr>
              <a:t>Вплив властивостей матеріалу підкладки на направленість </a:t>
            </a:r>
            <a:r>
              <a:rPr lang="uk-UA" dirty="0" smtClean="0">
                <a:solidFill>
                  <a:srgbClr val="0070C0"/>
                </a:solidFill>
              </a:rPr>
              <a:t>18-елементних </a:t>
            </a:r>
            <a:r>
              <a:rPr lang="uk-UA" dirty="0">
                <a:solidFill>
                  <a:srgbClr val="0070C0"/>
                </a:solidFill>
              </a:rPr>
              <a:t>дипольних </a:t>
            </a:r>
            <a:r>
              <a:rPr lang="uk-UA" dirty="0" err="1" smtClean="0">
                <a:solidFill>
                  <a:srgbClr val="0070C0"/>
                </a:solidFill>
              </a:rPr>
              <a:t>граток</a:t>
            </a:r>
            <a:r>
              <a:rPr lang="uk-UA" dirty="0" smtClean="0">
                <a:solidFill>
                  <a:srgbClr val="0070C0"/>
                </a:solidFill>
              </a:rPr>
              <a:t> в площині 90</a:t>
            </a:r>
            <a:r>
              <a:rPr lang="uk-UA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uk-UA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39" y="1210492"/>
            <a:ext cx="4762500" cy="3769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087" y="1210492"/>
            <a:ext cx="4817291" cy="37693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кутник 7"/>
          <p:cNvSpPr/>
          <p:nvPr/>
        </p:nvSpPr>
        <p:spPr>
          <a:xfrm>
            <a:off x="5611131" y="4979851"/>
            <a:ext cx="4209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0070C0"/>
                </a:solidFill>
              </a:rPr>
              <a:t>Вплив властивостей матеріалу підкладки на направленість 18-елементних дипольних </a:t>
            </a:r>
            <a:r>
              <a:rPr lang="uk-UA" dirty="0" err="1" smtClean="0">
                <a:solidFill>
                  <a:srgbClr val="0070C0"/>
                </a:solidFill>
              </a:rPr>
              <a:t>граток</a:t>
            </a:r>
            <a:r>
              <a:rPr lang="uk-UA" dirty="0" smtClean="0">
                <a:solidFill>
                  <a:srgbClr val="0070C0"/>
                </a:solidFill>
              </a:rPr>
              <a:t> </a:t>
            </a:r>
            <a:r>
              <a:rPr lang="uk-UA" dirty="0">
                <a:solidFill>
                  <a:srgbClr val="0070C0"/>
                </a:solidFill>
              </a:rPr>
              <a:t>в площині </a:t>
            </a:r>
            <a:r>
              <a:rPr lang="uk-UA" dirty="0" smtClean="0">
                <a:solidFill>
                  <a:srgbClr val="0070C0"/>
                </a:solidFill>
              </a:rPr>
              <a:t>0</a:t>
            </a:r>
            <a:r>
              <a:rPr lang="uk-UA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012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Місце для вмісту 3"/>
          <p:cNvSpPr>
            <a:spLocks noGrp="1"/>
          </p:cNvSpPr>
          <p:nvPr>
            <p:ph idx="1"/>
          </p:nvPr>
        </p:nvSpPr>
        <p:spPr>
          <a:xfrm>
            <a:off x="101601" y="0"/>
            <a:ext cx="9535886" cy="696686"/>
          </a:xfrm>
        </p:spPr>
        <p:txBody>
          <a:bodyPr>
            <a:normAutofit/>
          </a:bodyPr>
          <a:lstStyle/>
          <a:p>
            <a:pPr algn="ctr"/>
            <a:r>
              <a:rPr lang="uk-UA" cap="all" dirty="0">
                <a:solidFill>
                  <a:srgbClr val="0070C0"/>
                </a:solidFill>
              </a:rPr>
              <a:t>Діаграми направленості багатоелементних антенних </a:t>
            </a:r>
            <a:r>
              <a:rPr lang="uk-UA" cap="all" dirty="0" err="1">
                <a:solidFill>
                  <a:srgbClr val="0070C0"/>
                </a:solidFill>
              </a:rPr>
              <a:t>градок</a:t>
            </a:r>
            <a:r>
              <a:rPr lang="uk-UA" cap="all" dirty="0">
                <a:solidFill>
                  <a:srgbClr val="0070C0"/>
                </a:solidFill>
              </a:rPr>
              <a:t> з просторово розвиненими елементами</a:t>
            </a:r>
            <a:endParaRPr lang="uk-UA" b="1" cap="all" dirty="0">
              <a:solidFill>
                <a:srgbClr val="0070C0"/>
              </a:solidFill>
            </a:endParaRPr>
          </a:p>
        </p:txBody>
      </p:sp>
      <p:sp>
        <p:nvSpPr>
          <p:cNvPr id="14" name="Прямокутник 13"/>
          <p:cNvSpPr/>
          <p:nvPr/>
        </p:nvSpPr>
        <p:spPr>
          <a:xfrm>
            <a:off x="1997982" y="590346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а) </a:t>
            </a:r>
            <a:r>
              <a:rPr lang="uk-UA" dirty="0">
                <a:solidFill>
                  <a:srgbClr val="0070C0"/>
                </a:solidFill>
              </a:rPr>
              <a:t>- Н тип, б) – H1 тип, </a:t>
            </a:r>
            <a:r>
              <a:rPr lang="uk-UA" dirty="0" smtClean="0">
                <a:solidFill>
                  <a:srgbClr val="0070C0"/>
                </a:solidFill>
              </a:rPr>
              <a:t>в) </a:t>
            </a:r>
            <a:r>
              <a:rPr lang="uk-UA" dirty="0">
                <a:solidFill>
                  <a:srgbClr val="0070C0"/>
                </a:solidFill>
              </a:rPr>
              <a:t>- Н2 тип, </a:t>
            </a:r>
            <a:r>
              <a:rPr lang="uk-UA" dirty="0" smtClean="0">
                <a:solidFill>
                  <a:srgbClr val="0070C0"/>
                </a:solidFill>
              </a:rPr>
              <a:t>г) </a:t>
            </a:r>
            <a:r>
              <a:rPr lang="uk-UA" dirty="0">
                <a:solidFill>
                  <a:srgbClr val="0070C0"/>
                </a:solidFill>
              </a:rPr>
              <a:t>– Н3 тип.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lum bright="-17000" contras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215" y="624116"/>
            <a:ext cx="5389699" cy="53557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38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Місце для вмісту 3"/>
          <p:cNvSpPr>
            <a:spLocks noGrp="1"/>
          </p:cNvSpPr>
          <p:nvPr>
            <p:ph idx="1"/>
          </p:nvPr>
        </p:nvSpPr>
        <p:spPr>
          <a:xfrm>
            <a:off x="0" y="0"/>
            <a:ext cx="9637487" cy="675064"/>
          </a:xfrm>
        </p:spPr>
        <p:txBody>
          <a:bodyPr>
            <a:normAutofit/>
          </a:bodyPr>
          <a:lstStyle/>
          <a:p>
            <a:pPr algn="ctr"/>
            <a:r>
              <a:rPr lang="uk-UA" cap="all" dirty="0">
                <a:solidFill>
                  <a:srgbClr val="0070C0"/>
                </a:solidFill>
              </a:rPr>
              <a:t>Структура </a:t>
            </a:r>
            <a:r>
              <a:rPr lang="uk-UA" cap="all" dirty="0" err="1">
                <a:solidFill>
                  <a:srgbClr val="0070C0"/>
                </a:solidFill>
              </a:rPr>
              <a:t>ректенного</a:t>
            </a:r>
            <a:r>
              <a:rPr lang="uk-UA" cap="all" dirty="0">
                <a:solidFill>
                  <a:srgbClr val="0070C0"/>
                </a:solidFill>
              </a:rPr>
              <a:t> елемента з </a:t>
            </a:r>
            <a:r>
              <a:rPr lang="uk-UA" cap="all" dirty="0" err="1">
                <a:solidFill>
                  <a:srgbClr val="0070C0"/>
                </a:solidFill>
              </a:rPr>
              <a:t>однонапівперіодним</a:t>
            </a:r>
            <a:r>
              <a:rPr lang="uk-UA" cap="all" dirty="0">
                <a:solidFill>
                  <a:srgbClr val="0070C0"/>
                </a:solidFill>
              </a:rPr>
              <a:t> випрямлячем на діоді </a:t>
            </a:r>
            <a:r>
              <a:rPr lang="uk-UA" cap="all" dirty="0" err="1">
                <a:solidFill>
                  <a:srgbClr val="0070C0"/>
                </a:solidFill>
              </a:rPr>
              <a:t>Шотки</a:t>
            </a:r>
            <a:endParaRPr lang="uk-UA" b="1" cap="all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682" y="675063"/>
            <a:ext cx="8136600" cy="5228400"/>
          </a:xfrm>
          <a:prstGeom prst="rect">
            <a:avLst/>
          </a:prstGeom>
        </p:spPr>
      </p:pic>
      <p:sp>
        <p:nvSpPr>
          <p:cNvPr id="14" name="Прямокутник 13"/>
          <p:cNvSpPr/>
          <p:nvPr/>
        </p:nvSpPr>
        <p:spPr>
          <a:xfrm>
            <a:off x="3870325" y="4847773"/>
            <a:ext cx="62216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rgbClr val="0070C0"/>
                </a:solidFill>
              </a:rPr>
              <a:t>1 – </a:t>
            </a:r>
            <a:r>
              <a:rPr lang="uk-UA" dirty="0" err="1">
                <a:solidFill>
                  <a:srgbClr val="0070C0"/>
                </a:solidFill>
              </a:rPr>
              <a:t>півхвильовий</a:t>
            </a:r>
            <a:r>
              <a:rPr lang="uk-UA" dirty="0">
                <a:solidFill>
                  <a:srgbClr val="0070C0"/>
                </a:solidFill>
              </a:rPr>
              <a:t> диполь; 2 – </a:t>
            </a:r>
            <a:r>
              <a:rPr lang="uk-UA" dirty="0" err="1">
                <a:solidFill>
                  <a:srgbClr val="0070C0"/>
                </a:solidFill>
              </a:rPr>
              <a:t>відзеркалююча</a:t>
            </a:r>
            <a:r>
              <a:rPr lang="uk-UA" dirty="0">
                <a:solidFill>
                  <a:srgbClr val="0070C0"/>
                </a:solidFill>
              </a:rPr>
              <a:t> поверхня; </a:t>
            </a:r>
            <a:endParaRPr lang="uk-UA" dirty="0" smtClean="0">
              <a:solidFill>
                <a:srgbClr val="0070C0"/>
              </a:solidFill>
            </a:endParaRPr>
          </a:p>
          <a:p>
            <a:pPr algn="just"/>
            <a:r>
              <a:rPr lang="uk-UA" dirty="0" smtClean="0">
                <a:solidFill>
                  <a:srgbClr val="0070C0"/>
                </a:solidFill>
              </a:rPr>
              <a:t>3 </a:t>
            </a:r>
            <a:r>
              <a:rPr lang="uk-UA" dirty="0">
                <a:solidFill>
                  <a:srgbClr val="0070C0"/>
                </a:solidFill>
              </a:rPr>
              <a:t>– вбудований фільтр нижніх частот; 4 – діод </a:t>
            </a:r>
            <a:r>
              <a:rPr lang="uk-UA" dirty="0" err="1">
                <a:solidFill>
                  <a:srgbClr val="0070C0"/>
                </a:solidFill>
              </a:rPr>
              <a:t>Шотки</a:t>
            </a:r>
            <a:r>
              <a:rPr lang="uk-UA" dirty="0">
                <a:solidFill>
                  <a:srgbClr val="0070C0"/>
                </a:solidFill>
              </a:rPr>
              <a:t>, </a:t>
            </a:r>
            <a:endParaRPr lang="uk-UA" dirty="0" smtClean="0">
              <a:solidFill>
                <a:srgbClr val="0070C0"/>
              </a:solidFill>
            </a:endParaRPr>
          </a:p>
          <a:p>
            <a:pPr algn="just"/>
            <a:r>
              <a:rPr lang="uk-UA" dirty="0" smtClean="0">
                <a:solidFill>
                  <a:srgbClr val="0070C0"/>
                </a:solidFill>
              </a:rPr>
              <a:t>5 </a:t>
            </a:r>
            <a:r>
              <a:rPr lang="uk-UA" dirty="0">
                <a:solidFill>
                  <a:srgbClr val="0070C0"/>
                </a:solidFill>
              </a:rPr>
              <a:t>– вихідний фільтр, 6 – навантаження в колі постійного струму</a:t>
            </a:r>
          </a:p>
        </p:txBody>
      </p:sp>
    </p:spTree>
    <p:extLst>
      <p:ext uri="{BB962C8B-B14F-4D97-AF65-F5344CB8AC3E}">
        <p14:creationId xmlns:p14="http://schemas.microsoft.com/office/powerpoint/2010/main" val="135382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Місце для вмісту 3"/>
          <p:cNvSpPr>
            <a:spLocks noGrp="1"/>
          </p:cNvSpPr>
          <p:nvPr>
            <p:ph idx="1"/>
          </p:nvPr>
        </p:nvSpPr>
        <p:spPr>
          <a:xfrm>
            <a:off x="0" y="0"/>
            <a:ext cx="9637487" cy="675064"/>
          </a:xfrm>
        </p:spPr>
        <p:txBody>
          <a:bodyPr>
            <a:normAutofit/>
          </a:bodyPr>
          <a:lstStyle/>
          <a:p>
            <a:pPr algn="ctr"/>
            <a:r>
              <a:rPr lang="uk-UA" cap="all" dirty="0">
                <a:solidFill>
                  <a:srgbClr val="0070C0"/>
                </a:solidFill>
              </a:rPr>
              <a:t>Дискова </a:t>
            </a:r>
            <a:r>
              <a:rPr lang="uk-UA" cap="all" dirty="0" err="1">
                <a:solidFill>
                  <a:srgbClr val="0070C0"/>
                </a:solidFill>
              </a:rPr>
              <a:t>мікросмужкова</a:t>
            </a:r>
            <a:r>
              <a:rPr lang="uk-UA" cap="all" dirty="0">
                <a:solidFill>
                  <a:srgbClr val="0070C0"/>
                </a:solidFill>
              </a:rPr>
              <a:t> антена</a:t>
            </a:r>
            <a:endParaRPr lang="uk-UA" b="1" cap="all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4" name="Прямокутник 13"/>
          <p:cNvSpPr/>
          <p:nvPr/>
        </p:nvSpPr>
        <p:spPr>
          <a:xfrm>
            <a:off x="1467441" y="5686699"/>
            <a:ext cx="6221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0070C0"/>
                </a:solidFill>
              </a:rPr>
              <a:t>1 – металевий диск</a:t>
            </a:r>
            <a:r>
              <a:rPr lang="ru-RU" dirty="0">
                <a:solidFill>
                  <a:srgbClr val="0070C0"/>
                </a:solidFill>
              </a:rPr>
              <a:t>;</a:t>
            </a:r>
            <a:r>
              <a:rPr lang="uk-UA" dirty="0">
                <a:solidFill>
                  <a:srgbClr val="0070C0"/>
                </a:solidFill>
              </a:rPr>
              <a:t> 2 </a:t>
            </a:r>
            <a:r>
              <a:rPr lang="ru-RU" dirty="0">
                <a:solidFill>
                  <a:srgbClr val="0070C0"/>
                </a:solidFill>
              </a:rPr>
              <a:t>–</a:t>
            </a:r>
            <a:r>
              <a:rPr lang="uk-UA" dirty="0">
                <a:solidFill>
                  <a:srgbClr val="0070C0"/>
                </a:solidFill>
              </a:rPr>
              <a:t> діелектрична підкладка; </a:t>
            </a:r>
            <a:endParaRPr lang="uk-UA" dirty="0" smtClean="0">
              <a:solidFill>
                <a:srgbClr val="0070C0"/>
              </a:solidFill>
            </a:endParaRPr>
          </a:p>
          <a:p>
            <a:pPr algn="ctr"/>
            <a:r>
              <a:rPr lang="uk-UA" dirty="0" smtClean="0">
                <a:solidFill>
                  <a:srgbClr val="0070C0"/>
                </a:solidFill>
              </a:rPr>
              <a:t>3 </a:t>
            </a:r>
            <a:r>
              <a:rPr lang="uk-UA" dirty="0">
                <a:solidFill>
                  <a:srgbClr val="0070C0"/>
                </a:solidFill>
              </a:rPr>
              <a:t>– металевий відбивач, 4 – коаксіальний вивід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lum bright="-15000" contras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138" y="559693"/>
            <a:ext cx="5899785" cy="5213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771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526</Words>
  <Application>Microsoft Office PowerPoint</Application>
  <PresentationFormat>Широкий екран</PresentationFormat>
  <Paragraphs>38</Paragraphs>
  <Slides>11</Slides>
  <Notes>0</Notes>
  <HiddenSlides>0</HiddenSlides>
  <MMClips>0</MMClips>
  <ScaleCrop>false</ScaleCrop>
  <HeadingPairs>
    <vt:vector size="8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Грань</vt:lpstr>
      <vt:lpstr>Visio</vt:lpstr>
      <vt:lpstr>Розробка системи бездротової передачі електронергії мікрохвильовим променем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Дякую за увагу!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системи бездротової передачі електронергії мікрохвильовим променем</dc:title>
  <dc:creator>Стальченко Олександр</dc:creator>
  <cp:lastModifiedBy>Стальченко Олександр</cp:lastModifiedBy>
  <cp:revision>8</cp:revision>
  <dcterms:created xsi:type="dcterms:W3CDTF">2015-11-17T08:57:03Z</dcterms:created>
  <dcterms:modified xsi:type="dcterms:W3CDTF">2015-11-20T07:11:23Z</dcterms:modified>
</cp:coreProperties>
</file>