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645024"/>
            <a:ext cx="6400800" cy="1600200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uk-UA" sz="4200" dirty="0" smtClean="0"/>
              <a:t>Виконав :</a:t>
            </a:r>
            <a:r>
              <a:rPr lang="uk-UA" sz="4200" dirty="0" err="1" smtClean="0"/>
              <a:t>ст.гр</a:t>
            </a:r>
            <a:r>
              <a:rPr lang="uk-UA" sz="4200" dirty="0" smtClean="0"/>
              <a:t>. ТСМ-14М</a:t>
            </a:r>
          </a:p>
          <a:p>
            <a:pPr algn="r"/>
            <a:r>
              <a:rPr lang="uk-UA" sz="4200" dirty="0" err="1" smtClean="0"/>
              <a:t>Кісілевич</a:t>
            </a:r>
            <a:r>
              <a:rPr lang="uk-UA" sz="4200" dirty="0" smtClean="0"/>
              <a:t> В.Л</a:t>
            </a:r>
          </a:p>
          <a:p>
            <a:pPr algn="r"/>
            <a:r>
              <a:rPr lang="uk-UA" sz="4200" dirty="0" smtClean="0"/>
              <a:t>Науковий керівник:</a:t>
            </a:r>
          </a:p>
          <a:p>
            <a:pPr algn="r"/>
            <a:r>
              <a:rPr lang="uk-UA" sz="4200" dirty="0" err="1" smtClean="0"/>
              <a:t>к.т.н</a:t>
            </a:r>
            <a:r>
              <a:rPr lang="uk-UA" sz="4200" dirty="0" smtClean="0"/>
              <a:t>.,</a:t>
            </a:r>
            <a:r>
              <a:rPr lang="uk-UA" sz="4200" dirty="0" err="1" smtClean="0"/>
              <a:t>доц.каф</a:t>
            </a:r>
            <a:r>
              <a:rPr lang="uk-UA" sz="4200" dirty="0"/>
              <a:t>. </a:t>
            </a:r>
            <a:r>
              <a:rPr lang="uk-UA" sz="4200" dirty="0" smtClean="0"/>
              <a:t>КСТБ</a:t>
            </a:r>
          </a:p>
          <a:p>
            <a:pPr algn="r"/>
            <a:r>
              <a:rPr lang="uk-UA" sz="4200" dirty="0" err="1"/>
              <a:t>Гикавий</a:t>
            </a:r>
            <a:r>
              <a:rPr lang="uk-UA" sz="4200" dirty="0"/>
              <a:t> В.А.</a:t>
            </a:r>
            <a:endParaRPr lang="uk-UA" sz="4200" dirty="0" smtClean="0"/>
          </a:p>
          <a:p>
            <a:pPr algn="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064896" cy="1944216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Оптимізація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трафіку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в мобільних мережах</a:t>
            </a:r>
            <a:endParaRPr lang="uk-UA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4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067538"/>
              </p:ext>
            </p:extLst>
          </p:nvPr>
        </p:nvGraphicFramePr>
        <p:xfrm>
          <a:off x="1619672" y="620688"/>
          <a:ext cx="6619875" cy="16226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06625"/>
                <a:gridCol w="2206625"/>
                <a:gridCol w="220662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Кількість абонентів, % (АТ).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Відношення сигнал/шум, дБ.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Ймовірність появи бітової помилки (BER)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80 (44)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- 13,2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168·10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70 (39)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- 12,18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126·10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60 (33)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- 10,71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74·10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 (28)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- 9,26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41·10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 (17)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- 4,8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7·10</a:t>
                      </a:r>
                      <a:r>
                        <a:rPr lang="uk-UA" sz="1400" baseline="30000" dirty="0">
                          <a:effectLst/>
                        </a:rPr>
                        <a:t>-3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228463"/>
            <a:ext cx="84969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Таблиця 5.2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Результати моделювання в середовищі MATLAB при v=const=0,67 та R=const=64ікбіт/с.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701023"/>
              </p:ext>
            </p:extLst>
          </p:nvPr>
        </p:nvGraphicFramePr>
        <p:xfrm>
          <a:off x="35496" y="2564904"/>
          <a:ext cx="4608512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r:id="rId3" imgW="4229100" imgH="2962275" progId="Mathcad">
                  <p:embed/>
                </p:oleObj>
              </mc:Choice>
              <mc:Fallback>
                <p:oleObj r:id="rId3" imgW="4229100" imgH="2962275" progId="Mathcad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2564904"/>
                        <a:ext cx="4608512" cy="3390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834805"/>
              </p:ext>
            </p:extLst>
          </p:nvPr>
        </p:nvGraphicFramePr>
        <p:xfrm>
          <a:off x="4572000" y="2564904"/>
          <a:ext cx="4368552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r:id="rId5" imgW="4229100" imgH="2962275" progId="Mathcad">
                  <p:embed/>
                </p:oleObj>
              </mc:Choice>
              <mc:Fallback>
                <p:oleObj r:id="rId5" imgW="4229100" imgH="2962275" progId="Mathcad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564904"/>
                        <a:ext cx="4368552" cy="3362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3528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/>
              <a:t>Залежність </a:t>
            </a:r>
            <a:r>
              <a:rPr lang="ru-RU" dirty="0"/>
              <a:t>BER</a:t>
            </a:r>
            <a:r>
              <a:rPr lang="uk-UA" dirty="0"/>
              <a:t> від кількості </a:t>
            </a:r>
            <a:endParaRPr lang="en-US" dirty="0"/>
          </a:p>
          <a:p>
            <a:pPr algn="ctr"/>
            <a:r>
              <a:rPr lang="uk-UA" dirty="0"/>
              <a:t>одночасно працюючих абонентів</a:t>
            </a:r>
            <a:endParaRPr lang="uk-UA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49299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/>
              <a:t>Залежність </a:t>
            </a:r>
            <a:r>
              <a:rPr lang="ru-RU" dirty="0"/>
              <a:t>BER</a:t>
            </a:r>
            <a:r>
              <a:rPr lang="uk-UA" dirty="0"/>
              <a:t> від значення</a:t>
            </a:r>
            <a:endParaRPr lang="en-US" dirty="0"/>
          </a:p>
          <a:p>
            <a:pPr algn="ctr"/>
            <a:r>
              <a:rPr lang="uk-UA" dirty="0"/>
              <a:t>відношення сигнал/шум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6287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486660"/>
              </p:ext>
            </p:extLst>
          </p:nvPr>
        </p:nvGraphicFramePr>
        <p:xfrm>
          <a:off x="1619672" y="692696"/>
          <a:ext cx="6077585" cy="18680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09775"/>
                <a:gridCol w="2034540"/>
                <a:gridCol w="203327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Кількість абонентів, % (АТ).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Відношення сигнал/шум, дБ.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Ймовірність появи бітової помилки (BER)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80 (44)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- 14,98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300·10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70 (39)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- 13,92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244·10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60 (33)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- 12,45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158·10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 (28)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- 11,004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 (17)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- 6,56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18·10</a:t>
                      </a:r>
                      <a:r>
                        <a:rPr lang="uk-UA" sz="1400" baseline="30000" dirty="0">
                          <a:effectLst/>
                        </a:rPr>
                        <a:t>-3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29778"/>
            <a:ext cx="77620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Результати моделювання в середовищі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MATLAB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та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64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кбіт/с.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372829"/>
              </p:ext>
            </p:extLst>
          </p:nvPr>
        </p:nvGraphicFramePr>
        <p:xfrm>
          <a:off x="107504" y="2564904"/>
          <a:ext cx="41910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r:id="rId3" imgW="4191000" imgH="2962275" progId="Mathcad">
                  <p:embed/>
                </p:oleObj>
              </mc:Choice>
              <mc:Fallback>
                <p:oleObj r:id="rId3" imgW="4191000" imgH="2962275" progId="Mathcad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564904"/>
                        <a:ext cx="4191000" cy="296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045241"/>
              </p:ext>
            </p:extLst>
          </p:nvPr>
        </p:nvGraphicFramePr>
        <p:xfrm>
          <a:off x="4539453" y="2564904"/>
          <a:ext cx="41910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r:id="rId5" imgW="4191000" imgH="2962275" progId="Mathcad">
                  <p:embed/>
                </p:oleObj>
              </mc:Choice>
              <mc:Fallback>
                <p:oleObj r:id="rId5" imgW="4191000" imgH="2962275" progId="Mathcad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9453" y="2564904"/>
                        <a:ext cx="4191000" cy="296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7504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/>
              <a:t>Залежність </a:t>
            </a:r>
            <a:r>
              <a:rPr lang="ru-RU" dirty="0"/>
              <a:t>BER</a:t>
            </a:r>
            <a:r>
              <a:rPr lang="uk-UA" dirty="0"/>
              <a:t> від кількості </a:t>
            </a:r>
            <a:endParaRPr lang="en-US" dirty="0"/>
          </a:p>
          <a:p>
            <a:pPr algn="ctr"/>
            <a:r>
              <a:rPr lang="uk-UA" dirty="0"/>
              <a:t>одночасно працюючих абонентів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56421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/>
              <a:t>Залежність </a:t>
            </a:r>
            <a:r>
              <a:rPr lang="ru-RU" dirty="0"/>
              <a:t>BER</a:t>
            </a:r>
            <a:r>
              <a:rPr lang="uk-UA" dirty="0"/>
              <a:t> від значення</a:t>
            </a:r>
            <a:endParaRPr lang="en-US" dirty="0"/>
          </a:p>
          <a:p>
            <a:pPr algn="ctr"/>
            <a:r>
              <a:rPr lang="uk-UA" dirty="0"/>
              <a:t>відношення сигнал/шум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59479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5085184"/>
            <a:ext cx="836479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800" b="1" dirty="0">
                <a:solidFill>
                  <a:srgbClr val="FFFF00"/>
                </a:solidFill>
              </a:rPr>
              <a:t>Дякую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1442990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Класи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трафіку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 мережі UMTS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Рисунок 3" descr="D:\ПОЛИТЕХ\6 курс\2 симестр\ДИПЛОМ\Рисунки\6,11 класи трафіку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496943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288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Класи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трафіку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62136"/>
              </p:ext>
            </p:extLst>
          </p:nvPr>
        </p:nvGraphicFramePr>
        <p:xfrm>
          <a:off x="1979712" y="1052737"/>
          <a:ext cx="5616624" cy="55446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7673"/>
                <a:gridCol w="3168951"/>
              </a:tblGrid>
              <a:tr h="78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Класи </a:t>
                      </a:r>
                      <a:r>
                        <a:rPr lang="uk-UA" sz="1800" dirty="0" err="1">
                          <a:effectLst/>
                        </a:rPr>
                        <a:t>трафіку</a:t>
                      </a:r>
                      <a:r>
                        <a:rPr lang="uk-UA" sz="1800" dirty="0">
                          <a:effectLst/>
                        </a:rPr>
                        <a:t> в мережі UMTS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Послуги, відповідні </a:t>
                      </a:r>
                      <a:r>
                        <a:rPr lang="uk-UA" sz="1800" dirty="0" err="1">
                          <a:effectLst/>
                        </a:rPr>
                        <a:t>трафіку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9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Мовний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Передача мови, voip, відео / аудіо-телефонія, відеоігри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9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Потоковий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Потокова передача мультимедійних даних, </a:t>
                      </a:r>
                      <a:r>
                        <a:rPr lang="uk-UA" sz="1800" dirty="0" err="1">
                          <a:effectLst/>
                        </a:rPr>
                        <a:t>тб-мовлення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9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Інтерактивний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Перегляд web-сторінок, мережеві ігри, чати, електронна торгівля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9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Фоновий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Фонове завантаження, e-</a:t>
                      </a:r>
                      <a:r>
                        <a:rPr lang="uk-UA" sz="1800" dirty="0" err="1">
                          <a:effectLst/>
                        </a:rPr>
                        <a:t>mail</a:t>
                      </a:r>
                      <a:r>
                        <a:rPr lang="uk-UA" sz="1800" dirty="0">
                          <a:effectLst/>
                        </a:rPr>
                        <a:t>, </a:t>
                      </a:r>
                      <a:r>
                        <a:rPr lang="uk-UA" sz="1800" dirty="0" err="1">
                          <a:effectLst/>
                        </a:rPr>
                        <a:t>sms</a:t>
                      </a:r>
                      <a:r>
                        <a:rPr lang="uk-UA" sz="1800" dirty="0">
                          <a:effectLst/>
                        </a:rPr>
                        <a:t>, доступ до баз даних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81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066130"/>
          </a:xfrm>
        </p:spPr>
        <p:txBody>
          <a:bodyPr>
            <a:norm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Структура комплексу вимірювального обладнання параметрів якості послуг мережі мобільного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зв'язку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ПОЛИТЕХ\6 курс\2 симестр\ДИПЛОМ\Рисунки\11,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76"/>
          <a:stretch/>
        </p:blipFill>
        <p:spPr bwMode="auto">
          <a:xfrm>
            <a:off x="1475656" y="1484784"/>
            <a:ext cx="6984776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41265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Етапи оптимізації мережі мобільного зв’язку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ПОЛИТЕХ\6 курс\2 симестр\ДИПЛОМ\Рисунки\15,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2088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3608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7772400" cy="1656184"/>
          </a:xfrm>
        </p:spPr>
        <p:txBody>
          <a:bodyPr>
            <a:normAutofit fontScale="90000"/>
          </a:bodyPr>
          <a:lstStyle/>
          <a:p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Залежність коефіцієнта  збільшення потужності перешкод в каналі лінії «вверх» від швидкості передачі даних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3" name="Рисунок 2" descr="D:\ПОЛИТЕХ\6 курс\2 симестр\ДИПЛОМ\Рисунки\15,7.jpg"/>
          <p:cNvPicPr/>
          <p:nvPr/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1501" r="10754" b="12751"/>
          <a:stretch/>
        </p:blipFill>
        <p:spPr bwMode="auto">
          <a:xfrm>
            <a:off x="1907704" y="2132856"/>
            <a:ext cx="5713238" cy="40098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162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Залежність зони обслуговування базової станції (БС) в лінії «вверх» та «вниз» від сумарної швидкості передачі даних в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макросоті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ПОЛИТЕХ\6 курс\2 симестр\ДИПЛОМ\Рисунки\15,1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3" r="8025" b="13065"/>
          <a:stretch/>
        </p:blipFill>
        <p:spPr bwMode="auto">
          <a:xfrm>
            <a:off x="1979712" y="1628800"/>
            <a:ext cx="5957267" cy="43121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8970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Вплив збільшення потужності передачі базової станції на швидкість передачі даних та зону обслуговування в лінії «вниз»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ПОЛИТЕХ\6 курс\2 симестр\ДИПЛОМ\Рисунки\15,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t="4835" r="8039" b="13187"/>
          <a:stretch/>
        </p:blipFill>
        <p:spPr bwMode="auto">
          <a:xfrm>
            <a:off x="2062162" y="1652587"/>
            <a:ext cx="5750198" cy="39366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3072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3771"/>
              </p:ext>
            </p:extLst>
          </p:nvPr>
        </p:nvGraphicFramePr>
        <p:xfrm>
          <a:off x="1403648" y="692696"/>
          <a:ext cx="6619875" cy="16226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06625"/>
                <a:gridCol w="2206625"/>
                <a:gridCol w="220662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абонентів, % (АТ).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Відношення сигнал/шум, дБ.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Ймовірність появи бітової помилки (BER)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80 (44)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2,7·10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70 (39)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- 3,95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2,2·10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60 (33)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- 2,48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1,3·10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 (28)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- 1,02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1,09·10</a:t>
                      </a:r>
                      <a:r>
                        <a:rPr lang="uk-UA" sz="1400" baseline="30000">
                          <a:effectLst/>
                        </a:rPr>
                        <a:t>-3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 (17)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3,41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1,0·10</a:t>
                      </a:r>
                      <a:r>
                        <a:rPr lang="uk-UA" sz="1400" baseline="30000" dirty="0">
                          <a:effectLst/>
                        </a:rPr>
                        <a:t>-3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9592" y="-99392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Результати моделювання в середовищі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MATLAB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0,67 та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9,6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кбіт/с.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10661"/>
              </p:ext>
            </p:extLst>
          </p:nvPr>
        </p:nvGraphicFramePr>
        <p:xfrm>
          <a:off x="539552" y="2492896"/>
          <a:ext cx="3927034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r:id="rId3" imgW="4610100" imgH="3190875" progId="Mathcad">
                  <p:embed/>
                </p:oleObj>
              </mc:Choice>
              <mc:Fallback>
                <p:oleObj r:id="rId3" imgW="4610100" imgH="3190875" progId="Mathcad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492896"/>
                        <a:ext cx="3927034" cy="3168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22761"/>
              </p:ext>
            </p:extLst>
          </p:nvPr>
        </p:nvGraphicFramePr>
        <p:xfrm>
          <a:off x="4139952" y="2420888"/>
          <a:ext cx="4122812" cy="3276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r:id="rId5" imgW="4229100" imgH="2962275" progId="Mathcad">
                  <p:embed/>
                </p:oleObj>
              </mc:Choice>
              <mc:Fallback>
                <p:oleObj r:id="rId5" imgW="4229100" imgH="2962275" progId="Mathcad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420888"/>
                        <a:ext cx="4122812" cy="3276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5805264"/>
            <a:ext cx="2888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/>
              <a:t>Залежність </a:t>
            </a:r>
            <a:r>
              <a:rPr lang="ru-RU" sz="1400" dirty="0"/>
              <a:t>BER</a:t>
            </a:r>
            <a:r>
              <a:rPr lang="uk-UA" sz="1400" dirty="0"/>
              <a:t> від кількості </a:t>
            </a:r>
            <a:endParaRPr lang="en-US" sz="1400" dirty="0" smtClean="0"/>
          </a:p>
          <a:p>
            <a:pPr algn="ctr"/>
            <a:r>
              <a:rPr lang="uk-UA" sz="1400" dirty="0" smtClean="0"/>
              <a:t>одночасно </a:t>
            </a:r>
            <a:r>
              <a:rPr lang="uk-UA" sz="1400" dirty="0"/>
              <a:t>працюючих абонентів</a:t>
            </a:r>
            <a:endParaRPr lang="uk-UA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5777899"/>
            <a:ext cx="2556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/>
              <a:t>Залежність </a:t>
            </a:r>
            <a:r>
              <a:rPr lang="ru-RU" sz="1400" dirty="0"/>
              <a:t>BER</a:t>
            </a:r>
            <a:r>
              <a:rPr lang="uk-UA" sz="1400" dirty="0"/>
              <a:t> від </a:t>
            </a:r>
            <a:r>
              <a:rPr lang="uk-UA" sz="1400" dirty="0" smtClean="0"/>
              <a:t>значення</a:t>
            </a:r>
            <a:endParaRPr lang="en-US" sz="1400" dirty="0" smtClean="0"/>
          </a:p>
          <a:p>
            <a:pPr algn="ctr"/>
            <a:r>
              <a:rPr lang="uk-UA" sz="1400" dirty="0" smtClean="0"/>
              <a:t>відношення </a:t>
            </a:r>
            <a:r>
              <a:rPr lang="uk-UA" sz="1400" dirty="0"/>
              <a:t>сигнал/шум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047413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170</TotalTime>
  <Words>400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Справедливость</vt:lpstr>
      <vt:lpstr>Mathcad</vt:lpstr>
      <vt:lpstr>Оптимізація трафіку в мобільних мережах</vt:lpstr>
      <vt:lpstr>Класи трафіку в мережі UMTS </vt:lpstr>
      <vt:lpstr>Класи трафіку </vt:lpstr>
      <vt:lpstr>Структура комплексу вимірювального обладнання параметрів якості послуг мережі мобільного зв'язку</vt:lpstr>
      <vt:lpstr>Етапи оптимізації мережі мобільного зв’язку </vt:lpstr>
      <vt:lpstr>Залежність коефіцієнта  збільшення потужності перешкод в каналі лінії «вверх» від швидкості передачі даних </vt:lpstr>
      <vt:lpstr>Залежність зони обслуговування базової станції (БС) в лінії «вверх» та «вниз» від сумарної швидкості передачі даних в макросоті</vt:lpstr>
      <vt:lpstr>Вплив збільшення потужності передачі базової станції на швидкість передачі даних та зону обслуговування в лінії «вниз»</vt:lpstr>
      <vt:lpstr>Результати моделювання в середовищі MATLAB при vі=іconstі=і0,67 та Rі=іconstі=і9,6ікбіт/с.</vt:lpstr>
      <vt:lpstr>Таблиця 5.2 – Результати моделювання в середовищі MATLAB при v=const=0,67 та R=const=64ікбіт/с.</vt:lpstr>
      <vt:lpstr>Результати моделювання в середовищі MATLAB при vі=іconstі=і1 та Rі=іconstі=і64ікбіт/с.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Оптимізація трафіку в мобільних мережах</dc:title>
  <dc:creator>vetal</dc:creator>
  <cp:lastModifiedBy>vetal</cp:lastModifiedBy>
  <cp:revision>6</cp:revision>
  <dcterms:created xsi:type="dcterms:W3CDTF">2015-06-16T17:55:09Z</dcterms:created>
  <dcterms:modified xsi:type="dcterms:W3CDTF">2015-06-16T20:57:02Z</dcterms:modified>
</cp:coreProperties>
</file>