
<file path=[Content_Types].xml><?xml version="1.0" encoding="utf-8"?>
<Types xmlns="http://schemas.openxmlformats.org/package/2006/content-types">
  <Default Extension="png" ContentType="image/png"/>
  <Default Extension="vsd" ContentType="application/vnd.visio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</p:sldIdLst>
  <p:sldSz cx="10693400" cy="7561263"/>
  <p:notesSz cx="6858000" cy="9144000"/>
  <p:defaultTextStyle>
    <a:defPPr>
      <a:defRPr lang="ru-RU"/>
    </a:defPPr>
    <a:lvl1pPr marL="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428" y="90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99569" tIns="49785" rIns="99569" bIns="4978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6"/>
            <a:ext cx="9624060" cy="4990084"/>
          </a:xfrm>
          <a:prstGeom prst="rect">
            <a:avLst/>
          </a:prstGeom>
        </p:spPr>
        <p:txBody>
          <a:bodyPr vert="horz" lIns="99569" tIns="49785" rIns="99569" bIns="4978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2"/>
            <a:ext cx="2495127" cy="40256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2"/>
            <a:ext cx="3386243" cy="40256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2"/>
            <a:ext cx="2495127" cy="40256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569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384" indent="-373384" algn="l" defTabSz="995690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998" indent="-311153" algn="l" defTabSz="995690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1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458" indent="-248923" algn="l" defTabSz="99569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0303" indent="-248923" algn="l" defTabSz="99569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Visio_2003_20101.vsd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Visio_2003_20102.vsd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Visio_2003_20103.vsd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emf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emf"/><Relationship Id="rId4" Type="http://schemas.openxmlformats.org/officeDocument/2006/relationships/oleObject" Target="../embeddings/_________Microsoft_Visio_2003_20104.vsd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89812" y="1675622"/>
            <a:ext cx="911377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70550" algn="r"/>
              </a:tabLst>
            </a:pP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Магістерськ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кваліфікаційна робота </a:t>
            </a: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70550" algn="r"/>
              </a:tabLst>
            </a:pPr>
            <a:r>
              <a:rPr lang="uk-UA" sz="3200" dirty="0" smtClean="0">
                <a:latin typeface="Arial" pitchFamily="34" charset="0"/>
              </a:rPr>
              <a:t>на тему:</a:t>
            </a:r>
          </a:p>
          <a:p>
            <a:pPr lvl="0" indent="450850"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5670550" algn="r"/>
              </a:tabLst>
            </a:pPr>
            <a:r>
              <a:rPr lang="uk-UA" sz="3200" dirty="0" smtClean="0">
                <a:latin typeface="Arial" pitchFamily="34" charset="0"/>
                <a:ea typeface="Times New Roman" pitchFamily="18" charset="0"/>
              </a:rPr>
              <a:t>«Підвищення ефективності функціонування </a:t>
            </a:r>
          </a:p>
          <a:p>
            <a:pPr lvl="0" indent="450850"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5670550" algn="r"/>
              </a:tabLst>
            </a:pPr>
            <a:r>
              <a:rPr lang="uk-UA" sz="3200" dirty="0" smtClean="0">
                <a:latin typeface="Arial" pitchFamily="34" charset="0"/>
                <a:ea typeface="Times New Roman" pitchFamily="18" charset="0"/>
              </a:rPr>
              <a:t>системи супутникового зв’язку»</a:t>
            </a:r>
            <a:endParaRPr lang="uk-UA" sz="3200" dirty="0" smtClean="0">
              <a:latin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70550" algn="r"/>
              </a:tabLst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738188" y="108223"/>
            <a:ext cx="9791700" cy="7200900"/>
            <a:chOff x="1187" y="267"/>
            <a:chExt cx="15420" cy="11340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187" y="267"/>
              <a:ext cx="15420" cy="11340"/>
              <a:chOff x="1392" y="415"/>
              <a:chExt cx="22107" cy="16077"/>
            </a:xfrm>
          </p:grpSpPr>
          <p:sp>
            <p:nvSpPr>
              <p:cNvPr id="6" name="Line 67"/>
              <p:cNvSpPr>
                <a:spLocks noChangeShapeType="1"/>
              </p:cNvSpPr>
              <p:nvPr/>
            </p:nvSpPr>
            <p:spPr bwMode="auto">
              <a:xfrm>
                <a:off x="13643" y="13359"/>
                <a:ext cx="1" cy="11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" name="Line 66"/>
              <p:cNvSpPr>
                <a:spLocks noChangeShapeType="1"/>
              </p:cNvSpPr>
              <p:nvPr/>
            </p:nvSpPr>
            <p:spPr bwMode="auto">
              <a:xfrm>
                <a:off x="13133" y="14206"/>
                <a:ext cx="10359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8" name="Line 65"/>
              <p:cNvSpPr>
                <a:spLocks noChangeShapeType="1"/>
              </p:cNvSpPr>
              <p:nvPr/>
            </p:nvSpPr>
            <p:spPr bwMode="auto">
              <a:xfrm>
                <a:off x="14262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9" name="Line 64"/>
              <p:cNvSpPr>
                <a:spLocks noChangeShapeType="1"/>
              </p:cNvSpPr>
              <p:nvPr/>
            </p:nvSpPr>
            <p:spPr bwMode="auto">
              <a:xfrm>
                <a:off x="15680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0" name="Line 63"/>
              <p:cNvSpPr>
                <a:spLocks noChangeShapeType="1"/>
              </p:cNvSpPr>
              <p:nvPr/>
            </p:nvSpPr>
            <p:spPr bwMode="auto">
              <a:xfrm>
                <a:off x="16530" y="13359"/>
                <a:ext cx="1" cy="310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1" name="Line 62"/>
              <p:cNvSpPr>
                <a:spLocks noChangeShapeType="1"/>
              </p:cNvSpPr>
              <p:nvPr/>
            </p:nvSpPr>
            <p:spPr bwMode="auto">
              <a:xfrm>
                <a:off x="17097" y="13366"/>
                <a:ext cx="1" cy="309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2" name="Line 61"/>
              <p:cNvSpPr>
                <a:spLocks noChangeShapeType="1"/>
              </p:cNvSpPr>
              <p:nvPr/>
            </p:nvSpPr>
            <p:spPr bwMode="auto">
              <a:xfrm>
                <a:off x="13133" y="1590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3" name="Line 60"/>
              <p:cNvSpPr>
                <a:spLocks noChangeShapeType="1"/>
              </p:cNvSpPr>
              <p:nvPr/>
            </p:nvSpPr>
            <p:spPr bwMode="auto">
              <a:xfrm>
                <a:off x="13133" y="16190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4" name="Rectangle 59"/>
              <p:cNvSpPr>
                <a:spLocks noChangeArrowheads="1"/>
              </p:cNvSpPr>
              <p:nvPr/>
            </p:nvSpPr>
            <p:spPr bwMode="auto">
              <a:xfrm>
                <a:off x="13156" y="14229"/>
                <a:ext cx="458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Змн.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" name="Rectangle 58"/>
              <p:cNvSpPr>
                <a:spLocks noChangeArrowheads="1"/>
              </p:cNvSpPr>
              <p:nvPr/>
            </p:nvSpPr>
            <p:spPr bwMode="auto">
              <a:xfrm>
                <a:off x="13673" y="14229"/>
                <a:ext cx="571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Лист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" name="Rectangle 57"/>
              <p:cNvSpPr>
                <a:spLocks noChangeArrowheads="1"/>
              </p:cNvSpPr>
              <p:nvPr/>
            </p:nvSpPr>
            <p:spPr bwMode="auto">
              <a:xfrm>
                <a:off x="14304" y="14229"/>
                <a:ext cx="133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№ докум.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" name="Rectangle 56"/>
              <p:cNvSpPr>
                <a:spLocks noChangeArrowheads="1"/>
              </p:cNvSpPr>
              <p:nvPr/>
            </p:nvSpPr>
            <p:spPr bwMode="auto">
              <a:xfrm>
                <a:off x="15713" y="14229"/>
                <a:ext cx="796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Підпис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" name="Rectangle 55"/>
              <p:cNvSpPr>
                <a:spLocks noChangeArrowheads="1"/>
              </p:cNvSpPr>
              <p:nvPr/>
            </p:nvSpPr>
            <p:spPr bwMode="auto">
              <a:xfrm>
                <a:off x="16554" y="14229"/>
                <a:ext cx="519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Дата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" name="Rectangle 54"/>
              <p:cNvSpPr>
                <a:spLocks noChangeArrowheads="1"/>
              </p:cNvSpPr>
              <p:nvPr/>
            </p:nvSpPr>
            <p:spPr bwMode="auto">
              <a:xfrm>
                <a:off x="20529" y="15361"/>
                <a:ext cx="503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</a:t>
                </a: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" name="Rectangle 53"/>
              <p:cNvSpPr>
                <a:spLocks noChangeArrowheads="1"/>
              </p:cNvSpPr>
              <p:nvPr/>
            </p:nvSpPr>
            <p:spPr bwMode="auto">
              <a:xfrm>
                <a:off x="21017" y="15360"/>
                <a:ext cx="5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" name="Rectangle 52"/>
              <p:cNvSpPr>
                <a:spLocks noChangeArrowheads="1"/>
              </p:cNvSpPr>
              <p:nvPr/>
            </p:nvSpPr>
            <p:spPr bwMode="auto">
              <a:xfrm>
                <a:off x="17140" y="13590"/>
                <a:ext cx="6308" cy="3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08-34.МКР.00</a:t>
                </a:r>
                <a:r>
                  <a:rPr kumimoji="0" lang="en-US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5.00.001 Е8</a:t>
                </a:r>
                <a:endParaRPr kumimoji="0" lang="en-US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" name="Line 51"/>
              <p:cNvSpPr>
                <a:spLocks noChangeShapeType="1"/>
              </p:cNvSpPr>
              <p:nvPr/>
            </p:nvSpPr>
            <p:spPr bwMode="auto">
              <a:xfrm>
                <a:off x="20513" y="14489"/>
                <a:ext cx="298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" name="Line 50"/>
              <p:cNvSpPr>
                <a:spLocks noChangeShapeType="1"/>
              </p:cNvSpPr>
              <p:nvPr/>
            </p:nvSpPr>
            <p:spPr bwMode="auto">
              <a:xfrm>
                <a:off x="13141" y="14774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" name="Line 49"/>
              <p:cNvSpPr>
                <a:spLocks noChangeShapeType="1"/>
              </p:cNvSpPr>
              <p:nvPr/>
            </p:nvSpPr>
            <p:spPr bwMode="auto">
              <a:xfrm>
                <a:off x="13133" y="14489"/>
                <a:ext cx="395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" name="Line 48"/>
              <p:cNvSpPr>
                <a:spLocks noChangeShapeType="1"/>
              </p:cNvSpPr>
              <p:nvPr/>
            </p:nvSpPr>
            <p:spPr bwMode="auto">
              <a:xfrm>
                <a:off x="13133" y="156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6" name="Line 47"/>
              <p:cNvSpPr>
                <a:spLocks noChangeShapeType="1"/>
              </p:cNvSpPr>
              <p:nvPr/>
            </p:nvSpPr>
            <p:spPr bwMode="auto">
              <a:xfrm>
                <a:off x="13133" y="1533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27" name="Group 44"/>
              <p:cNvGrpSpPr>
                <a:grpSpLocks/>
              </p:cNvGrpSpPr>
              <p:nvPr/>
            </p:nvGrpSpPr>
            <p:grpSpPr bwMode="auto">
              <a:xfrm>
                <a:off x="13148" y="14514"/>
                <a:ext cx="2750" cy="294"/>
                <a:chOff x="0" y="0"/>
                <a:chExt cx="22086" cy="23778"/>
              </a:xfrm>
            </p:grpSpPr>
            <p:sp>
              <p:nvSpPr>
                <p:cNvPr id="25637" name="Rectangle 4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Розроб.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638" name="Rectangle 45"/>
                <p:cNvSpPr>
                  <a:spLocks noChangeArrowheads="1"/>
                </p:cNvSpPr>
                <p:nvPr/>
              </p:nvSpPr>
              <p:spPr bwMode="auto">
                <a:xfrm>
                  <a:off x="9282" y="0"/>
                  <a:ext cx="12804" cy="237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Зау Елдер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41"/>
              <p:cNvGrpSpPr>
                <a:grpSpLocks/>
              </p:cNvGrpSpPr>
              <p:nvPr/>
            </p:nvGrpSpPr>
            <p:grpSpPr bwMode="auto">
              <a:xfrm>
                <a:off x="13148" y="14792"/>
                <a:ext cx="2491" cy="248"/>
                <a:chOff x="0" y="0"/>
                <a:chExt cx="19999" cy="20000"/>
              </a:xfrm>
            </p:grpSpPr>
            <p:sp>
              <p:nvSpPr>
                <p:cNvPr id="25635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Перевір.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636" name="Rectangle 42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 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9" name="Group 38"/>
              <p:cNvGrpSpPr>
                <a:grpSpLocks/>
              </p:cNvGrpSpPr>
              <p:nvPr/>
            </p:nvGrpSpPr>
            <p:grpSpPr bwMode="auto">
              <a:xfrm>
                <a:off x="13148" y="15077"/>
                <a:ext cx="2491" cy="248"/>
                <a:chOff x="0" y="0"/>
                <a:chExt cx="19999" cy="20000"/>
              </a:xfrm>
            </p:grpSpPr>
            <p:sp>
              <p:nvSpPr>
                <p:cNvPr id="25633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Т.Контр.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634" name="Rectangle 39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grpSp>
            <p:nvGrpSpPr>
              <p:cNvPr id="30" name="Group 35"/>
              <p:cNvGrpSpPr>
                <a:grpSpLocks/>
              </p:cNvGrpSpPr>
              <p:nvPr/>
            </p:nvGrpSpPr>
            <p:grpSpPr bwMode="auto">
              <a:xfrm>
                <a:off x="13148" y="15924"/>
                <a:ext cx="2491" cy="248"/>
                <a:chOff x="0" y="0"/>
                <a:chExt cx="19999" cy="20000"/>
              </a:xfrm>
            </p:grpSpPr>
            <p:sp>
              <p:nvSpPr>
                <p:cNvPr id="25631" name="Rectangle 3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Н.Контр.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632" name="Rectangle 36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1" name="Group 32"/>
              <p:cNvGrpSpPr>
                <a:grpSpLocks/>
              </p:cNvGrpSpPr>
              <p:nvPr/>
            </p:nvGrpSpPr>
            <p:grpSpPr bwMode="auto">
              <a:xfrm>
                <a:off x="13148" y="16201"/>
                <a:ext cx="2491" cy="248"/>
                <a:chOff x="0" y="0"/>
                <a:chExt cx="19999" cy="20000"/>
              </a:xfrm>
            </p:grpSpPr>
            <p:sp>
              <p:nvSpPr>
                <p:cNvPr id="25629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Затверд.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630" name="Rectangle 33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Бортник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25600" name="Line 31"/>
              <p:cNvSpPr>
                <a:spLocks noChangeShapeType="1"/>
              </p:cNvSpPr>
              <p:nvPr/>
            </p:nvSpPr>
            <p:spPr bwMode="auto">
              <a:xfrm>
                <a:off x="20499" y="14221"/>
                <a:ext cx="1" cy="223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01" name="Rectangle 30"/>
              <p:cNvSpPr>
                <a:spLocks noChangeArrowheads="1"/>
              </p:cNvSpPr>
              <p:nvPr/>
            </p:nvSpPr>
            <p:spPr bwMode="auto">
              <a:xfrm>
                <a:off x="17160" y="14265"/>
                <a:ext cx="3264" cy="1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Технологія прямого каналу</a:t>
                </a:r>
                <a:endParaRPr kumimoji="0" lang="uk-UA" altLang="uk-UA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Плакат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04" name="Line 29"/>
              <p:cNvSpPr>
                <a:spLocks noChangeShapeType="1"/>
              </p:cNvSpPr>
              <p:nvPr/>
            </p:nvSpPr>
            <p:spPr bwMode="auto">
              <a:xfrm>
                <a:off x="20506" y="15340"/>
                <a:ext cx="2993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05" name="Line 28"/>
              <p:cNvSpPr>
                <a:spLocks noChangeShapeType="1"/>
              </p:cNvSpPr>
              <p:nvPr/>
            </p:nvSpPr>
            <p:spPr bwMode="auto">
              <a:xfrm>
                <a:off x="17101" y="15623"/>
                <a:ext cx="6397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06" name="Line 27"/>
              <p:cNvSpPr>
                <a:spLocks noChangeShapeType="1"/>
              </p:cNvSpPr>
              <p:nvPr/>
            </p:nvSpPr>
            <p:spPr bwMode="auto">
              <a:xfrm>
                <a:off x="22198" y="14221"/>
                <a:ext cx="3" cy="111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07" name="Rectangle 26"/>
              <p:cNvSpPr>
                <a:spLocks noChangeArrowheads="1"/>
              </p:cNvSpPr>
              <p:nvPr/>
            </p:nvSpPr>
            <p:spPr bwMode="auto">
              <a:xfrm>
                <a:off x="20544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Літ.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08" name="Rectangle 25"/>
              <p:cNvSpPr>
                <a:spLocks noChangeArrowheads="1"/>
              </p:cNvSpPr>
              <p:nvPr/>
            </p:nvSpPr>
            <p:spPr bwMode="auto">
              <a:xfrm>
                <a:off x="21662" y="15361"/>
                <a:ext cx="94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Аркушів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09" name="Rectangle 24"/>
              <p:cNvSpPr>
                <a:spLocks noChangeArrowheads="1"/>
              </p:cNvSpPr>
              <p:nvPr/>
            </p:nvSpPr>
            <p:spPr bwMode="auto">
              <a:xfrm>
                <a:off x="22628" y="15361"/>
                <a:ext cx="804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10" name="Line 23"/>
              <p:cNvSpPr>
                <a:spLocks noChangeShapeType="1"/>
              </p:cNvSpPr>
              <p:nvPr/>
            </p:nvSpPr>
            <p:spPr bwMode="auto">
              <a:xfrm>
                <a:off x="20783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11" name="Line 22"/>
              <p:cNvSpPr>
                <a:spLocks noChangeShapeType="1"/>
              </p:cNvSpPr>
              <p:nvPr/>
            </p:nvSpPr>
            <p:spPr bwMode="auto">
              <a:xfrm>
                <a:off x="21066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12" name="Rectangle 21"/>
              <p:cNvSpPr>
                <a:spLocks noChangeArrowheads="1"/>
              </p:cNvSpPr>
              <p:nvPr/>
            </p:nvSpPr>
            <p:spPr bwMode="auto">
              <a:xfrm>
                <a:off x="20544" y="15849"/>
                <a:ext cx="2910" cy="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ВНТУ,   ТСМ-14м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13" name="Line 20"/>
              <p:cNvSpPr>
                <a:spLocks noChangeShapeType="1"/>
              </p:cNvSpPr>
              <p:nvPr/>
            </p:nvSpPr>
            <p:spPr bwMode="auto">
              <a:xfrm>
                <a:off x="13118" y="13355"/>
                <a:ext cx="1037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14" name="Line 19"/>
              <p:cNvSpPr>
                <a:spLocks noChangeShapeType="1"/>
              </p:cNvSpPr>
              <p:nvPr/>
            </p:nvSpPr>
            <p:spPr bwMode="auto">
              <a:xfrm>
                <a:off x="13133" y="13639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15" name="Line 18"/>
              <p:cNvSpPr>
                <a:spLocks noChangeShapeType="1"/>
              </p:cNvSpPr>
              <p:nvPr/>
            </p:nvSpPr>
            <p:spPr bwMode="auto">
              <a:xfrm>
                <a:off x="13133" y="139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16" name="Line 17"/>
              <p:cNvSpPr>
                <a:spLocks noChangeShapeType="1"/>
              </p:cNvSpPr>
              <p:nvPr/>
            </p:nvSpPr>
            <p:spPr bwMode="auto">
              <a:xfrm>
                <a:off x="13133" y="15056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25617" name="Group 14"/>
              <p:cNvGrpSpPr>
                <a:grpSpLocks/>
              </p:cNvGrpSpPr>
              <p:nvPr/>
            </p:nvGrpSpPr>
            <p:grpSpPr bwMode="auto">
              <a:xfrm>
                <a:off x="13148" y="15362"/>
                <a:ext cx="2491" cy="248"/>
                <a:chOff x="0" y="0"/>
                <a:chExt cx="19999" cy="20000"/>
              </a:xfrm>
            </p:grpSpPr>
            <p:sp>
              <p:nvSpPr>
                <p:cNvPr id="25627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Реценз.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628" name="Rectangle 15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sp>
            <p:nvSpPr>
              <p:cNvPr id="25618" name="Line 13"/>
              <p:cNvSpPr>
                <a:spLocks noChangeShapeType="1"/>
              </p:cNvSpPr>
              <p:nvPr/>
            </p:nvSpPr>
            <p:spPr bwMode="auto">
              <a:xfrm>
                <a:off x="21350" y="14213"/>
                <a:ext cx="3" cy="111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19" name="Rectangle 12"/>
              <p:cNvSpPr>
                <a:spLocks noChangeArrowheads="1"/>
              </p:cNvSpPr>
              <p:nvPr/>
            </p:nvSpPr>
            <p:spPr bwMode="auto">
              <a:xfrm>
                <a:off x="21400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20" name="Rectangle 11"/>
              <p:cNvSpPr>
                <a:spLocks noChangeArrowheads="1"/>
              </p:cNvSpPr>
              <p:nvPr/>
            </p:nvSpPr>
            <p:spPr bwMode="auto">
              <a:xfrm>
                <a:off x="22255" y="14229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Масштаб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21" name="Line 10"/>
              <p:cNvSpPr>
                <a:spLocks noChangeShapeType="1"/>
              </p:cNvSpPr>
              <p:nvPr/>
            </p:nvSpPr>
            <p:spPr bwMode="auto">
              <a:xfrm>
                <a:off x="21633" y="15346"/>
                <a:ext cx="1" cy="27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22" name="Rectangle 9"/>
              <p:cNvSpPr>
                <a:spLocks noChangeArrowheads="1"/>
              </p:cNvSpPr>
              <p:nvPr/>
            </p:nvSpPr>
            <p:spPr bwMode="auto">
              <a:xfrm>
                <a:off x="17160" y="15684"/>
                <a:ext cx="3264" cy="7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23" name="Rectangle 8"/>
              <p:cNvSpPr>
                <a:spLocks noChangeArrowheads="1"/>
              </p:cNvSpPr>
              <p:nvPr/>
            </p:nvSpPr>
            <p:spPr bwMode="auto">
              <a:xfrm>
                <a:off x="21400" y="14784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24" name="Rectangle 7"/>
              <p:cNvSpPr>
                <a:spLocks noChangeArrowheads="1"/>
              </p:cNvSpPr>
              <p:nvPr/>
            </p:nvSpPr>
            <p:spPr bwMode="auto">
              <a:xfrm>
                <a:off x="22255" y="14784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25" name="Line 6"/>
              <p:cNvSpPr>
                <a:spLocks noChangeShapeType="1"/>
              </p:cNvSpPr>
              <p:nvPr/>
            </p:nvSpPr>
            <p:spPr bwMode="auto">
              <a:xfrm>
                <a:off x="13129" y="13331"/>
                <a:ext cx="0" cy="3148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626" name="Rectangle 5"/>
              <p:cNvSpPr>
                <a:spLocks noChangeArrowheads="1"/>
              </p:cNvSpPr>
              <p:nvPr/>
            </p:nvSpPr>
            <p:spPr bwMode="auto">
              <a:xfrm>
                <a:off x="1392" y="415"/>
                <a:ext cx="22097" cy="16077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94" y="3130"/>
              <a:ext cx="5326" cy="3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602" name="Рисунок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2" y="2869"/>
              <a:ext cx="7005" cy="4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78725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95"/>
          <p:cNvGrpSpPr>
            <a:grpSpLocks/>
          </p:cNvGrpSpPr>
          <p:nvPr/>
        </p:nvGrpSpPr>
        <p:grpSpPr bwMode="auto">
          <a:xfrm>
            <a:off x="811584" y="179388"/>
            <a:ext cx="9791700" cy="7200900"/>
            <a:chOff x="1187" y="267"/>
            <a:chExt cx="15420" cy="11340"/>
          </a:xfrm>
        </p:grpSpPr>
        <p:grpSp>
          <p:nvGrpSpPr>
            <p:cNvPr id="67" name="Group 98"/>
            <p:cNvGrpSpPr>
              <a:grpSpLocks/>
            </p:cNvGrpSpPr>
            <p:nvPr/>
          </p:nvGrpSpPr>
          <p:grpSpPr bwMode="auto">
            <a:xfrm>
              <a:off x="1187" y="267"/>
              <a:ext cx="15420" cy="11340"/>
              <a:chOff x="1392" y="415"/>
              <a:chExt cx="22107" cy="16077"/>
            </a:xfrm>
          </p:grpSpPr>
          <p:sp>
            <p:nvSpPr>
              <p:cNvPr id="68" name="Line 161"/>
              <p:cNvSpPr>
                <a:spLocks noChangeShapeType="1"/>
              </p:cNvSpPr>
              <p:nvPr/>
            </p:nvSpPr>
            <p:spPr bwMode="auto">
              <a:xfrm>
                <a:off x="13643" y="13359"/>
                <a:ext cx="1" cy="11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69" name="Line 160"/>
              <p:cNvSpPr>
                <a:spLocks noChangeShapeType="1"/>
              </p:cNvSpPr>
              <p:nvPr/>
            </p:nvSpPr>
            <p:spPr bwMode="auto">
              <a:xfrm>
                <a:off x="13133" y="14206"/>
                <a:ext cx="10359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0" name="Line 159"/>
              <p:cNvSpPr>
                <a:spLocks noChangeShapeType="1"/>
              </p:cNvSpPr>
              <p:nvPr/>
            </p:nvSpPr>
            <p:spPr bwMode="auto">
              <a:xfrm>
                <a:off x="14262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1" name="Line 158"/>
              <p:cNvSpPr>
                <a:spLocks noChangeShapeType="1"/>
              </p:cNvSpPr>
              <p:nvPr/>
            </p:nvSpPr>
            <p:spPr bwMode="auto">
              <a:xfrm>
                <a:off x="15680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2" name="Line 157"/>
              <p:cNvSpPr>
                <a:spLocks noChangeShapeType="1"/>
              </p:cNvSpPr>
              <p:nvPr/>
            </p:nvSpPr>
            <p:spPr bwMode="auto">
              <a:xfrm>
                <a:off x="16530" y="13359"/>
                <a:ext cx="1" cy="310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3" name="Line 156"/>
              <p:cNvSpPr>
                <a:spLocks noChangeShapeType="1"/>
              </p:cNvSpPr>
              <p:nvPr/>
            </p:nvSpPr>
            <p:spPr bwMode="auto">
              <a:xfrm>
                <a:off x="17097" y="13366"/>
                <a:ext cx="1" cy="309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4" name="Line 155"/>
              <p:cNvSpPr>
                <a:spLocks noChangeShapeType="1"/>
              </p:cNvSpPr>
              <p:nvPr/>
            </p:nvSpPr>
            <p:spPr bwMode="auto">
              <a:xfrm>
                <a:off x="13133" y="1590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5" name="Line 154"/>
              <p:cNvSpPr>
                <a:spLocks noChangeShapeType="1"/>
              </p:cNvSpPr>
              <p:nvPr/>
            </p:nvSpPr>
            <p:spPr bwMode="auto">
              <a:xfrm>
                <a:off x="13133" y="16190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6" name="Rectangle 153"/>
              <p:cNvSpPr>
                <a:spLocks noChangeArrowheads="1"/>
              </p:cNvSpPr>
              <p:nvPr/>
            </p:nvSpPr>
            <p:spPr bwMode="auto">
              <a:xfrm>
                <a:off x="13156" y="14229"/>
                <a:ext cx="458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Змн.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" name="Rectangle 152"/>
              <p:cNvSpPr>
                <a:spLocks noChangeArrowheads="1"/>
              </p:cNvSpPr>
              <p:nvPr/>
            </p:nvSpPr>
            <p:spPr bwMode="auto">
              <a:xfrm>
                <a:off x="13673" y="14229"/>
                <a:ext cx="571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Лист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Rectangle 151"/>
              <p:cNvSpPr>
                <a:spLocks noChangeArrowheads="1"/>
              </p:cNvSpPr>
              <p:nvPr/>
            </p:nvSpPr>
            <p:spPr bwMode="auto">
              <a:xfrm>
                <a:off x="14304" y="14229"/>
                <a:ext cx="133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№ докум.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" name="Rectangle 150"/>
              <p:cNvSpPr>
                <a:spLocks noChangeArrowheads="1"/>
              </p:cNvSpPr>
              <p:nvPr/>
            </p:nvSpPr>
            <p:spPr bwMode="auto">
              <a:xfrm>
                <a:off x="15713" y="14229"/>
                <a:ext cx="796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Підпис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" name="Rectangle 149"/>
              <p:cNvSpPr>
                <a:spLocks noChangeArrowheads="1"/>
              </p:cNvSpPr>
              <p:nvPr/>
            </p:nvSpPr>
            <p:spPr bwMode="auto">
              <a:xfrm>
                <a:off x="16554" y="14229"/>
                <a:ext cx="519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Дата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" name="Rectangle 148"/>
              <p:cNvSpPr>
                <a:spLocks noChangeArrowheads="1"/>
              </p:cNvSpPr>
              <p:nvPr/>
            </p:nvSpPr>
            <p:spPr bwMode="auto">
              <a:xfrm>
                <a:off x="20529" y="15361"/>
                <a:ext cx="503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" name="Rectangle 147"/>
              <p:cNvSpPr>
                <a:spLocks noChangeArrowheads="1"/>
              </p:cNvSpPr>
              <p:nvPr/>
            </p:nvSpPr>
            <p:spPr bwMode="auto">
              <a:xfrm>
                <a:off x="21017" y="15360"/>
                <a:ext cx="5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" name="Rectangle 146"/>
              <p:cNvSpPr>
                <a:spLocks noChangeArrowheads="1"/>
              </p:cNvSpPr>
              <p:nvPr/>
            </p:nvSpPr>
            <p:spPr bwMode="auto">
              <a:xfrm>
                <a:off x="17140" y="13590"/>
                <a:ext cx="6308" cy="3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08-34.МКР.00</a:t>
                </a:r>
                <a:r>
                  <a:rPr kumimoji="0" lang="en-US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5.00.002 Е8</a:t>
                </a:r>
                <a:endParaRPr kumimoji="0" lang="en-US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" name="Line 145"/>
              <p:cNvSpPr>
                <a:spLocks noChangeShapeType="1"/>
              </p:cNvSpPr>
              <p:nvPr/>
            </p:nvSpPr>
            <p:spPr bwMode="auto">
              <a:xfrm>
                <a:off x="20513" y="14489"/>
                <a:ext cx="298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85" name="Line 144"/>
              <p:cNvSpPr>
                <a:spLocks noChangeShapeType="1"/>
              </p:cNvSpPr>
              <p:nvPr/>
            </p:nvSpPr>
            <p:spPr bwMode="auto">
              <a:xfrm>
                <a:off x="13141" y="14774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86" name="Line 143"/>
              <p:cNvSpPr>
                <a:spLocks noChangeShapeType="1"/>
              </p:cNvSpPr>
              <p:nvPr/>
            </p:nvSpPr>
            <p:spPr bwMode="auto">
              <a:xfrm>
                <a:off x="13133" y="14489"/>
                <a:ext cx="395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87" name="Line 142"/>
              <p:cNvSpPr>
                <a:spLocks noChangeShapeType="1"/>
              </p:cNvSpPr>
              <p:nvPr/>
            </p:nvSpPr>
            <p:spPr bwMode="auto">
              <a:xfrm>
                <a:off x="13133" y="156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88" name="Line 141"/>
              <p:cNvSpPr>
                <a:spLocks noChangeShapeType="1"/>
              </p:cNvSpPr>
              <p:nvPr/>
            </p:nvSpPr>
            <p:spPr bwMode="auto">
              <a:xfrm>
                <a:off x="13133" y="1533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89" name="Group 138"/>
              <p:cNvGrpSpPr>
                <a:grpSpLocks/>
              </p:cNvGrpSpPr>
              <p:nvPr/>
            </p:nvGrpSpPr>
            <p:grpSpPr bwMode="auto">
              <a:xfrm>
                <a:off x="13148" y="14514"/>
                <a:ext cx="2750" cy="294"/>
                <a:chOff x="0" y="0"/>
                <a:chExt cx="22086" cy="23778"/>
              </a:xfrm>
            </p:grpSpPr>
            <p:sp>
              <p:nvSpPr>
                <p:cNvPr id="27779" name="Rectangle 14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Розроб.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780" name="Rectangle 139"/>
                <p:cNvSpPr>
                  <a:spLocks noChangeArrowheads="1"/>
                </p:cNvSpPr>
                <p:nvPr/>
              </p:nvSpPr>
              <p:spPr bwMode="auto">
                <a:xfrm>
                  <a:off x="9282" y="0"/>
                  <a:ext cx="12804" cy="237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Зау Елдер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90" name="Group 135"/>
              <p:cNvGrpSpPr>
                <a:grpSpLocks/>
              </p:cNvGrpSpPr>
              <p:nvPr/>
            </p:nvGrpSpPr>
            <p:grpSpPr bwMode="auto">
              <a:xfrm>
                <a:off x="13148" y="14792"/>
                <a:ext cx="2491" cy="248"/>
                <a:chOff x="0" y="0"/>
                <a:chExt cx="19999" cy="20000"/>
              </a:xfrm>
            </p:grpSpPr>
            <p:sp>
              <p:nvSpPr>
                <p:cNvPr id="27777" name="Rectangle 13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Перевір.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778" name="Rectangle 136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 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91" name="Group 132"/>
              <p:cNvGrpSpPr>
                <a:grpSpLocks/>
              </p:cNvGrpSpPr>
              <p:nvPr/>
            </p:nvGrpSpPr>
            <p:grpSpPr bwMode="auto">
              <a:xfrm>
                <a:off x="13148" y="15077"/>
                <a:ext cx="2491" cy="248"/>
                <a:chOff x="0" y="0"/>
                <a:chExt cx="19999" cy="20000"/>
              </a:xfrm>
            </p:grpSpPr>
            <p:sp>
              <p:nvSpPr>
                <p:cNvPr id="27775" name="Rectangle 1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Т.Контр.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776" name="Rectangle 133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grpSp>
            <p:nvGrpSpPr>
              <p:cNvPr id="92" name="Group 129"/>
              <p:cNvGrpSpPr>
                <a:grpSpLocks/>
              </p:cNvGrpSpPr>
              <p:nvPr/>
            </p:nvGrpSpPr>
            <p:grpSpPr bwMode="auto">
              <a:xfrm>
                <a:off x="13148" y="15924"/>
                <a:ext cx="2491" cy="248"/>
                <a:chOff x="0" y="0"/>
                <a:chExt cx="19999" cy="20000"/>
              </a:xfrm>
            </p:grpSpPr>
            <p:sp>
              <p:nvSpPr>
                <p:cNvPr id="27773" name="Rectangle 13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Н.Контр.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774" name="Rectangle 130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93" name="Group 126"/>
              <p:cNvGrpSpPr>
                <a:grpSpLocks/>
              </p:cNvGrpSpPr>
              <p:nvPr/>
            </p:nvGrpSpPr>
            <p:grpSpPr bwMode="auto">
              <a:xfrm>
                <a:off x="13148" y="16201"/>
                <a:ext cx="2491" cy="248"/>
                <a:chOff x="0" y="0"/>
                <a:chExt cx="19999" cy="20000"/>
              </a:xfrm>
            </p:grpSpPr>
            <p:sp>
              <p:nvSpPr>
                <p:cNvPr id="27771" name="Rectangle 12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Затверд.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772" name="Rectangle 127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Бортник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94" name="Line 125"/>
              <p:cNvSpPr>
                <a:spLocks noChangeShapeType="1"/>
              </p:cNvSpPr>
              <p:nvPr/>
            </p:nvSpPr>
            <p:spPr bwMode="auto">
              <a:xfrm>
                <a:off x="20499" y="14221"/>
                <a:ext cx="1" cy="223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95" name="Rectangle 124"/>
              <p:cNvSpPr>
                <a:spLocks noChangeArrowheads="1"/>
              </p:cNvSpPr>
              <p:nvPr/>
            </p:nvSpPr>
            <p:spPr bwMode="auto">
              <a:xfrm>
                <a:off x="17160" y="14265"/>
                <a:ext cx="3264" cy="1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Технологія зворотного каналу</a:t>
                </a:r>
                <a:endParaRPr kumimoji="0" lang="uk-UA" altLang="uk-UA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Плакат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46" name="Line 123"/>
              <p:cNvSpPr>
                <a:spLocks noChangeShapeType="1"/>
              </p:cNvSpPr>
              <p:nvPr/>
            </p:nvSpPr>
            <p:spPr bwMode="auto">
              <a:xfrm>
                <a:off x="20506" y="15340"/>
                <a:ext cx="2993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47" name="Line 122"/>
              <p:cNvSpPr>
                <a:spLocks noChangeShapeType="1"/>
              </p:cNvSpPr>
              <p:nvPr/>
            </p:nvSpPr>
            <p:spPr bwMode="auto">
              <a:xfrm>
                <a:off x="17101" y="15623"/>
                <a:ext cx="6397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48" name="Line 121"/>
              <p:cNvSpPr>
                <a:spLocks noChangeShapeType="1"/>
              </p:cNvSpPr>
              <p:nvPr/>
            </p:nvSpPr>
            <p:spPr bwMode="auto">
              <a:xfrm>
                <a:off x="22198" y="14221"/>
                <a:ext cx="3" cy="111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49" name="Rectangle 120"/>
              <p:cNvSpPr>
                <a:spLocks noChangeArrowheads="1"/>
              </p:cNvSpPr>
              <p:nvPr/>
            </p:nvSpPr>
            <p:spPr bwMode="auto">
              <a:xfrm>
                <a:off x="20544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Літ.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50" name="Rectangle 119"/>
              <p:cNvSpPr>
                <a:spLocks noChangeArrowheads="1"/>
              </p:cNvSpPr>
              <p:nvPr/>
            </p:nvSpPr>
            <p:spPr bwMode="auto">
              <a:xfrm>
                <a:off x="21662" y="15361"/>
                <a:ext cx="94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Аркушів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51" name="Rectangle 118"/>
              <p:cNvSpPr>
                <a:spLocks noChangeArrowheads="1"/>
              </p:cNvSpPr>
              <p:nvPr/>
            </p:nvSpPr>
            <p:spPr bwMode="auto">
              <a:xfrm>
                <a:off x="22628" y="15361"/>
                <a:ext cx="804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52" name="Line 117"/>
              <p:cNvSpPr>
                <a:spLocks noChangeShapeType="1"/>
              </p:cNvSpPr>
              <p:nvPr/>
            </p:nvSpPr>
            <p:spPr bwMode="auto">
              <a:xfrm>
                <a:off x="20783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53" name="Line 116"/>
              <p:cNvSpPr>
                <a:spLocks noChangeShapeType="1"/>
              </p:cNvSpPr>
              <p:nvPr/>
            </p:nvSpPr>
            <p:spPr bwMode="auto">
              <a:xfrm>
                <a:off x="21066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54" name="Rectangle 115"/>
              <p:cNvSpPr>
                <a:spLocks noChangeArrowheads="1"/>
              </p:cNvSpPr>
              <p:nvPr/>
            </p:nvSpPr>
            <p:spPr bwMode="auto">
              <a:xfrm>
                <a:off x="20544" y="15849"/>
                <a:ext cx="2910" cy="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ВНТУ,   ТСМ-14м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55" name="Line 114"/>
              <p:cNvSpPr>
                <a:spLocks noChangeShapeType="1"/>
              </p:cNvSpPr>
              <p:nvPr/>
            </p:nvSpPr>
            <p:spPr bwMode="auto">
              <a:xfrm>
                <a:off x="13118" y="13355"/>
                <a:ext cx="1037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56" name="Line 113"/>
              <p:cNvSpPr>
                <a:spLocks noChangeShapeType="1"/>
              </p:cNvSpPr>
              <p:nvPr/>
            </p:nvSpPr>
            <p:spPr bwMode="auto">
              <a:xfrm>
                <a:off x="13133" y="13639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57" name="Line 112"/>
              <p:cNvSpPr>
                <a:spLocks noChangeShapeType="1"/>
              </p:cNvSpPr>
              <p:nvPr/>
            </p:nvSpPr>
            <p:spPr bwMode="auto">
              <a:xfrm>
                <a:off x="13133" y="139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58" name="Line 111"/>
              <p:cNvSpPr>
                <a:spLocks noChangeShapeType="1"/>
              </p:cNvSpPr>
              <p:nvPr/>
            </p:nvSpPr>
            <p:spPr bwMode="auto">
              <a:xfrm>
                <a:off x="13133" y="15056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27759" name="Group 108"/>
              <p:cNvGrpSpPr>
                <a:grpSpLocks/>
              </p:cNvGrpSpPr>
              <p:nvPr/>
            </p:nvGrpSpPr>
            <p:grpSpPr bwMode="auto">
              <a:xfrm>
                <a:off x="13148" y="15362"/>
                <a:ext cx="2491" cy="248"/>
                <a:chOff x="0" y="0"/>
                <a:chExt cx="19999" cy="20000"/>
              </a:xfrm>
            </p:grpSpPr>
            <p:sp>
              <p:nvSpPr>
                <p:cNvPr id="27769" name="Rectangle 1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Реценз.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770" name="Rectangle 109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sp>
            <p:nvSpPr>
              <p:cNvPr id="27760" name="Line 107"/>
              <p:cNvSpPr>
                <a:spLocks noChangeShapeType="1"/>
              </p:cNvSpPr>
              <p:nvPr/>
            </p:nvSpPr>
            <p:spPr bwMode="auto">
              <a:xfrm>
                <a:off x="21350" y="14213"/>
                <a:ext cx="3" cy="111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61" name="Rectangle 106"/>
              <p:cNvSpPr>
                <a:spLocks noChangeArrowheads="1"/>
              </p:cNvSpPr>
              <p:nvPr/>
            </p:nvSpPr>
            <p:spPr bwMode="auto">
              <a:xfrm>
                <a:off x="21400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62" name="Rectangle 105"/>
              <p:cNvSpPr>
                <a:spLocks noChangeArrowheads="1"/>
              </p:cNvSpPr>
              <p:nvPr/>
            </p:nvSpPr>
            <p:spPr bwMode="auto">
              <a:xfrm>
                <a:off x="22255" y="14229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Масштаб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63" name="Line 104"/>
              <p:cNvSpPr>
                <a:spLocks noChangeShapeType="1"/>
              </p:cNvSpPr>
              <p:nvPr/>
            </p:nvSpPr>
            <p:spPr bwMode="auto">
              <a:xfrm>
                <a:off x="21633" y="15346"/>
                <a:ext cx="1" cy="27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64" name="Rectangle 103"/>
              <p:cNvSpPr>
                <a:spLocks noChangeArrowheads="1"/>
              </p:cNvSpPr>
              <p:nvPr/>
            </p:nvSpPr>
            <p:spPr bwMode="auto">
              <a:xfrm>
                <a:off x="17160" y="15684"/>
                <a:ext cx="3264" cy="7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65" name="Rectangle 102"/>
              <p:cNvSpPr>
                <a:spLocks noChangeArrowheads="1"/>
              </p:cNvSpPr>
              <p:nvPr/>
            </p:nvSpPr>
            <p:spPr bwMode="auto">
              <a:xfrm>
                <a:off x="21400" y="14784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66" name="Rectangle 101"/>
              <p:cNvSpPr>
                <a:spLocks noChangeArrowheads="1"/>
              </p:cNvSpPr>
              <p:nvPr/>
            </p:nvSpPr>
            <p:spPr bwMode="auto">
              <a:xfrm>
                <a:off x="22255" y="14784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67" name="Line 100"/>
              <p:cNvSpPr>
                <a:spLocks noChangeShapeType="1"/>
              </p:cNvSpPr>
              <p:nvPr/>
            </p:nvSpPr>
            <p:spPr bwMode="auto">
              <a:xfrm>
                <a:off x="13129" y="13331"/>
                <a:ext cx="0" cy="3148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7768" name="Rectangle 99"/>
              <p:cNvSpPr>
                <a:spLocks noChangeArrowheads="1"/>
              </p:cNvSpPr>
              <p:nvPr/>
            </p:nvSpPr>
            <p:spPr bwMode="auto">
              <a:xfrm>
                <a:off x="1392" y="415"/>
                <a:ext cx="22097" cy="16077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pic>
          <p:nvPicPr>
            <p:cNvPr id="27745" name="Picture 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32" y="3144"/>
              <a:ext cx="6310" cy="37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744" name="Рисунок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2" y="2380"/>
              <a:ext cx="6576" cy="5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6158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38188" y="179388"/>
            <a:ext cx="9791700" cy="7200900"/>
            <a:chOff x="1187" y="267"/>
            <a:chExt cx="15420" cy="1134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187" y="267"/>
              <a:ext cx="15420" cy="11340"/>
              <a:chOff x="1392" y="415"/>
              <a:chExt cx="22107" cy="16077"/>
            </a:xfrm>
          </p:grpSpPr>
          <p:sp>
            <p:nvSpPr>
              <p:cNvPr id="4" name="Line 67"/>
              <p:cNvSpPr>
                <a:spLocks noChangeShapeType="1"/>
              </p:cNvSpPr>
              <p:nvPr/>
            </p:nvSpPr>
            <p:spPr bwMode="auto">
              <a:xfrm>
                <a:off x="13643" y="13359"/>
                <a:ext cx="1" cy="11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5" name="Line 66"/>
              <p:cNvSpPr>
                <a:spLocks noChangeShapeType="1"/>
              </p:cNvSpPr>
              <p:nvPr/>
            </p:nvSpPr>
            <p:spPr bwMode="auto">
              <a:xfrm>
                <a:off x="13133" y="14206"/>
                <a:ext cx="10359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6" name="Line 65"/>
              <p:cNvSpPr>
                <a:spLocks noChangeShapeType="1"/>
              </p:cNvSpPr>
              <p:nvPr/>
            </p:nvSpPr>
            <p:spPr bwMode="auto">
              <a:xfrm>
                <a:off x="14262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" name="Line 64"/>
              <p:cNvSpPr>
                <a:spLocks noChangeShapeType="1"/>
              </p:cNvSpPr>
              <p:nvPr/>
            </p:nvSpPr>
            <p:spPr bwMode="auto">
              <a:xfrm>
                <a:off x="15680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8" name="Line 63"/>
              <p:cNvSpPr>
                <a:spLocks noChangeShapeType="1"/>
              </p:cNvSpPr>
              <p:nvPr/>
            </p:nvSpPr>
            <p:spPr bwMode="auto">
              <a:xfrm>
                <a:off x="16530" y="13359"/>
                <a:ext cx="1" cy="310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9" name="Line 62"/>
              <p:cNvSpPr>
                <a:spLocks noChangeShapeType="1"/>
              </p:cNvSpPr>
              <p:nvPr/>
            </p:nvSpPr>
            <p:spPr bwMode="auto">
              <a:xfrm>
                <a:off x="17097" y="13366"/>
                <a:ext cx="1" cy="309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0" name="Line 61"/>
              <p:cNvSpPr>
                <a:spLocks noChangeShapeType="1"/>
              </p:cNvSpPr>
              <p:nvPr/>
            </p:nvSpPr>
            <p:spPr bwMode="auto">
              <a:xfrm>
                <a:off x="13133" y="1590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1" name="Line 60"/>
              <p:cNvSpPr>
                <a:spLocks noChangeShapeType="1"/>
              </p:cNvSpPr>
              <p:nvPr/>
            </p:nvSpPr>
            <p:spPr bwMode="auto">
              <a:xfrm>
                <a:off x="13133" y="16190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2" name="Rectangle 59"/>
              <p:cNvSpPr>
                <a:spLocks noChangeArrowheads="1"/>
              </p:cNvSpPr>
              <p:nvPr/>
            </p:nvSpPr>
            <p:spPr bwMode="auto">
              <a:xfrm>
                <a:off x="13156" y="14229"/>
                <a:ext cx="458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Змн.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Rectangle 58"/>
              <p:cNvSpPr>
                <a:spLocks noChangeArrowheads="1"/>
              </p:cNvSpPr>
              <p:nvPr/>
            </p:nvSpPr>
            <p:spPr bwMode="auto">
              <a:xfrm>
                <a:off x="13673" y="14229"/>
                <a:ext cx="571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Лист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" name="Rectangle 57"/>
              <p:cNvSpPr>
                <a:spLocks noChangeArrowheads="1"/>
              </p:cNvSpPr>
              <p:nvPr/>
            </p:nvSpPr>
            <p:spPr bwMode="auto">
              <a:xfrm>
                <a:off x="14304" y="14229"/>
                <a:ext cx="133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№ докум.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" name="Rectangle 56"/>
              <p:cNvSpPr>
                <a:spLocks noChangeArrowheads="1"/>
              </p:cNvSpPr>
              <p:nvPr/>
            </p:nvSpPr>
            <p:spPr bwMode="auto">
              <a:xfrm>
                <a:off x="15713" y="14229"/>
                <a:ext cx="796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Підпис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" name="Rectangle 55"/>
              <p:cNvSpPr>
                <a:spLocks noChangeArrowheads="1"/>
              </p:cNvSpPr>
              <p:nvPr/>
            </p:nvSpPr>
            <p:spPr bwMode="auto">
              <a:xfrm>
                <a:off x="16554" y="14229"/>
                <a:ext cx="519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Дата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" name="Rectangle 54"/>
              <p:cNvSpPr>
                <a:spLocks noChangeArrowheads="1"/>
              </p:cNvSpPr>
              <p:nvPr/>
            </p:nvSpPr>
            <p:spPr bwMode="auto">
              <a:xfrm>
                <a:off x="20529" y="15361"/>
                <a:ext cx="503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" name="Rectangle 53"/>
              <p:cNvSpPr>
                <a:spLocks noChangeArrowheads="1"/>
              </p:cNvSpPr>
              <p:nvPr/>
            </p:nvSpPr>
            <p:spPr bwMode="auto">
              <a:xfrm>
                <a:off x="21017" y="15360"/>
                <a:ext cx="5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" name="Rectangle 52"/>
              <p:cNvSpPr>
                <a:spLocks noChangeArrowheads="1"/>
              </p:cNvSpPr>
              <p:nvPr/>
            </p:nvSpPr>
            <p:spPr bwMode="auto">
              <a:xfrm>
                <a:off x="17140" y="13590"/>
                <a:ext cx="6308" cy="3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08-34.МКР.00</a:t>
                </a:r>
                <a:r>
                  <a:rPr kumimoji="0" lang="en-US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5.00.003 Е8</a:t>
                </a:r>
                <a:endParaRPr kumimoji="0" lang="en-US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" name="Line 51"/>
              <p:cNvSpPr>
                <a:spLocks noChangeShapeType="1"/>
              </p:cNvSpPr>
              <p:nvPr/>
            </p:nvSpPr>
            <p:spPr bwMode="auto">
              <a:xfrm>
                <a:off x="20513" y="14489"/>
                <a:ext cx="298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" name="Line 50"/>
              <p:cNvSpPr>
                <a:spLocks noChangeShapeType="1"/>
              </p:cNvSpPr>
              <p:nvPr/>
            </p:nvSpPr>
            <p:spPr bwMode="auto">
              <a:xfrm>
                <a:off x="13141" y="14774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" name="Line 49"/>
              <p:cNvSpPr>
                <a:spLocks noChangeShapeType="1"/>
              </p:cNvSpPr>
              <p:nvPr/>
            </p:nvSpPr>
            <p:spPr bwMode="auto">
              <a:xfrm>
                <a:off x="13133" y="14489"/>
                <a:ext cx="395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" name="Line 48"/>
              <p:cNvSpPr>
                <a:spLocks noChangeShapeType="1"/>
              </p:cNvSpPr>
              <p:nvPr/>
            </p:nvSpPr>
            <p:spPr bwMode="auto">
              <a:xfrm>
                <a:off x="13133" y="156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" name="Line 47"/>
              <p:cNvSpPr>
                <a:spLocks noChangeShapeType="1"/>
              </p:cNvSpPr>
              <p:nvPr/>
            </p:nvSpPr>
            <p:spPr bwMode="auto">
              <a:xfrm>
                <a:off x="13133" y="1533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25" name="Group 44"/>
              <p:cNvGrpSpPr>
                <a:grpSpLocks/>
              </p:cNvGrpSpPr>
              <p:nvPr/>
            </p:nvGrpSpPr>
            <p:grpSpPr bwMode="auto">
              <a:xfrm>
                <a:off x="13148" y="14514"/>
                <a:ext cx="2750" cy="294"/>
                <a:chOff x="0" y="0"/>
                <a:chExt cx="22086" cy="23778"/>
              </a:xfrm>
            </p:grpSpPr>
            <p:sp>
              <p:nvSpPr>
                <p:cNvPr id="28707" name="Rectangle 4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Розроб.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708" name="Rectangle 45"/>
                <p:cNvSpPr>
                  <a:spLocks noChangeArrowheads="1"/>
                </p:cNvSpPr>
                <p:nvPr/>
              </p:nvSpPr>
              <p:spPr bwMode="auto">
                <a:xfrm>
                  <a:off x="9282" y="0"/>
                  <a:ext cx="12804" cy="237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Зау Елдер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41"/>
              <p:cNvGrpSpPr>
                <a:grpSpLocks/>
              </p:cNvGrpSpPr>
              <p:nvPr/>
            </p:nvGrpSpPr>
            <p:grpSpPr bwMode="auto">
              <a:xfrm>
                <a:off x="13148" y="14792"/>
                <a:ext cx="2491" cy="248"/>
                <a:chOff x="0" y="0"/>
                <a:chExt cx="19999" cy="20000"/>
              </a:xfrm>
            </p:grpSpPr>
            <p:sp>
              <p:nvSpPr>
                <p:cNvPr id="28705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Перевір.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706" name="Rectangle 42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 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7" name="Group 38"/>
              <p:cNvGrpSpPr>
                <a:grpSpLocks/>
              </p:cNvGrpSpPr>
              <p:nvPr/>
            </p:nvGrpSpPr>
            <p:grpSpPr bwMode="auto">
              <a:xfrm>
                <a:off x="13148" y="15077"/>
                <a:ext cx="2491" cy="248"/>
                <a:chOff x="0" y="0"/>
                <a:chExt cx="19999" cy="20000"/>
              </a:xfrm>
            </p:grpSpPr>
            <p:sp>
              <p:nvSpPr>
                <p:cNvPr id="28703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Т.Контр.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704" name="Rectangle 39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grpSp>
            <p:nvGrpSpPr>
              <p:cNvPr id="28" name="Group 35"/>
              <p:cNvGrpSpPr>
                <a:grpSpLocks/>
              </p:cNvGrpSpPr>
              <p:nvPr/>
            </p:nvGrpSpPr>
            <p:grpSpPr bwMode="auto">
              <a:xfrm>
                <a:off x="13148" y="15924"/>
                <a:ext cx="2491" cy="248"/>
                <a:chOff x="0" y="0"/>
                <a:chExt cx="19999" cy="20000"/>
              </a:xfrm>
            </p:grpSpPr>
            <p:sp>
              <p:nvSpPr>
                <p:cNvPr id="28701" name="Rectangle 3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Н.Контр.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702" name="Rectangle 36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9" name="Group 32"/>
              <p:cNvGrpSpPr>
                <a:grpSpLocks/>
              </p:cNvGrpSpPr>
              <p:nvPr/>
            </p:nvGrpSpPr>
            <p:grpSpPr bwMode="auto">
              <a:xfrm>
                <a:off x="13148" y="16201"/>
                <a:ext cx="2491" cy="248"/>
                <a:chOff x="0" y="0"/>
                <a:chExt cx="19999" cy="20000"/>
              </a:xfrm>
            </p:grpSpPr>
            <p:sp>
              <p:nvSpPr>
                <p:cNvPr id="28699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Затверд.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700" name="Rectangle 33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Бортник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30" name="Line 31"/>
              <p:cNvSpPr>
                <a:spLocks noChangeShapeType="1"/>
              </p:cNvSpPr>
              <p:nvPr/>
            </p:nvSpPr>
            <p:spPr bwMode="auto">
              <a:xfrm>
                <a:off x="20499" y="14221"/>
                <a:ext cx="1" cy="223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1" name="Rectangle 30"/>
              <p:cNvSpPr>
                <a:spLocks noChangeArrowheads="1"/>
              </p:cNvSpPr>
              <p:nvPr/>
            </p:nvSpPr>
            <p:spPr bwMode="auto">
              <a:xfrm>
                <a:off x="17160" y="14265"/>
                <a:ext cx="3264" cy="1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Технологія для мережі</a:t>
                </a:r>
                <a:endParaRPr kumimoji="0" lang="uk-UA" altLang="uk-UA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Плакат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72" name="Line 29"/>
              <p:cNvSpPr>
                <a:spLocks noChangeShapeType="1"/>
              </p:cNvSpPr>
              <p:nvPr/>
            </p:nvSpPr>
            <p:spPr bwMode="auto">
              <a:xfrm>
                <a:off x="20506" y="15340"/>
                <a:ext cx="2993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73" name="Line 28"/>
              <p:cNvSpPr>
                <a:spLocks noChangeShapeType="1"/>
              </p:cNvSpPr>
              <p:nvPr/>
            </p:nvSpPr>
            <p:spPr bwMode="auto">
              <a:xfrm>
                <a:off x="17101" y="15623"/>
                <a:ext cx="6397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76" name="Line 27"/>
              <p:cNvSpPr>
                <a:spLocks noChangeShapeType="1"/>
              </p:cNvSpPr>
              <p:nvPr/>
            </p:nvSpPr>
            <p:spPr bwMode="auto">
              <a:xfrm>
                <a:off x="22198" y="14221"/>
                <a:ext cx="3" cy="111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77" name="Rectangle 26"/>
              <p:cNvSpPr>
                <a:spLocks noChangeArrowheads="1"/>
              </p:cNvSpPr>
              <p:nvPr/>
            </p:nvSpPr>
            <p:spPr bwMode="auto">
              <a:xfrm>
                <a:off x="20544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Літ.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78" name="Rectangle 25"/>
              <p:cNvSpPr>
                <a:spLocks noChangeArrowheads="1"/>
              </p:cNvSpPr>
              <p:nvPr/>
            </p:nvSpPr>
            <p:spPr bwMode="auto">
              <a:xfrm>
                <a:off x="21662" y="15361"/>
                <a:ext cx="94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Аркушів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79" name="Rectangle 24"/>
              <p:cNvSpPr>
                <a:spLocks noChangeArrowheads="1"/>
              </p:cNvSpPr>
              <p:nvPr/>
            </p:nvSpPr>
            <p:spPr bwMode="auto">
              <a:xfrm>
                <a:off x="22628" y="15361"/>
                <a:ext cx="804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80" name="Line 23"/>
              <p:cNvSpPr>
                <a:spLocks noChangeShapeType="1"/>
              </p:cNvSpPr>
              <p:nvPr/>
            </p:nvSpPr>
            <p:spPr bwMode="auto">
              <a:xfrm>
                <a:off x="20783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81" name="Line 22"/>
              <p:cNvSpPr>
                <a:spLocks noChangeShapeType="1"/>
              </p:cNvSpPr>
              <p:nvPr/>
            </p:nvSpPr>
            <p:spPr bwMode="auto">
              <a:xfrm>
                <a:off x="21066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82" name="Rectangle 21"/>
              <p:cNvSpPr>
                <a:spLocks noChangeArrowheads="1"/>
              </p:cNvSpPr>
              <p:nvPr/>
            </p:nvSpPr>
            <p:spPr bwMode="auto">
              <a:xfrm>
                <a:off x="20544" y="15849"/>
                <a:ext cx="2910" cy="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ВНТУ,   ТСМ-14м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83" name="Line 20"/>
              <p:cNvSpPr>
                <a:spLocks noChangeShapeType="1"/>
              </p:cNvSpPr>
              <p:nvPr/>
            </p:nvSpPr>
            <p:spPr bwMode="auto">
              <a:xfrm>
                <a:off x="13118" y="13355"/>
                <a:ext cx="1037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84" name="Line 19"/>
              <p:cNvSpPr>
                <a:spLocks noChangeShapeType="1"/>
              </p:cNvSpPr>
              <p:nvPr/>
            </p:nvSpPr>
            <p:spPr bwMode="auto">
              <a:xfrm>
                <a:off x="13133" y="13639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85" name="Line 18"/>
              <p:cNvSpPr>
                <a:spLocks noChangeShapeType="1"/>
              </p:cNvSpPr>
              <p:nvPr/>
            </p:nvSpPr>
            <p:spPr bwMode="auto">
              <a:xfrm>
                <a:off x="13133" y="139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86" name="Line 17"/>
              <p:cNvSpPr>
                <a:spLocks noChangeShapeType="1"/>
              </p:cNvSpPr>
              <p:nvPr/>
            </p:nvSpPr>
            <p:spPr bwMode="auto">
              <a:xfrm>
                <a:off x="13133" y="15056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28687" name="Group 14"/>
              <p:cNvGrpSpPr>
                <a:grpSpLocks/>
              </p:cNvGrpSpPr>
              <p:nvPr/>
            </p:nvGrpSpPr>
            <p:grpSpPr bwMode="auto">
              <a:xfrm>
                <a:off x="13148" y="15362"/>
                <a:ext cx="2491" cy="248"/>
                <a:chOff x="0" y="0"/>
                <a:chExt cx="19999" cy="20000"/>
              </a:xfrm>
            </p:grpSpPr>
            <p:sp>
              <p:nvSpPr>
                <p:cNvPr id="28697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Реценз.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698" name="Rectangle 15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sp>
            <p:nvSpPr>
              <p:cNvPr id="28688" name="Line 13"/>
              <p:cNvSpPr>
                <a:spLocks noChangeShapeType="1"/>
              </p:cNvSpPr>
              <p:nvPr/>
            </p:nvSpPr>
            <p:spPr bwMode="auto">
              <a:xfrm>
                <a:off x="21350" y="14213"/>
                <a:ext cx="3" cy="111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89" name="Rectangle 12"/>
              <p:cNvSpPr>
                <a:spLocks noChangeArrowheads="1"/>
              </p:cNvSpPr>
              <p:nvPr/>
            </p:nvSpPr>
            <p:spPr bwMode="auto">
              <a:xfrm>
                <a:off x="21400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90" name="Rectangle 11"/>
              <p:cNvSpPr>
                <a:spLocks noChangeArrowheads="1"/>
              </p:cNvSpPr>
              <p:nvPr/>
            </p:nvSpPr>
            <p:spPr bwMode="auto">
              <a:xfrm>
                <a:off x="22255" y="14229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Масштаб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91" name="Line 10"/>
              <p:cNvSpPr>
                <a:spLocks noChangeShapeType="1"/>
              </p:cNvSpPr>
              <p:nvPr/>
            </p:nvSpPr>
            <p:spPr bwMode="auto">
              <a:xfrm>
                <a:off x="21633" y="15346"/>
                <a:ext cx="1" cy="27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92" name="Rectangle 9"/>
              <p:cNvSpPr>
                <a:spLocks noChangeArrowheads="1"/>
              </p:cNvSpPr>
              <p:nvPr/>
            </p:nvSpPr>
            <p:spPr bwMode="auto">
              <a:xfrm>
                <a:off x="17160" y="15684"/>
                <a:ext cx="3264" cy="7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93" name="Rectangle 8"/>
              <p:cNvSpPr>
                <a:spLocks noChangeArrowheads="1"/>
              </p:cNvSpPr>
              <p:nvPr/>
            </p:nvSpPr>
            <p:spPr bwMode="auto">
              <a:xfrm>
                <a:off x="21400" y="14784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94" name="Rectangle 7"/>
              <p:cNvSpPr>
                <a:spLocks noChangeArrowheads="1"/>
              </p:cNvSpPr>
              <p:nvPr/>
            </p:nvSpPr>
            <p:spPr bwMode="auto">
              <a:xfrm>
                <a:off x="22255" y="14784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95" name="Line 6"/>
              <p:cNvSpPr>
                <a:spLocks noChangeShapeType="1"/>
              </p:cNvSpPr>
              <p:nvPr/>
            </p:nvSpPr>
            <p:spPr bwMode="auto">
              <a:xfrm>
                <a:off x="13129" y="13331"/>
                <a:ext cx="0" cy="3148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8696" name="Rectangle 5"/>
              <p:cNvSpPr>
                <a:spLocks noChangeArrowheads="1"/>
              </p:cNvSpPr>
              <p:nvPr/>
            </p:nvSpPr>
            <p:spPr bwMode="auto">
              <a:xfrm>
                <a:off x="1392" y="415"/>
                <a:ext cx="22097" cy="16077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pic>
          <p:nvPicPr>
            <p:cNvPr id="28675" name="Рисунок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2" y="754"/>
              <a:ext cx="9360" cy="30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674" name="Рисунок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7" y="4564"/>
              <a:ext cx="9360" cy="3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86306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100"/>
          <p:cNvGrpSpPr>
            <a:grpSpLocks/>
          </p:cNvGrpSpPr>
          <p:nvPr/>
        </p:nvGrpSpPr>
        <p:grpSpPr bwMode="auto">
          <a:xfrm>
            <a:off x="711001" y="143618"/>
            <a:ext cx="9820275" cy="7237413"/>
            <a:chOff x="1142" y="209"/>
            <a:chExt cx="15465" cy="11398"/>
          </a:xfrm>
        </p:grpSpPr>
        <p:grpSp>
          <p:nvGrpSpPr>
            <p:cNvPr id="69" name="Group 102"/>
            <p:cNvGrpSpPr>
              <a:grpSpLocks/>
            </p:cNvGrpSpPr>
            <p:nvPr/>
          </p:nvGrpSpPr>
          <p:grpSpPr bwMode="auto">
            <a:xfrm>
              <a:off x="1187" y="267"/>
              <a:ext cx="15420" cy="11340"/>
              <a:chOff x="1187" y="267"/>
              <a:chExt cx="15420" cy="11340"/>
            </a:xfrm>
          </p:grpSpPr>
          <p:grpSp>
            <p:nvGrpSpPr>
              <p:cNvPr id="70" name="Group 104"/>
              <p:cNvGrpSpPr>
                <a:grpSpLocks/>
              </p:cNvGrpSpPr>
              <p:nvPr/>
            </p:nvGrpSpPr>
            <p:grpSpPr bwMode="auto">
              <a:xfrm>
                <a:off x="1187" y="267"/>
                <a:ext cx="15420" cy="11340"/>
                <a:chOff x="1392" y="415"/>
                <a:chExt cx="22107" cy="16077"/>
              </a:xfrm>
            </p:grpSpPr>
            <p:sp>
              <p:nvSpPr>
                <p:cNvPr id="72" name="Line 167"/>
                <p:cNvSpPr>
                  <a:spLocks noChangeShapeType="1"/>
                </p:cNvSpPr>
                <p:nvPr/>
              </p:nvSpPr>
              <p:spPr bwMode="auto">
                <a:xfrm>
                  <a:off x="13643" y="13359"/>
                  <a:ext cx="1" cy="112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73" name="Line 166"/>
                <p:cNvSpPr>
                  <a:spLocks noChangeShapeType="1"/>
                </p:cNvSpPr>
                <p:nvPr/>
              </p:nvSpPr>
              <p:spPr bwMode="auto">
                <a:xfrm>
                  <a:off x="13133" y="14206"/>
                  <a:ext cx="10359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74" name="Line 165"/>
                <p:cNvSpPr>
                  <a:spLocks noChangeShapeType="1"/>
                </p:cNvSpPr>
                <p:nvPr/>
              </p:nvSpPr>
              <p:spPr bwMode="auto">
                <a:xfrm>
                  <a:off x="14262" y="13366"/>
                  <a:ext cx="1" cy="3099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75" name="Line 164"/>
                <p:cNvSpPr>
                  <a:spLocks noChangeShapeType="1"/>
                </p:cNvSpPr>
                <p:nvPr/>
              </p:nvSpPr>
              <p:spPr bwMode="auto">
                <a:xfrm>
                  <a:off x="15680" y="13366"/>
                  <a:ext cx="1" cy="3099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76" name="Line 163"/>
                <p:cNvSpPr>
                  <a:spLocks noChangeShapeType="1"/>
                </p:cNvSpPr>
                <p:nvPr/>
              </p:nvSpPr>
              <p:spPr bwMode="auto">
                <a:xfrm>
                  <a:off x="16530" y="13359"/>
                  <a:ext cx="1" cy="310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77" name="Line 162"/>
                <p:cNvSpPr>
                  <a:spLocks noChangeShapeType="1"/>
                </p:cNvSpPr>
                <p:nvPr/>
              </p:nvSpPr>
              <p:spPr bwMode="auto">
                <a:xfrm>
                  <a:off x="17097" y="13366"/>
                  <a:ext cx="1" cy="309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78" name="Line 161"/>
                <p:cNvSpPr>
                  <a:spLocks noChangeShapeType="1"/>
                </p:cNvSpPr>
                <p:nvPr/>
              </p:nvSpPr>
              <p:spPr bwMode="auto">
                <a:xfrm>
                  <a:off x="13133" y="15907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79" name="Line 160"/>
                <p:cNvSpPr>
                  <a:spLocks noChangeShapeType="1"/>
                </p:cNvSpPr>
                <p:nvPr/>
              </p:nvSpPr>
              <p:spPr bwMode="auto">
                <a:xfrm>
                  <a:off x="13133" y="16190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80" name="Rectangle 159"/>
                <p:cNvSpPr>
                  <a:spLocks noChangeArrowheads="1"/>
                </p:cNvSpPr>
                <p:nvPr/>
              </p:nvSpPr>
              <p:spPr bwMode="auto">
                <a:xfrm>
                  <a:off x="13156" y="14229"/>
                  <a:ext cx="458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Змн.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" name="Rectangle 158"/>
                <p:cNvSpPr>
                  <a:spLocks noChangeArrowheads="1"/>
                </p:cNvSpPr>
                <p:nvPr/>
              </p:nvSpPr>
              <p:spPr bwMode="auto">
                <a:xfrm>
                  <a:off x="13673" y="14229"/>
                  <a:ext cx="571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Лист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" name="Rectangle 157"/>
                <p:cNvSpPr>
                  <a:spLocks noChangeArrowheads="1"/>
                </p:cNvSpPr>
                <p:nvPr/>
              </p:nvSpPr>
              <p:spPr bwMode="auto">
                <a:xfrm>
                  <a:off x="14304" y="14229"/>
                  <a:ext cx="133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№ докум.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" name="Rectangle 156"/>
                <p:cNvSpPr>
                  <a:spLocks noChangeArrowheads="1"/>
                </p:cNvSpPr>
                <p:nvPr/>
              </p:nvSpPr>
              <p:spPr bwMode="auto">
                <a:xfrm>
                  <a:off x="15713" y="14229"/>
                  <a:ext cx="796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Підпис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" name="Rectangle 155"/>
                <p:cNvSpPr>
                  <a:spLocks noChangeArrowheads="1"/>
                </p:cNvSpPr>
                <p:nvPr/>
              </p:nvSpPr>
              <p:spPr bwMode="auto">
                <a:xfrm>
                  <a:off x="16554" y="14229"/>
                  <a:ext cx="519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Дата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" name="Rectangle 154"/>
                <p:cNvSpPr>
                  <a:spLocks noChangeArrowheads="1"/>
                </p:cNvSpPr>
                <p:nvPr/>
              </p:nvSpPr>
              <p:spPr bwMode="auto">
                <a:xfrm>
                  <a:off x="20529" y="15361"/>
                  <a:ext cx="503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Арк.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6" name="Rectangle 153"/>
                <p:cNvSpPr>
                  <a:spLocks noChangeArrowheads="1"/>
                </p:cNvSpPr>
                <p:nvPr/>
              </p:nvSpPr>
              <p:spPr bwMode="auto">
                <a:xfrm>
                  <a:off x="21017" y="15360"/>
                  <a:ext cx="592" cy="2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7" name="Rectangle 152"/>
                <p:cNvSpPr>
                  <a:spLocks noChangeArrowheads="1"/>
                </p:cNvSpPr>
                <p:nvPr/>
              </p:nvSpPr>
              <p:spPr bwMode="auto">
                <a:xfrm>
                  <a:off x="17140" y="13590"/>
                  <a:ext cx="6308" cy="3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08-34.МКР.00</a:t>
                  </a:r>
                  <a:r>
                    <a:rPr kumimoji="0" lang="en-US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5.00.001 Е1</a:t>
                  </a:r>
                  <a:endParaRPr kumimoji="0" lang="en-US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8" name="Line 151"/>
                <p:cNvSpPr>
                  <a:spLocks noChangeShapeType="1"/>
                </p:cNvSpPr>
                <p:nvPr/>
              </p:nvSpPr>
              <p:spPr bwMode="auto">
                <a:xfrm>
                  <a:off x="20513" y="14489"/>
                  <a:ext cx="2986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89" name="Line 150"/>
                <p:cNvSpPr>
                  <a:spLocks noChangeShapeType="1"/>
                </p:cNvSpPr>
                <p:nvPr/>
              </p:nvSpPr>
              <p:spPr bwMode="auto">
                <a:xfrm>
                  <a:off x="13141" y="14774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90" name="Line 149"/>
                <p:cNvSpPr>
                  <a:spLocks noChangeShapeType="1"/>
                </p:cNvSpPr>
                <p:nvPr/>
              </p:nvSpPr>
              <p:spPr bwMode="auto">
                <a:xfrm>
                  <a:off x="13133" y="14489"/>
                  <a:ext cx="3954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91" name="Line 148"/>
                <p:cNvSpPr>
                  <a:spLocks noChangeShapeType="1"/>
                </p:cNvSpPr>
                <p:nvPr/>
              </p:nvSpPr>
              <p:spPr bwMode="auto">
                <a:xfrm>
                  <a:off x="13133" y="15622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92" name="Line 147"/>
                <p:cNvSpPr>
                  <a:spLocks noChangeShapeType="1"/>
                </p:cNvSpPr>
                <p:nvPr/>
              </p:nvSpPr>
              <p:spPr bwMode="auto">
                <a:xfrm>
                  <a:off x="13133" y="15337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grpSp>
              <p:nvGrpSpPr>
                <p:cNvPr id="93" name="Group 144"/>
                <p:cNvGrpSpPr>
                  <a:grpSpLocks/>
                </p:cNvGrpSpPr>
                <p:nvPr/>
              </p:nvGrpSpPr>
              <p:grpSpPr bwMode="auto">
                <a:xfrm>
                  <a:off x="13148" y="14514"/>
                  <a:ext cx="2750" cy="294"/>
                  <a:chOff x="0" y="0"/>
                  <a:chExt cx="22086" cy="23778"/>
                </a:xfrm>
              </p:grpSpPr>
              <p:sp>
                <p:nvSpPr>
                  <p:cNvPr id="29830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Розроб.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9831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9282" y="0"/>
                    <a:ext cx="12804" cy="237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Зау Елдер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4" name="Group 141"/>
                <p:cNvGrpSpPr>
                  <a:grpSpLocks/>
                </p:cNvGrpSpPr>
                <p:nvPr/>
              </p:nvGrpSpPr>
              <p:grpSpPr bwMode="auto">
                <a:xfrm>
                  <a:off x="13148" y="14792"/>
                  <a:ext cx="2491" cy="248"/>
                  <a:chOff x="0" y="0"/>
                  <a:chExt cx="19999" cy="20000"/>
                </a:xfrm>
              </p:grpSpPr>
              <p:sp>
                <p:nvSpPr>
                  <p:cNvPr id="29828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Перевір.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9829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Семенова 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5" name="Group 138"/>
                <p:cNvGrpSpPr>
                  <a:grpSpLocks/>
                </p:cNvGrpSpPr>
                <p:nvPr/>
              </p:nvGrpSpPr>
              <p:grpSpPr bwMode="auto">
                <a:xfrm>
                  <a:off x="13148" y="15077"/>
                  <a:ext cx="2491" cy="248"/>
                  <a:chOff x="0" y="0"/>
                  <a:chExt cx="19999" cy="20000"/>
                </a:xfrm>
              </p:grpSpPr>
              <p:sp>
                <p:nvSpPr>
                  <p:cNvPr id="29826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Т.Контр.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9827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12700" rIns="12700" bIns="1270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29792" name="Group 135"/>
                <p:cNvGrpSpPr>
                  <a:grpSpLocks/>
                </p:cNvGrpSpPr>
                <p:nvPr/>
              </p:nvGrpSpPr>
              <p:grpSpPr bwMode="auto">
                <a:xfrm>
                  <a:off x="13148" y="15924"/>
                  <a:ext cx="2491" cy="248"/>
                  <a:chOff x="0" y="0"/>
                  <a:chExt cx="19999" cy="20000"/>
                </a:xfrm>
              </p:grpSpPr>
              <p:sp>
                <p:nvSpPr>
                  <p:cNvPr id="29824" name="Rectangle 13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Н.Контр.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9825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12700" rIns="12700" bIns="1270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Семенова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9793" name="Group 132"/>
                <p:cNvGrpSpPr>
                  <a:grpSpLocks/>
                </p:cNvGrpSpPr>
                <p:nvPr/>
              </p:nvGrpSpPr>
              <p:grpSpPr bwMode="auto">
                <a:xfrm>
                  <a:off x="13148" y="16201"/>
                  <a:ext cx="2491" cy="248"/>
                  <a:chOff x="0" y="0"/>
                  <a:chExt cx="19999" cy="20000"/>
                </a:xfrm>
              </p:grpSpPr>
              <p:sp>
                <p:nvSpPr>
                  <p:cNvPr id="29822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Затверд.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9823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Бортник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9794" name="Line 131"/>
                <p:cNvSpPr>
                  <a:spLocks noChangeShapeType="1"/>
                </p:cNvSpPr>
                <p:nvPr/>
              </p:nvSpPr>
              <p:spPr bwMode="auto">
                <a:xfrm>
                  <a:off x="20499" y="14221"/>
                  <a:ext cx="1" cy="223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795" name="Rectangle 130"/>
                <p:cNvSpPr>
                  <a:spLocks noChangeArrowheads="1"/>
                </p:cNvSpPr>
                <p:nvPr/>
              </p:nvSpPr>
              <p:spPr bwMode="auto">
                <a:xfrm>
                  <a:off x="17160" y="14265"/>
                  <a:ext cx="3264" cy="1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uk-UA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Cистема супутникового зв’язку</a:t>
                  </a:r>
                  <a:endParaRPr kumimoji="0" lang="en-US" altLang="uk-UA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uk-UA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Схема електрична структурна</a:t>
                  </a:r>
                  <a:endParaRPr kumimoji="0" lang="en-US" altLang="uk-UA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796" name="Line 129"/>
                <p:cNvSpPr>
                  <a:spLocks noChangeShapeType="1"/>
                </p:cNvSpPr>
                <p:nvPr/>
              </p:nvSpPr>
              <p:spPr bwMode="auto">
                <a:xfrm>
                  <a:off x="20506" y="15340"/>
                  <a:ext cx="2993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798" name="Line 128"/>
                <p:cNvSpPr>
                  <a:spLocks noChangeShapeType="1"/>
                </p:cNvSpPr>
                <p:nvPr/>
              </p:nvSpPr>
              <p:spPr bwMode="auto">
                <a:xfrm>
                  <a:off x="17101" y="15623"/>
                  <a:ext cx="6397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799" name="Line 127"/>
                <p:cNvSpPr>
                  <a:spLocks noChangeShapeType="1"/>
                </p:cNvSpPr>
                <p:nvPr/>
              </p:nvSpPr>
              <p:spPr bwMode="auto">
                <a:xfrm>
                  <a:off x="22198" y="14221"/>
                  <a:ext cx="3" cy="111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00" name="Rectangle 126"/>
                <p:cNvSpPr>
                  <a:spLocks noChangeArrowheads="1"/>
                </p:cNvSpPr>
                <p:nvPr/>
              </p:nvSpPr>
              <p:spPr bwMode="auto">
                <a:xfrm>
                  <a:off x="20544" y="14229"/>
                  <a:ext cx="76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Літ.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801" name="Rectangle 125"/>
                <p:cNvSpPr>
                  <a:spLocks noChangeArrowheads="1"/>
                </p:cNvSpPr>
                <p:nvPr/>
              </p:nvSpPr>
              <p:spPr bwMode="auto">
                <a:xfrm>
                  <a:off x="21662" y="15361"/>
                  <a:ext cx="94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Аркушів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802" name="Rectangle 124"/>
                <p:cNvSpPr>
                  <a:spLocks noChangeArrowheads="1"/>
                </p:cNvSpPr>
                <p:nvPr/>
              </p:nvSpPr>
              <p:spPr bwMode="auto">
                <a:xfrm>
                  <a:off x="22628" y="15361"/>
                  <a:ext cx="804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803" name="Line 123"/>
                <p:cNvSpPr>
                  <a:spLocks noChangeShapeType="1"/>
                </p:cNvSpPr>
                <p:nvPr/>
              </p:nvSpPr>
              <p:spPr bwMode="auto">
                <a:xfrm>
                  <a:off x="20783" y="14506"/>
                  <a:ext cx="1" cy="82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04" name="Line 122"/>
                <p:cNvSpPr>
                  <a:spLocks noChangeShapeType="1"/>
                </p:cNvSpPr>
                <p:nvPr/>
              </p:nvSpPr>
              <p:spPr bwMode="auto">
                <a:xfrm>
                  <a:off x="21066" y="14506"/>
                  <a:ext cx="1" cy="82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05" name="Rectangle 121"/>
                <p:cNvSpPr>
                  <a:spLocks noChangeArrowheads="1"/>
                </p:cNvSpPr>
                <p:nvPr/>
              </p:nvSpPr>
              <p:spPr bwMode="auto">
                <a:xfrm>
                  <a:off x="20544" y="15849"/>
                  <a:ext cx="2910" cy="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ВНТУ,   ТСМ-14м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806" name="Line 120"/>
                <p:cNvSpPr>
                  <a:spLocks noChangeShapeType="1"/>
                </p:cNvSpPr>
                <p:nvPr/>
              </p:nvSpPr>
              <p:spPr bwMode="auto">
                <a:xfrm>
                  <a:off x="13118" y="13355"/>
                  <a:ext cx="10374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07" name="Line 119"/>
                <p:cNvSpPr>
                  <a:spLocks noChangeShapeType="1"/>
                </p:cNvSpPr>
                <p:nvPr/>
              </p:nvSpPr>
              <p:spPr bwMode="auto">
                <a:xfrm>
                  <a:off x="13133" y="13639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08" name="Line 118"/>
                <p:cNvSpPr>
                  <a:spLocks noChangeShapeType="1"/>
                </p:cNvSpPr>
                <p:nvPr/>
              </p:nvSpPr>
              <p:spPr bwMode="auto">
                <a:xfrm>
                  <a:off x="13133" y="13922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09" name="Line 117"/>
                <p:cNvSpPr>
                  <a:spLocks noChangeShapeType="1"/>
                </p:cNvSpPr>
                <p:nvPr/>
              </p:nvSpPr>
              <p:spPr bwMode="auto">
                <a:xfrm>
                  <a:off x="13133" y="15056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grpSp>
              <p:nvGrpSpPr>
                <p:cNvPr id="29810" name="Group 114"/>
                <p:cNvGrpSpPr>
                  <a:grpSpLocks/>
                </p:cNvGrpSpPr>
                <p:nvPr/>
              </p:nvGrpSpPr>
              <p:grpSpPr bwMode="auto">
                <a:xfrm>
                  <a:off x="13148" y="15362"/>
                  <a:ext cx="2491" cy="248"/>
                  <a:chOff x="0" y="0"/>
                  <a:chExt cx="19999" cy="20000"/>
                </a:xfrm>
              </p:grpSpPr>
              <p:sp>
                <p:nvSpPr>
                  <p:cNvPr id="29820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Реценз.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9821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12700" rIns="12700" bIns="1270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uk-UA"/>
                  </a:p>
                </p:txBody>
              </p:sp>
            </p:grpSp>
            <p:sp>
              <p:nvSpPr>
                <p:cNvPr id="29811" name="Line 113"/>
                <p:cNvSpPr>
                  <a:spLocks noChangeShapeType="1"/>
                </p:cNvSpPr>
                <p:nvPr/>
              </p:nvSpPr>
              <p:spPr bwMode="auto">
                <a:xfrm>
                  <a:off x="21350" y="14213"/>
                  <a:ext cx="3" cy="1119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12" name="Rectangle 112"/>
                <p:cNvSpPr>
                  <a:spLocks noChangeArrowheads="1"/>
                </p:cNvSpPr>
                <p:nvPr/>
              </p:nvSpPr>
              <p:spPr bwMode="auto">
                <a:xfrm>
                  <a:off x="21400" y="14229"/>
                  <a:ext cx="76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Маса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813" name="Rectangle 111"/>
                <p:cNvSpPr>
                  <a:spLocks noChangeArrowheads="1"/>
                </p:cNvSpPr>
                <p:nvPr/>
              </p:nvSpPr>
              <p:spPr bwMode="auto">
                <a:xfrm>
                  <a:off x="22255" y="14229"/>
                  <a:ext cx="1207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Масштаб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814" name="Line 110"/>
                <p:cNvSpPr>
                  <a:spLocks noChangeShapeType="1"/>
                </p:cNvSpPr>
                <p:nvPr/>
              </p:nvSpPr>
              <p:spPr bwMode="auto">
                <a:xfrm>
                  <a:off x="21633" y="15346"/>
                  <a:ext cx="1" cy="27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15" name="Rectangle 109"/>
                <p:cNvSpPr>
                  <a:spLocks noChangeArrowheads="1"/>
                </p:cNvSpPr>
                <p:nvPr/>
              </p:nvSpPr>
              <p:spPr bwMode="auto">
                <a:xfrm>
                  <a:off x="17160" y="15684"/>
                  <a:ext cx="3264" cy="7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16" name="Rectangle 108"/>
                <p:cNvSpPr>
                  <a:spLocks noChangeArrowheads="1"/>
                </p:cNvSpPr>
                <p:nvPr/>
              </p:nvSpPr>
              <p:spPr bwMode="auto">
                <a:xfrm>
                  <a:off x="21400" y="14784"/>
                  <a:ext cx="76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17" name="Rectangle 107"/>
                <p:cNvSpPr>
                  <a:spLocks noChangeArrowheads="1"/>
                </p:cNvSpPr>
                <p:nvPr/>
              </p:nvSpPr>
              <p:spPr bwMode="auto">
                <a:xfrm>
                  <a:off x="22255" y="14784"/>
                  <a:ext cx="1207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18" name="Line 106"/>
                <p:cNvSpPr>
                  <a:spLocks noChangeShapeType="1"/>
                </p:cNvSpPr>
                <p:nvPr/>
              </p:nvSpPr>
              <p:spPr bwMode="auto">
                <a:xfrm>
                  <a:off x="13129" y="13331"/>
                  <a:ext cx="0" cy="3148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9819" name="Rectangle 105"/>
                <p:cNvSpPr>
                  <a:spLocks noChangeArrowheads="1"/>
                </p:cNvSpPr>
                <p:nvPr/>
              </p:nvSpPr>
              <p:spPr bwMode="auto">
                <a:xfrm>
                  <a:off x="1392" y="415"/>
                  <a:ext cx="22097" cy="16077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graphicFrame>
            <p:nvGraphicFramePr>
              <p:cNvPr id="71" name="Объект 70"/>
              <p:cNvGraphicFramePr>
                <a:graphicFrameLocks noChangeAspect="1"/>
              </p:cNvGraphicFramePr>
              <p:nvPr/>
            </p:nvGraphicFramePr>
            <p:xfrm>
              <a:off x="4106" y="430"/>
              <a:ext cx="8838" cy="88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901" name="Visio" r:id="rId3" imgW="5786981" imgH="5807020" progId="Visio.Drawing.11">
                      <p:embed/>
                    </p:oleObj>
                  </mc:Choice>
                  <mc:Fallback>
                    <p:oleObj name="Visio" r:id="rId3" imgW="5786981" imgH="5807020" progId="Visio.Drawing.11">
                      <p:embed/>
                      <p:pic>
                        <p:nvPicPr>
                          <p:cNvPr id="0" name="Object 10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06" y="430"/>
                            <a:ext cx="8838" cy="88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29797" name="Picture 10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142" y="209"/>
              <a:ext cx="4005" cy="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35829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14176" y="145206"/>
            <a:ext cx="9817100" cy="7235825"/>
            <a:chOff x="1148" y="211"/>
            <a:chExt cx="15459" cy="1139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187" y="267"/>
              <a:ext cx="15420" cy="11340"/>
              <a:chOff x="1187" y="267"/>
              <a:chExt cx="15420" cy="11340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187" y="267"/>
                <a:ext cx="15420" cy="11340"/>
                <a:chOff x="1392" y="415"/>
                <a:chExt cx="22107" cy="16077"/>
              </a:xfrm>
            </p:grpSpPr>
            <p:sp>
              <p:nvSpPr>
                <p:cNvPr id="6" name="Line 68"/>
                <p:cNvSpPr>
                  <a:spLocks noChangeShapeType="1"/>
                </p:cNvSpPr>
                <p:nvPr/>
              </p:nvSpPr>
              <p:spPr bwMode="auto">
                <a:xfrm>
                  <a:off x="13643" y="13359"/>
                  <a:ext cx="1" cy="112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7" name="Line 67"/>
                <p:cNvSpPr>
                  <a:spLocks noChangeShapeType="1"/>
                </p:cNvSpPr>
                <p:nvPr/>
              </p:nvSpPr>
              <p:spPr bwMode="auto">
                <a:xfrm>
                  <a:off x="13133" y="14206"/>
                  <a:ext cx="10359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8" name="Line 66"/>
                <p:cNvSpPr>
                  <a:spLocks noChangeShapeType="1"/>
                </p:cNvSpPr>
                <p:nvPr/>
              </p:nvSpPr>
              <p:spPr bwMode="auto">
                <a:xfrm>
                  <a:off x="14262" y="13366"/>
                  <a:ext cx="1" cy="3099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9" name="Line 65"/>
                <p:cNvSpPr>
                  <a:spLocks noChangeShapeType="1"/>
                </p:cNvSpPr>
                <p:nvPr/>
              </p:nvSpPr>
              <p:spPr bwMode="auto">
                <a:xfrm>
                  <a:off x="15680" y="13366"/>
                  <a:ext cx="1" cy="3099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0" name="Line 64"/>
                <p:cNvSpPr>
                  <a:spLocks noChangeShapeType="1"/>
                </p:cNvSpPr>
                <p:nvPr/>
              </p:nvSpPr>
              <p:spPr bwMode="auto">
                <a:xfrm>
                  <a:off x="16530" y="13359"/>
                  <a:ext cx="1" cy="310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1" name="Line 63"/>
                <p:cNvSpPr>
                  <a:spLocks noChangeShapeType="1"/>
                </p:cNvSpPr>
                <p:nvPr/>
              </p:nvSpPr>
              <p:spPr bwMode="auto">
                <a:xfrm>
                  <a:off x="17097" y="13366"/>
                  <a:ext cx="1" cy="309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2" name="Line 62"/>
                <p:cNvSpPr>
                  <a:spLocks noChangeShapeType="1"/>
                </p:cNvSpPr>
                <p:nvPr/>
              </p:nvSpPr>
              <p:spPr bwMode="auto">
                <a:xfrm>
                  <a:off x="13133" y="15907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3" name="Line 61"/>
                <p:cNvSpPr>
                  <a:spLocks noChangeShapeType="1"/>
                </p:cNvSpPr>
                <p:nvPr/>
              </p:nvSpPr>
              <p:spPr bwMode="auto">
                <a:xfrm>
                  <a:off x="13133" y="16190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4" name="Rectangle 60"/>
                <p:cNvSpPr>
                  <a:spLocks noChangeArrowheads="1"/>
                </p:cNvSpPr>
                <p:nvPr/>
              </p:nvSpPr>
              <p:spPr bwMode="auto">
                <a:xfrm>
                  <a:off x="13156" y="14229"/>
                  <a:ext cx="458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Змн.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" name="Rectangle 59"/>
                <p:cNvSpPr>
                  <a:spLocks noChangeArrowheads="1"/>
                </p:cNvSpPr>
                <p:nvPr/>
              </p:nvSpPr>
              <p:spPr bwMode="auto">
                <a:xfrm>
                  <a:off x="13673" y="14229"/>
                  <a:ext cx="571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Лист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" name="Rectangle 58"/>
                <p:cNvSpPr>
                  <a:spLocks noChangeArrowheads="1"/>
                </p:cNvSpPr>
                <p:nvPr/>
              </p:nvSpPr>
              <p:spPr bwMode="auto">
                <a:xfrm>
                  <a:off x="14304" y="14229"/>
                  <a:ext cx="133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№ докум.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" name="Rectangle 57"/>
                <p:cNvSpPr>
                  <a:spLocks noChangeArrowheads="1"/>
                </p:cNvSpPr>
                <p:nvPr/>
              </p:nvSpPr>
              <p:spPr bwMode="auto">
                <a:xfrm>
                  <a:off x="15713" y="14229"/>
                  <a:ext cx="796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Підпис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8" name="Rectangle 56"/>
                <p:cNvSpPr>
                  <a:spLocks noChangeArrowheads="1"/>
                </p:cNvSpPr>
                <p:nvPr/>
              </p:nvSpPr>
              <p:spPr bwMode="auto">
                <a:xfrm>
                  <a:off x="16554" y="14229"/>
                  <a:ext cx="519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Дата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" name="Rectangle 55"/>
                <p:cNvSpPr>
                  <a:spLocks noChangeArrowheads="1"/>
                </p:cNvSpPr>
                <p:nvPr/>
              </p:nvSpPr>
              <p:spPr bwMode="auto">
                <a:xfrm>
                  <a:off x="20529" y="15361"/>
                  <a:ext cx="503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Арк.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" name="Rectangle 54"/>
                <p:cNvSpPr>
                  <a:spLocks noChangeArrowheads="1"/>
                </p:cNvSpPr>
                <p:nvPr/>
              </p:nvSpPr>
              <p:spPr bwMode="auto">
                <a:xfrm>
                  <a:off x="21017" y="15360"/>
                  <a:ext cx="592" cy="2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" name="Rectangle 53"/>
                <p:cNvSpPr>
                  <a:spLocks noChangeArrowheads="1"/>
                </p:cNvSpPr>
                <p:nvPr/>
              </p:nvSpPr>
              <p:spPr bwMode="auto">
                <a:xfrm>
                  <a:off x="17140" y="13590"/>
                  <a:ext cx="6308" cy="3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08-34.МКР.00</a:t>
                  </a:r>
                  <a:r>
                    <a:rPr kumimoji="0" lang="en-US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5.00.002 Е1</a:t>
                  </a:r>
                  <a:endParaRPr kumimoji="0" lang="en-US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" name="Line 52"/>
                <p:cNvSpPr>
                  <a:spLocks noChangeShapeType="1"/>
                </p:cNvSpPr>
                <p:nvPr/>
              </p:nvSpPr>
              <p:spPr bwMode="auto">
                <a:xfrm>
                  <a:off x="20513" y="14489"/>
                  <a:ext cx="2986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3" name="Line 51"/>
                <p:cNvSpPr>
                  <a:spLocks noChangeShapeType="1"/>
                </p:cNvSpPr>
                <p:nvPr/>
              </p:nvSpPr>
              <p:spPr bwMode="auto">
                <a:xfrm>
                  <a:off x="13141" y="14774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4" name="Line 50"/>
                <p:cNvSpPr>
                  <a:spLocks noChangeShapeType="1"/>
                </p:cNvSpPr>
                <p:nvPr/>
              </p:nvSpPr>
              <p:spPr bwMode="auto">
                <a:xfrm>
                  <a:off x="13133" y="14489"/>
                  <a:ext cx="3954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5" name="Line 49"/>
                <p:cNvSpPr>
                  <a:spLocks noChangeShapeType="1"/>
                </p:cNvSpPr>
                <p:nvPr/>
              </p:nvSpPr>
              <p:spPr bwMode="auto">
                <a:xfrm>
                  <a:off x="13133" y="15622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6" name="Line 48"/>
                <p:cNvSpPr>
                  <a:spLocks noChangeShapeType="1"/>
                </p:cNvSpPr>
                <p:nvPr/>
              </p:nvSpPr>
              <p:spPr bwMode="auto">
                <a:xfrm>
                  <a:off x="13133" y="15337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grpSp>
              <p:nvGrpSpPr>
                <p:cNvPr id="27" name="Group 45"/>
                <p:cNvGrpSpPr>
                  <a:grpSpLocks/>
                </p:cNvGrpSpPr>
                <p:nvPr/>
              </p:nvGrpSpPr>
              <p:grpSpPr bwMode="auto">
                <a:xfrm>
                  <a:off x="13148" y="14514"/>
                  <a:ext cx="2750" cy="294"/>
                  <a:chOff x="0" y="0"/>
                  <a:chExt cx="22086" cy="23778"/>
                </a:xfrm>
              </p:grpSpPr>
              <p:sp>
                <p:nvSpPr>
                  <p:cNvPr id="30756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Розроб.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757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9282" y="0"/>
                    <a:ext cx="12804" cy="237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Зау Елдер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" name="Group 42"/>
                <p:cNvGrpSpPr>
                  <a:grpSpLocks/>
                </p:cNvGrpSpPr>
                <p:nvPr/>
              </p:nvGrpSpPr>
              <p:grpSpPr bwMode="auto">
                <a:xfrm>
                  <a:off x="13148" y="14792"/>
                  <a:ext cx="2491" cy="248"/>
                  <a:chOff x="0" y="0"/>
                  <a:chExt cx="19999" cy="20000"/>
                </a:xfrm>
              </p:grpSpPr>
              <p:sp>
                <p:nvSpPr>
                  <p:cNvPr id="30754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Перевір.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75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Семенова 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9" name="Group 39"/>
                <p:cNvGrpSpPr>
                  <a:grpSpLocks/>
                </p:cNvGrpSpPr>
                <p:nvPr/>
              </p:nvGrpSpPr>
              <p:grpSpPr bwMode="auto">
                <a:xfrm>
                  <a:off x="13148" y="15077"/>
                  <a:ext cx="2491" cy="248"/>
                  <a:chOff x="0" y="0"/>
                  <a:chExt cx="19999" cy="20000"/>
                </a:xfrm>
              </p:grpSpPr>
              <p:sp>
                <p:nvSpPr>
                  <p:cNvPr id="30752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Т.Контр.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753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12700" rIns="12700" bIns="1270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0" name="Group 36"/>
                <p:cNvGrpSpPr>
                  <a:grpSpLocks/>
                </p:cNvGrpSpPr>
                <p:nvPr/>
              </p:nvGrpSpPr>
              <p:grpSpPr bwMode="auto">
                <a:xfrm>
                  <a:off x="13148" y="15924"/>
                  <a:ext cx="2491" cy="248"/>
                  <a:chOff x="0" y="0"/>
                  <a:chExt cx="19999" cy="20000"/>
                </a:xfrm>
              </p:grpSpPr>
              <p:sp>
                <p:nvSpPr>
                  <p:cNvPr id="3075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Н.Контр.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75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12700" rIns="12700" bIns="1270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Семенова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1" name="Group 33"/>
                <p:cNvGrpSpPr>
                  <a:grpSpLocks/>
                </p:cNvGrpSpPr>
                <p:nvPr/>
              </p:nvGrpSpPr>
              <p:grpSpPr bwMode="auto">
                <a:xfrm>
                  <a:off x="13148" y="16201"/>
                  <a:ext cx="2491" cy="248"/>
                  <a:chOff x="0" y="0"/>
                  <a:chExt cx="19999" cy="20000"/>
                </a:xfrm>
              </p:grpSpPr>
              <p:sp>
                <p:nvSpPr>
                  <p:cNvPr id="30748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Затверд.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749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Бортник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0720" name="Line 32"/>
                <p:cNvSpPr>
                  <a:spLocks noChangeShapeType="1"/>
                </p:cNvSpPr>
                <p:nvPr/>
              </p:nvSpPr>
              <p:spPr bwMode="auto">
                <a:xfrm>
                  <a:off x="20499" y="14221"/>
                  <a:ext cx="1" cy="223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21" name="Rectangle 31"/>
                <p:cNvSpPr>
                  <a:spLocks noChangeArrowheads="1"/>
                </p:cNvSpPr>
                <p:nvPr/>
              </p:nvSpPr>
              <p:spPr bwMode="auto">
                <a:xfrm>
                  <a:off x="17160" y="14265"/>
                  <a:ext cx="3264" cy="1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Передавач системи супутникового зв’язку</a:t>
                  </a:r>
                  <a:endParaRPr kumimoji="0" lang="uk-UA" altLang="uk-UA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Схема електрична структурна</a:t>
                  </a:r>
                  <a:endParaRPr kumimoji="0" lang="uk-UA" altLang="uk-UA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723" name="Line 30"/>
                <p:cNvSpPr>
                  <a:spLocks noChangeShapeType="1"/>
                </p:cNvSpPr>
                <p:nvPr/>
              </p:nvSpPr>
              <p:spPr bwMode="auto">
                <a:xfrm>
                  <a:off x="20506" y="15340"/>
                  <a:ext cx="2993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24" name="Line 29"/>
                <p:cNvSpPr>
                  <a:spLocks noChangeShapeType="1"/>
                </p:cNvSpPr>
                <p:nvPr/>
              </p:nvSpPr>
              <p:spPr bwMode="auto">
                <a:xfrm>
                  <a:off x="17101" y="15623"/>
                  <a:ext cx="6397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25" name="Line 28"/>
                <p:cNvSpPr>
                  <a:spLocks noChangeShapeType="1"/>
                </p:cNvSpPr>
                <p:nvPr/>
              </p:nvSpPr>
              <p:spPr bwMode="auto">
                <a:xfrm>
                  <a:off x="22198" y="14221"/>
                  <a:ext cx="3" cy="111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26" name="Rectangle 27"/>
                <p:cNvSpPr>
                  <a:spLocks noChangeArrowheads="1"/>
                </p:cNvSpPr>
                <p:nvPr/>
              </p:nvSpPr>
              <p:spPr bwMode="auto">
                <a:xfrm>
                  <a:off x="20544" y="14229"/>
                  <a:ext cx="76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Літ.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727" name="Rectangle 26"/>
                <p:cNvSpPr>
                  <a:spLocks noChangeArrowheads="1"/>
                </p:cNvSpPr>
                <p:nvPr/>
              </p:nvSpPr>
              <p:spPr bwMode="auto">
                <a:xfrm>
                  <a:off x="21662" y="15361"/>
                  <a:ext cx="94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Аркушів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728" name="Rectangle 25"/>
                <p:cNvSpPr>
                  <a:spLocks noChangeArrowheads="1"/>
                </p:cNvSpPr>
                <p:nvPr/>
              </p:nvSpPr>
              <p:spPr bwMode="auto">
                <a:xfrm>
                  <a:off x="22628" y="15361"/>
                  <a:ext cx="804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729" name="Line 24"/>
                <p:cNvSpPr>
                  <a:spLocks noChangeShapeType="1"/>
                </p:cNvSpPr>
                <p:nvPr/>
              </p:nvSpPr>
              <p:spPr bwMode="auto">
                <a:xfrm>
                  <a:off x="20783" y="14506"/>
                  <a:ext cx="1" cy="82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30" name="Line 23"/>
                <p:cNvSpPr>
                  <a:spLocks noChangeShapeType="1"/>
                </p:cNvSpPr>
                <p:nvPr/>
              </p:nvSpPr>
              <p:spPr bwMode="auto">
                <a:xfrm>
                  <a:off x="21066" y="14506"/>
                  <a:ext cx="1" cy="82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31" name="Rectangle 22"/>
                <p:cNvSpPr>
                  <a:spLocks noChangeArrowheads="1"/>
                </p:cNvSpPr>
                <p:nvPr/>
              </p:nvSpPr>
              <p:spPr bwMode="auto">
                <a:xfrm>
                  <a:off x="20544" y="15849"/>
                  <a:ext cx="2910" cy="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ВНТУ,   ТСМ-14м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732" name="Line 21"/>
                <p:cNvSpPr>
                  <a:spLocks noChangeShapeType="1"/>
                </p:cNvSpPr>
                <p:nvPr/>
              </p:nvSpPr>
              <p:spPr bwMode="auto">
                <a:xfrm>
                  <a:off x="13118" y="13355"/>
                  <a:ext cx="10374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33" name="Line 20"/>
                <p:cNvSpPr>
                  <a:spLocks noChangeShapeType="1"/>
                </p:cNvSpPr>
                <p:nvPr/>
              </p:nvSpPr>
              <p:spPr bwMode="auto">
                <a:xfrm>
                  <a:off x="13133" y="13639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34" name="Line 19"/>
                <p:cNvSpPr>
                  <a:spLocks noChangeShapeType="1"/>
                </p:cNvSpPr>
                <p:nvPr/>
              </p:nvSpPr>
              <p:spPr bwMode="auto">
                <a:xfrm>
                  <a:off x="13133" y="13922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35" name="Line 18"/>
                <p:cNvSpPr>
                  <a:spLocks noChangeShapeType="1"/>
                </p:cNvSpPr>
                <p:nvPr/>
              </p:nvSpPr>
              <p:spPr bwMode="auto">
                <a:xfrm>
                  <a:off x="13133" y="15056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grpSp>
              <p:nvGrpSpPr>
                <p:cNvPr id="30736" name="Group 15"/>
                <p:cNvGrpSpPr>
                  <a:grpSpLocks/>
                </p:cNvGrpSpPr>
                <p:nvPr/>
              </p:nvGrpSpPr>
              <p:grpSpPr bwMode="auto">
                <a:xfrm>
                  <a:off x="13148" y="15362"/>
                  <a:ext cx="2491" cy="248"/>
                  <a:chOff x="0" y="0"/>
                  <a:chExt cx="19999" cy="20000"/>
                </a:xfrm>
              </p:grpSpPr>
              <p:sp>
                <p:nvSpPr>
                  <p:cNvPr id="30746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Реценз.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0747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12700" rIns="12700" bIns="1270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uk-UA"/>
                  </a:p>
                </p:txBody>
              </p:sp>
            </p:grpSp>
            <p:sp>
              <p:nvSpPr>
                <p:cNvPr id="30737" name="Line 14"/>
                <p:cNvSpPr>
                  <a:spLocks noChangeShapeType="1"/>
                </p:cNvSpPr>
                <p:nvPr/>
              </p:nvSpPr>
              <p:spPr bwMode="auto">
                <a:xfrm>
                  <a:off x="21350" y="14213"/>
                  <a:ext cx="3" cy="1119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38" name="Rectangle 13"/>
                <p:cNvSpPr>
                  <a:spLocks noChangeArrowheads="1"/>
                </p:cNvSpPr>
                <p:nvPr/>
              </p:nvSpPr>
              <p:spPr bwMode="auto">
                <a:xfrm>
                  <a:off x="21400" y="14229"/>
                  <a:ext cx="76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Маса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739" name="Rectangle 12"/>
                <p:cNvSpPr>
                  <a:spLocks noChangeArrowheads="1"/>
                </p:cNvSpPr>
                <p:nvPr/>
              </p:nvSpPr>
              <p:spPr bwMode="auto">
                <a:xfrm>
                  <a:off x="22255" y="14229"/>
                  <a:ext cx="1207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Масштаб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740" name="Line 11"/>
                <p:cNvSpPr>
                  <a:spLocks noChangeShapeType="1"/>
                </p:cNvSpPr>
                <p:nvPr/>
              </p:nvSpPr>
              <p:spPr bwMode="auto">
                <a:xfrm>
                  <a:off x="21633" y="15346"/>
                  <a:ext cx="1" cy="27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41" name="Rectangle 10"/>
                <p:cNvSpPr>
                  <a:spLocks noChangeArrowheads="1"/>
                </p:cNvSpPr>
                <p:nvPr/>
              </p:nvSpPr>
              <p:spPr bwMode="auto">
                <a:xfrm>
                  <a:off x="17160" y="15684"/>
                  <a:ext cx="3264" cy="7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42" name="Rectangle 9"/>
                <p:cNvSpPr>
                  <a:spLocks noChangeArrowheads="1"/>
                </p:cNvSpPr>
                <p:nvPr/>
              </p:nvSpPr>
              <p:spPr bwMode="auto">
                <a:xfrm>
                  <a:off x="21400" y="14784"/>
                  <a:ext cx="76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43" name="Rectangle 8"/>
                <p:cNvSpPr>
                  <a:spLocks noChangeArrowheads="1"/>
                </p:cNvSpPr>
                <p:nvPr/>
              </p:nvSpPr>
              <p:spPr bwMode="auto">
                <a:xfrm>
                  <a:off x="22255" y="14784"/>
                  <a:ext cx="1207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44" name="Line 7"/>
                <p:cNvSpPr>
                  <a:spLocks noChangeShapeType="1"/>
                </p:cNvSpPr>
                <p:nvPr/>
              </p:nvSpPr>
              <p:spPr bwMode="auto">
                <a:xfrm>
                  <a:off x="13129" y="13331"/>
                  <a:ext cx="0" cy="3148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0745" name="Rectangle 6"/>
                <p:cNvSpPr>
                  <a:spLocks noChangeArrowheads="1"/>
                </p:cNvSpPr>
                <p:nvPr/>
              </p:nvSpPr>
              <p:spPr bwMode="auto">
                <a:xfrm>
                  <a:off x="1392" y="415"/>
                  <a:ext cx="22097" cy="16077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graphicFrame>
            <p:nvGraphicFramePr>
              <p:cNvPr id="5" name="Объект 4"/>
              <p:cNvGraphicFramePr>
                <a:graphicFrameLocks noChangeAspect="1"/>
              </p:cNvGraphicFramePr>
              <p:nvPr/>
            </p:nvGraphicFramePr>
            <p:xfrm>
              <a:off x="3964" y="1210"/>
              <a:ext cx="9399" cy="60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28" name="Visio" r:id="rId3" imgW="5966275" imgH="3832675" progId="Visio.Drawing.11">
                      <p:embed/>
                    </p:oleObj>
                  </mc:Choice>
                  <mc:Fallback>
                    <p:oleObj name="Visio" r:id="rId3" imgW="5966275" imgH="3832675" progId="Visio.Drawing.11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64" y="1210"/>
                            <a:ext cx="9399" cy="60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3072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1148" y="211"/>
              <a:ext cx="4005" cy="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5275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17351" y="143618"/>
            <a:ext cx="9813925" cy="7237413"/>
            <a:chOff x="1151" y="209"/>
            <a:chExt cx="15456" cy="113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187" y="267"/>
              <a:ext cx="15420" cy="11340"/>
              <a:chOff x="1187" y="267"/>
              <a:chExt cx="15420" cy="11340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187" y="267"/>
                <a:ext cx="15420" cy="11340"/>
                <a:chOff x="1392" y="415"/>
                <a:chExt cx="22107" cy="16077"/>
              </a:xfrm>
            </p:grpSpPr>
            <p:sp>
              <p:nvSpPr>
                <p:cNvPr id="6" name="Line 68"/>
                <p:cNvSpPr>
                  <a:spLocks noChangeShapeType="1"/>
                </p:cNvSpPr>
                <p:nvPr/>
              </p:nvSpPr>
              <p:spPr bwMode="auto">
                <a:xfrm>
                  <a:off x="13643" y="13359"/>
                  <a:ext cx="1" cy="112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7" name="Line 67"/>
                <p:cNvSpPr>
                  <a:spLocks noChangeShapeType="1"/>
                </p:cNvSpPr>
                <p:nvPr/>
              </p:nvSpPr>
              <p:spPr bwMode="auto">
                <a:xfrm>
                  <a:off x="13133" y="14206"/>
                  <a:ext cx="10359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8" name="Line 66"/>
                <p:cNvSpPr>
                  <a:spLocks noChangeShapeType="1"/>
                </p:cNvSpPr>
                <p:nvPr/>
              </p:nvSpPr>
              <p:spPr bwMode="auto">
                <a:xfrm>
                  <a:off x="14262" y="13366"/>
                  <a:ext cx="1" cy="3099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9" name="Line 65"/>
                <p:cNvSpPr>
                  <a:spLocks noChangeShapeType="1"/>
                </p:cNvSpPr>
                <p:nvPr/>
              </p:nvSpPr>
              <p:spPr bwMode="auto">
                <a:xfrm>
                  <a:off x="15680" y="13366"/>
                  <a:ext cx="1" cy="3099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0" name="Line 64"/>
                <p:cNvSpPr>
                  <a:spLocks noChangeShapeType="1"/>
                </p:cNvSpPr>
                <p:nvPr/>
              </p:nvSpPr>
              <p:spPr bwMode="auto">
                <a:xfrm>
                  <a:off x="16530" y="13359"/>
                  <a:ext cx="1" cy="310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1" name="Line 63"/>
                <p:cNvSpPr>
                  <a:spLocks noChangeShapeType="1"/>
                </p:cNvSpPr>
                <p:nvPr/>
              </p:nvSpPr>
              <p:spPr bwMode="auto">
                <a:xfrm>
                  <a:off x="17097" y="13366"/>
                  <a:ext cx="1" cy="309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2" name="Line 62"/>
                <p:cNvSpPr>
                  <a:spLocks noChangeShapeType="1"/>
                </p:cNvSpPr>
                <p:nvPr/>
              </p:nvSpPr>
              <p:spPr bwMode="auto">
                <a:xfrm>
                  <a:off x="13133" y="15907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3" name="Line 61"/>
                <p:cNvSpPr>
                  <a:spLocks noChangeShapeType="1"/>
                </p:cNvSpPr>
                <p:nvPr/>
              </p:nvSpPr>
              <p:spPr bwMode="auto">
                <a:xfrm>
                  <a:off x="13133" y="16190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14" name="Rectangle 60"/>
                <p:cNvSpPr>
                  <a:spLocks noChangeArrowheads="1"/>
                </p:cNvSpPr>
                <p:nvPr/>
              </p:nvSpPr>
              <p:spPr bwMode="auto">
                <a:xfrm>
                  <a:off x="13156" y="14229"/>
                  <a:ext cx="458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Змн.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" name="Rectangle 59"/>
                <p:cNvSpPr>
                  <a:spLocks noChangeArrowheads="1"/>
                </p:cNvSpPr>
                <p:nvPr/>
              </p:nvSpPr>
              <p:spPr bwMode="auto">
                <a:xfrm>
                  <a:off x="13673" y="14229"/>
                  <a:ext cx="571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Лист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" name="Rectangle 58"/>
                <p:cNvSpPr>
                  <a:spLocks noChangeArrowheads="1"/>
                </p:cNvSpPr>
                <p:nvPr/>
              </p:nvSpPr>
              <p:spPr bwMode="auto">
                <a:xfrm>
                  <a:off x="14304" y="14229"/>
                  <a:ext cx="133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№ докум.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" name="Rectangle 57"/>
                <p:cNvSpPr>
                  <a:spLocks noChangeArrowheads="1"/>
                </p:cNvSpPr>
                <p:nvPr/>
              </p:nvSpPr>
              <p:spPr bwMode="auto">
                <a:xfrm>
                  <a:off x="15713" y="14229"/>
                  <a:ext cx="796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Підпис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8" name="Rectangle 56"/>
                <p:cNvSpPr>
                  <a:spLocks noChangeArrowheads="1"/>
                </p:cNvSpPr>
                <p:nvPr/>
              </p:nvSpPr>
              <p:spPr bwMode="auto">
                <a:xfrm>
                  <a:off x="16554" y="14229"/>
                  <a:ext cx="519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Дата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" name="Rectangle 55"/>
                <p:cNvSpPr>
                  <a:spLocks noChangeArrowheads="1"/>
                </p:cNvSpPr>
                <p:nvPr/>
              </p:nvSpPr>
              <p:spPr bwMode="auto">
                <a:xfrm>
                  <a:off x="20529" y="15361"/>
                  <a:ext cx="503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Арк.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" name="Rectangle 54"/>
                <p:cNvSpPr>
                  <a:spLocks noChangeArrowheads="1"/>
                </p:cNvSpPr>
                <p:nvPr/>
              </p:nvSpPr>
              <p:spPr bwMode="auto">
                <a:xfrm>
                  <a:off x="21017" y="15360"/>
                  <a:ext cx="592" cy="2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" name="Rectangle 53"/>
                <p:cNvSpPr>
                  <a:spLocks noChangeArrowheads="1"/>
                </p:cNvSpPr>
                <p:nvPr/>
              </p:nvSpPr>
              <p:spPr bwMode="auto">
                <a:xfrm>
                  <a:off x="17140" y="13590"/>
                  <a:ext cx="6308" cy="3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08-34.МКР.00</a:t>
                  </a:r>
                  <a:r>
                    <a:rPr kumimoji="0" lang="en-US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5.00.003 Е1</a:t>
                  </a:r>
                  <a:endParaRPr kumimoji="0" lang="en-US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" name="Line 52"/>
                <p:cNvSpPr>
                  <a:spLocks noChangeShapeType="1"/>
                </p:cNvSpPr>
                <p:nvPr/>
              </p:nvSpPr>
              <p:spPr bwMode="auto">
                <a:xfrm>
                  <a:off x="20513" y="14489"/>
                  <a:ext cx="2986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3" name="Line 51"/>
                <p:cNvSpPr>
                  <a:spLocks noChangeShapeType="1"/>
                </p:cNvSpPr>
                <p:nvPr/>
              </p:nvSpPr>
              <p:spPr bwMode="auto">
                <a:xfrm>
                  <a:off x="13141" y="14774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4" name="Line 50"/>
                <p:cNvSpPr>
                  <a:spLocks noChangeShapeType="1"/>
                </p:cNvSpPr>
                <p:nvPr/>
              </p:nvSpPr>
              <p:spPr bwMode="auto">
                <a:xfrm>
                  <a:off x="13133" y="14489"/>
                  <a:ext cx="3954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5" name="Line 49"/>
                <p:cNvSpPr>
                  <a:spLocks noChangeShapeType="1"/>
                </p:cNvSpPr>
                <p:nvPr/>
              </p:nvSpPr>
              <p:spPr bwMode="auto">
                <a:xfrm>
                  <a:off x="13133" y="15622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26" name="Line 48"/>
                <p:cNvSpPr>
                  <a:spLocks noChangeShapeType="1"/>
                </p:cNvSpPr>
                <p:nvPr/>
              </p:nvSpPr>
              <p:spPr bwMode="auto">
                <a:xfrm>
                  <a:off x="13133" y="15337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grpSp>
              <p:nvGrpSpPr>
                <p:cNvPr id="27" name="Group 45"/>
                <p:cNvGrpSpPr>
                  <a:grpSpLocks/>
                </p:cNvGrpSpPr>
                <p:nvPr/>
              </p:nvGrpSpPr>
              <p:grpSpPr bwMode="auto">
                <a:xfrm>
                  <a:off x="13148" y="14514"/>
                  <a:ext cx="2750" cy="294"/>
                  <a:chOff x="0" y="0"/>
                  <a:chExt cx="22086" cy="23778"/>
                </a:xfrm>
              </p:grpSpPr>
              <p:sp>
                <p:nvSpPr>
                  <p:cNvPr id="31780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Розроб.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781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9282" y="0"/>
                    <a:ext cx="12804" cy="237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Зау Елдер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" name="Group 42"/>
                <p:cNvGrpSpPr>
                  <a:grpSpLocks/>
                </p:cNvGrpSpPr>
                <p:nvPr/>
              </p:nvGrpSpPr>
              <p:grpSpPr bwMode="auto">
                <a:xfrm>
                  <a:off x="13148" y="14792"/>
                  <a:ext cx="2491" cy="248"/>
                  <a:chOff x="0" y="0"/>
                  <a:chExt cx="19999" cy="20000"/>
                </a:xfrm>
              </p:grpSpPr>
              <p:sp>
                <p:nvSpPr>
                  <p:cNvPr id="31778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Перевір.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7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Семенова 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9" name="Group 39"/>
                <p:cNvGrpSpPr>
                  <a:grpSpLocks/>
                </p:cNvGrpSpPr>
                <p:nvPr/>
              </p:nvGrpSpPr>
              <p:grpSpPr bwMode="auto">
                <a:xfrm>
                  <a:off x="13148" y="15077"/>
                  <a:ext cx="2491" cy="248"/>
                  <a:chOff x="0" y="0"/>
                  <a:chExt cx="19999" cy="20000"/>
                </a:xfrm>
              </p:grpSpPr>
              <p:sp>
                <p:nvSpPr>
                  <p:cNvPr id="31776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Т.Контр.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7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12700" rIns="12700" bIns="1270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0" name="Group 36"/>
                <p:cNvGrpSpPr>
                  <a:grpSpLocks/>
                </p:cNvGrpSpPr>
                <p:nvPr/>
              </p:nvGrpSpPr>
              <p:grpSpPr bwMode="auto">
                <a:xfrm>
                  <a:off x="13148" y="15924"/>
                  <a:ext cx="2491" cy="248"/>
                  <a:chOff x="0" y="0"/>
                  <a:chExt cx="19999" cy="20000"/>
                </a:xfrm>
              </p:grpSpPr>
              <p:sp>
                <p:nvSpPr>
                  <p:cNvPr id="31774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Н.Контр.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775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12700" rIns="12700" bIns="1270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Семенова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1" name="Group 33"/>
                <p:cNvGrpSpPr>
                  <a:grpSpLocks/>
                </p:cNvGrpSpPr>
                <p:nvPr/>
              </p:nvGrpSpPr>
              <p:grpSpPr bwMode="auto">
                <a:xfrm>
                  <a:off x="13148" y="16201"/>
                  <a:ext cx="2491" cy="248"/>
                  <a:chOff x="0" y="0"/>
                  <a:chExt cx="19999" cy="20000"/>
                </a:xfrm>
              </p:grpSpPr>
              <p:sp>
                <p:nvSpPr>
                  <p:cNvPr id="31772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Затверд.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773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Бортник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1744" name="Line 32"/>
                <p:cNvSpPr>
                  <a:spLocks noChangeShapeType="1"/>
                </p:cNvSpPr>
                <p:nvPr/>
              </p:nvSpPr>
              <p:spPr bwMode="auto">
                <a:xfrm>
                  <a:off x="20499" y="14221"/>
                  <a:ext cx="1" cy="223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45" name="Rectangle 31"/>
                <p:cNvSpPr>
                  <a:spLocks noChangeArrowheads="1"/>
                </p:cNvSpPr>
                <p:nvPr/>
              </p:nvSpPr>
              <p:spPr bwMode="auto">
                <a:xfrm>
                  <a:off x="17160" y="14265"/>
                  <a:ext cx="3264" cy="1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Приймальний НВЧ-тракт</a:t>
                  </a:r>
                  <a:endParaRPr kumimoji="0" lang="uk-UA" altLang="uk-UA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Схема електрична структурна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47" name="Line 30"/>
                <p:cNvSpPr>
                  <a:spLocks noChangeShapeType="1"/>
                </p:cNvSpPr>
                <p:nvPr/>
              </p:nvSpPr>
              <p:spPr bwMode="auto">
                <a:xfrm>
                  <a:off x="20506" y="15340"/>
                  <a:ext cx="2993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48" name="Line 29"/>
                <p:cNvSpPr>
                  <a:spLocks noChangeShapeType="1"/>
                </p:cNvSpPr>
                <p:nvPr/>
              </p:nvSpPr>
              <p:spPr bwMode="auto">
                <a:xfrm>
                  <a:off x="17101" y="15623"/>
                  <a:ext cx="6397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49" name="Line 28"/>
                <p:cNvSpPr>
                  <a:spLocks noChangeShapeType="1"/>
                </p:cNvSpPr>
                <p:nvPr/>
              </p:nvSpPr>
              <p:spPr bwMode="auto">
                <a:xfrm>
                  <a:off x="22198" y="14221"/>
                  <a:ext cx="3" cy="111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50" name="Rectangle 27"/>
                <p:cNvSpPr>
                  <a:spLocks noChangeArrowheads="1"/>
                </p:cNvSpPr>
                <p:nvPr/>
              </p:nvSpPr>
              <p:spPr bwMode="auto">
                <a:xfrm>
                  <a:off x="20544" y="14229"/>
                  <a:ext cx="76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Літ.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51" name="Rectangle 26"/>
                <p:cNvSpPr>
                  <a:spLocks noChangeArrowheads="1"/>
                </p:cNvSpPr>
                <p:nvPr/>
              </p:nvSpPr>
              <p:spPr bwMode="auto">
                <a:xfrm>
                  <a:off x="21662" y="15361"/>
                  <a:ext cx="94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Аркушів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52" name="Rectangle 25"/>
                <p:cNvSpPr>
                  <a:spLocks noChangeArrowheads="1"/>
                </p:cNvSpPr>
                <p:nvPr/>
              </p:nvSpPr>
              <p:spPr bwMode="auto">
                <a:xfrm>
                  <a:off x="22628" y="15361"/>
                  <a:ext cx="804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53" name="Line 24"/>
                <p:cNvSpPr>
                  <a:spLocks noChangeShapeType="1"/>
                </p:cNvSpPr>
                <p:nvPr/>
              </p:nvSpPr>
              <p:spPr bwMode="auto">
                <a:xfrm>
                  <a:off x="20783" y="14506"/>
                  <a:ext cx="1" cy="82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54" name="Line 23"/>
                <p:cNvSpPr>
                  <a:spLocks noChangeShapeType="1"/>
                </p:cNvSpPr>
                <p:nvPr/>
              </p:nvSpPr>
              <p:spPr bwMode="auto">
                <a:xfrm>
                  <a:off x="21066" y="14506"/>
                  <a:ext cx="1" cy="82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55" name="Rectangle 22"/>
                <p:cNvSpPr>
                  <a:spLocks noChangeArrowheads="1"/>
                </p:cNvSpPr>
                <p:nvPr/>
              </p:nvSpPr>
              <p:spPr bwMode="auto">
                <a:xfrm>
                  <a:off x="20544" y="15849"/>
                  <a:ext cx="2910" cy="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ВНТУ,   ТСМ-14м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56" name="Line 21"/>
                <p:cNvSpPr>
                  <a:spLocks noChangeShapeType="1"/>
                </p:cNvSpPr>
                <p:nvPr/>
              </p:nvSpPr>
              <p:spPr bwMode="auto">
                <a:xfrm>
                  <a:off x="13118" y="13355"/>
                  <a:ext cx="10374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57" name="Line 20"/>
                <p:cNvSpPr>
                  <a:spLocks noChangeShapeType="1"/>
                </p:cNvSpPr>
                <p:nvPr/>
              </p:nvSpPr>
              <p:spPr bwMode="auto">
                <a:xfrm>
                  <a:off x="13133" y="13639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58" name="Line 19"/>
                <p:cNvSpPr>
                  <a:spLocks noChangeShapeType="1"/>
                </p:cNvSpPr>
                <p:nvPr/>
              </p:nvSpPr>
              <p:spPr bwMode="auto">
                <a:xfrm>
                  <a:off x="13133" y="13922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59" name="Line 18"/>
                <p:cNvSpPr>
                  <a:spLocks noChangeShapeType="1"/>
                </p:cNvSpPr>
                <p:nvPr/>
              </p:nvSpPr>
              <p:spPr bwMode="auto">
                <a:xfrm>
                  <a:off x="13133" y="15056"/>
                  <a:ext cx="3954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grpSp>
              <p:nvGrpSpPr>
                <p:cNvPr id="31760" name="Group 15"/>
                <p:cNvGrpSpPr>
                  <a:grpSpLocks/>
                </p:cNvGrpSpPr>
                <p:nvPr/>
              </p:nvGrpSpPr>
              <p:grpSpPr bwMode="auto">
                <a:xfrm>
                  <a:off x="13148" y="15362"/>
                  <a:ext cx="2491" cy="248"/>
                  <a:chOff x="0" y="0"/>
                  <a:chExt cx="19999" cy="20000"/>
                </a:xfrm>
              </p:grpSpPr>
              <p:sp>
                <p:nvSpPr>
                  <p:cNvPr id="31770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856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0" rIns="1270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 Реценз.</a:t>
                    </a:r>
                    <a:endParaRPr kumimoji="0" lang="uk-UA" altLang="uk-UA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1771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9281" y="0"/>
                    <a:ext cx="10718" cy="2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700" tIns="12700" rIns="12700" bIns="1270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uk-UA"/>
                  </a:p>
                </p:txBody>
              </p:sp>
            </p:grpSp>
            <p:sp>
              <p:nvSpPr>
                <p:cNvPr id="31761" name="Line 14"/>
                <p:cNvSpPr>
                  <a:spLocks noChangeShapeType="1"/>
                </p:cNvSpPr>
                <p:nvPr/>
              </p:nvSpPr>
              <p:spPr bwMode="auto">
                <a:xfrm>
                  <a:off x="21350" y="14213"/>
                  <a:ext cx="3" cy="1119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62" name="Rectangle 13"/>
                <p:cNvSpPr>
                  <a:spLocks noChangeArrowheads="1"/>
                </p:cNvSpPr>
                <p:nvPr/>
              </p:nvSpPr>
              <p:spPr bwMode="auto">
                <a:xfrm>
                  <a:off x="21400" y="14229"/>
                  <a:ext cx="76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Маса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63" name="Rectangle 12"/>
                <p:cNvSpPr>
                  <a:spLocks noChangeArrowheads="1"/>
                </p:cNvSpPr>
                <p:nvPr/>
              </p:nvSpPr>
              <p:spPr bwMode="auto">
                <a:xfrm>
                  <a:off x="22255" y="14229"/>
                  <a:ext cx="1207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Масштаб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64" name="Line 11"/>
                <p:cNvSpPr>
                  <a:spLocks noChangeShapeType="1"/>
                </p:cNvSpPr>
                <p:nvPr/>
              </p:nvSpPr>
              <p:spPr bwMode="auto">
                <a:xfrm>
                  <a:off x="21633" y="15346"/>
                  <a:ext cx="1" cy="27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65" name="Rectangle 10"/>
                <p:cNvSpPr>
                  <a:spLocks noChangeArrowheads="1"/>
                </p:cNvSpPr>
                <p:nvPr/>
              </p:nvSpPr>
              <p:spPr bwMode="auto">
                <a:xfrm>
                  <a:off x="17160" y="15684"/>
                  <a:ext cx="3264" cy="7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66" name="Rectangle 9"/>
                <p:cNvSpPr>
                  <a:spLocks noChangeArrowheads="1"/>
                </p:cNvSpPr>
                <p:nvPr/>
              </p:nvSpPr>
              <p:spPr bwMode="auto">
                <a:xfrm>
                  <a:off x="21400" y="14784"/>
                  <a:ext cx="765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67" name="Rectangle 8"/>
                <p:cNvSpPr>
                  <a:spLocks noChangeArrowheads="1"/>
                </p:cNvSpPr>
                <p:nvPr/>
              </p:nvSpPr>
              <p:spPr bwMode="auto">
                <a:xfrm>
                  <a:off x="22255" y="14784"/>
                  <a:ext cx="1207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68" name="Line 7"/>
                <p:cNvSpPr>
                  <a:spLocks noChangeShapeType="1"/>
                </p:cNvSpPr>
                <p:nvPr/>
              </p:nvSpPr>
              <p:spPr bwMode="auto">
                <a:xfrm>
                  <a:off x="13129" y="13331"/>
                  <a:ext cx="0" cy="3148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  <p:sp>
              <p:nvSpPr>
                <p:cNvPr id="31769" name="Rectangle 6"/>
                <p:cNvSpPr>
                  <a:spLocks noChangeArrowheads="1"/>
                </p:cNvSpPr>
                <p:nvPr/>
              </p:nvSpPr>
              <p:spPr bwMode="auto">
                <a:xfrm>
                  <a:off x="1392" y="415"/>
                  <a:ext cx="22097" cy="16077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graphicFrame>
            <p:nvGraphicFramePr>
              <p:cNvPr id="5" name="Объект 4"/>
              <p:cNvGraphicFramePr>
                <a:graphicFrameLocks noChangeAspect="1"/>
              </p:cNvGraphicFramePr>
              <p:nvPr/>
            </p:nvGraphicFramePr>
            <p:xfrm>
              <a:off x="1389" y="2414"/>
              <a:ext cx="14895" cy="435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848" name="Visio" r:id="rId3" imgW="12659219" imgH="3702951" progId="Visio.Drawing.11">
                      <p:embed/>
                    </p:oleObj>
                  </mc:Choice>
                  <mc:Fallback>
                    <p:oleObj name="Visio" r:id="rId3" imgW="12659219" imgH="3702951" progId="Visio.Drawing.11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89" y="2414"/>
                            <a:ext cx="14895" cy="435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151" y="209"/>
              <a:ext cx="4005" cy="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40881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06" name="Group 99"/>
          <p:cNvGrpSpPr>
            <a:grpSpLocks/>
          </p:cNvGrpSpPr>
          <p:nvPr/>
        </p:nvGrpSpPr>
        <p:grpSpPr bwMode="auto">
          <a:xfrm>
            <a:off x="709413" y="153143"/>
            <a:ext cx="9821863" cy="7227888"/>
            <a:chOff x="1140" y="224"/>
            <a:chExt cx="15467" cy="11383"/>
          </a:xfrm>
        </p:grpSpPr>
        <p:grpSp>
          <p:nvGrpSpPr>
            <p:cNvPr id="32807" name="Group 101"/>
            <p:cNvGrpSpPr>
              <a:grpSpLocks/>
            </p:cNvGrpSpPr>
            <p:nvPr/>
          </p:nvGrpSpPr>
          <p:grpSpPr bwMode="auto">
            <a:xfrm>
              <a:off x="1187" y="267"/>
              <a:ext cx="15420" cy="11340"/>
              <a:chOff x="1392" y="415"/>
              <a:chExt cx="22107" cy="16077"/>
            </a:xfrm>
          </p:grpSpPr>
          <p:sp>
            <p:nvSpPr>
              <p:cNvPr id="32808" name="Line 164"/>
              <p:cNvSpPr>
                <a:spLocks noChangeShapeType="1"/>
              </p:cNvSpPr>
              <p:nvPr/>
            </p:nvSpPr>
            <p:spPr bwMode="auto">
              <a:xfrm>
                <a:off x="13643" y="13359"/>
                <a:ext cx="1" cy="11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09" name="Line 163"/>
              <p:cNvSpPr>
                <a:spLocks noChangeShapeType="1"/>
              </p:cNvSpPr>
              <p:nvPr/>
            </p:nvSpPr>
            <p:spPr bwMode="auto">
              <a:xfrm>
                <a:off x="13133" y="14206"/>
                <a:ext cx="10359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10" name="Line 162"/>
              <p:cNvSpPr>
                <a:spLocks noChangeShapeType="1"/>
              </p:cNvSpPr>
              <p:nvPr/>
            </p:nvSpPr>
            <p:spPr bwMode="auto">
              <a:xfrm>
                <a:off x="14262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11" name="Line 161"/>
              <p:cNvSpPr>
                <a:spLocks noChangeShapeType="1"/>
              </p:cNvSpPr>
              <p:nvPr/>
            </p:nvSpPr>
            <p:spPr bwMode="auto">
              <a:xfrm>
                <a:off x="15680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12" name="Line 160"/>
              <p:cNvSpPr>
                <a:spLocks noChangeShapeType="1"/>
              </p:cNvSpPr>
              <p:nvPr/>
            </p:nvSpPr>
            <p:spPr bwMode="auto">
              <a:xfrm>
                <a:off x="16530" y="13359"/>
                <a:ext cx="1" cy="310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13" name="Line 159"/>
              <p:cNvSpPr>
                <a:spLocks noChangeShapeType="1"/>
              </p:cNvSpPr>
              <p:nvPr/>
            </p:nvSpPr>
            <p:spPr bwMode="auto">
              <a:xfrm>
                <a:off x="17097" y="13366"/>
                <a:ext cx="1" cy="309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14" name="Line 158"/>
              <p:cNvSpPr>
                <a:spLocks noChangeShapeType="1"/>
              </p:cNvSpPr>
              <p:nvPr/>
            </p:nvSpPr>
            <p:spPr bwMode="auto">
              <a:xfrm>
                <a:off x="13133" y="1590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15" name="Line 157"/>
              <p:cNvSpPr>
                <a:spLocks noChangeShapeType="1"/>
              </p:cNvSpPr>
              <p:nvPr/>
            </p:nvSpPr>
            <p:spPr bwMode="auto">
              <a:xfrm>
                <a:off x="13133" y="16190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16" name="Rectangle 156"/>
              <p:cNvSpPr>
                <a:spLocks noChangeArrowheads="1"/>
              </p:cNvSpPr>
              <p:nvPr/>
            </p:nvSpPr>
            <p:spPr bwMode="auto">
              <a:xfrm>
                <a:off x="13156" y="14229"/>
                <a:ext cx="458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Змн.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17" name="Rectangle 155"/>
              <p:cNvSpPr>
                <a:spLocks noChangeArrowheads="1"/>
              </p:cNvSpPr>
              <p:nvPr/>
            </p:nvSpPr>
            <p:spPr bwMode="auto">
              <a:xfrm>
                <a:off x="13673" y="14229"/>
                <a:ext cx="571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Лист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18" name="Rectangle 154"/>
              <p:cNvSpPr>
                <a:spLocks noChangeArrowheads="1"/>
              </p:cNvSpPr>
              <p:nvPr/>
            </p:nvSpPr>
            <p:spPr bwMode="auto">
              <a:xfrm>
                <a:off x="14304" y="14229"/>
                <a:ext cx="133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№ докум.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19" name="Rectangle 153"/>
              <p:cNvSpPr>
                <a:spLocks noChangeArrowheads="1"/>
              </p:cNvSpPr>
              <p:nvPr/>
            </p:nvSpPr>
            <p:spPr bwMode="auto">
              <a:xfrm>
                <a:off x="15713" y="14229"/>
                <a:ext cx="796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Підпис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20" name="Rectangle 152"/>
              <p:cNvSpPr>
                <a:spLocks noChangeArrowheads="1"/>
              </p:cNvSpPr>
              <p:nvPr/>
            </p:nvSpPr>
            <p:spPr bwMode="auto">
              <a:xfrm>
                <a:off x="16554" y="14229"/>
                <a:ext cx="519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Дата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21" name="Rectangle 151"/>
              <p:cNvSpPr>
                <a:spLocks noChangeArrowheads="1"/>
              </p:cNvSpPr>
              <p:nvPr/>
            </p:nvSpPr>
            <p:spPr bwMode="auto">
              <a:xfrm>
                <a:off x="20529" y="15361"/>
                <a:ext cx="503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22" name="Rectangle 150"/>
              <p:cNvSpPr>
                <a:spLocks noChangeArrowheads="1"/>
              </p:cNvSpPr>
              <p:nvPr/>
            </p:nvSpPr>
            <p:spPr bwMode="auto">
              <a:xfrm>
                <a:off x="21017" y="15360"/>
                <a:ext cx="5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23" name="Rectangle 149"/>
              <p:cNvSpPr>
                <a:spLocks noChangeArrowheads="1"/>
              </p:cNvSpPr>
              <p:nvPr/>
            </p:nvSpPr>
            <p:spPr bwMode="auto">
              <a:xfrm>
                <a:off x="17140" y="13590"/>
                <a:ext cx="6308" cy="3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08-34.МКР.00</a:t>
                </a:r>
                <a:r>
                  <a:rPr kumimoji="0" lang="en-US" altLang="uk-UA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5.00.00 Е2</a:t>
                </a:r>
                <a:endParaRPr kumimoji="0" lang="en-US" altLang="uk-UA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24" name="Line 148"/>
              <p:cNvSpPr>
                <a:spLocks noChangeShapeType="1"/>
              </p:cNvSpPr>
              <p:nvPr/>
            </p:nvSpPr>
            <p:spPr bwMode="auto">
              <a:xfrm>
                <a:off x="20513" y="14489"/>
                <a:ext cx="298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25" name="Line 147"/>
              <p:cNvSpPr>
                <a:spLocks noChangeShapeType="1"/>
              </p:cNvSpPr>
              <p:nvPr/>
            </p:nvSpPr>
            <p:spPr bwMode="auto">
              <a:xfrm>
                <a:off x="13141" y="14774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26" name="Line 146"/>
              <p:cNvSpPr>
                <a:spLocks noChangeShapeType="1"/>
              </p:cNvSpPr>
              <p:nvPr/>
            </p:nvSpPr>
            <p:spPr bwMode="auto">
              <a:xfrm>
                <a:off x="13133" y="14489"/>
                <a:ext cx="395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27" name="Line 145"/>
              <p:cNvSpPr>
                <a:spLocks noChangeShapeType="1"/>
              </p:cNvSpPr>
              <p:nvPr/>
            </p:nvSpPr>
            <p:spPr bwMode="auto">
              <a:xfrm>
                <a:off x="13133" y="156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28" name="Line 144"/>
              <p:cNvSpPr>
                <a:spLocks noChangeShapeType="1"/>
              </p:cNvSpPr>
              <p:nvPr/>
            </p:nvSpPr>
            <p:spPr bwMode="auto">
              <a:xfrm>
                <a:off x="13133" y="1533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32829" name="Group 141"/>
              <p:cNvGrpSpPr>
                <a:grpSpLocks/>
              </p:cNvGrpSpPr>
              <p:nvPr/>
            </p:nvGrpSpPr>
            <p:grpSpPr bwMode="auto">
              <a:xfrm>
                <a:off x="13148" y="14514"/>
                <a:ext cx="2750" cy="294"/>
                <a:chOff x="0" y="0"/>
                <a:chExt cx="22086" cy="23778"/>
              </a:xfrm>
            </p:grpSpPr>
            <p:sp>
              <p:nvSpPr>
                <p:cNvPr id="32902" name="Rectangle 1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Розроб.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903" name="Rectangle 142"/>
                <p:cNvSpPr>
                  <a:spLocks noChangeArrowheads="1"/>
                </p:cNvSpPr>
                <p:nvPr/>
              </p:nvSpPr>
              <p:spPr bwMode="auto">
                <a:xfrm>
                  <a:off x="9282" y="0"/>
                  <a:ext cx="12804" cy="237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Зау Елдер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2830" name="Group 138"/>
              <p:cNvGrpSpPr>
                <a:grpSpLocks/>
              </p:cNvGrpSpPr>
              <p:nvPr/>
            </p:nvGrpSpPr>
            <p:grpSpPr bwMode="auto">
              <a:xfrm>
                <a:off x="13148" y="14792"/>
                <a:ext cx="2491" cy="248"/>
                <a:chOff x="0" y="0"/>
                <a:chExt cx="19999" cy="20000"/>
              </a:xfrm>
            </p:grpSpPr>
            <p:sp>
              <p:nvSpPr>
                <p:cNvPr id="32900" name="Rectangle 14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Перевір.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901" name="Rectangle 139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 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2831" name="Group 135"/>
              <p:cNvGrpSpPr>
                <a:grpSpLocks/>
              </p:cNvGrpSpPr>
              <p:nvPr/>
            </p:nvGrpSpPr>
            <p:grpSpPr bwMode="auto">
              <a:xfrm>
                <a:off x="13148" y="15077"/>
                <a:ext cx="2491" cy="248"/>
                <a:chOff x="0" y="0"/>
                <a:chExt cx="19999" cy="20000"/>
              </a:xfrm>
            </p:grpSpPr>
            <p:sp>
              <p:nvSpPr>
                <p:cNvPr id="32898" name="Rectangle 13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Т.Контр.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899" name="Rectangle 136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grpSp>
            <p:nvGrpSpPr>
              <p:cNvPr id="32864" name="Group 132"/>
              <p:cNvGrpSpPr>
                <a:grpSpLocks/>
              </p:cNvGrpSpPr>
              <p:nvPr/>
            </p:nvGrpSpPr>
            <p:grpSpPr bwMode="auto">
              <a:xfrm>
                <a:off x="13148" y="15924"/>
                <a:ext cx="2491" cy="248"/>
                <a:chOff x="0" y="0"/>
                <a:chExt cx="19999" cy="20000"/>
              </a:xfrm>
            </p:grpSpPr>
            <p:sp>
              <p:nvSpPr>
                <p:cNvPr id="32896" name="Rectangle 1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Н.Контр.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897" name="Rectangle 133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2865" name="Group 129"/>
              <p:cNvGrpSpPr>
                <a:grpSpLocks/>
              </p:cNvGrpSpPr>
              <p:nvPr/>
            </p:nvGrpSpPr>
            <p:grpSpPr bwMode="auto">
              <a:xfrm>
                <a:off x="13148" y="16201"/>
                <a:ext cx="2491" cy="248"/>
                <a:chOff x="0" y="0"/>
                <a:chExt cx="19999" cy="20000"/>
              </a:xfrm>
            </p:grpSpPr>
            <p:sp>
              <p:nvSpPr>
                <p:cNvPr id="32894" name="Rectangle 13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Затверд.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895" name="Rectangle 130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Бортник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32866" name="Line 128"/>
              <p:cNvSpPr>
                <a:spLocks noChangeShapeType="1"/>
              </p:cNvSpPr>
              <p:nvPr/>
            </p:nvSpPr>
            <p:spPr bwMode="auto">
              <a:xfrm>
                <a:off x="20499" y="14221"/>
                <a:ext cx="1" cy="223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67" name="Rectangle 127"/>
              <p:cNvSpPr>
                <a:spLocks noChangeArrowheads="1"/>
              </p:cNvSpPr>
              <p:nvPr/>
            </p:nvSpPr>
            <p:spPr bwMode="auto">
              <a:xfrm>
                <a:off x="17160" y="14265"/>
                <a:ext cx="3264" cy="1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Приймальний НВЧ-тракт</a:t>
                </a:r>
                <a:endParaRPr kumimoji="0" lang="uk-UA" altLang="uk-UA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Схема електрична функціональна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69" name="Line 126"/>
              <p:cNvSpPr>
                <a:spLocks noChangeShapeType="1"/>
              </p:cNvSpPr>
              <p:nvPr/>
            </p:nvSpPr>
            <p:spPr bwMode="auto">
              <a:xfrm>
                <a:off x="20506" y="15340"/>
                <a:ext cx="2993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70" name="Line 125"/>
              <p:cNvSpPr>
                <a:spLocks noChangeShapeType="1"/>
              </p:cNvSpPr>
              <p:nvPr/>
            </p:nvSpPr>
            <p:spPr bwMode="auto">
              <a:xfrm>
                <a:off x="17101" y="15623"/>
                <a:ext cx="6397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71" name="Line 124"/>
              <p:cNvSpPr>
                <a:spLocks noChangeShapeType="1"/>
              </p:cNvSpPr>
              <p:nvPr/>
            </p:nvSpPr>
            <p:spPr bwMode="auto">
              <a:xfrm>
                <a:off x="22198" y="14221"/>
                <a:ext cx="3" cy="111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72" name="Rectangle 123"/>
              <p:cNvSpPr>
                <a:spLocks noChangeArrowheads="1"/>
              </p:cNvSpPr>
              <p:nvPr/>
            </p:nvSpPr>
            <p:spPr bwMode="auto">
              <a:xfrm>
                <a:off x="20544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Літ.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73" name="Rectangle 122"/>
              <p:cNvSpPr>
                <a:spLocks noChangeArrowheads="1"/>
              </p:cNvSpPr>
              <p:nvPr/>
            </p:nvSpPr>
            <p:spPr bwMode="auto">
              <a:xfrm>
                <a:off x="21662" y="15361"/>
                <a:ext cx="94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Аркушів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74" name="Rectangle 121"/>
              <p:cNvSpPr>
                <a:spLocks noChangeArrowheads="1"/>
              </p:cNvSpPr>
              <p:nvPr/>
            </p:nvSpPr>
            <p:spPr bwMode="auto">
              <a:xfrm>
                <a:off x="22628" y="15361"/>
                <a:ext cx="804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75" name="Line 120"/>
              <p:cNvSpPr>
                <a:spLocks noChangeShapeType="1"/>
              </p:cNvSpPr>
              <p:nvPr/>
            </p:nvSpPr>
            <p:spPr bwMode="auto">
              <a:xfrm>
                <a:off x="20783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76" name="Line 119"/>
              <p:cNvSpPr>
                <a:spLocks noChangeShapeType="1"/>
              </p:cNvSpPr>
              <p:nvPr/>
            </p:nvSpPr>
            <p:spPr bwMode="auto">
              <a:xfrm>
                <a:off x="21066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77" name="Rectangle 118"/>
              <p:cNvSpPr>
                <a:spLocks noChangeArrowheads="1"/>
              </p:cNvSpPr>
              <p:nvPr/>
            </p:nvSpPr>
            <p:spPr bwMode="auto">
              <a:xfrm>
                <a:off x="20544" y="15849"/>
                <a:ext cx="2910" cy="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ВНТУ,   ТСМ-14м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78" name="Line 117"/>
              <p:cNvSpPr>
                <a:spLocks noChangeShapeType="1"/>
              </p:cNvSpPr>
              <p:nvPr/>
            </p:nvSpPr>
            <p:spPr bwMode="auto">
              <a:xfrm>
                <a:off x="13118" y="13355"/>
                <a:ext cx="1037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79" name="Line 116"/>
              <p:cNvSpPr>
                <a:spLocks noChangeShapeType="1"/>
              </p:cNvSpPr>
              <p:nvPr/>
            </p:nvSpPr>
            <p:spPr bwMode="auto">
              <a:xfrm>
                <a:off x="13133" y="13639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80" name="Line 115"/>
              <p:cNvSpPr>
                <a:spLocks noChangeShapeType="1"/>
              </p:cNvSpPr>
              <p:nvPr/>
            </p:nvSpPr>
            <p:spPr bwMode="auto">
              <a:xfrm>
                <a:off x="13133" y="139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81" name="Line 114"/>
              <p:cNvSpPr>
                <a:spLocks noChangeShapeType="1"/>
              </p:cNvSpPr>
              <p:nvPr/>
            </p:nvSpPr>
            <p:spPr bwMode="auto">
              <a:xfrm>
                <a:off x="13133" y="15056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32882" name="Group 111"/>
              <p:cNvGrpSpPr>
                <a:grpSpLocks/>
              </p:cNvGrpSpPr>
              <p:nvPr/>
            </p:nvGrpSpPr>
            <p:grpSpPr bwMode="auto">
              <a:xfrm>
                <a:off x="13148" y="15362"/>
                <a:ext cx="2491" cy="248"/>
                <a:chOff x="0" y="0"/>
                <a:chExt cx="19999" cy="20000"/>
              </a:xfrm>
            </p:grpSpPr>
            <p:sp>
              <p:nvSpPr>
                <p:cNvPr id="32892" name="Rectangle 11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Реценз.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893" name="Rectangle 112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sp>
            <p:nvSpPr>
              <p:cNvPr id="32883" name="Line 110"/>
              <p:cNvSpPr>
                <a:spLocks noChangeShapeType="1"/>
              </p:cNvSpPr>
              <p:nvPr/>
            </p:nvSpPr>
            <p:spPr bwMode="auto">
              <a:xfrm>
                <a:off x="21350" y="14213"/>
                <a:ext cx="3" cy="111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84" name="Rectangle 109"/>
              <p:cNvSpPr>
                <a:spLocks noChangeArrowheads="1"/>
              </p:cNvSpPr>
              <p:nvPr/>
            </p:nvSpPr>
            <p:spPr bwMode="auto">
              <a:xfrm>
                <a:off x="21400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85" name="Rectangle 108"/>
              <p:cNvSpPr>
                <a:spLocks noChangeArrowheads="1"/>
              </p:cNvSpPr>
              <p:nvPr/>
            </p:nvSpPr>
            <p:spPr bwMode="auto">
              <a:xfrm>
                <a:off x="22255" y="14229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Масштаб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86" name="Line 107"/>
              <p:cNvSpPr>
                <a:spLocks noChangeShapeType="1"/>
              </p:cNvSpPr>
              <p:nvPr/>
            </p:nvSpPr>
            <p:spPr bwMode="auto">
              <a:xfrm>
                <a:off x="21633" y="15346"/>
                <a:ext cx="1" cy="27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87" name="Rectangle 106"/>
              <p:cNvSpPr>
                <a:spLocks noChangeArrowheads="1"/>
              </p:cNvSpPr>
              <p:nvPr/>
            </p:nvSpPr>
            <p:spPr bwMode="auto">
              <a:xfrm>
                <a:off x="17160" y="15684"/>
                <a:ext cx="3264" cy="7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88" name="Rectangle 105"/>
              <p:cNvSpPr>
                <a:spLocks noChangeArrowheads="1"/>
              </p:cNvSpPr>
              <p:nvPr/>
            </p:nvSpPr>
            <p:spPr bwMode="auto">
              <a:xfrm>
                <a:off x="21400" y="14784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89" name="Rectangle 104"/>
              <p:cNvSpPr>
                <a:spLocks noChangeArrowheads="1"/>
              </p:cNvSpPr>
              <p:nvPr/>
            </p:nvSpPr>
            <p:spPr bwMode="auto">
              <a:xfrm>
                <a:off x="22255" y="14784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90" name="Line 103"/>
              <p:cNvSpPr>
                <a:spLocks noChangeShapeType="1"/>
              </p:cNvSpPr>
              <p:nvPr/>
            </p:nvSpPr>
            <p:spPr bwMode="auto">
              <a:xfrm>
                <a:off x="13129" y="13331"/>
                <a:ext cx="0" cy="3148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2891" name="Rectangle 102"/>
              <p:cNvSpPr>
                <a:spLocks noChangeArrowheads="1"/>
              </p:cNvSpPr>
              <p:nvPr/>
            </p:nvSpPr>
            <p:spPr bwMode="auto">
              <a:xfrm>
                <a:off x="1392" y="415"/>
                <a:ext cx="22097" cy="16077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pic>
          <p:nvPicPr>
            <p:cNvPr id="32868" name="Picture 10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140" y="224"/>
              <a:ext cx="4020" cy="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904" name="Rectangle 196"/>
          <p:cNvSpPr>
            <a:spLocks noChangeArrowheads="1"/>
          </p:cNvSpPr>
          <p:nvPr/>
        </p:nvSpPr>
        <p:spPr bwMode="auto">
          <a:xfrm>
            <a:off x="909925" y="864183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2905" name="Объект 329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06913"/>
              </p:ext>
            </p:extLst>
          </p:nvPr>
        </p:nvGraphicFramePr>
        <p:xfrm>
          <a:off x="909925" y="864183"/>
          <a:ext cx="9591675" cy="447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7" name="Visio" r:id="rId4" imgW="11253053" imgH="5259141" progId="Visio.Drawing.11">
                  <p:embed/>
                </p:oleObj>
              </mc:Choice>
              <mc:Fallback>
                <p:oleObj name="Visio" r:id="rId4" imgW="11253053" imgH="5259141" progId="Visio.Drawing.11">
                  <p:embed/>
                  <p:pic>
                    <p:nvPicPr>
                      <p:cNvPr id="0" name="Object 1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925" y="864183"/>
                        <a:ext cx="9591675" cy="447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1473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39576" y="179388"/>
            <a:ext cx="9791700" cy="7200900"/>
            <a:chOff x="1187" y="267"/>
            <a:chExt cx="15420" cy="1134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187" y="267"/>
              <a:ext cx="15420" cy="11340"/>
              <a:chOff x="1392" y="415"/>
              <a:chExt cx="22107" cy="16077"/>
            </a:xfrm>
          </p:grpSpPr>
          <p:sp>
            <p:nvSpPr>
              <p:cNvPr id="4" name="Line 66"/>
              <p:cNvSpPr>
                <a:spLocks noChangeShapeType="1"/>
              </p:cNvSpPr>
              <p:nvPr/>
            </p:nvSpPr>
            <p:spPr bwMode="auto">
              <a:xfrm>
                <a:off x="13643" y="13359"/>
                <a:ext cx="1" cy="11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5" name="Line 65"/>
              <p:cNvSpPr>
                <a:spLocks noChangeShapeType="1"/>
              </p:cNvSpPr>
              <p:nvPr/>
            </p:nvSpPr>
            <p:spPr bwMode="auto">
              <a:xfrm>
                <a:off x="13133" y="14206"/>
                <a:ext cx="10359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6" name="Line 64"/>
              <p:cNvSpPr>
                <a:spLocks noChangeShapeType="1"/>
              </p:cNvSpPr>
              <p:nvPr/>
            </p:nvSpPr>
            <p:spPr bwMode="auto">
              <a:xfrm>
                <a:off x="14262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7" name="Line 63"/>
              <p:cNvSpPr>
                <a:spLocks noChangeShapeType="1"/>
              </p:cNvSpPr>
              <p:nvPr/>
            </p:nvSpPr>
            <p:spPr bwMode="auto">
              <a:xfrm>
                <a:off x="15680" y="13366"/>
                <a:ext cx="1" cy="30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8" name="Line 62"/>
              <p:cNvSpPr>
                <a:spLocks noChangeShapeType="1"/>
              </p:cNvSpPr>
              <p:nvPr/>
            </p:nvSpPr>
            <p:spPr bwMode="auto">
              <a:xfrm>
                <a:off x="16530" y="13359"/>
                <a:ext cx="1" cy="310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9" name="Line 61"/>
              <p:cNvSpPr>
                <a:spLocks noChangeShapeType="1"/>
              </p:cNvSpPr>
              <p:nvPr/>
            </p:nvSpPr>
            <p:spPr bwMode="auto">
              <a:xfrm>
                <a:off x="17097" y="13366"/>
                <a:ext cx="1" cy="309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0" name="Line 60"/>
              <p:cNvSpPr>
                <a:spLocks noChangeShapeType="1"/>
              </p:cNvSpPr>
              <p:nvPr/>
            </p:nvSpPr>
            <p:spPr bwMode="auto">
              <a:xfrm>
                <a:off x="13133" y="1590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1" name="Line 59"/>
              <p:cNvSpPr>
                <a:spLocks noChangeShapeType="1"/>
              </p:cNvSpPr>
              <p:nvPr/>
            </p:nvSpPr>
            <p:spPr bwMode="auto">
              <a:xfrm>
                <a:off x="13133" y="16190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2" name="Rectangle 58"/>
              <p:cNvSpPr>
                <a:spLocks noChangeArrowheads="1"/>
              </p:cNvSpPr>
              <p:nvPr/>
            </p:nvSpPr>
            <p:spPr bwMode="auto">
              <a:xfrm>
                <a:off x="13156" y="14229"/>
                <a:ext cx="458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Змн.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Rectangle 57"/>
              <p:cNvSpPr>
                <a:spLocks noChangeArrowheads="1"/>
              </p:cNvSpPr>
              <p:nvPr/>
            </p:nvSpPr>
            <p:spPr bwMode="auto">
              <a:xfrm>
                <a:off x="13673" y="14229"/>
                <a:ext cx="571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Лист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" name="Rectangle 56"/>
              <p:cNvSpPr>
                <a:spLocks noChangeArrowheads="1"/>
              </p:cNvSpPr>
              <p:nvPr/>
            </p:nvSpPr>
            <p:spPr bwMode="auto">
              <a:xfrm>
                <a:off x="14304" y="14229"/>
                <a:ext cx="133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№ докум.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" name="Rectangle 55"/>
              <p:cNvSpPr>
                <a:spLocks noChangeArrowheads="1"/>
              </p:cNvSpPr>
              <p:nvPr/>
            </p:nvSpPr>
            <p:spPr bwMode="auto">
              <a:xfrm>
                <a:off x="15713" y="14229"/>
                <a:ext cx="796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Підпис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" name="Rectangle 54"/>
              <p:cNvSpPr>
                <a:spLocks noChangeArrowheads="1"/>
              </p:cNvSpPr>
              <p:nvPr/>
            </p:nvSpPr>
            <p:spPr bwMode="auto">
              <a:xfrm>
                <a:off x="16554" y="14229"/>
                <a:ext cx="519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Дата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" name="Rectangle 53"/>
              <p:cNvSpPr>
                <a:spLocks noChangeArrowheads="1"/>
              </p:cNvSpPr>
              <p:nvPr/>
            </p:nvSpPr>
            <p:spPr bwMode="auto">
              <a:xfrm>
                <a:off x="20529" y="15361"/>
                <a:ext cx="503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" name="Rectangle 52"/>
              <p:cNvSpPr>
                <a:spLocks noChangeArrowheads="1"/>
              </p:cNvSpPr>
              <p:nvPr/>
            </p:nvSpPr>
            <p:spPr bwMode="auto">
              <a:xfrm>
                <a:off x="21017" y="15360"/>
                <a:ext cx="5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" name="Rectangle 51"/>
              <p:cNvSpPr>
                <a:spLocks noChangeArrowheads="1"/>
              </p:cNvSpPr>
              <p:nvPr/>
            </p:nvSpPr>
            <p:spPr bwMode="auto">
              <a:xfrm>
                <a:off x="17140" y="13590"/>
                <a:ext cx="6308" cy="3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08-34.МКР.00</a:t>
                </a:r>
                <a:r>
                  <a:rPr kumimoji="0" lang="en-US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5.00.004 Е8</a:t>
                </a:r>
                <a:endParaRPr kumimoji="0" lang="en-US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" name="Line 50"/>
              <p:cNvSpPr>
                <a:spLocks noChangeShapeType="1"/>
              </p:cNvSpPr>
              <p:nvPr/>
            </p:nvSpPr>
            <p:spPr bwMode="auto">
              <a:xfrm>
                <a:off x="20513" y="14489"/>
                <a:ext cx="298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1" name="Line 49"/>
              <p:cNvSpPr>
                <a:spLocks noChangeShapeType="1"/>
              </p:cNvSpPr>
              <p:nvPr/>
            </p:nvSpPr>
            <p:spPr bwMode="auto">
              <a:xfrm>
                <a:off x="13141" y="14774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" name="Line 48"/>
              <p:cNvSpPr>
                <a:spLocks noChangeShapeType="1"/>
              </p:cNvSpPr>
              <p:nvPr/>
            </p:nvSpPr>
            <p:spPr bwMode="auto">
              <a:xfrm>
                <a:off x="13133" y="14489"/>
                <a:ext cx="395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3" name="Line 47"/>
              <p:cNvSpPr>
                <a:spLocks noChangeShapeType="1"/>
              </p:cNvSpPr>
              <p:nvPr/>
            </p:nvSpPr>
            <p:spPr bwMode="auto">
              <a:xfrm>
                <a:off x="13133" y="156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" name="Line 46"/>
              <p:cNvSpPr>
                <a:spLocks noChangeShapeType="1"/>
              </p:cNvSpPr>
              <p:nvPr/>
            </p:nvSpPr>
            <p:spPr bwMode="auto">
              <a:xfrm>
                <a:off x="13133" y="15337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25" name="Group 43"/>
              <p:cNvGrpSpPr>
                <a:grpSpLocks/>
              </p:cNvGrpSpPr>
              <p:nvPr/>
            </p:nvGrpSpPr>
            <p:grpSpPr bwMode="auto">
              <a:xfrm>
                <a:off x="13148" y="14514"/>
                <a:ext cx="2750" cy="294"/>
                <a:chOff x="0" y="0"/>
                <a:chExt cx="22086" cy="23778"/>
              </a:xfrm>
            </p:grpSpPr>
            <p:sp>
              <p:nvSpPr>
                <p:cNvPr id="33826" name="Rectangle 4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Розроб.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27" name="Rectangle 44"/>
                <p:cNvSpPr>
                  <a:spLocks noChangeArrowheads="1"/>
                </p:cNvSpPr>
                <p:nvPr/>
              </p:nvSpPr>
              <p:spPr bwMode="auto">
                <a:xfrm>
                  <a:off x="9282" y="0"/>
                  <a:ext cx="12804" cy="237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Зау Елдер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40"/>
              <p:cNvGrpSpPr>
                <a:grpSpLocks/>
              </p:cNvGrpSpPr>
              <p:nvPr/>
            </p:nvGrpSpPr>
            <p:grpSpPr bwMode="auto">
              <a:xfrm>
                <a:off x="13148" y="14792"/>
                <a:ext cx="2491" cy="248"/>
                <a:chOff x="0" y="0"/>
                <a:chExt cx="19999" cy="20000"/>
              </a:xfrm>
            </p:grpSpPr>
            <p:sp>
              <p:nvSpPr>
                <p:cNvPr id="33824" name="Rectangle 4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Перевір.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25" name="Rectangle 41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 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7" name="Group 37"/>
              <p:cNvGrpSpPr>
                <a:grpSpLocks/>
              </p:cNvGrpSpPr>
              <p:nvPr/>
            </p:nvGrpSpPr>
            <p:grpSpPr bwMode="auto">
              <a:xfrm>
                <a:off x="13148" y="15077"/>
                <a:ext cx="2491" cy="248"/>
                <a:chOff x="0" y="0"/>
                <a:chExt cx="19999" cy="20000"/>
              </a:xfrm>
            </p:grpSpPr>
            <p:sp>
              <p:nvSpPr>
                <p:cNvPr id="33822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Т.Контр.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23" name="Rectangle 38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grpSp>
            <p:nvGrpSpPr>
              <p:cNvPr id="28" name="Group 34"/>
              <p:cNvGrpSpPr>
                <a:grpSpLocks/>
              </p:cNvGrpSpPr>
              <p:nvPr/>
            </p:nvGrpSpPr>
            <p:grpSpPr bwMode="auto">
              <a:xfrm>
                <a:off x="13148" y="15924"/>
                <a:ext cx="2491" cy="248"/>
                <a:chOff x="0" y="0"/>
                <a:chExt cx="19999" cy="20000"/>
              </a:xfrm>
            </p:grpSpPr>
            <p:sp>
              <p:nvSpPr>
                <p:cNvPr id="33820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Н.Контр.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21" name="Rectangle 35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Семенова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9" name="Group 31"/>
              <p:cNvGrpSpPr>
                <a:grpSpLocks/>
              </p:cNvGrpSpPr>
              <p:nvPr/>
            </p:nvGrpSpPr>
            <p:grpSpPr bwMode="auto">
              <a:xfrm>
                <a:off x="13148" y="16201"/>
                <a:ext cx="2491" cy="248"/>
                <a:chOff x="0" y="0"/>
                <a:chExt cx="19999" cy="20000"/>
              </a:xfrm>
            </p:grpSpPr>
            <p:sp>
              <p:nvSpPr>
                <p:cNvPr id="33818" name="Rectangle 3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Затверд.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19" name="Rectangle 32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Бортник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30" name="Line 30"/>
              <p:cNvSpPr>
                <a:spLocks noChangeShapeType="1"/>
              </p:cNvSpPr>
              <p:nvPr/>
            </p:nvSpPr>
            <p:spPr bwMode="auto">
              <a:xfrm>
                <a:off x="20499" y="14221"/>
                <a:ext cx="1" cy="223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7160" y="14265"/>
                <a:ext cx="3264" cy="1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Карта покриття </a:t>
                </a:r>
                <a:endParaRPr kumimoji="0" lang="uk-UA" altLang="uk-UA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Плакат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92" name="Line 28"/>
              <p:cNvSpPr>
                <a:spLocks noChangeShapeType="1"/>
              </p:cNvSpPr>
              <p:nvPr/>
            </p:nvSpPr>
            <p:spPr bwMode="auto">
              <a:xfrm>
                <a:off x="20506" y="15340"/>
                <a:ext cx="2993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793" name="Line 27"/>
              <p:cNvSpPr>
                <a:spLocks noChangeShapeType="1"/>
              </p:cNvSpPr>
              <p:nvPr/>
            </p:nvSpPr>
            <p:spPr bwMode="auto">
              <a:xfrm>
                <a:off x="17101" y="15623"/>
                <a:ext cx="6397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795" name="Line 26"/>
              <p:cNvSpPr>
                <a:spLocks noChangeShapeType="1"/>
              </p:cNvSpPr>
              <p:nvPr/>
            </p:nvSpPr>
            <p:spPr bwMode="auto">
              <a:xfrm>
                <a:off x="22198" y="14221"/>
                <a:ext cx="3" cy="111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796" name="Rectangle 25"/>
              <p:cNvSpPr>
                <a:spLocks noChangeArrowheads="1"/>
              </p:cNvSpPr>
              <p:nvPr/>
            </p:nvSpPr>
            <p:spPr bwMode="auto">
              <a:xfrm>
                <a:off x="20544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Літ.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97" name="Rectangle 24"/>
              <p:cNvSpPr>
                <a:spLocks noChangeArrowheads="1"/>
              </p:cNvSpPr>
              <p:nvPr/>
            </p:nvSpPr>
            <p:spPr bwMode="auto">
              <a:xfrm>
                <a:off x="21662" y="15361"/>
                <a:ext cx="94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Аркушів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98" name="Rectangle 23"/>
              <p:cNvSpPr>
                <a:spLocks noChangeArrowheads="1"/>
              </p:cNvSpPr>
              <p:nvPr/>
            </p:nvSpPr>
            <p:spPr bwMode="auto">
              <a:xfrm>
                <a:off x="22628" y="15361"/>
                <a:ext cx="804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99" name="Line 22"/>
              <p:cNvSpPr>
                <a:spLocks noChangeShapeType="1"/>
              </p:cNvSpPr>
              <p:nvPr/>
            </p:nvSpPr>
            <p:spPr bwMode="auto">
              <a:xfrm>
                <a:off x="20783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00" name="Line 21"/>
              <p:cNvSpPr>
                <a:spLocks noChangeShapeType="1"/>
              </p:cNvSpPr>
              <p:nvPr/>
            </p:nvSpPr>
            <p:spPr bwMode="auto">
              <a:xfrm>
                <a:off x="21066" y="14506"/>
                <a:ext cx="1" cy="8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01" name="Rectangle 20"/>
              <p:cNvSpPr>
                <a:spLocks noChangeArrowheads="1"/>
              </p:cNvSpPr>
              <p:nvPr/>
            </p:nvSpPr>
            <p:spPr bwMode="auto">
              <a:xfrm>
                <a:off x="20544" y="15849"/>
                <a:ext cx="2910" cy="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ВНТУ,   ТСМ-14м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02" name="Line 19"/>
              <p:cNvSpPr>
                <a:spLocks noChangeShapeType="1"/>
              </p:cNvSpPr>
              <p:nvPr/>
            </p:nvSpPr>
            <p:spPr bwMode="auto">
              <a:xfrm>
                <a:off x="13118" y="13355"/>
                <a:ext cx="10374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03" name="Line 18"/>
              <p:cNvSpPr>
                <a:spLocks noChangeShapeType="1"/>
              </p:cNvSpPr>
              <p:nvPr/>
            </p:nvSpPr>
            <p:spPr bwMode="auto">
              <a:xfrm>
                <a:off x="13133" y="13639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04" name="Line 17"/>
              <p:cNvSpPr>
                <a:spLocks noChangeShapeType="1"/>
              </p:cNvSpPr>
              <p:nvPr/>
            </p:nvSpPr>
            <p:spPr bwMode="auto">
              <a:xfrm>
                <a:off x="13133" y="13922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05" name="Line 16"/>
              <p:cNvSpPr>
                <a:spLocks noChangeShapeType="1"/>
              </p:cNvSpPr>
              <p:nvPr/>
            </p:nvSpPr>
            <p:spPr bwMode="auto">
              <a:xfrm>
                <a:off x="13133" y="15056"/>
                <a:ext cx="395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grpSp>
            <p:nvGrpSpPr>
              <p:cNvPr id="33806" name="Group 13"/>
              <p:cNvGrpSpPr>
                <a:grpSpLocks/>
              </p:cNvGrpSpPr>
              <p:nvPr/>
            </p:nvGrpSpPr>
            <p:grpSpPr bwMode="auto">
              <a:xfrm>
                <a:off x="13148" y="15362"/>
                <a:ext cx="2491" cy="248"/>
                <a:chOff x="0" y="0"/>
                <a:chExt cx="19999" cy="20000"/>
              </a:xfrm>
            </p:grpSpPr>
            <p:sp>
              <p:nvSpPr>
                <p:cNvPr id="33816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856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0" rIns="1270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Реценз.</a:t>
                  </a:r>
                  <a:endParaRPr kumimoji="0" lang="uk-UA" altLang="uk-UA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17" name="Rectangle 14"/>
                <p:cNvSpPr>
                  <a:spLocks noChangeArrowheads="1"/>
                </p:cNvSpPr>
                <p:nvPr/>
              </p:nvSpPr>
              <p:spPr bwMode="auto">
                <a:xfrm>
                  <a:off x="9281" y="0"/>
                  <a:ext cx="10718" cy="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700" tIns="12700" rIns="12700" bIns="1270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/>
                </a:p>
              </p:txBody>
            </p:sp>
          </p:grpSp>
          <p:sp>
            <p:nvSpPr>
              <p:cNvPr id="33807" name="Line 12"/>
              <p:cNvSpPr>
                <a:spLocks noChangeShapeType="1"/>
              </p:cNvSpPr>
              <p:nvPr/>
            </p:nvSpPr>
            <p:spPr bwMode="auto">
              <a:xfrm>
                <a:off x="21350" y="14213"/>
                <a:ext cx="3" cy="111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08" name="Rectangle 11"/>
              <p:cNvSpPr>
                <a:spLocks noChangeArrowheads="1"/>
              </p:cNvSpPr>
              <p:nvPr/>
            </p:nvSpPr>
            <p:spPr bwMode="auto">
              <a:xfrm>
                <a:off x="21400" y="14229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Маса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09" name="Rectangle 10"/>
              <p:cNvSpPr>
                <a:spLocks noChangeArrowheads="1"/>
              </p:cNvSpPr>
              <p:nvPr/>
            </p:nvSpPr>
            <p:spPr bwMode="auto">
              <a:xfrm>
                <a:off x="22255" y="14229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Масштаб</a:t>
                </a:r>
                <a:endParaRPr kumimoji="0" lang="uk-UA" altLang="uk-U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10" name="Line 9"/>
              <p:cNvSpPr>
                <a:spLocks noChangeShapeType="1"/>
              </p:cNvSpPr>
              <p:nvPr/>
            </p:nvSpPr>
            <p:spPr bwMode="auto">
              <a:xfrm>
                <a:off x="21633" y="15346"/>
                <a:ext cx="1" cy="27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11" name="Rectangle 8"/>
              <p:cNvSpPr>
                <a:spLocks noChangeArrowheads="1"/>
              </p:cNvSpPr>
              <p:nvPr/>
            </p:nvSpPr>
            <p:spPr bwMode="auto">
              <a:xfrm>
                <a:off x="17160" y="15684"/>
                <a:ext cx="3264" cy="7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12" name="Rectangle 7"/>
              <p:cNvSpPr>
                <a:spLocks noChangeArrowheads="1"/>
              </p:cNvSpPr>
              <p:nvPr/>
            </p:nvSpPr>
            <p:spPr bwMode="auto">
              <a:xfrm>
                <a:off x="21400" y="14784"/>
                <a:ext cx="765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13" name="Rectangle 6"/>
              <p:cNvSpPr>
                <a:spLocks noChangeArrowheads="1"/>
              </p:cNvSpPr>
              <p:nvPr/>
            </p:nvSpPr>
            <p:spPr bwMode="auto">
              <a:xfrm>
                <a:off x="22255" y="14784"/>
                <a:ext cx="1207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700" tIns="12700" rIns="12700" bIns="1270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14" name="Line 5"/>
              <p:cNvSpPr>
                <a:spLocks noChangeShapeType="1"/>
              </p:cNvSpPr>
              <p:nvPr/>
            </p:nvSpPr>
            <p:spPr bwMode="auto">
              <a:xfrm>
                <a:off x="13129" y="13331"/>
                <a:ext cx="0" cy="3148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33815" name="Rectangle 4"/>
              <p:cNvSpPr>
                <a:spLocks noChangeArrowheads="1"/>
              </p:cNvSpPr>
              <p:nvPr/>
            </p:nvSpPr>
            <p:spPr bwMode="auto">
              <a:xfrm>
                <a:off x="1392" y="415"/>
                <a:ext cx="22097" cy="16077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pic>
          <p:nvPicPr>
            <p:cNvPr id="337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8" y="956"/>
              <a:ext cx="8952" cy="7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005095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413</Words>
  <Application>Microsoft Office PowerPoint</Application>
  <PresentationFormat>Произвольный</PresentationFormat>
  <Paragraphs>212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Документ Microsoft Visio 2003–2010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Andrey Semenov</cp:lastModifiedBy>
  <cp:revision>31</cp:revision>
  <dcterms:modified xsi:type="dcterms:W3CDTF">2015-11-18T11:40:44Z</dcterms:modified>
</cp:coreProperties>
</file>