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9" r:id="rId2"/>
  </p:sldMasterIdLst>
  <p:sldIdLst>
    <p:sldId id="256" r:id="rId3"/>
    <p:sldId id="257" r:id="rId4"/>
    <p:sldId id="266" r:id="rId5"/>
    <p:sldId id="259" r:id="rId6"/>
    <p:sldId id="260" r:id="rId7"/>
    <p:sldId id="261" r:id="rId8"/>
    <p:sldId id="258" r:id="rId9"/>
    <p:sldId id="268" r:id="rId10"/>
    <p:sldId id="269" r:id="rId11"/>
    <p:sldId id="267" r:id="rId12"/>
    <p:sldId id="270" r:id="rId13"/>
    <p:sldId id="272" r:id="rId14"/>
    <p:sldId id="263" r:id="rId15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6" autoAdjust="0"/>
    <p:restoredTop sz="94624" autoAdjust="0"/>
  </p:normalViewPr>
  <p:slideViewPr>
    <p:cSldViewPr>
      <p:cViewPr>
        <p:scale>
          <a:sx n="75" d="100"/>
          <a:sy n="75" d="100"/>
        </p:scale>
        <p:origin x="-1596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5961-5533-4DC7-8BEC-600904698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9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31CF8-307A-45DF-9E2F-416DE489A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4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88C6-C9F8-4924-93C7-8A5AEBA07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1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58D3-1AE9-49AB-A73B-BA9E1E184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74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116CA-A62A-41CA-B1FC-78C69C7F1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39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A49B8-D67F-43AA-ACBB-CF2798321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6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3921A-8B16-4A44-BB6D-3A4BAD562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52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ECF31-29EB-4775-B61D-964F8D97D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7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DF1E-0EEF-4904-B403-1F307BA94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03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2BCF-05F4-423E-AF6A-4B1A70B1E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50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65501-5074-498A-84C8-347831D15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4A5BB-A73C-4BCC-B3BB-F9284B2CE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7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34E03-842A-40F9-883C-C70662714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44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5CEA1-9B54-48C0-8EBA-191959722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3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471FA-CF25-4D21-830D-74D2C3E34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7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93984-39BC-49BC-BCBB-2E2A0694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0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8F9E-14C7-447C-BFEE-AAD43589A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5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B9A1-FB63-4D02-8DD3-6230DF027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4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7F28-C9B5-44AF-A3C1-A9C1E8CFE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1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1BD73-D912-4126-8B47-FC3EF7B66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0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FD0-CDA9-446E-AC24-687FE3EA7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0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F518-088C-45EB-BF0A-C751D5F61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8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A4009D-2EF9-4028-8816-140D7998F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26A6B62-5756-4B0E-86D8-BEBADF795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10" Type="http://schemas.openxmlformats.org/officeDocument/2006/relationships/image" Target="../media/image37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11188" y="1988840"/>
            <a:ext cx="8077200" cy="1457623"/>
          </a:xfrm>
        </p:spPr>
        <p:txBody>
          <a:bodyPr/>
          <a:lstStyle/>
          <a:p>
            <a:pPr algn="ctr" eaLnBrk="1" hangingPunct="1"/>
            <a:r>
              <a:rPr lang="uk-UA" sz="2800" b="1" dirty="0" smtClean="0"/>
              <a:t>ДОСЛІЛДЖЕННЯ ПАРАМЕТРІВ БЕЗПРОВІДНОГО КАНАЛУ </a:t>
            </a:r>
            <a:r>
              <a:rPr lang="en-US" sz="2800" b="1" dirty="0" smtClean="0"/>
              <a:t>          </a:t>
            </a:r>
            <a:r>
              <a:rPr lang="uk-UA" sz="2800" b="1" dirty="0" smtClean="0"/>
              <a:t>СТАНДАРТУ </a:t>
            </a:r>
            <a:r>
              <a:rPr lang="en-US" sz="2800" b="1" dirty="0" smtClean="0"/>
              <a:t>WI-FI</a:t>
            </a:r>
            <a:endParaRPr lang="ru-RU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4076700"/>
            <a:ext cx="6400800" cy="1473200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	Виконав: ст. гр. </a:t>
            </a:r>
            <a:r>
              <a:rPr lang="ru-RU" dirty="0" smtClean="0"/>
              <a:t>ТСМ-14м</a:t>
            </a:r>
            <a:endParaRPr lang="uk-UA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Красота Р.О.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Керівник: </a:t>
            </a:r>
            <a:r>
              <a:rPr lang="uk-UA" dirty="0" err="1" smtClean="0"/>
              <a:t>к.т.н</a:t>
            </a:r>
            <a:r>
              <a:rPr lang="uk-UA" dirty="0" smtClean="0"/>
              <a:t>, </a:t>
            </a:r>
            <a:r>
              <a:rPr lang="uk-UA" dirty="0" err="1" smtClean="0"/>
              <a:t>ст.вик</a:t>
            </a:r>
            <a:r>
              <a:rPr lang="uk-UA" dirty="0" smtClean="0"/>
              <a:t>. </a:t>
            </a:r>
            <a:r>
              <a:rPr lang="uk-UA" dirty="0" err="1" smtClean="0"/>
              <a:t>Каф.ТКСТБ</a:t>
            </a:r>
            <a:endParaRPr lang="uk-UA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err="1" smtClean="0"/>
              <a:t>Михалевський</a:t>
            </a:r>
            <a:r>
              <a:rPr lang="uk-UA" dirty="0" smtClean="0"/>
              <a:t> Д. В.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832223" y="5517232"/>
            <a:ext cx="7658211" cy="52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дослідження впливу руху абонентів на ефективну швидкість передачі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027894"/>
              </p:ext>
            </p:extLst>
          </p:nvPr>
        </p:nvGraphicFramePr>
        <p:xfrm>
          <a:off x="892421" y="980728"/>
          <a:ext cx="7496003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r:id="rId3" imgW="4268575" imgH="2288497" progId="Visio.Drawing.11">
                  <p:embed/>
                </p:oleObj>
              </mc:Choice>
              <mc:Fallback>
                <p:oleObj r:id="rId3" imgW="4268575" imgH="228849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421" y="980728"/>
                        <a:ext cx="7496003" cy="40324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8629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дослідження впливу руху абонентів на ефективну швидкість передачі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64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Рисунок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17" y="188640"/>
            <a:ext cx="204787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Рисунок 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8600"/>
            <a:ext cx="204787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Рисунок 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213" y="0"/>
            <a:ext cx="1905000" cy="183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Рисунок 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09" y="2559001"/>
            <a:ext cx="20193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Рисунок 6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072" y="2420888"/>
            <a:ext cx="1905000" cy="168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Рисунок 6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193" y="2492896"/>
            <a:ext cx="208597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Рисунок 7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92" y="4725144"/>
            <a:ext cx="19812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Рисунок 7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998" y="4797152"/>
            <a:ext cx="189547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" name="Рисунок 7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55604"/>
            <a:ext cx="212407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688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8705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11620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0" y="1292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0" y="14335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а)                                               б)                                         в)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Залежність швидкості передачі інформації від швидкості руху для протилежно-напрямленого руху двох абонентів при використанні: трьох антен (а); двох антен (б); одної антени (в)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59632" y="1681063"/>
            <a:ext cx="950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8360" y="1897668"/>
            <a:ext cx="8965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Залежність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швидкості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передачі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інформації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швидкості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руху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одного абонента при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використанні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трьох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антен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(а);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двох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антен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(б);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одної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антени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(в)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2978" y="4221088"/>
            <a:ext cx="8631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 швидкості передачі інформації від швидкості руху для зустрічного руху двох абонентів при використанні: трьох антен (а); двох антен (б); одної антени (в)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44208" y="1691516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1331640" y="4057327"/>
            <a:ext cx="950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в)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1403648" y="6001543"/>
            <a:ext cx="950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в)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579909" y="6237312"/>
            <a:ext cx="8046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 швидкості передачі інформації від швидкості руху для протилежно-напрямленого руху двох абонентів при використанні: трьох антен (а); двох антен (б); одної антени (в)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7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Рисунок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4512"/>
            <a:ext cx="19050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Рисунок 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611187"/>
            <a:ext cx="222885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Рисунок 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6862"/>
            <a:ext cx="18669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Рисунок 7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3273524"/>
            <a:ext cx="19812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Рисунок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2" y="3225899"/>
            <a:ext cx="20859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Рисунок 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808" y="3416200"/>
            <a:ext cx="20193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9648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а)                                               б)                                         в)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Залежність швидкості передачі інформації від швидкості руху для перпендикулярного руху двох абонентів при використанні: трьох антен (а); двох антен (б); одної антени (в)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9672" y="1988840"/>
            <a:ext cx="950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в)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1619672" y="5013176"/>
            <a:ext cx="9505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uk-UA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uk-UA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в)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683568" y="2276872"/>
            <a:ext cx="810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 швидкості передачі інформації від швидкості руху для паралельного руху двох абонентів при використанні: трьох антен (а); двох антен (б); одної антени (в)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79" y="5320953"/>
            <a:ext cx="8046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 швидкості передачі інформації від швидкості руху для протилежно-напрямленого руху двох абонентів при використанні: трьох антен (а); двох антен (б); одної антени (в)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1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051720" y="2708920"/>
            <a:ext cx="5544616" cy="94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uk-UA" sz="5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Дякую за увагу!</a:t>
            </a:r>
            <a:endParaRPr kumimoji="0" lang="ru-RU" sz="5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781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547664" y="4797152"/>
            <a:ext cx="6192688" cy="176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uk-U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uk-UA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/>
            <a:r>
              <a:rPr lang="uk-UA" dirty="0" smtClean="0"/>
              <a:t>Приклад </a:t>
            </a:r>
            <a:r>
              <a:rPr lang="en-US" dirty="0" smtClean="0"/>
              <a:t>mesh</a:t>
            </a:r>
            <a:r>
              <a:rPr lang="ru-RU" dirty="0"/>
              <a:t>-</a:t>
            </a:r>
            <a:r>
              <a:rPr lang="ru-RU" dirty="0" err="1"/>
              <a:t>мережі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36957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215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77686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1331640" y="5157192"/>
            <a:ext cx="6552728" cy="10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0" hangingPunct="0"/>
            <a:r>
              <a:rPr lang="uk-UA" altLang="en-US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дослідження пропускної здатності безпровідного каналу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63009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446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7477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11010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943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810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education\4 курс\Михалевський\дослідження\графіки\від відстані\WiFi-Ethernet_20_MHz.png"/>
          <p:cNvPicPr/>
          <p:nvPr/>
        </p:nvPicPr>
        <p:blipFill>
          <a:blip r:embed="rId2" cstate="print"/>
          <a:srcRect t="5476"/>
          <a:stretch>
            <a:fillRect/>
          </a:stretch>
        </p:blipFill>
        <p:spPr bwMode="auto">
          <a:xfrm>
            <a:off x="107984" y="44944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education\4 курс\Михалевський\дослідження\графіки\від потужності\WiFi-Ethernet_20_MHz.png"/>
          <p:cNvPicPr/>
          <p:nvPr/>
        </p:nvPicPr>
        <p:blipFill>
          <a:blip r:embed="rId3" cstate="print"/>
          <a:srcRect t="5238"/>
          <a:stretch>
            <a:fillRect/>
          </a:stretch>
        </p:blipFill>
        <p:spPr bwMode="auto">
          <a:xfrm>
            <a:off x="107984" y="2924944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education\4 курс\Михалевський\дослідження\графіки\від відстані\WiFi-Ethernet_40_MHz.png"/>
          <p:cNvPicPr/>
          <p:nvPr/>
        </p:nvPicPr>
        <p:blipFill>
          <a:blip r:embed="rId4" cstate="print"/>
          <a:srcRect t="5238"/>
          <a:stretch>
            <a:fillRect/>
          </a:stretch>
        </p:blipFill>
        <p:spPr bwMode="auto">
          <a:xfrm>
            <a:off x="4644008" y="44624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education\4 курс\Михалевський\дослідження\графіки\від потужності\WiFi-Ethernet_40_MHz.png"/>
          <p:cNvPicPr/>
          <p:nvPr/>
        </p:nvPicPr>
        <p:blipFill>
          <a:blip r:embed="rId5" cstate="print"/>
          <a:srcRect t="5476"/>
          <a:stretch>
            <a:fillRect/>
          </a:stretch>
        </p:blipFill>
        <p:spPr bwMode="auto">
          <a:xfrm>
            <a:off x="4644008" y="2924944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дзаголовок 2"/>
          <p:cNvSpPr txBox="1">
            <a:spLocks/>
          </p:cNvSpPr>
          <p:nvPr/>
        </p:nvSpPr>
        <p:spPr bwMode="auto">
          <a:xfrm>
            <a:off x="1115616" y="5805264"/>
            <a:ext cx="684076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uk-UA" sz="1600" dirty="0" smtClean="0"/>
              <a:t>а)                                                                               б)</a:t>
            </a:r>
          </a:p>
          <a:p>
            <a:pPr algn="ctr"/>
            <a:r>
              <a:rPr lang="uk-UA" sz="1600" dirty="0" smtClean="0"/>
              <a:t>Залежність швидкості передачі від відстані та потужності сигналу у випадку АВ1-АВ3 при смузі каналу: а) 20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; б) 40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.</a:t>
            </a:r>
            <a:endParaRPr lang="ru-RU" sz="1600" dirty="0" smtClean="0"/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4086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7677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5" name="Rectangle 10"/>
          <p:cNvSpPr>
            <a:spLocks noChangeArrowheads="1"/>
          </p:cNvSpPr>
          <p:nvPr/>
        </p:nvSpPr>
        <p:spPr bwMode="auto">
          <a:xfrm>
            <a:off x="0" y="1139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495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education\4 курс\Михалевський\дослідження\графіки\від відстані\WiFi-WiFi_20_MHz.png"/>
          <p:cNvPicPr/>
          <p:nvPr/>
        </p:nvPicPr>
        <p:blipFill>
          <a:blip r:embed="rId2" cstate="print"/>
          <a:srcRect t="5714"/>
          <a:stretch>
            <a:fillRect/>
          </a:stretch>
        </p:blipFill>
        <p:spPr bwMode="auto">
          <a:xfrm>
            <a:off x="107984" y="116632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education\4 курс\Михалевський\дослідження\графіки\від потужності\WiFi-WiFi_20_MHz.png"/>
          <p:cNvPicPr/>
          <p:nvPr/>
        </p:nvPicPr>
        <p:blipFill>
          <a:blip r:embed="rId3" cstate="print"/>
          <a:srcRect t="6190"/>
          <a:stretch>
            <a:fillRect/>
          </a:stretch>
        </p:blipFill>
        <p:spPr bwMode="auto">
          <a:xfrm>
            <a:off x="107984" y="2996952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education\4 курс\Михалевський\дослідження\графіки\від відстані\WiFi-WiFi_40_MHz.png"/>
          <p:cNvPicPr/>
          <p:nvPr/>
        </p:nvPicPr>
        <p:blipFill>
          <a:blip r:embed="rId4" cstate="print"/>
          <a:srcRect t="5476"/>
          <a:stretch>
            <a:fillRect/>
          </a:stretch>
        </p:blipFill>
        <p:spPr bwMode="auto">
          <a:xfrm>
            <a:off x="4572480" y="116632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education\4 курс\Михалевський\дослідження\графіки\від потужності\WiFi-WiFi_40_MHz.png"/>
          <p:cNvPicPr/>
          <p:nvPr/>
        </p:nvPicPr>
        <p:blipFill>
          <a:blip r:embed="rId5" cstate="print"/>
          <a:srcRect t="5714"/>
          <a:stretch>
            <a:fillRect/>
          </a:stretch>
        </p:blipFill>
        <p:spPr bwMode="auto">
          <a:xfrm>
            <a:off x="4572000" y="2996952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1115616" y="5805264"/>
            <a:ext cx="684076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uk-UA" sz="1600" dirty="0" smtClean="0"/>
              <a:t>а)                                                                               б)</a:t>
            </a:r>
          </a:p>
          <a:p>
            <a:pPr algn="ctr"/>
            <a:r>
              <a:rPr lang="uk-UA" sz="1600" dirty="0" smtClean="0"/>
              <a:t>Залежність швидкості передачі від відстані та потужності сигналу у випадку АВ1-АВ2 при смузі каналу: а) 20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; б) 40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.</a:t>
            </a:r>
            <a:endParaRPr lang="ru-RU" sz="1600" dirty="0" smtClean="0"/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0" y="4086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0" y="7677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3" name="Rectangle 10"/>
          <p:cNvSpPr>
            <a:spLocks noChangeArrowheads="1"/>
          </p:cNvSpPr>
          <p:nvPr/>
        </p:nvSpPr>
        <p:spPr bwMode="auto">
          <a:xfrm>
            <a:off x="0" y="1139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9" name="Rectangle 6"/>
          <p:cNvSpPr>
            <a:spLocks noChangeArrowheads="1"/>
          </p:cNvSpPr>
          <p:nvPr/>
        </p:nvSpPr>
        <p:spPr bwMode="auto">
          <a:xfrm>
            <a:off x="0" y="5248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0" name="Rectangle 7"/>
          <p:cNvSpPr>
            <a:spLocks noChangeArrowheads="1"/>
          </p:cNvSpPr>
          <p:nvPr/>
        </p:nvSpPr>
        <p:spPr bwMode="auto">
          <a:xfrm>
            <a:off x="0" y="9877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5200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D:\education\4 курс\Михалевський\дослідження\графіки\від відстані\2WiFi-Ethernet_20_MHz.png"/>
          <p:cNvPicPr/>
          <p:nvPr/>
        </p:nvPicPr>
        <p:blipFill>
          <a:blip r:embed="rId2" cstate="print"/>
          <a:srcRect t="5714"/>
          <a:stretch>
            <a:fillRect/>
          </a:stretch>
        </p:blipFill>
        <p:spPr bwMode="auto">
          <a:xfrm>
            <a:off x="107984" y="188640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education\4 курс\Михалевський\дослідження\графіки\від потужності\2WiFi-Ethernet_20_MHz.png"/>
          <p:cNvPicPr/>
          <p:nvPr/>
        </p:nvPicPr>
        <p:blipFill>
          <a:blip r:embed="rId3" cstate="print"/>
          <a:srcRect t="5238"/>
          <a:stretch>
            <a:fillRect/>
          </a:stretch>
        </p:blipFill>
        <p:spPr bwMode="auto">
          <a:xfrm>
            <a:off x="107984" y="3068960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D:\education\4 курс\Михалевський\дослідження\графіки\від відстані\2WiFi-Ethernet_40_MHz.png"/>
          <p:cNvPicPr/>
          <p:nvPr/>
        </p:nvPicPr>
        <p:blipFill>
          <a:blip r:embed="rId4" cstate="print"/>
          <a:srcRect t="5476"/>
          <a:stretch>
            <a:fillRect/>
          </a:stretch>
        </p:blipFill>
        <p:spPr bwMode="auto">
          <a:xfrm>
            <a:off x="4644008" y="188640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D:\education\4 курс\Михалевський\дослідження\графіки\від потужності\2WiFi-Ethernet_40_MHz.png"/>
          <p:cNvPicPr/>
          <p:nvPr/>
        </p:nvPicPr>
        <p:blipFill>
          <a:blip r:embed="rId5" cstate="print"/>
          <a:srcRect t="5714"/>
          <a:stretch>
            <a:fillRect/>
          </a:stretch>
        </p:blipFill>
        <p:spPr bwMode="auto">
          <a:xfrm>
            <a:off x="4644008" y="3068960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1115616" y="5805264"/>
            <a:ext cx="684076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uk-UA" sz="1600" dirty="0" smtClean="0"/>
              <a:t>а)                                                                               б)</a:t>
            </a:r>
          </a:p>
          <a:p>
            <a:pPr algn="ctr"/>
            <a:r>
              <a:rPr lang="uk-UA" sz="1600" dirty="0" smtClean="0"/>
              <a:t>Залежність швидкості передачі від відстані та потужності сигналу у випадку АВ1-АВ2-АВ3 при смузі каналу: а) 20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; б) 40 </a:t>
            </a:r>
            <a:r>
              <a:rPr lang="uk-UA" sz="1600" dirty="0" err="1" smtClean="0"/>
              <a:t>МГц</a:t>
            </a:r>
            <a:r>
              <a:rPr lang="uk-UA" sz="1600" dirty="0" smtClean="0"/>
              <a:t>.</a:t>
            </a:r>
            <a:endParaRPr lang="ru-RU" sz="1600" dirty="0" smtClean="0"/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334943"/>
              </p:ext>
            </p:extLst>
          </p:nvPr>
        </p:nvGraphicFramePr>
        <p:xfrm>
          <a:off x="611560" y="332656"/>
          <a:ext cx="7640429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r:id="rId3" imgW="4602222" imgH="1383949" progId="Visio.Drawing.11">
                  <p:embed/>
                </p:oleObj>
              </mc:Choice>
              <mc:Fallback>
                <p:oleObj r:id="rId3" imgW="4602222" imgH="1383949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32656"/>
                        <a:ext cx="7640429" cy="23042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706259" y="2796317"/>
            <a:ext cx="782618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uk-UA" altLang="en-US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мережі для дослідження впливу довжини пакетів та інтерференційних </a:t>
            </a:r>
            <a:r>
              <a:rPr lang="uk-UA" alt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завад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8629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дослідження впливу руху абонентів на ефективну швидкість передачі</a:t>
            </a:r>
            <a:endParaRPr kumimoji="0" lang="uk-U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90" name="Рисунок 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375782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9" name="Рисунок 5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16" y="3619768"/>
            <a:ext cx="3751784" cy="168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3568" y="5737611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Частотний спектр де: частотні канали не перетинаються (а); використовується однаковий частотний канал (б)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4830" y="5313908"/>
            <a:ext cx="40511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/>
            <a:r>
              <a:rPr lang="uk-UA" alt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uk-UA" altLang="en-US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                                                        </a:t>
            </a:r>
            <a:r>
              <a:rPr lang="uk-UA" alt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</a:t>
            </a:r>
            <a:endParaRPr lang="uk-UA" alt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Рисунок 16" descr="5.12 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519" y="44624"/>
            <a:ext cx="30194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Рисунок 13" descr="5.12 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48"/>
            <a:ext cx="30289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Рисунок 10" descr="5.12 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519" y="2996952"/>
            <a:ext cx="30194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Рисунок 9" descr="5.12 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565" y="2996953"/>
            <a:ext cx="30194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5468779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880704" y="2636912"/>
            <a:ext cx="59955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alt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                                                                  б</a:t>
            </a:r>
            <a:r>
              <a:rPr lang="ru-RU" alt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365339" y="5554107"/>
            <a:ext cx="439415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en-US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</a:t>
            </a:r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en-US" alt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alt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lang="ru-RU" altLang="en-US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9203" y="5897845"/>
            <a:ext cx="9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/>
              <a:t>Залежність</a:t>
            </a:r>
            <a:r>
              <a:rPr lang="ru-RU" sz="1600" dirty="0"/>
              <a:t> </a:t>
            </a:r>
            <a:r>
              <a:rPr lang="ru-RU" sz="1600" dirty="0" err="1"/>
              <a:t>швидкості</a:t>
            </a:r>
            <a:r>
              <a:rPr lang="ru-RU" sz="1600" dirty="0"/>
              <a:t> </a:t>
            </a:r>
            <a:r>
              <a:rPr lang="ru-RU" sz="1600" dirty="0" err="1"/>
              <a:t>передачі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відстані</a:t>
            </a:r>
            <a:r>
              <a:rPr lang="ru-RU" sz="1600" dirty="0"/>
              <a:t> та </a:t>
            </a:r>
            <a:r>
              <a:rPr lang="ru-RU" sz="1600" dirty="0" err="1"/>
              <a:t>довжини</a:t>
            </a:r>
            <a:r>
              <a:rPr lang="ru-RU" sz="1600" dirty="0"/>
              <a:t> </a:t>
            </a:r>
            <a:r>
              <a:rPr lang="ru-RU" sz="1600" dirty="0" err="1"/>
              <a:t>пакетів</a:t>
            </a:r>
            <a:r>
              <a:rPr lang="ru-RU" sz="1600" dirty="0"/>
              <a:t> </a:t>
            </a:r>
            <a:r>
              <a:rPr lang="ru-RU" sz="1600" dirty="0" err="1"/>
              <a:t>верхнього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при </a:t>
            </a:r>
            <a:r>
              <a:rPr lang="ru-RU" sz="1600" dirty="0" err="1"/>
              <a:t>смузі</a:t>
            </a:r>
            <a:r>
              <a:rPr lang="ru-RU" sz="1600" dirty="0"/>
              <a:t> </a:t>
            </a:r>
            <a:r>
              <a:rPr lang="ru-RU" sz="1600" dirty="0" smtClean="0"/>
              <a:t>20 </a:t>
            </a:r>
            <a:r>
              <a:rPr lang="ru-RU" sz="1600" dirty="0"/>
              <a:t>МГц для: прямого каналу без </a:t>
            </a:r>
            <a:r>
              <a:rPr lang="ru-RU" sz="1600" dirty="0" err="1"/>
              <a:t>завад</a:t>
            </a:r>
            <a:r>
              <a:rPr lang="ru-RU" sz="1600" dirty="0"/>
              <a:t> (а); прямого каналу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завадами</a:t>
            </a:r>
            <a:r>
              <a:rPr lang="ru-RU" sz="1600" dirty="0"/>
              <a:t> (б); </a:t>
            </a:r>
            <a:r>
              <a:rPr lang="ru-RU" sz="1600" dirty="0" err="1"/>
              <a:t>зворотного</a:t>
            </a:r>
            <a:r>
              <a:rPr lang="ru-RU" sz="1600" dirty="0"/>
              <a:t> каналу без </a:t>
            </a:r>
            <a:r>
              <a:rPr lang="ru-RU" sz="1600" dirty="0" err="1"/>
              <a:t>завад</a:t>
            </a:r>
            <a:r>
              <a:rPr lang="ru-RU" sz="1600" dirty="0"/>
              <a:t> (в); </a:t>
            </a:r>
            <a:r>
              <a:rPr lang="ru-RU" sz="1600" dirty="0" err="1"/>
              <a:t>зворотного</a:t>
            </a:r>
            <a:r>
              <a:rPr lang="ru-RU" sz="1600" dirty="0"/>
              <a:t> каналу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завадами</a:t>
            </a:r>
            <a:r>
              <a:rPr lang="ru-RU" sz="1600" dirty="0"/>
              <a:t> (г);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7525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Рисунок 8" descr="5.13 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624"/>
            <a:ext cx="30289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Рисунок 7" descr="5.13 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624"/>
            <a:ext cx="302895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Рисунок 6" descr="5.13 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30289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Рисунок 5" descr="5.13 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02895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86160" y="2685410"/>
            <a:ext cx="59955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alt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                                                                  б</a:t>
            </a:r>
            <a:r>
              <a:rPr lang="ru-RU" alt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en-US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305901" y="5610994"/>
            <a:ext cx="44983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en-US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                                                               </a:t>
            </a:r>
            <a:r>
              <a:rPr lang="en-US" alt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lang="ru-RU" alt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lang="ru-RU" altLang="en-US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9203" y="5897845"/>
            <a:ext cx="9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/>
              <a:t>Залежність</a:t>
            </a:r>
            <a:r>
              <a:rPr lang="ru-RU" sz="1600" dirty="0"/>
              <a:t> </a:t>
            </a:r>
            <a:r>
              <a:rPr lang="ru-RU" sz="1600" dirty="0" err="1"/>
              <a:t>швидкості</a:t>
            </a:r>
            <a:r>
              <a:rPr lang="ru-RU" sz="1600" dirty="0"/>
              <a:t> </a:t>
            </a:r>
            <a:r>
              <a:rPr lang="ru-RU" sz="1600" dirty="0" err="1"/>
              <a:t>передачі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відстані</a:t>
            </a:r>
            <a:r>
              <a:rPr lang="ru-RU" sz="1600" dirty="0"/>
              <a:t> та </a:t>
            </a:r>
            <a:r>
              <a:rPr lang="ru-RU" sz="1600" dirty="0" err="1"/>
              <a:t>довжини</a:t>
            </a:r>
            <a:r>
              <a:rPr lang="ru-RU" sz="1600" dirty="0"/>
              <a:t> </a:t>
            </a:r>
            <a:r>
              <a:rPr lang="ru-RU" sz="1600" dirty="0" err="1"/>
              <a:t>пакетів</a:t>
            </a:r>
            <a:r>
              <a:rPr lang="ru-RU" sz="1600" dirty="0"/>
              <a:t> </a:t>
            </a:r>
            <a:r>
              <a:rPr lang="ru-RU" sz="1600" dirty="0" err="1"/>
              <a:t>верхнього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при </a:t>
            </a:r>
            <a:r>
              <a:rPr lang="ru-RU" sz="1600" dirty="0" err="1"/>
              <a:t>смузі</a:t>
            </a:r>
            <a:r>
              <a:rPr lang="ru-RU" sz="1600" dirty="0"/>
              <a:t> </a:t>
            </a:r>
            <a:r>
              <a:rPr lang="ru-RU" sz="1600" dirty="0" smtClean="0"/>
              <a:t>40 </a:t>
            </a:r>
            <a:r>
              <a:rPr lang="ru-RU" sz="1600" dirty="0"/>
              <a:t>МГц для: прямого каналу без </a:t>
            </a:r>
            <a:r>
              <a:rPr lang="ru-RU" sz="1600" dirty="0" err="1"/>
              <a:t>завад</a:t>
            </a:r>
            <a:r>
              <a:rPr lang="ru-RU" sz="1600" dirty="0"/>
              <a:t> (а); прямого каналу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завадами</a:t>
            </a:r>
            <a:r>
              <a:rPr lang="ru-RU" sz="1600" dirty="0"/>
              <a:t> (б); </a:t>
            </a:r>
            <a:r>
              <a:rPr lang="ru-RU" sz="1600" dirty="0" err="1"/>
              <a:t>зворотного</a:t>
            </a:r>
            <a:r>
              <a:rPr lang="ru-RU" sz="1600" dirty="0"/>
              <a:t> каналу без </a:t>
            </a:r>
            <a:r>
              <a:rPr lang="ru-RU" sz="1600" dirty="0" err="1"/>
              <a:t>завад</a:t>
            </a:r>
            <a:r>
              <a:rPr lang="ru-RU" sz="1600" dirty="0"/>
              <a:t> (в); </a:t>
            </a:r>
            <a:r>
              <a:rPr lang="ru-RU" sz="1600" dirty="0" err="1"/>
              <a:t>зворотного</a:t>
            </a:r>
            <a:r>
              <a:rPr lang="ru-RU" sz="1600" dirty="0"/>
              <a:t> каналу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завадами</a:t>
            </a:r>
            <a:r>
              <a:rPr lang="ru-RU" sz="1600" dirty="0"/>
              <a:t> (г);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653206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niebieskie kwadraty">
  <a:themeElements>
    <a:clrScheme name="Тема Office 1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C85FF"/>
      </a:accent1>
      <a:accent2>
        <a:srgbClr val="99B3FF"/>
      </a:accent2>
      <a:accent3>
        <a:srgbClr val="AAADE2"/>
      </a:accent3>
      <a:accent4>
        <a:srgbClr val="DADADA"/>
      </a:accent4>
      <a:accent5>
        <a:srgbClr val="B5C2FF"/>
      </a:accent5>
      <a:accent6>
        <a:srgbClr val="8AA2E7"/>
      </a:accent6>
      <a:hlink>
        <a:srgbClr val="7A9CFF"/>
      </a:hlink>
      <a:folHlink>
        <a:srgbClr val="DEE6FF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7C5FF"/>
      </a:accent1>
      <a:accent2>
        <a:srgbClr val="CAB3FF"/>
      </a:accent2>
      <a:accent3>
        <a:srgbClr val="AAADE2"/>
      </a:accent3>
      <a:accent4>
        <a:srgbClr val="DADADA"/>
      </a:accent4>
      <a:accent5>
        <a:srgbClr val="B4DFFF"/>
      </a:accent5>
      <a:accent6>
        <a:srgbClr val="B7A2E7"/>
      </a:accent6>
      <a:hlink>
        <a:srgbClr val="94AFFF"/>
      </a:hlink>
      <a:folHlink>
        <a:srgbClr val="FACBDD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0</TotalTime>
  <Words>535</Words>
  <Application>Microsoft Office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niebieskie kwadraty</vt:lpstr>
      <vt:lpstr>1_Default Design</vt:lpstr>
      <vt:lpstr>Visio.Drawing.11</vt:lpstr>
      <vt:lpstr>ДОСЛІЛДЖЕННЯ ПАРАМЕТРІВ БЕЗПРОВІДНОГО КАНАЛУ           СТАНДАРТУ WI-FI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БЕЗПРОВІДНИХ ТЕХНОЛОГІЙ У МУЛЬТИСЕРВІСНИХ МЕРЕЖАХ</dc:title>
  <dc:creator>USER</dc:creator>
  <cp:lastModifiedBy>ituser</cp:lastModifiedBy>
  <cp:revision>67</cp:revision>
  <dcterms:created xsi:type="dcterms:W3CDTF">2013-06-21T16:13:06Z</dcterms:created>
  <dcterms:modified xsi:type="dcterms:W3CDTF">2015-11-23T15:40:25Z</dcterms:modified>
</cp:coreProperties>
</file>