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80" r:id="rId4"/>
    <p:sldId id="281" r:id="rId5"/>
    <p:sldId id="282" r:id="rId6"/>
    <p:sldId id="269" r:id="rId7"/>
    <p:sldId id="264" r:id="rId8"/>
    <p:sldId id="270" r:id="rId9"/>
    <p:sldId id="272" r:id="rId10"/>
    <p:sldId id="273" r:id="rId11"/>
    <p:sldId id="268" r:id="rId12"/>
    <p:sldId id="274" r:id="rId13"/>
    <p:sldId id="275" r:id="rId14"/>
    <p:sldId id="276" r:id="rId15"/>
    <p:sldId id="277" r:id="rId16"/>
    <p:sldId id="284" r:id="rId17"/>
    <p:sldId id="278" r:id="rId18"/>
    <p:sldId id="283" r:id="rId19"/>
    <p:sldId id="266" r:id="rId20"/>
    <p:sldId id="285" r:id="rId21"/>
    <p:sldId id="26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7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4" Type="http://schemas.openxmlformats.org/officeDocument/2006/relationships/image" Target="../media/image3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0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3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30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17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8101042" cy="2928958"/>
          </a:xfrm>
        </p:spPr>
        <p:txBody>
          <a:bodyPr>
            <a:normAutofit/>
          </a:bodyPr>
          <a:lstStyle/>
          <a:p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ТЕМА: ДОСЛІДЖЕННЯ ПРИСТРОЮ ДЛЯ КОНТРОЛЮ ОКТАНОВОГО ЧИСЛА БЕНЗИНУ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500438"/>
            <a:ext cx="7286676" cy="2571768"/>
          </a:xfrm>
        </p:spPr>
        <p:txBody>
          <a:bodyPr>
            <a:noAutofit/>
          </a:bodyPr>
          <a:lstStyle/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Підготувала: студентка групи ЕЗ-14м</a:t>
            </a:r>
          </a:p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Горчиця Т. П.</a:t>
            </a:r>
          </a:p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Науковий керівник: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к.т.н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., доцент</a:t>
            </a:r>
          </a:p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Лазарєв О. О.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282985"/>
            <a:ext cx="8229600" cy="566936"/>
          </a:xfrm>
        </p:spPr>
        <p:txBody>
          <a:bodyPr>
            <a:normAutofit/>
          </a:bodyPr>
          <a:lstStyle/>
          <a:p>
            <a:pPr algn="ctr"/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Вихідний сигнал четвертого каналу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7504" y="908720"/>
            <a:ext cx="8806309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9298514"/>
              </p:ext>
            </p:extLst>
          </p:nvPr>
        </p:nvGraphicFramePr>
        <p:xfrm>
          <a:off x="3347864" y="5373216"/>
          <a:ext cx="3056943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" name="Equation" r:id="rId4" imgW="1803240" imgH="419040" progId="Equation.DSMT4">
                  <p:embed/>
                </p:oleObj>
              </mc:Choice>
              <mc:Fallback>
                <p:oleObj name="Equation" r:id="rId4" imgW="1803240" imgH="4190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5373216"/>
                        <a:ext cx="3056943" cy="7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8391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439424"/>
          </a:xfrm>
        </p:spPr>
        <p:txBody>
          <a:bodyPr/>
          <a:lstStyle/>
          <a:p>
            <a:r>
              <a:rPr lang="uk-UA" dirty="0" smtClean="0"/>
              <a:t>                               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5072652"/>
            <a:ext cx="7601498" cy="10926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2000" dirty="0"/>
              <a:t>Вихідні сигнали усіх каналів: 1- сигнал першого каналу; 2 - сигнал четвертого каналу; 3 – сигнал другого каналу; 4 – сигнал третього каналу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807249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5276" y="5661248"/>
            <a:ext cx="7684368" cy="420656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пристрою в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Desktop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00" t="8824" r="13834" b="33456"/>
          <a:stretch>
            <a:fillRect/>
          </a:stretch>
        </p:blipFill>
        <p:spPr bwMode="auto">
          <a:xfrm>
            <a:off x="865276" y="981075"/>
            <a:ext cx="7475361" cy="41767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28651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032" y="5949280"/>
            <a:ext cx="8712968" cy="420656"/>
          </a:xfrm>
        </p:spPr>
        <p:txBody>
          <a:bodyPr>
            <a:normAutofit/>
          </a:bodyPr>
          <a:lstStyle/>
          <a:p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температурного тону плати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нагрівання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динамічному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режимі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4" t="10478" r="18430" b="18382"/>
          <a:stretch>
            <a:fillRect/>
          </a:stretch>
        </p:blipFill>
        <p:spPr bwMode="auto">
          <a:xfrm>
            <a:off x="1331640" y="1052736"/>
            <a:ext cx="7134209" cy="4680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97714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ВАРІАНТИ КОМПОНУВАННЯ КОРПУСУ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2111" y="2611858"/>
            <a:ext cx="7574306" cy="3002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5903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76640"/>
          </a:xfrm>
        </p:spPr>
        <p:txBody>
          <a:bodyPr>
            <a:normAutofit fontScale="90000"/>
          </a:bodyPr>
          <a:lstStyle/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Варіанти компонування корпусу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9592" y="980728"/>
            <a:ext cx="7344816" cy="26642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3623874"/>
            <a:ext cx="7128792" cy="329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0568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96144"/>
          </a:xfrm>
        </p:spPr>
        <p:txBody>
          <a:bodyPr>
            <a:normAutofit/>
          </a:bodyPr>
          <a:lstStyle/>
          <a:p>
            <a:pPr algn="ctr"/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Характеристики трьох варіантів </a:t>
            </a: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конструкції корпусу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164293"/>
              </p:ext>
            </p:extLst>
          </p:nvPr>
        </p:nvGraphicFramePr>
        <p:xfrm>
          <a:off x="683569" y="1791936"/>
          <a:ext cx="8003231" cy="22131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39523"/>
                <a:gridCol w="1696647"/>
                <a:gridCol w="1770414"/>
                <a:gridCol w="1696647"/>
              </a:tblGrid>
              <a:tr h="395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301105" algn="r"/>
                        </a:tabLst>
                      </a:pPr>
                      <a:r>
                        <a:rPr lang="uk-UA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Параметр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  <a:tabLst>
                          <a:tab pos="6301105" algn="r"/>
                        </a:tabLst>
                      </a:pPr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  <a:tabLst>
                          <a:tab pos="6301105" algn="r"/>
                        </a:tabLst>
                      </a:pPr>
                      <a:r>
                        <a:rPr lang="en-US" sz="28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endParaRPr lang="ru-RU" sz="28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  <a:tabLst>
                          <a:tab pos="6301105" algn="r"/>
                        </a:tabLst>
                      </a:pPr>
                      <a:r>
                        <a:rPr lang="en-US" sz="28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endParaRPr lang="ru-RU" sz="28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624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6301105" algn="r"/>
                        </a:tabLst>
                      </a:pPr>
                      <a:r>
                        <a:rPr lang="uk-UA" sz="28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Об’єм, </a:t>
                      </a:r>
                      <a:r>
                        <a:rPr lang="en-US" sz="28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uk-UA" sz="28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см</a:t>
                      </a:r>
                      <a:r>
                        <a:rPr lang="uk-UA" sz="2800" baseline="30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8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  <a:tabLst>
                          <a:tab pos="6301105" algn="r"/>
                        </a:tabLst>
                      </a:pPr>
                      <a:r>
                        <a:rPr lang="uk-UA" sz="28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288,42</a:t>
                      </a:r>
                      <a:endParaRPr lang="ru-RU" sz="28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  <a:tabLst>
                          <a:tab pos="6301105" algn="r"/>
                        </a:tabLst>
                      </a:pPr>
                      <a:r>
                        <a:rPr lang="uk-UA" sz="28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563,73</a:t>
                      </a:r>
                      <a:endParaRPr lang="ru-RU" sz="28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  <a:tabLst>
                          <a:tab pos="6301105" algn="r"/>
                        </a:tabLst>
                      </a:pPr>
                      <a:r>
                        <a:rPr lang="uk-UA" sz="28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334,16</a:t>
                      </a:r>
                      <a:endParaRPr lang="ru-RU" sz="28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954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6301105" algn="r"/>
                        </a:tabLst>
                      </a:pPr>
                      <a:r>
                        <a:rPr lang="uk-UA" sz="28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Маса, </a:t>
                      </a:r>
                      <a:r>
                        <a:rPr lang="en-US" sz="28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uk-UA" sz="28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г</a:t>
                      </a:r>
                      <a:endParaRPr lang="ru-RU" sz="28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  <a:tabLst>
                          <a:tab pos="6301105" algn="r"/>
                        </a:tabLst>
                      </a:pPr>
                      <a:r>
                        <a:rPr lang="uk-UA" sz="28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237,15</a:t>
                      </a:r>
                      <a:endParaRPr lang="ru-RU" sz="28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  <a:tabLst>
                          <a:tab pos="6301105" algn="r"/>
                        </a:tabLst>
                      </a:pPr>
                      <a:r>
                        <a:rPr lang="uk-UA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379,49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  <a:tabLst>
                          <a:tab pos="6301105" algn="r"/>
                        </a:tabLst>
                      </a:pPr>
                      <a:r>
                        <a:rPr lang="uk-UA" sz="28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236,73</a:t>
                      </a:r>
                      <a:endParaRPr lang="ru-RU" sz="28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9099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6301105" algn="r"/>
                        </a:tabLst>
                      </a:pPr>
                      <a:r>
                        <a:rPr lang="uk-UA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Інтенсивність відмов, λ, год</a:t>
                      </a:r>
                      <a:r>
                        <a:rPr lang="uk-UA" sz="2800" baseline="30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uk-UA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  <a:tabLst>
                          <a:tab pos="6301105" algn="r"/>
                        </a:tabLst>
                      </a:pPr>
                      <a:r>
                        <a:rPr lang="uk-UA" sz="28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8·10</a:t>
                      </a:r>
                      <a:r>
                        <a:rPr lang="uk-UA" sz="2800" baseline="30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</a:t>
                      </a:r>
                      <a:endParaRPr lang="ru-RU" sz="28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  <a:tabLst>
                          <a:tab pos="6301105" algn="r"/>
                        </a:tabLst>
                      </a:pPr>
                      <a:r>
                        <a:rPr lang="uk-UA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8·10</a:t>
                      </a:r>
                      <a:r>
                        <a:rPr lang="uk-UA" sz="2800" baseline="30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  <a:tabLst>
                          <a:tab pos="6301105" algn="r"/>
                        </a:tabLst>
                      </a:pPr>
                      <a:r>
                        <a:rPr lang="uk-UA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8·10</a:t>
                      </a:r>
                      <a:r>
                        <a:rPr lang="uk-UA" sz="2800" baseline="30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0171410"/>
              </p:ext>
            </p:extLst>
          </p:nvPr>
        </p:nvGraphicFramePr>
        <p:xfrm>
          <a:off x="2195736" y="4104457"/>
          <a:ext cx="5361323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8" name="Equation" r:id="rId3" imgW="3467100" imgH="419100" progId="Equation.DSMT4">
                  <p:embed/>
                </p:oleObj>
              </mc:Choice>
              <mc:Fallback>
                <p:oleObj name="Equation" r:id="rId3" imgW="3467100" imgH="419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4104457"/>
                        <a:ext cx="5361323" cy="648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4483864"/>
              </p:ext>
            </p:extLst>
          </p:nvPr>
        </p:nvGraphicFramePr>
        <p:xfrm>
          <a:off x="2198594" y="5062872"/>
          <a:ext cx="5479154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9" name="Equation" r:id="rId5" imgW="3543300" imgH="419100" progId="Equation.DSMT4">
                  <p:embed/>
                </p:oleObj>
              </mc:Choice>
              <mc:Fallback>
                <p:oleObj name="Equation" r:id="rId5" imgW="3543300" imgH="4191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8594" y="5062872"/>
                        <a:ext cx="5479154" cy="648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0307480"/>
              </p:ext>
            </p:extLst>
          </p:nvPr>
        </p:nvGraphicFramePr>
        <p:xfrm>
          <a:off x="2198594" y="6021288"/>
          <a:ext cx="5479154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0" name="Equation" r:id="rId7" imgW="3543300" imgH="419100" progId="Equation.DSMT4">
                  <p:embed/>
                </p:oleObj>
              </mc:Choice>
              <mc:Fallback>
                <p:oleObj name="Equation" r:id="rId7" imgW="3543300" imgH="4191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8594" y="6021288"/>
                        <a:ext cx="5479154" cy="648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824933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Складальне креслення пристрою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764704"/>
            <a:ext cx="8892480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1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7164"/>
            <a:ext cx="8229600" cy="1014954"/>
          </a:xfrm>
        </p:spPr>
        <p:txBody>
          <a:bodyPr>
            <a:noAutofit/>
          </a:bodyPr>
          <a:lstStyle/>
          <a:p>
            <a:pPr algn="ctr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 абсолютної ефективності вкладених інвестицій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35760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Абсолютна ефективність вкладених інвестицій: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6435470"/>
              </p:ext>
            </p:extLst>
          </p:nvPr>
        </p:nvGraphicFramePr>
        <p:xfrm>
          <a:off x="3419872" y="2622942"/>
          <a:ext cx="2074333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1" name="Equation" r:id="rId3" imgW="1143000" imgH="254000" progId="Equation.DSMT4">
                  <p:embed/>
                </p:oleObj>
              </mc:Choice>
              <mc:Fallback>
                <p:oleObj name="Equation" r:id="rId3" imgW="1143000" imgH="25400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2622942"/>
                        <a:ext cx="2074333" cy="4667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2382858"/>
              </p:ext>
            </p:extLst>
          </p:nvPr>
        </p:nvGraphicFramePr>
        <p:xfrm>
          <a:off x="3419872" y="3376389"/>
          <a:ext cx="2133468" cy="84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2" name="Equation" r:id="rId5" imgW="1473200" imgH="482600" progId="Equation.DSMT4">
                  <p:embed/>
                </p:oleObj>
              </mc:Choice>
              <mc:Fallback>
                <p:oleObj name="Equation" r:id="rId5" imgW="1473200" imgH="48260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3376389"/>
                        <a:ext cx="2133468" cy="844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3" name="Объект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6324570"/>
              </p:ext>
            </p:extLst>
          </p:nvPr>
        </p:nvGraphicFramePr>
        <p:xfrm>
          <a:off x="309399" y="4400601"/>
          <a:ext cx="8525201" cy="689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3" name="Equation" r:id="rId7" imgW="6261100" imgH="419100" progId="Equation.DSMT4">
                  <p:embed/>
                </p:oleObj>
              </mc:Choice>
              <mc:Fallback>
                <p:oleObj name="Equation" r:id="rId7" imgW="6261100" imgH="419100" progId="Equation.DSMT4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399" y="4400601"/>
                        <a:ext cx="8525201" cy="6894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5" name="Объект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2791333"/>
              </p:ext>
            </p:extLst>
          </p:nvPr>
        </p:nvGraphicFramePr>
        <p:xfrm>
          <a:off x="1763688" y="5569389"/>
          <a:ext cx="5760641" cy="4564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4" name="Equation" r:id="rId9" imgW="3263900" imgH="254000" progId="Equation.DSMT4">
                  <p:embed/>
                </p:oleObj>
              </mc:Choice>
              <mc:Fallback>
                <p:oleObj name="Equation" r:id="rId9" imgW="3263900" imgH="254000" progId="Equation.DSMT4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5569389"/>
                        <a:ext cx="5760641" cy="4564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197016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Макет пристрою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04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500174"/>
            <a:ext cx="8286807" cy="4637109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техніко-економічні показники приладів для контролю октанового числа бензину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9886539"/>
              </p:ext>
            </p:extLst>
          </p:nvPr>
        </p:nvGraphicFramePr>
        <p:xfrm>
          <a:off x="457201" y="1916831"/>
          <a:ext cx="8229599" cy="41872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94391"/>
                <a:gridCol w="2386664"/>
                <a:gridCol w="2024272"/>
                <a:gridCol w="2024272"/>
              </a:tblGrid>
              <a:tr h="427712"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Нові розробки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771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Критерій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1-й варіант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2-й варіант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8775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Пристрій «</a:t>
                      </a:r>
                      <a:r>
                        <a:rPr lang="uk-UA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ОКТІС-2»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Пристрій на базі негасенсорів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504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Простота реалізації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Простий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Простий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504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Завадостійкість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Низька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Висока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504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Надійність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Висока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Висока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504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Швидкодія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Низька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Висока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97504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Сумарний якісний коефіцієнт Q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24732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20656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ВИСНОВОК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435280" cy="540060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Апробація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результатів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магістерської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кваліфікаційної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наукові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апробовано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доповідях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3-ох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науково-технічних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конференціях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just"/>
            <a:r>
              <a:rPr lang="uk-UA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Лазарєв О. О., Юрченко С. І., </a:t>
            </a:r>
            <a:r>
              <a:rPr lang="uk-UA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Горчиця</a:t>
            </a:r>
            <a:r>
              <a:rPr lang="uk-UA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Т. П.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Двопараметричний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негасенсор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C-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негатроні</a:t>
            </a:r>
            <a:r>
              <a:rPr lang="uk-UA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//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Матеріали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13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міжнародної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наукової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конференції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Вимірювальна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обчислювальна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техніка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технологічних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процеса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(ВОТТП 2014)</a:t>
            </a:r>
            <a:r>
              <a:rPr lang="uk-UA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 </a:t>
            </a:r>
            <a:r>
              <a:rPr lang="uk-UA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Одеса,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6-12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червня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2014.</a:t>
            </a:r>
          </a:p>
          <a:p>
            <a:pPr lvl="0" algn="just"/>
            <a:r>
              <a:rPr lang="uk-UA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Лазарєв О. О., </a:t>
            </a:r>
            <a:r>
              <a:rPr lang="uk-UA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Філинюк</a:t>
            </a:r>
            <a:r>
              <a:rPr lang="uk-UA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 А., </a:t>
            </a:r>
            <a:r>
              <a:rPr lang="uk-UA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Войцеховська</a:t>
            </a:r>
            <a:r>
              <a:rPr lang="uk-UA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О. В., </a:t>
            </a:r>
            <a:r>
              <a:rPr lang="uk-UA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Горчиця</a:t>
            </a:r>
            <a:r>
              <a:rPr lang="uk-UA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Т. П.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Иммитансные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многозначные логические элементы на R-,L-,C-негатронах на ОПИ</a:t>
            </a:r>
            <a:r>
              <a:rPr lang="uk-UA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//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Матеріали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науково-технічної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конференції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Фізика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Електроніка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Електротехніка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(ФЕЕ-2014).</a:t>
            </a:r>
            <a:r>
              <a:rPr lang="uk-UA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Суми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21-26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квітня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2014.</a:t>
            </a:r>
          </a:p>
          <a:p>
            <a:pPr lvl="0" algn="just"/>
            <a:r>
              <a:rPr lang="uk-UA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Лазарєв О. О., </a:t>
            </a:r>
            <a:r>
              <a:rPr lang="uk-UA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Філинюк</a:t>
            </a:r>
            <a:r>
              <a:rPr lang="uk-UA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 А., </a:t>
            </a:r>
            <a:r>
              <a:rPr lang="uk-UA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Бондарюк</a:t>
            </a:r>
            <a:r>
              <a:rPr lang="uk-UA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Д. В., </a:t>
            </a:r>
            <a:r>
              <a:rPr lang="uk-UA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Горчиця</a:t>
            </a:r>
            <a:r>
              <a:rPr lang="uk-UA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Т. П. </a:t>
            </a:r>
            <a:r>
              <a:rPr lang="uk-UA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Двопараметричний</a:t>
            </a:r>
            <a:r>
              <a:rPr lang="uk-UA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автогенераторний</a:t>
            </a:r>
            <a:r>
              <a:rPr lang="uk-UA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негасенсор</a:t>
            </a:r>
            <a:r>
              <a:rPr lang="uk-UA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uk-UA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-негатроні // Конференція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Photonics</a:t>
            </a:r>
            <a:r>
              <a:rPr lang="uk-UA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ODS</a:t>
            </a:r>
            <a:r>
              <a:rPr lang="uk-UA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Міжнародна кон­ференція з оптико-електронних інфор­маційних техно­логій, 2015.</a:t>
            </a:r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Подана заявка на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винахід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"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Пристрій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контролю октанового числа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бензинів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uk-UA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32408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ДЯКУЮ ЗА УВАГУ!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загруженно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3290" y="2000240"/>
            <a:ext cx="7979238" cy="435771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68152"/>
          </a:xfrm>
        </p:spPr>
        <p:txBody>
          <a:bodyPr>
            <a:normAutofit/>
          </a:bodyPr>
          <a:lstStyle/>
          <a:p>
            <a:pPr algn="ctr"/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Техніко-економічні показники двох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схем пристроїв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222378"/>
              </p:ext>
            </p:extLst>
          </p:nvPr>
        </p:nvGraphicFramePr>
        <p:xfrm>
          <a:off x="457200" y="1772815"/>
          <a:ext cx="7787208" cy="28347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75052"/>
                <a:gridCol w="1387094"/>
                <a:gridCol w="1837101"/>
                <a:gridCol w="1687961"/>
              </a:tblGrid>
              <a:tr h="312034">
                <a:tc gridSpan="2">
                  <a:txBody>
                    <a:bodyPr/>
                    <a:lstStyle/>
                    <a:p>
                      <a:pPr indent="-3556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-3556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Нові розробки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034">
                <a:tc rowSpan="2">
                  <a:txBody>
                    <a:bodyPr/>
                    <a:lstStyle/>
                    <a:p>
                      <a:pPr indent="-3556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Показники</a:t>
                      </a:r>
                      <a:endParaRPr lang="ru-RU" sz="2000" b="1" i="1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indent="-35560"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Од. </a:t>
                      </a: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виміру</a:t>
                      </a:r>
                      <a:endParaRPr lang="ru-RU" sz="2000" b="1" i="1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3556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1-й варіант</a:t>
                      </a:r>
                      <a:endParaRPr lang="ru-RU" sz="2000" b="1" i="1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3556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2-й варіант</a:t>
                      </a:r>
                      <a:endParaRPr lang="ru-RU" sz="2000" b="1" i="1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361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Пристрій «ОКТІС-2»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Пристрій на базі негасенсорів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12034">
                <a:tc>
                  <a:txBody>
                    <a:bodyPr/>
                    <a:lstStyle/>
                    <a:p>
                      <a:pPr indent="-3556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Капітальні вкладення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3556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грн.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12257,13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3556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5892,87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12034">
                <a:tc>
                  <a:txBody>
                    <a:bodyPr/>
                    <a:lstStyle/>
                    <a:p>
                      <a:pPr indent="-3556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Експлуатаційні витрати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3556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грн./рік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3556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306,43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3556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147,32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24070">
                <a:tc>
                  <a:txBody>
                    <a:bodyPr/>
                    <a:lstStyle/>
                    <a:p>
                      <a:pPr indent="-3556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Сумарний якісний коефіцієнт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3556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3556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3556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306589"/>
              </p:ext>
            </p:extLst>
          </p:nvPr>
        </p:nvGraphicFramePr>
        <p:xfrm>
          <a:off x="1768283" y="4941168"/>
          <a:ext cx="5607431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1" name="Equation" r:id="rId3" imgW="3352800" imgH="431800" progId="Equation.DSMT4">
                  <p:embed/>
                </p:oleObj>
              </mc:Choice>
              <mc:Fallback>
                <p:oleObj name="Equation" r:id="rId3" imgW="3352800" imgH="4318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8283" y="4941168"/>
                        <a:ext cx="5607431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5953368"/>
              </p:ext>
            </p:extLst>
          </p:nvPr>
        </p:nvGraphicFramePr>
        <p:xfrm>
          <a:off x="2087723" y="5949280"/>
          <a:ext cx="4968553" cy="763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" name="Equation" r:id="rId5" imgW="2806700" imgH="431800" progId="Equation.DSMT4">
                  <p:embed/>
                </p:oleObj>
              </mc:Choice>
              <mc:Fallback>
                <p:oleObj name="Equation" r:id="rId5" imgW="2806700" imgH="4318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7723" y="5949280"/>
                        <a:ext cx="4968553" cy="7631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76131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 визначення октанового числа бензину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79776"/>
          </a:xfrm>
        </p:spPr>
        <p:txBody>
          <a:bodyPr/>
          <a:lstStyle/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 дослідження бензинів, що дозволяють визначати ОЧБ без спалювання в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двигуні;</a:t>
            </a:r>
          </a:p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Магнітно-резонансні, рентгеноскопічні і радіоактивні методи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оптоелектронні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методи;</a:t>
            </a:r>
          </a:p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пектрометричні методи;</a:t>
            </a:r>
          </a:p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Методи, обумовлені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застосуванням сірчаної кислоти, або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прямого 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тітрірування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діелектричні методи.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9395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Розрахунок плати на вібростійкість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56452"/>
            <a:ext cx="8229600" cy="54849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dirty="0"/>
              <a:t>Визначаємо частоту власних коливань за формулою</a:t>
            </a:r>
            <a:r>
              <a:rPr lang="uk-UA" dirty="0" smtClean="0"/>
              <a:t>:</a:t>
            </a:r>
          </a:p>
          <a:p>
            <a:endParaRPr lang="uk-UA" dirty="0"/>
          </a:p>
          <a:p>
            <a:endParaRPr lang="uk-UA" dirty="0" smtClean="0"/>
          </a:p>
          <a:p>
            <a:endParaRPr lang="uk-UA" dirty="0" smtClean="0"/>
          </a:p>
          <a:p>
            <a:pPr marL="0" indent="0" algn="ctr">
              <a:buNone/>
            </a:pPr>
            <a:endParaRPr lang="uk-UA" dirty="0" smtClean="0"/>
          </a:p>
          <a:p>
            <a:pPr marL="0" indent="0" algn="ctr">
              <a:buNone/>
            </a:pPr>
            <a:endParaRPr lang="uk-UA" dirty="0"/>
          </a:p>
          <a:p>
            <a:pPr marL="0" indent="0" algn="ctr">
              <a:buNone/>
            </a:pPr>
            <a:endParaRPr lang="uk-UA" dirty="0" smtClean="0"/>
          </a:p>
          <a:p>
            <a:pPr marL="0" indent="0" algn="ctr">
              <a:buNone/>
            </a:pPr>
            <a:endParaRPr lang="uk-UA" dirty="0" smtClean="0"/>
          </a:p>
          <a:p>
            <a:pPr marL="0" indent="0" algn="ctr">
              <a:buNone/>
            </a:pPr>
            <a:endParaRPr lang="uk-UA" dirty="0"/>
          </a:p>
          <a:p>
            <a:pPr marL="0" indent="0" algn="ctr">
              <a:buNone/>
            </a:pPr>
            <a:endParaRPr lang="uk-UA" dirty="0" smtClean="0"/>
          </a:p>
          <a:p>
            <a:pPr marL="0" indent="0" algn="ctr">
              <a:buNone/>
            </a:pPr>
            <a:endParaRPr lang="uk-UA" dirty="0"/>
          </a:p>
          <a:p>
            <a:pPr marL="0" indent="0" algn="ctr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Гц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≠ 28310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Гц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0" y="-1230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6060696"/>
              </p:ext>
            </p:extLst>
          </p:nvPr>
        </p:nvGraphicFramePr>
        <p:xfrm>
          <a:off x="2794894" y="1837349"/>
          <a:ext cx="3554207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4" name="Equation" r:id="rId3" imgW="1854200" imgH="444500" progId="Equation.DSMT4">
                  <p:embed/>
                </p:oleObj>
              </mc:Choice>
              <mc:Fallback>
                <p:oleObj name="Equation" r:id="rId3" imgW="1854200" imgH="444500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4894" y="1837349"/>
                        <a:ext cx="3554207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4" name="Объект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702953"/>
              </p:ext>
            </p:extLst>
          </p:nvPr>
        </p:nvGraphicFramePr>
        <p:xfrm>
          <a:off x="588984" y="4760115"/>
          <a:ext cx="7966025" cy="9801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5" name="Equation" r:id="rId5" imgW="3898800" imgH="469800" progId="Equation.DSMT4">
                  <p:embed/>
                </p:oleObj>
              </mc:Choice>
              <mc:Fallback>
                <p:oleObj name="Equation" r:id="rId5" imgW="3898800" imgH="469800" progId="Equation.DSMT4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984" y="4760115"/>
                        <a:ext cx="7966025" cy="9801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6" name="Объект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6908340"/>
              </p:ext>
            </p:extLst>
          </p:nvPr>
        </p:nvGraphicFramePr>
        <p:xfrm>
          <a:off x="3706254" y="2998987"/>
          <a:ext cx="1731486" cy="787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6" name="Equation" r:id="rId7" imgW="990170" imgH="444307" progId="Equation.DSMT4">
                  <p:embed/>
                </p:oleObj>
              </mc:Choice>
              <mc:Fallback>
                <p:oleObj name="Equation" r:id="rId7" imgW="990170" imgH="444307" progId="Equation.DSMT4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6254" y="2998987"/>
                        <a:ext cx="1731486" cy="7870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3772971"/>
              </p:ext>
            </p:extLst>
          </p:nvPr>
        </p:nvGraphicFramePr>
        <p:xfrm>
          <a:off x="3419872" y="4041382"/>
          <a:ext cx="2540585" cy="4633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7" name="Equation" r:id="rId9" imgW="1269720" imgH="228600" progId="Equation.DSMT4">
                  <p:embed/>
                </p:oleObj>
              </mc:Choice>
              <mc:Fallback>
                <p:oleObj name="Equation" r:id="rId9" imgW="1269720" imgH="228600" progId="Equation.DSMT4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4041382"/>
                        <a:ext cx="2540585" cy="4633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941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504406" y="6665"/>
            <a:ext cx="7307953" cy="507966"/>
          </a:xfrm>
        </p:spPr>
        <p:txBody>
          <a:bodyPr>
            <a:no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електрична принципова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640" y="652526"/>
            <a:ext cx="6984776" cy="620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152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57256"/>
          </a:xfrm>
        </p:spPr>
        <p:txBody>
          <a:bodyPr>
            <a:norm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Моделювання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214422"/>
            <a:ext cx="8686800" cy="365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55576" y="4833182"/>
            <a:ext cx="76328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Вихідний сигнал першого каналу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8878707"/>
              </p:ext>
            </p:extLst>
          </p:nvPr>
        </p:nvGraphicFramePr>
        <p:xfrm>
          <a:off x="3131840" y="5589240"/>
          <a:ext cx="3163162" cy="70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Equation" r:id="rId4" imgW="1879600" imgH="419100" progId="Equation.DSMT4">
                  <p:embed/>
                </p:oleObj>
              </mc:Choice>
              <mc:Fallback>
                <p:oleObj name="Equation" r:id="rId4" imgW="1879600" imgH="419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5589240"/>
                        <a:ext cx="3163162" cy="7060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4797152"/>
            <a:ext cx="6552728" cy="360040"/>
          </a:xfrm>
        </p:spPr>
        <p:txBody>
          <a:bodyPr>
            <a:normAutofit/>
          </a:bodyPr>
          <a:lstStyle/>
          <a:p>
            <a:pPr algn="ctr"/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Вихідний сигнал другого каналу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95536" y="1196752"/>
            <a:ext cx="8424936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0517706"/>
              </p:ext>
            </p:extLst>
          </p:nvPr>
        </p:nvGraphicFramePr>
        <p:xfrm>
          <a:off x="3275856" y="5589240"/>
          <a:ext cx="3167330" cy="7023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0" name="Equation" r:id="rId4" imgW="1930400" imgH="419100" progId="Equation.DSMT4">
                  <p:embed/>
                </p:oleObj>
              </mc:Choice>
              <mc:Fallback>
                <p:oleObj name="Equation" r:id="rId4" imgW="1930400" imgH="419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5589240"/>
                        <a:ext cx="3167330" cy="7023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81681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4437112"/>
            <a:ext cx="6696744" cy="420656"/>
          </a:xfrm>
        </p:spPr>
        <p:txBody>
          <a:bodyPr>
            <a:normAutofit/>
          </a:bodyPr>
          <a:lstStyle/>
          <a:p>
            <a:pPr algn="ctr"/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Вихідний сигнал третього каналу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1520" y="836712"/>
            <a:ext cx="856895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8022643"/>
              </p:ext>
            </p:extLst>
          </p:nvPr>
        </p:nvGraphicFramePr>
        <p:xfrm>
          <a:off x="3563888" y="5229200"/>
          <a:ext cx="3138462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" name="Equation" r:id="rId4" imgW="1854200" imgH="419100" progId="Equation.DSMT4">
                  <p:embed/>
                </p:oleObj>
              </mc:Choice>
              <mc:Fallback>
                <p:oleObj name="Equation" r:id="rId4" imgW="1854200" imgH="419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5229200"/>
                        <a:ext cx="3138462" cy="7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035384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393</TotalTime>
  <Words>461</Words>
  <Application>Microsoft Office PowerPoint</Application>
  <PresentationFormat>Экран (4:3)</PresentationFormat>
  <Paragraphs>115</Paragraphs>
  <Slides>21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Calibri</vt:lpstr>
      <vt:lpstr>Constantia</vt:lpstr>
      <vt:lpstr>Times New Roman</vt:lpstr>
      <vt:lpstr>Wingdings 2</vt:lpstr>
      <vt:lpstr>Поток</vt:lpstr>
      <vt:lpstr>Equation</vt:lpstr>
      <vt:lpstr>ТЕМА: ДОСЛІДЖЕННЯ ПРИСТРОЮ ДЛЯ КОНТРОЛЮ ОКТАНОВОГО ЧИСЛА БЕНЗИНУ</vt:lpstr>
      <vt:lpstr>Основні техніко-економічні показники приладів для контролю октанового числа бензину</vt:lpstr>
      <vt:lpstr>Техніко-економічні показники двох схем пристроїв</vt:lpstr>
      <vt:lpstr>Методи визначення октанового числа бензину</vt:lpstr>
      <vt:lpstr>Розрахунок плати на вібростійкість</vt:lpstr>
      <vt:lpstr>Схема електрична принципова</vt:lpstr>
      <vt:lpstr>Моделювання</vt:lpstr>
      <vt:lpstr>Вихідний сигнал другого каналу</vt:lpstr>
      <vt:lpstr>Вихідний сигнал третього каналу</vt:lpstr>
      <vt:lpstr>Вихідний сигнал четвертого каналу</vt:lpstr>
      <vt:lpstr>                                                         </vt:lpstr>
      <vt:lpstr>Модель пристрою в Thermal Desktop</vt:lpstr>
      <vt:lpstr>Зміна температурного тону плати під час її нагрівання в динамічному режимі</vt:lpstr>
      <vt:lpstr>ВАРІАНТИ КОМПОНУВАННЯ КОРПУСУ</vt:lpstr>
      <vt:lpstr>Варіанти компонування корпусу</vt:lpstr>
      <vt:lpstr>Характеристики трьох варіантів конструкції корпусу</vt:lpstr>
      <vt:lpstr>Складальне креслення пристрою</vt:lpstr>
      <vt:lpstr>Дослідження абсолютної ефективності вкладених інвестицій </vt:lpstr>
      <vt:lpstr>Макет пристрою</vt:lpstr>
      <vt:lpstr>ВИСНОВОК</vt:lpstr>
      <vt:lpstr>ДЯКУЮ ЗА УВАГУ!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ПРИСТРІЙ ДЛЯ КОНТРОЛЮ ОКТАНОВОГО ЧИСЛА БЕНЗИНУ</dc:title>
  <dc:creator>Дмитро</dc:creator>
  <cp:lastModifiedBy>Таня</cp:lastModifiedBy>
  <cp:revision>51</cp:revision>
  <dcterms:created xsi:type="dcterms:W3CDTF">2014-03-11T17:38:43Z</dcterms:created>
  <dcterms:modified xsi:type="dcterms:W3CDTF">2015-11-16T14:27:50Z</dcterms:modified>
</cp:coreProperties>
</file>