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9" r:id="rId1"/>
  </p:sldMasterIdLst>
  <p:notesMasterIdLst>
    <p:notesMasterId r:id="rId13"/>
  </p:notesMasterIdLst>
  <p:sldIdLst>
    <p:sldId id="256" r:id="rId2"/>
    <p:sldId id="287" r:id="rId3"/>
    <p:sldId id="288" r:id="rId4"/>
    <p:sldId id="296" r:id="rId5"/>
    <p:sldId id="289" r:id="rId6"/>
    <p:sldId id="290" r:id="rId7"/>
    <p:sldId id="291" r:id="rId8"/>
    <p:sldId id="292" r:id="rId9"/>
    <p:sldId id="294" r:id="rId10"/>
    <p:sldId id="295" r:id="rId11"/>
    <p:sldId id="29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1598D87-2D2C-4BE3-81FF-7743DAF7C42F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A3DBE2-CBE5-447C-A1DC-A4C0AE6F4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569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783346-5080-4C31-A9C1-24443AFA6FDB}" type="datetime1">
              <a:rPr lang="ru-RU" smtClean="0"/>
              <a:t>16.11.2015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56E9BE-0141-4DDB-8B49-3E77D9AC2418}" type="datetime1">
              <a:rPr lang="ru-RU" smtClean="0"/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4792A0-9FAA-4B65-A4C9-EE256F74CB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15B6EC-65B6-4E19-8FA3-104B8E1A80A2}" type="datetime1">
              <a:rPr lang="ru-RU" smtClean="0"/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32BFA-2FDF-4444-94BB-1BE9BEF140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F52693-825F-4E7A-BB56-FAF9D36CE60B}" type="datetime1">
              <a:rPr lang="ru-RU" smtClean="0"/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DB372-4049-448B-B423-400A0FFAB6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892F4C-A796-4516-860A-162CCCD40E1F}" type="datetime1">
              <a:rPr lang="ru-RU" smtClean="0"/>
              <a:t>16.11.2015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8B0FA-668D-4BF2-8F18-C2C93D5C29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760528-BF1A-4074-91E5-B222A7D24172}" type="datetime1">
              <a:rPr lang="ru-RU" smtClean="0"/>
              <a:t>16.11.2015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5CAD7-0725-4862-8508-A077FE3141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422393-A459-4AC3-9D3C-7781E79FA9B4}" type="datetime1">
              <a:rPr lang="ru-RU" smtClean="0"/>
              <a:t>16.11.2015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9523B-B5ED-4C4D-881E-B5879221DF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453E06-C0D0-464B-B389-D3FAF90C3182}" type="datetime1">
              <a:rPr lang="ru-RU" smtClean="0"/>
              <a:t>16.11.2015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D30508-8C8D-487A-82BC-026324769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82A40D-1CFF-4FE8-83EE-547E07B8C601}" type="datetime1">
              <a:rPr lang="ru-RU" smtClean="0"/>
              <a:t>16.11.2015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CB37C-96B0-4EDB-9D80-9221226978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AE6FC9-892B-429C-B899-8F6E5A3856D7}" type="datetime1">
              <a:rPr lang="ru-RU" smtClean="0"/>
              <a:t>16.11.2015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68F7BD4C-10CF-4269-B84C-53911BD3B4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CFEC650C-76A0-4A25-A114-2457F8EBE56C}" type="datetime1">
              <a:rPr lang="ru-RU" smtClean="0"/>
              <a:t>16.11.2015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11B6F-8D04-43D9-8522-C20B9F9D20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6E618F4-A034-4304-9663-D753439933B5}" type="datetime1">
              <a:rPr lang="ru-RU" smtClean="0"/>
              <a:t>16.11.2015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DF165A5-EB77-4651-906D-00E72445F4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transition spd="slow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16877"/>
            <a:ext cx="8352928" cy="23252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latin typeface="+mn-lt"/>
              <a:ea typeface="Calibri"/>
              <a:cs typeface="Times New Roman"/>
            </a:endParaRPr>
          </a:p>
          <a:p>
            <a:pPr lvl="1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uk-UA" sz="32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«ДОСЛІДЖЕННЯ </a:t>
            </a:r>
            <a:r>
              <a:rPr lang="uk-UA" sz="28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РОБОТИ </a:t>
            </a:r>
            <a:r>
              <a:rPr lang="uk-UA" sz="28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КОНТРОЛЕРА </a:t>
            </a:r>
            <a:r>
              <a:rPr lang="uk-UA" sz="28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ВІТРОГЕНЕРАТОРА</a:t>
            </a:r>
            <a:r>
              <a:rPr lang="uk-UA" sz="32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</a:t>
            </a:r>
            <a:endParaRPr lang="uk-UA" dirty="0" smtClean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uk-UA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67644" y="3284984"/>
            <a:ext cx="6408712" cy="1653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Спеціальність: 8.05090201 – </a:t>
            </a:r>
            <a:endParaRPr lang="ru-RU" dirty="0" smtClean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ru-RU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Радіоелектронні апарати та засоби»</a:t>
            </a:r>
            <a:br>
              <a:rPr lang="ru-RU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Магістерська кваліфікаційна робота</a:t>
            </a:r>
            <a:br>
              <a:rPr lang="ru-RU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7081" y="5301208"/>
            <a:ext cx="8136904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		Виконав: Олійник </a:t>
            </a:r>
            <a:r>
              <a:rPr lang="uk-UA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І</a:t>
            </a: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uk-UA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В.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        </a:t>
            </a: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Керівник: к.т.н., доцент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		Мотигін </a:t>
            </a:r>
            <a:r>
              <a:rPr lang="uk-UA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В.В.</a:t>
            </a:r>
            <a:endParaRPr lang="ru-RU" sz="1400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9339" y="817674"/>
            <a:ext cx="7545319" cy="379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Вінницький національний технічний університет</a:t>
            </a:r>
            <a:endParaRPr lang="ru-RU" sz="1400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8898" y="188640"/>
            <a:ext cx="8511574" cy="410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Висновки</a:t>
            </a:r>
            <a:endParaRPr lang="ru-RU" sz="16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9024" y="548680"/>
            <a:ext cx="83675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dirty="0" smtClean="0"/>
              <a:t>       У </a:t>
            </a:r>
            <a:r>
              <a:rPr lang="uk-UA" sz="1400" dirty="0"/>
              <a:t>першому розділі проведений огляд сучасних досягнень в галузі побудові контролерів вітрогенераторів, розглянутий загальний принцип роботи вітрогенераторів, проведено порівняльну характеристику приладу, що розроблявся, із вже існуючими прототипами та аналогами, вказані переваги та недоліки. Проведене техніко-економічне обгрунтування доцільності дослідження контролера вітрогенератора на мікросхемі </a:t>
            </a:r>
            <a:r>
              <a:rPr lang="uk-UA" sz="1400" dirty="0" smtClean="0"/>
              <a:t>PIC16F676.</a:t>
            </a:r>
          </a:p>
          <a:p>
            <a:pPr algn="just"/>
            <a:r>
              <a:rPr lang="uk-UA" sz="1400" dirty="0" smtClean="0"/>
              <a:t>       У </a:t>
            </a:r>
            <a:r>
              <a:rPr lang="uk-UA" sz="1400" dirty="0"/>
              <a:t>другому розділі проведено трасування та встановлені розміри плати виробу 100 × 160 мм і розрахована маса 150 г. За матеріал для друкованої плати вибрано склотекстоліт фольгований двосторонній марки СФ-2-35-2, який має товщину фольги 35 мкм, товщина матеріалу з фольгою 2 мм. Проведені розрахунки електромагнітної сумісності елементів, механічної міцності друкованої плати, а саме: на удар, на вібрацію, розрахунок на надійність. </a:t>
            </a:r>
            <a:endParaRPr lang="uk-UA" sz="1400" dirty="0" smtClean="0"/>
          </a:p>
          <a:p>
            <a:pPr algn="just"/>
            <a:r>
              <a:rPr lang="uk-UA" sz="1400" dirty="0" smtClean="0"/>
              <a:t>       У </a:t>
            </a:r>
            <a:r>
              <a:rPr lang="uk-UA" sz="1400" dirty="0"/>
              <a:t>третьому розділі в результаті досліджень контролера вітрогенератора проведено оцінку характеристик роботи всієї системи при різних типах вітряків і був обраний вітряк з фіксованими лопатями, так як даний тип вітряку має найкращі показники енергоефективності. Розраховані часові характеристики заряджання акумулятора Торнадо-200 від вітряка з фіксованими лопастями, визначені характеристики багаторівневого процесу зарядки акумулятора за допомогою моделювання роботи контролера вітрогенератора. Розраховані і змодельовані режими індикації і контролю рівня вихідної напруги, які здійснюються за допомогою світлодіодів і гальмівних навантажень.</a:t>
            </a:r>
            <a:endParaRPr lang="ru-RU" sz="1400" dirty="0"/>
          </a:p>
          <a:p>
            <a:pPr algn="just"/>
            <a:r>
              <a:rPr lang="uk-UA" sz="1400" dirty="0"/>
              <a:t> </a:t>
            </a:r>
            <a:r>
              <a:rPr lang="uk-UA" sz="1400" dirty="0" smtClean="0"/>
              <a:t>      У </a:t>
            </a:r>
            <a:r>
              <a:rPr lang="uk-UA" sz="1400" dirty="0"/>
              <a:t>четвертому розділі проведено оцінювання комерційного потенціалу  розробки. </a:t>
            </a:r>
            <a:r>
              <a:rPr lang="uk-UA" sz="1400" dirty="0" smtClean="0"/>
              <a:t> </a:t>
            </a:r>
            <a:r>
              <a:rPr lang="uk-UA" sz="1400" dirty="0"/>
              <a:t>Р</a:t>
            </a:r>
            <a:r>
              <a:rPr lang="uk-UA" sz="1400" dirty="0" smtClean="0"/>
              <a:t>озраховані  </a:t>
            </a:r>
            <a:r>
              <a:rPr lang="uk-UA" sz="1400" dirty="0"/>
              <a:t>витрати на  НДР.  Проведено  прогнозування  комерційних  ефектів  від  реалізації  результатів  розробки.  Проведено  розрахунок  ефективності  вкладених  інвестицій  та  періоду  їх  окупності</a:t>
            </a:r>
            <a:r>
              <a:rPr lang="uk-UA" sz="1400" dirty="0" smtClean="0"/>
              <a:t>.</a:t>
            </a:r>
          </a:p>
          <a:p>
            <a:pPr algn="just"/>
            <a:r>
              <a:rPr lang="uk-UA" sz="1400" dirty="0" smtClean="0"/>
              <a:t>       У </a:t>
            </a:r>
            <a:r>
              <a:rPr lang="uk-UA" sz="1400" dirty="0"/>
              <a:t>п’ятому розділі опрацьовано такі питання охорони праці і безпеки в надзвичайних </a:t>
            </a:r>
            <a:r>
              <a:rPr lang="uk-UA" sz="1400" dirty="0" smtClean="0"/>
              <a:t>ситуаціях. </a:t>
            </a:r>
            <a:endParaRPr lang="ru-RU" sz="1400" dirty="0"/>
          </a:p>
        </p:txBody>
      </p:sp>
      <p:sp>
        <p:nvSpPr>
          <p:cNvPr id="5" name="Rectangle 4"/>
          <p:cNvSpPr/>
          <p:nvPr/>
        </p:nvSpPr>
        <p:spPr>
          <a:xfrm>
            <a:off x="436575" y="5373216"/>
            <a:ext cx="836755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dirty="0"/>
              <a:t>Апробація результатів дослідження</a:t>
            </a:r>
            <a:endParaRPr lang="ru-RU" sz="1400" dirty="0"/>
          </a:p>
          <a:p>
            <a:pPr algn="just"/>
            <a:r>
              <a:rPr lang="uk-UA" sz="1400" dirty="0" smtClean="0"/>
              <a:t>Результати </a:t>
            </a:r>
            <a:r>
              <a:rPr lang="uk-UA" sz="1400" dirty="0"/>
              <a:t>досліджень даної магістерської роботи були підтверджені виступом на науковій конференції: </a:t>
            </a:r>
            <a:endParaRPr lang="ru-RU" sz="1400" dirty="0"/>
          </a:p>
          <a:p>
            <a:pPr lvl="0" algn="just"/>
            <a:r>
              <a:rPr lang="uk-UA" sz="1400" dirty="0"/>
              <a:t>Х</a:t>
            </a:r>
            <a:r>
              <a:rPr lang="en-US" sz="1400" dirty="0"/>
              <a:t>L</a:t>
            </a:r>
            <a:r>
              <a:rPr lang="uk-UA" sz="1400" dirty="0"/>
              <a:t>І</a:t>
            </a:r>
            <a:r>
              <a:rPr lang="en-US" sz="1400" dirty="0"/>
              <a:t>V</a:t>
            </a:r>
            <a:r>
              <a:rPr lang="uk-UA" sz="1400" dirty="0"/>
              <a:t> науково-технічна конференція професорсько-викладацького складу, співробітників та студентів університету (м. Вінниця, </a:t>
            </a:r>
            <a:r>
              <a:rPr lang="ru-RU" sz="1400" dirty="0"/>
              <a:t>2015</a:t>
            </a:r>
            <a:r>
              <a:rPr lang="uk-UA" sz="1400" dirty="0"/>
              <a:t>р.). </a:t>
            </a:r>
            <a:endParaRPr lang="ru-RU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557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DB372-4049-448B-B423-400A0FFAB63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0848" y="2967335"/>
            <a:ext cx="60623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Дякую за увагу!!!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5262604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332656"/>
            <a:ext cx="8496944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500" b="1" dirty="0" smtClean="0"/>
              <a:t>Метою </a:t>
            </a:r>
            <a:r>
              <a:rPr lang="uk-UA" sz="1500" b="1" dirty="0"/>
              <a:t>магістерської дипломної роботи</a:t>
            </a:r>
            <a:r>
              <a:rPr lang="uk-UA" sz="1500" dirty="0"/>
              <a:t> є є розробка і дослідження пристрою простого контролера зарядки для вітрогенератора. </a:t>
            </a:r>
            <a:endParaRPr lang="uk-UA" sz="1500" dirty="0" smtClean="0"/>
          </a:p>
          <a:p>
            <a:pPr algn="just"/>
            <a:r>
              <a:rPr lang="uk-UA" sz="1500" b="1" dirty="0" smtClean="0"/>
              <a:t>Для </a:t>
            </a:r>
            <a:r>
              <a:rPr lang="uk-UA" sz="1500" b="1" dirty="0"/>
              <a:t>досягнення поставленої мети необхідно вирішити такі задачі:</a:t>
            </a:r>
            <a:endParaRPr lang="ru-RU" sz="1500" b="1" dirty="0"/>
          </a:p>
          <a:p>
            <a:pPr lvl="0" algn="just"/>
            <a:r>
              <a:rPr lang="uk-UA" sz="1500" dirty="0" smtClean="0"/>
              <a:t>1. проаналізувати </a:t>
            </a:r>
            <a:r>
              <a:rPr lang="uk-UA" sz="1500" dirty="0"/>
              <a:t>технічний розвиток і галузь до якої відноситься </a:t>
            </a:r>
            <a:r>
              <a:rPr lang="uk-UA" sz="1500" dirty="0" smtClean="0"/>
              <a:t>пристрій;</a:t>
            </a:r>
            <a:endParaRPr lang="ru-RU" sz="1500" dirty="0"/>
          </a:p>
          <a:p>
            <a:pPr lvl="0" algn="just"/>
            <a:r>
              <a:rPr lang="uk-UA" sz="1500" dirty="0" smtClean="0"/>
              <a:t>2. провести </a:t>
            </a:r>
            <a:r>
              <a:rPr lang="uk-UA" sz="1500" dirty="0"/>
              <a:t>порівняльну характеристику пристрою, що </a:t>
            </a:r>
            <a:r>
              <a:rPr lang="uk-UA" sz="1500" dirty="0" smtClean="0"/>
              <a:t>розробляється, </a:t>
            </a:r>
            <a:r>
              <a:rPr lang="uk-UA" sz="1500" dirty="0"/>
              <a:t>з вже існуючими аналогами та прототипом, вказати на переваги та недоліки;</a:t>
            </a:r>
            <a:endParaRPr lang="ru-RU" sz="1500" dirty="0"/>
          </a:p>
          <a:p>
            <a:pPr lvl="0" algn="just"/>
            <a:r>
              <a:rPr lang="uk-UA" sz="1500" dirty="0" smtClean="0"/>
              <a:t>3. проаналізувати </a:t>
            </a:r>
            <a:r>
              <a:rPr lang="uk-UA" sz="1500" dirty="0"/>
              <a:t>електричну принципову схему пристрою;</a:t>
            </a:r>
            <a:endParaRPr lang="ru-RU" sz="1500" dirty="0"/>
          </a:p>
          <a:p>
            <a:pPr lvl="0" algn="just"/>
            <a:r>
              <a:rPr lang="uk-UA" sz="1500" dirty="0" smtClean="0"/>
              <a:t>4. зробити </a:t>
            </a:r>
            <a:r>
              <a:rPr lang="uk-UA" sz="1500" dirty="0"/>
              <a:t>аналіз технічних вимог до конструкції пристрою;</a:t>
            </a:r>
            <a:endParaRPr lang="ru-RU" sz="1500" dirty="0"/>
          </a:p>
          <a:p>
            <a:pPr lvl="0" algn="just"/>
            <a:r>
              <a:rPr lang="uk-UA" sz="1500" dirty="0" smtClean="0"/>
              <a:t>5. провести </a:t>
            </a:r>
            <a:r>
              <a:rPr lang="uk-UA" sz="1500" dirty="0"/>
              <a:t>компонування елементів друкованої плати та трасування з’єднань;</a:t>
            </a:r>
            <a:endParaRPr lang="ru-RU" sz="1500" dirty="0"/>
          </a:p>
          <a:p>
            <a:pPr lvl="0" algn="just"/>
            <a:r>
              <a:rPr lang="uk-UA" sz="1500" dirty="0" smtClean="0"/>
              <a:t>6. провести </a:t>
            </a:r>
            <a:r>
              <a:rPr lang="uk-UA" sz="1500" dirty="0"/>
              <a:t>електричні розрахунки друкованої плати, розрахунки електромагнітної сумісності, механічної міцності друкованої плати, розрахунок надійності;</a:t>
            </a:r>
            <a:endParaRPr lang="ru-RU" sz="1500" dirty="0"/>
          </a:p>
          <a:p>
            <a:pPr lvl="0" algn="just"/>
            <a:r>
              <a:rPr lang="uk-UA" sz="1500" dirty="0" smtClean="0"/>
              <a:t>7. провести </a:t>
            </a:r>
            <a:r>
              <a:rPr lang="uk-UA" sz="1500" dirty="0"/>
              <a:t>дослідження параметрів компонентів системи вітрогенератора (вітряка, контролера вітрогенератора, акумулятора) для досягення максимальної ефективності роботи системи</a:t>
            </a:r>
            <a:r>
              <a:rPr lang="ru-RU" sz="1500" dirty="0"/>
              <a:t>; </a:t>
            </a:r>
          </a:p>
          <a:p>
            <a:pPr lvl="0" algn="just"/>
            <a:r>
              <a:rPr lang="uk-UA" sz="1500" dirty="0" smtClean="0"/>
              <a:t>8. розглянути </a:t>
            </a:r>
            <a:r>
              <a:rPr lang="uk-UA" sz="1500" dirty="0"/>
              <a:t>економічну частину</a:t>
            </a:r>
            <a:r>
              <a:rPr lang="en-US" sz="1500" dirty="0"/>
              <a:t>;</a:t>
            </a:r>
            <a:endParaRPr lang="ru-RU" sz="1500" dirty="0"/>
          </a:p>
          <a:p>
            <a:pPr lvl="0" algn="just"/>
            <a:r>
              <a:rPr lang="uk-UA" sz="1500" dirty="0" smtClean="0"/>
              <a:t>9. розглянути </a:t>
            </a:r>
            <a:r>
              <a:rPr lang="uk-UA" sz="1500" dirty="0"/>
              <a:t>питання охорони праці</a:t>
            </a:r>
            <a:r>
              <a:rPr lang="uk-UA" sz="1500" dirty="0" smtClean="0"/>
              <a:t>.</a:t>
            </a:r>
          </a:p>
          <a:p>
            <a:pPr algn="just"/>
            <a:r>
              <a:rPr lang="uk-UA" sz="1500" b="1" dirty="0"/>
              <a:t>Об’єктом дослідження</a:t>
            </a:r>
            <a:r>
              <a:rPr lang="uk-UA" sz="1500" dirty="0"/>
              <a:t> є процес побудови пристрою простого контролера зарядки для вітрогенератора. </a:t>
            </a:r>
            <a:endParaRPr lang="ru-RU" sz="1500" dirty="0"/>
          </a:p>
          <a:p>
            <a:pPr algn="just"/>
            <a:r>
              <a:rPr lang="uk-UA" sz="1500" b="1" dirty="0"/>
              <a:t>Предметом дослідження</a:t>
            </a:r>
            <a:r>
              <a:rPr lang="uk-UA" sz="1500" dirty="0"/>
              <a:t> є ідеологія технічного розвитку напрямку пристрою простого контролера зарядки для вітрогенератора.</a:t>
            </a:r>
            <a:endParaRPr lang="ru-RU" sz="1500" dirty="0"/>
          </a:p>
          <a:p>
            <a:pPr algn="just"/>
            <a:r>
              <a:rPr lang="uk-UA" sz="1500" b="1" dirty="0" smtClean="0"/>
              <a:t>Наукова </a:t>
            </a:r>
            <a:r>
              <a:rPr lang="uk-UA" sz="1500" b="1" dirty="0"/>
              <a:t>новизна одержаних </a:t>
            </a:r>
            <a:r>
              <a:rPr lang="uk-UA" sz="1500" b="1" dirty="0" smtClean="0"/>
              <a:t>результатів </a:t>
            </a:r>
            <a:r>
              <a:rPr lang="uk-UA" sz="1500" dirty="0" smtClean="0"/>
              <a:t>полягає </a:t>
            </a:r>
            <a:r>
              <a:rPr lang="uk-UA" sz="1500" dirty="0"/>
              <a:t>в тому, що вперше було досліджено конфігурацію системи вітрогенератора для метеорологічних умов міста Одеса, а також розраховані оптимальні параметри кожного з компонентів системи. </a:t>
            </a:r>
            <a:endParaRPr lang="ru-RU" sz="1500" dirty="0"/>
          </a:p>
          <a:p>
            <a:pPr algn="just"/>
            <a:r>
              <a:rPr lang="uk-UA" sz="1500" b="1" dirty="0" smtClean="0"/>
              <a:t>Практичне </a:t>
            </a:r>
            <a:r>
              <a:rPr lang="uk-UA" sz="1500" b="1" dirty="0"/>
              <a:t>значення одержаних </a:t>
            </a:r>
            <a:r>
              <a:rPr lang="uk-UA" sz="1500" b="1" dirty="0" smtClean="0"/>
              <a:t>результатів </a:t>
            </a:r>
            <a:r>
              <a:rPr lang="uk-UA" sz="1500" dirty="0" smtClean="0"/>
              <a:t>полягає у проведенні оцінкових розрахунків </a:t>
            </a:r>
            <a:r>
              <a:rPr lang="uk-UA" sz="1500" dirty="0"/>
              <a:t>вихідної потужності вітряків різних типів для метеорлогічних умов міста Одеса. Отримані оптимальні параметри заряду акумулятора вітрогенератора, а також розраховані режими індикації і контролю вихідної напруги контролера вітрогенератора. </a:t>
            </a:r>
            <a:endParaRPr lang="ru-RU" sz="1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3717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9339" y="317656"/>
            <a:ext cx="7545319" cy="410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Типи вітрогенераторів</a:t>
            </a:r>
            <a:endParaRPr lang="ru-RU" sz="16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1782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395536" y="5472622"/>
            <a:ext cx="8352928" cy="119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Рисунок 1 – </a:t>
            </a:r>
            <a:r>
              <a:rPr lang="ru-RU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Вітрогенератор </a:t>
            </a:r>
            <a:r>
              <a:rPr lang="ru-RU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а) з </a:t>
            </a:r>
            <a:r>
              <a:rPr lang="ru-RU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фіксованою швидкістю обертання, </a:t>
            </a:r>
            <a:r>
              <a:rPr lang="ru-RU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б) зі </a:t>
            </a:r>
            <a:r>
              <a:rPr lang="ru-RU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змінною швидкістю обертання та змінним опором </a:t>
            </a:r>
            <a:r>
              <a:rPr lang="ru-RU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ротора, в</a:t>
            </a:r>
            <a:r>
              <a:rPr lang="ru-RU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зі змінною швидкістю обертання на базі індукційного генератора з подвійним живленням </a:t>
            </a:r>
            <a:r>
              <a:rPr lang="ru-RU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DFIG, </a:t>
            </a:r>
            <a:r>
              <a:rPr lang="ru-RU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г) з повним перетворювачем </a:t>
            </a:r>
            <a:endParaRPr lang="ru-RU" sz="1200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04235"/>
            <a:ext cx="762000" cy="365125"/>
          </a:xfrm>
        </p:spPr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92316"/>
            <a:ext cx="7344815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3311171"/>
            <a:ext cx="7344815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843808" y="2787252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6228184" y="2787252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б)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2843808" y="4895347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в)</a:t>
            </a:r>
            <a:endParaRPr lang="ru-RU" dirty="0"/>
          </a:p>
        </p:txBody>
      </p:sp>
      <p:sp>
        <p:nvSpPr>
          <p:cNvPr id="12" name="Rectangle 11"/>
          <p:cNvSpPr/>
          <p:nvPr/>
        </p:nvSpPr>
        <p:spPr>
          <a:xfrm>
            <a:off x="6228184" y="4895347"/>
            <a:ext cx="397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</a:t>
            </a: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3527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9339" y="317656"/>
            <a:ext cx="754531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Загальний принцип роботи вітрогенераторної установки</a:t>
            </a:r>
            <a:endParaRPr lang="ru-RU" sz="16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1782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395536" y="6077849"/>
            <a:ext cx="8352928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Рисунок 2 – Схема роботи вітрогенераторної установки</a:t>
            </a:r>
            <a:endParaRPr lang="ru-RU" sz="1400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04235"/>
            <a:ext cx="762000" cy="365125"/>
          </a:xfrm>
        </p:spPr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089338"/>
              </p:ext>
            </p:extLst>
          </p:nvPr>
        </p:nvGraphicFramePr>
        <p:xfrm>
          <a:off x="663253" y="1412776"/>
          <a:ext cx="7869187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Visio" r:id="rId3" imgW="7394232" imgH="4261053" progId="Visio.Drawing.11">
                  <p:embed/>
                </p:oleObj>
              </mc:Choice>
              <mc:Fallback>
                <p:oleObj name="Visio" r:id="rId3" imgW="7394232" imgH="4261053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253" y="1412776"/>
                        <a:ext cx="7869187" cy="45365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19859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324525"/>
            <a:ext cx="849694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Варіативний вибір схемотехнічного рішення контролера вітрогенератора</a:t>
            </a:r>
            <a:endParaRPr lang="ru-RU" sz="16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780967" y="5805264"/>
            <a:ext cx="754531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Рисунок 3 – Схема електрична принципова обраного схемотехнічного рішення контролера вітрогенератора</a:t>
            </a:r>
            <a:endParaRPr lang="ru-RU" sz="1400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6685" y="1264747"/>
            <a:ext cx="6850630" cy="439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9371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435485"/>
            <a:ext cx="8496944" cy="764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Розрахунок параметрів роботи контролера при різних типах вітряків</a:t>
            </a:r>
            <a:endParaRPr lang="ru-RU" sz="16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827584" y="1430654"/>
            <a:ext cx="3312368" cy="1566297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592156" y="1430654"/>
            <a:ext cx="3652252" cy="156629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2543182" y="3648681"/>
            <a:ext cx="4057635" cy="16525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7544" y="5856187"/>
            <a:ext cx="8352928" cy="913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Рисунок </a:t>
            </a:r>
            <a:r>
              <a:rPr lang="uk-UA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</a:t>
            </a:r>
            <a:r>
              <a:rPr lang="uk-UA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Залежність вихідної потужності </a:t>
            </a:r>
            <a:r>
              <a:rPr lang="uk-UA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від </a:t>
            </a:r>
            <a:r>
              <a:rPr lang="uk-UA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швидкості </a:t>
            </a:r>
            <a:r>
              <a:rPr lang="uk-UA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вітру для а</a:t>
            </a:r>
            <a:r>
              <a:rPr lang="uk-UA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вітряка з фіксованими </a:t>
            </a:r>
            <a:r>
              <a:rPr lang="uk-UA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лопатями, б) </a:t>
            </a:r>
            <a:r>
              <a:rPr lang="ru-RU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вітряка зі змінним кутом повороту </a:t>
            </a:r>
            <a:r>
              <a:rPr lang="ru-RU" sz="1600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лопатей, в</a:t>
            </a:r>
            <a:r>
              <a:rPr lang="ru-RU" sz="1600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вертикального вітряка </a:t>
            </a:r>
            <a:endParaRPr lang="ru-RU" sz="1200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29822" y="3103602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dirty="0"/>
          </a:p>
        </p:txBody>
      </p:sp>
      <p:sp>
        <p:nvSpPr>
          <p:cNvPr id="14" name="Rectangle 13"/>
          <p:cNvSpPr/>
          <p:nvPr/>
        </p:nvSpPr>
        <p:spPr>
          <a:xfrm>
            <a:off x="6204922" y="3103786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б)</a:t>
            </a:r>
            <a:endParaRPr lang="ru-RU" dirty="0"/>
          </a:p>
        </p:txBody>
      </p:sp>
      <p:sp>
        <p:nvSpPr>
          <p:cNvPr id="15" name="Rectangle 14"/>
          <p:cNvSpPr/>
          <p:nvPr/>
        </p:nvSpPr>
        <p:spPr>
          <a:xfrm>
            <a:off x="4499992" y="5373216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3681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6802" y="406728"/>
            <a:ext cx="851157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Результати розрахунків ефективності роботи різних типів вітряків</a:t>
            </a:r>
            <a:endParaRPr lang="ru-RU" sz="16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633740"/>
            <a:ext cx="21146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67544" y="1340768"/>
            <a:ext cx="820891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4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Одним </a:t>
            </a:r>
            <a:r>
              <a:rPr lang="uk-UA" sz="1400" b="1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 найбільш перспективних міст для вітроенергетики в Україні є Одеса, що зумовлено бепосередньою близкістю моря. Середньорічна швидкість вітру у Одесі складає 6,3 м/с, тому </a:t>
            </a:r>
            <a:r>
              <a:rPr lang="uk-UA" sz="14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розрахунки проводились </a:t>
            </a:r>
            <a:r>
              <a:rPr lang="uk-UA" sz="1400" b="1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даної швидкості вітру, а також для </a:t>
            </a:r>
            <a:r>
              <a:rPr lang="uk-UA" sz="14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</a:t>
            </a:r>
            <a:r>
              <a:rPr lang="uk-UA" sz="1400" b="1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швидкості 5 м/</a:t>
            </a:r>
            <a:r>
              <a:rPr lang="en-US" sz="1400" b="1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</a:t>
            </a:r>
            <a:r>
              <a:rPr lang="uk-UA" sz="1400" b="1" dirty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 8 м/</a:t>
            </a:r>
            <a:r>
              <a:rPr lang="en-US" sz="14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uk-UA" sz="14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4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1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545967"/>
              </p:ext>
            </p:extLst>
          </p:nvPr>
        </p:nvGraphicFramePr>
        <p:xfrm>
          <a:off x="1505585" y="2564904"/>
          <a:ext cx="6132830" cy="3189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4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Швидкість вітру, м</a:t>
                      </a:r>
                      <a:r>
                        <a:rPr lang="en-US" sz="1400">
                          <a:effectLst/>
                        </a:rPr>
                        <a:t>/c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Середнє значення потужності вітрогенератора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6,3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Вітряк з фіксованими лопатями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80,04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110,04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159,96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Вітряк зі змінним кутом повороту лопатей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69,96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110,04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170,04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Вертикальний вітряк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50,04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80,04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129,96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87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467544" y="5785358"/>
            <a:ext cx="8208912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4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результатами розрахунків найбільш ефективним є вітряк зфіксованими лопастями, так як він має значно нижчу ціну, ніж вітряк зі змінним кутом повоороту лопатей.</a:t>
            </a:r>
            <a:endParaRPr lang="ru-RU" sz="11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508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6201" y="457200"/>
            <a:ext cx="8511574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Результати розрахунків часових характеристик заряджання акумулятора вітрогенераторної системи</a:t>
            </a:r>
            <a:endParaRPr lang="ru-RU" sz="12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197440" y="6021288"/>
            <a:ext cx="67690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Рисунок 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рафік часових характеристик заряджання акумулятора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вітрогенераторної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системи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656522" y="1206212"/>
            <a:ext cx="3830955" cy="467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459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2551" y="530172"/>
            <a:ext cx="8511574" cy="630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 smtClean="0">
                <a:effectLst>
                  <a:glow rad="254000">
                    <a:schemeClr val="accent1">
                      <a:lumMod val="75000"/>
                      <a:alpha val="3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Результати розрахунку індикації і обмеження вихідної напруги на контролері вітрогенератора</a:t>
            </a:r>
            <a:endParaRPr lang="ru-RU" sz="1200" b="1" dirty="0">
              <a:effectLst>
                <a:glow rad="254000">
                  <a:schemeClr val="accent1">
                    <a:lumMod val="75000"/>
                    <a:alpha val="3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220072" y="5229199"/>
            <a:ext cx="31074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Рисунок </a:t>
            </a:r>
            <a:r>
              <a:rPr lang="uk-UA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lang="uk-UA" sz="1600" dirty="0" smtClean="0"/>
              <a:t>Режими індикації</a:t>
            </a:r>
          </a:p>
          <a:p>
            <a:pPr lvl="0" algn="ctr"/>
            <a:r>
              <a:rPr lang="uk-UA" sz="1600" dirty="0" smtClean="0"/>
              <a:t> </a:t>
            </a:r>
            <a:r>
              <a:rPr lang="uk-UA" sz="1600" dirty="0"/>
              <a:t>і </a:t>
            </a:r>
            <a:r>
              <a:rPr lang="uk-UA" sz="1600" dirty="0" smtClean="0"/>
              <a:t>обмеження </a:t>
            </a:r>
            <a:r>
              <a:rPr lang="uk-UA" sz="1600" dirty="0"/>
              <a:t>вихідної напруги </a:t>
            </a:r>
            <a:endParaRPr lang="uk-UA" sz="1600" dirty="0" smtClean="0"/>
          </a:p>
          <a:p>
            <a:pPr lvl="0" algn="ctr"/>
            <a:r>
              <a:rPr lang="uk-UA" sz="1600" dirty="0" smtClean="0"/>
              <a:t>контролера </a:t>
            </a:r>
            <a:r>
              <a:rPr lang="uk-UA" sz="1600" dirty="0"/>
              <a:t>вітрогенератора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A587D-EC3F-483E-B6AF-2185C562819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0398612"/>
              </p:ext>
            </p:extLst>
          </p:nvPr>
        </p:nvGraphicFramePr>
        <p:xfrm>
          <a:off x="4639709" y="1916832"/>
          <a:ext cx="4180763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Visio" r:id="rId3" imgW="4491546" imgH="3092629" progId="Visio.Drawing.11">
                  <p:embed/>
                </p:oleObj>
              </mc:Choice>
              <mc:Fallback>
                <p:oleObj name="Visio" r:id="rId3" imgW="4491546" imgH="309262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9709" y="1916832"/>
                        <a:ext cx="4180763" cy="2880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84810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62704" y="5229200"/>
            <a:ext cx="39137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Рисунок </a:t>
            </a:r>
            <a:r>
              <a:rPr lang="uk-UA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Електричне коло індикації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вихідного рівня напруги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схемі контролера вітрогенератора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0311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614</TotalTime>
  <Words>857</Words>
  <Application>Microsoft Office PowerPoint</Application>
  <PresentationFormat>Экран (4:3)</PresentationFormat>
  <Paragraphs>97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Franklin Gothic Book</vt:lpstr>
      <vt:lpstr>Times New Roman</vt:lpstr>
      <vt:lpstr>Verdana</vt:lpstr>
      <vt:lpstr>Wingdings 2</vt:lpstr>
      <vt:lpstr>Technic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Ваня</cp:lastModifiedBy>
  <cp:revision>59</cp:revision>
  <dcterms:created xsi:type="dcterms:W3CDTF">2013-03-13T10:02:15Z</dcterms:created>
  <dcterms:modified xsi:type="dcterms:W3CDTF">2015-11-16T12:58:08Z</dcterms:modified>
</cp:coreProperties>
</file>