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1" r:id="rId6"/>
    <p:sldId id="282" r:id="rId7"/>
    <p:sldId id="261" r:id="rId8"/>
    <p:sldId id="265" r:id="rId9"/>
    <p:sldId id="279" r:id="rId10"/>
    <p:sldId id="284" r:id="rId11"/>
    <p:sldId id="285" r:id="rId12"/>
    <p:sldId id="291" r:id="rId13"/>
    <p:sldId id="286" r:id="rId14"/>
    <p:sldId id="262" r:id="rId15"/>
    <p:sldId id="263" r:id="rId16"/>
    <p:sldId id="287" r:id="rId17"/>
    <p:sldId id="288" r:id="rId18"/>
    <p:sldId id="289" r:id="rId19"/>
    <p:sldId id="290" r:id="rId20"/>
    <p:sldId id="267" r:id="rId21"/>
    <p:sldId id="268" r:id="rId22"/>
    <p:sldId id="270" r:id="rId2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4FB5B"/>
    <a:srgbClr val="FF9900"/>
    <a:srgbClr val="FCD4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6" autoAdjust="0"/>
    <p:restoredTop sz="94611" autoAdjust="0"/>
  </p:normalViewPr>
  <p:slideViewPr>
    <p:cSldViewPr>
      <p:cViewPr>
        <p:scale>
          <a:sx n="80" d="100"/>
          <a:sy n="80" d="100"/>
        </p:scale>
        <p:origin x="-870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8C271-D5E7-4EAA-B718-45F31857ABBA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CD338-FF5C-4121-98BF-0C27924F9509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1A148-CD51-4621-97EA-1E863300C0C9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73B5E-62EE-41CE-BB4D-EB15CBE2F4F3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7FF26-17E0-4DA1-BC73-3A6E6F18D911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62A45-E9C6-4A32-9DEA-54E83C4E623E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8BE4C-F595-4BC4-BA6F-09587FB5612B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4F9A2-A11B-414E-AB8C-B31BE056DA33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FC33E-27AA-4290-AB45-AA8970E17B80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7772C-F425-419C-AF56-C731167DD4A5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9DB27-2F8C-4D2C-9CB1-7953233A97C5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3610A-2F0F-4481-8F78-1B3BE3E35F1F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3C66B-9E78-4F02-B2B4-29145D096001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6DCB6-CB34-4BBF-BAC5-43D236D9522F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52951-F260-4B69-A730-4978695C39E7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434A1-5D81-4AD1-ACBB-DE64AC98D34E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AB74C-C22C-4E29-B959-CAEBD49A9A3A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9E39B-1A8C-42BF-82CA-95DBD3061B33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CDBA6-2470-4F5A-B524-194B4E3F584F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BF198-BC0F-436D-A604-FB389F0A0903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CE068-B228-49DC-887B-88D704C3C0BD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96C39-EB89-4CDD-9F1B-4CF68F18B2A1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4CBE08-7A94-418C-A409-D56B1ACFB2A4}" type="datetimeFigureOut">
              <a:rPr lang="ru-RU"/>
              <a:pPr>
                <a:defRPr/>
              </a:pPr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9B7F698-D428-4EEC-B8FC-D713DBDEBFF2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lib.vntu.edu.ua/search/advanced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ot.vntu.edu.ua/index.php?option=com_content&amp;view=article&amp;id=101&amp;catid=35:cat-private-atricles&amp;Itemid=65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052" name="Picture 2" descr="C:\Documents and Settings\All Users\Документ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179512" y="260648"/>
            <a:ext cx="47496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uk-UA" altLang="uk-UA" sz="4000" b="1" dirty="0">
                <a:ln w="3175">
                  <a:solidFill>
                    <a:srgbClr val="FFC000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ВЧЕНИЙ, ПЕДАГОГ,</a:t>
            </a:r>
          </a:p>
          <a:p>
            <a:pPr eaLnBrk="1" hangingPunct="1">
              <a:defRPr/>
            </a:pPr>
            <a:r>
              <a:rPr lang="uk-UA" altLang="uk-UA" sz="4000" b="1" dirty="0">
                <a:ln w="3175">
                  <a:solidFill>
                    <a:srgbClr val="FFC000"/>
                  </a:solidFill>
                </a:ln>
                <a:solidFill>
                  <a:srgbClr val="FFFF00"/>
                </a:solidFill>
                <a:latin typeface="Cambria" pitchFamily="18" charset="0"/>
              </a:rPr>
              <a:t>         НОВАТОР</a:t>
            </a:r>
            <a:endParaRPr lang="ru-RU" altLang="uk-UA" sz="4000" b="1" dirty="0">
              <a:ln w="3175">
                <a:solidFill>
                  <a:srgbClr val="FFC000"/>
                </a:solidFill>
              </a:ln>
              <a:solidFill>
                <a:srgbClr val="FFFF00"/>
              </a:solidFill>
              <a:latin typeface="Cambri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/>
          <a:srcRect t="6161"/>
          <a:stretch/>
        </p:blipFill>
        <p:spPr bwMode="auto">
          <a:xfrm>
            <a:off x="5159028" y="0"/>
            <a:ext cx="2892845" cy="4071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5" name="TextBox 7"/>
          <p:cNvSpPr txBox="1">
            <a:spLocks noChangeArrowheads="1"/>
          </p:cNvSpPr>
          <p:nvPr/>
        </p:nvSpPr>
        <p:spPr bwMode="auto">
          <a:xfrm>
            <a:off x="785786" y="5072074"/>
            <a:ext cx="81438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Доктор </a:t>
            </a:r>
            <a:r>
              <a:rPr lang="ru-RU" altLang="uk-UA" sz="2400" b="1" i="1" dirty="0" err="1">
                <a:solidFill>
                  <a:srgbClr val="FFFF00"/>
                </a:solidFill>
                <a:latin typeface="Calibri" pitchFamily="34" charset="0"/>
              </a:rPr>
              <a:t>технічних</a:t>
            </a:r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 наук, </a:t>
            </a:r>
            <a:r>
              <a:rPr lang="ru-RU" altLang="uk-UA" sz="2400" b="1" i="1" dirty="0" err="1">
                <a:solidFill>
                  <a:srgbClr val="FFFF00"/>
                </a:solidFill>
                <a:latin typeface="Calibri" pitchFamily="34" charset="0"/>
              </a:rPr>
              <a:t>професор</a:t>
            </a:r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, </a:t>
            </a:r>
            <a:r>
              <a:rPr lang="ru-RU" altLang="uk-UA" sz="2400" b="1" i="1" dirty="0" err="1">
                <a:solidFill>
                  <a:srgbClr val="FFFF00"/>
                </a:solidFill>
                <a:latin typeface="Calibri" pitchFamily="34" charset="0"/>
              </a:rPr>
              <a:t>заслужений</a:t>
            </a:r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2400" b="1" i="1" dirty="0" err="1">
                <a:solidFill>
                  <a:srgbClr val="FFFF00"/>
                </a:solidFill>
                <a:latin typeface="Calibri" pitchFamily="34" charset="0"/>
              </a:rPr>
              <a:t>працівник</a:t>
            </a:r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2400" b="1" i="1" dirty="0" err="1">
                <a:solidFill>
                  <a:srgbClr val="FFFF00"/>
                </a:solidFill>
                <a:latin typeface="Calibri" pitchFamily="34" charset="0"/>
              </a:rPr>
              <a:t>освіти</a:t>
            </a:r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2400" b="1" i="1" dirty="0" err="1">
                <a:solidFill>
                  <a:srgbClr val="FFFF00"/>
                </a:solidFill>
                <a:latin typeface="Calibri" pitchFamily="34" charset="0"/>
              </a:rPr>
              <a:t>України</a:t>
            </a:r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, </a:t>
            </a:r>
            <a:r>
              <a:rPr lang="ru-RU" altLang="uk-UA" sz="2400" b="1" i="1" dirty="0" err="1">
                <a:solidFill>
                  <a:srgbClr val="FFFF00"/>
                </a:solidFill>
                <a:latin typeface="Calibri" pitchFamily="34" charset="0"/>
              </a:rPr>
              <a:t>відмінник</a:t>
            </a:r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2400" b="1" i="1" dirty="0" err="1">
                <a:solidFill>
                  <a:srgbClr val="FFFF00"/>
                </a:solidFill>
                <a:latin typeface="Calibri" pitchFamily="34" charset="0"/>
              </a:rPr>
              <a:t>освіти</a:t>
            </a:r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2400" b="1" i="1" dirty="0" err="1">
                <a:solidFill>
                  <a:srgbClr val="FFFF00"/>
                </a:solidFill>
                <a:latin typeface="Calibri" pitchFamily="34" charset="0"/>
              </a:rPr>
              <a:t>України</a:t>
            </a:r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, декан факультету </a:t>
            </a:r>
            <a:r>
              <a:rPr lang="ru-RU" altLang="uk-UA" sz="2400" b="1" i="1" dirty="0" err="1">
                <a:solidFill>
                  <a:srgbClr val="FFFF00"/>
                </a:solidFill>
                <a:latin typeface="Calibri" pitchFamily="34" charset="0"/>
              </a:rPr>
              <a:t>інформаційних</a:t>
            </a:r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2400" b="1" i="1" dirty="0" err="1">
                <a:solidFill>
                  <a:srgbClr val="FFFF00"/>
                </a:solidFill>
                <a:latin typeface="Calibri" pitchFamily="34" charset="0"/>
              </a:rPr>
              <a:t>технологій</a:t>
            </a:r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 та </a:t>
            </a:r>
            <a:r>
              <a:rPr lang="ru-RU" altLang="uk-UA" sz="2400" b="1" i="1" dirty="0" err="1">
                <a:solidFill>
                  <a:srgbClr val="FFFF00"/>
                </a:solidFill>
                <a:latin typeface="Calibri" pitchFamily="34" charset="0"/>
              </a:rPr>
              <a:t>комп'ютерної</a:t>
            </a:r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2400" b="1" i="1" dirty="0" err="1">
                <a:solidFill>
                  <a:srgbClr val="FFFF00"/>
                </a:solidFill>
                <a:latin typeface="Calibri" pitchFamily="34" charset="0"/>
              </a:rPr>
              <a:t>інженерії</a:t>
            </a:r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, </a:t>
            </a:r>
            <a:r>
              <a:rPr lang="ru-RU" altLang="uk-UA" sz="2400" b="1" i="1" dirty="0" err="1">
                <a:solidFill>
                  <a:srgbClr val="FFFF00"/>
                </a:solidFill>
                <a:latin typeface="Calibri" pitchFamily="34" charset="0"/>
              </a:rPr>
              <a:t>завідувач</a:t>
            </a:r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2400" b="1" i="1" dirty="0" err="1">
                <a:solidFill>
                  <a:srgbClr val="FFFF00"/>
                </a:solidFill>
                <a:latin typeface="Calibri" pitchFamily="34" charset="0"/>
              </a:rPr>
              <a:t>кафедри</a:t>
            </a:r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2400" b="1" i="1" dirty="0" err="1">
                <a:solidFill>
                  <a:srgbClr val="FFFF00"/>
                </a:solidFill>
                <a:latin typeface="Calibri" pitchFamily="34" charset="0"/>
              </a:rPr>
              <a:t>обчислювальної</a:t>
            </a:r>
            <a:r>
              <a:rPr lang="ru-RU" altLang="uk-UA" sz="2400" b="1" i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2400" b="1" i="1" dirty="0" err="1" smtClean="0">
                <a:solidFill>
                  <a:srgbClr val="FFFF00"/>
                </a:solidFill>
                <a:latin typeface="Calibri" pitchFamily="34" charset="0"/>
              </a:rPr>
              <a:t>техніки</a:t>
            </a:r>
            <a:endParaRPr lang="ru-RU" altLang="uk-UA" sz="2400" b="1" i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2787" y="3929066"/>
            <a:ext cx="5221213" cy="1200329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2">
                <a:alpha val="40000"/>
              </a:schemeClr>
            </a:outerShdw>
          </a:effectLst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ln w="12700"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atin typeface="Courier New" pitchFamily="49" charset="0"/>
                <a:cs typeface="Courier New" pitchFamily="49" charset="0"/>
              </a:rPr>
              <a:t>АЗАРОВ</a:t>
            </a:r>
            <a:endParaRPr lang="uk-UA" sz="3600" b="1" dirty="0">
              <a:ln w="12700">
                <a:solidFill>
                  <a:srgbClr val="FFFF00"/>
                </a:solidFill>
              </a:ln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atin typeface="Courier New" pitchFamily="49" charset="0"/>
              <a:cs typeface="Courier New" pitchFamily="49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ln w="12700"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atin typeface="Courier New" pitchFamily="49" charset="0"/>
                <a:cs typeface="Courier New" pitchFamily="49" charset="0"/>
              </a:rPr>
              <a:t>ОЛЕКСІЙ </a:t>
            </a:r>
            <a:r>
              <a:rPr lang="uk-UA" sz="3600" b="1" dirty="0">
                <a:ln w="12700"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atin typeface="Courier New" pitchFamily="49" charset="0"/>
                <a:cs typeface="Courier New" pitchFamily="49" charset="0"/>
              </a:rPr>
              <a:t>ДМИТРОВИЧ</a:t>
            </a:r>
            <a:endParaRPr lang="ru-RU" sz="3600" b="1" dirty="0">
              <a:ln w="12700">
                <a:solidFill>
                  <a:srgbClr val="FFFF00"/>
                </a:solidFill>
              </a:ln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24377" y="1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sp>
        <p:nvSpPr>
          <p:cNvPr id="3" name="Прямоугольник 2"/>
          <p:cNvSpPr/>
          <p:nvPr/>
        </p:nvSpPr>
        <p:spPr>
          <a:xfrm>
            <a:off x="65792" y="664198"/>
            <a:ext cx="9119623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err="1" smtClean="0">
                <a:latin typeface="Calibri" pitchFamily="34" charset="0"/>
              </a:rPr>
              <a:t>Олексій</a:t>
            </a:r>
            <a:r>
              <a:rPr lang="ru-RU" sz="2400" b="1" dirty="0" smtClean="0">
                <a:latin typeface="Calibri" pitchFamily="34" charset="0"/>
              </a:rPr>
              <a:t> </a:t>
            </a:r>
            <a:r>
              <a:rPr lang="ru-RU" sz="2400" b="1" dirty="0" err="1">
                <a:latin typeface="Calibri" pitchFamily="34" charset="0"/>
              </a:rPr>
              <a:t>Дмитрович</a:t>
            </a:r>
            <a:r>
              <a:rPr lang="ru-RU" sz="2400" b="1" dirty="0">
                <a:latin typeface="Calibri" pitchFamily="34" charset="0"/>
              </a:rPr>
              <a:t> Азаров </a:t>
            </a:r>
            <a:r>
              <a:rPr lang="ru-RU" sz="2400" dirty="0">
                <a:latin typeface="Calibri" pitchFamily="34" charset="0"/>
              </a:rPr>
              <a:t>активно </a:t>
            </a:r>
            <a:r>
              <a:rPr lang="ru-RU" sz="2400" dirty="0" err="1">
                <a:latin typeface="Calibri" pitchFamily="34" charset="0"/>
              </a:rPr>
              <a:t>займається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навчально</a:t>
            </a:r>
            <a:r>
              <a:rPr lang="ru-RU" sz="2400" dirty="0">
                <a:latin typeface="Calibri" pitchFamily="34" charset="0"/>
              </a:rPr>
              <a:t> – </a:t>
            </a:r>
            <a:r>
              <a:rPr lang="ru-RU" sz="2400" dirty="0" err="1">
                <a:latin typeface="Calibri" pitchFamily="34" charset="0"/>
              </a:rPr>
              <a:t>організаційною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роботою</a:t>
            </a:r>
            <a:r>
              <a:rPr lang="ru-RU" sz="2400" dirty="0">
                <a:latin typeface="Calibri" pitchFamily="34" charset="0"/>
              </a:rPr>
              <a:t>. Є </a:t>
            </a:r>
            <a:r>
              <a:rPr lang="ru-RU" sz="2400" b="1" dirty="0">
                <a:solidFill>
                  <a:srgbClr val="FFFF00"/>
                </a:solidFill>
                <a:latin typeface="Calibri" pitchFamily="34" charset="0"/>
              </a:rPr>
              <a:t>членом </a:t>
            </a:r>
            <a:r>
              <a:rPr lang="ru-RU" sz="2400" b="1" dirty="0" err="1">
                <a:solidFill>
                  <a:srgbClr val="FFFF00"/>
                </a:solidFill>
                <a:latin typeface="Calibri" pitchFamily="34" charset="0"/>
              </a:rPr>
              <a:t>експертної</a:t>
            </a:r>
            <a:r>
              <a:rPr lang="ru-RU" sz="2400" b="1" dirty="0">
                <a:solidFill>
                  <a:srgbClr val="FFFF00"/>
                </a:solidFill>
                <a:latin typeface="Calibri" pitchFamily="34" charset="0"/>
              </a:rPr>
              <a:t> ради МОНУ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з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комп’ютерних</a:t>
            </a:r>
            <a:r>
              <a:rPr lang="ru-RU" sz="2400" dirty="0">
                <a:latin typeface="Calibri" pitchFamily="34" charset="0"/>
              </a:rPr>
              <a:t> наук </a:t>
            </a:r>
            <a:r>
              <a:rPr lang="ru-RU" sz="2400" dirty="0" err="1">
                <a:latin typeface="Calibri" pitchFamily="34" charset="0"/>
              </a:rPr>
              <a:t>і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технологій</a:t>
            </a:r>
            <a:r>
              <a:rPr lang="ru-RU" sz="2400" dirty="0">
                <a:latin typeface="Calibri" pitchFamily="34" charset="0"/>
              </a:rPr>
              <a:t> при </a:t>
            </a:r>
            <a:r>
              <a:rPr lang="ru-RU" sz="2400" b="1" dirty="0" err="1">
                <a:latin typeface="Calibri" pitchFamily="34" charset="0"/>
              </a:rPr>
              <a:t>Акредитаційній</a:t>
            </a:r>
            <a:r>
              <a:rPr lang="ru-RU" sz="2400" b="1" dirty="0">
                <a:latin typeface="Calibri" pitchFamily="34" charset="0"/>
              </a:rPr>
              <a:t> </a:t>
            </a:r>
            <a:r>
              <a:rPr lang="ru-RU" sz="2400" b="1" dirty="0" err="1">
                <a:latin typeface="Calibri" pitchFamily="34" charset="0"/>
              </a:rPr>
              <a:t>комісії</a:t>
            </a:r>
            <a:r>
              <a:rPr lang="ru-RU" sz="2400" b="1" dirty="0">
                <a:latin typeface="Calibri" pitchFamily="34" charset="0"/>
              </a:rPr>
              <a:t> </a:t>
            </a:r>
            <a:r>
              <a:rPr lang="ru-RU" sz="2400" b="1" dirty="0" err="1">
                <a:latin typeface="Calibri" pitchFamily="34" charset="0"/>
              </a:rPr>
              <a:t>України</a:t>
            </a:r>
            <a:r>
              <a:rPr lang="ru-RU" sz="2400" dirty="0">
                <a:latin typeface="Calibri" pitchFamily="34" charset="0"/>
              </a:rPr>
              <a:t>. </a:t>
            </a:r>
            <a:r>
              <a:rPr lang="ru-RU" sz="2400" dirty="0" err="1">
                <a:latin typeface="Calibri" pitchFamily="34" charset="0"/>
              </a:rPr>
              <a:t>Крім</a:t>
            </a:r>
            <a:r>
              <a:rPr lang="ru-RU" sz="2400" dirty="0">
                <a:latin typeface="Calibri" pitchFamily="34" charset="0"/>
              </a:rPr>
              <a:t> того </a:t>
            </a:r>
            <a:r>
              <a:rPr lang="ru-RU" sz="2400" dirty="0" err="1">
                <a:latin typeface="Calibri" pitchFamily="34" charset="0"/>
              </a:rPr>
              <a:t>він</a:t>
            </a:r>
            <a:r>
              <a:rPr lang="ru-RU" sz="2400" dirty="0">
                <a:latin typeface="Calibri" pitchFamily="34" charset="0"/>
              </a:rPr>
              <a:t> є </a:t>
            </a:r>
            <a:r>
              <a:rPr lang="ru-RU" sz="2400" b="1" dirty="0">
                <a:solidFill>
                  <a:srgbClr val="FFFF00"/>
                </a:solidFill>
                <a:latin typeface="Calibri" pitchFamily="34" charset="0"/>
              </a:rPr>
              <a:t>членом </a:t>
            </a:r>
            <a:r>
              <a:rPr lang="ru-RU" sz="2400" b="1" dirty="0" err="1" smtClean="0">
                <a:solidFill>
                  <a:srgbClr val="FFFF00"/>
                </a:solidFill>
                <a:latin typeface="Calibri" pitchFamily="34" charset="0"/>
              </a:rPr>
              <a:t>науково-методичної</a:t>
            </a:r>
            <a:r>
              <a:rPr lang="ru-RU" sz="2400" b="1" dirty="0" smtClean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Calibri" pitchFamily="34" charset="0"/>
              </a:rPr>
              <a:t>комісії</a:t>
            </a:r>
            <a:r>
              <a:rPr lang="ru-RU" sz="2400" b="1" dirty="0">
                <a:solidFill>
                  <a:srgbClr val="FFFF00"/>
                </a:solidFill>
                <a:latin typeface="Calibri" pitchFamily="34" charset="0"/>
              </a:rPr>
              <a:t> МОНУ </a:t>
            </a:r>
            <a:r>
              <a:rPr lang="ru-RU" sz="2400" dirty="0">
                <a:latin typeface="Calibri" pitchFamily="34" charset="0"/>
              </a:rPr>
              <a:t>з </a:t>
            </a:r>
            <a:r>
              <a:rPr lang="ru-RU" sz="2400" dirty="0" err="1">
                <a:latin typeface="Calibri" pitchFamily="34" charset="0"/>
              </a:rPr>
              <a:t>напряму</a:t>
            </a:r>
            <a:r>
              <a:rPr lang="ru-RU" sz="2400" dirty="0">
                <a:latin typeface="Calibri" pitchFamily="34" charset="0"/>
              </a:rPr>
              <a:t> «</a:t>
            </a:r>
            <a:r>
              <a:rPr lang="ru-RU" sz="2400" b="1" dirty="0" err="1">
                <a:latin typeface="Calibri" pitchFamily="34" charset="0"/>
              </a:rPr>
              <a:t>Комп’ютерна</a:t>
            </a:r>
            <a:r>
              <a:rPr lang="ru-RU" sz="2400" b="1" dirty="0">
                <a:latin typeface="Calibri" pitchFamily="34" charset="0"/>
              </a:rPr>
              <a:t> </a:t>
            </a:r>
            <a:r>
              <a:rPr lang="ru-RU" sz="2400" b="1" dirty="0" err="1">
                <a:latin typeface="Calibri" pitchFamily="34" charset="0"/>
              </a:rPr>
              <a:t>інженерія</a:t>
            </a:r>
            <a:r>
              <a:rPr lang="ru-RU" sz="2400" dirty="0">
                <a:latin typeface="Calibri" pitchFamily="34" charset="0"/>
              </a:rPr>
              <a:t>».</a:t>
            </a:r>
          </a:p>
          <a:p>
            <a:pPr>
              <a:defRPr/>
            </a:pPr>
            <a:r>
              <a:rPr lang="ru-RU" sz="2400" dirty="0" smtClean="0">
                <a:latin typeface="Calibri" pitchFamily="34" charset="0"/>
              </a:rPr>
              <a:t>З </a:t>
            </a:r>
            <a:r>
              <a:rPr lang="ru-RU" sz="2400" dirty="0" err="1">
                <a:latin typeface="Calibri" pitchFamily="34" charset="0"/>
              </a:rPr>
              <a:t>його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ініціативи</a:t>
            </a:r>
            <a:r>
              <a:rPr lang="ru-RU" sz="2400" dirty="0">
                <a:latin typeface="Calibri" pitchFamily="34" charset="0"/>
              </a:rPr>
              <a:t> у 2002 – 2007 роках в </a:t>
            </a:r>
            <a:r>
              <a:rPr lang="ru-RU" sz="2400" dirty="0" err="1">
                <a:latin typeface="Calibri" pitchFamily="34" charset="0"/>
              </a:rPr>
              <a:t>університеті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було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ліцензовано</a:t>
            </a:r>
            <a:r>
              <a:rPr lang="ru-RU" sz="2400" dirty="0">
                <a:latin typeface="Calibri" pitchFamily="34" charset="0"/>
              </a:rPr>
              <a:t> і </a:t>
            </a:r>
            <a:r>
              <a:rPr lang="ru-RU" sz="2400" dirty="0" err="1">
                <a:latin typeface="Calibri" pitchFamily="34" charset="0"/>
              </a:rPr>
              <a:t>акредитовано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бакалаврський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напрям</a:t>
            </a:r>
            <a:r>
              <a:rPr lang="ru-RU" sz="2400" dirty="0">
                <a:latin typeface="Calibri" pitchFamily="34" charset="0"/>
              </a:rPr>
              <a:t> «</a:t>
            </a:r>
            <a:r>
              <a:rPr lang="ru-RU" sz="2400" b="1" dirty="0" err="1">
                <a:latin typeface="Calibri" pitchFamily="34" charset="0"/>
              </a:rPr>
              <a:t>Захист</a:t>
            </a:r>
            <a:r>
              <a:rPr lang="ru-RU" sz="2400" b="1" dirty="0">
                <a:latin typeface="Calibri" pitchFamily="34" charset="0"/>
              </a:rPr>
              <a:t> </a:t>
            </a:r>
            <a:r>
              <a:rPr lang="ru-RU" sz="2400" b="1" dirty="0" err="1">
                <a:latin typeface="Calibri" pitchFamily="34" charset="0"/>
              </a:rPr>
              <a:t>інформації</a:t>
            </a:r>
            <a:r>
              <a:rPr lang="ru-RU" sz="2400" dirty="0">
                <a:latin typeface="Calibri" pitchFamily="34" charset="0"/>
              </a:rPr>
              <a:t>» , а </a:t>
            </a:r>
            <a:r>
              <a:rPr lang="ru-RU" sz="2400" dirty="0" err="1">
                <a:latin typeface="Calibri" pitchFamily="34" charset="0"/>
              </a:rPr>
              <a:t>також</a:t>
            </a:r>
            <a:r>
              <a:rPr lang="ru-RU" sz="2400" dirty="0">
                <a:latin typeface="Calibri" pitchFamily="34" charset="0"/>
              </a:rPr>
              <a:t> в рамках </a:t>
            </a:r>
            <a:r>
              <a:rPr lang="ru-RU" sz="2400" dirty="0" err="1">
                <a:latin typeface="Calibri" pitchFamily="34" charset="0"/>
              </a:rPr>
              <a:t>цього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напряму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спеціальність</a:t>
            </a:r>
            <a:r>
              <a:rPr lang="ru-RU" sz="2400" dirty="0">
                <a:latin typeface="Calibri" pitchFamily="34" charset="0"/>
              </a:rPr>
              <a:t> «</a:t>
            </a:r>
            <a:r>
              <a:rPr lang="ru-RU" sz="2400" b="1" dirty="0" err="1">
                <a:solidFill>
                  <a:srgbClr val="FFFF00"/>
                </a:solidFill>
                <a:latin typeface="Calibri" pitchFamily="34" charset="0"/>
              </a:rPr>
              <a:t>Захист</a:t>
            </a:r>
            <a:r>
              <a:rPr lang="ru-RU" sz="2400" b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Calibri" pitchFamily="34" charset="0"/>
              </a:rPr>
              <a:t>інформації</a:t>
            </a:r>
            <a:r>
              <a:rPr lang="ru-RU" sz="2400" b="1" dirty="0">
                <a:solidFill>
                  <a:srgbClr val="FFFF00"/>
                </a:solidFill>
                <a:latin typeface="Calibri" pitchFamily="34" charset="0"/>
              </a:rPr>
              <a:t> в </a:t>
            </a:r>
            <a:r>
              <a:rPr lang="ru-RU" sz="2400" b="1" dirty="0" err="1">
                <a:solidFill>
                  <a:srgbClr val="FFFF00"/>
                </a:solidFill>
                <a:latin typeface="Calibri" pitchFamily="34" charset="0"/>
              </a:rPr>
              <a:t>комп’ютерних</a:t>
            </a:r>
            <a:r>
              <a:rPr lang="ru-RU" sz="2400" b="1" dirty="0">
                <a:solidFill>
                  <a:srgbClr val="FFFF00"/>
                </a:solidFill>
                <a:latin typeface="Calibri" pitchFamily="34" charset="0"/>
              </a:rPr>
              <a:t> системах і мережах</a:t>
            </a:r>
            <a:r>
              <a:rPr lang="ru-RU" sz="2400" dirty="0">
                <a:latin typeface="Calibri" pitchFamily="34" charset="0"/>
              </a:rPr>
              <a:t>».</a:t>
            </a:r>
          </a:p>
          <a:p>
            <a:pPr>
              <a:defRPr/>
            </a:pPr>
            <a:r>
              <a:rPr lang="ru-RU" sz="2400" dirty="0" smtClean="0">
                <a:latin typeface="Calibri" pitchFamily="34" charset="0"/>
              </a:rPr>
              <a:t>У </a:t>
            </a:r>
            <a:r>
              <a:rPr lang="ru-RU" sz="2400" dirty="0">
                <a:latin typeface="Calibri" pitchFamily="34" charset="0"/>
              </a:rPr>
              <a:t>2006 – 2011 роках </a:t>
            </a:r>
            <a:r>
              <a:rPr lang="ru-RU" sz="2400" dirty="0" err="1">
                <a:latin typeface="Calibri" pitchFamily="34" charset="0"/>
              </a:rPr>
              <a:t>під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його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керівництвом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було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ліцензовано</a:t>
            </a:r>
            <a:r>
              <a:rPr lang="ru-RU" sz="2400" dirty="0">
                <a:latin typeface="Calibri" pitchFamily="34" charset="0"/>
              </a:rPr>
              <a:t> і </a:t>
            </a:r>
            <a:r>
              <a:rPr lang="ru-RU" sz="2400" dirty="0" err="1">
                <a:latin typeface="Calibri" pitchFamily="34" charset="0"/>
              </a:rPr>
              <a:t>акредитовано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бакалаврський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напрям</a:t>
            </a:r>
            <a:r>
              <a:rPr lang="ru-RU" sz="2400" dirty="0">
                <a:latin typeface="Calibri" pitchFamily="34" charset="0"/>
              </a:rPr>
              <a:t> «</a:t>
            </a:r>
            <a:r>
              <a:rPr lang="ru-RU" sz="2400" b="1" dirty="0" err="1">
                <a:latin typeface="Calibri" pitchFamily="34" charset="0"/>
              </a:rPr>
              <a:t>Управління</a:t>
            </a:r>
            <a:r>
              <a:rPr lang="ru-RU" sz="2400" b="1" dirty="0">
                <a:latin typeface="Calibri" pitchFamily="34" charset="0"/>
              </a:rPr>
              <a:t> </a:t>
            </a:r>
            <a:r>
              <a:rPr lang="ru-RU" sz="2400" b="1" dirty="0" err="1">
                <a:latin typeface="Calibri" pitchFamily="34" charset="0"/>
              </a:rPr>
              <a:t>інформаційною</a:t>
            </a:r>
            <a:r>
              <a:rPr lang="ru-RU" sz="2400" b="1" dirty="0">
                <a:latin typeface="Calibri" pitchFamily="34" charset="0"/>
              </a:rPr>
              <a:t> </a:t>
            </a:r>
            <a:r>
              <a:rPr lang="ru-RU" sz="2400" b="1" dirty="0" err="1">
                <a:latin typeface="Calibri" pitchFamily="34" charset="0"/>
              </a:rPr>
              <a:t>безпекою</a:t>
            </a:r>
            <a:r>
              <a:rPr lang="ru-RU" sz="2400" dirty="0">
                <a:latin typeface="Calibri" pitchFamily="34" charset="0"/>
              </a:rPr>
              <a:t>» та </a:t>
            </a:r>
            <a:r>
              <a:rPr lang="ru-RU" sz="2400" dirty="0" err="1">
                <a:latin typeface="Calibri" pitchFamily="34" charset="0"/>
              </a:rPr>
              <a:t>спеціальність</a:t>
            </a:r>
            <a:r>
              <a:rPr lang="ru-RU" sz="2400" dirty="0">
                <a:latin typeface="Calibri" pitchFamily="34" charset="0"/>
              </a:rPr>
              <a:t> «</a:t>
            </a:r>
            <a:r>
              <a:rPr lang="ru-RU" sz="2400" dirty="0" err="1">
                <a:solidFill>
                  <a:srgbClr val="FFFF00"/>
                </a:solidFill>
                <a:latin typeface="Calibri" pitchFamily="34" charset="0"/>
              </a:rPr>
              <a:t>Адміністративний</a:t>
            </a:r>
            <a:r>
              <a:rPr lang="ru-RU" sz="2400" dirty="0">
                <a:solidFill>
                  <a:srgbClr val="FFFF00"/>
                </a:solidFill>
                <a:latin typeface="Calibri" pitchFamily="34" charset="0"/>
              </a:rPr>
              <a:t> менеджмент у </a:t>
            </a:r>
            <a:r>
              <a:rPr lang="ru-RU" sz="2400" dirty="0" err="1">
                <a:solidFill>
                  <a:srgbClr val="FFFF00"/>
                </a:solidFill>
                <a:latin typeface="Calibri" pitchFamily="34" charset="0"/>
              </a:rPr>
              <a:t>сфері</a:t>
            </a:r>
            <a:r>
              <a:rPr lang="ru-RU" sz="2400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2400" dirty="0" err="1">
                <a:solidFill>
                  <a:srgbClr val="FFFF00"/>
                </a:solidFill>
                <a:latin typeface="Calibri" pitchFamily="34" charset="0"/>
              </a:rPr>
              <a:t>захисту</a:t>
            </a:r>
            <a:r>
              <a:rPr lang="ru-RU" sz="2400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2400" dirty="0" err="1">
                <a:solidFill>
                  <a:srgbClr val="FFFF00"/>
                </a:solidFill>
                <a:latin typeface="Calibri" pitchFamily="34" charset="0"/>
              </a:rPr>
              <a:t>інформації</a:t>
            </a:r>
            <a:r>
              <a:rPr lang="ru-RU" sz="2400" dirty="0">
                <a:solidFill>
                  <a:srgbClr val="FFFF00"/>
                </a:solidFill>
                <a:latin typeface="Calibri" pitchFamily="34" charset="0"/>
              </a:rPr>
              <a:t> з </a:t>
            </a:r>
            <a:r>
              <a:rPr lang="ru-RU" sz="2400" dirty="0" err="1">
                <a:solidFill>
                  <a:srgbClr val="FFFF00"/>
                </a:solidFill>
                <a:latin typeface="Calibri" pitchFamily="34" charset="0"/>
              </a:rPr>
              <a:t>обмеженим</a:t>
            </a:r>
            <a:r>
              <a:rPr lang="ru-RU" sz="2400" dirty="0">
                <a:solidFill>
                  <a:srgbClr val="FFFF00"/>
                </a:solidFill>
                <a:latin typeface="Calibri" pitchFamily="34" charset="0"/>
              </a:rPr>
              <a:t> доступом</a:t>
            </a:r>
            <a:r>
              <a:rPr lang="ru-RU" sz="2400" dirty="0">
                <a:latin typeface="Calibri" pitchFamily="34" charset="0"/>
              </a:rPr>
              <a:t>».</a:t>
            </a:r>
          </a:p>
          <a:p>
            <a:pPr>
              <a:defRPr/>
            </a:pPr>
            <a:r>
              <a:rPr lang="ru-RU" sz="2400" dirty="0" smtClean="0">
                <a:latin typeface="Calibri" pitchFamily="34" charset="0"/>
              </a:rPr>
              <a:t>     У </a:t>
            </a:r>
            <a:r>
              <a:rPr lang="ru-RU" sz="2400" dirty="0">
                <a:latin typeface="Calibri" pitchFamily="34" charset="0"/>
              </a:rPr>
              <a:t>2013 </a:t>
            </a:r>
            <a:r>
              <a:rPr lang="ru-RU" sz="2400" dirty="0" err="1">
                <a:latin typeface="Calibri" pitchFamily="34" charset="0"/>
              </a:rPr>
              <a:t>році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під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керівництвом</a:t>
            </a:r>
            <a:r>
              <a:rPr lang="ru-RU" sz="2400" dirty="0">
                <a:latin typeface="Calibri" pitchFamily="34" charset="0"/>
              </a:rPr>
              <a:t> Азарова О. Д. </a:t>
            </a:r>
            <a:r>
              <a:rPr lang="ru-RU" sz="2400" dirty="0" err="1">
                <a:latin typeface="Calibri" pitchFamily="34" charset="0"/>
              </a:rPr>
              <a:t>було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акредитовано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бакалаврський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напрям</a:t>
            </a:r>
            <a:r>
              <a:rPr lang="ru-RU" sz="2400" dirty="0">
                <a:latin typeface="Calibri" pitchFamily="34" charset="0"/>
              </a:rPr>
              <a:t> «</a:t>
            </a:r>
            <a:r>
              <a:rPr lang="ru-RU" sz="2400" b="1" dirty="0" err="1">
                <a:latin typeface="Calibri" pitchFamily="34" charset="0"/>
              </a:rPr>
              <a:t>Комп’ютерна</a:t>
            </a:r>
            <a:r>
              <a:rPr lang="ru-RU" sz="2400" b="1" dirty="0">
                <a:latin typeface="Calibri" pitchFamily="34" charset="0"/>
              </a:rPr>
              <a:t> </a:t>
            </a:r>
            <a:r>
              <a:rPr lang="ru-RU" sz="2400" b="1" dirty="0" err="1">
                <a:latin typeface="Calibri" pitchFamily="34" charset="0"/>
              </a:rPr>
              <a:t>інженерія</a:t>
            </a:r>
            <a:r>
              <a:rPr lang="ru-RU" sz="2400" dirty="0">
                <a:latin typeface="Calibri" pitchFamily="34" charset="0"/>
              </a:rPr>
              <a:t>», а </a:t>
            </a:r>
            <a:r>
              <a:rPr lang="ru-RU" sz="2400" dirty="0" err="1">
                <a:latin typeface="Calibri" pitchFamily="34" charset="0"/>
              </a:rPr>
              <a:t>також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спеціалітет</a:t>
            </a:r>
            <a:r>
              <a:rPr lang="ru-RU" sz="2400" dirty="0">
                <a:latin typeface="Calibri" pitchFamily="34" charset="0"/>
              </a:rPr>
              <a:t> та </a:t>
            </a:r>
            <a:r>
              <a:rPr lang="ru-RU" sz="2400" dirty="0" err="1">
                <a:latin typeface="Calibri" pitchFamily="34" charset="0"/>
              </a:rPr>
              <a:t>магістратура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зі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спеціальності</a:t>
            </a:r>
            <a:r>
              <a:rPr lang="ru-RU" sz="2400" dirty="0">
                <a:latin typeface="Calibri" pitchFamily="34" charset="0"/>
              </a:rPr>
              <a:t> «</a:t>
            </a:r>
            <a:r>
              <a:rPr lang="ru-RU" sz="2400" b="1" dirty="0" err="1">
                <a:solidFill>
                  <a:srgbClr val="FFFF00"/>
                </a:solidFill>
                <a:latin typeface="Calibri" pitchFamily="34" charset="0"/>
              </a:rPr>
              <a:t>Комп’ютерні</a:t>
            </a:r>
            <a:r>
              <a:rPr lang="ru-RU" sz="2400" b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Calibri" pitchFamily="34" charset="0"/>
              </a:rPr>
              <a:t>системи</a:t>
            </a:r>
            <a:r>
              <a:rPr lang="ru-RU" sz="2400" b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Calibri" pitchFamily="34" charset="0"/>
              </a:rPr>
              <a:t>та</a:t>
            </a:r>
            <a:r>
              <a:rPr lang="ru-RU" sz="2400" b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Calibri" pitchFamily="34" charset="0"/>
              </a:rPr>
              <a:t>мережі</a:t>
            </a:r>
            <a:r>
              <a:rPr lang="ru-RU" sz="2400" dirty="0">
                <a:latin typeface="Calibri" pitchFamily="34" charset="0"/>
              </a:rPr>
              <a:t>».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49" y="-99392"/>
            <a:ext cx="8429625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400" b="1" dirty="0">
                <a:solidFill>
                  <a:srgbClr val="FFFF00"/>
                </a:solidFill>
                <a:latin typeface="Cambria" pitchFamily="18" charset="0"/>
              </a:rPr>
              <a:t>Навчально-методична робота</a:t>
            </a:r>
            <a:endParaRPr lang="ru-RU" sz="4400" b="1" dirty="0">
              <a:solidFill>
                <a:srgbClr val="FFFF00"/>
              </a:solidFill>
              <a:latin typeface="Cambr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sp>
        <p:nvSpPr>
          <p:cNvPr id="4" name="TextBox 3"/>
          <p:cNvSpPr txBox="1"/>
          <p:nvPr/>
        </p:nvSpPr>
        <p:spPr>
          <a:xfrm>
            <a:off x="438150" y="0"/>
            <a:ext cx="813023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600" b="1" dirty="0">
                <a:solidFill>
                  <a:srgbClr val="FFFF00"/>
                </a:solidFill>
                <a:latin typeface="Cambria" pitchFamily="18" charset="0"/>
              </a:rPr>
              <a:t>НАУКОВО-ПРАКТИЧНА ДІЯЛЬНІСТЬ</a:t>
            </a:r>
            <a:endParaRPr lang="ru-RU" sz="3600" b="1" dirty="0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23556" name="Прямоугольник 4"/>
          <p:cNvSpPr>
            <a:spLocks noChangeArrowheads="1"/>
          </p:cNvSpPr>
          <p:nvPr/>
        </p:nvSpPr>
        <p:spPr bwMode="auto">
          <a:xfrm>
            <a:off x="107504" y="814123"/>
            <a:ext cx="8856984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600" dirty="0" err="1" smtClean="0">
                <a:latin typeface="Calibri" pitchFamily="34" charset="0"/>
              </a:rPr>
              <a:t>Професор</a:t>
            </a:r>
            <a:r>
              <a:rPr lang="ru-RU" sz="2600" dirty="0" smtClean="0">
                <a:latin typeface="Calibri" pitchFamily="34" charset="0"/>
              </a:rPr>
              <a:t> </a:t>
            </a:r>
            <a:r>
              <a:rPr lang="ru-RU" sz="2600" b="1" dirty="0">
                <a:latin typeface="Calibri" pitchFamily="34" charset="0"/>
              </a:rPr>
              <a:t>Азаров О.Д</a:t>
            </a:r>
            <a:r>
              <a:rPr lang="ru-RU" sz="2600" dirty="0">
                <a:latin typeface="Calibri" pitchFamily="34" charset="0"/>
              </a:rPr>
              <a:t>. </a:t>
            </a:r>
            <a:r>
              <a:rPr lang="ru-RU" sz="2600" dirty="0" err="1">
                <a:latin typeface="Calibri" pitchFamily="34" charset="0"/>
              </a:rPr>
              <a:t>є</a:t>
            </a:r>
            <a:r>
              <a:rPr lang="ru-RU" sz="2600" dirty="0">
                <a:latin typeface="Calibri" pitchFamily="34" charset="0"/>
              </a:rPr>
              <a:t> </a:t>
            </a:r>
            <a:r>
              <a:rPr lang="ru-RU" sz="2600" dirty="0" err="1">
                <a:latin typeface="Calibri" pitchFamily="34" charset="0"/>
              </a:rPr>
              <a:t>науковим</a:t>
            </a:r>
            <a:r>
              <a:rPr lang="ru-RU" sz="2600" dirty="0">
                <a:latin typeface="Calibri" pitchFamily="34" charset="0"/>
              </a:rPr>
              <a:t> </a:t>
            </a:r>
            <a:r>
              <a:rPr lang="ru-RU" sz="2600" dirty="0" err="1">
                <a:latin typeface="Calibri" pitchFamily="34" charset="0"/>
              </a:rPr>
              <a:t>керівником</a:t>
            </a:r>
            <a:r>
              <a:rPr lang="ru-RU" sz="2600" dirty="0">
                <a:latin typeface="Calibri" pitchFamily="34" charset="0"/>
              </a:rPr>
              <a:t> </a:t>
            </a:r>
            <a:r>
              <a:rPr lang="ru-RU" sz="2600" dirty="0" err="1">
                <a:latin typeface="Calibri" pitchFamily="34" charset="0"/>
              </a:rPr>
              <a:t>науково-технічного</a:t>
            </a:r>
            <a:r>
              <a:rPr lang="ru-RU" sz="2600" dirty="0">
                <a:latin typeface="Calibri" pitchFamily="34" charset="0"/>
              </a:rPr>
              <a:t> центру </a:t>
            </a:r>
            <a:r>
              <a:rPr lang="ru-RU" sz="2600" dirty="0" smtClean="0">
                <a:solidFill>
                  <a:srgbClr val="FFFF00"/>
                </a:solidFill>
                <a:latin typeface="Calibri" pitchFamily="34" charset="0"/>
              </a:rPr>
              <a:t>«</a:t>
            </a:r>
            <a:r>
              <a:rPr lang="ru-RU" sz="2600" b="1" dirty="0" err="1" smtClean="0">
                <a:solidFill>
                  <a:srgbClr val="FFFF00"/>
                </a:solidFill>
                <a:latin typeface="Calibri" pitchFamily="34" charset="0"/>
              </a:rPr>
              <a:t>Аналого-цифрові</a:t>
            </a:r>
            <a:r>
              <a:rPr lang="ru-RU" sz="2600" b="1" dirty="0" smtClean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2600" b="1" dirty="0" err="1">
                <a:solidFill>
                  <a:srgbClr val="FFFF00"/>
                </a:solidFill>
                <a:latin typeface="Calibri" pitchFamily="34" charset="0"/>
              </a:rPr>
              <a:t>системи</a:t>
            </a:r>
            <a:r>
              <a:rPr lang="ru-RU" sz="2600" dirty="0">
                <a:solidFill>
                  <a:srgbClr val="FFFF00"/>
                </a:solidFill>
                <a:latin typeface="Calibri" pitchFamily="34" charset="0"/>
              </a:rPr>
              <a:t>» </a:t>
            </a:r>
            <a:r>
              <a:rPr lang="ru-RU" sz="2600" dirty="0">
                <a:latin typeface="Calibri" pitchFamily="34" charset="0"/>
              </a:rPr>
              <a:t>ВНТУ. В </a:t>
            </a:r>
            <a:r>
              <a:rPr lang="ru-RU" sz="2600" dirty="0" err="1">
                <a:latin typeface="Calibri" pitchFamily="34" charset="0"/>
              </a:rPr>
              <a:t>період</a:t>
            </a:r>
            <a:r>
              <a:rPr lang="ru-RU" sz="2600" dirty="0">
                <a:latin typeface="Calibri" pitchFamily="34" charset="0"/>
              </a:rPr>
              <a:t> </a:t>
            </a:r>
            <a:r>
              <a:rPr lang="ru-RU" sz="2600" dirty="0" err="1">
                <a:latin typeface="Calibri" pitchFamily="34" charset="0"/>
              </a:rPr>
              <a:t>з</a:t>
            </a:r>
            <a:r>
              <a:rPr lang="ru-RU" sz="2600" dirty="0">
                <a:latin typeface="Calibri" pitchFamily="34" charset="0"/>
              </a:rPr>
              <a:t> 1991 по </a:t>
            </a:r>
            <a:r>
              <a:rPr lang="ru-RU" sz="2600" dirty="0" err="1">
                <a:latin typeface="Calibri" pitchFamily="34" charset="0"/>
              </a:rPr>
              <a:t>теперішній</a:t>
            </a:r>
            <a:r>
              <a:rPr lang="ru-RU" sz="2600" dirty="0">
                <a:latin typeface="Calibri" pitchFamily="34" charset="0"/>
              </a:rPr>
              <a:t> час в рамках </a:t>
            </a:r>
            <a:r>
              <a:rPr lang="ru-RU" sz="2600" dirty="0" err="1">
                <a:latin typeface="Calibri" pitchFamily="34" charset="0"/>
              </a:rPr>
              <a:t>виконання</a:t>
            </a:r>
            <a:r>
              <a:rPr lang="ru-RU" sz="2600" dirty="0">
                <a:latin typeface="Calibri" pitchFamily="34" charset="0"/>
              </a:rPr>
              <a:t> </a:t>
            </a:r>
            <a:r>
              <a:rPr lang="ru-RU" sz="2600" dirty="0" err="1">
                <a:latin typeface="Calibri" pitchFamily="34" charset="0"/>
              </a:rPr>
              <a:t>госпдоговірної</a:t>
            </a:r>
            <a:r>
              <a:rPr lang="ru-RU" sz="2600" dirty="0">
                <a:latin typeface="Calibri" pitchFamily="34" charset="0"/>
              </a:rPr>
              <a:t> тематики по </a:t>
            </a:r>
            <a:r>
              <a:rPr lang="ru-RU" sz="2600" dirty="0" err="1">
                <a:latin typeface="Calibri" pitchFamily="34" charset="0"/>
              </a:rPr>
              <a:t>замовленню</a:t>
            </a:r>
            <a:r>
              <a:rPr lang="ru-RU" sz="2600" dirty="0">
                <a:latin typeface="Calibri" pitchFamily="34" charset="0"/>
              </a:rPr>
              <a:t> </a:t>
            </a:r>
            <a:r>
              <a:rPr lang="ru-RU" sz="2600" dirty="0" err="1">
                <a:latin typeface="Calibri" pitchFamily="34" charset="0"/>
              </a:rPr>
              <a:t>підприємств</a:t>
            </a:r>
            <a:r>
              <a:rPr lang="ru-RU" sz="2600" dirty="0">
                <a:latin typeface="Calibri" pitchFamily="34" charset="0"/>
              </a:rPr>
              <a:t> та </a:t>
            </a:r>
            <a:r>
              <a:rPr lang="ru-RU" sz="2600" dirty="0" err="1">
                <a:latin typeface="Calibri" pitchFamily="34" charset="0"/>
              </a:rPr>
              <a:t>організацій</a:t>
            </a:r>
            <a:r>
              <a:rPr lang="ru-RU" sz="2600" dirty="0">
                <a:latin typeface="Calibri" pitchFamily="34" charset="0"/>
              </a:rPr>
              <a:t> </a:t>
            </a:r>
            <a:r>
              <a:rPr lang="ru-RU" sz="2600" dirty="0" err="1">
                <a:latin typeface="Calibri" pitchFamily="34" charset="0"/>
              </a:rPr>
              <a:t>телерадіомовлення</a:t>
            </a:r>
            <a:r>
              <a:rPr lang="ru-RU" sz="2600" dirty="0">
                <a:latin typeface="Calibri" pitchFamily="34" charset="0"/>
              </a:rPr>
              <a:t> </a:t>
            </a:r>
            <a:r>
              <a:rPr lang="ru-RU" sz="2600" dirty="0" err="1">
                <a:latin typeface="Calibri" pitchFamily="34" charset="0"/>
              </a:rPr>
              <a:t>України</a:t>
            </a:r>
            <a:r>
              <a:rPr lang="ru-RU" sz="2600" dirty="0">
                <a:latin typeface="Calibri" pitchFamily="34" charset="0"/>
              </a:rPr>
              <a:t> </a:t>
            </a:r>
            <a:r>
              <a:rPr lang="ru-RU" sz="2600" dirty="0" err="1">
                <a:latin typeface="Calibri" pitchFamily="34" charset="0"/>
              </a:rPr>
              <a:t>та</a:t>
            </a:r>
            <a:r>
              <a:rPr lang="ru-RU" sz="2600" dirty="0">
                <a:latin typeface="Calibri" pitchFamily="34" charset="0"/>
              </a:rPr>
              <a:t> </a:t>
            </a:r>
            <a:r>
              <a:rPr lang="ru-RU" sz="2600" dirty="0" err="1">
                <a:latin typeface="Calibri" pitchFamily="34" charset="0"/>
              </a:rPr>
              <a:t>країн</a:t>
            </a:r>
            <a:r>
              <a:rPr lang="ru-RU" sz="2600" dirty="0">
                <a:latin typeface="Calibri" pitchFamily="34" charset="0"/>
              </a:rPr>
              <a:t> СНД </a:t>
            </a:r>
            <a:r>
              <a:rPr lang="ru-RU" sz="2600" dirty="0" err="1">
                <a:latin typeface="Calibri" pitchFamily="34" charset="0"/>
              </a:rPr>
              <a:t>виконано</a:t>
            </a:r>
            <a:r>
              <a:rPr lang="ru-RU" sz="2600" dirty="0">
                <a:latin typeface="Calibri" pitchFamily="34" charset="0"/>
              </a:rPr>
              <a:t> </a:t>
            </a:r>
            <a:r>
              <a:rPr lang="en-US" sz="2600" b="1" dirty="0">
                <a:solidFill>
                  <a:srgbClr val="FFFF00"/>
                </a:solidFill>
                <a:latin typeface="Calibri" pitchFamily="34" charset="0"/>
              </a:rPr>
              <a:t>25</a:t>
            </a:r>
            <a:r>
              <a:rPr lang="ru-RU" sz="2600" dirty="0">
                <a:latin typeface="Calibri" pitchFamily="34" charset="0"/>
              </a:rPr>
              <a:t> </a:t>
            </a:r>
            <a:r>
              <a:rPr lang="ru-RU" sz="2600" dirty="0" err="1">
                <a:latin typeface="Calibri" pitchFamily="34" charset="0"/>
              </a:rPr>
              <a:t>розроб</a:t>
            </a:r>
            <a:r>
              <a:rPr lang="uk-UA" sz="2600" dirty="0" err="1">
                <a:latin typeface="Calibri" pitchFamily="34" charset="0"/>
              </a:rPr>
              <a:t>ок</a:t>
            </a:r>
            <a:r>
              <a:rPr lang="uk-UA" sz="2600" dirty="0">
                <a:latin typeface="Calibri" pitchFamily="34" charset="0"/>
              </a:rPr>
              <a:t>, серед яких:</a:t>
            </a:r>
          </a:p>
          <a:p>
            <a:pPr algn="just">
              <a:buFontTx/>
              <a:buChar char="-"/>
              <a:defRPr/>
            </a:pPr>
            <a:r>
              <a:rPr lang="uk-UA" sz="2600" dirty="0">
                <a:latin typeface="Calibri" pitchFamily="34" charset="0"/>
              </a:rPr>
              <a:t> система офіційного радіомоніторингу;</a:t>
            </a:r>
          </a:p>
          <a:p>
            <a:pPr algn="just">
              <a:buFontTx/>
              <a:buChar char="-"/>
              <a:defRPr/>
            </a:pPr>
            <a:r>
              <a:rPr lang="uk-UA" sz="2600" dirty="0">
                <a:latin typeface="Calibri" pitchFamily="34" charset="0"/>
              </a:rPr>
              <a:t> автономний комплекс </a:t>
            </a:r>
            <a:r>
              <a:rPr lang="uk-UA" sz="2600" dirty="0" err="1" smtClean="0">
                <a:latin typeface="Calibri" pitchFamily="34" charset="0"/>
              </a:rPr>
              <a:t>телерадіомоніторингу</a:t>
            </a:r>
            <a:r>
              <a:rPr lang="uk-UA" sz="2600" dirty="0" smtClean="0">
                <a:latin typeface="Calibri" pitchFamily="34" charset="0"/>
              </a:rPr>
              <a:t> «</a:t>
            </a:r>
            <a:r>
              <a:rPr lang="uk-UA" sz="2600" b="1" dirty="0" smtClean="0">
                <a:solidFill>
                  <a:srgbClr val="FFFF00"/>
                </a:solidFill>
                <a:latin typeface="Calibri" pitchFamily="34" charset="0"/>
              </a:rPr>
              <a:t>Ефірний  </a:t>
            </a:r>
            <a:endParaRPr lang="uk-UA" sz="2600" b="1" dirty="0">
              <a:solidFill>
                <a:srgbClr val="FFFF00"/>
              </a:solidFill>
              <a:latin typeface="Calibri" pitchFamily="34" charset="0"/>
            </a:endParaRPr>
          </a:p>
          <a:p>
            <a:pPr algn="just">
              <a:defRPr/>
            </a:pPr>
            <a:r>
              <a:rPr lang="uk-UA" sz="2600" b="1" dirty="0">
                <a:solidFill>
                  <a:srgbClr val="FFFF00"/>
                </a:solidFill>
                <a:latin typeface="Calibri" pitchFamily="34" charset="0"/>
              </a:rPr>
              <a:t>  </a:t>
            </a:r>
            <a:r>
              <a:rPr lang="en-US" sz="2600" b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uk-UA" sz="2600" b="1" dirty="0" smtClean="0">
                <a:solidFill>
                  <a:srgbClr val="FFFF00"/>
                </a:solidFill>
                <a:latin typeface="Calibri" pitchFamily="34" charset="0"/>
              </a:rPr>
              <a:t>моніторинг</a:t>
            </a:r>
            <a:r>
              <a:rPr lang="uk-UA" sz="2600" b="1" dirty="0" smtClean="0">
                <a:latin typeface="Calibri" pitchFamily="34" charset="0"/>
              </a:rPr>
              <a:t>»</a:t>
            </a:r>
            <a:r>
              <a:rPr lang="uk-UA" sz="2600" dirty="0" smtClean="0">
                <a:latin typeface="Calibri" pitchFamily="34" charset="0"/>
              </a:rPr>
              <a:t> </a:t>
            </a:r>
            <a:r>
              <a:rPr lang="uk-UA" sz="2600" dirty="0">
                <a:latin typeface="Calibri" pitchFamily="34" charset="0"/>
              </a:rPr>
              <a:t>для місцевих органів влади;</a:t>
            </a:r>
          </a:p>
          <a:p>
            <a:pPr>
              <a:buFontTx/>
              <a:buChar char="-"/>
              <a:defRPr/>
            </a:pPr>
            <a:r>
              <a:rPr lang="en-US" sz="2600" dirty="0">
                <a:latin typeface="Calibri" pitchFamily="34" charset="0"/>
              </a:rPr>
              <a:t> </a:t>
            </a:r>
            <a:r>
              <a:rPr lang="uk-UA" sz="2600" b="1" dirty="0">
                <a:solidFill>
                  <a:srgbClr val="FFFF00"/>
                </a:solidFill>
                <a:latin typeface="Calibri" pitchFamily="34" charset="0"/>
              </a:rPr>
              <a:t>супутникова </a:t>
            </a:r>
            <a:r>
              <a:rPr lang="en-US" sz="2600" b="1" dirty="0">
                <a:solidFill>
                  <a:srgbClr val="FFFF00"/>
                </a:solidFill>
                <a:latin typeface="Calibri" pitchFamily="34" charset="0"/>
              </a:rPr>
              <a:t> GPS-</a:t>
            </a:r>
            <a:r>
              <a:rPr lang="uk-UA" sz="2600" b="1" dirty="0">
                <a:solidFill>
                  <a:srgbClr val="FFFF00"/>
                </a:solidFill>
                <a:latin typeface="Calibri" pitchFamily="34" charset="0"/>
              </a:rPr>
              <a:t>система</a:t>
            </a:r>
            <a:r>
              <a:rPr lang="uk-UA" sz="2600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uk-UA" sz="2600" dirty="0">
                <a:latin typeface="Calibri" pitchFamily="34" charset="0"/>
              </a:rPr>
              <a:t>і студійні пристрої </a:t>
            </a:r>
            <a:r>
              <a:rPr lang="en-US" sz="2600" dirty="0">
                <a:latin typeface="Calibri" pitchFamily="34" charset="0"/>
              </a:rPr>
              <a:t> </a:t>
            </a:r>
          </a:p>
          <a:p>
            <a:pPr>
              <a:defRPr/>
            </a:pPr>
            <a:r>
              <a:rPr lang="en-US" sz="2600" dirty="0">
                <a:latin typeface="Calibri" pitchFamily="34" charset="0"/>
              </a:rPr>
              <a:t>   </a:t>
            </a:r>
            <a:r>
              <a:rPr lang="uk-UA" sz="2600" dirty="0">
                <a:latin typeface="Calibri" pitchFamily="34" charset="0"/>
              </a:rPr>
              <a:t>відображення  точного часу </a:t>
            </a:r>
            <a:r>
              <a:rPr lang="uk-UA" sz="2600" dirty="0" smtClean="0">
                <a:latin typeface="Calibri" pitchFamily="34" charset="0"/>
              </a:rPr>
              <a:t>«</a:t>
            </a:r>
            <a:r>
              <a:rPr lang="uk-UA" sz="2600" b="1" dirty="0" smtClean="0">
                <a:solidFill>
                  <a:srgbClr val="FFFF00"/>
                </a:solidFill>
                <a:latin typeface="Calibri" pitchFamily="34" charset="0"/>
              </a:rPr>
              <a:t>СИНХРО</a:t>
            </a:r>
            <a:r>
              <a:rPr lang="uk-UA" sz="2600" dirty="0" smtClean="0">
                <a:latin typeface="Calibri" pitchFamily="34" charset="0"/>
              </a:rPr>
              <a:t>» </a:t>
            </a:r>
            <a:r>
              <a:rPr lang="uk-UA" sz="2600" dirty="0">
                <a:latin typeface="Calibri" pitchFamily="34" charset="0"/>
              </a:rPr>
              <a:t>тощо</a:t>
            </a:r>
            <a:r>
              <a:rPr lang="uk-UA" sz="2600" dirty="0" smtClean="0">
                <a:latin typeface="Calibri" pitchFamily="34" charset="0"/>
              </a:rPr>
              <a:t>.</a:t>
            </a:r>
          </a:p>
          <a:p>
            <a:pPr algn="just">
              <a:defRPr/>
            </a:pPr>
            <a:r>
              <a:rPr lang="uk-UA" sz="2600" dirty="0" smtClean="0">
                <a:latin typeface="Calibri" pitchFamily="34" charset="0"/>
              </a:rPr>
              <a:t>Обладнання, розробки науково-технічного центру </a:t>
            </a:r>
            <a:r>
              <a:rPr lang="uk-UA" sz="2600" dirty="0" smtClean="0">
                <a:solidFill>
                  <a:srgbClr val="FFFF00"/>
                </a:solidFill>
                <a:latin typeface="Calibri" pitchFamily="34" charset="0"/>
              </a:rPr>
              <a:t>«Аналого-цифрові системи» </a:t>
            </a:r>
            <a:r>
              <a:rPr lang="uk-UA" sz="2600" dirty="0" smtClean="0">
                <a:latin typeface="Calibri" pitchFamily="34" charset="0"/>
              </a:rPr>
              <a:t>та виробництва ВНТУ встановлено і успішно експлуатується в Національних  </a:t>
            </a:r>
            <a:r>
              <a:rPr lang="uk-UA" sz="2600" dirty="0" err="1" smtClean="0">
                <a:latin typeface="Calibri" pitchFamily="34" charset="0"/>
              </a:rPr>
              <a:t>теле-</a:t>
            </a:r>
            <a:r>
              <a:rPr lang="uk-UA" sz="2600" dirty="0" smtClean="0">
                <a:latin typeface="Calibri" pitchFamily="34" charset="0"/>
              </a:rPr>
              <a:t> і радіокомпаніях «</a:t>
            </a:r>
            <a:r>
              <a:rPr lang="uk-UA" sz="2600" b="1" dirty="0" smtClean="0">
                <a:solidFill>
                  <a:srgbClr val="FFFF00"/>
                </a:solidFill>
                <a:latin typeface="Calibri" pitchFamily="34" charset="0"/>
              </a:rPr>
              <a:t>Інтер</a:t>
            </a:r>
            <a:r>
              <a:rPr lang="uk-UA" sz="2600" dirty="0" smtClean="0">
                <a:latin typeface="Calibri" pitchFamily="34" charset="0"/>
              </a:rPr>
              <a:t>», «</a:t>
            </a:r>
            <a:r>
              <a:rPr lang="uk-UA" sz="2600" b="1" dirty="0" smtClean="0">
                <a:solidFill>
                  <a:srgbClr val="FFFF00"/>
                </a:solidFill>
                <a:latin typeface="Calibri" pitchFamily="34" charset="0"/>
              </a:rPr>
              <a:t>СТБ</a:t>
            </a:r>
            <a:r>
              <a:rPr lang="uk-UA" sz="2600" dirty="0" smtClean="0">
                <a:latin typeface="Calibri" pitchFamily="34" charset="0"/>
              </a:rPr>
              <a:t>», «</a:t>
            </a:r>
            <a:r>
              <a:rPr lang="uk-UA" sz="2600" b="1" dirty="0" smtClean="0">
                <a:solidFill>
                  <a:srgbClr val="FFFF00"/>
                </a:solidFill>
                <a:latin typeface="Calibri" pitchFamily="34" charset="0"/>
              </a:rPr>
              <a:t>Віта</a:t>
            </a:r>
            <a:r>
              <a:rPr lang="uk-UA" sz="2600" dirty="0" smtClean="0">
                <a:latin typeface="Calibri" pitchFamily="34" charset="0"/>
              </a:rPr>
              <a:t>» тощо.</a:t>
            </a:r>
            <a:endParaRPr lang="ru-RU" sz="2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pic>
        <p:nvPicPr>
          <p:cNvPr id="46082" name="Picture 2" descr="A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2264" y="214290"/>
            <a:ext cx="4338557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4" name="Picture 4" descr="AD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645022"/>
            <a:ext cx="4020481" cy="25202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317" name="Прямоугольник 5"/>
          <p:cNvSpPr>
            <a:spLocks noChangeArrowheads="1"/>
          </p:cNvSpPr>
          <p:nvPr/>
        </p:nvSpPr>
        <p:spPr bwMode="auto">
          <a:xfrm>
            <a:off x="107504" y="285728"/>
            <a:ext cx="453650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2400" dirty="0" err="1">
                <a:latin typeface="Calibri" pitchFamily="34" charset="0"/>
              </a:rPr>
              <a:t>Керівництво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b="1" dirty="0">
                <a:solidFill>
                  <a:srgbClr val="FFFF00"/>
                </a:solidFill>
                <a:latin typeface="Calibri" pitchFamily="34" charset="0"/>
              </a:rPr>
              <a:t>НТЦ «Аналого-</a:t>
            </a:r>
            <a:r>
              <a:rPr lang="ru-RU" sz="2400" b="1" dirty="0" err="1">
                <a:solidFill>
                  <a:srgbClr val="FFFF00"/>
                </a:solidFill>
                <a:latin typeface="Calibri" pitchFamily="34" charset="0"/>
              </a:rPr>
              <a:t>цифрові</a:t>
            </a:r>
            <a:r>
              <a:rPr lang="ru-RU" sz="2400" b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2400" b="1" dirty="0" err="1">
                <a:solidFill>
                  <a:srgbClr val="FFFF00"/>
                </a:solidFill>
                <a:latin typeface="Calibri" pitchFamily="34" charset="0"/>
              </a:rPr>
              <a:t>системи</a:t>
            </a:r>
            <a:r>
              <a:rPr lang="ru-RU" sz="2400" b="1" dirty="0" smtClean="0">
                <a:solidFill>
                  <a:srgbClr val="FFFF00"/>
                </a:solidFill>
                <a:latin typeface="Calibri" pitchFamily="34" charset="0"/>
              </a:rPr>
              <a:t>»</a:t>
            </a:r>
            <a:r>
              <a:rPr lang="ru-RU" sz="2400" dirty="0" smtClean="0">
                <a:latin typeface="Calibri" pitchFamily="34" charset="0"/>
              </a:rPr>
              <a:t>:</a:t>
            </a:r>
          </a:p>
          <a:p>
            <a:pPr algn="r"/>
            <a:r>
              <a:rPr lang="ru-RU" sz="2400" dirty="0" err="1" smtClean="0">
                <a:latin typeface="Calibri" pitchFamily="34" charset="0"/>
              </a:rPr>
              <a:t>головний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ru-RU" sz="2400" dirty="0">
                <a:latin typeface="Calibri" pitchFamily="34" charset="0"/>
              </a:rPr>
              <a:t>конструктор к.т.н., доцент </a:t>
            </a:r>
            <a:r>
              <a:rPr lang="ru-RU" sz="2400" b="1" dirty="0" err="1">
                <a:latin typeface="Calibri" pitchFamily="34" charset="0"/>
              </a:rPr>
              <a:t>Крупельницький</a:t>
            </a:r>
            <a:r>
              <a:rPr lang="ru-RU" sz="2400" b="1" dirty="0">
                <a:latin typeface="Calibri" pitchFamily="34" charset="0"/>
              </a:rPr>
              <a:t> Л.В</a:t>
            </a:r>
            <a:r>
              <a:rPr lang="ru-RU" sz="2400" dirty="0" smtClean="0">
                <a:latin typeface="Calibri" pitchFamily="34" charset="0"/>
              </a:rPr>
              <a:t>.;</a:t>
            </a:r>
            <a:r>
              <a:rPr lang="ru-RU" sz="2400" dirty="0">
                <a:latin typeface="Calibri" pitchFamily="34" charset="0"/>
              </a:rPr>
              <a:t/>
            </a:r>
            <a:br>
              <a:rPr lang="ru-RU" sz="2400" dirty="0">
                <a:latin typeface="Calibri" pitchFamily="34" charset="0"/>
              </a:rPr>
            </a:br>
            <a:r>
              <a:rPr lang="ru-RU" sz="2400" dirty="0" err="1" smtClean="0">
                <a:latin typeface="Calibri" pitchFamily="34" charset="0"/>
              </a:rPr>
              <a:t>завідувач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ru-RU" sz="2400" dirty="0">
                <a:latin typeface="Calibri" pitchFamily="34" charset="0"/>
              </a:rPr>
              <a:t>- к.т.н. </a:t>
            </a:r>
            <a:r>
              <a:rPr lang="ru-RU" sz="2400" b="1" dirty="0" err="1">
                <a:latin typeface="Calibri" pitchFamily="34" charset="0"/>
              </a:rPr>
              <a:t>Стейскал</a:t>
            </a:r>
            <a:r>
              <a:rPr lang="ru-RU" sz="2400" b="1" dirty="0">
                <a:latin typeface="Calibri" pitchFamily="34" charset="0"/>
              </a:rPr>
              <a:t> В.Я</a:t>
            </a:r>
            <a:r>
              <a:rPr lang="ru-RU" sz="2400" dirty="0" smtClean="0">
                <a:latin typeface="Calibri" pitchFamily="34" charset="0"/>
              </a:rPr>
              <a:t>.;</a:t>
            </a:r>
            <a:r>
              <a:rPr lang="ru-RU" sz="2400" dirty="0">
                <a:latin typeface="Calibri" pitchFamily="34" charset="0"/>
              </a:rPr>
              <a:t/>
            </a:r>
            <a:br>
              <a:rPr lang="ru-RU" sz="2400" dirty="0">
                <a:latin typeface="Calibri" pitchFamily="34" charset="0"/>
              </a:rPr>
            </a:br>
            <a:r>
              <a:rPr lang="ru-RU" sz="2400" dirty="0" err="1" smtClean="0">
                <a:latin typeface="Calibri" pitchFamily="34" charset="0"/>
              </a:rPr>
              <a:t>науковий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керівник</a:t>
            </a:r>
            <a:r>
              <a:rPr lang="ru-RU" sz="2400" dirty="0">
                <a:latin typeface="Calibri" pitchFamily="34" charset="0"/>
              </a:rPr>
              <a:t> - д.т.н., </a:t>
            </a:r>
            <a:r>
              <a:rPr lang="ru-RU" sz="2400" dirty="0" err="1">
                <a:latin typeface="Calibri" pitchFamily="34" charset="0"/>
              </a:rPr>
              <a:t>професор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b="1" dirty="0">
                <a:latin typeface="Calibri" pitchFamily="34" charset="0"/>
              </a:rPr>
              <a:t>Азаров О.Д</a:t>
            </a:r>
            <a:r>
              <a:rPr lang="ru-RU" sz="2400" dirty="0">
                <a:latin typeface="Calibri" pitchFamily="34" charset="0"/>
              </a:rPr>
              <a:t>.</a:t>
            </a:r>
          </a:p>
        </p:txBody>
      </p:sp>
      <p:sp>
        <p:nvSpPr>
          <p:cNvPr id="13318" name="Прямоугольник 6"/>
          <p:cNvSpPr>
            <a:spLocks noChangeArrowheads="1"/>
          </p:cNvSpPr>
          <p:nvPr/>
        </p:nvSpPr>
        <p:spPr bwMode="auto">
          <a:xfrm>
            <a:off x="4127985" y="3379463"/>
            <a:ext cx="5033939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200" dirty="0" err="1">
                <a:latin typeface="Calibri" pitchFamily="34" charset="0"/>
              </a:rPr>
              <a:t>Нарада</a:t>
            </a:r>
            <a:r>
              <a:rPr lang="ru-RU" sz="2200" dirty="0">
                <a:latin typeface="Calibri" pitchFamily="34" charset="0"/>
              </a:rPr>
              <a:t> в </a:t>
            </a:r>
            <a:r>
              <a:rPr lang="ru-RU" sz="2200" b="1" dirty="0">
                <a:solidFill>
                  <a:srgbClr val="FFFF00"/>
                </a:solidFill>
                <a:latin typeface="Calibri" pitchFamily="34" charset="0"/>
              </a:rPr>
              <a:t>НТЦ «Аналого-</a:t>
            </a:r>
            <a:r>
              <a:rPr lang="ru-RU" sz="2200" b="1" dirty="0" err="1">
                <a:solidFill>
                  <a:srgbClr val="FFFF00"/>
                </a:solidFill>
                <a:latin typeface="Calibri" pitchFamily="34" charset="0"/>
              </a:rPr>
              <a:t>цифрові</a:t>
            </a:r>
            <a:r>
              <a:rPr lang="ru-RU" sz="2200" b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2200" b="1" dirty="0" err="1">
                <a:solidFill>
                  <a:srgbClr val="FFFF00"/>
                </a:solidFill>
                <a:latin typeface="Calibri" pitchFamily="34" charset="0"/>
              </a:rPr>
              <a:t>системи</a:t>
            </a:r>
            <a:r>
              <a:rPr lang="ru-RU" sz="2200" b="1" dirty="0" smtClean="0">
                <a:solidFill>
                  <a:srgbClr val="FFFF00"/>
                </a:solidFill>
                <a:latin typeface="Calibri" pitchFamily="34" charset="0"/>
              </a:rPr>
              <a:t>»:</a:t>
            </a:r>
            <a:endParaRPr lang="ru-RU" sz="2200" b="1" dirty="0">
              <a:solidFill>
                <a:srgbClr val="FFFF00"/>
              </a:solidFill>
              <a:latin typeface="Calibri" pitchFamily="34" charset="0"/>
            </a:endParaRPr>
          </a:p>
          <a:p>
            <a:r>
              <a:rPr lang="ru-RU" sz="2200" dirty="0" err="1" smtClean="0">
                <a:latin typeface="Calibri" pitchFamily="34" charset="0"/>
              </a:rPr>
              <a:t>завідувач</a:t>
            </a:r>
            <a:r>
              <a:rPr lang="ru-RU" sz="2200" dirty="0" smtClean="0">
                <a:latin typeface="Calibri" pitchFamily="34" charset="0"/>
              </a:rPr>
              <a:t> </a:t>
            </a:r>
            <a:r>
              <a:rPr lang="ru-RU" sz="2200" dirty="0">
                <a:latin typeface="Calibri" pitchFamily="34" charset="0"/>
              </a:rPr>
              <a:t>центром - к.т.н. </a:t>
            </a:r>
            <a:r>
              <a:rPr lang="ru-RU" sz="2200" b="1" dirty="0" err="1">
                <a:latin typeface="Calibri" pitchFamily="34" charset="0"/>
              </a:rPr>
              <a:t>Стейскал</a:t>
            </a:r>
            <a:r>
              <a:rPr lang="ru-RU" sz="2200" b="1" dirty="0">
                <a:latin typeface="Calibri" pitchFamily="34" charset="0"/>
              </a:rPr>
              <a:t> В.Я</a:t>
            </a:r>
            <a:r>
              <a:rPr lang="ru-RU" sz="2200" dirty="0" smtClean="0">
                <a:latin typeface="Calibri" pitchFamily="34" charset="0"/>
              </a:rPr>
              <a:t>.;</a:t>
            </a:r>
            <a:r>
              <a:rPr lang="ru-RU" sz="2200" dirty="0">
                <a:latin typeface="Calibri" pitchFamily="34" charset="0"/>
              </a:rPr>
              <a:t/>
            </a:r>
            <a:br>
              <a:rPr lang="ru-RU" sz="2200" dirty="0">
                <a:latin typeface="Calibri" pitchFamily="34" charset="0"/>
              </a:rPr>
            </a:br>
            <a:r>
              <a:rPr lang="ru-RU" sz="2200" dirty="0" err="1">
                <a:latin typeface="Calibri" pitchFamily="34" charset="0"/>
              </a:rPr>
              <a:t>науковий</a:t>
            </a:r>
            <a:r>
              <a:rPr lang="ru-RU" sz="2200" dirty="0">
                <a:latin typeface="Calibri" pitchFamily="34" charset="0"/>
              </a:rPr>
              <a:t> </a:t>
            </a:r>
            <a:r>
              <a:rPr lang="ru-RU" sz="2200" dirty="0" err="1">
                <a:latin typeface="Calibri" pitchFamily="34" charset="0"/>
              </a:rPr>
              <a:t>керівник</a:t>
            </a:r>
            <a:r>
              <a:rPr lang="ru-RU" sz="2200" dirty="0">
                <a:latin typeface="Calibri" pitchFamily="34" charset="0"/>
              </a:rPr>
              <a:t> - д.т.н., </a:t>
            </a:r>
            <a:r>
              <a:rPr lang="ru-RU" sz="2200" dirty="0" err="1" smtClean="0">
                <a:latin typeface="Calibri" pitchFamily="34" charset="0"/>
              </a:rPr>
              <a:t>професор</a:t>
            </a:r>
            <a:r>
              <a:rPr lang="ru-RU" sz="2200" dirty="0" smtClean="0">
                <a:latin typeface="Calibri" pitchFamily="34" charset="0"/>
              </a:rPr>
              <a:t> </a:t>
            </a:r>
            <a:r>
              <a:rPr lang="ru-RU" sz="2200" b="1" dirty="0">
                <a:latin typeface="Calibri" pitchFamily="34" charset="0"/>
              </a:rPr>
              <a:t>Азаров О.Д</a:t>
            </a:r>
            <a:r>
              <a:rPr lang="ru-RU" sz="2200" dirty="0" smtClean="0">
                <a:latin typeface="Calibri" pitchFamily="34" charset="0"/>
              </a:rPr>
              <a:t>.; старший </a:t>
            </a:r>
            <a:r>
              <a:rPr lang="ru-RU" sz="2200" dirty="0" err="1">
                <a:latin typeface="Calibri" pitchFamily="34" charset="0"/>
              </a:rPr>
              <a:t>економіст</a:t>
            </a:r>
            <a:r>
              <a:rPr lang="ru-RU" sz="2200" dirty="0">
                <a:latin typeface="Calibri" pitchFamily="34" charset="0"/>
              </a:rPr>
              <a:t> - </a:t>
            </a:r>
            <a:r>
              <a:rPr lang="ru-RU" sz="2200" b="1" dirty="0" err="1">
                <a:latin typeface="Calibri" pitchFamily="34" charset="0"/>
              </a:rPr>
              <a:t>Качер</a:t>
            </a:r>
            <a:r>
              <a:rPr lang="ru-RU" sz="2200" b="1" dirty="0">
                <a:latin typeface="Calibri" pitchFamily="34" charset="0"/>
              </a:rPr>
              <a:t> А.Й</a:t>
            </a:r>
            <a:r>
              <a:rPr lang="ru-RU" sz="2200" dirty="0" smtClean="0">
                <a:latin typeface="Calibri" pitchFamily="34" charset="0"/>
              </a:rPr>
              <a:t>.; </a:t>
            </a:r>
            <a:r>
              <a:rPr lang="ru-RU" sz="2200" dirty="0" err="1" smtClean="0">
                <a:latin typeface="Calibri" pitchFamily="34" charset="0"/>
              </a:rPr>
              <a:t>головний</a:t>
            </a:r>
            <a:r>
              <a:rPr lang="ru-RU" sz="2200" dirty="0" smtClean="0">
                <a:latin typeface="Calibri" pitchFamily="34" charset="0"/>
              </a:rPr>
              <a:t> </a:t>
            </a:r>
            <a:r>
              <a:rPr lang="ru-RU" sz="2200" dirty="0">
                <a:latin typeface="Calibri" pitchFamily="34" charset="0"/>
              </a:rPr>
              <a:t>конструктор - к.т.н., </a:t>
            </a:r>
            <a:endParaRPr lang="en-US" sz="2200" dirty="0" smtClean="0">
              <a:latin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</a:rPr>
              <a:t>доцент </a:t>
            </a:r>
            <a:r>
              <a:rPr lang="ru-RU" sz="2200" b="1" dirty="0" err="1">
                <a:latin typeface="Calibri" pitchFamily="34" charset="0"/>
              </a:rPr>
              <a:t>Крупельницький</a:t>
            </a:r>
            <a:r>
              <a:rPr lang="ru-RU" sz="2200" b="1" dirty="0">
                <a:latin typeface="Calibri" pitchFamily="34" charset="0"/>
              </a:rPr>
              <a:t> Л.В</a:t>
            </a:r>
            <a:r>
              <a:rPr lang="ru-RU" sz="2200" dirty="0" smtClean="0">
                <a:latin typeface="Calibri" pitchFamily="34" charset="0"/>
              </a:rPr>
              <a:t>.; </a:t>
            </a:r>
            <a:r>
              <a:rPr lang="ru-RU" sz="2200" dirty="0" err="1" smtClean="0">
                <a:latin typeface="Calibri" pitchFamily="34" charset="0"/>
              </a:rPr>
              <a:t>завідувач</a:t>
            </a:r>
            <a:r>
              <a:rPr lang="ru-RU" sz="2200" dirty="0" smtClean="0">
                <a:latin typeface="Calibri" pitchFamily="34" charset="0"/>
              </a:rPr>
              <a:t> </a:t>
            </a:r>
            <a:r>
              <a:rPr lang="ru-RU" sz="2200" dirty="0" err="1">
                <a:latin typeface="Calibri" pitchFamily="34" charset="0"/>
              </a:rPr>
              <a:t>відділом</a:t>
            </a:r>
            <a:r>
              <a:rPr lang="ru-RU" sz="2200" dirty="0">
                <a:latin typeface="Calibri" pitchFamily="34" charset="0"/>
              </a:rPr>
              <a:t> - </a:t>
            </a:r>
            <a:r>
              <a:rPr lang="ru-RU" sz="2200" b="1" dirty="0" err="1">
                <a:latin typeface="Calibri" pitchFamily="34" charset="0"/>
              </a:rPr>
              <a:t>Білоконь</a:t>
            </a:r>
            <a:r>
              <a:rPr lang="ru-RU" sz="2200" b="1" dirty="0">
                <a:latin typeface="Calibri" pitchFamily="34" charset="0"/>
              </a:rPr>
              <a:t> О.А</a:t>
            </a:r>
            <a:r>
              <a:rPr lang="ru-RU" sz="2200" dirty="0" smtClean="0">
                <a:latin typeface="Calibri" pitchFamily="34" charset="0"/>
              </a:rPr>
              <a:t>.; заступник </a:t>
            </a:r>
            <a:r>
              <a:rPr lang="ru-RU" sz="2200" dirty="0">
                <a:latin typeface="Calibri" pitchFamily="34" charset="0"/>
              </a:rPr>
              <a:t>директора </a:t>
            </a:r>
            <a:r>
              <a:rPr lang="ru-RU" sz="2200" dirty="0" err="1">
                <a:latin typeface="Calibri" pitchFamily="34" charset="0"/>
              </a:rPr>
              <a:t>ІнІТКІ</a:t>
            </a:r>
            <a:r>
              <a:rPr lang="ru-RU" sz="2200" dirty="0">
                <a:latin typeface="Calibri" pitchFamily="34" charset="0"/>
              </a:rPr>
              <a:t> - к.т.н., </a:t>
            </a:r>
            <a:r>
              <a:rPr lang="ru-RU" sz="2200" dirty="0" smtClean="0">
                <a:latin typeface="Calibri" pitchFamily="34" charset="0"/>
              </a:rPr>
              <a:t>доцент </a:t>
            </a:r>
            <a:r>
              <a:rPr lang="ru-RU" sz="2200" b="1" dirty="0">
                <a:latin typeface="Calibri" pitchFamily="34" charset="0"/>
              </a:rPr>
              <a:t>Захарченко С.М</a:t>
            </a:r>
            <a:r>
              <a:rPr lang="ru-RU" sz="2200" dirty="0" smtClean="0">
                <a:latin typeface="Calibri" pitchFamily="34" charset="0"/>
              </a:rPr>
              <a:t>.</a:t>
            </a:r>
            <a:endParaRPr lang="ru-RU" sz="2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sp>
        <p:nvSpPr>
          <p:cNvPr id="3" name="TextBox 2"/>
          <p:cNvSpPr txBox="1"/>
          <p:nvPr/>
        </p:nvSpPr>
        <p:spPr>
          <a:xfrm>
            <a:off x="1436087" y="33077"/>
            <a:ext cx="652294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4000" b="1" dirty="0">
                <a:solidFill>
                  <a:srgbClr val="FFFF00"/>
                </a:solidFill>
                <a:latin typeface="Cambria" pitchFamily="18" charset="0"/>
              </a:rPr>
              <a:t>ВИДАВНИЧА ДІЯЛЬНІСТЬ</a:t>
            </a:r>
            <a:endParaRPr lang="ru-RU" sz="4000" b="1" dirty="0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428625" y="1214438"/>
            <a:ext cx="8358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.</a:t>
            </a:r>
          </a:p>
        </p:txBody>
      </p:sp>
      <p:sp>
        <p:nvSpPr>
          <p:cNvPr id="24581" name="Прямоугольник 4"/>
          <p:cNvSpPr>
            <a:spLocks noChangeArrowheads="1"/>
          </p:cNvSpPr>
          <p:nvPr/>
        </p:nvSpPr>
        <p:spPr bwMode="auto">
          <a:xfrm>
            <a:off x="107504" y="2366042"/>
            <a:ext cx="90364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altLang="uk-UA" sz="2400" dirty="0" smtClean="0">
                <a:latin typeface="Calibri" pitchFamily="34" charset="0"/>
              </a:rPr>
              <a:t>Олексій </a:t>
            </a:r>
            <a:r>
              <a:rPr lang="uk-UA" altLang="uk-UA" sz="2400" dirty="0">
                <a:latin typeface="Calibri" pitchFamily="34" charset="0"/>
              </a:rPr>
              <a:t>Дмитрович - </a:t>
            </a:r>
            <a:r>
              <a:rPr lang="uk-UA" altLang="uk-UA" sz="2400" b="1" dirty="0">
                <a:latin typeface="Calibri" pitchFamily="34" charset="0"/>
              </a:rPr>
              <a:t>г</a:t>
            </a:r>
            <a:r>
              <a:rPr lang="ru-RU" altLang="uk-UA" sz="2400" b="1" dirty="0" err="1">
                <a:latin typeface="Calibri" pitchFamily="34" charset="0"/>
              </a:rPr>
              <a:t>оловний</a:t>
            </a:r>
            <a:r>
              <a:rPr lang="ru-RU" altLang="uk-UA" sz="2400" b="1" dirty="0">
                <a:latin typeface="Calibri" pitchFamily="34" charset="0"/>
              </a:rPr>
              <a:t> редактор</a:t>
            </a:r>
            <a:r>
              <a:rPr lang="ru-RU" altLang="uk-UA" sz="2400" dirty="0">
                <a:latin typeface="Calibri" pitchFamily="34" charset="0"/>
              </a:rPr>
              <a:t> </a:t>
            </a:r>
            <a:r>
              <a:rPr lang="ru-RU" altLang="uk-UA" sz="2400" dirty="0" err="1">
                <a:latin typeface="Calibri" pitchFamily="34" charset="0"/>
              </a:rPr>
              <a:t>міжнародного</a:t>
            </a:r>
            <a:r>
              <a:rPr lang="ru-RU" altLang="uk-UA" sz="2400" dirty="0">
                <a:latin typeface="Calibri" pitchFamily="34" charset="0"/>
              </a:rPr>
              <a:t> </a:t>
            </a:r>
            <a:r>
              <a:rPr lang="ru-RU" altLang="uk-UA" sz="2400" dirty="0" err="1">
                <a:latin typeface="Calibri" pitchFamily="34" charset="0"/>
              </a:rPr>
              <a:t>науково-технічного</a:t>
            </a:r>
            <a:r>
              <a:rPr lang="ru-RU" altLang="uk-UA" sz="2400" dirty="0">
                <a:latin typeface="Calibri" pitchFamily="34" charset="0"/>
              </a:rPr>
              <a:t> журналу «</a:t>
            </a:r>
            <a:r>
              <a:rPr lang="ru-RU" altLang="uk-UA" sz="2400" b="1" dirty="0" err="1">
                <a:solidFill>
                  <a:srgbClr val="FFFF00"/>
                </a:solidFill>
                <a:latin typeface="Calibri" pitchFamily="34" charset="0"/>
              </a:rPr>
              <a:t>Інформаційні</a:t>
            </a:r>
            <a:r>
              <a:rPr lang="ru-RU" altLang="uk-UA" sz="2400" b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2400" b="1" dirty="0" err="1">
                <a:solidFill>
                  <a:srgbClr val="FFFF00"/>
                </a:solidFill>
                <a:latin typeface="Calibri" pitchFamily="34" charset="0"/>
              </a:rPr>
              <a:t>технології</a:t>
            </a:r>
            <a:r>
              <a:rPr lang="ru-RU" altLang="uk-UA" sz="2400" b="1" dirty="0">
                <a:solidFill>
                  <a:srgbClr val="FFFF00"/>
                </a:solidFill>
                <a:latin typeface="Calibri" pitchFamily="34" charset="0"/>
              </a:rPr>
              <a:t> та </a:t>
            </a:r>
            <a:r>
              <a:rPr lang="ru-RU" altLang="uk-UA" sz="2400" b="1" dirty="0" err="1">
                <a:solidFill>
                  <a:srgbClr val="FFFF00"/>
                </a:solidFill>
                <a:latin typeface="Calibri" pitchFamily="34" charset="0"/>
              </a:rPr>
              <a:t>комп'ютерна</a:t>
            </a:r>
            <a:r>
              <a:rPr lang="ru-RU" altLang="uk-UA" sz="2400" b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2400" b="1" dirty="0" err="1">
                <a:solidFill>
                  <a:srgbClr val="FFFF00"/>
                </a:solidFill>
                <a:latin typeface="Calibri" pitchFamily="34" charset="0"/>
              </a:rPr>
              <a:t>інженерія</a:t>
            </a:r>
            <a:r>
              <a:rPr lang="ru-RU" altLang="uk-UA" sz="2400" dirty="0">
                <a:latin typeface="Calibri" pitchFamily="34" charset="0"/>
              </a:rPr>
              <a:t>», член </a:t>
            </a:r>
            <a:r>
              <a:rPr lang="ru-RU" altLang="uk-UA" sz="2400" dirty="0" err="1">
                <a:latin typeface="Calibri" pitchFamily="34" charset="0"/>
              </a:rPr>
              <a:t>редколегії</a:t>
            </a:r>
            <a:r>
              <a:rPr lang="ru-RU" altLang="uk-UA" sz="2400" dirty="0">
                <a:latin typeface="Calibri" pitchFamily="34" charset="0"/>
              </a:rPr>
              <a:t> </a:t>
            </a:r>
            <a:r>
              <a:rPr lang="ru-RU" altLang="uk-UA" sz="2400" dirty="0" err="1">
                <a:latin typeface="Calibri" pitchFamily="34" charset="0"/>
              </a:rPr>
              <a:t>наукового</a:t>
            </a:r>
            <a:r>
              <a:rPr lang="ru-RU" altLang="uk-UA" sz="2400" dirty="0">
                <a:latin typeface="Calibri" pitchFamily="34" charset="0"/>
              </a:rPr>
              <a:t> журналу «</a:t>
            </a:r>
            <a:r>
              <a:rPr lang="ru-RU" altLang="uk-UA" sz="2400" b="1" dirty="0" err="1">
                <a:solidFill>
                  <a:srgbClr val="FFFF00"/>
                </a:solidFill>
                <a:latin typeface="Calibri" pitchFamily="34" charset="0"/>
              </a:rPr>
              <a:t>Вісник</a:t>
            </a:r>
            <a:r>
              <a:rPr lang="ru-RU" altLang="uk-UA" sz="2400" b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2400" b="1" dirty="0" smtClean="0">
                <a:solidFill>
                  <a:srgbClr val="FFFF00"/>
                </a:solidFill>
                <a:latin typeface="Calibri" pitchFamily="34" charset="0"/>
              </a:rPr>
              <a:t>ВПІ</a:t>
            </a:r>
            <a:r>
              <a:rPr lang="ru-RU" altLang="uk-UA" sz="2400" dirty="0" smtClean="0">
                <a:latin typeface="Calibri" pitchFamily="34" charset="0"/>
              </a:rPr>
              <a:t>».</a:t>
            </a:r>
            <a:endParaRPr lang="ru-RU" sz="2400" dirty="0">
              <a:latin typeface="Calibri" pitchFamily="34" charset="0"/>
            </a:endParaRPr>
          </a:p>
        </p:txBody>
      </p:sp>
      <p:sp>
        <p:nvSpPr>
          <p:cNvPr id="24582" name="TextBox 5"/>
          <p:cNvSpPr txBox="1">
            <a:spLocks noChangeArrowheads="1"/>
          </p:cNvSpPr>
          <p:nvPr/>
        </p:nvSpPr>
        <p:spPr bwMode="auto">
          <a:xfrm>
            <a:off x="121518" y="757872"/>
            <a:ext cx="9036496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altLang="uk-UA" sz="2400" dirty="0" smtClean="0">
                <a:latin typeface="Calibri" pitchFamily="34" charset="0"/>
              </a:rPr>
              <a:t>У професора </a:t>
            </a:r>
            <a:r>
              <a:rPr lang="uk-UA" altLang="uk-UA" sz="2400" b="1" dirty="0" smtClean="0">
                <a:latin typeface="Calibri" pitchFamily="34" charset="0"/>
              </a:rPr>
              <a:t>О. Д. Азарова </a:t>
            </a:r>
            <a:r>
              <a:rPr lang="uk-UA" altLang="uk-UA" sz="2400" dirty="0" smtClean="0">
                <a:latin typeface="Calibri" pitchFamily="34" charset="0"/>
              </a:rPr>
              <a:t>друком вийшло </a:t>
            </a:r>
            <a:r>
              <a:rPr lang="uk-UA" altLang="uk-UA" sz="2400" dirty="0">
                <a:latin typeface="Calibri" pitchFamily="34" charset="0"/>
              </a:rPr>
              <a:t>більше </a:t>
            </a:r>
            <a:r>
              <a:rPr lang="uk-UA" altLang="uk-UA" sz="2400" b="1" dirty="0">
                <a:solidFill>
                  <a:srgbClr val="FFFF00"/>
                </a:solidFill>
                <a:latin typeface="Calibri" pitchFamily="34" charset="0"/>
              </a:rPr>
              <a:t>100</a:t>
            </a:r>
            <a:r>
              <a:rPr lang="uk-UA" altLang="uk-UA" sz="2400" dirty="0">
                <a:latin typeface="Calibri" pitchFamily="34" charset="0"/>
              </a:rPr>
              <a:t> статей в науково-практичних та наукових фахових виданнях України та інших країн. </a:t>
            </a:r>
            <a:r>
              <a:rPr lang="uk-UA" altLang="uk-UA" sz="2400" dirty="0" smtClean="0">
                <a:latin typeface="Calibri" pitchFamily="34" charset="0"/>
              </a:rPr>
              <a:t>Його </a:t>
            </a:r>
            <a:r>
              <a:rPr lang="uk-UA" altLang="uk-UA" sz="2400" dirty="0">
                <a:latin typeface="Calibri" pitchFamily="34" charset="0"/>
              </a:rPr>
              <a:t>публікації внесено до міжнародних </a:t>
            </a:r>
            <a:r>
              <a:rPr lang="uk-UA" altLang="uk-UA" sz="2400" dirty="0" err="1">
                <a:latin typeface="Calibri" pitchFamily="34" charset="0"/>
              </a:rPr>
              <a:t>наукометричних</a:t>
            </a:r>
            <a:r>
              <a:rPr lang="uk-UA" altLang="uk-UA" sz="2400" dirty="0">
                <a:latin typeface="Calibri" pitchFamily="34" charset="0"/>
              </a:rPr>
              <a:t> баз даних </a:t>
            </a:r>
            <a:r>
              <a:rPr lang="uk-UA" altLang="uk-UA" sz="2400" b="1" dirty="0">
                <a:solidFill>
                  <a:srgbClr val="FFFF00"/>
                </a:solidFill>
                <a:latin typeface="Calibri" pitchFamily="34" charset="0"/>
              </a:rPr>
              <a:t>РІНЦ, </a:t>
            </a:r>
            <a:r>
              <a:rPr lang="en-US" altLang="uk-UA" sz="2400" b="1" dirty="0">
                <a:solidFill>
                  <a:srgbClr val="FFFF00"/>
                </a:solidFill>
                <a:latin typeface="Calibri" pitchFamily="34" charset="0"/>
              </a:rPr>
              <a:t>SCOPUS, COPERNICUS</a:t>
            </a:r>
            <a:r>
              <a:rPr lang="en-US" altLang="uk-UA" sz="2400" dirty="0">
                <a:latin typeface="Calibri" pitchFamily="34" charset="0"/>
              </a:rPr>
              <a:t>.</a:t>
            </a:r>
            <a:endParaRPr lang="ru-RU" sz="2400" dirty="0">
              <a:latin typeface="Calibri" pitchFamily="34" charset="0"/>
            </a:endParaRPr>
          </a:p>
        </p:txBody>
      </p:sp>
      <p:pic>
        <p:nvPicPr>
          <p:cNvPr id="1434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0978" y="3821540"/>
            <a:ext cx="1749871" cy="2634105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4345" name="Picture 8" descr="C:\Documents and Settings\All Users\Документы\005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02971" y="4163448"/>
            <a:ext cx="1775788" cy="2647381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4344" name="Picture 7" descr="C:\Documents and Settings\All Users\Документы\004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940397"/>
            <a:ext cx="1702971" cy="2631864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4346" name="Picture 1" descr="\\User71\temp\21.04.15\0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78759" y="3821540"/>
            <a:ext cx="1807616" cy="2750721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4347" name="Picture 2" descr="\\User71\temp\21.04.15\00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0692" y="4065226"/>
            <a:ext cx="1882699" cy="274560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9629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3" cstate="print"/>
          <a:srcRect t="6059"/>
          <a:stretch>
            <a:fillRect/>
          </a:stretch>
        </p:blipFill>
        <p:spPr bwMode="auto">
          <a:xfrm>
            <a:off x="142875" y="142875"/>
            <a:ext cx="1749425" cy="2214563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8196" name="Прямоугольник 12"/>
          <p:cNvSpPr>
            <a:spLocks noChangeArrowheads="1"/>
          </p:cNvSpPr>
          <p:nvPr/>
        </p:nvSpPr>
        <p:spPr bwMode="auto">
          <a:xfrm>
            <a:off x="2286000" y="708025"/>
            <a:ext cx="6858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altLang="uk-UA" sz="1600" dirty="0">
                <a:latin typeface="+mn-lt"/>
              </a:rPr>
              <a:t>Азаров, О. Д. </a:t>
            </a:r>
            <a:r>
              <a:rPr lang="ru-RU" altLang="uk-UA" sz="1600" dirty="0" err="1">
                <a:latin typeface="+mn-lt"/>
              </a:rPr>
              <a:t>Основи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теорії</a:t>
            </a:r>
            <a:r>
              <a:rPr lang="ru-RU" altLang="uk-UA" sz="1600" dirty="0">
                <a:latin typeface="+mn-lt"/>
              </a:rPr>
              <a:t> аналого-цифрового </a:t>
            </a:r>
            <a:r>
              <a:rPr lang="ru-RU" altLang="uk-UA" sz="1600" dirty="0" err="1">
                <a:latin typeface="+mn-lt"/>
              </a:rPr>
              <a:t>перетворення</a:t>
            </a:r>
            <a:r>
              <a:rPr lang="ru-RU" altLang="uk-UA" sz="1600" dirty="0">
                <a:latin typeface="+mn-lt"/>
              </a:rPr>
              <a:t> на </a:t>
            </a:r>
            <a:r>
              <a:rPr lang="ru-RU" altLang="uk-UA" sz="1600" dirty="0" err="1">
                <a:latin typeface="+mn-lt"/>
              </a:rPr>
              <a:t>основі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надлишкових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позиційних</a:t>
            </a:r>
            <a:r>
              <a:rPr lang="ru-RU" altLang="uk-UA" sz="1600" dirty="0">
                <a:latin typeface="+mn-lt"/>
              </a:rPr>
              <a:t> систем </a:t>
            </a:r>
            <a:r>
              <a:rPr lang="ru-RU" altLang="uk-UA" sz="1600" dirty="0" err="1">
                <a:latin typeface="+mn-lt"/>
              </a:rPr>
              <a:t>числення</a:t>
            </a:r>
            <a:r>
              <a:rPr lang="ru-RU" altLang="uk-UA" sz="1600" dirty="0">
                <a:latin typeface="+mn-lt"/>
              </a:rPr>
              <a:t> : </a:t>
            </a:r>
            <a:r>
              <a:rPr lang="ru-RU" altLang="uk-UA" sz="1600" dirty="0" err="1">
                <a:latin typeface="+mn-lt"/>
              </a:rPr>
              <a:t>монографія</a:t>
            </a:r>
            <a:r>
              <a:rPr lang="ru-RU" altLang="uk-UA" sz="1600" dirty="0">
                <a:latin typeface="+mn-lt"/>
              </a:rPr>
              <a:t> / О. Д. Азаров ; МОН </a:t>
            </a:r>
            <a:r>
              <a:rPr lang="ru-RU" altLang="uk-UA" sz="1600" dirty="0" err="1">
                <a:latin typeface="+mn-lt"/>
              </a:rPr>
              <a:t>України</a:t>
            </a:r>
            <a:r>
              <a:rPr lang="ru-RU" altLang="uk-UA" sz="1600" dirty="0">
                <a:latin typeface="+mn-lt"/>
              </a:rPr>
              <a:t>. - </a:t>
            </a:r>
            <a:r>
              <a:rPr lang="ru-RU" altLang="uk-UA" sz="1600" dirty="0" err="1">
                <a:latin typeface="+mn-lt"/>
              </a:rPr>
              <a:t>Вінниця</a:t>
            </a:r>
            <a:r>
              <a:rPr lang="ru-RU" altLang="uk-UA" sz="1600" dirty="0">
                <a:latin typeface="+mn-lt"/>
              </a:rPr>
              <a:t> : </a:t>
            </a:r>
            <a:r>
              <a:rPr lang="ru-RU" altLang="uk-UA" sz="1600" dirty="0" err="1">
                <a:latin typeface="+mn-lt"/>
              </a:rPr>
              <a:t>УНІВЕРСУМ-Вінниця</a:t>
            </a:r>
            <a:r>
              <a:rPr lang="ru-RU" altLang="uk-UA" sz="1600" dirty="0">
                <a:latin typeface="+mn-lt"/>
              </a:rPr>
              <a:t>, 2004. - 260 с. </a:t>
            </a:r>
            <a:endParaRPr lang="ru-RU" altLang="uk-UA" sz="1600" dirty="0"/>
          </a:p>
        </p:txBody>
      </p:sp>
      <p:pic>
        <p:nvPicPr>
          <p:cNvPr id="15365" name="Picture 6"/>
          <p:cNvPicPr>
            <a:picLocks noChangeAspect="1" noChangeArrowheads="1"/>
          </p:cNvPicPr>
          <p:nvPr/>
        </p:nvPicPr>
        <p:blipFill>
          <a:blip r:embed="rId4" cstate="print"/>
          <a:srcRect t="6110"/>
          <a:stretch>
            <a:fillRect/>
          </a:stretch>
        </p:blipFill>
        <p:spPr bwMode="auto">
          <a:xfrm>
            <a:off x="500063" y="1143000"/>
            <a:ext cx="1714500" cy="2195513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8198" name="TextBox 18"/>
          <p:cNvSpPr txBox="1">
            <a:spLocks noChangeArrowheads="1"/>
          </p:cNvSpPr>
          <p:nvPr/>
        </p:nvSpPr>
        <p:spPr bwMode="auto">
          <a:xfrm>
            <a:off x="2293874" y="1539022"/>
            <a:ext cx="6858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altLang="uk-UA" sz="1600" dirty="0" err="1">
                <a:latin typeface="+mn-lt"/>
              </a:rPr>
              <a:t>Крупельницький</a:t>
            </a:r>
            <a:r>
              <a:rPr lang="ru-RU" altLang="uk-UA" sz="1600" dirty="0">
                <a:latin typeface="+mn-lt"/>
              </a:rPr>
              <a:t>, Л. В. </a:t>
            </a:r>
            <a:r>
              <a:rPr lang="ru-RU" altLang="uk-UA" sz="1600" dirty="0" err="1">
                <a:latin typeface="+mn-lt"/>
              </a:rPr>
              <a:t>Аналого-цифрові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пристрої</a:t>
            </a:r>
            <a:r>
              <a:rPr lang="ru-RU" altLang="uk-UA" sz="1600" dirty="0">
                <a:latin typeface="+mn-lt"/>
              </a:rPr>
              <a:t> систем, </a:t>
            </a:r>
            <a:r>
              <a:rPr lang="ru-RU" altLang="uk-UA" sz="1600" dirty="0" err="1">
                <a:latin typeface="+mn-lt"/>
              </a:rPr>
              <a:t>що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самокоригуються</a:t>
            </a:r>
            <a:r>
              <a:rPr lang="ru-RU" altLang="uk-UA" sz="1600" dirty="0">
                <a:latin typeface="+mn-lt"/>
              </a:rPr>
              <a:t>, для </a:t>
            </a:r>
            <a:r>
              <a:rPr lang="ru-RU" altLang="uk-UA" sz="1600" dirty="0" err="1">
                <a:latin typeface="+mn-lt"/>
              </a:rPr>
              <a:t>вимірювань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і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обробляння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низькочастотних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сигналів</a:t>
            </a:r>
            <a:r>
              <a:rPr lang="ru-RU" altLang="uk-UA" sz="1600" dirty="0">
                <a:latin typeface="+mn-lt"/>
              </a:rPr>
              <a:t> : </a:t>
            </a:r>
            <a:r>
              <a:rPr lang="ru-RU" altLang="uk-UA" sz="1600" dirty="0" err="1">
                <a:latin typeface="+mn-lt"/>
              </a:rPr>
              <a:t>монографія</a:t>
            </a:r>
            <a:r>
              <a:rPr lang="ru-RU" altLang="uk-UA" sz="1600" dirty="0">
                <a:latin typeface="+mn-lt"/>
              </a:rPr>
              <a:t> / Л. В. </a:t>
            </a:r>
            <a:r>
              <a:rPr lang="ru-RU" altLang="uk-UA" sz="1600" dirty="0" err="1">
                <a:latin typeface="+mn-lt"/>
              </a:rPr>
              <a:t>Крупельницький</a:t>
            </a:r>
            <a:r>
              <a:rPr lang="ru-RU" altLang="uk-UA" sz="1600" dirty="0">
                <a:latin typeface="+mn-lt"/>
              </a:rPr>
              <a:t>, О. Д. Азаров ; МОН </a:t>
            </a:r>
            <a:r>
              <a:rPr lang="ru-RU" altLang="uk-UA" sz="1600" dirty="0" err="1">
                <a:latin typeface="+mn-lt"/>
              </a:rPr>
              <a:t>України</a:t>
            </a:r>
            <a:r>
              <a:rPr lang="ru-RU" altLang="uk-UA" sz="1600" dirty="0">
                <a:latin typeface="+mn-lt"/>
              </a:rPr>
              <a:t>. - </a:t>
            </a:r>
            <a:r>
              <a:rPr lang="ru-RU" altLang="uk-UA" sz="1600" dirty="0" err="1">
                <a:latin typeface="+mn-lt"/>
              </a:rPr>
              <a:t>Вінниця</a:t>
            </a:r>
            <a:r>
              <a:rPr lang="ru-RU" altLang="uk-UA" sz="1600" dirty="0">
                <a:latin typeface="+mn-lt"/>
              </a:rPr>
              <a:t> : </a:t>
            </a:r>
            <a:r>
              <a:rPr lang="ru-RU" altLang="uk-UA" sz="1600" dirty="0" err="1">
                <a:latin typeface="+mn-lt"/>
              </a:rPr>
              <a:t>УНІВЕРСУМ-Вінниця</a:t>
            </a:r>
            <a:r>
              <a:rPr lang="ru-RU" altLang="uk-UA" sz="1600" dirty="0">
                <a:latin typeface="+mn-lt"/>
              </a:rPr>
              <a:t>, 2005. - 167 с.</a:t>
            </a:r>
          </a:p>
        </p:txBody>
      </p:sp>
      <p:sp>
        <p:nvSpPr>
          <p:cNvPr id="15367" name="TextBox 21"/>
          <p:cNvSpPr txBox="1">
            <a:spLocks noChangeArrowheads="1"/>
          </p:cNvSpPr>
          <p:nvPr/>
        </p:nvSpPr>
        <p:spPr bwMode="auto">
          <a:xfrm>
            <a:off x="3275856" y="52234"/>
            <a:ext cx="30786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uk-UA" altLang="uk-UA" sz="3600" b="1" dirty="0" smtClean="0">
                <a:solidFill>
                  <a:srgbClr val="FFFF00"/>
                </a:solidFill>
                <a:latin typeface="Cambria" pitchFamily="18" charset="0"/>
              </a:rPr>
              <a:t>МОНОГРАФІЇ</a:t>
            </a:r>
            <a:endParaRPr lang="ru-RU" altLang="uk-UA" sz="3600" b="1" dirty="0">
              <a:solidFill>
                <a:srgbClr val="FFFF00"/>
              </a:solidFill>
              <a:latin typeface="Cambria" pitchFamily="18" charset="0"/>
            </a:endParaRPr>
          </a:p>
        </p:txBody>
      </p:sp>
      <p:pic>
        <p:nvPicPr>
          <p:cNvPr id="15368" name="Picture 5"/>
          <p:cNvPicPr>
            <a:picLocks noChangeAspect="1" noChangeArrowheads="1"/>
          </p:cNvPicPr>
          <p:nvPr/>
        </p:nvPicPr>
        <p:blipFill>
          <a:blip r:embed="rId5" cstate="print"/>
          <a:srcRect t="8571"/>
          <a:stretch>
            <a:fillRect/>
          </a:stretch>
        </p:blipFill>
        <p:spPr bwMode="auto">
          <a:xfrm>
            <a:off x="142875" y="2214563"/>
            <a:ext cx="1785938" cy="2286000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8201" name="Прямоугольник 8"/>
          <p:cNvSpPr>
            <a:spLocks noChangeArrowheads="1"/>
          </p:cNvSpPr>
          <p:nvPr/>
        </p:nvSpPr>
        <p:spPr bwMode="auto">
          <a:xfrm>
            <a:off x="2297211" y="2616935"/>
            <a:ext cx="673928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altLang="uk-UA" sz="1600" dirty="0">
                <a:latin typeface="+mn-lt"/>
              </a:rPr>
              <a:t>Азаров, О. Д. </a:t>
            </a:r>
            <a:r>
              <a:rPr lang="ru-RU" altLang="uk-UA" sz="1600" dirty="0" err="1">
                <a:latin typeface="+mn-lt"/>
              </a:rPr>
              <a:t>Високолінійні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порозрядні</a:t>
            </a:r>
            <a:r>
              <a:rPr lang="ru-RU" altLang="uk-UA" sz="1600" dirty="0">
                <a:latin typeface="+mn-lt"/>
              </a:rPr>
              <a:t> АЦП </a:t>
            </a:r>
            <a:r>
              <a:rPr lang="ru-RU" altLang="uk-UA" sz="1600" dirty="0" err="1">
                <a:latin typeface="+mn-lt"/>
              </a:rPr>
              <a:t>з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ваговою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надлишковістю</a:t>
            </a:r>
            <a:r>
              <a:rPr lang="ru-RU" altLang="uk-UA" sz="1600" dirty="0">
                <a:latin typeface="+mn-lt"/>
              </a:rPr>
              <a:t> для систем </a:t>
            </a:r>
            <a:r>
              <a:rPr lang="ru-RU" altLang="uk-UA" sz="1600" dirty="0" err="1">
                <a:latin typeface="+mn-lt"/>
              </a:rPr>
              <a:t>реєстрації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і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обробляння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сигналів</a:t>
            </a:r>
            <a:r>
              <a:rPr lang="ru-RU" altLang="uk-UA" sz="1600" dirty="0">
                <a:latin typeface="+mn-lt"/>
              </a:rPr>
              <a:t> : </a:t>
            </a:r>
            <a:r>
              <a:rPr lang="ru-RU" altLang="uk-UA" sz="1600" dirty="0" err="1">
                <a:latin typeface="+mn-lt"/>
              </a:rPr>
              <a:t>монографія</a:t>
            </a:r>
            <a:r>
              <a:rPr lang="ru-RU" altLang="uk-UA" sz="1600" dirty="0">
                <a:latin typeface="+mn-lt"/>
              </a:rPr>
              <a:t> / О. Д. Азаров, О. А. </a:t>
            </a:r>
            <a:r>
              <a:rPr lang="ru-RU" altLang="uk-UA" sz="1600" dirty="0" err="1">
                <a:latin typeface="+mn-lt"/>
              </a:rPr>
              <a:t>Архипчук</a:t>
            </a:r>
            <a:r>
              <a:rPr lang="ru-RU" altLang="uk-UA" sz="1600" dirty="0">
                <a:latin typeface="+mn-lt"/>
              </a:rPr>
              <a:t>, С. М. Захарченко ; МОН </a:t>
            </a:r>
            <a:r>
              <a:rPr lang="ru-RU" altLang="uk-UA" sz="1600" dirty="0" err="1">
                <a:latin typeface="+mn-lt"/>
              </a:rPr>
              <a:t>України</a:t>
            </a:r>
            <a:r>
              <a:rPr lang="ru-RU" altLang="uk-UA" sz="1600" dirty="0">
                <a:latin typeface="+mn-lt"/>
              </a:rPr>
              <a:t>. - </a:t>
            </a:r>
            <a:r>
              <a:rPr lang="ru-RU" altLang="uk-UA" sz="1600" dirty="0" err="1">
                <a:latin typeface="+mn-lt"/>
              </a:rPr>
              <a:t>Вінниця</a:t>
            </a:r>
            <a:r>
              <a:rPr lang="ru-RU" altLang="uk-UA" sz="1600" dirty="0">
                <a:latin typeface="+mn-lt"/>
              </a:rPr>
              <a:t> : УНІВЕРСУМ-</a:t>
            </a:r>
            <a:r>
              <a:rPr lang="ru-RU" altLang="uk-UA" sz="1600" dirty="0" err="1">
                <a:latin typeface="+mn-lt"/>
              </a:rPr>
              <a:t>Вінниця</a:t>
            </a:r>
            <a:r>
              <a:rPr lang="ru-RU" altLang="uk-UA" sz="1600" dirty="0">
                <a:latin typeface="+mn-lt"/>
              </a:rPr>
              <a:t>, </a:t>
            </a:r>
            <a:r>
              <a:rPr lang="ru-RU" altLang="uk-UA" sz="1600" dirty="0" smtClean="0">
                <a:latin typeface="+mn-lt"/>
              </a:rPr>
              <a:t>2005. </a:t>
            </a:r>
            <a:r>
              <a:rPr lang="ru-RU" altLang="uk-UA" sz="1600" dirty="0">
                <a:latin typeface="+mn-lt"/>
              </a:rPr>
              <a:t>- 125 с.</a:t>
            </a:r>
          </a:p>
        </p:txBody>
      </p:sp>
      <p:sp>
        <p:nvSpPr>
          <p:cNvPr id="8202" name="Прямоугольник 9"/>
          <p:cNvSpPr>
            <a:spLocks noChangeArrowheads="1"/>
          </p:cNvSpPr>
          <p:nvPr/>
        </p:nvSpPr>
        <p:spPr bwMode="auto">
          <a:xfrm>
            <a:off x="2301748" y="3694847"/>
            <a:ext cx="6850126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uk-UA" altLang="uk-UA" sz="1600" dirty="0" err="1">
                <a:latin typeface="+mn-lt"/>
              </a:rPr>
              <a:t>Захарченко</a:t>
            </a:r>
            <a:r>
              <a:rPr lang="uk-UA" altLang="uk-UA" sz="1600" dirty="0">
                <a:latin typeface="+mn-lt"/>
              </a:rPr>
              <a:t>, С. М. </a:t>
            </a:r>
            <a:r>
              <a:rPr lang="uk-UA" altLang="uk-UA" sz="1600" dirty="0" err="1">
                <a:latin typeface="+mn-lt"/>
              </a:rPr>
              <a:t>Самокалібровані</a:t>
            </a:r>
            <a:r>
              <a:rPr lang="uk-UA" altLang="uk-UA" sz="1600" dirty="0">
                <a:latin typeface="+mn-lt"/>
              </a:rPr>
              <a:t> АЦП із накопиченням заряду на основі надлишкових позиційних систем числення : монографія / С. М. </a:t>
            </a:r>
            <a:r>
              <a:rPr lang="uk-UA" altLang="uk-UA" sz="1600" dirty="0" err="1">
                <a:latin typeface="+mn-lt"/>
              </a:rPr>
              <a:t>Захарченко</a:t>
            </a:r>
            <a:r>
              <a:rPr lang="uk-UA" altLang="uk-UA" sz="1600" dirty="0">
                <a:latin typeface="+mn-lt"/>
              </a:rPr>
              <a:t>, О. Д. Азаров, О. М. </a:t>
            </a:r>
            <a:r>
              <a:rPr lang="uk-UA" altLang="uk-UA" sz="1600" dirty="0" err="1">
                <a:latin typeface="+mn-lt"/>
              </a:rPr>
              <a:t>Харьков</a:t>
            </a:r>
            <a:r>
              <a:rPr lang="uk-UA" altLang="uk-UA" sz="1600" dirty="0">
                <a:latin typeface="+mn-lt"/>
              </a:rPr>
              <a:t> ; МОН України. - Вінниця : </a:t>
            </a:r>
            <a:r>
              <a:rPr lang="uk-UA" altLang="uk-UA" sz="1600" dirty="0" err="1">
                <a:latin typeface="+mn-lt"/>
              </a:rPr>
              <a:t>УНІВЕРСУМ-Вінниця</a:t>
            </a:r>
            <a:r>
              <a:rPr lang="uk-UA" altLang="uk-UA" sz="1600" dirty="0">
                <a:latin typeface="+mn-lt"/>
              </a:rPr>
              <a:t>, </a:t>
            </a:r>
            <a:r>
              <a:rPr lang="uk-UA" altLang="uk-UA" sz="1600" dirty="0" smtClean="0">
                <a:latin typeface="+mn-lt"/>
              </a:rPr>
              <a:t>2005. </a:t>
            </a:r>
            <a:r>
              <a:rPr lang="uk-UA" altLang="uk-UA" sz="1600" dirty="0">
                <a:latin typeface="+mn-lt"/>
              </a:rPr>
              <a:t>- 235 с. </a:t>
            </a:r>
          </a:p>
        </p:txBody>
      </p:sp>
      <p:sp>
        <p:nvSpPr>
          <p:cNvPr id="8203" name="Прямоугольник 10"/>
          <p:cNvSpPr>
            <a:spLocks noChangeArrowheads="1"/>
          </p:cNvSpPr>
          <p:nvPr/>
        </p:nvSpPr>
        <p:spPr bwMode="auto">
          <a:xfrm>
            <a:off x="2297811" y="4823619"/>
            <a:ext cx="6858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uk-UA" sz="1600" dirty="0">
                <a:latin typeface="+mn-lt"/>
              </a:rPr>
              <a:t>Азаров, О. Д. Конвеєрні аналого-цифрові перетворювачі з ваговою надлишковістю : монографія / О. Д. Азаров, О. В. </a:t>
            </a:r>
            <a:r>
              <a:rPr lang="uk-UA" altLang="uk-UA" sz="1600" dirty="0" err="1">
                <a:latin typeface="+mn-lt"/>
              </a:rPr>
              <a:t>Шапошніков</a:t>
            </a:r>
            <a:r>
              <a:rPr lang="uk-UA" altLang="uk-UA" sz="1600" dirty="0">
                <a:latin typeface="+mn-lt"/>
              </a:rPr>
              <a:t>, С. М. </a:t>
            </a:r>
            <a:r>
              <a:rPr lang="uk-UA" altLang="uk-UA" sz="1600" dirty="0" err="1">
                <a:latin typeface="+mn-lt"/>
              </a:rPr>
              <a:t>Захарченко</a:t>
            </a:r>
            <a:r>
              <a:rPr lang="uk-UA" altLang="uk-UA" sz="1600" dirty="0">
                <a:latin typeface="+mn-lt"/>
              </a:rPr>
              <a:t> ; МОН України. - Вінниця : </a:t>
            </a:r>
            <a:r>
              <a:rPr lang="uk-UA" altLang="uk-UA" sz="1600" dirty="0" err="1">
                <a:latin typeface="+mn-lt"/>
              </a:rPr>
              <a:t>УНІВЕРСУМ-Вінниця</a:t>
            </a:r>
            <a:r>
              <a:rPr lang="uk-UA" altLang="uk-UA" sz="1600" dirty="0">
                <a:latin typeface="+mn-lt"/>
              </a:rPr>
              <a:t>, </a:t>
            </a:r>
            <a:r>
              <a:rPr lang="uk-UA" altLang="uk-UA" sz="1600" dirty="0" smtClean="0">
                <a:latin typeface="+mn-lt"/>
              </a:rPr>
              <a:t>2006. </a:t>
            </a:r>
            <a:r>
              <a:rPr lang="uk-UA" altLang="uk-UA" sz="1600" dirty="0">
                <a:latin typeface="+mn-lt"/>
              </a:rPr>
              <a:t>- 157 с.</a:t>
            </a:r>
          </a:p>
          <a:p>
            <a:pPr eaLnBrk="1" hangingPunct="1">
              <a:defRPr/>
            </a:pPr>
            <a:endParaRPr lang="uk-UA" altLang="uk-UA" dirty="0"/>
          </a:p>
        </p:txBody>
      </p:sp>
      <p:sp>
        <p:nvSpPr>
          <p:cNvPr id="8204" name="Прямоугольник 11"/>
          <p:cNvSpPr>
            <a:spLocks noChangeArrowheads="1"/>
          </p:cNvSpPr>
          <p:nvPr/>
        </p:nvSpPr>
        <p:spPr bwMode="auto">
          <a:xfrm>
            <a:off x="2286000" y="5750719"/>
            <a:ext cx="6858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altLang="uk-UA" sz="1600" dirty="0">
                <a:latin typeface="+mn-lt"/>
              </a:rPr>
              <a:t>Азаров, О. Д. </a:t>
            </a:r>
            <a:r>
              <a:rPr lang="ru-RU" altLang="uk-UA" sz="1600" dirty="0" err="1">
                <a:latin typeface="+mn-lt"/>
              </a:rPr>
              <a:t>Обчислювальні</a:t>
            </a:r>
            <a:r>
              <a:rPr lang="ru-RU" altLang="uk-UA" sz="1600" dirty="0">
                <a:latin typeface="+mn-lt"/>
              </a:rPr>
              <a:t> АЦП </a:t>
            </a:r>
            <a:r>
              <a:rPr lang="ru-RU" altLang="uk-UA" sz="1600" dirty="0" err="1">
                <a:latin typeface="+mn-lt"/>
              </a:rPr>
              <a:t>і</a:t>
            </a:r>
            <a:r>
              <a:rPr lang="ru-RU" altLang="uk-UA" sz="1600" dirty="0">
                <a:latin typeface="+mn-lt"/>
              </a:rPr>
              <a:t> ЦАП, </a:t>
            </a:r>
            <a:r>
              <a:rPr lang="ru-RU" altLang="uk-UA" sz="1600" dirty="0" err="1">
                <a:latin typeface="+mn-lt"/>
              </a:rPr>
              <a:t>що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самокалібруються</a:t>
            </a:r>
            <a:r>
              <a:rPr lang="ru-RU" altLang="uk-UA" sz="1600" dirty="0">
                <a:latin typeface="+mn-lt"/>
              </a:rPr>
              <a:t>, для систем цифрового </a:t>
            </a:r>
            <a:r>
              <a:rPr lang="ru-RU" altLang="uk-UA" sz="1600" dirty="0" err="1">
                <a:latin typeface="+mn-lt"/>
              </a:rPr>
              <a:t>обробляння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аналогових</a:t>
            </a:r>
            <a:r>
              <a:rPr lang="ru-RU" altLang="uk-UA" sz="1600" dirty="0">
                <a:latin typeface="+mn-lt"/>
              </a:rPr>
              <a:t> </a:t>
            </a:r>
            <a:r>
              <a:rPr lang="ru-RU" altLang="uk-UA" sz="1600" dirty="0" err="1">
                <a:latin typeface="+mn-lt"/>
              </a:rPr>
              <a:t>сигналів</a:t>
            </a:r>
            <a:r>
              <a:rPr lang="ru-RU" altLang="uk-UA" sz="1600" dirty="0">
                <a:latin typeface="+mn-lt"/>
              </a:rPr>
              <a:t> : </a:t>
            </a:r>
            <a:r>
              <a:rPr lang="ru-RU" altLang="uk-UA" sz="1600" dirty="0" err="1">
                <a:latin typeface="+mn-lt"/>
              </a:rPr>
              <a:t>монографія</a:t>
            </a:r>
            <a:r>
              <a:rPr lang="ru-RU" altLang="uk-UA" sz="1600" dirty="0">
                <a:latin typeface="+mn-lt"/>
              </a:rPr>
              <a:t> / О. Д. Азаров, О. О. Коваленко ; МОН </a:t>
            </a:r>
            <a:r>
              <a:rPr lang="ru-RU" altLang="uk-UA" sz="1600" dirty="0" err="1">
                <a:latin typeface="+mn-lt"/>
              </a:rPr>
              <a:t>України</a:t>
            </a:r>
            <a:r>
              <a:rPr lang="ru-RU" altLang="uk-UA" sz="1600" dirty="0">
                <a:latin typeface="+mn-lt"/>
              </a:rPr>
              <a:t>. - </a:t>
            </a:r>
            <a:r>
              <a:rPr lang="ru-RU" altLang="uk-UA" sz="1600" dirty="0" err="1">
                <a:latin typeface="+mn-lt"/>
              </a:rPr>
              <a:t>Вінниця</a:t>
            </a:r>
            <a:r>
              <a:rPr lang="ru-RU" altLang="uk-UA" sz="1600" dirty="0">
                <a:latin typeface="+mn-lt"/>
              </a:rPr>
              <a:t> : УНІВЕРСУМ-</a:t>
            </a:r>
            <a:r>
              <a:rPr lang="ru-RU" altLang="uk-UA" sz="1600" dirty="0" err="1">
                <a:latin typeface="+mn-lt"/>
              </a:rPr>
              <a:t>Вінниця</a:t>
            </a:r>
            <a:r>
              <a:rPr lang="ru-RU" altLang="uk-UA" sz="1600" dirty="0">
                <a:latin typeface="+mn-lt"/>
              </a:rPr>
              <a:t>, 2006</a:t>
            </a:r>
            <a:r>
              <a:rPr lang="ru-RU" altLang="uk-UA" sz="1600" dirty="0" smtClean="0">
                <a:latin typeface="+mn-lt"/>
              </a:rPr>
              <a:t>. - </a:t>
            </a:r>
            <a:r>
              <a:rPr lang="ru-RU" altLang="uk-UA" sz="1600" dirty="0">
                <a:latin typeface="+mn-lt"/>
              </a:rPr>
              <a:t>147 с.</a:t>
            </a:r>
          </a:p>
        </p:txBody>
      </p:sp>
      <p:pic>
        <p:nvPicPr>
          <p:cNvPr id="15373" name="Picture 5"/>
          <p:cNvPicPr>
            <a:picLocks noChangeAspect="1" noChangeArrowheads="1"/>
          </p:cNvPicPr>
          <p:nvPr/>
        </p:nvPicPr>
        <p:blipFill>
          <a:blip r:embed="rId6" cstate="print"/>
          <a:srcRect t="6061"/>
          <a:stretch>
            <a:fillRect/>
          </a:stretch>
        </p:blipFill>
        <p:spPr bwMode="auto">
          <a:xfrm>
            <a:off x="428625" y="3286125"/>
            <a:ext cx="1809750" cy="2214563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5374" name="Picture 4"/>
          <p:cNvPicPr>
            <a:picLocks noChangeAspect="1" noChangeArrowheads="1"/>
          </p:cNvPicPr>
          <p:nvPr/>
        </p:nvPicPr>
        <p:blipFill>
          <a:blip r:embed="rId7" cstate="print"/>
          <a:srcRect t="6061"/>
          <a:stretch>
            <a:fillRect/>
          </a:stretch>
        </p:blipFill>
        <p:spPr bwMode="auto">
          <a:xfrm>
            <a:off x="133349" y="4643438"/>
            <a:ext cx="1768475" cy="2214562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 cstate="print"/>
          <a:srcRect t="6323"/>
          <a:stretch>
            <a:fillRect/>
          </a:stretch>
        </p:blipFill>
        <p:spPr bwMode="auto">
          <a:xfrm>
            <a:off x="142875" y="142875"/>
            <a:ext cx="1785938" cy="2259013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4" cstate="print"/>
          <a:srcRect t="8823"/>
          <a:stretch>
            <a:fillRect/>
          </a:stretch>
        </p:blipFill>
        <p:spPr bwMode="auto">
          <a:xfrm>
            <a:off x="428625" y="1071563"/>
            <a:ext cx="1785938" cy="2214562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5" cstate="print"/>
          <a:srcRect t="8916"/>
          <a:stretch>
            <a:fillRect/>
          </a:stretch>
        </p:blipFill>
        <p:spPr bwMode="auto">
          <a:xfrm>
            <a:off x="142875" y="2000250"/>
            <a:ext cx="1857375" cy="2189163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6390" name="Picture 2"/>
          <p:cNvPicPr>
            <a:picLocks noChangeAspect="1" noChangeArrowheads="1"/>
          </p:cNvPicPr>
          <p:nvPr/>
        </p:nvPicPr>
        <p:blipFill>
          <a:blip r:embed="rId6" cstate="print"/>
          <a:srcRect t="8824"/>
          <a:stretch>
            <a:fillRect/>
          </a:stretch>
        </p:blipFill>
        <p:spPr bwMode="auto">
          <a:xfrm>
            <a:off x="357188" y="3286125"/>
            <a:ext cx="1863725" cy="2214563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6391" name="Picture 3"/>
          <p:cNvPicPr>
            <a:picLocks noChangeAspect="1" noChangeArrowheads="1"/>
          </p:cNvPicPr>
          <p:nvPr/>
        </p:nvPicPr>
        <p:blipFill>
          <a:blip r:embed="rId7" cstate="print"/>
          <a:srcRect t="8334"/>
          <a:stretch>
            <a:fillRect/>
          </a:stretch>
        </p:blipFill>
        <p:spPr bwMode="auto">
          <a:xfrm>
            <a:off x="142875" y="4357688"/>
            <a:ext cx="1885950" cy="2357437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9224" name="Прямоугольник 13"/>
          <p:cNvSpPr>
            <a:spLocks noChangeArrowheads="1"/>
          </p:cNvSpPr>
          <p:nvPr/>
        </p:nvSpPr>
        <p:spPr bwMode="auto">
          <a:xfrm>
            <a:off x="2286000" y="857250"/>
            <a:ext cx="6858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altLang="uk-UA" sz="1600" dirty="0">
                <a:latin typeface="Calibri" pitchFamily="34" charset="0"/>
              </a:rPr>
              <a:t>Азаров, О. Д. </a:t>
            </a:r>
            <a:r>
              <a:rPr lang="ru-RU" altLang="uk-UA" sz="1600" dirty="0" err="1">
                <a:latin typeface="Calibri" pitchFamily="34" charset="0"/>
              </a:rPr>
              <a:t>Аналого-цифрове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порозрядне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перетворення</a:t>
            </a:r>
            <a:r>
              <a:rPr lang="ru-RU" altLang="uk-UA" sz="1600" dirty="0">
                <a:latin typeface="Calibri" pitchFamily="34" charset="0"/>
              </a:rPr>
              <a:t> на </a:t>
            </a:r>
            <a:r>
              <a:rPr lang="ru-RU" altLang="uk-UA" sz="1600" dirty="0" err="1">
                <a:latin typeface="Calibri" pitchFamily="34" charset="0"/>
              </a:rPr>
              <a:t>основі</a:t>
            </a:r>
            <a:r>
              <a:rPr lang="ru-RU" altLang="uk-UA" sz="1600" dirty="0">
                <a:latin typeface="Calibri" pitchFamily="34" charset="0"/>
              </a:rPr>
              <a:t> систем </a:t>
            </a:r>
            <a:r>
              <a:rPr lang="ru-RU" altLang="uk-UA" sz="1600" dirty="0" err="1">
                <a:latin typeface="Calibri" pitchFamily="34" charset="0"/>
              </a:rPr>
              <a:t>числення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з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ваговою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надлишковістю</a:t>
            </a:r>
            <a:r>
              <a:rPr lang="ru-RU" altLang="uk-UA" sz="1600" dirty="0">
                <a:latin typeface="Calibri" pitchFamily="34" charset="0"/>
              </a:rPr>
              <a:t> : </a:t>
            </a:r>
            <a:r>
              <a:rPr lang="ru-RU" altLang="uk-UA" sz="1600" dirty="0" err="1">
                <a:latin typeface="Calibri" pitchFamily="34" charset="0"/>
              </a:rPr>
              <a:t>монографія</a:t>
            </a:r>
            <a:r>
              <a:rPr lang="ru-RU" altLang="uk-UA" sz="1600" dirty="0">
                <a:latin typeface="Calibri" pitchFamily="34" charset="0"/>
              </a:rPr>
              <a:t> / О. Д. Азаров ; ВНТУ. - </a:t>
            </a:r>
            <a:r>
              <a:rPr lang="ru-RU" altLang="uk-UA" sz="1600" dirty="0" err="1">
                <a:latin typeface="Calibri" pitchFamily="34" charset="0"/>
              </a:rPr>
              <a:t>Вінниця</a:t>
            </a:r>
            <a:r>
              <a:rPr lang="ru-RU" altLang="uk-UA" sz="1600" dirty="0">
                <a:latin typeface="Calibri" pitchFamily="34" charset="0"/>
              </a:rPr>
              <a:t> : ВНТУ, </a:t>
            </a:r>
            <a:r>
              <a:rPr lang="ru-RU" altLang="uk-UA" sz="1600" dirty="0" smtClean="0">
                <a:latin typeface="Calibri" pitchFamily="34" charset="0"/>
              </a:rPr>
              <a:t>2010. </a:t>
            </a:r>
            <a:r>
              <a:rPr lang="ru-RU" altLang="uk-UA" sz="1600" dirty="0">
                <a:latin typeface="Calibri" pitchFamily="34" charset="0"/>
              </a:rPr>
              <a:t>- 232 с. </a:t>
            </a:r>
          </a:p>
        </p:txBody>
      </p:sp>
      <p:sp>
        <p:nvSpPr>
          <p:cNvPr id="9225" name="Прямоугольник 14"/>
          <p:cNvSpPr>
            <a:spLocks noChangeArrowheads="1"/>
          </p:cNvSpPr>
          <p:nvPr/>
        </p:nvSpPr>
        <p:spPr bwMode="auto">
          <a:xfrm>
            <a:off x="2286000" y="1643063"/>
            <a:ext cx="6858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altLang="uk-UA" sz="1600" dirty="0">
                <a:latin typeface="Calibri" pitchFamily="34" charset="0"/>
              </a:rPr>
              <a:t>Азаров, О. Д. </a:t>
            </a:r>
            <a:r>
              <a:rPr lang="ru-RU" altLang="uk-UA" sz="1600" dirty="0" err="1">
                <a:latin typeface="Calibri" pitchFamily="34" charset="0"/>
              </a:rPr>
              <a:t>Багаторозрядні</a:t>
            </a:r>
            <a:r>
              <a:rPr lang="ru-RU" altLang="uk-UA" sz="1600" dirty="0">
                <a:latin typeface="Calibri" pitchFamily="34" charset="0"/>
              </a:rPr>
              <a:t> АЦП </a:t>
            </a:r>
            <a:r>
              <a:rPr lang="ru-RU" altLang="uk-UA" sz="1600" dirty="0" err="1">
                <a:latin typeface="Calibri" pitchFamily="34" charset="0"/>
              </a:rPr>
              <a:t>і</a:t>
            </a:r>
            <a:r>
              <a:rPr lang="ru-RU" altLang="uk-UA" sz="1600" dirty="0">
                <a:latin typeface="Calibri" pitchFamily="34" charset="0"/>
              </a:rPr>
              <a:t> ЦАП </a:t>
            </a:r>
            <a:r>
              <a:rPr lang="ru-RU" altLang="uk-UA" sz="1600" dirty="0" err="1">
                <a:latin typeface="Calibri" pitchFamily="34" charset="0"/>
              </a:rPr>
              <a:t>із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ваговою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надлишковістю</a:t>
            </a:r>
            <a:r>
              <a:rPr lang="ru-RU" altLang="uk-UA" sz="1600" dirty="0">
                <a:latin typeface="Calibri" pitchFamily="34" charset="0"/>
              </a:rPr>
              <a:t>, </a:t>
            </a:r>
            <a:r>
              <a:rPr lang="ru-RU" altLang="uk-UA" sz="1600" dirty="0" err="1">
                <a:latin typeface="Calibri" pitchFamily="34" charset="0"/>
              </a:rPr>
              <a:t>стійкі</a:t>
            </a:r>
            <a:r>
              <a:rPr lang="ru-RU" altLang="uk-UA" sz="1600" dirty="0">
                <a:latin typeface="Calibri" pitchFamily="34" charset="0"/>
              </a:rPr>
              <a:t> до </a:t>
            </a:r>
            <a:r>
              <a:rPr lang="ru-RU" altLang="uk-UA" sz="1600" dirty="0" err="1">
                <a:latin typeface="Calibri" pitchFamily="34" charset="0"/>
              </a:rPr>
              <a:t>параметричних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відмов</a:t>
            </a:r>
            <a:r>
              <a:rPr lang="ru-RU" altLang="uk-UA" sz="1600" dirty="0">
                <a:latin typeface="Calibri" pitchFamily="34" charset="0"/>
              </a:rPr>
              <a:t> : </a:t>
            </a:r>
            <a:r>
              <a:rPr lang="ru-RU" altLang="uk-UA" sz="1600" dirty="0" err="1">
                <a:latin typeface="Calibri" pitchFamily="34" charset="0"/>
              </a:rPr>
              <a:t>монографія</a:t>
            </a:r>
            <a:r>
              <a:rPr lang="ru-RU" altLang="uk-UA" sz="1600" dirty="0">
                <a:latin typeface="Calibri" pitchFamily="34" charset="0"/>
              </a:rPr>
              <a:t> / О. Д. Азаров, О. В. </a:t>
            </a:r>
            <a:r>
              <a:rPr lang="ru-RU" altLang="uk-UA" sz="1600" dirty="0" err="1">
                <a:latin typeface="Calibri" pitchFamily="34" charset="0"/>
              </a:rPr>
              <a:t>Кадук</a:t>
            </a:r>
            <a:r>
              <a:rPr lang="ru-RU" altLang="uk-UA" sz="1600" dirty="0">
                <a:latin typeface="Calibri" pitchFamily="34" charset="0"/>
              </a:rPr>
              <a:t> ; ВНТУ. - </a:t>
            </a:r>
            <a:r>
              <a:rPr lang="ru-RU" altLang="uk-UA" sz="1600" dirty="0" err="1">
                <a:latin typeface="Calibri" pitchFamily="34" charset="0"/>
              </a:rPr>
              <a:t>Вінниця</a:t>
            </a:r>
            <a:r>
              <a:rPr lang="ru-RU" altLang="uk-UA" sz="1600" dirty="0">
                <a:latin typeface="Calibri" pitchFamily="34" charset="0"/>
              </a:rPr>
              <a:t> : ВНТУ, </a:t>
            </a:r>
            <a:r>
              <a:rPr lang="ru-RU" altLang="uk-UA" sz="1600" dirty="0" smtClean="0">
                <a:latin typeface="Calibri" pitchFamily="34" charset="0"/>
              </a:rPr>
              <a:t>2010. </a:t>
            </a:r>
            <a:r>
              <a:rPr lang="ru-RU" altLang="uk-UA" sz="1600" dirty="0">
                <a:latin typeface="Calibri" pitchFamily="34" charset="0"/>
              </a:rPr>
              <a:t>- 150 с.</a:t>
            </a:r>
          </a:p>
        </p:txBody>
      </p:sp>
      <p:sp>
        <p:nvSpPr>
          <p:cNvPr id="9226" name="Прямоугольник 15"/>
          <p:cNvSpPr>
            <a:spLocks noChangeArrowheads="1"/>
          </p:cNvSpPr>
          <p:nvPr/>
        </p:nvSpPr>
        <p:spPr bwMode="auto">
          <a:xfrm>
            <a:off x="2286000" y="2428875"/>
            <a:ext cx="6858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altLang="uk-UA" sz="1600" dirty="0">
                <a:latin typeface="Calibri" pitchFamily="34" charset="0"/>
              </a:rPr>
              <a:t>Азаров, О. Д. </a:t>
            </a:r>
            <a:r>
              <a:rPr lang="ru-RU" altLang="uk-UA" sz="1600" dirty="0" err="1">
                <a:latin typeface="Calibri" pitchFamily="34" charset="0"/>
              </a:rPr>
              <a:t>Двотактні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підсилювачі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постійного</a:t>
            </a:r>
            <a:r>
              <a:rPr lang="ru-RU" altLang="uk-UA" sz="1600" dirty="0">
                <a:latin typeface="Calibri" pitchFamily="34" charset="0"/>
              </a:rPr>
              <a:t> струму для </a:t>
            </a:r>
            <a:r>
              <a:rPr lang="ru-RU" altLang="uk-UA" sz="1600" dirty="0" err="1">
                <a:latin typeface="Calibri" pitchFamily="34" charset="0"/>
              </a:rPr>
              <a:t>багаторозрядних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перетворювачів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форми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інформації</a:t>
            </a:r>
            <a:r>
              <a:rPr lang="ru-RU" altLang="uk-UA" sz="1600" dirty="0">
                <a:latin typeface="Calibri" pitchFamily="34" charset="0"/>
              </a:rPr>
              <a:t>, </a:t>
            </a:r>
            <a:r>
              <a:rPr lang="ru-RU" altLang="uk-UA" sz="1600" dirty="0" err="1">
                <a:latin typeface="Calibri" pitchFamily="34" charset="0"/>
              </a:rPr>
              <a:t>що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самокалібруються</a:t>
            </a:r>
            <a:r>
              <a:rPr lang="ru-RU" altLang="uk-UA" sz="1600" dirty="0">
                <a:latin typeface="Calibri" pitchFamily="34" charset="0"/>
              </a:rPr>
              <a:t> : </a:t>
            </a:r>
            <a:r>
              <a:rPr lang="ru-RU" altLang="uk-UA" sz="1600" dirty="0" err="1">
                <a:latin typeface="Calibri" pitchFamily="34" charset="0"/>
              </a:rPr>
              <a:t>монографія</a:t>
            </a:r>
            <a:r>
              <a:rPr lang="ru-RU" altLang="uk-UA" sz="1600" dirty="0">
                <a:latin typeface="Calibri" pitchFamily="34" charset="0"/>
              </a:rPr>
              <a:t> / О. Д. Азаров, В. А. </a:t>
            </a:r>
            <a:r>
              <a:rPr lang="ru-RU" altLang="uk-UA" sz="1600" dirty="0" err="1">
                <a:latin typeface="Calibri" pitchFamily="34" charset="0"/>
              </a:rPr>
              <a:t>Гарнага</a:t>
            </a:r>
            <a:r>
              <a:rPr lang="ru-RU" altLang="uk-UA" sz="1600" dirty="0">
                <a:latin typeface="Calibri" pitchFamily="34" charset="0"/>
              </a:rPr>
              <a:t> ; ВНТУ. - </a:t>
            </a:r>
            <a:r>
              <a:rPr lang="ru-RU" altLang="uk-UA" sz="1600" dirty="0" err="1">
                <a:latin typeface="Calibri" pitchFamily="34" charset="0"/>
              </a:rPr>
              <a:t>Вінниця</a:t>
            </a:r>
            <a:r>
              <a:rPr lang="ru-RU" altLang="uk-UA" sz="1600" dirty="0">
                <a:latin typeface="Calibri" pitchFamily="34" charset="0"/>
              </a:rPr>
              <a:t> : ВНТУ, </a:t>
            </a:r>
            <a:r>
              <a:rPr lang="ru-RU" altLang="uk-UA" sz="1600" dirty="0" smtClean="0">
                <a:latin typeface="Calibri" pitchFamily="34" charset="0"/>
              </a:rPr>
              <a:t>2011. </a:t>
            </a:r>
            <a:r>
              <a:rPr lang="ru-RU" altLang="uk-UA" sz="1600" dirty="0">
                <a:latin typeface="Calibri" pitchFamily="34" charset="0"/>
              </a:rPr>
              <a:t>- 156 с.</a:t>
            </a:r>
          </a:p>
        </p:txBody>
      </p:sp>
      <p:sp>
        <p:nvSpPr>
          <p:cNvPr id="9227" name="Прямоугольник 16"/>
          <p:cNvSpPr>
            <a:spLocks noChangeArrowheads="1"/>
          </p:cNvSpPr>
          <p:nvPr/>
        </p:nvSpPr>
        <p:spPr bwMode="auto">
          <a:xfrm>
            <a:off x="2286000" y="3286125"/>
            <a:ext cx="6858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uk-UA" sz="1600" dirty="0">
                <a:latin typeface="+mn-lt"/>
              </a:rPr>
              <a:t>Азаров, О. Д. Високопродуктивні АЦП із ваговою надлишковістю зі змінними </a:t>
            </a:r>
            <a:r>
              <a:rPr lang="uk-UA" altLang="uk-UA" sz="1600" dirty="0" err="1">
                <a:latin typeface="+mn-lt"/>
              </a:rPr>
              <a:t>тривалостями</a:t>
            </a:r>
            <a:r>
              <a:rPr lang="uk-UA" altLang="uk-UA" sz="1600" dirty="0">
                <a:latin typeface="+mn-lt"/>
              </a:rPr>
              <a:t> тактів порозрядного кодування : монографія / О. Д. Азаров, О. О. </a:t>
            </a:r>
            <a:r>
              <a:rPr lang="uk-UA" altLang="uk-UA" sz="1600" dirty="0" err="1">
                <a:latin typeface="+mn-lt"/>
              </a:rPr>
              <a:t>Решетнік</a:t>
            </a:r>
            <a:r>
              <a:rPr lang="uk-UA" altLang="uk-UA" sz="1600" dirty="0">
                <a:latin typeface="+mn-lt"/>
              </a:rPr>
              <a:t>, В. А. </a:t>
            </a:r>
            <a:r>
              <a:rPr lang="uk-UA" altLang="uk-UA" sz="1600" dirty="0" err="1">
                <a:latin typeface="+mn-lt"/>
              </a:rPr>
              <a:t>Гарнага</a:t>
            </a:r>
            <a:r>
              <a:rPr lang="uk-UA" altLang="uk-UA" sz="1600" dirty="0">
                <a:latin typeface="+mn-lt"/>
              </a:rPr>
              <a:t> ; ВНТУ. - Вінниця : ВНТУ, </a:t>
            </a:r>
            <a:r>
              <a:rPr lang="uk-UA" altLang="uk-UA" sz="1600" dirty="0" smtClean="0">
                <a:latin typeface="+mn-lt"/>
              </a:rPr>
              <a:t>2012. </a:t>
            </a:r>
            <a:r>
              <a:rPr lang="uk-UA" altLang="uk-UA" sz="1600" dirty="0">
                <a:latin typeface="+mn-lt"/>
              </a:rPr>
              <a:t>- 154 с. </a:t>
            </a:r>
          </a:p>
        </p:txBody>
      </p:sp>
      <p:sp>
        <p:nvSpPr>
          <p:cNvPr id="9228" name="Прямоугольник 17"/>
          <p:cNvSpPr>
            <a:spLocks noChangeArrowheads="1"/>
          </p:cNvSpPr>
          <p:nvPr/>
        </p:nvSpPr>
        <p:spPr bwMode="auto">
          <a:xfrm>
            <a:off x="2286000" y="4143375"/>
            <a:ext cx="6858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altLang="uk-UA" sz="1600" dirty="0">
                <a:latin typeface="Calibri" pitchFamily="34" charset="0"/>
              </a:rPr>
              <a:t>Азаров, О. Д. </a:t>
            </a:r>
            <a:r>
              <a:rPr lang="ru-RU" altLang="uk-UA" sz="1600" dirty="0" err="1">
                <a:latin typeface="Calibri" pitchFamily="34" charset="0"/>
              </a:rPr>
              <a:t>Основи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теорії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високолінійних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аналогових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пристроїв</a:t>
            </a:r>
            <a:r>
              <a:rPr lang="ru-RU" altLang="uk-UA" sz="1600" dirty="0">
                <a:latin typeface="Calibri" pitchFamily="34" charset="0"/>
              </a:rPr>
              <a:t> на </a:t>
            </a:r>
            <a:r>
              <a:rPr lang="ru-RU" altLang="uk-UA" sz="1600" dirty="0" err="1">
                <a:latin typeface="Calibri" pitchFamily="34" charset="0"/>
              </a:rPr>
              <a:t>базі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двотактних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підсилювальних</a:t>
            </a:r>
            <a:r>
              <a:rPr lang="ru-RU" altLang="uk-UA" sz="1600" dirty="0">
                <a:latin typeface="Calibri" pitchFamily="34" charset="0"/>
              </a:rPr>
              <a:t> схем : </a:t>
            </a:r>
            <a:r>
              <a:rPr lang="ru-RU" altLang="uk-UA" sz="1600" dirty="0" err="1">
                <a:latin typeface="Calibri" pitchFamily="34" charset="0"/>
              </a:rPr>
              <a:t>монографія</a:t>
            </a:r>
            <a:r>
              <a:rPr lang="ru-RU" altLang="uk-UA" sz="1600" dirty="0">
                <a:latin typeface="Calibri" pitchFamily="34" charset="0"/>
              </a:rPr>
              <a:t> / О. Д. Азаров, С. В. Богомолов ; ВНТУ. - </a:t>
            </a:r>
            <a:r>
              <a:rPr lang="ru-RU" altLang="uk-UA" sz="1600" dirty="0" err="1">
                <a:latin typeface="Calibri" pitchFamily="34" charset="0"/>
              </a:rPr>
              <a:t>Вінниця</a:t>
            </a:r>
            <a:r>
              <a:rPr lang="ru-RU" altLang="uk-UA" sz="1600" dirty="0">
                <a:latin typeface="Calibri" pitchFamily="34" charset="0"/>
              </a:rPr>
              <a:t> : ВНТУ, </a:t>
            </a:r>
            <a:r>
              <a:rPr lang="ru-RU" altLang="uk-UA" sz="1600" dirty="0" smtClean="0">
                <a:latin typeface="Calibri" pitchFamily="34" charset="0"/>
              </a:rPr>
              <a:t>2013. </a:t>
            </a:r>
            <a:r>
              <a:rPr lang="ru-RU" altLang="uk-UA" sz="1600" dirty="0">
                <a:latin typeface="Calibri" pitchFamily="34" charset="0"/>
              </a:rPr>
              <a:t>- 144 с. </a:t>
            </a:r>
          </a:p>
          <a:p>
            <a:pPr eaLnBrk="1" hangingPunct="1">
              <a:defRPr/>
            </a:pPr>
            <a:r>
              <a:rPr lang="ru-RU" altLang="uk-UA" sz="1600" dirty="0">
                <a:latin typeface="Calibri" pitchFamily="34" charset="0"/>
              </a:rPr>
              <a:t>.</a:t>
            </a:r>
          </a:p>
        </p:txBody>
      </p:sp>
      <p:sp>
        <p:nvSpPr>
          <p:cNvPr id="9229" name="Прямоугольник 18"/>
          <p:cNvSpPr>
            <a:spLocks noChangeArrowheads="1"/>
          </p:cNvSpPr>
          <p:nvPr/>
        </p:nvSpPr>
        <p:spPr bwMode="auto">
          <a:xfrm>
            <a:off x="2286000" y="4929188"/>
            <a:ext cx="6858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uk-UA" sz="1600" dirty="0">
                <a:latin typeface="Calibri" pitchFamily="34" charset="0"/>
              </a:rPr>
              <a:t>Азаров, О. Д. Повнофункціональна побітова потокова арифметика зі зменшеними витратами обладнання : монографія / О. Д. Азаров, О. І. Черняк ; ВНТУ. - Вінниця : ВНТУ, </a:t>
            </a:r>
            <a:r>
              <a:rPr lang="uk-UA" altLang="uk-UA" sz="1600" dirty="0" smtClean="0">
                <a:latin typeface="Calibri" pitchFamily="34" charset="0"/>
              </a:rPr>
              <a:t>2013. </a:t>
            </a:r>
            <a:r>
              <a:rPr lang="uk-UA" altLang="uk-UA" sz="1600" dirty="0">
                <a:latin typeface="Calibri" pitchFamily="34" charset="0"/>
              </a:rPr>
              <a:t>- 200 с.</a:t>
            </a:r>
          </a:p>
        </p:txBody>
      </p:sp>
      <p:sp>
        <p:nvSpPr>
          <p:cNvPr id="9230" name="Прямоугольник 19"/>
          <p:cNvSpPr>
            <a:spLocks noChangeArrowheads="1"/>
          </p:cNvSpPr>
          <p:nvPr/>
        </p:nvSpPr>
        <p:spPr bwMode="auto">
          <a:xfrm>
            <a:off x="2286000" y="5857875"/>
            <a:ext cx="6858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altLang="uk-UA" sz="1600" dirty="0" err="1">
                <a:latin typeface="Calibri" pitchFamily="34" charset="0"/>
                <a:cs typeface="Arial" pitchFamily="34" charset="0"/>
              </a:rPr>
              <a:t>Захарченко</a:t>
            </a:r>
            <a:r>
              <a:rPr lang="uk-UA" altLang="uk-UA" sz="1600" dirty="0">
                <a:latin typeface="Calibri" pitchFamily="34" charset="0"/>
                <a:cs typeface="Arial" pitchFamily="34" charset="0"/>
              </a:rPr>
              <a:t>, С. М. Методи та засоби підвищення точності циклічних АЦП на основі вагової надлишковості : монографія / С. М. </a:t>
            </a:r>
            <a:r>
              <a:rPr lang="uk-UA" altLang="uk-UA" sz="1600" dirty="0" err="1">
                <a:latin typeface="Calibri" pitchFamily="34" charset="0"/>
                <a:cs typeface="Arial" pitchFamily="34" charset="0"/>
              </a:rPr>
              <a:t>Захарченко</a:t>
            </a:r>
            <a:r>
              <a:rPr lang="uk-UA" altLang="uk-UA" sz="1600" dirty="0">
                <a:latin typeface="Calibri" pitchFamily="34" charset="0"/>
                <a:cs typeface="Arial" pitchFamily="34" charset="0"/>
              </a:rPr>
              <a:t>, О. Д. Азаров, О. В. Бойко ; ВНТУ. - Вінниця : ВНТУ, </a:t>
            </a:r>
            <a:r>
              <a:rPr lang="uk-UA" altLang="uk-UA" sz="1600" dirty="0" smtClean="0">
                <a:latin typeface="Calibri" pitchFamily="34" charset="0"/>
                <a:cs typeface="Arial" pitchFamily="34" charset="0"/>
              </a:rPr>
              <a:t>2014. </a:t>
            </a:r>
            <a:r>
              <a:rPr lang="uk-UA" altLang="uk-UA" sz="1600" dirty="0">
                <a:latin typeface="Calibri" pitchFamily="34" charset="0"/>
                <a:cs typeface="Arial" pitchFamily="34" charset="0"/>
              </a:rPr>
              <a:t>- 132 с.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286000" y="0"/>
            <a:ext cx="68580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altLang="uk-UA" sz="1600" dirty="0">
                <a:latin typeface="Calibri" pitchFamily="34" charset="0"/>
              </a:rPr>
              <a:t>Азаров, О. Д. </a:t>
            </a:r>
            <a:r>
              <a:rPr lang="ru-RU" altLang="uk-UA" sz="1600" dirty="0" err="1">
                <a:latin typeface="Calibri" pitchFamily="34" charset="0"/>
              </a:rPr>
              <a:t>Багатоканальні</a:t>
            </a:r>
            <a:r>
              <a:rPr lang="ru-RU" altLang="uk-UA" sz="1600" dirty="0">
                <a:latin typeface="Calibri" pitchFamily="34" charset="0"/>
              </a:rPr>
              <a:t> ІВС </a:t>
            </a:r>
            <a:r>
              <a:rPr lang="ru-RU" altLang="uk-UA" sz="1600" dirty="0" err="1">
                <a:latin typeface="Calibri" pitchFamily="34" charset="0"/>
              </a:rPr>
              <a:t>опрацювання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стрибкоподібних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сигналів</a:t>
            </a:r>
            <a:r>
              <a:rPr lang="ru-RU" altLang="uk-UA" sz="1600" dirty="0">
                <a:latin typeface="Calibri" pitchFamily="34" charset="0"/>
              </a:rPr>
              <a:t> на </a:t>
            </a:r>
            <a:r>
              <a:rPr lang="ru-RU" altLang="uk-UA" sz="1600" dirty="0" err="1">
                <a:latin typeface="Calibri" pitchFamily="34" charset="0"/>
              </a:rPr>
              <a:t>базі</a:t>
            </a:r>
            <a:r>
              <a:rPr lang="ru-RU" altLang="uk-UA" sz="1600" dirty="0">
                <a:latin typeface="Calibri" pitchFamily="34" charset="0"/>
              </a:rPr>
              <a:t> АЦП </a:t>
            </a:r>
            <a:r>
              <a:rPr lang="ru-RU" altLang="uk-UA" sz="1600" dirty="0" err="1">
                <a:latin typeface="Calibri" pitchFamily="34" charset="0"/>
              </a:rPr>
              <a:t>із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ваговою</a:t>
            </a:r>
            <a:r>
              <a:rPr lang="ru-RU" altLang="uk-UA" sz="1600" dirty="0">
                <a:latin typeface="Calibri" pitchFamily="34" charset="0"/>
              </a:rPr>
              <a:t> </a:t>
            </a:r>
            <a:r>
              <a:rPr lang="ru-RU" altLang="uk-UA" sz="1600" dirty="0" err="1">
                <a:latin typeface="Calibri" pitchFamily="34" charset="0"/>
              </a:rPr>
              <a:t>надлишковістю</a:t>
            </a:r>
            <a:r>
              <a:rPr lang="ru-RU" altLang="uk-UA" sz="1600" dirty="0">
                <a:latin typeface="Calibri" pitchFamily="34" charset="0"/>
              </a:rPr>
              <a:t> : </a:t>
            </a:r>
            <a:r>
              <a:rPr lang="ru-RU" altLang="uk-UA" sz="1600" dirty="0" err="1">
                <a:latin typeface="Calibri" pitchFamily="34" charset="0"/>
              </a:rPr>
              <a:t>монографія</a:t>
            </a:r>
            <a:r>
              <a:rPr lang="ru-RU" altLang="uk-UA" sz="1600" dirty="0">
                <a:latin typeface="Calibri" pitchFamily="34" charset="0"/>
              </a:rPr>
              <a:t> / О. Д. Азаров, А. В. </a:t>
            </a:r>
            <a:r>
              <a:rPr lang="ru-RU" altLang="uk-UA" sz="1600" dirty="0" err="1">
                <a:latin typeface="Calibri" pitchFamily="34" charset="0"/>
              </a:rPr>
              <a:t>Снігур</a:t>
            </a:r>
            <a:r>
              <a:rPr lang="ru-RU" altLang="uk-UA" sz="1600" dirty="0">
                <a:latin typeface="Calibri" pitchFamily="34" charset="0"/>
              </a:rPr>
              <a:t> ; ВНТУ. - </a:t>
            </a:r>
            <a:r>
              <a:rPr lang="ru-RU" altLang="uk-UA" sz="1600" dirty="0" err="1">
                <a:latin typeface="Calibri" pitchFamily="34" charset="0"/>
              </a:rPr>
              <a:t>Вінниця</a:t>
            </a:r>
            <a:r>
              <a:rPr lang="ru-RU" altLang="uk-UA" sz="1600" dirty="0">
                <a:latin typeface="Calibri" pitchFamily="34" charset="0"/>
              </a:rPr>
              <a:t> : УНІВЕРСУМ-</a:t>
            </a:r>
            <a:r>
              <a:rPr lang="ru-RU" altLang="uk-UA" sz="1600" dirty="0" err="1">
                <a:latin typeface="Calibri" pitchFamily="34" charset="0"/>
              </a:rPr>
              <a:t>Вінниця</a:t>
            </a:r>
            <a:r>
              <a:rPr lang="ru-RU" altLang="uk-UA" sz="1600" dirty="0">
                <a:latin typeface="Calibri" pitchFamily="34" charset="0"/>
              </a:rPr>
              <a:t>, </a:t>
            </a:r>
            <a:r>
              <a:rPr lang="ru-RU" altLang="uk-UA" sz="1600" dirty="0" smtClean="0">
                <a:latin typeface="Calibri" pitchFamily="34" charset="0"/>
              </a:rPr>
              <a:t>2008. </a:t>
            </a:r>
            <a:r>
              <a:rPr lang="ru-RU" altLang="uk-UA" sz="1600" dirty="0">
                <a:latin typeface="Calibri" pitchFamily="34" charset="0"/>
              </a:rPr>
              <a:t>- 138 с.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sp>
        <p:nvSpPr>
          <p:cNvPr id="4" name="TextBox 3"/>
          <p:cNvSpPr txBox="1"/>
          <p:nvPr/>
        </p:nvSpPr>
        <p:spPr>
          <a:xfrm>
            <a:off x="2771801" y="-114757"/>
            <a:ext cx="54005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000" b="1" dirty="0" smtClean="0">
                <a:solidFill>
                  <a:srgbClr val="FFFF00"/>
                </a:solidFill>
                <a:latin typeface="Cambria" pitchFamily="18" charset="0"/>
              </a:rPr>
              <a:t>Навчальні </a:t>
            </a:r>
            <a:r>
              <a:rPr lang="uk-UA" sz="4000" b="1" dirty="0">
                <a:solidFill>
                  <a:srgbClr val="FFFF00"/>
                </a:solidFill>
                <a:latin typeface="Cambria" pitchFamily="18" charset="0"/>
              </a:rPr>
              <a:t>посібники</a:t>
            </a:r>
            <a:endParaRPr lang="ru-RU" sz="4000" b="1" dirty="0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571500"/>
            <a:ext cx="685800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</a:rPr>
              <a:t>Высокопроизводительные преобразователи информации на основе избыточных систем счисления : учеб. пособие / Сост. : А. П. </a:t>
            </a:r>
            <a:r>
              <a:rPr lang="ru-RU" sz="1600" dirty="0" err="1">
                <a:latin typeface="+mn-lt"/>
              </a:rPr>
              <a:t>Стахов</a:t>
            </a:r>
            <a:r>
              <a:rPr lang="ru-RU" sz="1600" dirty="0">
                <a:latin typeface="+mn-lt"/>
              </a:rPr>
              <a:t>, А. Д. Азаров, В. П. </a:t>
            </a:r>
            <a:r>
              <a:rPr lang="ru-RU" sz="1600" dirty="0" err="1">
                <a:latin typeface="+mn-lt"/>
              </a:rPr>
              <a:t>Марценюк</a:t>
            </a:r>
            <a:r>
              <a:rPr lang="ru-RU" sz="1600" dirty="0">
                <a:latin typeface="+mn-lt"/>
              </a:rPr>
              <a:t> и др</a:t>
            </a:r>
            <a:r>
              <a:rPr lang="ru-RU" sz="1600" dirty="0" smtClean="0">
                <a:latin typeface="+mn-lt"/>
              </a:rPr>
              <a:t>. ; </a:t>
            </a:r>
            <a:r>
              <a:rPr lang="ru-RU" sz="1600" dirty="0">
                <a:latin typeface="+mn-lt"/>
              </a:rPr>
              <a:t>под общ. ред. А. П. </a:t>
            </a:r>
            <a:r>
              <a:rPr lang="ru-RU" sz="1600" dirty="0" err="1">
                <a:latin typeface="+mn-lt"/>
              </a:rPr>
              <a:t>Стахова</a:t>
            </a:r>
            <a:r>
              <a:rPr lang="ru-RU" sz="1600" dirty="0">
                <a:latin typeface="+mn-lt"/>
              </a:rPr>
              <a:t>. - К. : УМК ВО, 1988. - Книга. - 180 с.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1643063"/>
            <a:ext cx="68580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</a:rPr>
              <a:t>Избыточные системы счисления, моделирование, обработка данных и системное проектирование в технике преобразования информации : учеб. пособие / В. А. </a:t>
            </a:r>
            <a:r>
              <a:rPr lang="ru-RU" sz="1600" dirty="0" err="1">
                <a:latin typeface="+mn-lt"/>
              </a:rPr>
              <a:t>Поджаренко</a:t>
            </a:r>
            <a:r>
              <a:rPr lang="ru-RU" sz="1600" dirty="0">
                <a:latin typeface="+mn-lt"/>
              </a:rPr>
              <a:t>, А. Д. Азаров, В. А. Власенко, И. И. Коваленко. - К. : </a:t>
            </a:r>
            <a:r>
              <a:rPr lang="ru-RU" sz="1600" dirty="0" err="1">
                <a:latin typeface="+mn-lt"/>
              </a:rPr>
              <a:t>Выща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шк</a:t>
            </a:r>
            <a:r>
              <a:rPr lang="ru-RU" sz="1600" dirty="0">
                <a:latin typeface="+mn-lt"/>
              </a:rPr>
              <a:t>., 1990. - Книга. - 208 с. : ил. - (Новое в науке и технике - студентам и учащимся; Вып.18)</a:t>
            </a:r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1643062" cy="2000250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86000" y="3000375"/>
            <a:ext cx="68580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 err="1">
                <a:latin typeface="+mn-lt"/>
              </a:rPr>
              <a:t>Основи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роботи</a:t>
            </a:r>
            <a:r>
              <a:rPr lang="ru-RU" sz="1600" dirty="0">
                <a:latin typeface="+mn-lt"/>
              </a:rPr>
              <a:t> та </a:t>
            </a:r>
            <a:r>
              <a:rPr lang="ru-RU" sz="1600" dirty="0" err="1">
                <a:latin typeface="+mn-lt"/>
              </a:rPr>
              <a:t>адміністрування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мережних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операційних</a:t>
            </a:r>
            <a:r>
              <a:rPr lang="ru-RU" sz="1600" dirty="0">
                <a:latin typeface="+mn-lt"/>
              </a:rPr>
              <a:t> систем : </a:t>
            </a:r>
            <a:r>
              <a:rPr lang="ru-RU" sz="1600" dirty="0" err="1">
                <a:latin typeface="+mn-lt"/>
              </a:rPr>
              <a:t>навчальний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посібник</a:t>
            </a:r>
            <a:r>
              <a:rPr lang="ru-RU" sz="1600" dirty="0">
                <a:latin typeface="+mn-lt"/>
              </a:rPr>
              <a:t> / МОН </a:t>
            </a:r>
            <a:r>
              <a:rPr lang="ru-RU" sz="1600" dirty="0" err="1">
                <a:latin typeface="+mn-lt"/>
              </a:rPr>
              <a:t>України</a:t>
            </a:r>
            <a:r>
              <a:rPr lang="ru-RU" sz="1600" dirty="0">
                <a:latin typeface="+mn-lt"/>
              </a:rPr>
              <a:t>; уклад.: О. Д. Азаров, С. М. Захарченко, Є. В. Яремчук, В. М. </a:t>
            </a:r>
            <a:r>
              <a:rPr lang="ru-RU" sz="1600" dirty="0" err="1">
                <a:latin typeface="+mn-lt"/>
              </a:rPr>
              <a:t>Дубінін</a:t>
            </a:r>
            <a:r>
              <a:rPr lang="ru-RU" sz="1600" dirty="0">
                <a:latin typeface="+mn-lt"/>
              </a:rPr>
              <a:t>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ВДТУ, 2001. - Книга. - 144 с.</a:t>
            </a:r>
          </a:p>
        </p:txBody>
      </p:sp>
      <p:pic>
        <p:nvPicPr>
          <p:cNvPr id="1741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" y="1214438"/>
            <a:ext cx="1616075" cy="1928812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286000" y="3929063"/>
            <a:ext cx="68580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</a:rPr>
              <a:t>Азаров, О. Д. </a:t>
            </a:r>
            <a:r>
              <a:rPr lang="ru-RU" sz="1600" dirty="0" err="1">
                <a:latin typeface="+mn-lt"/>
              </a:rPr>
              <a:t>Моделювання</a:t>
            </a:r>
            <a:r>
              <a:rPr lang="ru-RU" sz="1600" dirty="0">
                <a:latin typeface="+mn-lt"/>
              </a:rPr>
              <a:t> та </a:t>
            </a:r>
            <a:r>
              <a:rPr lang="ru-RU" sz="1600" dirty="0" err="1">
                <a:latin typeface="+mn-lt"/>
              </a:rPr>
              <a:t>оптимізація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надлишкових</a:t>
            </a:r>
            <a:r>
              <a:rPr lang="ru-RU" sz="1600" dirty="0">
                <a:latin typeface="+mn-lt"/>
              </a:rPr>
              <a:t> АЦП </a:t>
            </a:r>
            <a:r>
              <a:rPr lang="ru-RU" sz="1600" dirty="0" err="1">
                <a:latin typeface="+mn-lt"/>
              </a:rPr>
              <a:t>порозрядного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врівноваження</a:t>
            </a:r>
            <a:r>
              <a:rPr lang="ru-RU" sz="1600" dirty="0">
                <a:latin typeface="+mn-lt"/>
              </a:rPr>
              <a:t> : </a:t>
            </a:r>
            <a:r>
              <a:rPr lang="ru-RU" sz="1600" dirty="0" err="1">
                <a:latin typeface="+mn-lt"/>
              </a:rPr>
              <a:t>алгоритмічна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швидкодія</a:t>
            </a:r>
            <a:r>
              <a:rPr lang="ru-RU" sz="1600" dirty="0">
                <a:latin typeface="+mn-lt"/>
              </a:rPr>
              <a:t> та </a:t>
            </a:r>
            <a:r>
              <a:rPr lang="ru-RU" sz="1600" dirty="0" err="1">
                <a:latin typeface="+mn-lt"/>
              </a:rPr>
              <a:t>алгоритмічна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надійність</a:t>
            </a:r>
            <a:r>
              <a:rPr lang="ru-RU" sz="1600" dirty="0">
                <a:latin typeface="+mn-lt"/>
              </a:rPr>
              <a:t> : </a:t>
            </a:r>
            <a:r>
              <a:rPr lang="ru-RU" sz="1600" dirty="0" err="1">
                <a:latin typeface="+mn-lt"/>
              </a:rPr>
              <a:t>навчальний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посібник</a:t>
            </a:r>
            <a:r>
              <a:rPr lang="ru-RU" sz="1600" dirty="0">
                <a:latin typeface="+mn-lt"/>
              </a:rPr>
              <a:t> / О. Д. Азаров, Г. Б. </a:t>
            </a:r>
            <a:r>
              <a:rPr lang="ru-RU" sz="1600" dirty="0" err="1">
                <a:latin typeface="+mn-lt"/>
              </a:rPr>
              <a:t>Ракитянська</a:t>
            </a:r>
            <a:r>
              <a:rPr lang="ru-RU" sz="1600" dirty="0">
                <a:latin typeface="+mn-lt"/>
              </a:rPr>
              <a:t> ; МОН </a:t>
            </a:r>
            <a:r>
              <a:rPr lang="ru-RU" sz="1600" dirty="0" err="1">
                <a:latin typeface="+mn-lt"/>
              </a:rPr>
              <a:t>України</a:t>
            </a:r>
            <a:r>
              <a:rPr lang="ru-RU" sz="1600" dirty="0">
                <a:latin typeface="+mn-lt"/>
              </a:rPr>
              <a:t>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ВДТУ, 2001. - Книга. - 120 с.</a:t>
            </a:r>
          </a:p>
        </p:txBody>
      </p:sp>
      <p:pic>
        <p:nvPicPr>
          <p:cNvPr id="1741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2428875"/>
            <a:ext cx="1647825" cy="1857375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286000" y="5072063"/>
            <a:ext cx="6858000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</a:rPr>
              <a:t>Азаров, О. Д. </a:t>
            </a:r>
            <a:r>
              <a:rPr lang="ru-RU" sz="1600" dirty="0" err="1">
                <a:latin typeface="+mn-lt"/>
              </a:rPr>
              <a:t>Комп'ютерна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електроніка</a:t>
            </a:r>
            <a:r>
              <a:rPr lang="ru-RU" sz="1600" dirty="0">
                <a:latin typeface="+mn-lt"/>
              </a:rPr>
              <a:t> : </a:t>
            </a:r>
            <a:r>
              <a:rPr lang="ru-RU" sz="1600" dirty="0" err="1">
                <a:latin typeface="+mn-lt"/>
              </a:rPr>
              <a:t>навчальний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посібник</a:t>
            </a:r>
            <a:r>
              <a:rPr lang="ru-RU" sz="1600" dirty="0">
                <a:latin typeface="+mn-lt"/>
              </a:rPr>
              <a:t>. Ч.2 : </a:t>
            </a:r>
            <a:r>
              <a:rPr lang="ru-RU" sz="1600" dirty="0" err="1">
                <a:latin typeface="+mn-lt"/>
              </a:rPr>
              <a:t>Елементи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цифрових</a:t>
            </a:r>
            <a:r>
              <a:rPr lang="ru-RU" sz="1600" dirty="0">
                <a:latin typeface="+mn-lt"/>
              </a:rPr>
              <a:t> схем / О. Д. Азаров, В. В. </a:t>
            </a:r>
            <a:r>
              <a:rPr lang="ru-RU" sz="1600" dirty="0" err="1">
                <a:latin typeface="+mn-lt"/>
              </a:rPr>
              <a:t>Байко</a:t>
            </a:r>
            <a:r>
              <a:rPr lang="ru-RU" sz="1600" dirty="0">
                <a:latin typeface="+mn-lt"/>
              </a:rPr>
              <a:t>, М. Р. </a:t>
            </a:r>
            <a:r>
              <a:rPr lang="ru-RU" sz="1600" dirty="0" err="1">
                <a:latin typeface="+mn-lt"/>
              </a:rPr>
              <a:t>Обертюх</a:t>
            </a:r>
            <a:r>
              <a:rPr lang="ru-RU" sz="1600" dirty="0">
                <a:latin typeface="+mn-lt"/>
              </a:rPr>
              <a:t> ; МО </a:t>
            </a:r>
            <a:r>
              <a:rPr lang="ru-RU" sz="1600" dirty="0" err="1">
                <a:latin typeface="+mn-lt"/>
              </a:rPr>
              <a:t>і</a:t>
            </a:r>
            <a:r>
              <a:rPr lang="ru-RU" sz="1600" dirty="0">
                <a:latin typeface="+mn-lt"/>
              </a:rPr>
              <a:t> науки </a:t>
            </a:r>
            <a:r>
              <a:rPr lang="ru-RU" sz="1600" dirty="0" err="1">
                <a:latin typeface="+mn-lt"/>
              </a:rPr>
              <a:t>України</a:t>
            </a:r>
            <a:r>
              <a:rPr lang="ru-RU" sz="1600" dirty="0">
                <a:latin typeface="+mn-lt"/>
              </a:rPr>
              <a:t>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ВДТУ, 2002. - Книга. - 170 с.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286000" y="6027738"/>
            <a:ext cx="6858000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</a:rPr>
              <a:t>Азаров, О. Д. </a:t>
            </a:r>
            <a:r>
              <a:rPr lang="ru-RU" sz="1600" dirty="0" err="1">
                <a:latin typeface="+mn-lt"/>
              </a:rPr>
              <a:t>Основи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теорії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лінійних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інтегральних</a:t>
            </a:r>
            <a:r>
              <a:rPr lang="ru-RU" sz="1600" dirty="0">
                <a:latin typeface="+mn-lt"/>
              </a:rPr>
              <a:t> схем : </a:t>
            </a:r>
            <a:r>
              <a:rPr lang="ru-RU" sz="1600" dirty="0" err="1">
                <a:latin typeface="+mn-lt"/>
              </a:rPr>
              <a:t>навчальний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посібник</a:t>
            </a:r>
            <a:r>
              <a:rPr lang="ru-RU" sz="1600" dirty="0">
                <a:latin typeface="+mn-lt"/>
              </a:rPr>
              <a:t> / О. Д. Азаров, В. В. </a:t>
            </a:r>
            <a:r>
              <a:rPr lang="ru-RU" sz="1600" dirty="0" err="1">
                <a:latin typeface="+mn-lt"/>
              </a:rPr>
              <a:t>Байко</a:t>
            </a:r>
            <a:r>
              <a:rPr lang="ru-RU" sz="1600" dirty="0">
                <a:latin typeface="+mn-lt"/>
              </a:rPr>
              <a:t>, М. Р. </a:t>
            </a:r>
            <a:r>
              <a:rPr lang="ru-RU" sz="1600" dirty="0" err="1">
                <a:latin typeface="+mn-lt"/>
              </a:rPr>
              <a:t>Обертюх</a:t>
            </a:r>
            <a:r>
              <a:rPr lang="ru-RU" sz="1600" dirty="0">
                <a:latin typeface="+mn-lt"/>
              </a:rPr>
              <a:t> ; МО </a:t>
            </a:r>
            <a:r>
              <a:rPr lang="ru-RU" sz="1600" dirty="0" err="1">
                <a:latin typeface="+mn-lt"/>
              </a:rPr>
              <a:t>і</a:t>
            </a:r>
            <a:r>
              <a:rPr lang="ru-RU" sz="1600" dirty="0">
                <a:latin typeface="+mn-lt"/>
              </a:rPr>
              <a:t> науки </a:t>
            </a:r>
            <a:r>
              <a:rPr lang="ru-RU" sz="1600" dirty="0" err="1">
                <a:latin typeface="+mn-lt"/>
              </a:rPr>
              <a:t>України</a:t>
            </a:r>
            <a:r>
              <a:rPr lang="ru-RU" sz="1600" dirty="0">
                <a:latin typeface="+mn-lt"/>
              </a:rPr>
              <a:t>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ВДТУ, 2002. - Книга. - 225 с.</a:t>
            </a:r>
          </a:p>
        </p:txBody>
      </p:sp>
      <p:pic>
        <p:nvPicPr>
          <p:cNvPr id="1742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3500438"/>
            <a:ext cx="1585912" cy="1928812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742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3" y="4572000"/>
            <a:ext cx="1562100" cy="2071688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sp>
        <p:nvSpPr>
          <p:cNvPr id="3" name="Прямоугольник 2"/>
          <p:cNvSpPr/>
          <p:nvPr/>
        </p:nvSpPr>
        <p:spPr>
          <a:xfrm>
            <a:off x="2286000" y="214313"/>
            <a:ext cx="6858000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</a:rPr>
              <a:t>Азаров, О. Д. </a:t>
            </a:r>
            <a:r>
              <a:rPr lang="ru-RU" sz="1600" dirty="0" err="1">
                <a:latin typeface="+mn-lt"/>
              </a:rPr>
              <a:t>Комп'ютерна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електроніка</a:t>
            </a:r>
            <a:r>
              <a:rPr lang="ru-RU" sz="1600" dirty="0">
                <a:latin typeface="+mn-lt"/>
              </a:rPr>
              <a:t> : </a:t>
            </a:r>
            <a:r>
              <a:rPr lang="ru-RU" sz="1600" dirty="0" err="1">
                <a:latin typeface="+mn-lt"/>
              </a:rPr>
              <a:t>лабораторний</a:t>
            </a:r>
            <a:r>
              <a:rPr lang="ru-RU" sz="1600" dirty="0">
                <a:latin typeface="+mn-lt"/>
              </a:rPr>
              <a:t> практикум : </a:t>
            </a:r>
            <a:r>
              <a:rPr lang="ru-RU" sz="1600" dirty="0" err="1">
                <a:latin typeface="+mn-lt"/>
              </a:rPr>
              <a:t>навчальний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посібник</a:t>
            </a:r>
            <a:r>
              <a:rPr lang="ru-RU" sz="1600" dirty="0">
                <a:latin typeface="+mn-lt"/>
              </a:rPr>
              <a:t>. Ч.1 / О. Д. Азаров, Л. В. </a:t>
            </a:r>
            <a:r>
              <a:rPr lang="ru-RU" sz="1600" dirty="0" err="1">
                <a:latin typeface="+mn-lt"/>
              </a:rPr>
              <a:t>Крупельницький</a:t>
            </a:r>
            <a:r>
              <a:rPr lang="ru-RU" sz="1600" dirty="0">
                <a:latin typeface="+mn-lt"/>
              </a:rPr>
              <a:t>, В. В. </a:t>
            </a:r>
            <a:r>
              <a:rPr lang="ru-RU" sz="1600" dirty="0" err="1">
                <a:latin typeface="+mn-lt"/>
              </a:rPr>
              <a:t>Байко</a:t>
            </a:r>
            <a:r>
              <a:rPr lang="ru-RU" sz="1600" dirty="0">
                <a:latin typeface="+mn-lt"/>
              </a:rPr>
              <a:t> ; МОН </a:t>
            </a:r>
            <a:r>
              <a:rPr lang="ru-RU" sz="1600" dirty="0" err="1">
                <a:latin typeface="+mn-lt"/>
              </a:rPr>
              <a:t>України</a:t>
            </a:r>
            <a:r>
              <a:rPr lang="ru-RU" sz="1600" dirty="0">
                <a:latin typeface="+mn-lt"/>
              </a:rPr>
              <a:t>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ВДТУ, 2002. - Книга. - 107 с.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143000"/>
            <a:ext cx="68580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</a:rPr>
              <a:t>Азаров, О. Д. </a:t>
            </a:r>
            <a:r>
              <a:rPr lang="ru-RU" sz="1600" dirty="0" err="1">
                <a:latin typeface="+mn-lt"/>
              </a:rPr>
              <a:t>Аналого-цифрові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інтерфейси</a:t>
            </a:r>
            <a:r>
              <a:rPr lang="ru-RU" sz="1600" dirty="0">
                <a:latin typeface="+mn-lt"/>
              </a:rPr>
              <a:t> ЕОМ : </a:t>
            </a:r>
            <a:r>
              <a:rPr lang="ru-RU" sz="1600" dirty="0" err="1">
                <a:latin typeface="+mn-lt"/>
              </a:rPr>
              <a:t>навчальний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посібник</a:t>
            </a:r>
            <a:r>
              <a:rPr lang="ru-RU" sz="1600" dirty="0">
                <a:latin typeface="+mn-lt"/>
              </a:rPr>
              <a:t> / О. Д. Азаров, В. П. </a:t>
            </a:r>
            <a:r>
              <a:rPr lang="ru-RU" sz="1600" dirty="0" err="1">
                <a:latin typeface="+mn-lt"/>
              </a:rPr>
              <a:t>Марценюк</a:t>
            </a:r>
            <a:r>
              <a:rPr lang="ru-RU" sz="1600" dirty="0">
                <a:latin typeface="+mn-lt"/>
              </a:rPr>
              <a:t>, Н. О. </a:t>
            </a:r>
            <a:r>
              <a:rPr lang="ru-RU" sz="1600" dirty="0" err="1">
                <a:latin typeface="+mn-lt"/>
              </a:rPr>
              <a:t>Біліченко</a:t>
            </a:r>
            <a:r>
              <a:rPr lang="ru-RU" sz="1600" dirty="0">
                <a:latin typeface="+mn-lt"/>
              </a:rPr>
              <a:t> ; </a:t>
            </a:r>
            <a:r>
              <a:rPr lang="ru-RU" sz="1600" dirty="0" smtClean="0">
                <a:latin typeface="+mn-lt"/>
              </a:rPr>
              <a:t>МОН </a:t>
            </a:r>
            <a:r>
              <a:rPr lang="ru-RU" sz="1600" dirty="0" err="1" smtClean="0">
                <a:latin typeface="+mn-lt"/>
              </a:rPr>
              <a:t>України</a:t>
            </a:r>
            <a:r>
              <a:rPr lang="ru-RU" sz="1600" dirty="0">
                <a:latin typeface="+mn-lt"/>
              </a:rPr>
              <a:t>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ВДТУ, 2002. - Книга. - 186 с.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071688"/>
            <a:ext cx="6858000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 err="1">
                <a:latin typeface="+mn-lt"/>
              </a:rPr>
              <a:t>Основи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комп'ютерної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стеганографії</a:t>
            </a:r>
            <a:r>
              <a:rPr lang="ru-RU" sz="1600" dirty="0">
                <a:latin typeface="+mn-lt"/>
              </a:rPr>
              <a:t> : </a:t>
            </a:r>
            <a:r>
              <a:rPr lang="ru-RU" sz="1600" dirty="0" err="1">
                <a:latin typeface="+mn-lt"/>
              </a:rPr>
              <a:t>навчальний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посібник</a:t>
            </a:r>
            <a:r>
              <a:rPr lang="ru-RU" sz="1600" dirty="0">
                <a:latin typeface="+mn-lt"/>
              </a:rPr>
              <a:t> / МОН </a:t>
            </a:r>
            <a:r>
              <a:rPr lang="ru-RU" sz="1600" dirty="0" err="1">
                <a:latin typeface="+mn-lt"/>
              </a:rPr>
              <a:t>України</a:t>
            </a:r>
            <a:r>
              <a:rPr lang="ru-RU" sz="1600" dirty="0">
                <a:latin typeface="+mn-lt"/>
              </a:rPr>
              <a:t>; Уклад. В. О. </a:t>
            </a:r>
            <a:r>
              <a:rPr lang="ru-RU" sz="1600" dirty="0" err="1">
                <a:latin typeface="+mn-lt"/>
              </a:rPr>
              <a:t>Хорошко</a:t>
            </a:r>
            <a:r>
              <a:rPr lang="ru-RU" sz="1600" dirty="0">
                <a:latin typeface="+mn-lt"/>
              </a:rPr>
              <a:t>, О. Д. Азаров, М. Є. Шелест, Ю. Є. Яремчук.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ВДТУ, 2003. - Книга. - 143 с.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000375"/>
            <a:ext cx="68580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</a:rPr>
              <a:t>Азаров, О. Д. </a:t>
            </a:r>
            <a:r>
              <a:rPr lang="ru-RU" sz="1600" dirty="0" err="1">
                <a:latin typeface="+mn-lt"/>
              </a:rPr>
              <a:t>Комп'ютерна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електроніка</a:t>
            </a:r>
            <a:r>
              <a:rPr lang="ru-RU" sz="1600" dirty="0">
                <a:latin typeface="+mn-lt"/>
              </a:rPr>
              <a:t> : </a:t>
            </a:r>
            <a:r>
              <a:rPr lang="ru-RU" sz="1600" dirty="0" err="1">
                <a:latin typeface="+mn-lt"/>
              </a:rPr>
              <a:t>Елементи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цифрових</a:t>
            </a:r>
            <a:r>
              <a:rPr lang="ru-RU" sz="1600" dirty="0">
                <a:latin typeface="+mn-lt"/>
              </a:rPr>
              <a:t> схем : </a:t>
            </a:r>
            <a:r>
              <a:rPr lang="ru-RU" sz="1600" dirty="0" err="1">
                <a:latin typeface="+mn-lt"/>
              </a:rPr>
              <a:t>навчальний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посібник</a:t>
            </a:r>
            <a:r>
              <a:rPr lang="ru-RU" sz="1600" dirty="0">
                <a:latin typeface="+mn-lt"/>
              </a:rPr>
              <a:t> / О. Д. Азаров, В. В. </a:t>
            </a:r>
            <a:r>
              <a:rPr lang="ru-RU" sz="1600" dirty="0" err="1">
                <a:latin typeface="+mn-lt"/>
              </a:rPr>
              <a:t>Байко</a:t>
            </a:r>
            <a:r>
              <a:rPr lang="ru-RU" sz="1600" dirty="0">
                <a:latin typeface="+mn-lt"/>
              </a:rPr>
              <a:t>, М. Р. </a:t>
            </a:r>
            <a:r>
              <a:rPr lang="ru-RU" sz="1600" dirty="0" err="1">
                <a:latin typeface="+mn-lt"/>
              </a:rPr>
              <a:t>Обертюх</a:t>
            </a:r>
            <a:r>
              <a:rPr lang="ru-RU" sz="1600" dirty="0">
                <a:latin typeface="+mn-lt"/>
              </a:rPr>
              <a:t> ; МОН </a:t>
            </a:r>
            <a:r>
              <a:rPr lang="ru-RU" sz="1600" dirty="0" err="1">
                <a:latin typeface="+mn-lt"/>
              </a:rPr>
              <a:t>України</a:t>
            </a:r>
            <a:r>
              <a:rPr lang="ru-RU" sz="1600" dirty="0">
                <a:latin typeface="+mn-lt"/>
              </a:rPr>
              <a:t>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ВНТУ, 2003. - Книга. - 170 с.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4000500"/>
            <a:ext cx="68580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 err="1">
                <a:latin typeface="+mn-lt"/>
              </a:rPr>
              <a:t>Комп'ютерна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криптографія</a:t>
            </a:r>
            <a:r>
              <a:rPr lang="ru-RU" sz="1600" dirty="0">
                <a:latin typeface="+mn-lt"/>
              </a:rPr>
              <a:t> : </a:t>
            </a:r>
            <a:r>
              <a:rPr lang="ru-RU" sz="1600" dirty="0" err="1" smtClean="0">
                <a:latin typeface="+mn-lt"/>
              </a:rPr>
              <a:t>лабораторний</a:t>
            </a:r>
            <a:r>
              <a:rPr lang="ru-RU" sz="1600" dirty="0" smtClean="0">
                <a:latin typeface="+mn-lt"/>
              </a:rPr>
              <a:t> </a:t>
            </a:r>
            <a:r>
              <a:rPr lang="ru-RU" sz="1600" dirty="0">
                <a:latin typeface="+mn-lt"/>
              </a:rPr>
              <a:t>практикум / МОН </a:t>
            </a:r>
            <a:r>
              <a:rPr lang="ru-RU" sz="1600" dirty="0" err="1">
                <a:latin typeface="+mn-lt"/>
              </a:rPr>
              <a:t>України</a:t>
            </a:r>
            <a:r>
              <a:rPr lang="ru-RU" sz="1600" dirty="0">
                <a:latin typeface="+mn-lt"/>
              </a:rPr>
              <a:t>; Уклад.: В. О. </a:t>
            </a:r>
            <a:r>
              <a:rPr lang="ru-RU" sz="1600" dirty="0" err="1">
                <a:latin typeface="+mn-lt"/>
              </a:rPr>
              <a:t>Хорошко</a:t>
            </a:r>
            <a:r>
              <a:rPr lang="ru-RU" sz="1600" dirty="0">
                <a:latin typeface="+mn-lt"/>
              </a:rPr>
              <a:t>, О. Д. Азаров, М. Є. Шелест.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ВДТУ, 2003. - Книга. - 94 с.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4929188"/>
            <a:ext cx="6858000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</a:rPr>
              <a:t>Азаров, О. Д. </a:t>
            </a:r>
            <a:r>
              <a:rPr lang="ru-RU" sz="1600" dirty="0" err="1">
                <a:latin typeface="+mn-lt"/>
              </a:rPr>
              <a:t>Комп'ютерна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електроніка</a:t>
            </a:r>
            <a:r>
              <a:rPr lang="ru-RU" sz="1600" dirty="0">
                <a:latin typeface="+mn-lt"/>
              </a:rPr>
              <a:t> : </a:t>
            </a:r>
            <a:r>
              <a:rPr lang="ru-RU" sz="1600" dirty="0" err="1">
                <a:latin typeface="+mn-lt"/>
              </a:rPr>
              <a:t>лабораторний</a:t>
            </a:r>
            <a:r>
              <a:rPr lang="ru-RU" sz="1600" dirty="0">
                <a:latin typeface="+mn-lt"/>
              </a:rPr>
              <a:t> практикум. Ч.2 / О. Д. Азаров, В. В. </a:t>
            </a:r>
            <a:r>
              <a:rPr lang="ru-RU" sz="1600" dirty="0" err="1">
                <a:latin typeface="+mn-lt"/>
              </a:rPr>
              <a:t>Байко</a:t>
            </a:r>
            <a:r>
              <a:rPr lang="ru-RU" sz="1600" dirty="0">
                <a:latin typeface="+mn-lt"/>
              </a:rPr>
              <a:t>, Л. В. </a:t>
            </a:r>
            <a:r>
              <a:rPr lang="ru-RU" sz="1600" dirty="0" err="1">
                <a:latin typeface="+mn-lt"/>
              </a:rPr>
              <a:t>Крупельницький</a:t>
            </a:r>
            <a:r>
              <a:rPr lang="ru-RU" sz="1600" dirty="0">
                <a:latin typeface="+mn-lt"/>
              </a:rPr>
              <a:t> ; МОН </a:t>
            </a:r>
            <a:r>
              <a:rPr lang="ru-RU" sz="1600" dirty="0" err="1">
                <a:latin typeface="+mn-lt"/>
              </a:rPr>
              <a:t>України</a:t>
            </a:r>
            <a:r>
              <a:rPr lang="ru-RU" sz="1600" dirty="0">
                <a:latin typeface="+mn-lt"/>
              </a:rPr>
              <a:t>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ВДТУ, 2003. - Книга. - 111 с.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5857875"/>
            <a:ext cx="68580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</a:rPr>
              <a:t>Азаров, О. Д. </a:t>
            </a:r>
            <a:r>
              <a:rPr lang="ru-RU" sz="1600" dirty="0" err="1">
                <a:latin typeface="+mn-lt"/>
              </a:rPr>
              <a:t>Технічне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діагностування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цифрових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пристроїв</a:t>
            </a:r>
            <a:r>
              <a:rPr lang="ru-RU" sz="1600" dirty="0">
                <a:latin typeface="+mn-lt"/>
              </a:rPr>
              <a:t> : </a:t>
            </a:r>
            <a:r>
              <a:rPr lang="ru-RU" sz="1600" dirty="0" err="1">
                <a:latin typeface="+mn-lt"/>
              </a:rPr>
              <a:t>навчальний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посібник</a:t>
            </a:r>
            <a:r>
              <a:rPr lang="ru-RU" sz="1600" dirty="0">
                <a:latin typeface="+mn-lt"/>
              </a:rPr>
              <a:t> / О. Д. Азаров, С. І. </a:t>
            </a:r>
            <a:r>
              <a:rPr lang="ru-RU" sz="1600" dirty="0" err="1">
                <a:latin typeface="+mn-lt"/>
              </a:rPr>
              <a:t>Перевозніков</a:t>
            </a:r>
            <a:r>
              <a:rPr lang="ru-RU" sz="1600" dirty="0">
                <a:latin typeface="+mn-lt"/>
              </a:rPr>
              <a:t>, Н. О. </a:t>
            </a:r>
            <a:r>
              <a:rPr lang="ru-RU" sz="1600" dirty="0" err="1">
                <a:latin typeface="+mn-lt"/>
              </a:rPr>
              <a:t>Біліченко</a:t>
            </a:r>
            <a:r>
              <a:rPr lang="ru-RU" sz="1600" dirty="0">
                <a:latin typeface="+mn-lt"/>
              </a:rPr>
              <a:t> ; МОН </a:t>
            </a:r>
            <a:r>
              <a:rPr lang="ru-RU" sz="1600" dirty="0" err="1">
                <a:latin typeface="+mn-lt"/>
              </a:rPr>
              <a:t>України</a:t>
            </a:r>
            <a:r>
              <a:rPr lang="ru-RU" sz="1600" dirty="0">
                <a:latin typeface="+mn-lt"/>
              </a:rPr>
              <a:t>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ВНТУ, 2003. - Книга. - 67 с.</a:t>
            </a:r>
          </a:p>
        </p:txBody>
      </p:sp>
      <p:pic>
        <p:nvPicPr>
          <p:cNvPr id="1844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1544637" cy="1928812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844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" y="1214438"/>
            <a:ext cx="1555750" cy="2071687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8444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1785938"/>
            <a:ext cx="1512887" cy="1928812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8445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786063"/>
            <a:ext cx="1517650" cy="1947862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844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3" y="3786188"/>
            <a:ext cx="1571625" cy="1928812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844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500" y="4643438"/>
            <a:ext cx="1581150" cy="2000250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2" y="1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sp>
        <p:nvSpPr>
          <p:cNvPr id="3" name="Прямоугольник 2"/>
          <p:cNvSpPr/>
          <p:nvPr/>
        </p:nvSpPr>
        <p:spPr>
          <a:xfrm>
            <a:off x="2456721" y="1052736"/>
            <a:ext cx="6715125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</a:rPr>
              <a:t>Азаров, О. Д. </a:t>
            </a:r>
            <a:r>
              <a:rPr lang="ru-RU" sz="1600" dirty="0" err="1">
                <a:latin typeface="+mn-lt"/>
              </a:rPr>
              <a:t>Аналого-цифрові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інтерфейси</a:t>
            </a:r>
            <a:r>
              <a:rPr lang="ru-RU" sz="1600" dirty="0">
                <a:latin typeface="+mn-lt"/>
              </a:rPr>
              <a:t> ЕОМ : </a:t>
            </a:r>
            <a:r>
              <a:rPr lang="ru-RU" sz="1600" dirty="0" err="1">
                <a:latin typeface="+mn-lt"/>
              </a:rPr>
              <a:t>навчальний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посібник</a:t>
            </a:r>
            <a:r>
              <a:rPr lang="ru-RU" sz="1600" dirty="0">
                <a:latin typeface="+mn-lt"/>
              </a:rPr>
              <a:t> для </a:t>
            </a:r>
            <a:r>
              <a:rPr lang="ru-RU" sz="1600" dirty="0" err="1">
                <a:latin typeface="+mn-lt"/>
              </a:rPr>
              <a:t>студентів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спеціальностей</a:t>
            </a:r>
            <a:r>
              <a:rPr lang="ru-RU" sz="1600" dirty="0">
                <a:latin typeface="+mn-lt"/>
              </a:rPr>
              <a:t> "</a:t>
            </a:r>
            <a:r>
              <a:rPr lang="ru-RU" sz="1600" dirty="0" err="1">
                <a:latin typeface="+mn-lt"/>
              </a:rPr>
              <a:t>Комп'ютерні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системи</a:t>
            </a:r>
            <a:r>
              <a:rPr lang="ru-RU" sz="1600" dirty="0">
                <a:latin typeface="+mn-lt"/>
              </a:rPr>
              <a:t> та </a:t>
            </a:r>
            <a:r>
              <a:rPr lang="ru-RU" sz="1600" dirty="0" err="1">
                <a:latin typeface="+mn-lt"/>
              </a:rPr>
              <a:t>мережі</a:t>
            </a:r>
            <a:r>
              <a:rPr lang="ru-RU" sz="1600" dirty="0">
                <a:latin typeface="+mn-lt"/>
              </a:rPr>
              <a:t>" </a:t>
            </a:r>
            <a:r>
              <a:rPr lang="ru-RU" sz="1600" dirty="0" err="1">
                <a:latin typeface="+mn-lt"/>
              </a:rPr>
              <a:t>і</a:t>
            </a:r>
            <a:r>
              <a:rPr lang="ru-RU" sz="1600" dirty="0">
                <a:latin typeface="+mn-lt"/>
              </a:rPr>
              <a:t> "</a:t>
            </a:r>
            <a:r>
              <a:rPr lang="ru-RU" sz="1600" dirty="0" err="1">
                <a:latin typeface="+mn-lt"/>
              </a:rPr>
              <a:t>Захист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інформації</a:t>
            </a:r>
            <a:r>
              <a:rPr lang="ru-RU" sz="1600" dirty="0">
                <a:latin typeface="+mn-lt"/>
              </a:rPr>
              <a:t> в </a:t>
            </a:r>
            <a:r>
              <a:rPr lang="ru-RU" sz="1600" dirty="0" err="1">
                <a:latin typeface="+mn-lt"/>
              </a:rPr>
              <a:t>комп'ютерних</a:t>
            </a:r>
            <a:r>
              <a:rPr lang="ru-RU" sz="1600" dirty="0">
                <a:latin typeface="+mn-lt"/>
              </a:rPr>
              <a:t> системах </a:t>
            </a:r>
            <a:r>
              <a:rPr lang="ru-RU" sz="1600" dirty="0" err="1">
                <a:latin typeface="+mn-lt"/>
              </a:rPr>
              <a:t>і</a:t>
            </a:r>
            <a:r>
              <a:rPr lang="ru-RU" sz="1600" dirty="0">
                <a:latin typeface="+mn-lt"/>
              </a:rPr>
              <a:t> мережах" / О. Д. Азаров, В. П. </a:t>
            </a:r>
            <a:r>
              <a:rPr lang="ru-RU" sz="1600" dirty="0" err="1">
                <a:latin typeface="+mn-lt"/>
              </a:rPr>
              <a:t>Марценюк</a:t>
            </a:r>
            <a:r>
              <a:rPr lang="ru-RU" sz="1600" dirty="0">
                <a:latin typeface="+mn-lt"/>
              </a:rPr>
              <a:t>, Н. О. </a:t>
            </a:r>
            <a:r>
              <a:rPr lang="ru-RU" sz="1600" dirty="0" err="1">
                <a:latin typeface="+mn-lt"/>
              </a:rPr>
              <a:t>Біліченко</a:t>
            </a:r>
            <a:r>
              <a:rPr lang="ru-RU" sz="1600" dirty="0">
                <a:latin typeface="+mn-lt"/>
              </a:rPr>
              <a:t> ; МОН </a:t>
            </a:r>
            <a:r>
              <a:rPr lang="ru-RU" sz="1600" dirty="0" err="1">
                <a:latin typeface="+mn-lt"/>
              </a:rPr>
              <a:t>України</a:t>
            </a:r>
            <a:r>
              <a:rPr lang="ru-RU" sz="1600" dirty="0">
                <a:latin typeface="+mn-lt"/>
              </a:rPr>
              <a:t>, ВНТУ.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</a:t>
            </a:r>
            <a:r>
              <a:rPr lang="ru-RU" sz="1600" dirty="0" err="1">
                <a:latin typeface="+mn-lt"/>
              </a:rPr>
              <a:t>УНІВЕРСУМ-Вінниця</a:t>
            </a:r>
            <a:r>
              <a:rPr lang="ru-RU" sz="1600" dirty="0">
                <a:latin typeface="+mn-lt"/>
              </a:rPr>
              <a:t>, 2006. - Книга. - 179 с.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28877" y="2581111"/>
            <a:ext cx="6715125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 err="1">
                <a:latin typeface="+mn-lt"/>
              </a:rPr>
              <a:t>Пошук</a:t>
            </a:r>
            <a:r>
              <a:rPr lang="ru-RU" sz="1600" dirty="0">
                <a:latin typeface="+mn-lt"/>
              </a:rPr>
              <a:t> та </a:t>
            </a:r>
            <a:r>
              <a:rPr lang="ru-RU" sz="1600" dirty="0" err="1">
                <a:latin typeface="+mn-lt"/>
              </a:rPr>
              <a:t>локалізація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радіозакладних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пристроїв</a:t>
            </a:r>
            <a:r>
              <a:rPr lang="ru-RU" sz="1600" dirty="0">
                <a:latin typeface="+mn-lt"/>
              </a:rPr>
              <a:t> : </a:t>
            </a:r>
            <a:r>
              <a:rPr lang="ru-RU" sz="1600" dirty="0" err="1">
                <a:latin typeface="+mn-lt"/>
              </a:rPr>
              <a:t>навчальний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посібник</a:t>
            </a:r>
            <a:r>
              <a:rPr lang="ru-RU" sz="1600" dirty="0">
                <a:latin typeface="+mn-lt"/>
              </a:rPr>
              <a:t> / ВНТУ; В. О. </a:t>
            </a:r>
            <a:r>
              <a:rPr lang="ru-RU" sz="1600" dirty="0" err="1">
                <a:latin typeface="+mn-lt"/>
              </a:rPr>
              <a:t>Хорошко</a:t>
            </a:r>
            <a:r>
              <a:rPr lang="ru-RU" sz="1600" dirty="0">
                <a:latin typeface="+mn-lt"/>
              </a:rPr>
              <a:t>, О. Д. Азаров, Г. О. Максименко, Ю. Є. Яремчук.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ВНТУ, 2007. - Книга. - 333 с.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28875" y="3513931"/>
            <a:ext cx="671512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 err="1">
                <a:latin typeface="+mn-lt"/>
              </a:rPr>
              <a:t>Діагностування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цифрових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пристроїв</a:t>
            </a:r>
            <a:r>
              <a:rPr lang="ru-RU" sz="1600" dirty="0">
                <a:latin typeface="+mn-lt"/>
              </a:rPr>
              <a:t> : </a:t>
            </a:r>
            <a:r>
              <a:rPr lang="ru-RU" sz="1600" dirty="0" err="1">
                <a:latin typeface="+mn-lt"/>
              </a:rPr>
              <a:t>навчальний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посібник</a:t>
            </a:r>
            <a:r>
              <a:rPr lang="ru-RU" sz="1600" dirty="0">
                <a:latin typeface="+mn-lt"/>
              </a:rPr>
              <a:t> / О. Д. Азаров, С. І. </a:t>
            </a:r>
            <a:r>
              <a:rPr lang="ru-RU" sz="1600" dirty="0" err="1">
                <a:latin typeface="+mn-lt"/>
              </a:rPr>
              <a:t>Перевозніков</a:t>
            </a:r>
            <a:r>
              <a:rPr lang="ru-RU" sz="1600" dirty="0">
                <a:latin typeface="+mn-lt"/>
              </a:rPr>
              <a:t>, Н. О. </a:t>
            </a:r>
            <a:r>
              <a:rPr lang="ru-RU" sz="1600" dirty="0" err="1">
                <a:latin typeface="+mn-lt"/>
              </a:rPr>
              <a:t>Біліченко</a:t>
            </a:r>
            <a:r>
              <a:rPr lang="ru-RU" sz="1600" dirty="0">
                <a:latin typeface="+mn-lt"/>
              </a:rPr>
              <a:t>, В. С. </a:t>
            </a:r>
            <a:r>
              <a:rPr lang="ru-RU" sz="1600" dirty="0" err="1">
                <a:latin typeface="+mn-lt"/>
              </a:rPr>
              <a:t>Озеранський</a:t>
            </a:r>
            <a:r>
              <a:rPr lang="ru-RU" sz="1600" dirty="0">
                <a:latin typeface="+mn-lt"/>
              </a:rPr>
              <a:t> ; МОН </a:t>
            </a:r>
            <a:r>
              <a:rPr lang="ru-RU" sz="1600" dirty="0" err="1">
                <a:latin typeface="+mn-lt"/>
              </a:rPr>
              <a:t>України</a:t>
            </a:r>
            <a:r>
              <a:rPr lang="ru-RU" sz="1600" dirty="0">
                <a:latin typeface="+mn-lt"/>
              </a:rPr>
              <a:t> ; ВНТУ.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</a:t>
            </a:r>
            <a:r>
              <a:rPr lang="ru-RU" sz="1600" dirty="0" err="1">
                <a:latin typeface="+mn-lt"/>
              </a:rPr>
              <a:t>УНІВЕРСУМ-Вінниця</a:t>
            </a:r>
            <a:r>
              <a:rPr lang="ru-RU" sz="1600" dirty="0">
                <a:latin typeface="+mn-lt"/>
              </a:rPr>
              <a:t>, 2009. - Книга. - 74 с.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28877" y="4487945"/>
            <a:ext cx="64636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</a:rPr>
              <a:t>Азаров, О. Д. </a:t>
            </a:r>
            <a:r>
              <a:rPr lang="ru-RU" sz="1600" dirty="0" err="1">
                <a:latin typeface="+mn-lt"/>
              </a:rPr>
              <a:t>Техніка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пошуку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роботи</a:t>
            </a:r>
            <a:r>
              <a:rPr lang="ru-RU" sz="1600" dirty="0">
                <a:latin typeface="+mn-lt"/>
              </a:rPr>
              <a:t> : </a:t>
            </a:r>
            <a:r>
              <a:rPr lang="ru-RU" sz="1600" dirty="0" err="1">
                <a:latin typeface="+mn-lt"/>
              </a:rPr>
              <a:t>навчальний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посібник</a:t>
            </a:r>
            <a:r>
              <a:rPr lang="ru-RU" sz="1600" dirty="0">
                <a:latin typeface="+mn-lt"/>
              </a:rPr>
              <a:t>. Ч. 1 / О. Д. Азаров, А. В. </a:t>
            </a:r>
            <a:r>
              <a:rPr lang="ru-RU" sz="1600" dirty="0" err="1">
                <a:latin typeface="+mn-lt"/>
              </a:rPr>
              <a:t>Снігур</a:t>
            </a:r>
            <a:r>
              <a:rPr lang="ru-RU" sz="1600" dirty="0">
                <a:latin typeface="+mn-lt"/>
              </a:rPr>
              <a:t>, О. М. Тарасова ; ВНТУ.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ВНТУ, </a:t>
            </a:r>
            <a:r>
              <a:rPr lang="ru-RU" sz="1600" dirty="0" smtClean="0">
                <a:latin typeface="+mn-lt"/>
              </a:rPr>
              <a:t>2009. </a:t>
            </a:r>
            <a:r>
              <a:rPr lang="ru-RU" sz="1600" dirty="0">
                <a:latin typeface="+mn-lt"/>
              </a:rPr>
              <a:t>- 94 с.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57438" y="5143500"/>
            <a:ext cx="6786562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</a:rPr>
              <a:t>Азаров, О. Д. </a:t>
            </a:r>
            <a:r>
              <a:rPr lang="ru-RU" sz="1600" dirty="0" err="1">
                <a:latin typeface="+mn-lt"/>
              </a:rPr>
              <a:t>Прикладне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програмування</a:t>
            </a:r>
            <a:r>
              <a:rPr lang="ru-RU" sz="1600" dirty="0">
                <a:latin typeface="+mn-lt"/>
              </a:rPr>
              <a:t> у </a:t>
            </a:r>
            <a:r>
              <a:rPr lang="ru-RU" sz="1600" dirty="0" err="1">
                <a:latin typeface="+mn-lt"/>
              </a:rPr>
              <a:t>комп'ютерних</a:t>
            </a:r>
            <a:r>
              <a:rPr lang="ru-RU" sz="1600" dirty="0">
                <a:latin typeface="+mn-lt"/>
              </a:rPr>
              <a:t> мережах : </a:t>
            </a:r>
            <a:r>
              <a:rPr lang="ru-RU" sz="1600" dirty="0" err="1">
                <a:latin typeface="+mn-lt"/>
              </a:rPr>
              <a:t>навчальний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посібник</a:t>
            </a:r>
            <a:r>
              <a:rPr lang="ru-RU" sz="1600" dirty="0">
                <a:latin typeface="+mn-lt"/>
              </a:rPr>
              <a:t> / О. Д. Азаров, О. І. Черняк ; ВНТУ.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ВНТУ, 2010. - Книга. - 132 с.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57437" y="6027738"/>
            <a:ext cx="67865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 err="1">
                <a:latin typeface="+mn-lt"/>
              </a:rPr>
              <a:t>Комп'ютерні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мережі</a:t>
            </a:r>
            <a:r>
              <a:rPr lang="ru-RU" sz="1600" dirty="0">
                <a:latin typeface="+mn-lt"/>
              </a:rPr>
              <a:t> : </a:t>
            </a:r>
            <a:r>
              <a:rPr lang="ru-RU" sz="1600" dirty="0" err="1">
                <a:latin typeface="+mn-lt"/>
              </a:rPr>
              <a:t>навчальний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посібник</a:t>
            </a:r>
            <a:r>
              <a:rPr lang="ru-RU" sz="1600" dirty="0">
                <a:latin typeface="+mn-lt"/>
              </a:rPr>
              <a:t> / О. Д. Азаров, С. М. Захарченко, О. В. </a:t>
            </a:r>
            <a:r>
              <a:rPr lang="ru-RU" sz="1600" dirty="0" err="1">
                <a:latin typeface="+mn-lt"/>
              </a:rPr>
              <a:t>Кадук</a:t>
            </a:r>
            <a:r>
              <a:rPr lang="ru-RU" sz="1600" dirty="0">
                <a:latin typeface="+mn-lt"/>
              </a:rPr>
              <a:t> [та </a:t>
            </a:r>
            <a:r>
              <a:rPr lang="ru-RU" sz="1600" dirty="0" err="1">
                <a:latin typeface="+mn-lt"/>
              </a:rPr>
              <a:t>ін</a:t>
            </a:r>
            <a:r>
              <a:rPr lang="ru-RU" sz="1600" dirty="0">
                <a:latin typeface="+mn-lt"/>
              </a:rPr>
              <a:t>.] ; МОН </a:t>
            </a:r>
            <a:r>
              <a:rPr lang="ru-RU" sz="1600" dirty="0" err="1">
                <a:latin typeface="+mn-lt"/>
              </a:rPr>
              <a:t>України</a:t>
            </a:r>
            <a:r>
              <a:rPr lang="ru-RU" sz="1600" dirty="0">
                <a:latin typeface="+mn-lt"/>
              </a:rPr>
              <a:t>, ВНТУ. - </a:t>
            </a:r>
            <a:r>
              <a:rPr lang="ru-RU" sz="1600" dirty="0" err="1">
                <a:latin typeface="+mn-lt"/>
              </a:rPr>
              <a:t>Вінниця</a:t>
            </a:r>
            <a:r>
              <a:rPr lang="ru-RU" sz="1600" dirty="0">
                <a:latin typeface="+mn-lt"/>
              </a:rPr>
              <a:t> : ВНТУ, </a:t>
            </a:r>
            <a:r>
              <a:rPr lang="ru-RU" sz="1600" dirty="0" smtClean="0">
                <a:latin typeface="+mn-lt"/>
              </a:rPr>
              <a:t>2013. </a:t>
            </a:r>
            <a:r>
              <a:rPr lang="ru-RU" sz="1600" dirty="0">
                <a:latin typeface="+mn-lt"/>
              </a:rPr>
              <a:t>- 371 </a:t>
            </a:r>
            <a:r>
              <a:rPr lang="ru-RU" sz="1600" dirty="0" smtClean="0">
                <a:latin typeface="+mn-lt"/>
              </a:rPr>
              <a:t>с.</a:t>
            </a:r>
            <a:endParaRPr lang="ru-RU" sz="1600" dirty="0">
              <a:latin typeface="+mn-lt"/>
            </a:endParaRPr>
          </a:p>
        </p:txBody>
      </p:sp>
      <p:pic>
        <p:nvPicPr>
          <p:cNvPr id="1946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88330"/>
            <a:ext cx="1598612" cy="1928812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946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1214438"/>
            <a:ext cx="1582738" cy="1857375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946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2143125"/>
            <a:ext cx="1598612" cy="1785938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9468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3" y="2786063"/>
            <a:ext cx="1509712" cy="1714500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9469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3" y="3500438"/>
            <a:ext cx="1571625" cy="1857375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9470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813" y="4286250"/>
            <a:ext cx="1485900" cy="1800225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9471" name="Picture 11"/>
          <p:cNvPicPr>
            <a:picLocks noChangeAspect="1" noChangeArrowheads="1"/>
          </p:cNvPicPr>
          <p:nvPr/>
        </p:nvPicPr>
        <p:blipFill>
          <a:blip r:embed="rId9" cstate="print">
            <a:lum contrast="10000"/>
          </a:blip>
          <a:srcRect/>
          <a:stretch>
            <a:fillRect/>
          </a:stretch>
        </p:blipFill>
        <p:spPr bwMode="auto">
          <a:xfrm>
            <a:off x="214313" y="4929188"/>
            <a:ext cx="1571625" cy="1928812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2428875" y="190563"/>
            <a:ext cx="671512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+mn-lt"/>
              </a:rPr>
              <a:t>Азаров, О. Д. </a:t>
            </a:r>
            <a:r>
              <a:rPr lang="ru-RU" sz="1600" dirty="0" err="1">
                <a:latin typeface="+mn-lt"/>
              </a:rPr>
              <a:t>Комп'ютерна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електроніка</a:t>
            </a:r>
            <a:r>
              <a:rPr lang="ru-RU" sz="1600" dirty="0">
                <a:latin typeface="+mn-lt"/>
              </a:rPr>
              <a:t> : </a:t>
            </a:r>
            <a:r>
              <a:rPr lang="ru-RU" sz="1600" dirty="0" err="1">
                <a:latin typeface="+mn-lt"/>
              </a:rPr>
              <a:t>основи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теорії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транзисторів</a:t>
            </a:r>
            <a:r>
              <a:rPr lang="ru-RU" sz="1600" dirty="0">
                <a:latin typeface="+mn-lt"/>
              </a:rPr>
              <a:t> та </a:t>
            </a:r>
            <a:r>
              <a:rPr lang="ru-RU" sz="1600" dirty="0" err="1">
                <a:latin typeface="+mn-lt"/>
              </a:rPr>
              <a:t>транзисторних</a:t>
            </a:r>
            <a:r>
              <a:rPr lang="ru-RU" sz="1600" dirty="0">
                <a:latin typeface="+mn-lt"/>
              </a:rPr>
              <a:t> схем : </a:t>
            </a:r>
            <a:r>
              <a:rPr lang="ru-RU" sz="1600" dirty="0" err="1">
                <a:latin typeface="+mn-lt"/>
              </a:rPr>
              <a:t>навчальний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посібник</a:t>
            </a:r>
            <a:r>
              <a:rPr lang="ru-RU" sz="1600" dirty="0">
                <a:latin typeface="+mn-lt"/>
              </a:rPr>
              <a:t> / О. Д. Азаров, В. В. </a:t>
            </a:r>
            <a:r>
              <a:rPr lang="ru-RU" sz="1600" dirty="0" err="1">
                <a:latin typeface="+mn-lt"/>
              </a:rPr>
              <a:t>Байко</a:t>
            </a:r>
            <a:r>
              <a:rPr lang="ru-RU" sz="1600" dirty="0">
                <a:latin typeface="+mn-lt"/>
              </a:rPr>
              <a:t>, О. І. </a:t>
            </a:r>
            <a:r>
              <a:rPr lang="ru-RU" sz="1600" dirty="0" err="1">
                <a:latin typeface="+mn-lt"/>
              </a:rPr>
              <a:t>Суприган</a:t>
            </a:r>
            <a:r>
              <a:rPr lang="ru-RU" sz="1600" dirty="0">
                <a:latin typeface="+mn-lt"/>
              </a:rPr>
              <a:t> ; МОН </a:t>
            </a:r>
            <a:r>
              <a:rPr lang="ru-RU" sz="1600" dirty="0" err="1">
                <a:latin typeface="+mn-lt"/>
              </a:rPr>
              <a:t>України</a:t>
            </a:r>
            <a:r>
              <a:rPr lang="ru-RU" sz="1600" dirty="0">
                <a:latin typeface="+mn-lt"/>
              </a:rPr>
              <a:t>. </a:t>
            </a:r>
            <a:r>
              <a:rPr lang="ru-RU" sz="1600" dirty="0" smtClean="0">
                <a:latin typeface="+mn-lt"/>
              </a:rPr>
              <a:t>– </a:t>
            </a:r>
            <a:r>
              <a:rPr lang="ru-RU" sz="1600" dirty="0" err="1" smtClean="0">
                <a:latin typeface="+mn-lt"/>
              </a:rPr>
              <a:t>Вінниця</a:t>
            </a:r>
            <a:r>
              <a:rPr lang="ru-RU" sz="1600" dirty="0" smtClean="0">
                <a:latin typeface="+mn-lt"/>
              </a:rPr>
              <a:t> : ВНТУ, </a:t>
            </a:r>
            <a:r>
              <a:rPr lang="ru-RU" sz="1600" dirty="0">
                <a:latin typeface="+mn-lt"/>
              </a:rPr>
              <a:t>2004. - Книга. - 127 с.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-8756" y="61121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sp>
        <p:nvSpPr>
          <p:cNvPr id="11267" name="Прямоугольник 4"/>
          <p:cNvSpPr>
            <a:spLocks noChangeArrowheads="1"/>
          </p:cNvSpPr>
          <p:nvPr/>
        </p:nvSpPr>
        <p:spPr bwMode="auto">
          <a:xfrm>
            <a:off x="2313629" y="980728"/>
            <a:ext cx="6866164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uk-UA" altLang="uk-UA" sz="1500" dirty="0">
                <a:latin typeface="+mn-lt"/>
              </a:rPr>
              <a:t>Дослідження постійних часу перехідних процесів в конденсаторних матрицях АЦП з перерозподілом заряду / С. М. </a:t>
            </a:r>
            <a:r>
              <a:rPr lang="uk-UA" altLang="uk-UA" sz="1500" dirty="0" err="1">
                <a:latin typeface="+mn-lt"/>
              </a:rPr>
              <a:t>Захарченко</a:t>
            </a:r>
            <a:r>
              <a:rPr lang="uk-UA" altLang="uk-UA" sz="1500" dirty="0">
                <a:latin typeface="+mn-lt"/>
              </a:rPr>
              <a:t>, О. Д. Азаров, О. М. </a:t>
            </a:r>
            <a:r>
              <a:rPr lang="uk-UA" altLang="uk-UA" sz="1500" dirty="0" err="1">
                <a:latin typeface="+mn-lt"/>
              </a:rPr>
              <a:t>Харьков</a:t>
            </a:r>
            <a:r>
              <a:rPr lang="uk-UA" altLang="uk-UA" sz="1500" dirty="0">
                <a:latin typeface="+mn-lt"/>
              </a:rPr>
              <a:t>, О. В. </a:t>
            </a:r>
            <a:r>
              <a:rPr lang="uk-UA" altLang="uk-UA" sz="1500" dirty="0" err="1">
                <a:latin typeface="+mn-lt"/>
              </a:rPr>
              <a:t>Тележкіна</a:t>
            </a:r>
            <a:r>
              <a:rPr lang="uk-UA" altLang="uk-UA" sz="1500" dirty="0">
                <a:latin typeface="+mn-lt"/>
              </a:rPr>
              <a:t> // ХІІІ Міжнародна конференція з автоматичного управління (Автоматика-2006) : тези доповідей, м. Вінниця, 25-28 вересня 2006 року / НАН України; МОН України. – Вінниця, 2006. – С. 191.</a:t>
            </a:r>
          </a:p>
        </p:txBody>
      </p:sp>
      <p:sp>
        <p:nvSpPr>
          <p:cNvPr id="11268" name="Прямоугольник 5"/>
          <p:cNvSpPr>
            <a:spLocks noChangeArrowheads="1"/>
          </p:cNvSpPr>
          <p:nvPr/>
        </p:nvSpPr>
        <p:spPr bwMode="auto">
          <a:xfrm>
            <a:off x="2313629" y="2227223"/>
            <a:ext cx="6851707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uk-UA" altLang="uk-UA" sz="1500" dirty="0">
                <a:latin typeface="+mn-lt"/>
              </a:rPr>
              <a:t>Шляхи підвищення швидкодії перетворення </a:t>
            </a:r>
            <a:r>
              <a:rPr lang="uk-UA" altLang="uk-UA" sz="1500" dirty="0" err="1">
                <a:latin typeface="+mn-lt"/>
              </a:rPr>
              <a:t>низькорівневих</a:t>
            </a:r>
            <a:r>
              <a:rPr lang="uk-UA" altLang="uk-UA" sz="1500" dirty="0">
                <a:latin typeface="+mn-lt"/>
              </a:rPr>
              <a:t> сигналів контрольних точок / О. Д. Азаров, Л. О. </a:t>
            </a:r>
            <a:r>
              <a:rPr lang="uk-UA" altLang="uk-UA" sz="1500" dirty="0" err="1">
                <a:latin typeface="+mn-lt"/>
              </a:rPr>
              <a:t>Крупельницький</a:t>
            </a:r>
            <a:r>
              <a:rPr lang="uk-UA" altLang="uk-UA" sz="1500" dirty="0">
                <a:latin typeface="+mn-lt"/>
              </a:rPr>
              <a:t>, А. В. Снігур, Г. В. </a:t>
            </a:r>
            <a:r>
              <a:rPr lang="uk-UA" altLang="uk-UA" sz="1500" dirty="0" err="1">
                <a:latin typeface="+mn-lt"/>
              </a:rPr>
              <a:t>Розман</a:t>
            </a:r>
            <a:r>
              <a:rPr lang="uk-UA" altLang="uk-UA" sz="1500" dirty="0">
                <a:latin typeface="+mn-lt"/>
              </a:rPr>
              <a:t> // ХІІІ Міжнародна конференція з автоматичного управління (Автоматика-2006) : тези доповідей, м. Вінниця, 25-28 вересня 2006 року / НАН України; МОН України. – Вінниця, 2006. – С. 194.</a:t>
            </a:r>
          </a:p>
        </p:txBody>
      </p:sp>
      <p:sp>
        <p:nvSpPr>
          <p:cNvPr id="11269" name="Прямоугольник 6"/>
          <p:cNvSpPr>
            <a:spLocks noChangeArrowheads="1"/>
          </p:cNvSpPr>
          <p:nvPr/>
        </p:nvSpPr>
        <p:spPr bwMode="auto">
          <a:xfrm>
            <a:off x="2313631" y="3460618"/>
            <a:ext cx="68661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uk-UA" altLang="uk-UA" sz="1500" dirty="0">
                <a:latin typeface="+mn-lt"/>
              </a:rPr>
              <a:t>Азаров, О. Д. Порогові елементи для швидкодіючих АЦП з ваговою надлишковістю / О. Д. Азаров, В. Г. </a:t>
            </a:r>
            <a:r>
              <a:rPr lang="uk-UA" altLang="uk-UA" sz="1500" dirty="0" err="1">
                <a:latin typeface="+mn-lt"/>
              </a:rPr>
              <a:t>Огнєв</a:t>
            </a:r>
            <a:r>
              <a:rPr lang="uk-UA" altLang="uk-UA" sz="1500" dirty="0">
                <a:latin typeface="+mn-lt"/>
              </a:rPr>
              <a:t> // ХІІІ Міжнародна конференція з автоматичного управління (Автоматика-2006) : тези доповідей, м. Вінниця, 25-28 вересня 2006 року / НАН України; МОН України. – Вінниця, 2006. – С. 196.</a:t>
            </a:r>
          </a:p>
        </p:txBody>
      </p:sp>
      <p:sp>
        <p:nvSpPr>
          <p:cNvPr id="11270" name="Прямоугольник 7"/>
          <p:cNvSpPr>
            <a:spLocks noChangeArrowheads="1"/>
          </p:cNvSpPr>
          <p:nvPr/>
        </p:nvSpPr>
        <p:spPr bwMode="auto">
          <a:xfrm>
            <a:off x="2313630" y="4476281"/>
            <a:ext cx="6928878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uk-UA" altLang="uk-UA" sz="1500" dirty="0">
                <a:latin typeface="+mn-lt"/>
              </a:rPr>
              <a:t>Азаров, О. Д</a:t>
            </a:r>
            <a:r>
              <a:rPr lang="uk-UA" altLang="uk-UA" sz="1500" b="1" dirty="0">
                <a:latin typeface="+mn-lt"/>
              </a:rPr>
              <a:t>. </a:t>
            </a:r>
            <a:r>
              <a:rPr lang="uk-UA" altLang="uk-UA" sz="1500" dirty="0">
                <a:latin typeface="+mn-lt"/>
              </a:rPr>
              <a:t>Багатоканальні швидкодіючі конденсаторні АЦП порозрядного врівноваження для систем управління / О. Д. Азаров, О. О. </a:t>
            </a:r>
            <a:r>
              <a:rPr lang="uk-UA" altLang="uk-UA" sz="1500" dirty="0" err="1">
                <a:latin typeface="+mn-lt"/>
              </a:rPr>
              <a:t>Лукащук</a:t>
            </a:r>
            <a:r>
              <a:rPr lang="uk-UA" altLang="uk-UA" sz="1500" dirty="0">
                <a:latin typeface="+mn-lt"/>
              </a:rPr>
              <a:t> // ХІІІ Міжнародна конференція з автоматичного управління (Автоматика-2006) : тези доповідей, м. Вінниця, 25-28 вересня 2006 року / НАН України; МОН України. – Вінниця, 2006. – С. 203.</a:t>
            </a:r>
          </a:p>
        </p:txBody>
      </p:sp>
      <p:sp>
        <p:nvSpPr>
          <p:cNvPr id="11271" name="Прямоугольник 8"/>
          <p:cNvSpPr>
            <a:spLocks noChangeArrowheads="1"/>
          </p:cNvSpPr>
          <p:nvPr/>
        </p:nvSpPr>
        <p:spPr bwMode="auto">
          <a:xfrm>
            <a:off x="2313629" y="5672625"/>
            <a:ext cx="6758662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uk-UA" altLang="uk-UA" sz="1500" dirty="0">
                <a:latin typeface="+mn-lt"/>
              </a:rPr>
              <a:t>Азаров, О. Д. </a:t>
            </a:r>
            <a:r>
              <a:rPr lang="uk-UA" altLang="uk-UA" sz="1500" dirty="0" err="1">
                <a:latin typeface="+mn-lt"/>
              </a:rPr>
              <a:t>Високолінійні</a:t>
            </a:r>
            <a:r>
              <a:rPr lang="uk-UA" altLang="uk-UA" sz="1500" dirty="0">
                <a:latin typeface="+mn-lt"/>
              </a:rPr>
              <a:t> симетричні підсилювачі постійного струму для пристроїв автоматики / О. Д. Азаров, В. А. </a:t>
            </a:r>
            <a:r>
              <a:rPr lang="uk-UA" altLang="uk-UA" sz="1500" dirty="0" err="1">
                <a:latin typeface="+mn-lt"/>
              </a:rPr>
              <a:t>Гарнага</a:t>
            </a:r>
            <a:r>
              <a:rPr lang="uk-UA" altLang="uk-UA" sz="1500" dirty="0">
                <a:latin typeface="+mn-lt"/>
              </a:rPr>
              <a:t> // ХІІІ Міжнародна конференція з автоматичного управління (Автоматика-2006) : тези доповідей, м. Вінниця, 25-28 вересня 2006 року / НАН України; МОН України. – Вінниця, 2006. – С. 204.</a:t>
            </a:r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587" y="357188"/>
            <a:ext cx="2143125" cy="3067050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0489" name="Picture 9" descr="C:\Documents and Settings\All Users\Документы\006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654" y="3822367"/>
            <a:ext cx="2143125" cy="2874962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627784" y="-11317"/>
            <a:ext cx="630190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3200" b="1" dirty="0">
                <a:solidFill>
                  <a:srgbClr val="FFFF00"/>
                </a:solidFill>
                <a:latin typeface="Cambria" pitchFamily="18" charset="0"/>
              </a:rPr>
              <a:t>СТАТТІ В НАУКОВО-ПРАКТИЧНИХ ВИДАННЯХ</a:t>
            </a:r>
            <a:endParaRPr lang="ru-RU" sz="3200" b="1" dirty="0">
              <a:solidFill>
                <a:srgbClr val="FFFF00"/>
              </a:solidFill>
              <a:latin typeface="Cambr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53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4000" contrast="-6000"/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gradFill>
            <a:gsLst>
              <a:gs pos="0">
                <a:schemeClr val="accent2"/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</a:gradFill>
        </p:spPr>
      </p:pic>
      <p:sp>
        <p:nvSpPr>
          <p:cNvPr id="6" name="Прямоугольник 5"/>
          <p:cNvSpPr/>
          <p:nvPr/>
        </p:nvSpPr>
        <p:spPr>
          <a:xfrm>
            <a:off x="357188" y="1357313"/>
            <a:ext cx="8501062" cy="40624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  <a:cs typeface="Arial" pitchFamily="34" charset="0"/>
              </a:rPr>
              <a:t>НАУКОВО-ТЕХНІЧНА</a:t>
            </a:r>
            <a:r>
              <a:rPr lang="uk-UA" sz="3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 БІБЛІОТЕКА ВНТУ  ВІТАЄ 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ДОКТОРА ТЕХНІЧНИХ НАУК, ПРОФЕСОРА, ШАНОВАНОГО ПЕДАГОГА, АВТОРА БАГАТЬОХ НАУКОВИХ ВИДАНЬ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solidFill>
                  <a:srgbClr val="FFFF00"/>
                </a:solidFill>
                <a:latin typeface="Cambria" pitchFamily="18" charset="0"/>
              </a:rPr>
              <a:t>Олексія Дмитровича Азарова</a:t>
            </a:r>
            <a:endParaRPr lang="en-US" sz="4400" b="1" dirty="0">
              <a:solidFill>
                <a:srgbClr val="FFFF00"/>
              </a:solidFill>
              <a:latin typeface="Cambria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solidFill>
                  <a:srgbClr val="FFFF00"/>
                </a:solidFill>
                <a:latin typeface="Cambria" pitchFamily="18" charset="0"/>
              </a:rPr>
              <a:t>з </a:t>
            </a:r>
            <a:r>
              <a:rPr lang="uk-UA" sz="4400" b="1" dirty="0" smtClean="0">
                <a:solidFill>
                  <a:srgbClr val="FFFF00"/>
                </a:solidFill>
                <a:latin typeface="Cambria" pitchFamily="18" charset="0"/>
              </a:rPr>
              <a:t>65-річним ювілеєм</a:t>
            </a:r>
            <a:r>
              <a:rPr lang="uk-UA" sz="4400" b="1" dirty="0">
                <a:solidFill>
                  <a:srgbClr val="FFFF00"/>
                </a:solidFill>
                <a:latin typeface="Cambria" pitchFamily="18" charset="0"/>
              </a:rPr>
              <a:t>!</a:t>
            </a:r>
            <a:endParaRPr lang="ru-RU" sz="4400" b="1" dirty="0">
              <a:solidFill>
                <a:srgbClr val="FFFF00"/>
              </a:solidFill>
              <a:latin typeface="Cambria" pitchFamily="18" charset="0"/>
            </a:endParaRPr>
          </a:p>
        </p:txBody>
      </p:sp>
      <p:pic>
        <p:nvPicPr>
          <p:cNvPr id="3076" name="Picture 5" descr="http://www.daniela-ryale.com/wp-content/uploads/2013/02/%D0%B2%D0%B5%D0%BD%D0%B7%D0%B5%D0%BB%D1%8C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http://www.daniela-ryale.com/wp-content/uploads/2013/02/%D0%B2%D0%B5%D0%BD%D0%B7%D0%B5%D0%BB%D1%8C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72063"/>
            <a:ext cx="91440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sp>
        <p:nvSpPr>
          <p:cNvPr id="12291" name="Прямоугольник 5"/>
          <p:cNvSpPr>
            <a:spLocks noChangeArrowheads="1"/>
          </p:cNvSpPr>
          <p:nvPr/>
        </p:nvSpPr>
        <p:spPr bwMode="auto">
          <a:xfrm>
            <a:off x="2328588" y="2259012"/>
            <a:ext cx="6815411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uk-UA" altLang="uk-UA" sz="1400" b="1" dirty="0">
                <a:latin typeface="+mn-lt"/>
              </a:rPr>
              <a:t>Азаров, О. Д. </a:t>
            </a:r>
            <a:r>
              <a:rPr lang="uk-UA" altLang="uk-UA" sz="1400" dirty="0">
                <a:latin typeface="+mn-lt"/>
              </a:rPr>
              <a:t>Вимірювальний АЦП </a:t>
            </a:r>
            <a:r>
              <a:rPr lang="uk-UA" altLang="uk-UA" sz="1400" dirty="0" err="1">
                <a:latin typeface="+mn-lt"/>
              </a:rPr>
              <a:t>слідкувального</a:t>
            </a:r>
            <a:r>
              <a:rPr lang="uk-UA" altLang="uk-UA" sz="1400" dirty="0">
                <a:latin typeface="+mn-lt"/>
              </a:rPr>
              <a:t> типу із ваговою надлишковістю, що </a:t>
            </a:r>
            <a:r>
              <a:rPr lang="uk-UA" altLang="uk-UA" sz="1400" dirty="0" err="1">
                <a:latin typeface="+mn-lt"/>
              </a:rPr>
              <a:t>самокалібрується</a:t>
            </a:r>
            <a:r>
              <a:rPr lang="uk-UA" altLang="uk-UA" sz="1400" dirty="0">
                <a:latin typeface="+mn-lt"/>
              </a:rPr>
              <a:t> / О. Д. Азаров, Д. О. Кириленко // Вимірювання, контроль та діагностика в технічних системах ( ВКДТС-2011 ) : Перша міжнародна наукова конференція пам'яті </a:t>
            </a:r>
            <a:r>
              <a:rPr lang="uk-UA" altLang="uk-UA" sz="1400" dirty="0" err="1">
                <a:latin typeface="+mn-lt"/>
              </a:rPr>
              <a:t>професорв</a:t>
            </a:r>
            <a:r>
              <a:rPr lang="uk-UA" altLang="uk-UA" sz="1400" dirty="0">
                <a:latin typeface="+mn-lt"/>
              </a:rPr>
              <a:t> Володимира </a:t>
            </a:r>
            <a:r>
              <a:rPr lang="uk-UA" altLang="uk-UA" sz="1400" dirty="0" err="1">
                <a:latin typeface="+mn-lt"/>
              </a:rPr>
              <a:t>Поджаренка</a:t>
            </a:r>
            <a:r>
              <a:rPr lang="uk-UA" altLang="uk-UA" sz="1400" dirty="0">
                <a:latin typeface="+mn-lt"/>
              </a:rPr>
              <a:t> : збірник тез доповідей / МОНМС України, ВНТУ. – Вінниця, 2011. – С. 43.</a:t>
            </a:r>
          </a:p>
        </p:txBody>
      </p:sp>
      <p:sp>
        <p:nvSpPr>
          <p:cNvPr id="12292" name="Прямоугольник 6"/>
          <p:cNvSpPr>
            <a:spLocks noChangeArrowheads="1"/>
          </p:cNvSpPr>
          <p:nvPr/>
        </p:nvSpPr>
        <p:spPr bwMode="auto">
          <a:xfrm>
            <a:off x="2328589" y="3426031"/>
            <a:ext cx="6815411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uk-UA" altLang="uk-UA" sz="1400" b="1" dirty="0">
                <a:latin typeface="+mn-lt"/>
              </a:rPr>
              <a:t>Азаров, О. Д. </a:t>
            </a:r>
            <a:r>
              <a:rPr lang="uk-UA" altLang="uk-UA" sz="1400" dirty="0">
                <a:latin typeface="+mn-lt"/>
              </a:rPr>
              <a:t>Прецизійні перетворювачі струм-напруга та напруга-напруга на базі двотактних підсилювачів струму / О. Д. Азаров, С. В. </a:t>
            </a:r>
            <a:r>
              <a:rPr lang="uk-UA" altLang="uk-UA" sz="1400" dirty="0" err="1">
                <a:latin typeface="+mn-lt"/>
              </a:rPr>
              <a:t>Богомолов</a:t>
            </a:r>
            <a:r>
              <a:rPr lang="uk-UA" altLang="uk-UA" sz="1400" dirty="0">
                <a:latin typeface="+mn-lt"/>
              </a:rPr>
              <a:t> // Вимірювання, контроль та діагностика в технічних системах ( ВКДТС-2011 ) : Перша міжнародна наукова конференція пам'яті професора Володимира </a:t>
            </a:r>
            <a:r>
              <a:rPr lang="uk-UA" altLang="uk-UA" sz="1400" dirty="0" err="1">
                <a:latin typeface="+mn-lt"/>
              </a:rPr>
              <a:t>Поджаренка</a:t>
            </a:r>
            <a:r>
              <a:rPr lang="uk-UA" altLang="uk-UA" sz="1400" dirty="0">
                <a:latin typeface="+mn-lt"/>
              </a:rPr>
              <a:t> : збірник тез доповідей / МОНМС України, ВНТУ. – Вінниця, 2011. – С. 80.</a:t>
            </a:r>
          </a:p>
        </p:txBody>
      </p:sp>
      <p:sp>
        <p:nvSpPr>
          <p:cNvPr id="12293" name="Прямоугольник 7"/>
          <p:cNvSpPr>
            <a:spLocks noChangeArrowheads="1"/>
          </p:cNvSpPr>
          <p:nvPr/>
        </p:nvSpPr>
        <p:spPr bwMode="auto">
          <a:xfrm>
            <a:off x="2328589" y="4589650"/>
            <a:ext cx="6815411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uk-UA" altLang="uk-UA" sz="1400" dirty="0" err="1">
                <a:latin typeface="+mn-lt"/>
              </a:rPr>
              <a:t>Костішин</a:t>
            </a:r>
            <a:r>
              <a:rPr lang="uk-UA" altLang="uk-UA" sz="1400" dirty="0">
                <a:latin typeface="+mn-lt"/>
              </a:rPr>
              <a:t>, С. Інтерфейс користувача технології тестування пацієнтів / С. </a:t>
            </a:r>
            <a:r>
              <a:rPr lang="uk-UA" altLang="uk-UA" sz="1400" dirty="0" err="1">
                <a:latin typeface="+mn-lt"/>
              </a:rPr>
              <a:t>Костішин</a:t>
            </a:r>
            <a:r>
              <a:rPr lang="uk-UA" altLang="uk-UA" sz="1400" dirty="0">
                <a:latin typeface="+mn-lt"/>
              </a:rPr>
              <a:t>, О. Азаров, Т. </a:t>
            </a:r>
            <a:r>
              <a:rPr lang="uk-UA" altLang="uk-UA" sz="1400" dirty="0" err="1">
                <a:latin typeface="+mn-lt"/>
              </a:rPr>
              <a:t>Овчарук</a:t>
            </a:r>
            <a:r>
              <a:rPr lang="uk-UA" altLang="uk-UA" sz="1400" dirty="0">
                <a:latin typeface="+mn-lt"/>
              </a:rPr>
              <a:t> // Сучасні проблеми радіоелектроніки, </a:t>
            </a:r>
            <a:r>
              <a:rPr lang="uk-UA" altLang="uk-UA" sz="1400" dirty="0" err="1">
                <a:latin typeface="+mn-lt"/>
              </a:rPr>
              <a:t>телекомунікацій</a:t>
            </a:r>
            <a:r>
              <a:rPr lang="uk-UA" altLang="uk-UA" sz="1400" dirty="0">
                <a:latin typeface="+mn-lt"/>
              </a:rPr>
              <a:t> та приладобудування (СПРТП-2011) : матеріали </a:t>
            </a:r>
            <a:r>
              <a:rPr lang="en-US" altLang="uk-UA" sz="1400" dirty="0">
                <a:latin typeface="+mn-lt"/>
              </a:rPr>
              <a:t>V </a:t>
            </a:r>
            <a:r>
              <a:rPr lang="uk-UA" altLang="uk-UA" sz="1400" dirty="0">
                <a:latin typeface="+mn-lt"/>
              </a:rPr>
              <a:t>Міжнародної науково-технічної конференції / МОНМС України, ВНТУ, Вінницька філія ВАТ "</a:t>
            </a:r>
            <a:r>
              <a:rPr lang="uk-UA" altLang="uk-UA" sz="1400" dirty="0" err="1">
                <a:latin typeface="+mn-lt"/>
              </a:rPr>
              <a:t>Укртелеком</a:t>
            </a:r>
            <a:r>
              <a:rPr lang="uk-UA" altLang="uk-UA" sz="1400" dirty="0">
                <a:latin typeface="+mn-lt"/>
              </a:rPr>
              <a:t>". – Вінниця, 2011. – С. 159.</a:t>
            </a:r>
          </a:p>
        </p:txBody>
      </p:sp>
      <p:sp>
        <p:nvSpPr>
          <p:cNvPr id="12294" name="Прямоугольник 8"/>
          <p:cNvSpPr>
            <a:spLocks noChangeArrowheads="1"/>
          </p:cNvSpPr>
          <p:nvPr/>
        </p:nvSpPr>
        <p:spPr bwMode="auto">
          <a:xfrm>
            <a:off x="2266505" y="5688013"/>
            <a:ext cx="6877496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uk-UA" altLang="uk-UA" sz="1400" dirty="0" err="1">
                <a:latin typeface="+mn-lt"/>
              </a:rPr>
              <a:t>Теплицький</a:t>
            </a:r>
            <a:r>
              <a:rPr lang="uk-UA" altLang="uk-UA" sz="1400" dirty="0">
                <a:latin typeface="+mn-lt"/>
              </a:rPr>
              <a:t>, М. Ю. Модель передатної характеристики двотактного </a:t>
            </a:r>
            <a:r>
              <a:rPr lang="uk-UA" altLang="uk-UA" sz="1400" dirty="0" err="1">
                <a:latin typeface="+mn-lt"/>
              </a:rPr>
              <a:t>підвилювача</a:t>
            </a:r>
            <a:r>
              <a:rPr lang="uk-UA" altLang="uk-UA" sz="1400" dirty="0">
                <a:latin typeface="+mn-lt"/>
              </a:rPr>
              <a:t> постійного струму / М. Ю. </a:t>
            </a:r>
            <a:r>
              <a:rPr lang="uk-UA" altLang="uk-UA" sz="1400" dirty="0" err="1">
                <a:latin typeface="+mn-lt"/>
              </a:rPr>
              <a:t>Теплицький</a:t>
            </a:r>
            <a:r>
              <a:rPr lang="uk-UA" altLang="uk-UA" sz="1400" dirty="0">
                <a:latin typeface="+mn-lt"/>
              </a:rPr>
              <a:t>, О. Д. Азаров // Тези доповідей Третьої Міжнародної науково-практичної конференції "Інформаційні технології та комп'ютерна інженерія" м. Вінниця, 29-31 травня 2012 року / </a:t>
            </a:r>
            <a:r>
              <a:rPr lang="uk-UA" altLang="uk-UA" sz="1400" dirty="0" smtClean="0">
                <a:latin typeface="+mn-lt"/>
              </a:rPr>
              <a:t>МОН </a:t>
            </a:r>
            <a:r>
              <a:rPr lang="uk-UA" altLang="uk-UA" sz="1400" dirty="0">
                <a:latin typeface="+mn-lt"/>
              </a:rPr>
              <a:t>України, ВНТУ, ХНЕУ. – Вінниця, 2012. – С. 239-240.</a:t>
            </a:r>
          </a:p>
        </p:txBody>
      </p:sp>
      <p:sp>
        <p:nvSpPr>
          <p:cNvPr id="12295" name="Прямоугольник 9"/>
          <p:cNvSpPr>
            <a:spLocks noChangeArrowheads="1"/>
          </p:cNvSpPr>
          <p:nvPr/>
        </p:nvSpPr>
        <p:spPr bwMode="auto">
          <a:xfrm>
            <a:off x="2328589" y="1089998"/>
            <a:ext cx="6815411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uk-UA" altLang="uk-UA" sz="1400" b="1" dirty="0">
                <a:latin typeface="+mn-lt"/>
              </a:rPr>
              <a:t>Азаров, О. Д. </a:t>
            </a:r>
            <a:r>
              <a:rPr lang="uk-UA" altLang="uk-UA" sz="1400" dirty="0">
                <a:latin typeface="+mn-lt"/>
              </a:rPr>
              <a:t>Вимірювальний АЦП порозрядного врівноваження із ваговою надлишковістю, що </a:t>
            </a:r>
            <a:r>
              <a:rPr lang="uk-UA" altLang="uk-UA" sz="1400" dirty="0" err="1">
                <a:latin typeface="+mn-lt"/>
              </a:rPr>
              <a:t>самокалібрується</a:t>
            </a:r>
            <a:r>
              <a:rPr lang="uk-UA" altLang="uk-UA" sz="1400" dirty="0">
                <a:latin typeface="+mn-lt"/>
              </a:rPr>
              <a:t> / О. Д. Азаров, А. В. </a:t>
            </a:r>
            <a:r>
              <a:rPr lang="uk-UA" altLang="uk-UA" sz="1400" dirty="0" err="1">
                <a:latin typeface="+mn-lt"/>
              </a:rPr>
              <a:t>Росощук</a:t>
            </a:r>
            <a:r>
              <a:rPr lang="uk-UA" altLang="uk-UA" sz="1400" dirty="0">
                <a:latin typeface="+mn-lt"/>
              </a:rPr>
              <a:t> // Вимірювання, контроль та діагностика в технічних системах ( ВКДТС-2011 ) : Перша міжнародна наукова конференція пам'яті </a:t>
            </a:r>
            <a:r>
              <a:rPr lang="uk-UA" altLang="uk-UA" sz="1400" dirty="0" err="1">
                <a:latin typeface="+mn-lt"/>
              </a:rPr>
              <a:t>професорв</a:t>
            </a:r>
            <a:r>
              <a:rPr lang="uk-UA" altLang="uk-UA" sz="1400" dirty="0">
                <a:latin typeface="+mn-lt"/>
              </a:rPr>
              <a:t> Володимира </a:t>
            </a:r>
            <a:r>
              <a:rPr lang="uk-UA" altLang="uk-UA" sz="1400" dirty="0" err="1">
                <a:latin typeface="+mn-lt"/>
              </a:rPr>
              <a:t>Поджаренка</a:t>
            </a:r>
            <a:r>
              <a:rPr lang="uk-UA" altLang="uk-UA" sz="1400" dirty="0">
                <a:latin typeface="+mn-lt"/>
              </a:rPr>
              <a:t> : збірник тез доповідей / МОНМС України, ВНТУ. – Вінниця, 2011. – С. 33.</a:t>
            </a:r>
          </a:p>
        </p:txBody>
      </p:sp>
      <p:sp>
        <p:nvSpPr>
          <p:cNvPr id="12296" name="Прямоугольник 10"/>
          <p:cNvSpPr>
            <a:spLocks noChangeArrowheads="1"/>
          </p:cNvSpPr>
          <p:nvPr/>
        </p:nvSpPr>
        <p:spPr bwMode="auto">
          <a:xfrm>
            <a:off x="2328589" y="142875"/>
            <a:ext cx="6815411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altLang="uk-UA" sz="1400" b="1" dirty="0">
                <a:latin typeface="+mn-lt"/>
              </a:rPr>
              <a:t>Азаров, О. Д. </a:t>
            </a:r>
            <a:r>
              <a:rPr lang="ru-RU" altLang="uk-UA" sz="1400" dirty="0" err="1">
                <a:latin typeface="+mn-lt"/>
              </a:rPr>
              <a:t>Канальне</a:t>
            </a:r>
            <a:r>
              <a:rPr lang="ru-RU" altLang="uk-UA" sz="1400" dirty="0">
                <a:latin typeface="+mn-lt"/>
              </a:rPr>
              <a:t> </a:t>
            </a:r>
            <a:r>
              <a:rPr lang="ru-RU" altLang="uk-UA" sz="1400" dirty="0" err="1">
                <a:latin typeface="+mn-lt"/>
              </a:rPr>
              <a:t>кодування</a:t>
            </a:r>
            <a:r>
              <a:rPr lang="ru-RU" altLang="uk-UA" sz="1400" dirty="0">
                <a:latin typeface="+mn-lt"/>
              </a:rPr>
              <a:t> на </a:t>
            </a:r>
            <a:r>
              <a:rPr lang="ru-RU" altLang="uk-UA" sz="1400" dirty="0" err="1">
                <a:latin typeface="+mn-lt"/>
              </a:rPr>
              <a:t>основі</a:t>
            </a:r>
            <a:r>
              <a:rPr lang="ru-RU" altLang="uk-UA" sz="1400" dirty="0">
                <a:latin typeface="+mn-lt"/>
              </a:rPr>
              <a:t> </a:t>
            </a:r>
            <a:r>
              <a:rPr lang="ru-RU" altLang="uk-UA" sz="1400" dirty="0" err="1">
                <a:latin typeface="+mn-lt"/>
              </a:rPr>
              <a:t>кодів</a:t>
            </a:r>
            <a:r>
              <a:rPr lang="ru-RU" altLang="uk-UA" sz="1400" dirty="0">
                <a:latin typeface="+mn-lt"/>
              </a:rPr>
              <a:t> </a:t>
            </a:r>
            <a:r>
              <a:rPr lang="ru-RU" altLang="uk-UA" sz="1400" dirty="0" err="1">
                <a:latin typeface="+mn-lt"/>
              </a:rPr>
              <a:t>Каутса-Фібоначчі</a:t>
            </a:r>
            <a:r>
              <a:rPr lang="ru-RU" altLang="uk-UA" sz="1400" dirty="0">
                <a:latin typeface="+mn-lt"/>
              </a:rPr>
              <a:t> в системах автоматики / О. Д. Азаров, О. В. </a:t>
            </a:r>
            <a:r>
              <a:rPr lang="ru-RU" altLang="uk-UA" sz="1400" dirty="0" err="1">
                <a:latin typeface="+mn-lt"/>
              </a:rPr>
              <a:t>Кадук</a:t>
            </a:r>
            <a:r>
              <a:rPr lang="ru-RU" altLang="uk-UA" sz="1400" dirty="0">
                <a:latin typeface="+mn-lt"/>
              </a:rPr>
              <a:t> // ХІІІ </a:t>
            </a:r>
            <a:r>
              <a:rPr lang="ru-RU" altLang="uk-UA" sz="1400" dirty="0" err="1">
                <a:latin typeface="+mn-lt"/>
              </a:rPr>
              <a:t>Міжнародна</a:t>
            </a:r>
            <a:r>
              <a:rPr lang="ru-RU" altLang="uk-UA" sz="1400" dirty="0">
                <a:latin typeface="+mn-lt"/>
              </a:rPr>
              <a:t> </a:t>
            </a:r>
            <a:r>
              <a:rPr lang="ru-RU" altLang="uk-UA" sz="1400" dirty="0" err="1">
                <a:latin typeface="+mn-lt"/>
              </a:rPr>
              <a:t>конференція</a:t>
            </a:r>
            <a:r>
              <a:rPr lang="ru-RU" altLang="uk-UA" sz="1400" dirty="0">
                <a:latin typeface="+mn-lt"/>
              </a:rPr>
              <a:t> </a:t>
            </a:r>
            <a:r>
              <a:rPr lang="ru-RU" altLang="uk-UA" sz="1400" dirty="0" err="1">
                <a:latin typeface="+mn-lt"/>
              </a:rPr>
              <a:t>з</a:t>
            </a:r>
            <a:r>
              <a:rPr lang="ru-RU" altLang="uk-UA" sz="1400" dirty="0">
                <a:latin typeface="+mn-lt"/>
              </a:rPr>
              <a:t> автоматичного </a:t>
            </a:r>
            <a:r>
              <a:rPr lang="ru-RU" altLang="uk-UA" sz="1400" dirty="0" err="1">
                <a:latin typeface="+mn-lt"/>
              </a:rPr>
              <a:t>управління</a:t>
            </a:r>
            <a:r>
              <a:rPr lang="ru-RU" altLang="uk-UA" sz="1400" dirty="0">
                <a:latin typeface="+mn-lt"/>
              </a:rPr>
              <a:t> (Автоматика-2006) : </a:t>
            </a:r>
            <a:r>
              <a:rPr lang="ru-RU" altLang="uk-UA" sz="1400" dirty="0" err="1">
                <a:latin typeface="+mn-lt"/>
              </a:rPr>
              <a:t>тези</a:t>
            </a:r>
            <a:r>
              <a:rPr lang="ru-RU" altLang="uk-UA" sz="1400" dirty="0">
                <a:latin typeface="+mn-lt"/>
              </a:rPr>
              <a:t> </a:t>
            </a:r>
            <a:r>
              <a:rPr lang="ru-RU" altLang="uk-UA" sz="1400" dirty="0" err="1">
                <a:latin typeface="+mn-lt"/>
              </a:rPr>
              <a:t>доповідей</a:t>
            </a:r>
            <a:r>
              <a:rPr lang="ru-RU" altLang="uk-UA" sz="1400" dirty="0">
                <a:latin typeface="+mn-lt"/>
              </a:rPr>
              <a:t>, м. </a:t>
            </a:r>
            <a:r>
              <a:rPr lang="ru-RU" altLang="uk-UA" sz="1400" dirty="0" err="1">
                <a:latin typeface="+mn-lt"/>
              </a:rPr>
              <a:t>Вінниця</a:t>
            </a:r>
            <a:r>
              <a:rPr lang="ru-RU" altLang="uk-UA" sz="1400" dirty="0">
                <a:latin typeface="+mn-lt"/>
              </a:rPr>
              <a:t>, 25-28 </a:t>
            </a:r>
            <a:r>
              <a:rPr lang="ru-RU" altLang="uk-UA" sz="1400" dirty="0" err="1">
                <a:latin typeface="+mn-lt"/>
              </a:rPr>
              <a:t>вересня</a:t>
            </a:r>
            <a:r>
              <a:rPr lang="ru-RU" altLang="uk-UA" sz="1400" dirty="0">
                <a:latin typeface="+mn-lt"/>
              </a:rPr>
              <a:t> 2006 року / НАН </a:t>
            </a:r>
            <a:r>
              <a:rPr lang="ru-RU" altLang="uk-UA" sz="1400" dirty="0" err="1">
                <a:latin typeface="+mn-lt"/>
              </a:rPr>
              <a:t>України</a:t>
            </a:r>
            <a:r>
              <a:rPr lang="ru-RU" altLang="uk-UA" sz="1400" dirty="0">
                <a:latin typeface="+mn-lt"/>
              </a:rPr>
              <a:t>; МОН </a:t>
            </a:r>
            <a:r>
              <a:rPr lang="ru-RU" altLang="uk-UA" sz="1400" dirty="0" err="1">
                <a:latin typeface="+mn-lt"/>
              </a:rPr>
              <a:t>України</a:t>
            </a:r>
            <a:r>
              <a:rPr lang="ru-RU" altLang="uk-UA" sz="1400" dirty="0">
                <a:latin typeface="+mn-lt"/>
              </a:rPr>
              <a:t>. – </a:t>
            </a:r>
            <a:r>
              <a:rPr lang="ru-RU" altLang="uk-UA" sz="1400" dirty="0" err="1">
                <a:latin typeface="+mn-lt"/>
              </a:rPr>
              <a:t>Вінниця</a:t>
            </a:r>
            <a:r>
              <a:rPr lang="ru-RU" altLang="uk-UA" sz="1400" dirty="0">
                <a:latin typeface="+mn-lt"/>
              </a:rPr>
              <a:t>, 2006. – С. 428.</a:t>
            </a:r>
          </a:p>
        </p:txBody>
      </p:sp>
      <p:pic>
        <p:nvPicPr>
          <p:cNvPr id="9" name="Picture 8" descr="C:\Documents and Settings\All Users\Документы\002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9" y="3482443"/>
            <a:ext cx="2185987" cy="3258925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0" name="Picture 9" descr="C:\Documents and Settings\All Users\Документы\003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47024"/>
            <a:ext cx="2159000" cy="3137960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sp>
        <p:nvSpPr>
          <p:cNvPr id="22531" name="TextBox 5"/>
          <p:cNvSpPr txBox="1">
            <a:spLocks noChangeArrowheads="1"/>
          </p:cNvSpPr>
          <p:nvPr/>
        </p:nvSpPr>
        <p:spPr bwMode="auto">
          <a:xfrm>
            <a:off x="214313" y="0"/>
            <a:ext cx="8643937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 dirty="0">
                <a:solidFill>
                  <a:srgbClr val="FFFF00"/>
                </a:solidFill>
                <a:latin typeface="Cambria" pitchFamily="18" charset="0"/>
              </a:rPr>
              <a:t>До Вашого </a:t>
            </a:r>
            <a:r>
              <a:rPr lang="uk-UA" sz="3200" b="1" dirty="0" smtClean="0">
                <a:solidFill>
                  <a:srgbClr val="FFFF00"/>
                </a:solidFill>
                <a:latin typeface="Cambria" pitchFamily="18" charset="0"/>
              </a:rPr>
              <a:t>ювілею, </a:t>
            </a:r>
          </a:p>
          <a:p>
            <a:pPr algn="ctr"/>
            <a:r>
              <a:rPr lang="uk-UA" sz="3200" b="1" dirty="0" smtClean="0">
                <a:solidFill>
                  <a:srgbClr val="FFFF00"/>
                </a:solidFill>
                <a:latin typeface="Cambria" pitchFamily="18" charset="0"/>
              </a:rPr>
              <a:t>шановний Олексію Дмитровичу, </a:t>
            </a:r>
          </a:p>
          <a:p>
            <a:pPr algn="ctr"/>
            <a:r>
              <a:rPr lang="uk-UA" sz="3200" b="1" dirty="0" smtClean="0">
                <a:solidFill>
                  <a:srgbClr val="FFFF00"/>
                </a:solidFill>
                <a:latin typeface="Cambria" pitchFamily="18" charset="0"/>
              </a:rPr>
              <a:t>прийміть </a:t>
            </a:r>
            <a:r>
              <a:rPr lang="uk-UA" sz="3200" b="1" dirty="0">
                <a:solidFill>
                  <a:srgbClr val="FFFF00"/>
                </a:solidFill>
                <a:latin typeface="Cambria" pitchFamily="18" charset="0"/>
              </a:rPr>
              <a:t>найщиріші побажання здоров’я і оптимізму,  мудрості і творчої вдачі, любові до життя і миру в домі, </a:t>
            </a:r>
            <a:r>
              <a:rPr lang="uk-UA" sz="3200" b="1" dirty="0" smtClean="0">
                <a:solidFill>
                  <a:srgbClr val="FFFF00"/>
                </a:solidFill>
                <a:latin typeface="Cambria" pitchFamily="18" charset="0"/>
              </a:rPr>
              <a:t>миру </a:t>
            </a:r>
            <a:r>
              <a:rPr lang="uk-UA" sz="3200" b="1" dirty="0">
                <a:solidFill>
                  <a:srgbClr val="FFFF00"/>
                </a:solidFill>
                <a:latin typeface="Cambria" pitchFamily="18" charset="0"/>
              </a:rPr>
              <a:t>в душі, миру в серці.</a:t>
            </a:r>
          </a:p>
          <a:p>
            <a:pPr algn="ctr"/>
            <a:r>
              <a:rPr lang="uk-UA" sz="3200" b="1" dirty="0">
                <a:solidFill>
                  <a:srgbClr val="FFFF00"/>
                </a:solidFill>
                <a:latin typeface="Cambria" pitchFamily="18" charset="0"/>
              </a:rPr>
              <a:t>Радіємо Вашому ювілею, </a:t>
            </a:r>
          </a:p>
          <a:p>
            <a:pPr algn="ctr"/>
            <a:r>
              <a:rPr lang="uk-UA" sz="3200" b="1" dirty="0">
                <a:solidFill>
                  <a:srgbClr val="FFFF00"/>
                </a:solidFill>
                <a:latin typeface="Cambria" pitchFamily="18" charset="0"/>
              </a:rPr>
              <a:t>зичимо довгих років життя й </a:t>
            </a:r>
            <a:r>
              <a:rPr lang="uk-UA" sz="3200" b="1" dirty="0" smtClean="0">
                <a:solidFill>
                  <a:srgbClr val="FFFF00"/>
                </a:solidFill>
                <a:latin typeface="Cambria" pitchFamily="18" charset="0"/>
              </a:rPr>
              <a:t>подальших </a:t>
            </a:r>
            <a:r>
              <a:rPr lang="uk-UA" sz="3200" b="1" dirty="0">
                <a:solidFill>
                  <a:srgbClr val="FFFF00"/>
                </a:solidFill>
                <a:latin typeface="Cambria" pitchFamily="18" charset="0"/>
              </a:rPr>
              <a:t>успіхів </a:t>
            </a:r>
            <a:r>
              <a:rPr lang="uk-UA" sz="3200" b="1" dirty="0" smtClean="0">
                <a:solidFill>
                  <a:srgbClr val="FFFF00"/>
                </a:solidFill>
                <a:latin typeface="Cambria" pitchFamily="18" charset="0"/>
              </a:rPr>
              <a:t>на </a:t>
            </a:r>
            <a:r>
              <a:rPr lang="uk-UA" sz="3200" b="1" dirty="0">
                <a:solidFill>
                  <a:srgbClr val="FFFF00"/>
                </a:solidFill>
                <a:latin typeface="Cambria" pitchFamily="18" charset="0"/>
              </a:rPr>
              <a:t>науково-освітянській ниві!</a:t>
            </a:r>
          </a:p>
          <a:p>
            <a:pPr algn="ctr"/>
            <a:endParaRPr lang="uk-UA" sz="2400" b="1" dirty="0" smtClean="0">
              <a:solidFill>
                <a:srgbClr val="FFFF00"/>
              </a:solidFill>
              <a:latin typeface="Cambria" pitchFamily="18" charset="0"/>
            </a:endParaRPr>
          </a:p>
          <a:p>
            <a:pPr algn="ctr"/>
            <a:r>
              <a:rPr lang="uk-UA" sz="3200" b="1" dirty="0" smtClean="0">
                <a:solidFill>
                  <a:srgbClr val="FFFF00"/>
                </a:solidFill>
                <a:latin typeface="Cambria" pitchFamily="18" charset="0"/>
              </a:rPr>
              <a:t>Завжди </a:t>
            </a:r>
            <a:r>
              <a:rPr lang="uk-UA" sz="3200" b="1" dirty="0">
                <a:solidFill>
                  <a:srgbClr val="FFFF00"/>
                </a:solidFill>
                <a:latin typeface="Cambria" pitchFamily="18" charset="0"/>
              </a:rPr>
              <a:t>добра Вам, </a:t>
            </a:r>
            <a:r>
              <a:rPr lang="uk-UA" sz="3200" b="1" dirty="0" smtClean="0">
                <a:solidFill>
                  <a:srgbClr val="FFFF00"/>
                </a:solidFill>
                <a:latin typeface="Cambria" pitchFamily="18" charset="0"/>
              </a:rPr>
              <a:t>любові рідних та близьких, щастя та благополуччя!</a:t>
            </a:r>
            <a:endParaRPr lang="ru-RU" sz="3200" b="1" dirty="0">
              <a:solidFill>
                <a:srgbClr val="FFFF00"/>
              </a:solidFill>
              <a:latin typeface="Cambria" pitchFamily="18" charset="0"/>
            </a:endParaRPr>
          </a:p>
        </p:txBody>
      </p:sp>
      <p:pic>
        <p:nvPicPr>
          <p:cNvPr id="22532" name="Picture 5" descr="http://www.daniela-ryale.com/wp-content/uploads/2013/02/%D0%B2%D0%B5%D0%BD%D0%B7%D0%B5%D0%BB%D1%8C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5654354"/>
            <a:ext cx="8532441" cy="1203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sp>
        <p:nvSpPr>
          <p:cNvPr id="5" name="TextBox 4"/>
          <p:cNvSpPr txBox="1"/>
          <p:nvPr/>
        </p:nvSpPr>
        <p:spPr>
          <a:xfrm>
            <a:off x="428625" y="214313"/>
            <a:ext cx="8501063" cy="65556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000" b="1" dirty="0">
                <a:latin typeface="+mn-lt"/>
              </a:rPr>
              <a:t>Джерела, представлені у віртуальній виставці, зберігаються у </a:t>
            </a:r>
            <a:r>
              <a:rPr lang="uk-UA" sz="3000" b="1" dirty="0" smtClean="0">
                <a:latin typeface="+mn-lt"/>
              </a:rPr>
              <a:t>фондах </a:t>
            </a:r>
            <a:r>
              <a:rPr lang="uk-UA" sz="3000" b="1" dirty="0">
                <a:latin typeface="+mn-lt"/>
              </a:rPr>
              <a:t>науково-технічної бібліотеки.</a:t>
            </a:r>
          </a:p>
          <a:p>
            <a:pPr algn="ctr">
              <a:defRPr/>
            </a:pPr>
            <a:r>
              <a:rPr lang="uk-UA" sz="3000" b="1" dirty="0" smtClean="0">
                <a:latin typeface="+mn-lt"/>
              </a:rPr>
              <a:t>Детальнішу інформацією </a:t>
            </a:r>
            <a:r>
              <a:rPr lang="uk-UA" sz="3000" b="1" dirty="0">
                <a:latin typeface="+mn-lt"/>
              </a:rPr>
              <a:t>про наукові розробки, праці, статті в періодичних виданнях та збірниках конференцій, патенти ви </a:t>
            </a:r>
            <a:r>
              <a:rPr lang="uk-UA" sz="3000" b="1" dirty="0" smtClean="0">
                <a:latin typeface="+mn-lt"/>
              </a:rPr>
              <a:t>знайдете в електронному каталозі університетської бібліотеки:</a:t>
            </a:r>
          </a:p>
          <a:p>
            <a:pPr algn="ctr">
              <a:defRPr/>
            </a:pPr>
            <a:r>
              <a:rPr lang="en-US" sz="3000" b="1" dirty="0">
                <a:latin typeface="+mn-lt"/>
                <a:hlinkClick r:id="rId3"/>
              </a:rPr>
              <a:t>http://</a:t>
            </a:r>
            <a:r>
              <a:rPr lang="en-US" sz="3000" b="1" dirty="0" smtClean="0">
                <a:latin typeface="+mn-lt"/>
                <a:hlinkClick r:id="rId3"/>
              </a:rPr>
              <a:t>lib.vntu.edu.ua/search/advanced</a:t>
            </a:r>
            <a:endParaRPr lang="uk-UA" sz="3000" b="1" dirty="0" smtClean="0">
              <a:latin typeface="+mn-lt"/>
            </a:endParaRPr>
          </a:p>
          <a:p>
            <a:pPr algn="ctr">
              <a:defRPr/>
            </a:pPr>
            <a:r>
              <a:rPr lang="uk-UA" sz="3000" b="1" dirty="0" smtClean="0">
                <a:latin typeface="+mn-lt"/>
              </a:rPr>
              <a:t>та на офіційному сайті Олексія Дмитровича Азарова:</a:t>
            </a:r>
          </a:p>
          <a:p>
            <a:pPr algn="ctr">
              <a:defRPr/>
            </a:pPr>
            <a:r>
              <a:rPr lang="en-US" sz="3000" b="1" dirty="0" smtClean="0">
                <a:solidFill>
                  <a:srgbClr val="FFFF00"/>
                </a:solidFill>
                <a:latin typeface="+mn-lt"/>
                <a:hlinkClick r:id="rId4"/>
              </a:rPr>
              <a:t>http</a:t>
            </a:r>
            <a:r>
              <a:rPr lang="en-US" sz="3000" b="1" dirty="0">
                <a:solidFill>
                  <a:srgbClr val="FFFF00"/>
                </a:solidFill>
                <a:latin typeface="+mn-lt"/>
                <a:hlinkClick r:id="rId4"/>
              </a:rPr>
              <a:t>://</a:t>
            </a:r>
            <a:r>
              <a:rPr lang="en-US" sz="3000" b="1" dirty="0" smtClean="0">
                <a:solidFill>
                  <a:srgbClr val="FFFF00"/>
                </a:solidFill>
                <a:latin typeface="+mn-lt"/>
                <a:hlinkClick r:id="rId4"/>
              </a:rPr>
              <a:t>ot.vntu.edu.ua/index.php?option=com_content&amp;view=article&amp;id=101&amp;catid=35%3Acat-private-atricles&amp;Itemid=65</a:t>
            </a:r>
            <a:endParaRPr lang="ru-RU" sz="3600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0" y="0"/>
            <a:ext cx="90011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uk-UA" altLang="uk-UA" sz="3600" b="1" dirty="0">
                <a:solidFill>
                  <a:srgbClr val="FFFF00"/>
                </a:solidFill>
                <a:latin typeface="Cambria" pitchFamily="18" charset="0"/>
              </a:rPr>
              <a:t>ЖИТТЄВИЙ ШЛЯХ </a:t>
            </a:r>
            <a:endParaRPr lang="uk-UA" altLang="uk-UA" sz="3600" b="1" dirty="0" smtClean="0">
              <a:solidFill>
                <a:srgbClr val="FFFF00"/>
              </a:solidFill>
              <a:latin typeface="Cambria" pitchFamily="18" charset="0"/>
            </a:endParaRPr>
          </a:p>
          <a:p>
            <a:pPr algn="ctr" eaLnBrk="1" hangingPunct="1"/>
            <a:r>
              <a:rPr lang="uk-UA" altLang="uk-UA" sz="3600" b="1" dirty="0" smtClean="0">
                <a:solidFill>
                  <a:srgbClr val="FFFF00"/>
                </a:solidFill>
                <a:latin typeface="Cambria" pitchFamily="18" charset="0"/>
              </a:rPr>
              <a:t>НА </a:t>
            </a:r>
            <a:r>
              <a:rPr lang="uk-UA" altLang="uk-UA" sz="3600" b="1" dirty="0">
                <a:solidFill>
                  <a:srgbClr val="FFFF00"/>
                </a:solidFill>
                <a:latin typeface="Cambria" pitchFamily="18" charset="0"/>
              </a:rPr>
              <a:t>ОСВІТЯНСЬКІЙ НИВІ</a:t>
            </a:r>
            <a:endParaRPr lang="ru-RU" altLang="uk-UA" sz="3600" b="1" dirty="0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251520" y="1200329"/>
            <a:ext cx="8749605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uk-UA" altLang="uk-UA" sz="3000" b="1" dirty="0">
                <a:solidFill>
                  <a:srgbClr val="FFFF00"/>
                </a:solidFill>
                <a:latin typeface="Calibri" pitchFamily="34" charset="0"/>
              </a:rPr>
              <a:t>Олексій Дмитрович Азаров</a:t>
            </a:r>
            <a:r>
              <a:rPr lang="uk-UA" altLang="uk-UA" sz="3000" dirty="0">
                <a:latin typeface="Calibri" pitchFamily="34" charset="0"/>
              </a:rPr>
              <a:t> народився </a:t>
            </a:r>
            <a:endParaRPr lang="uk-UA" altLang="uk-UA" sz="3000" dirty="0" smtClean="0">
              <a:latin typeface="Calibri" pitchFamily="34" charset="0"/>
            </a:endParaRPr>
          </a:p>
          <a:p>
            <a:pPr eaLnBrk="1" hangingPunct="1"/>
            <a:r>
              <a:rPr lang="uk-UA" altLang="uk-UA" sz="3000" dirty="0" smtClean="0">
                <a:latin typeface="Calibri" pitchFamily="34" charset="0"/>
              </a:rPr>
              <a:t>23 </a:t>
            </a:r>
            <a:r>
              <a:rPr lang="uk-UA" altLang="uk-UA" sz="3000" dirty="0">
                <a:latin typeface="Calibri" pitchFamily="34" charset="0"/>
              </a:rPr>
              <a:t>квітня 1950 р. </a:t>
            </a:r>
          </a:p>
          <a:p>
            <a:pPr eaLnBrk="1" hangingPunct="1"/>
            <a:r>
              <a:rPr lang="ru-RU" altLang="uk-UA" sz="3000" dirty="0">
                <a:latin typeface="Calibri" pitchFamily="34" charset="0"/>
              </a:rPr>
              <a:t>В </a:t>
            </a:r>
            <a:r>
              <a:rPr lang="ru-RU" altLang="uk-UA" sz="3000" dirty="0">
                <a:solidFill>
                  <a:srgbClr val="FFFF00"/>
                </a:solidFill>
                <a:latin typeface="Calibri" pitchFamily="34" charset="0"/>
              </a:rPr>
              <a:t>1972</a:t>
            </a:r>
            <a:r>
              <a:rPr lang="ru-RU" altLang="uk-UA" sz="3000" dirty="0">
                <a:solidFill>
                  <a:srgbClr val="FF9900"/>
                </a:solidFill>
                <a:latin typeface="Calibri" pitchFamily="34" charset="0"/>
              </a:rPr>
              <a:t> </a:t>
            </a:r>
            <a:r>
              <a:rPr lang="ru-RU" altLang="uk-UA" sz="3000" dirty="0">
                <a:latin typeface="Calibri" pitchFamily="34" charset="0"/>
              </a:rPr>
              <a:t>р. </a:t>
            </a:r>
            <a:r>
              <a:rPr lang="ru-RU" altLang="uk-UA" sz="3000" dirty="0" err="1">
                <a:latin typeface="Calibri" pitchFamily="34" charset="0"/>
              </a:rPr>
              <a:t>закінчив</a:t>
            </a:r>
            <a:r>
              <a:rPr lang="ru-RU" altLang="uk-UA" sz="3000" dirty="0">
                <a:latin typeface="Calibri" pitchFamily="34" charset="0"/>
              </a:rPr>
              <a:t> </a:t>
            </a:r>
            <a:r>
              <a:rPr lang="ru-RU" altLang="uk-UA" sz="3000" dirty="0" err="1">
                <a:latin typeface="Calibri" pitchFamily="34" charset="0"/>
              </a:rPr>
              <a:t>Таганрозький</a:t>
            </a:r>
            <a:r>
              <a:rPr lang="ru-RU" altLang="uk-UA" sz="3000" dirty="0">
                <a:latin typeface="Calibri" pitchFamily="34" charset="0"/>
              </a:rPr>
              <a:t> </a:t>
            </a:r>
            <a:r>
              <a:rPr lang="ru-RU" altLang="uk-UA" sz="3000" dirty="0" err="1">
                <a:latin typeface="Calibri" pitchFamily="34" charset="0"/>
              </a:rPr>
              <a:t>радіотехнічний</a:t>
            </a:r>
            <a:r>
              <a:rPr lang="ru-RU" altLang="uk-UA" sz="3000" dirty="0">
                <a:latin typeface="Calibri" pitchFamily="34" charset="0"/>
              </a:rPr>
              <a:t> </a:t>
            </a:r>
            <a:r>
              <a:rPr lang="ru-RU" altLang="uk-UA" sz="3000" dirty="0" err="1">
                <a:latin typeface="Calibri" pitchFamily="34" charset="0"/>
              </a:rPr>
              <a:t>інститут</a:t>
            </a:r>
            <a:r>
              <a:rPr lang="ru-RU" altLang="uk-UA" sz="3000" dirty="0">
                <a:latin typeface="Calibri" pitchFamily="34" charset="0"/>
              </a:rPr>
              <a:t>. </a:t>
            </a:r>
          </a:p>
          <a:p>
            <a:pPr eaLnBrk="1" hangingPunct="1"/>
            <a:r>
              <a:rPr lang="ru-RU" altLang="uk-UA" sz="3000" dirty="0">
                <a:latin typeface="Calibri" pitchFamily="34" charset="0"/>
              </a:rPr>
              <a:t>У </a:t>
            </a:r>
            <a:r>
              <a:rPr lang="ru-RU" altLang="uk-UA" sz="3000" dirty="0" err="1">
                <a:latin typeface="Calibri" pitchFamily="34" charset="0"/>
              </a:rPr>
              <a:t>Вінницькому</a:t>
            </a:r>
            <a:r>
              <a:rPr lang="ru-RU" altLang="uk-UA" sz="3000" dirty="0">
                <a:latin typeface="Calibri" pitchFamily="34" charset="0"/>
              </a:rPr>
              <a:t> </a:t>
            </a:r>
            <a:r>
              <a:rPr lang="ru-RU" altLang="uk-UA" sz="3000" dirty="0" err="1">
                <a:latin typeface="Calibri" pitchFamily="34" charset="0"/>
              </a:rPr>
              <a:t>національному</a:t>
            </a:r>
            <a:r>
              <a:rPr lang="ru-RU" altLang="uk-UA" sz="3000" dirty="0">
                <a:latin typeface="Calibri" pitchFamily="34" charset="0"/>
              </a:rPr>
              <a:t> </a:t>
            </a:r>
            <a:r>
              <a:rPr lang="ru-RU" altLang="uk-UA" sz="3000" dirty="0" err="1">
                <a:latin typeface="Calibri" pitchFamily="34" charset="0"/>
              </a:rPr>
              <a:t>технічному</a:t>
            </a:r>
            <a:r>
              <a:rPr lang="ru-RU" altLang="uk-UA" sz="3000" dirty="0">
                <a:latin typeface="Calibri" pitchFamily="34" charset="0"/>
              </a:rPr>
              <a:t> </a:t>
            </a:r>
            <a:r>
              <a:rPr lang="ru-RU" altLang="uk-UA" sz="3000" dirty="0" err="1">
                <a:latin typeface="Calibri" pitchFamily="34" charset="0"/>
              </a:rPr>
              <a:t>університеті</a:t>
            </a:r>
            <a:r>
              <a:rPr lang="ru-RU" altLang="uk-UA" sz="3000" dirty="0">
                <a:latin typeface="Calibri" pitchFamily="34" charset="0"/>
              </a:rPr>
              <a:t> </a:t>
            </a:r>
            <a:r>
              <a:rPr lang="ru-RU" altLang="uk-UA" sz="3000" dirty="0" err="1">
                <a:latin typeface="Calibri" pitchFamily="34" charset="0"/>
              </a:rPr>
              <a:t>працює</a:t>
            </a:r>
            <a:r>
              <a:rPr lang="ru-RU" altLang="uk-UA" sz="3000" dirty="0">
                <a:latin typeface="Calibri" pitchFamily="34" charset="0"/>
              </a:rPr>
              <a:t> </a:t>
            </a:r>
            <a:r>
              <a:rPr lang="ru-RU" altLang="uk-UA" sz="3000" dirty="0" err="1">
                <a:latin typeface="Calibri" pitchFamily="34" charset="0"/>
              </a:rPr>
              <a:t>з</a:t>
            </a:r>
            <a:r>
              <a:rPr lang="ru-RU" altLang="uk-UA" sz="3000" dirty="0">
                <a:latin typeface="Calibri" pitchFamily="34" charset="0"/>
              </a:rPr>
              <a:t> </a:t>
            </a:r>
            <a:r>
              <a:rPr lang="ru-RU" altLang="uk-UA" sz="3000" dirty="0">
                <a:solidFill>
                  <a:srgbClr val="FFFF00"/>
                </a:solidFill>
                <a:latin typeface="Calibri" pitchFamily="34" charset="0"/>
              </a:rPr>
              <a:t>1977</a:t>
            </a:r>
            <a:r>
              <a:rPr lang="ru-RU" altLang="uk-UA" sz="3000" dirty="0">
                <a:latin typeface="Calibri" pitchFamily="34" charset="0"/>
              </a:rPr>
              <a:t> р., де </a:t>
            </a:r>
            <a:r>
              <a:rPr lang="ru-RU" altLang="uk-UA" sz="3000" dirty="0" err="1">
                <a:latin typeface="Calibri" pitchFamily="34" charset="0"/>
              </a:rPr>
              <a:t>пройшов</a:t>
            </a:r>
            <a:r>
              <a:rPr lang="ru-RU" altLang="uk-UA" sz="3000" dirty="0">
                <a:latin typeface="Calibri" pitchFamily="34" charset="0"/>
              </a:rPr>
              <a:t> шлях </a:t>
            </a:r>
            <a:r>
              <a:rPr lang="ru-RU" altLang="uk-UA" sz="3000" dirty="0" err="1">
                <a:latin typeface="Calibri" pitchFamily="34" charset="0"/>
              </a:rPr>
              <a:t>від</a:t>
            </a:r>
            <a:r>
              <a:rPr lang="ru-RU" altLang="uk-UA" sz="3000" dirty="0">
                <a:latin typeface="Calibri" pitchFamily="34" charset="0"/>
              </a:rPr>
              <a:t> </a:t>
            </a:r>
            <a:r>
              <a:rPr lang="ru-RU" altLang="uk-UA" sz="3000" dirty="0" err="1">
                <a:latin typeface="Calibri" pitchFamily="34" charset="0"/>
              </a:rPr>
              <a:t>аспіранта</a:t>
            </a:r>
            <a:r>
              <a:rPr lang="ru-RU" altLang="uk-UA" sz="3000" dirty="0">
                <a:latin typeface="Calibri" pitchFamily="34" charset="0"/>
              </a:rPr>
              <a:t>, </a:t>
            </a:r>
            <a:r>
              <a:rPr lang="ru-RU" altLang="uk-UA" sz="3000" dirty="0" err="1">
                <a:latin typeface="Calibri" pitchFamily="34" charset="0"/>
              </a:rPr>
              <a:t>асистента</a:t>
            </a:r>
            <a:r>
              <a:rPr lang="ru-RU" altLang="uk-UA" sz="3000" dirty="0">
                <a:latin typeface="Calibri" pitchFamily="34" charset="0"/>
              </a:rPr>
              <a:t>, старшого </a:t>
            </a:r>
            <a:r>
              <a:rPr lang="ru-RU" altLang="uk-UA" sz="3000" dirty="0" err="1">
                <a:latin typeface="Calibri" pitchFamily="34" charset="0"/>
              </a:rPr>
              <a:t>викладача</a:t>
            </a:r>
            <a:r>
              <a:rPr lang="ru-RU" altLang="uk-UA" sz="3000" dirty="0">
                <a:latin typeface="Calibri" pitchFamily="34" charset="0"/>
              </a:rPr>
              <a:t>, </a:t>
            </a:r>
            <a:r>
              <a:rPr lang="ru-RU" altLang="uk-UA" sz="3000" dirty="0" smtClean="0">
                <a:latin typeface="Calibri" pitchFamily="34" charset="0"/>
              </a:rPr>
              <a:t>доцента до </a:t>
            </a:r>
            <a:r>
              <a:rPr lang="ru-RU" altLang="uk-UA" sz="3000" dirty="0" err="1" smtClean="0">
                <a:latin typeface="Calibri" pitchFamily="34" charset="0"/>
              </a:rPr>
              <a:t>професора</a:t>
            </a:r>
            <a:r>
              <a:rPr lang="ru-RU" altLang="uk-UA" sz="3000" dirty="0" smtClean="0">
                <a:latin typeface="Calibri" pitchFamily="34" charset="0"/>
              </a:rPr>
              <a:t>, </a:t>
            </a:r>
            <a:r>
              <a:rPr lang="ru-RU" altLang="uk-UA" sz="3000" dirty="0" err="1" smtClean="0">
                <a:latin typeface="Calibri" pitchFamily="34" charset="0"/>
              </a:rPr>
              <a:t>завідувача</a:t>
            </a:r>
            <a:r>
              <a:rPr lang="ru-RU" altLang="uk-UA" sz="3000" dirty="0" smtClean="0">
                <a:latin typeface="Calibri" pitchFamily="34" charset="0"/>
              </a:rPr>
              <a:t> </a:t>
            </a:r>
            <a:r>
              <a:rPr lang="ru-RU" altLang="uk-UA" sz="3000" dirty="0" err="1">
                <a:latin typeface="Calibri" pitchFamily="34" charset="0"/>
              </a:rPr>
              <a:t>кафедри</a:t>
            </a:r>
            <a:r>
              <a:rPr lang="ru-RU" altLang="uk-UA" sz="3000" dirty="0">
                <a:latin typeface="Calibri" pitchFamily="34" charset="0"/>
              </a:rPr>
              <a:t> </a:t>
            </a:r>
            <a:r>
              <a:rPr lang="ru-RU" altLang="uk-UA" sz="3000" dirty="0" err="1">
                <a:latin typeface="Calibri" pitchFamily="34" charset="0"/>
              </a:rPr>
              <a:t>обчислювальної</a:t>
            </a:r>
            <a:r>
              <a:rPr lang="ru-RU" altLang="uk-UA" sz="3000" dirty="0">
                <a:latin typeface="Calibri" pitchFamily="34" charset="0"/>
              </a:rPr>
              <a:t> </a:t>
            </a:r>
            <a:r>
              <a:rPr lang="ru-RU" altLang="uk-UA" sz="3000" dirty="0" err="1" smtClean="0">
                <a:latin typeface="Calibri" pitchFamily="34" charset="0"/>
              </a:rPr>
              <a:t>техніки</a:t>
            </a:r>
            <a:r>
              <a:rPr lang="ru-RU" altLang="uk-UA" sz="3000" dirty="0">
                <a:latin typeface="Calibri" pitchFamily="34" charset="0"/>
              </a:rPr>
              <a:t> </a:t>
            </a:r>
            <a:r>
              <a:rPr lang="ru-RU" altLang="uk-UA" sz="3000" dirty="0" smtClean="0">
                <a:latin typeface="Calibri" pitchFamily="34" charset="0"/>
              </a:rPr>
              <a:t>(</a:t>
            </a:r>
            <a:r>
              <a:rPr lang="ru-RU" altLang="uk-UA" sz="3000" dirty="0" smtClean="0">
                <a:solidFill>
                  <a:srgbClr val="FFFF00"/>
                </a:solidFill>
                <a:latin typeface="Calibri" pitchFamily="34" charset="0"/>
              </a:rPr>
              <a:t>1995</a:t>
            </a:r>
            <a:r>
              <a:rPr lang="ru-RU" altLang="uk-UA" sz="3000" dirty="0" smtClean="0">
                <a:latin typeface="Calibri" pitchFamily="34" charset="0"/>
              </a:rPr>
              <a:t>).</a:t>
            </a:r>
            <a:endParaRPr lang="ru-RU" altLang="uk-UA" sz="3000" dirty="0">
              <a:latin typeface="Calibri" pitchFamily="34" charset="0"/>
            </a:endParaRPr>
          </a:p>
          <a:p>
            <a:pPr eaLnBrk="1" hangingPunct="1"/>
            <a:r>
              <a:rPr lang="ru-RU" altLang="uk-UA" sz="3000" dirty="0" smtClean="0">
                <a:latin typeface="Calibri" pitchFamily="34" charset="0"/>
              </a:rPr>
              <a:t>З </a:t>
            </a:r>
            <a:r>
              <a:rPr lang="ru-RU" altLang="uk-UA" sz="3000" dirty="0" err="1">
                <a:latin typeface="Calibri" pitchFamily="34" charset="0"/>
              </a:rPr>
              <a:t>вересня</a:t>
            </a:r>
            <a:r>
              <a:rPr lang="ru-RU" altLang="uk-UA" sz="3000" dirty="0">
                <a:latin typeface="Calibri" pitchFamily="34" charset="0"/>
              </a:rPr>
              <a:t> </a:t>
            </a:r>
            <a:r>
              <a:rPr lang="ru-RU" altLang="uk-UA" sz="3000" dirty="0">
                <a:solidFill>
                  <a:srgbClr val="FFFF00"/>
                </a:solidFill>
                <a:latin typeface="Calibri" pitchFamily="34" charset="0"/>
              </a:rPr>
              <a:t>1995</a:t>
            </a:r>
            <a:r>
              <a:rPr lang="ru-RU" altLang="uk-UA" sz="3000" dirty="0">
                <a:latin typeface="Calibri" pitchFamily="34" charset="0"/>
              </a:rPr>
              <a:t> року по </a:t>
            </a:r>
            <a:r>
              <a:rPr lang="ru-RU" altLang="uk-UA" sz="3000" dirty="0" err="1">
                <a:latin typeface="Calibri" pitchFamily="34" charset="0"/>
              </a:rPr>
              <a:t>теперішній</a:t>
            </a:r>
            <a:r>
              <a:rPr lang="ru-RU" altLang="uk-UA" sz="3000" dirty="0">
                <a:latin typeface="Calibri" pitchFamily="34" charset="0"/>
              </a:rPr>
              <a:t> час </a:t>
            </a:r>
            <a:r>
              <a:rPr lang="ru-RU" altLang="uk-UA" sz="3000" dirty="0" err="1">
                <a:latin typeface="Calibri" pitchFamily="34" charset="0"/>
              </a:rPr>
              <a:t>очолює</a:t>
            </a:r>
            <a:r>
              <a:rPr lang="ru-RU" altLang="uk-UA" sz="3000" dirty="0">
                <a:latin typeface="Calibri" pitchFamily="34" charset="0"/>
              </a:rPr>
              <a:t> факультет  </a:t>
            </a:r>
            <a:r>
              <a:rPr lang="ru-RU" altLang="uk-UA" sz="3000" dirty="0" smtClean="0">
                <a:latin typeface="Calibri" pitchFamily="34" charset="0"/>
              </a:rPr>
              <a:t>(</a:t>
            </a:r>
            <a:r>
              <a:rPr lang="ru-RU" altLang="uk-UA" sz="3000" dirty="0" smtClean="0">
                <a:solidFill>
                  <a:srgbClr val="FFFF00"/>
                </a:solidFill>
                <a:latin typeface="Calibri" pitchFamily="34" charset="0"/>
              </a:rPr>
              <a:t>2002-2015</a:t>
            </a:r>
            <a:r>
              <a:rPr lang="ru-RU" altLang="uk-UA" sz="3000" dirty="0" smtClean="0">
                <a:solidFill>
                  <a:srgbClr val="FF9900"/>
                </a:solidFill>
                <a:latin typeface="Calibri" pitchFamily="34" charset="0"/>
              </a:rPr>
              <a:t> </a:t>
            </a:r>
            <a:r>
              <a:rPr lang="ru-RU" altLang="uk-UA" sz="3000" dirty="0">
                <a:latin typeface="Calibri" pitchFamily="34" charset="0"/>
              </a:rPr>
              <a:t>р.р. </a:t>
            </a:r>
            <a:r>
              <a:rPr lang="ru-RU" altLang="uk-UA" sz="3000" dirty="0" err="1">
                <a:latin typeface="Calibri" pitchFamily="34" charset="0"/>
              </a:rPr>
              <a:t>інститут</a:t>
            </a:r>
            <a:r>
              <a:rPr lang="ru-RU" altLang="uk-UA" sz="3000" dirty="0">
                <a:latin typeface="Calibri" pitchFamily="34" charset="0"/>
              </a:rPr>
              <a:t>) </a:t>
            </a:r>
            <a:r>
              <a:rPr lang="ru-RU" altLang="uk-UA" sz="3000" dirty="0" err="1">
                <a:latin typeface="Calibri" pitchFamily="34" charset="0"/>
              </a:rPr>
              <a:t>інформаційних</a:t>
            </a:r>
            <a:r>
              <a:rPr lang="ru-RU" altLang="uk-UA" sz="3000" dirty="0">
                <a:latin typeface="Calibri" pitchFamily="34" charset="0"/>
              </a:rPr>
              <a:t> </a:t>
            </a:r>
            <a:r>
              <a:rPr lang="ru-RU" altLang="uk-UA" sz="3000" dirty="0" err="1">
                <a:latin typeface="Calibri" pitchFamily="34" charset="0"/>
              </a:rPr>
              <a:t>технологій</a:t>
            </a:r>
            <a:r>
              <a:rPr lang="ru-RU" altLang="uk-UA" sz="3000" dirty="0">
                <a:latin typeface="Calibri" pitchFamily="34" charset="0"/>
              </a:rPr>
              <a:t> та </a:t>
            </a:r>
            <a:r>
              <a:rPr lang="ru-RU" altLang="uk-UA" sz="3000" dirty="0" err="1">
                <a:latin typeface="Calibri" pitchFamily="34" charset="0"/>
              </a:rPr>
              <a:t>комп'ютерної</a:t>
            </a:r>
            <a:r>
              <a:rPr lang="ru-RU" altLang="uk-UA" sz="3000" dirty="0">
                <a:latin typeface="Calibri" pitchFamily="34" charset="0"/>
              </a:rPr>
              <a:t> </a:t>
            </a:r>
            <a:r>
              <a:rPr lang="ru-RU" altLang="uk-UA" sz="3000" dirty="0" err="1">
                <a:latin typeface="Calibri" pitchFamily="34" charset="0"/>
              </a:rPr>
              <a:t>інженерії</a:t>
            </a:r>
            <a:r>
              <a:rPr lang="ru-RU" altLang="uk-UA" sz="3000" dirty="0">
                <a:latin typeface="Calibri" pitchFamily="34" charset="0"/>
              </a:rPr>
              <a:t> (ФІТКІ).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sp>
        <p:nvSpPr>
          <p:cNvPr id="5123" name="TextBox 3"/>
          <p:cNvSpPr txBox="1">
            <a:spLocks noChangeArrowheads="1"/>
          </p:cNvSpPr>
          <p:nvPr/>
        </p:nvSpPr>
        <p:spPr bwMode="auto">
          <a:xfrm>
            <a:off x="4500563" y="2428875"/>
            <a:ext cx="4643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uk-UA" sz="2800">
                <a:latin typeface="Calibri" pitchFamily="34" charset="0"/>
              </a:rPr>
              <a:t> </a:t>
            </a:r>
          </a:p>
        </p:txBody>
      </p:sp>
      <p:sp>
        <p:nvSpPr>
          <p:cNvPr id="5124" name="AutoShape 7" descr="data:image/jpeg;base64,/9j/4AAQSkZJRgABAQAAAQABAAD/2wCEAAkGBxMSEhUTExQWFRUXFxQZGBQXFBcXGBQWFRYYFxUYFxUYHygiGB4xHhQUIjEjJSksLi4uFyAzODMtNygtLisBCgoKDg0OGxAQGy8kICQsLCwsLCwsLCwvLCwsLCwsLSwsLCwsLDQsLCwsLCwsLCwsLCwsLCwsLCwsLCwsLCwsLP/AABEIAIkBcQMBEQACEQEDEQH/xAAbAAEAAgMBAQAAAAAAAAAAAAAABQYCAwQHAf/EAEUQAAEDAgMFBQQHBwIEBwAAAAEAAgMEEQUSIQYxQVFhEyJxgZEyUqGxM0JicpLB0QcUI4KisvBDwhU0k9IWJFNzg+Hi/8QAGgEBAAMBAQEAAAAAAAAAAAAAAAIDBAUBBv/EADgRAAIBAgMECAUEAgEFAAAAAAABAgMRBCExBRJBURMiYXGRodHwMoGxweEUFULxI1LiJDNTkqL/2gAMAwEAAhEDEQA/APcUAQBAEAQBAEAQBAEAQBAEAQBAEAQBAEAQBAEBEY5Xub/DiID7ZnOtfs2DcbcSSLAeJ4Ln7QxnQQ6vxFtKG88zPZ/GG1MLXi2bc9o4OG/y4jxWrD1lVgpePeQnHddiUVxEIAgCAIAgCAIAgCAIAgCAIAgCAIAgCAIAgCAIAgCAIAgCAIAgCAIAgCAIAgCAIAgCAIAgCAIDlxGsEMZeRc6BreLnHRrR5qqtVjSg5y4Eox3nYoW0OJmJrowc00nekI6i2nIAWA6BfJynLEVHUlobYxSRCbLYsaeUE+ydHj5Hy/VdPCV+iqZ6PX1I1YbyPXaeUOaCF3jEbUAQBAEAQBAEAQBAEAQBAEAQBAEAQBAEAQBAEAQBAEAQBAEAQBAEAQBAEAQBAEAQBAEAQBAEBUtqcUyyHj2QAa33ppBp6NI/GV8/teq5zjRWmrNVCOVyvYziLMPjDcrZayWznk6hgPD8gPNeYfAqorNfheonUsQWIVLJHCVrcma2ZnI8fJZnRnSbpy4fQujJSV0X3YrESW9k46ttbq06t/MeS7uArdJRz1WRkqxtIty2lQQBAEAQBAEAQBAEAQBAEAQBAEAQBAEAQBAEAQBAEAQBAEAQBAEAQBAEAQBAEAQBAEAQGueZrGlziGtAuSTYALyUlFXegSuQdZtQ1n1LDgZHtjzDmGm7vUBcye1aSdopvuLlQbK3SH96qA8C7GySSyO3tFj3Gh3HQN9FyJt1q7lzt8ktbmj4IWILBqF1bVPmfrmcT5X0HpZfS4eO7TXbn4mObzJbbnAxCyN7Rxym3UXHyKx7Rh1VP5FtB5tEXg2ISU72ue0gWsC67QQDca26lYMJio0HK2d+CLqlPfL9he1kEjgx38Nx3XcC1x5B4/Oy6lDH06rto+0zypSjmWFbSoIAgCAIAgCAIAgCAIAgCAIAgCAIAgCAIAgCAIAgCAIAgNNTVMjF3vawc3ODR8VGU4xV5Ox6k3oR52lpP/Xj9fzVP6uh/uiXRy5HRT4xTv8AYmjceQe2/pdTjXpy+GSfzPHGS1Rvq6xkTC97gGjjz5Acz0Up1IwjvSdkeJNuyKTV7UVNS8spGFrRvebX83Hut8N/Vc14qtXdqKsufvQvVOMc5EdPRVe98oJ6yuPzVTwOJlm5/wD0/Q96WmuBoZi1RAbOdIOrXuI/C4lp+azzWKw7+J/PNE10cyx4Htq1zhHOWjN7Mo0aejhw8d3gt2F2hv8AVqqz58CqdG2aLiCuoUH1AEAQBAUbbTHA2UxA6sDS0bx2jtc7hxyi1upPILh7UqSnNUl8Kzfb2GqhFW3iv/vp+oAXHUus17yebnuB9BYBW4bZ1NwTk79xGdV3yN5xKuDHMGrXAtN2NuA4WNi0DmtSwMIq0XbwK+kfEsOw+FmNuo1W0rJ/HqDtosu4hzXA2vq3mOI3qnEUFWpuDJQluu5QsUnrs+UOu3kI2W9LLN+20bWf29CfSsgcTjdpdrWu45QGk+LRp8FgxGEVDNSuuT1RfTqb2p6NshichjEU187A3U7y1wu0n0I8l0MBiOmpa6ZFFWO7LIs63FQQBAEBprKpsTC95sB5kk7gBxJ3AKE5xhHeloepNuyKzieMzE5W3YSLiJmXO1vvTSm7Yx4epXEr7SqTlu0svfv1NEaSWbK1O6WQ/TOPUPfl8nPcS7xDQFGnhsXV6zb+bf0RJzpx4CH98i1imcfs9pmB/ldotEcNi6ealf5v7kd+nLVE/gG2mZ3ZVTezfuz2s0n7QPs+O7wWijjc9yqrP34EJ0srxLfJM1ou5wA5kgLe2lqUnBLtBSt0M8Xk8H5Kl4qitZLxJ7kuRjFtFSuNhPH5uA+a8WKov+S8R0cuRJMeCLggjmDcLQncgZIAgCAIAgCAIAgCAIAgCAqe1m0r4nCnpxeV1gTa+Uu3NaPe3HpcLn4rFSjLo6fxe/Mup001vS0IeLZrP36qZ73nUhrr26ZnX+AsoQ2fvdarJt+/eVj11rZRR0jZ2n4ROPUvd+SvWBocvNkOmnzNc2ykDtzZGeDr/AgqMtn0XpdfP1ueqtIrk0DjK6CN7nNYTqTbcNdL25i65kqDlVdKDbtzeWRepJR3md0GMSU4Ebov4Y3FrcpPUkXDitVPEVcOt2pDLs9dH5EHCM80yy4PU0tTYNkAd7j7Nd5Dj5LoUsTTqfC8+XEplTlHU6cS2aa5pAVs4RnFxloRTad0UiHZqSSYx6AtIzeB3OHivmcRCVGfR2u+HabYzTjcvWzVYW5qd7sxicWZuYFiPgbeS72ClN0Vv66GSpbeyLGtRAIAgCAqO0ODZZHzxkl77XBaxw0FtLi/DmsFfZ9OtJyk2WxquKsU2XD5QS9oDTe9m3GvQcPIrLLZ9WnnTlfyf5LVWjLKSJfANqQ1wiqmi24SW1b97mOu9WUMdKL3avjy7yM6KavE9Ep2tsC21juI4rqmc14jWMhYXyGwHDi48ABxKrq1Y0ouUnkexi27I8+rsVlqnEMGVvJu63V1xm8SQOQK4ssRiMTLdp5Lsy8X9kaVCEFeRqgw7Ic2ZpeN3dD7Hzs3+nzV9PZd86kvD1epGVfkiRwftnz53kk2Db5QNG3I0H3iuhRw8aV93j74FMpbxfI9yvImSAIAgKhtTXyCqjhjYXu7PMwfVD3uc0vd4Bv9RXD2tKUpRgnZa9/YaaCVmyt7S1vY2pI3Z5XEOnk4vedzPujl4dVZgcIlqtNe/l8uPNkakyUwHAHObnkNhvJJ0HmV2CgyxLF6SHusJlfyZbL5u/S6xVcdShks32epbGjJ9hB1lJUVPfMQjaN1xlJHidXfJY5wr4nPdSXbl78C1OFPiYYDQsqS4TSSXbazQRqN2917cFDDUFXupt3Xvjc9qTcNEWNmzVMBpG93UvP5WXQWAoLh5sp6aZrm2YgP1Ht6h/8A3Arx4Ci+DXzCrTI6SjqKL+LTyOLB7TDy6t3OHyWaeHq4br0pXXL8f0TU4zyki67NY82rizWyvGj28jzHQrfh66rRvx4lU4brsTKvIBAEAQBAEAQEdjGNw0wvI7XgwauPlw8Toqa2IhSXWfy4kowctCpy7XVU5IpobN94guPmfZHmsH6yvVdqUff0LuihH4maXNxJ+pnDOmcD+wFOixstZW+fohvUlwM2UuIjdVtPQud+bFL9Pi+E/fgeb9PkVykq5zO+VoEkgvmJF9+hIAt8FjpOt0rnFXktfp2FslHdSeSJ7DNqWNdaoicw8wLj8J1+a3R2gk7VItFTo/6u5dcOqIJm3ic146HUeI3hboVITV4u5S4tam+qDWMc+3stc70F1JuyueHmey8ecyPO8kC/iST8guXs1X3pvX2zRXysi6RYRdm69+B1B8l1WrmcgMV2UYdWAxu5t9n04eSw1cBTlnHJ+Xh6Fsa0lrmctLj9ZRENmHbR8ySdOj948Cs/S18NlPNe+PqWbsJ6ZMlX1kVYO0pnujmAOnsvAO8W3OH+aLVGVHE2fFeKKmpQOTAIP3eQmV/eJvbVz3E8cou4q5zpUY2bsRs5ZlofjDz7ELvGRwjHoMzvUBYqu1aUNMyxUWzkmxaYb3wM/lc/4lzfksE9tS/jH6k1QRyPx9431MP/AE//ANqH7viOEfIl0ET4zapw/wBSnk6DMw+t3K2G2Kq+On4Hjw64M7IdqIH6Sgx/a0cz8Td3mAuhR2nRqZPLvKpUZIkXYfFI27bEHcQQQfAhb0080VFR2p2XJaXsHeHxHLxWTF4bpI70fiXn2FtKpuuz0H7P8eP/AC8h3exflxb+fqqcBXuujfDT0+RKtC3WRz7R4kaqo7Nh/hsJaOR95x6aHyH2llxMpYmuqcdF7b9CcEoR3mdVDRl1mM0aN54uPMrsUqUaUVGJnlJyd2TraCGAAyuAvuG8uPJrRqT4L2dSMFeTseJN6A1+XWOINHvTOEfo0Xd62XOq7VpRyirlqotnNJjz+NRTt6BpPxL/AMlintir/GPkyxUEYDHpOFRCf/i/R6q/eMR/qj3oIm1m0Uo39i/wLmfPMrobbl/OHgePDrgzrh2nj3SMfH1sHt9W3I8wFupbVw88m7d5W6MkfMVjZUNEsD++0ECSNwuAd7Tbhu0K1Sp0q9pa20aK03HI86DGQSl7v4j7njcE31u7jry9VnqYylRW5DNr3myyNKUs2S7aSqqwDM/souDBcXHRnHxKpVLEYnOo7R5fj1J70IaZsmcNwqKL6Jl3e+7V3lwHkt1HC06Wiz5vUplUlLUl2UDn+0tBApbYewxJ7BuJ/uaHfMhcuHUxjXP0uaHnSPRaOJpaNF1DOcGLY3S09w9wLvcb3nenDzss9XE06XxPPkTjTlLQq9RtJLUXbTUtx7zgXadbWaPO6yfratTKlDx928yzoox+JlfwZtQyV8cT+yf9bXTundex5rJQhW33Cm7Pj8vk+ZbNxsm8ywfueIW0qx/1H/8Aatbw+L/39+BVv0+RiKvE4tc4kHLuu/8AtebuNhxv7+R7ekztw7byzslVEWH3mg6eLDr6KVPH2e7Vjb3y/s8dHjFlxpKpkrQ+Nwc07iDddCMlJXi7opatqblI8CAi9osWFNEXaZjo0HdfeSegAJ+HFZsViOhp73Hh3k6cN52KFh9J27jPOS4E6NJ1eRoS48uGngNAufhMM6z6Wrn9/wAF1Se71YlppadzwABlaNwAsB4ALsJJKyMxIRYTzXoOluGgIDzcs/da+SN2jXOIB6ON2n5LkU30GJaej++a9DTJb9NNcC4S4SJGWc0OHIi9vA8F1J04zVpK5nTa0KtPgj6eXNG+Ro+rktmaeRuRouTWwdWnLeofXT1RojVjJWkXmGodNTODrZzEQ627MWWNvNda0nC0tbGfK5Q9in957erT8/1XO2Y8pLuL8RqmenwDuhdQzmFU5jWkvLWjiXEAepXjkkrsJXK7XOZLcRRl4O9zhkj9XC7vIFYa+PoxTWv0LY02Q0dFBS3c+UNJv3YyW6HhmuXW8CFw3jZX/wAMbd3r6GjcvqYNx06tpKc6/Wy2v1J4+aok5v45W+pJRRthwitn1ll7NvIKVKhvvqRv2sOaRqqKfDaf6eftHcsxefwtWyGEb4/+qK3UZwybXYezSKjL+pY1vzutcdn3/j4sg6vaaHbWQO34c23iL/2qX7d2LxfoedL2mo19FJ/pT055sIc0eLSqamzqi+H19GTVZHRh+ITUhzwSNmi+s0X3fajOrT1Coo4iph5bry7Ho+4nKMZo9BwfF4qyLMzfucw72nr+q71GtGrG8TJKLi7MoG1FCaWpzMuM+rCODtzgPX4rl4yLo1lOOV8/U0Unvxszdg9HkLm/X0aehsC742H8qu2XT6jqPjp3EK8s7E/PiTaZvZssZdLm2bITuAaNXv8As8N5VmMxyo9WOcvp3kadJyzehFS11iXSSlhO8tAlnPRz/Yi+6FyY0K+Ie9Nt+/fFdxe5RjoRk2O0jT/y0kx96WXMfTULZDZjS087fRFbrdp9ZtVT8cObbpl/Nqm9ndi8WedL2m5uLYZLo+F8J55NPVv6LNPZ81pdef5Jqqbv+AQyDNS1IP2c9z6b1jqU6lNXkk14PwLFNMjJoaqI2sXgcgVSpUp9hMxp8VyuuQ5j/eBLT6hWw6SnnTlY8aT1OyiqWh+fs45DwJ0cNb3AHdv5BaaOMjCW9Ugm+a+vK5CVNtWTLFhtbFK6z35He6/u38Hbj6rtUcZRq/C8+TMsqcolqgpWtGi1EDeAgPM6+TPib3DcHW/AzKfi0rkxe9jcuH2RpeVIseNCodTAU97lwz2NnZLcNRxtuWzGKq6dqepVTcb9YgMOwZjDmlGd/Bh3D71t56bvFZsNgFFb1XN8uH5JzrN5RLHI8sjL3d1jBew0HQAeg810JSjCN3oilJt2KnszEXyPldxPxcbn5D1C5uz05zlUfviX1skol+pqAFoXVM59fhQQEViuACRtnNzcjxHgeCrq0oVFaSJRk4vIqFLWTYbUWuTG7eODm339HBcnr4SrbVPz/Joyqx7T1CjqmyND2m4IBB6EXC7MWpK6MryN69B5/wDtIqD2sbOAbf8AE/X+wLjbUb3orsZpw+jN+z1N2mXkGt+S61OKjBJcjPJ3ZdYog0WCmeGxAEBUduMA7cCRv0jRp9ob7foseLw3Sq61Xn2FtOpuvsIbZ7a11P8AwalriBoHD2m9CDv/AM3rLRxsqfUqrTx/PeWSpKWcSzSYtRzC/atH3gWn4hbY4yg18S+hS6clwNlJiVNGNJQegDj8AF68XQX814jclyKTHSuiqzJC1xjLydW5AWO1t37f4FxViqdHEOUZXj2dppcXKFnqWmfaAtaA58UI+92sh8GjQH1V9Ta29/20VqhzONlQ6Q5ooJZncJZu6B93N7P8oC586tas/b/BbuxibJ8MqXi89Q2FvEM0/rcvFg5vOXm/sh0kVoRU1XhVKbuf27+l5Dfx3LXTwe9zfdkvfzIOo+44Kr9oMh7tLTBo4OfqfwjRb6WB3dEo+b9+JU5/MjMYr55ox2r5bnf3rN/la2wsslSNWjUvPOPDl/ZdHdkssmZ4FszDI0vc8AD2sxtbqbrq0cRTnC8Xa3kZ5QknZkvJSU0IFmF5O64yh33QRmd5Nss1XadGLtHN9mniTjRk9TQKx5No6Zp8GOeR42P6KmOPrVPgh9X5kuiitWJKxt8phDn8YxG9rh8Tb0UXtKrB2qQS+Z70MXoztp8EZM0viDmObo5h0c0kX8wt0JUcZTva6+hU1KmyLDpqGcSDwI3B44gjgVz5U54SopLNe8mXpqrGz1LfjkzJ4YalozBj2usBc5ToRbobei0bQh0+G3oZ8Sqk92dmVoVTqcF7vpHk2HJzjdx8r/JWVKn6agorW39nkY78zKipXBvaPvmdewubkHfc7wD6njpos2FwO/8A5Kvfb7snUq26sTkrAwOyvIBA9m9mtB1AsAfQBasRjYUOrFXfJEIUnPMwp5Cb9lCJAN5Ebjbx1WaOOxE84wXmybpQWrOuDF2NOWanA9WH0dcfJSW0ZxdqkPfcx0CejJiKkoprC+Rx3B4Db+DvZPqtdHG0auUXnyeRXKnKJAbRYPDA6zDd4Nu6bBp5ZufThxVOMxVOPUsm/p3kqVNvPQ3xYnUQNZ2RdILd4SjM0n7H1gOt9ViwmAc05TSSemROpUSyRvO0NPJpVUxYfeYMw9NCPilTZbWccu5/ZhVjKPB6ObWnqQ0+6XWP4XWWSWHqxyun35MsVQT7P1cY0DZW+hProqJU2vii15klNPia6bFZ6Y2/iRD3XNLo/Q6Dysr6OLrU8oSuuTPJU4yJ6LbBzo3WawvscrmvAF7aEsdb5lbltbK0otPxRU6GepV8Ie1r3ucSCTpcFx1tmJLQRw+JUMBVpQk51JZ+7ntVNpJIvVHi9MI7GVo8bhdX9VR/3XiUbkuRwVOL0cRzZ855NaTfzNh8VCeOoR/lfuzPVSk+BA4jXTV7g0N7OFuuW+njIefT05rnzqVcZLdgrR968+4uSjSV3qTWEUQGVjfZbx5k7yV16VKNKChEzSk5O7LfE2wAVh4ZoD4QgKX+0ehb2LX8Q+3kWuJ/tC5+0UujT7S6g+sfdhaw9mGHgSPLQj5qzAS3qC+a8yNVWmy53WwrKN+0zD3OEczRe12u6XN2n1uPRczaNNtKfLU0UJZ2OLY3HWR9yUOuOIaXHzaNVGhtCnCCVTK3ETou90WDFMea4WzGKM7zulk+zGwd5vU7+XNVYnacZLdpePvQQoviRVN2sEzKg/wYnPawQk6vab3c4X3215qnAOsqqbvZ63+y+5Kpu7ti708weLhfQGUykjDhYoCtYzs+1+uUH5jzVdSjCorTVyUZOOhWJsE7M9246aj4tI+S59TZcJfDK3fmWqu+KNBly+0JD4VEg+bSs37RLmvD8Ml06OeWsg40znHm6oef9oUlsyaWvn+B05jDjHYuvBBEHHc4hzz6uKw04RUv8l8vL5Fru1kfJccxKY5RKWfZaGtP6rtUadGourK/kZpOUeBqbsrUzG8r3u+84lao0KcdEQcmybw79n4G8K0iT8eB0tPbtHNaeAO8+DRqVCdSEPidj1Rb0MK6mbK0tZFlYd75Rl82x+0fPKuZido0lFpK/eWwpu5D00DRIIacCSQDvTyatiHMDcPJcKKlUfK/Dmankrsjqira117lzXkjtXEXmINiXW1a3k3Tquhg4YdTtVemnIrm5tdU34hiT2Maxh7zgLBtu6DoLW4rqYvE7iUKer+nvQppwu7yN0GEvYwNdq46uA0FzvzEauPjoo0Nnwj1qmcvoJ1W8kSFHM6nDgMjA1ud7i3QXvlGUWzONjx+ajjMZHC2hTirvgIQc82bqf8A89A9szAx4IsbWuHC7HWO49FZh6v6ui1Jdh5NdHLIjdiat0cklK/gSQORGjh+fkq8DNxlKjLh7fqSrJNKSOfKKqse7fFFuHAgGwHmbnwuoJfqcQ2/hj782e/BDtZ3VFXle8lzGlgBDXNJL7i+mosOCY3aE6FRQjG55TpKSuyUpHU9bAJexZnOjtO8C3k/futZbKfR4iG9KKIS3oO1ysYvTTwESM3N421seBP1h4rDVwrwr6WjpxXvgWxmp9WRJuqIZqcSSOaBqC1xuQ4bwBv9Ft6ajVpb09O0q3ZRlZFXireyJDO9GfquG8LgV6dOUnuaGuLdszZBUAyNe1rSBqGOuWgniBwXtGfRS3mr94lG6sWbDKyJzrzXZ1IzN/EN3nZdmjtKjPJuz7fUyyoyRYX4NBM27C1w5tII+C3ppq6KrEFiOwrHatCNJ5MESdnqyD6GaRoHAONvQ6Kl4am+Fu7Ilvs0nGq8BzXOZK0DvFzBYDq9ui5eNpYdLdlPP5Nl1NyvoYSGOGJks1NE4yahmd7X5fetqAFkw2HlVdk34ls57poGIUx1FI5vhUOH+1bHsyfPz/4lfTm5s8bt0RH3ppX/AAFkWynxl78EOnO2kpWE3yeQGUeurj+JaaezKUfivLv9CDrSehYKOgc4BoAa0fVAsF0IxUVZIpbuWKhogwL0GWKSuZDI5mrmseW+IabKFRtRbWtj1annFTjdmtkhZKyQEEyHMc3PMfrA8ivlqdetGpvOfn9jduRtYtGE7aRSMHaBzX8Q1pcCeltR5rtx2lRt18n3N/QzOjK+RE7QYj++Oyi7YY7l7jwB0JNvrEd1rd/eKwYvFfqJKNNZLP5+n1LacNzNn3ZfWQkC1yTblc6DyFh5LsYWl0VGMDPOW9K5eloIGuuphIwtIuCNyNXB59imFOiP0bZGjcHg3Hg9pB9brmVNl027wbXZwLlXa1OKPGHw/Q00LHe9lc53q4pDZqi73+/3DrXOemgq6qYSTOcbbuAA6AaBbadGMM9XzK3Js9RwqAsYAVcRO1AfCEBolpGO3hAcUuBxu4IDT/4bi5BAV7aHZlre+xuo3jdfzG49VixWDVbOLtL3qW06rj3ERS07n92NzZCP9CYAPH3XbneS+fq4epTlaUWnzRqU4tHfHO+LR8FRH/7cjyPIAqKxGJhpUfz/ACebsHwN3/FGHe2rf0Jm/UL14zEvJzXiOjib6V07tKelEV/rvs34DUqEYVaj1v3erD3VqV/ah08ZyvnDjpmYzQNvuv6KcaShK0o599yUWmsjHBKrJR1WU98sdrx10PwJU4u1eKejy8TyayGzmzvax3dfXkbWX0lXDU6nxIxxqSjocFJSv7V/ZOIdGSWk77B1rjhdcelRk5y6LWL+9jTKa3VvcSWgrqxmpzH+RpJ8DkIVznjo5W8l9iFqTPjMSLnPlmaXdmWns3Ed6XRrC4AABo5ALC4zq4hRq5yeXL5FmUYdU79k6mWWRz3a5nEk8yengAPAL6OlSVOO6jHJ3Zz7ZRGnqxKzQuZfzsWH8lzMY3Srqa4r8ehop9aFmdOyNOBF1c658G6D45vVaNnQ3aV+f9EKzvI7Ns8Da6MTAd5jTf7Td/qF7jcP0kd9ZNeaFKe67FWwarmhAMcwZn1ylhdexI9023Ll0K1dXVJN89C+ag/iJKokrpxYv0Oh7rWNt10BPoVqSxtTJ5L5f2V/4okZhOHMMzmSEnLfdxsbb+Srw+FjOrKE+HIlOo1FNE9jeGt/d3ZGBoGW1t9y4DUnU71vxNKEMPJRVrFNOTc1cqUdA4yiNvtFcF1Eo7zNhYosDnaHGKRshYbPZuLSOCrlF2vKNvPxPN5HxjpGG8lM8H3mA3/Ew3VMZbjvTnbyPWk9SRhxQ2sG1ngDJ8yr1jMV/wCS5B04cjaKaWTX93IG/PUzEgdchJVn/VVdZP33nnUiReI4nDH3S8VMg3C2WCI/ZYPpD46dVqw+z953fjw/PysiEqtjDDKJ1TJnfc33k8f0HQLt0qMaUd2JnlJsuMOzUVhcBWkTczZ6IcAgOyHDI27ggOtkYG4IDJAfCgKVjEE9O4upwMhuTG5uZlzvsN7fIrDV2fRnJySs32FiqtFblxLMe/RQZudnfIFUftceD+vqT6Zm9r5ZrNtYD2WtaGsb1DRx6m5WuhhKdLNalcptly2bwrsxc71qIFgsgPqA0zU7XbwgOQ4NFfcEB0QUTG7ggOkIAgCAIAgCAwkjDhYoCsY5ssyXUCxXkoqSs0E7FekbiNPpHK5zRweA8f1arNLCweja8/rcnvviaH7V4i3QxxnrkP6qv9H2+X5Pd9cjiqsbxSbu5+zB9xob8d6sWFX8m35e/E83+SORmz0rGZnk95wzOPAncSVk2hRUYKcFktS2jPOzJqk2OqANCLEajmCuOt+ecYMvc4riWTZUmJxp5GjM1t8wIIIvYXH1T06L6DB4qVZOMotNamSpBLNMqeIk01TILG4c62lw9jjmaDbd49FzZTnhsRJrjfweZoSU4IsWDPZVC2V0bwLljuI3XaeIuR6rq4bFwrp7uq1RnnTcCqY/TmKqkYdxIv13OC5tfqYre7Uy+GdOx6BspStbHou4ZCF/adH9Afvg+F2Ll7TWUX3mjD8TPY/UNHj8SStmEVqEO5FVT4mT+1jw2kk6gNHi9wb+a8xk9yhJ9n1yFNXkjznC6QyFo5AW8C5x/RY9lxym+1eSLcQ80Tc9SyO7GkZgctzcnNyZGNXn0HipYraSpNwgrvyRGFFvNmjCqIxzkv0cQLtJuW5jcBxH1rC5+8q9mRm5SnL+75kqzVkkdldjvaP7BkLzkdcsA7z3N9m/Brb679dFRtLFSmnRSsr5t/ZEqVO3WZvwrCxTZ6yqIYQL5eDRyvxKzUcO8nPRcOLfvgSnO+SKdhUU888lTE9zHPc512m2hOg68F3YYaLglNZ+pmc3fInJMaxKLQ5JOroxf1bZQeDXB+KT9D3f7Dll2sxI6NbG3qGX+a9WEa/l4L+xvrkcE0FfVm0sjiPd0DfwjRWRw1Na59/uxHfZYMC2LtYvWgiXqhw9sYsAgOxAEAQBAEAQGEkQdvCA4pMIjPAIDZBhzG7ggOsBAfUAQBAEAQBAEAQBAEAQBAEBrfC07wgOd2GxnggDMNjHBAZVVG1zC2wsQgKBjGz9Q02ilkaz3Q9wA8BfRUfpqXL6kt+R2bKYNLEbuJ69VbGEYq0VY8bb1JzHsOcbSRktkaLBwte2+xB0I8VTXw1OtbfWh7GbjoQmDuqDNmlJcbZb2As297ANAG9KOGhSu48RKbZG/tFpy2dknB7B+JhIPwLVztowtUUua+hooPKxYtha3PGBfUaHy/wLpYap0lJPx7yicd2TRw/tIcXOgjAuXB9h1JYB+awbUlbd5Zstw61Nmxzcpyne0uaf5SQtuDlvUIPsKqnxM37fVZytibqfaI+07uRj1Lj/ACrDtWtZRp8833ItoRzuQuBRDtso3A2/AAz/AGlaNnQcaCb43ZCs7yJnFsJ7J7poC5j36usGnU77FwJb5FTngqUp7/E8VR2sRuz+FSGTM++++upJO8k8StUIKCsiDdyw47heduZos8CweCWu/E0gqM6MJu8kFJrQotZs1UzOAke9zQdA5xI+JXkKFOLul9/qeuTZedmMDEDALK0iTUlGx28IDV/wuP3UBtjo2DcEBvAQH1AEAQBAEAQBAEAQBAEAQBAEAQBAEAQBAEAQBAEAQBAEAQBAYlgPBAAwDggPpbdAaxTt32QFa/aHh/aU2cDWM5v5dzvyPksWOp71K/LP1LaMrSKXsfi3YzAONmusL8jw/RYsFX6Oe69H9S6tC6uj0PG6PtQyVpyyMvlcADo61wQ4EcAujiMLCukp8DPGbjoQuCxGDPJITYXJPFxJ3DmSTu6qzqUafYjzOTI+vnJkfM/fF33Dh2zxlhjHPKLfNfNXliqznz07vy/ua8oRsb9iKa5zL6iMVGKiuBjbu7l7fEDvCkeHxkIG4IDMhAY9mOSAzsgCAIAgCAIAgCAIAgCAIAgCAIAgCAIAgCAIAgCAIAgCAIAgCAIAgCAIAgCAIAgNVTEHtLSLgggjmCLFGr5A8YxvDDTzPYdwOh+yfZP+cl85XpOlNw8O43QlvK5a9ktoJQzs3t7VoHds4Bw5DvaEed/FX0tp9Et2rmufqVzo3zR3YjVuL2juumP0ULTdsd973n6xA48OCyYrGyxPVjp78WewpqObK7tHIGuZRxnMWnNK735Xb7+APx6LpYDDbufL6/hFVWdy87L0PZxhdUpJxAEAQBAEAQBAEAQBAEAQBAEAQBAEAQBAEAQBAEAQBAEAQBAEAQBAEAQBAEAQBAEAQBAEAQFW2ywbtW52i7m/1Di39FkxmH6aGWq09CynPdZ5/FRS5h2OY5t1uHjyXzrlHSeptLNVSswunMjjnqpRZt9Tf9B81twuHk2nbN6Lkuff/RROd+4jdicIdI/tZLkk3JPEld6EFCKijM3d3PUomZQApHhmgCAIAgCAIAgCAIAgCAIAgCAIAgCAIAgCAIAgCAIAgCAIAgCAIAgCAIAgCAIAgCAIAgCAIDGRlxYoCpVsD6SV0sbM7XXzM3d7g5p4HnzWDEYKM6iqxXWLI1Mt1lLhw6etqjLPqb6DWzRwAHALTRpKmu16v3wIylc9SwfDxEwABXESRQBAEAQBAEAQBAEAQBAEAQBAEAQBAEAQBAEAQBAEAQBAEAQBAEAQBAEAQBAEAQBAEAQBAEAQBAR+L+yUBEYN7SAswQH1AEAQBAEAQBAEAQBAEAQBAEAQBAEAQBAEAQB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uk-UA" altLang="uk-UA"/>
          </a:p>
        </p:txBody>
      </p:sp>
      <p:sp>
        <p:nvSpPr>
          <p:cNvPr id="5125" name="AutoShape 9" descr="data:image/jpeg;base64,/9j/4AAQSkZJRgABAQAAAQABAAD/2wCEAAkGBxMSEhUTExQWFRUXFxQZGBQXFBcXGBQWFRYYFxUYFxUYHygiGB4xHhQUIjEjJSksLi4uFyAzODMtNygtLisBCgoKDg0OGxAQGy8kICQsLCwsLCwsLCwvLCwsLCwsLSwsLCwsLDQsLCwsLCwsLCwsLCwsLCwsLCwsLCwsLCwsLP/AABEIAIkBcQMBEQACEQEDEQH/xAAbAAEAAgMBAQAAAAAAAAAAAAAABQYCAwQHAf/EAEUQAAEDAgMFBQQHBwIEBwAAAAEAAgMEEQUSIQYxQVFhEyJxgZEyUqGxM0JicpLB0QcUI4KisvBDwhU0k9IWJFNzg+Hi/8QAGgEBAAMBAQEAAAAAAAAAAAAAAAIDBAUBBv/EADgRAAIBAgMECAUEAgEFAAAAAAABAgMRBCExBRJBURMiYXGRodHwMoGxweEUFULxI1LiJDNTkqL/2gAMAwEAAhEDEQA/APcUAQBAEAQBAEAQBAEAQBAEAQBAEAQBAEAQBAEBEY5Xub/DiID7ZnOtfs2DcbcSSLAeJ4Ln7QxnQQ6vxFtKG88zPZ/GG1MLXi2bc9o4OG/y4jxWrD1lVgpePeQnHddiUVxEIAgCAIAgCAIAgCAIAgCAIAgCAIAgCAIAgCAIAgCAIAgCAIAgCAIAgCAIAgCAIAgCAIAgCAIDlxGsEMZeRc6BreLnHRrR5qqtVjSg5y4Eox3nYoW0OJmJrowc00nekI6i2nIAWA6BfJynLEVHUlobYxSRCbLYsaeUE+ydHj5Hy/VdPCV+iqZ6PX1I1YbyPXaeUOaCF3jEbUAQBAEAQBAEAQBAEAQBAEAQBAEAQBAEAQBAEAQBAEAQBAEAQBAEAQBAEAQBAEAQBAEAQBAEBUtqcUyyHj2QAa33ppBp6NI/GV8/teq5zjRWmrNVCOVyvYziLMPjDcrZayWznk6hgPD8gPNeYfAqorNfheonUsQWIVLJHCVrcma2ZnI8fJZnRnSbpy4fQujJSV0X3YrESW9k46ttbq06t/MeS7uArdJRz1WRkqxtIty2lQQBAEAQBAEAQBAEAQBAEAQBAEAQBAEAQBAEAQBAEAQBAEAQBAEAQBAEAQBAEAQBAEAQGueZrGlziGtAuSTYALyUlFXegSuQdZtQ1n1LDgZHtjzDmGm7vUBcye1aSdopvuLlQbK3SH96qA8C7GySSyO3tFj3Gh3HQN9FyJt1q7lzt8ktbmj4IWILBqF1bVPmfrmcT5X0HpZfS4eO7TXbn4mObzJbbnAxCyN7Rxym3UXHyKx7Rh1VP5FtB5tEXg2ISU72ue0gWsC67QQDca26lYMJio0HK2d+CLqlPfL9he1kEjgx38Nx3XcC1x5B4/Oy6lDH06rto+0zypSjmWFbSoIAgCAIAgCAIAgCAIAgCAIAgCAIAgCAIAgCAIAgCAIAgNNTVMjF3vawc3ODR8VGU4xV5Ox6k3oR52lpP/Xj9fzVP6uh/uiXRy5HRT4xTv8AYmjceQe2/pdTjXpy+GSfzPHGS1Rvq6xkTC97gGjjz5Acz0Up1IwjvSdkeJNuyKTV7UVNS8spGFrRvebX83Hut8N/Vc14qtXdqKsufvQvVOMc5EdPRVe98oJ6yuPzVTwOJlm5/wD0/Q96WmuBoZi1RAbOdIOrXuI/C4lp+azzWKw7+J/PNE10cyx4Htq1zhHOWjN7Mo0aejhw8d3gt2F2hv8AVqqz58CqdG2aLiCuoUH1AEAQBAUbbTHA2UxA6sDS0bx2jtc7hxyi1upPILh7UqSnNUl8Kzfb2GqhFW3iv/vp+oAXHUus17yebnuB9BYBW4bZ1NwTk79xGdV3yN5xKuDHMGrXAtN2NuA4WNi0DmtSwMIq0XbwK+kfEsOw+FmNuo1W0rJ/HqDtosu4hzXA2vq3mOI3qnEUFWpuDJQluu5QsUnrs+UOu3kI2W9LLN+20bWf29CfSsgcTjdpdrWu45QGk+LRp8FgxGEVDNSuuT1RfTqb2p6NshichjEU187A3U7y1wu0n0I8l0MBiOmpa6ZFFWO7LIs63FQQBAEBprKpsTC95sB5kk7gBxJ3AKE5xhHeloepNuyKzieMzE5W3YSLiJmXO1vvTSm7Yx4epXEr7SqTlu0svfv1NEaSWbK1O6WQ/TOPUPfl8nPcS7xDQFGnhsXV6zb+bf0RJzpx4CH98i1imcfs9pmB/ldotEcNi6ealf5v7kd+nLVE/gG2mZ3ZVTezfuz2s0n7QPs+O7wWijjc9yqrP34EJ0srxLfJM1ou5wA5kgLe2lqUnBLtBSt0M8Xk8H5Kl4qitZLxJ7kuRjFtFSuNhPH5uA+a8WKov+S8R0cuRJMeCLggjmDcLQncgZIAgCAIAgCAIAgCAIAgCAqe1m0r4nCnpxeV1gTa+Uu3NaPe3HpcLn4rFSjLo6fxe/Mup001vS0IeLZrP36qZ73nUhrr26ZnX+AsoQ2fvdarJt+/eVj11rZRR0jZ2n4ROPUvd+SvWBocvNkOmnzNc2ykDtzZGeDr/AgqMtn0XpdfP1ueqtIrk0DjK6CN7nNYTqTbcNdL25i65kqDlVdKDbtzeWRepJR3md0GMSU4Ebov4Y3FrcpPUkXDitVPEVcOt2pDLs9dH5EHCM80yy4PU0tTYNkAd7j7Nd5Dj5LoUsTTqfC8+XEplTlHU6cS2aa5pAVs4RnFxloRTad0UiHZqSSYx6AtIzeB3OHivmcRCVGfR2u+HabYzTjcvWzVYW5qd7sxicWZuYFiPgbeS72ClN0Vv66GSpbeyLGtRAIAgCAqO0ODZZHzxkl77XBaxw0FtLi/DmsFfZ9OtJyk2WxquKsU2XD5QS9oDTe9m3GvQcPIrLLZ9WnnTlfyf5LVWjLKSJfANqQ1wiqmi24SW1b97mOu9WUMdKL3avjy7yM6KavE9Ep2tsC21juI4rqmc14jWMhYXyGwHDi48ABxKrq1Y0ouUnkexi27I8+rsVlqnEMGVvJu63V1xm8SQOQK4ssRiMTLdp5Lsy8X9kaVCEFeRqgw7Ic2ZpeN3dD7Hzs3+nzV9PZd86kvD1epGVfkiRwftnz53kk2Db5QNG3I0H3iuhRw8aV93j74FMpbxfI9yvImSAIAgKhtTXyCqjhjYXu7PMwfVD3uc0vd4Bv9RXD2tKUpRgnZa9/YaaCVmyt7S1vY2pI3Z5XEOnk4vedzPujl4dVZgcIlqtNe/l8uPNkakyUwHAHObnkNhvJJ0HmV2CgyxLF6SHusJlfyZbL5u/S6xVcdShks32epbGjJ9hB1lJUVPfMQjaN1xlJHidXfJY5wr4nPdSXbl78C1OFPiYYDQsqS4TSSXbazQRqN2917cFDDUFXupt3Xvjc9qTcNEWNmzVMBpG93UvP5WXQWAoLh5sp6aZrm2YgP1Ht6h/8A3Arx4Ci+DXzCrTI6SjqKL+LTyOLB7TDy6t3OHyWaeHq4br0pXXL8f0TU4zyki67NY82rizWyvGj28jzHQrfh66rRvx4lU4brsTKvIBAEAQBAEAQEdjGNw0wvI7XgwauPlw8Toqa2IhSXWfy4kowctCpy7XVU5IpobN94guPmfZHmsH6yvVdqUff0LuihH4maXNxJ+pnDOmcD+wFOixstZW+fohvUlwM2UuIjdVtPQud+bFL9Pi+E/fgeb9PkVykq5zO+VoEkgvmJF9+hIAt8FjpOt0rnFXktfp2FslHdSeSJ7DNqWNdaoicw8wLj8J1+a3R2gk7VItFTo/6u5dcOqIJm3ic146HUeI3hboVITV4u5S4tam+qDWMc+3stc70F1JuyueHmey8ecyPO8kC/iST8guXs1X3pvX2zRXysi6RYRdm69+B1B8l1WrmcgMV2UYdWAxu5t9n04eSw1cBTlnHJ+Xh6Fsa0lrmctLj9ZRENmHbR8ySdOj948Cs/S18NlPNe+PqWbsJ6ZMlX1kVYO0pnujmAOnsvAO8W3OH+aLVGVHE2fFeKKmpQOTAIP3eQmV/eJvbVz3E8cou4q5zpUY2bsRs5ZlofjDz7ELvGRwjHoMzvUBYqu1aUNMyxUWzkmxaYb3wM/lc/4lzfksE9tS/jH6k1QRyPx9431MP/AE//ANqH7viOEfIl0ET4zapw/wBSnk6DMw+t3K2G2Kq+On4Hjw64M7IdqIH6Sgx/a0cz8Td3mAuhR2nRqZPLvKpUZIkXYfFI27bEHcQQQfAhb0080VFR2p2XJaXsHeHxHLxWTF4bpI70fiXn2FtKpuuz0H7P8eP/AC8h3exflxb+fqqcBXuujfDT0+RKtC3WRz7R4kaqo7Nh/hsJaOR95x6aHyH2llxMpYmuqcdF7b9CcEoR3mdVDRl1mM0aN54uPMrsUqUaUVGJnlJyd2TraCGAAyuAvuG8uPJrRqT4L2dSMFeTseJN6A1+XWOINHvTOEfo0Xd62XOq7VpRyirlqotnNJjz+NRTt6BpPxL/AMlintir/GPkyxUEYDHpOFRCf/i/R6q/eMR/qj3oIm1m0Uo39i/wLmfPMrobbl/OHgePDrgzrh2nj3SMfH1sHt9W3I8wFupbVw88m7d5W6MkfMVjZUNEsD++0ECSNwuAd7Tbhu0K1Sp0q9pa20aK03HI86DGQSl7v4j7njcE31u7jry9VnqYylRW5DNr3myyNKUs2S7aSqqwDM/souDBcXHRnHxKpVLEYnOo7R5fj1J70IaZsmcNwqKL6Jl3e+7V3lwHkt1HC06Wiz5vUplUlLUl2UDn+0tBApbYewxJ7BuJ/uaHfMhcuHUxjXP0uaHnSPRaOJpaNF1DOcGLY3S09w9wLvcb3nenDzss9XE06XxPPkTjTlLQq9RtJLUXbTUtx7zgXadbWaPO6yfratTKlDx928yzoox+JlfwZtQyV8cT+yf9bXTundex5rJQhW33Cm7Pj8vk+ZbNxsm8ywfueIW0qx/1H/8Aatbw+L/39+BVv0+RiKvE4tc4kHLuu/8AtebuNhxv7+R7ekztw7byzslVEWH3mg6eLDr6KVPH2e7Vjb3y/s8dHjFlxpKpkrQ+Nwc07iDddCMlJXi7opatqblI8CAi9osWFNEXaZjo0HdfeSegAJ+HFZsViOhp73Hh3k6cN52KFh9J27jPOS4E6NJ1eRoS48uGngNAufhMM6z6Wrn9/wAF1Se71YlppadzwABlaNwAsB4ALsJJKyMxIRYTzXoOluGgIDzcs/da+SN2jXOIB6ON2n5LkU30GJaej++a9DTJb9NNcC4S4SJGWc0OHIi9vA8F1J04zVpK5nTa0KtPgj6eXNG+Ro+rktmaeRuRouTWwdWnLeofXT1RojVjJWkXmGodNTODrZzEQ627MWWNvNda0nC0tbGfK5Q9in957erT8/1XO2Y8pLuL8RqmenwDuhdQzmFU5jWkvLWjiXEAepXjkkrsJXK7XOZLcRRl4O9zhkj9XC7vIFYa+PoxTWv0LY02Q0dFBS3c+UNJv3YyW6HhmuXW8CFw3jZX/wAMbd3r6GjcvqYNx06tpKc6/Wy2v1J4+aok5v45W+pJRRthwitn1ll7NvIKVKhvvqRv2sOaRqqKfDaf6eftHcsxefwtWyGEb4/+qK3UZwybXYezSKjL+pY1vzutcdn3/j4sg6vaaHbWQO34c23iL/2qX7d2LxfoedL2mo19FJ/pT055sIc0eLSqamzqi+H19GTVZHRh+ITUhzwSNmi+s0X3fajOrT1Coo4iph5bry7Ho+4nKMZo9BwfF4qyLMzfucw72nr+q71GtGrG8TJKLi7MoG1FCaWpzMuM+rCODtzgPX4rl4yLo1lOOV8/U0Unvxszdg9HkLm/X0aehsC742H8qu2XT6jqPjp3EK8s7E/PiTaZvZssZdLm2bITuAaNXv8As8N5VmMxyo9WOcvp3kadJyzehFS11iXSSlhO8tAlnPRz/Yi+6FyY0K+Ie9Nt+/fFdxe5RjoRk2O0jT/y0kx96WXMfTULZDZjS087fRFbrdp9ZtVT8cObbpl/Nqm9ndi8WedL2m5uLYZLo+F8J55NPVv6LNPZ81pdef5Jqqbv+AQyDNS1IP2c9z6b1jqU6lNXkk14PwLFNMjJoaqI2sXgcgVSpUp9hMxp8VyuuQ5j/eBLT6hWw6SnnTlY8aT1OyiqWh+fs45DwJ0cNb3AHdv5BaaOMjCW9Ugm+a+vK5CVNtWTLFhtbFK6z35He6/u38Hbj6rtUcZRq/C8+TMsqcolqgpWtGi1EDeAgPM6+TPib3DcHW/AzKfi0rkxe9jcuH2RpeVIseNCodTAU97lwz2NnZLcNRxtuWzGKq6dqepVTcb9YgMOwZjDmlGd/Bh3D71t56bvFZsNgFFb1XN8uH5JzrN5RLHI8sjL3d1jBew0HQAeg810JSjCN3oilJt2KnszEXyPldxPxcbn5D1C5uz05zlUfviX1skol+pqAFoXVM59fhQQEViuACRtnNzcjxHgeCrq0oVFaSJRk4vIqFLWTYbUWuTG7eODm339HBcnr4SrbVPz/Joyqx7T1CjqmyND2m4IBB6EXC7MWpK6MryN69B5/wDtIqD2sbOAbf8AE/X+wLjbUb3orsZpw+jN+z1N2mXkGt+S61OKjBJcjPJ3ZdYog0WCmeGxAEBUduMA7cCRv0jRp9ob7foseLw3Sq61Xn2FtOpuvsIbZ7a11P8AwalriBoHD2m9CDv/AM3rLRxsqfUqrTx/PeWSpKWcSzSYtRzC/atH3gWn4hbY4yg18S+hS6clwNlJiVNGNJQegDj8AF68XQX814jclyKTHSuiqzJC1xjLydW5AWO1t37f4FxViqdHEOUZXj2dppcXKFnqWmfaAtaA58UI+92sh8GjQH1V9Ta29/20VqhzONlQ6Q5ooJZncJZu6B93N7P8oC586tas/b/BbuxibJ8MqXi89Q2FvEM0/rcvFg5vOXm/sh0kVoRU1XhVKbuf27+l5Dfx3LXTwe9zfdkvfzIOo+44Kr9oMh7tLTBo4OfqfwjRb6WB3dEo+b9+JU5/MjMYr55ox2r5bnf3rN/la2wsslSNWjUvPOPDl/ZdHdkssmZ4FszDI0vc8AD2sxtbqbrq0cRTnC8Xa3kZ5QknZkvJSU0IFmF5O64yh33QRmd5Nss1XadGLtHN9mniTjRk9TQKx5No6Zp8GOeR42P6KmOPrVPgh9X5kuiitWJKxt8phDn8YxG9rh8Tb0UXtKrB2qQS+Z70MXoztp8EZM0viDmObo5h0c0kX8wt0JUcZTva6+hU1KmyLDpqGcSDwI3B44gjgVz5U54SopLNe8mXpqrGz1LfjkzJ4YalozBj2usBc5ToRbobei0bQh0+G3oZ8Sqk92dmVoVTqcF7vpHk2HJzjdx8r/JWVKn6agorW39nkY78zKipXBvaPvmdewubkHfc7wD6njpos2FwO/8A5Kvfb7snUq26sTkrAwOyvIBA9m9mtB1AsAfQBasRjYUOrFXfJEIUnPMwp5Cb9lCJAN5Ebjbx1WaOOxE84wXmybpQWrOuDF2NOWanA9WH0dcfJSW0ZxdqkPfcx0CejJiKkoprC+Rx3B4Db+DvZPqtdHG0auUXnyeRXKnKJAbRYPDA6zDd4Nu6bBp5ZufThxVOMxVOPUsm/p3kqVNvPQ3xYnUQNZ2RdILd4SjM0n7H1gOt9ViwmAc05TSSemROpUSyRvO0NPJpVUxYfeYMw9NCPilTZbWccu5/ZhVjKPB6ObWnqQ0+6XWP4XWWSWHqxyun35MsVQT7P1cY0DZW+hProqJU2vii15klNPia6bFZ6Y2/iRD3XNLo/Q6Dysr6OLrU8oSuuTPJU4yJ6LbBzo3WawvscrmvAF7aEsdb5lbltbK0otPxRU6GepV8Ie1r3ucSCTpcFx1tmJLQRw+JUMBVpQk51JZ+7ntVNpJIvVHi9MI7GVo8bhdX9VR/3XiUbkuRwVOL0cRzZ855NaTfzNh8VCeOoR/lfuzPVSk+BA4jXTV7g0N7OFuuW+njIefT05rnzqVcZLdgrR968+4uSjSV3qTWEUQGVjfZbx5k7yV16VKNKChEzSk5O7LfE2wAVh4ZoD4QgKX+0ehb2LX8Q+3kWuJ/tC5+0UujT7S6g+sfdhaw9mGHgSPLQj5qzAS3qC+a8yNVWmy53WwrKN+0zD3OEczRe12u6XN2n1uPRczaNNtKfLU0UJZ2OLY3HWR9yUOuOIaXHzaNVGhtCnCCVTK3ETou90WDFMea4WzGKM7zulk+zGwd5vU7+XNVYnacZLdpePvQQoviRVN2sEzKg/wYnPawQk6vab3c4X3215qnAOsqqbvZ63+y+5Kpu7ti708weLhfQGUykjDhYoCtYzs+1+uUH5jzVdSjCorTVyUZOOhWJsE7M9246aj4tI+S59TZcJfDK3fmWqu+KNBly+0JD4VEg+bSs37RLmvD8Ml06OeWsg40znHm6oef9oUlsyaWvn+B05jDjHYuvBBEHHc4hzz6uKw04RUv8l8vL5Fru1kfJccxKY5RKWfZaGtP6rtUadGourK/kZpOUeBqbsrUzG8r3u+84lao0KcdEQcmybw79n4G8K0iT8eB0tPbtHNaeAO8+DRqVCdSEPidj1Rb0MK6mbK0tZFlYd75Rl82x+0fPKuZido0lFpK/eWwpu5D00DRIIacCSQDvTyatiHMDcPJcKKlUfK/Dmankrsjqira117lzXkjtXEXmINiXW1a3k3Tquhg4YdTtVemnIrm5tdU34hiT2Maxh7zgLBtu6DoLW4rqYvE7iUKer+nvQppwu7yN0GEvYwNdq46uA0FzvzEauPjoo0Nnwj1qmcvoJ1W8kSFHM6nDgMjA1ud7i3QXvlGUWzONjx+ajjMZHC2hTirvgIQc82bqf8A89A9szAx4IsbWuHC7HWO49FZh6v6ui1Jdh5NdHLIjdiat0cklK/gSQORGjh+fkq8DNxlKjLh7fqSrJNKSOfKKqse7fFFuHAgGwHmbnwuoJfqcQ2/hj782e/BDtZ3VFXle8lzGlgBDXNJL7i+mosOCY3aE6FRQjG55TpKSuyUpHU9bAJexZnOjtO8C3k/futZbKfR4iG9KKIS3oO1ysYvTTwESM3N421seBP1h4rDVwrwr6WjpxXvgWxmp9WRJuqIZqcSSOaBqC1xuQ4bwBv9Ft6ajVpb09O0q3ZRlZFXireyJDO9GfquG8LgV6dOUnuaGuLdszZBUAyNe1rSBqGOuWgniBwXtGfRS3mr94lG6sWbDKyJzrzXZ1IzN/EN3nZdmjtKjPJuz7fUyyoyRYX4NBM27C1w5tII+C3ppq6KrEFiOwrHatCNJ5MESdnqyD6GaRoHAONvQ6Kl4am+Fu7Ilvs0nGq8BzXOZK0DvFzBYDq9ui5eNpYdLdlPP5Nl1NyvoYSGOGJks1NE4yahmd7X5fetqAFkw2HlVdk34ls57poGIUx1FI5vhUOH+1bHsyfPz/4lfTm5s8bt0RH3ppX/AAFkWynxl78EOnO2kpWE3yeQGUeurj+JaaezKUfivLv9CDrSehYKOgc4BoAa0fVAsF0IxUVZIpbuWKhogwL0GWKSuZDI5mrmseW+IabKFRtRbWtj1annFTjdmtkhZKyQEEyHMc3PMfrA8ivlqdetGpvOfn9jduRtYtGE7aRSMHaBzX8Q1pcCeltR5rtx2lRt18n3N/QzOjK+RE7QYj++Oyi7YY7l7jwB0JNvrEd1rd/eKwYvFfqJKNNZLP5+n1LacNzNn3ZfWQkC1yTblc6DyFh5LsYWl0VGMDPOW9K5eloIGuuphIwtIuCNyNXB59imFOiP0bZGjcHg3Hg9pB9brmVNl027wbXZwLlXa1OKPGHw/Q00LHe9lc53q4pDZqi73+/3DrXOemgq6qYSTOcbbuAA6AaBbadGMM9XzK3Js9RwqAsYAVcRO1AfCEBolpGO3hAcUuBxu4IDT/4bi5BAV7aHZlre+xuo3jdfzG49VixWDVbOLtL3qW06rj3ERS07n92NzZCP9CYAPH3XbneS+fq4epTlaUWnzRqU4tHfHO+LR8FRH/7cjyPIAqKxGJhpUfz/ACebsHwN3/FGHe2rf0Jm/UL14zEvJzXiOjib6V07tKelEV/rvs34DUqEYVaj1v3erD3VqV/ah08ZyvnDjpmYzQNvuv6KcaShK0o599yUWmsjHBKrJR1WU98sdrx10PwJU4u1eKejy8TyayGzmzvax3dfXkbWX0lXDU6nxIxxqSjocFJSv7V/ZOIdGSWk77B1rjhdcelRk5y6LWL+9jTKa3VvcSWgrqxmpzH+RpJ8DkIVznjo5W8l9iFqTPjMSLnPlmaXdmWns3Ed6XRrC4AABo5ALC4zq4hRq5yeXL5FmUYdU79k6mWWRz3a5nEk8yengAPAL6OlSVOO6jHJ3Zz7ZRGnqxKzQuZfzsWH8lzMY3Srqa4r8ehop9aFmdOyNOBF1c658G6D45vVaNnQ3aV+f9EKzvI7Ns8Da6MTAd5jTf7Td/qF7jcP0kd9ZNeaFKe67FWwarmhAMcwZn1ylhdexI9023Ll0K1dXVJN89C+ag/iJKokrpxYv0Oh7rWNt10BPoVqSxtTJ5L5f2V/4okZhOHMMzmSEnLfdxsbb+Srw+FjOrKE+HIlOo1FNE9jeGt/d3ZGBoGW1t9y4DUnU71vxNKEMPJRVrFNOTc1cqUdA4yiNvtFcF1Eo7zNhYosDnaHGKRshYbPZuLSOCrlF2vKNvPxPN5HxjpGG8lM8H3mA3/Ew3VMZbjvTnbyPWk9SRhxQ2sG1ngDJ8yr1jMV/wCS5B04cjaKaWTX93IG/PUzEgdchJVn/VVdZP33nnUiReI4nDH3S8VMg3C2WCI/ZYPpD46dVqw+z953fjw/PysiEqtjDDKJ1TJnfc33k8f0HQLt0qMaUd2JnlJsuMOzUVhcBWkTczZ6IcAgOyHDI27ggOtkYG4IDJAfCgKVjEE9O4upwMhuTG5uZlzvsN7fIrDV2fRnJySs32FiqtFblxLMe/RQZudnfIFUftceD+vqT6Zm9r5ZrNtYD2WtaGsb1DRx6m5WuhhKdLNalcptly2bwrsxc71qIFgsgPqA0zU7XbwgOQ4NFfcEB0QUTG7ggOkIAgCAIAgCAwkjDhYoCsY5ssyXUCxXkoqSs0E7FekbiNPpHK5zRweA8f1arNLCweja8/rcnvviaH7V4i3QxxnrkP6qv9H2+X5Pd9cjiqsbxSbu5+zB9xob8d6sWFX8m35e/E83+SORmz0rGZnk95wzOPAncSVk2hRUYKcFktS2jPOzJqk2OqANCLEajmCuOt+ecYMvc4riWTZUmJxp5GjM1t8wIIIvYXH1T06L6DB4qVZOMotNamSpBLNMqeIk01TILG4c62lw9jjmaDbd49FzZTnhsRJrjfweZoSU4IsWDPZVC2V0bwLljuI3XaeIuR6rq4bFwrp7uq1RnnTcCqY/TmKqkYdxIv13OC5tfqYre7Uy+GdOx6BspStbHou4ZCF/adH9Afvg+F2Ll7TWUX3mjD8TPY/UNHj8SStmEVqEO5FVT4mT+1jw2kk6gNHi9wb+a8xk9yhJ9n1yFNXkjznC6QyFo5AW8C5x/RY9lxym+1eSLcQ80Tc9SyO7GkZgctzcnNyZGNXn0HipYraSpNwgrvyRGFFvNmjCqIxzkv0cQLtJuW5jcBxH1rC5+8q9mRm5SnL+75kqzVkkdldjvaP7BkLzkdcsA7z3N9m/Brb679dFRtLFSmnRSsr5t/ZEqVO3WZvwrCxTZ6yqIYQL5eDRyvxKzUcO8nPRcOLfvgSnO+SKdhUU888lTE9zHPc512m2hOg68F3YYaLglNZ+pmc3fInJMaxKLQ5JOroxf1bZQeDXB+KT9D3f7Dll2sxI6NbG3qGX+a9WEa/l4L+xvrkcE0FfVm0sjiPd0DfwjRWRw1Na59/uxHfZYMC2LtYvWgiXqhw9sYsAgOxAEAQBAEAQGEkQdvCA4pMIjPAIDZBhzG7ggOsBAfUAQBAEAQBAEAQBAEAQBAEBrfC07wgOd2GxnggDMNjHBAZVVG1zC2wsQgKBjGz9Q02ilkaz3Q9wA8BfRUfpqXL6kt+R2bKYNLEbuJ69VbGEYq0VY8bb1JzHsOcbSRktkaLBwte2+xB0I8VTXw1OtbfWh7GbjoQmDuqDNmlJcbZb2As297ANAG9KOGhSu48RKbZG/tFpy2dknB7B+JhIPwLVztowtUUua+hooPKxYtha3PGBfUaHy/wLpYap0lJPx7yicd2TRw/tIcXOgjAuXB9h1JYB+awbUlbd5Zstw61Nmxzcpyne0uaf5SQtuDlvUIPsKqnxM37fVZytibqfaI+07uRj1Lj/ACrDtWtZRp8833ItoRzuQuBRDtso3A2/AAz/AGlaNnQcaCb43ZCs7yJnFsJ7J7poC5j36usGnU77FwJb5FTngqUp7/E8VR2sRuz+FSGTM++++upJO8k8StUIKCsiDdyw47heduZos8CweCWu/E0gqM6MJu8kFJrQotZs1UzOAke9zQdA5xI+JXkKFOLul9/qeuTZedmMDEDALK0iTUlGx28IDV/wuP3UBtjo2DcEBvAQH1AEAQBAEAQBAEAQBAEAQBAEAQBAEAQBAEAQBAEAQBAEAQBAYlgPBAAwDggPpbdAaxTt32QFa/aHh/aU2cDWM5v5dzvyPksWOp71K/LP1LaMrSKXsfi3YzAONmusL8jw/RYsFX6Oe69H9S6tC6uj0PG6PtQyVpyyMvlcADo61wQ4EcAujiMLCukp8DPGbjoQuCxGDPJITYXJPFxJ3DmSTu6qzqUafYjzOTI+vnJkfM/fF33Dh2zxlhjHPKLfNfNXliqznz07vy/ua8oRsb9iKa5zL6iMVGKiuBjbu7l7fEDvCkeHxkIG4IDMhAY9mOSAzsgCAIAgCAIAgCAIAgCAIAgCAIAgCAIAgCAIAgCAIAgCAIAgCAIAgCAIAgCAIAgNVTEHtLSLgggjmCLFGr5A8YxvDDTzPYdwOh+yfZP+cl85XpOlNw8O43QlvK5a9ktoJQzs3t7VoHds4Bw5DvaEed/FX0tp9Et2rmufqVzo3zR3YjVuL2juumP0ULTdsd973n6xA48OCyYrGyxPVjp78WewpqObK7tHIGuZRxnMWnNK735Xb7+APx6LpYDDbufL6/hFVWdy87L0PZxhdUpJxAEAQBAEAQBAEAQBAEAQBAEAQBAEAQBAEAQBAEAQBAEAQBAEAQBAEAQBAEAQBAEAQBAEAQFW2ywbtW52i7m/1Di39FkxmH6aGWq09CynPdZ5/FRS5h2OY5t1uHjyXzrlHSeptLNVSswunMjjnqpRZt9Tf9B81twuHk2nbN6Lkuff/RROd+4jdicIdI/tZLkk3JPEld6EFCKijM3d3PUomZQApHhmgCAIAgCAIAgCAIAgCAIAgCAIAgCAIAgCAIAgCAIAgCAIAgCAIAgCAIAgCAIAgCAIAgCAIDGRlxYoCpVsD6SV0sbM7XXzM3d7g5p4HnzWDEYKM6iqxXWLI1Mt1lLhw6etqjLPqb6DWzRwAHALTRpKmu16v3wIylc9SwfDxEwABXESRQBAEAQBAEAQBAEAQBAEAQBAEAQBAEAQBAEAQBAEAQBAEAQBAEAQBAEAQBAEAQBAEAQBAEAQBAR+L+yUBEYN7SAswQH1AEAQBAEAQBAEAQBAEAQBAEAQBAEAQBAEAQB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uk-UA" altLang="uk-UA"/>
          </a:p>
        </p:txBody>
      </p:sp>
      <p:pic>
        <p:nvPicPr>
          <p:cNvPr id="5127" name="Picture 3" descr="C:\Documents and Settings\All Users\Документы\атестат-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601" y="160338"/>
            <a:ext cx="2613469" cy="4276774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5128" name="Прямоугольник 8"/>
          <p:cNvSpPr>
            <a:spLocks noChangeArrowheads="1"/>
          </p:cNvSpPr>
          <p:nvPr/>
        </p:nvSpPr>
        <p:spPr bwMode="auto">
          <a:xfrm>
            <a:off x="611560" y="4581128"/>
            <a:ext cx="750438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uk-UA" sz="3200" b="1" dirty="0">
                <a:latin typeface="Calibri" pitchFamily="34" charset="0"/>
              </a:rPr>
              <a:t>Кандидат </a:t>
            </a:r>
            <a:r>
              <a:rPr lang="ru-RU" altLang="uk-UA" sz="3200" b="1" dirty="0" err="1">
                <a:latin typeface="Calibri" pitchFamily="34" charset="0"/>
              </a:rPr>
              <a:t>технічних</a:t>
            </a:r>
            <a:r>
              <a:rPr lang="ru-RU" altLang="uk-UA" sz="3200" b="1" dirty="0">
                <a:latin typeface="Calibri" pitchFamily="34" charset="0"/>
              </a:rPr>
              <a:t> наук з </a:t>
            </a:r>
            <a:r>
              <a:rPr lang="ru-RU" altLang="uk-UA" sz="3200" b="1" dirty="0">
                <a:solidFill>
                  <a:srgbClr val="FFFF00"/>
                </a:solidFill>
                <a:latin typeface="Calibri" pitchFamily="34" charset="0"/>
              </a:rPr>
              <a:t>1980</a:t>
            </a:r>
            <a:r>
              <a:rPr lang="ru-RU" altLang="uk-UA" sz="3200" b="1" dirty="0">
                <a:latin typeface="Calibri" pitchFamily="34" charset="0"/>
              </a:rPr>
              <a:t> р.</a:t>
            </a:r>
          </a:p>
          <a:p>
            <a:r>
              <a:rPr lang="uk-UA" sz="3200" b="1" dirty="0">
                <a:latin typeface="Calibri" pitchFamily="34" charset="0"/>
              </a:rPr>
              <a:t>У </a:t>
            </a:r>
            <a:r>
              <a:rPr lang="uk-UA" sz="3200" b="1" dirty="0">
                <a:solidFill>
                  <a:srgbClr val="FFFF00"/>
                </a:solidFill>
                <a:latin typeface="Calibri" pitchFamily="34" charset="0"/>
              </a:rPr>
              <a:t>1983</a:t>
            </a:r>
            <a:r>
              <a:rPr lang="uk-UA" sz="3200" b="1" dirty="0">
                <a:latin typeface="Calibri" pitchFamily="34" charset="0"/>
              </a:rPr>
              <a:t> р. отримав вчене звання доцента.</a:t>
            </a:r>
          </a:p>
          <a:p>
            <a:r>
              <a:rPr lang="uk-UA" sz="3200" b="1" dirty="0">
                <a:latin typeface="Calibri" pitchFamily="34" charset="0"/>
              </a:rPr>
              <a:t>Доктор технічних наук  з </a:t>
            </a:r>
            <a:r>
              <a:rPr lang="uk-UA" sz="3200" b="1" dirty="0">
                <a:solidFill>
                  <a:srgbClr val="FFFF00"/>
                </a:solidFill>
                <a:latin typeface="Calibri" pitchFamily="34" charset="0"/>
              </a:rPr>
              <a:t>1995</a:t>
            </a:r>
            <a:r>
              <a:rPr lang="uk-UA" sz="3200" b="1" dirty="0">
                <a:latin typeface="Calibri" pitchFamily="34" charset="0"/>
              </a:rPr>
              <a:t> р. </a:t>
            </a:r>
          </a:p>
          <a:p>
            <a:r>
              <a:rPr lang="uk-UA" sz="3200" b="1" dirty="0">
                <a:latin typeface="Calibri" pitchFamily="34" charset="0"/>
              </a:rPr>
              <a:t>В </a:t>
            </a:r>
            <a:r>
              <a:rPr lang="uk-UA" sz="3200" b="1" dirty="0">
                <a:solidFill>
                  <a:srgbClr val="FFFF00"/>
                </a:solidFill>
                <a:latin typeface="Calibri" pitchFamily="34" charset="0"/>
              </a:rPr>
              <a:t>1998</a:t>
            </a:r>
            <a:r>
              <a:rPr lang="uk-UA" sz="3200" b="1" dirty="0">
                <a:latin typeface="Calibri" pitchFamily="34" charset="0"/>
              </a:rPr>
              <a:t> р. отримав звання </a:t>
            </a:r>
            <a:r>
              <a:rPr lang="uk-UA" sz="3200" b="1" dirty="0" smtClean="0">
                <a:latin typeface="Calibri" pitchFamily="34" charset="0"/>
              </a:rPr>
              <a:t>професора</a:t>
            </a:r>
            <a:endParaRPr lang="ru-RU" dirty="0"/>
          </a:p>
        </p:txBody>
      </p:sp>
      <p:sp>
        <p:nvSpPr>
          <p:cNvPr id="5129" name="Прямоугольник 10"/>
          <p:cNvSpPr>
            <a:spLocks noChangeArrowheads="1"/>
          </p:cNvSpPr>
          <p:nvPr/>
        </p:nvSpPr>
        <p:spPr bwMode="auto">
          <a:xfrm>
            <a:off x="2357438" y="1428750"/>
            <a:ext cx="4572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uk-UA" sz="1600">
                <a:latin typeface="Calibri" pitchFamily="34" charset="0"/>
              </a:rPr>
              <a:t>  </a:t>
            </a:r>
          </a:p>
        </p:txBody>
      </p:sp>
      <p:pic>
        <p:nvPicPr>
          <p:cNvPr id="5130" name="Рисунок 5"/>
          <p:cNvPicPr>
            <a:picLocks noChangeAspect="1"/>
          </p:cNvPicPr>
          <p:nvPr/>
        </p:nvPicPr>
        <p:blipFill>
          <a:blip r:embed="rId4" cstate="print"/>
          <a:srcRect t="6046" r="6364" b="7504"/>
          <a:stretch>
            <a:fillRect/>
          </a:stretch>
        </p:blipFill>
        <p:spPr bwMode="auto">
          <a:xfrm>
            <a:off x="6516216" y="627852"/>
            <a:ext cx="2550976" cy="3370047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8585">
            <a:off x="2845648" y="1059152"/>
            <a:ext cx="3614308" cy="2520280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1547664" y="0"/>
            <a:ext cx="612068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uk-UA" altLang="uk-UA" sz="4800" b="1" dirty="0">
                <a:solidFill>
                  <a:srgbClr val="FFFF00"/>
                </a:solidFill>
                <a:latin typeface="Cambria" pitchFamily="18" charset="0"/>
              </a:rPr>
              <a:t>Звання та нагороди</a:t>
            </a:r>
            <a:endParaRPr lang="ru-RU" altLang="uk-UA" sz="4800" b="1" dirty="0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6148" name="Прямоугольник 4"/>
          <p:cNvSpPr>
            <a:spLocks noChangeArrowheads="1"/>
          </p:cNvSpPr>
          <p:nvPr/>
        </p:nvSpPr>
        <p:spPr bwMode="auto">
          <a:xfrm>
            <a:off x="0" y="2786063"/>
            <a:ext cx="6215063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Tx/>
              <a:buChar char="-"/>
            </a:pPr>
            <a:r>
              <a:rPr lang="en-US" altLang="uk-UA" sz="3600" b="1" dirty="0" smtClean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4000" b="1" dirty="0" err="1" smtClean="0">
                <a:solidFill>
                  <a:srgbClr val="FFFF00"/>
                </a:solidFill>
                <a:latin typeface="Calibri" pitchFamily="34" charset="0"/>
              </a:rPr>
              <a:t>Відмінник</a:t>
            </a:r>
            <a:r>
              <a:rPr lang="ru-RU" altLang="uk-UA" sz="4000" b="1" dirty="0" smtClean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4000" b="1" dirty="0" err="1">
                <a:solidFill>
                  <a:srgbClr val="FFFF00"/>
                </a:solidFill>
                <a:latin typeface="Calibri" pitchFamily="34" charset="0"/>
              </a:rPr>
              <a:t>освіти</a:t>
            </a:r>
            <a:r>
              <a:rPr lang="ru-RU" altLang="uk-UA" sz="4000" b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endParaRPr lang="en-US" altLang="uk-UA" sz="4000" b="1" dirty="0" smtClean="0">
              <a:solidFill>
                <a:srgbClr val="FFFF00"/>
              </a:solidFill>
              <a:latin typeface="Calibri" pitchFamily="34" charset="0"/>
            </a:endParaRPr>
          </a:p>
          <a:p>
            <a:pPr eaLnBrk="1" hangingPunct="1"/>
            <a:r>
              <a:rPr lang="en-US" altLang="uk-UA" sz="4000" b="1" dirty="0" smtClean="0">
                <a:solidFill>
                  <a:srgbClr val="FFFF00"/>
                </a:solidFill>
                <a:latin typeface="Calibri" pitchFamily="34" charset="0"/>
              </a:rPr>
              <a:t>               </a:t>
            </a:r>
            <a:r>
              <a:rPr lang="ru-RU" altLang="uk-UA" sz="4000" b="1" dirty="0" err="1" smtClean="0">
                <a:solidFill>
                  <a:srgbClr val="FFFF00"/>
                </a:solidFill>
                <a:latin typeface="Calibri" pitchFamily="34" charset="0"/>
              </a:rPr>
              <a:t>України</a:t>
            </a:r>
            <a:r>
              <a:rPr lang="ru-RU" altLang="uk-UA" sz="4000" dirty="0" smtClean="0">
                <a:latin typeface="Calibri" pitchFamily="34" charset="0"/>
              </a:rPr>
              <a:t> (2003);</a:t>
            </a:r>
            <a:endParaRPr lang="en-US" altLang="uk-UA" sz="4000" dirty="0">
              <a:latin typeface="Calibri" pitchFamily="34" charset="0"/>
            </a:endParaRPr>
          </a:p>
          <a:p>
            <a:pPr eaLnBrk="1" hangingPunct="1">
              <a:buFontTx/>
              <a:buChar char="-"/>
            </a:pPr>
            <a:endParaRPr lang="en-US" altLang="uk-UA" sz="2800" dirty="0">
              <a:latin typeface="Calibri" pitchFamily="34" charset="0"/>
            </a:endParaRPr>
          </a:p>
          <a:p>
            <a:pPr eaLnBrk="1" hangingPunct="1">
              <a:buFontTx/>
              <a:buChar char="-"/>
            </a:pPr>
            <a:r>
              <a:rPr lang="en-US" altLang="uk-UA" sz="3600" b="1" dirty="0" smtClean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4000" b="1" dirty="0" err="1" smtClean="0">
                <a:solidFill>
                  <a:srgbClr val="FFFF00"/>
                </a:solidFill>
                <a:latin typeface="Calibri" pitchFamily="34" charset="0"/>
              </a:rPr>
              <a:t>Заслужений</a:t>
            </a:r>
            <a:r>
              <a:rPr lang="ru-RU" altLang="uk-UA" sz="4000" b="1" dirty="0" smtClean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4000" b="1" dirty="0" err="1" smtClean="0">
                <a:solidFill>
                  <a:srgbClr val="FFFF00"/>
                </a:solidFill>
                <a:latin typeface="Calibri" pitchFamily="34" charset="0"/>
              </a:rPr>
              <a:t>працівник</a:t>
            </a:r>
            <a:endParaRPr lang="en-US" altLang="uk-UA" sz="4000" b="1" dirty="0" smtClean="0">
              <a:solidFill>
                <a:srgbClr val="FFFF00"/>
              </a:solidFill>
              <a:latin typeface="Calibri" pitchFamily="34" charset="0"/>
            </a:endParaRPr>
          </a:p>
          <a:p>
            <a:pPr eaLnBrk="1" hangingPunct="1"/>
            <a:r>
              <a:rPr lang="ru-RU" altLang="uk-UA" sz="4000" b="1" dirty="0" smtClean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4000" b="1" dirty="0" err="1">
                <a:solidFill>
                  <a:srgbClr val="FFFF00"/>
                </a:solidFill>
                <a:latin typeface="Calibri" pitchFamily="34" charset="0"/>
              </a:rPr>
              <a:t>освіти</a:t>
            </a:r>
            <a:r>
              <a:rPr lang="ru-RU" altLang="uk-UA" sz="4000" b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4000" b="1" dirty="0" err="1" smtClean="0">
                <a:solidFill>
                  <a:srgbClr val="FFFF00"/>
                </a:solidFill>
                <a:latin typeface="Calibri" pitchFamily="34" charset="0"/>
              </a:rPr>
              <a:t>України</a:t>
            </a:r>
            <a:r>
              <a:rPr lang="ru-RU" altLang="uk-UA" sz="4000" dirty="0" smtClean="0">
                <a:latin typeface="Calibri" pitchFamily="34" charset="0"/>
              </a:rPr>
              <a:t> </a:t>
            </a:r>
            <a:r>
              <a:rPr lang="ru-RU" altLang="uk-UA" sz="4000" dirty="0">
                <a:latin typeface="Calibri" pitchFamily="34" charset="0"/>
              </a:rPr>
              <a:t>(2007);</a:t>
            </a:r>
          </a:p>
          <a:p>
            <a:pPr eaLnBrk="1" hangingPunct="1"/>
            <a:r>
              <a:rPr lang="ru-RU" altLang="uk-UA" sz="4400" dirty="0">
                <a:latin typeface="Calibri" pitchFamily="34" charset="0"/>
              </a:rPr>
              <a:t> </a:t>
            </a:r>
          </a:p>
        </p:txBody>
      </p:sp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142875" y="785813"/>
            <a:ext cx="90011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uk-UA" sz="2800" dirty="0"/>
              <a:t>Держава високо оцінила трудовий внесок д. т .н., професора Азарова Олексія Дмитровича - його було нагороджено почесними званнями:</a:t>
            </a:r>
            <a:endParaRPr lang="ru-RU" altLang="uk-UA" sz="2800" dirty="0"/>
          </a:p>
        </p:txBody>
      </p:sp>
      <p:pic>
        <p:nvPicPr>
          <p:cNvPr id="6150" name="Picture 4" descr="C:\Documents and Settings\All Users\Документы\грамоти_0002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2652" y="2055698"/>
            <a:ext cx="3633080" cy="2559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HeroicExtremeLeftFacing">
              <a:rot lat="487347" lon="1800000" rev="21425485"/>
            </a:camera>
            <a:lightRig rig="threePt" dir="t"/>
          </a:scene3d>
        </p:spPr>
      </p:pic>
      <p:pic>
        <p:nvPicPr>
          <p:cNvPr id="6151" name="Рисунок 3"/>
          <p:cNvPicPr>
            <a:picLocks noChangeAspect="1"/>
          </p:cNvPicPr>
          <p:nvPr/>
        </p:nvPicPr>
        <p:blipFill>
          <a:blip r:embed="rId4" cstate="print"/>
          <a:srcRect l="11343" t="28984" r="15610" b="35968"/>
          <a:stretch>
            <a:fillRect/>
          </a:stretch>
        </p:blipFill>
        <p:spPr bwMode="auto">
          <a:xfrm>
            <a:off x="5443903" y="4430806"/>
            <a:ext cx="3490577" cy="2355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1Right">
              <a:rot lat="1080000" lon="21000000" rev="0"/>
            </a:camera>
            <a:lightRig rig="threePt" dir="t"/>
          </a:scene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sp>
        <p:nvSpPr>
          <p:cNvPr id="7171" name="Прямоугольник 2"/>
          <p:cNvSpPr>
            <a:spLocks noChangeArrowheads="1"/>
          </p:cNvSpPr>
          <p:nvPr/>
        </p:nvSpPr>
        <p:spPr bwMode="auto">
          <a:xfrm>
            <a:off x="114682" y="1965"/>
            <a:ext cx="88582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uk-UA" sz="2800" dirty="0">
                <a:latin typeface="Calibri" pitchFamily="34" charset="0"/>
              </a:rPr>
              <a:t> </a:t>
            </a:r>
            <a:r>
              <a:rPr lang="uk-UA" altLang="uk-UA" sz="3200" b="1" dirty="0">
                <a:solidFill>
                  <a:srgbClr val="FFFF00"/>
                </a:solidFill>
                <a:latin typeface="Calibri" pitchFamily="34" charset="0"/>
              </a:rPr>
              <a:t>Олексій Дмитрович</a:t>
            </a:r>
            <a:r>
              <a:rPr lang="uk-UA" altLang="uk-UA" sz="3200" dirty="0">
                <a:latin typeface="Calibri" pitchFamily="34" charset="0"/>
              </a:rPr>
              <a:t> за свою трудову діяльність неодноразово був відзначений і нагороджений медалями, грамотами і дипломами.  </a:t>
            </a:r>
            <a:endParaRPr lang="ru-RU" altLang="uk-UA" sz="3200" dirty="0">
              <a:latin typeface="Calibri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3090" y="1552680"/>
            <a:ext cx="2869738" cy="1971340"/>
          </a:xfrm>
          <a:prstGeom prst="rect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0" name="Рисунок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0912" y="4476409"/>
            <a:ext cx="3012270" cy="2200920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94" y="1671920"/>
            <a:ext cx="2877221" cy="1968625"/>
          </a:xfrm>
          <a:prstGeom prst="rect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94" y="3572557"/>
            <a:ext cx="2216923" cy="3227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9024" y="3308970"/>
            <a:ext cx="2378312" cy="347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2828" y="1671920"/>
            <a:ext cx="3771900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53406"/>
            <a:ext cx="2365753" cy="3295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sp>
        <p:nvSpPr>
          <p:cNvPr id="8195" name="TextBox 3"/>
          <p:cNvSpPr txBox="1">
            <a:spLocks noChangeArrowheads="1"/>
          </p:cNvSpPr>
          <p:nvPr/>
        </p:nvSpPr>
        <p:spPr bwMode="auto">
          <a:xfrm>
            <a:off x="755576" y="0"/>
            <a:ext cx="69847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uk-UA" altLang="uk-UA" sz="5400" b="1" dirty="0">
                <a:solidFill>
                  <a:srgbClr val="FFFF00"/>
                </a:solidFill>
                <a:latin typeface="Cambria" pitchFamily="18" charset="0"/>
              </a:rPr>
              <a:t>Наукова діяльність</a:t>
            </a:r>
            <a:endParaRPr lang="ru-RU" altLang="uk-UA" sz="5400" b="1" dirty="0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107504" y="857250"/>
            <a:ext cx="892899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uk-UA" altLang="uk-UA" sz="2800" b="1" dirty="0" smtClean="0">
                <a:latin typeface="+mn-lt"/>
              </a:rPr>
              <a:t>Олексій </a:t>
            </a:r>
            <a:r>
              <a:rPr lang="uk-UA" altLang="uk-UA" sz="2800" b="1" dirty="0">
                <a:latin typeface="+mn-lt"/>
              </a:rPr>
              <a:t>Дмитрович Азаров</a:t>
            </a:r>
            <a:r>
              <a:rPr lang="uk-UA" altLang="uk-UA" sz="2800" dirty="0">
                <a:latin typeface="+mn-lt"/>
              </a:rPr>
              <a:t> є керівником однієї з наукових шкіл </a:t>
            </a:r>
            <a:r>
              <a:rPr lang="uk-UA" altLang="uk-UA" sz="2800" dirty="0" smtClean="0">
                <a:latin typeface="+mn-lt"/>
              </a:rPr>
              <a:t>університету  </a:t>
            </a:r>
            <a:r>
              <a:rPr lang="uk-UA" altLang="uk-UA" sz="2800" b="1" dirty="0">
                <a:solidFill>
                  <a:srgbClr val="FFFF00"/>
                </a:solidFill>
                <a:latin typeface="+mn-lt"/>
              </a:rPr>
              <a:t>“</a:t>
            </a:r>
            <a:r>
              <a:rPr lang="uk-UA" altLang="uk-UA" sz="2800" b="1" dirty="0" err="1">
                <a:solidFill>
                  <a:srgbClr val="FFFF00"/>
                </a:solidFill>
                <a:latin typeface="+mn-lt"/>
              </a:rPr>
              <a:t>Відмовостійкі</a:t>
            </a:r>
            <a:r>
              <a:rPr lang="uk-UA" altLang="uk-UA" sz="2800" b="1" dirty="0">
                <a:solidFill>
                  <a:srgbClr val="FFFF00"/>
                </a:solidFill>
                <a:latin typeface="+mn-lt"/>
              </a:rPr>
              <a:t> високопродуктивні АЦП і ЦАП із ваговою надлишковістю для реєстрування, опрацювання та </a:t>
            </a:r>
            <a:r>
              <a:rPr lang="uk-UA" altLang="uk-UA" sz="2800" b="1" dirty="0" err="1">
                <a:solidFill>
                  <a:srgbClr val="FFFF00"/>
                </a:solidFill>
                <a:latin typeface="+mn-lt"/>
              </a:rPr>
              <a:t>скремблювання</a:t>
            </a:r>
            <a:r>
              <a:rPr lang="uk-UA" altLang="uk-UA" sz="2800" b="1" dirty="0">
                <a:solidFill>
                  <a:srgbClr val="FFFF00"/>
                </a:solidFill>
                <a:latin typeface="+mn-lt"/>
              </a:rPr>
              <a:t> сигналів”</a:t>
            </a:r>
            <a:r>
              <a:rPr lang="uk-UA" altLang="uk-UA" sz="2800" dirty="0">
                <a:latin typeface="+mn-lt"/>
              </a:rPr>
              <a:t>, яка визнана в Україні і</a:t>
            </a:r>
            <a:r>
              <a:rPr lang="uk-UA" altLang="uk-UA" sz="2800" dirty="0" smtClean="0">
                <a:latin typeface="+mn-lt"/>
              </a:rPr>
              <a:t> </a:t>
            </a:r>
            <a:r>
              <a:rPr lang="uk-UA" altLang="uk-UA" sz="2800" dirty="0">
                <a:latin typeface="+mn-lt"/>
              </a:rPr>
              <a:t>за її </a:t>
            </a:r>
            <a:r>
              <a:rPr lang="uk-UA" altLang="uk-UA" sz="2800" dirty="0" smtClean="0">
                <a:latin typeface="+mn-lt"/>
              </a:rPr>
              <a:t>межами </a:t>
            </a:r>
            <a:r>
              <a:rPr lang="uk-UA" altLang="uk-UA" sz="2800" dirty="0">
                <a:latin typeface="+mn-lt"/>
              </a:rPr>
              <a:t>та створює основний науковий потенціал ВНТУ.</a:t>
            </a:r>
            <a:endParaRPr lang="ru-RU" altLang="uk-UA" sz="2800" dirty="0">
              <a:latin typeface="+mn-lt"/>
            </a:endParaRPr>
          </a:p>
        </p:txBody>
      </p:sp>
      <p:sp>
        <p:nvSpPr>
          <p:cNvPr id="6149" name="TextBox 7"/>
          <p:cNvSpPr txBox="1">
            <a:spLocks noChangeArrowheads="1"/>
          </p:cNvSpPr>
          <p:nvPr/>
        </p:nvSpPr>
        <p:spPr bwMode="auto">
          <a:xfrm>
            <a:off x="32693" y="5301208"/>
            <a:ext cx="900380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altLang="uk-UA" sz="2800" b="1" dirty="0" smtClean="0">
                <a:solidFill>
                  <a:srgbClr val="FFFF00"/>
                </a:solidFill>
                <a:latin typeface="+mn-lt"/>
              </a:rPr>
              <a:t>Голова </a:t>
            </a:r>
            <a:r>
              <a:rPr lang="ru-RU" altLang="uk-UA" sz="2800" b="1" dirty="0" err="1">
                <a:solidFill>
                  <a:srgbClr val="FFFF00"/>
                </a:solidFill>
                <a:latin typeface="+mn-lt"/>
              </a:rPr>
              <a:t>спеціалізованої</a:t>
            </a:r>
            <a:r>
              <a:rPr lang="ru-RU" altLang="uk-UA" sz="2800" b="1" dirty="0">
                <a:solidFill>
                  <a:srgbClr val="FFFF00"/>
                </a:solidFill>
                <a:latin typeface="+mn-lt"/>
              </a:rPr>
              <a:t> </a:t>
            </a:r>
            <a:r>
              <a:rPr lang="ru-RU" altLang="uk-UA" sz="2800" b="1" dirty="0" err="1" smtClean="0">
                <a:solidFill>
                  <a:srgbClr val="FFFF00"/>
                </a:solidFill>
                <a:latin typeface="+mn-lt"/>
              </a:rPr>
              <a:t>Вченої</a:t>
            </a:r>
            <a:r>
              <a:rPr lang="ru-RU" altLang="uk-UA" sz="2800" b="1" dirty="0" smtClean="0">
                <a:solidFill>
                  <a:srgbClr val="FFFF00"/>
                </a:solidFill>
                <a:latin typeface="+mn-lt"/>
              </a:rPr>
              <a:t> </a:t>
            </a:r>
            <a:r>
              <a:rPr lang="ru-RU" altLang="uk-UA" sz="2800" b="1" dirty="0">
                <a:solidFill>
                  <a:srgbClr val="FFFF00"/>
                </a:solidFill>
                <a:latin typeface="+mn-lt"/>
              </a:rPr>
              <a:t>ради</a:t>
            </a:r>
            <a:r>
              <a:rPr lang="ru-RU" altLang="uk-UA" sz="2800" dirty="0">
                <a:latin typeface="+mn-lt"/>
              </a:rPr>
              <a:t> і член ради </a:t>
            </a:r>
            <a:r>
              <a:rPr lang="ru-RU" altLang="uk-UA" sz="2800" dirty="0" err="1">
                <a:latin typeface="+mn-lt"/>
              </a:rPr>
              <a:t>із</a:t>
            </a:r>
            <a:r>
              <a:rPr lang="ru-RU" altLang="uk-UA" sz="2800" dirty="0">
                <a:latin typeface="+mn-lt"/>
              </a:rPr>
              <a:t> </a:t>
            </a:r>
            <a:r>
              <a:rPr lang="ru-RU" altLang="uk-UA" sz="2800" dirty="0" err="1">
                <a:latin typeface="+mn-lt"/>
              </a:rPr>
              <a:t>захисту</a:t>
            </a:r>
            <a:r>
              <a:rPr lang="ru-RU" altLang="uk-UA" sz="2800" dirty="0">
                <a:latin typeface="+mn-lt"/>
              </a:rPr>
              <a:t> </a:t>
            </a:r>
            <a:r>
              <a:rPr lang="ru-RU" altLang="uk-UA" sz="2800" dirty="0" err="1">
                <a:latin typeface="+mn-lt"/>
              </a:rPr>
              <a:t>докторських</a:t>
            </a:r>
            <a:r>
              <a:rPr lang="ru-RU" altLang="uk-UA" sz="2800" dirty="0">
                <a:latin typeface="+mn-lt"/>
              </a:rPr>
              <a:t> і </a:t>
            </a:r>
            <a:r>
              <a:rPr lang="ru-RU" altLang="uk-UA" sz="2800" dirty="0" err="1">
                <a:latin typeface="+mn-lt"/>
              </a:rPr>
              <a:t>кандидатських</a:t>
            </a:r>
            <a:r>
              <a:rPr lang="ru-RU" altLang="uk-UA" sz="2800" dirty="0">
                <a:latin typeface="+mn-lt"/>
              </a:rPr>
              <a:t> </a:t>
            </a:r>
            <a:r>
              <a:rPr lang="ru-RU" altLang="uk-UA" sz="2800" dirty="0" err="1">
                <a:latin typeface="+mn-lt"/>
              </a:rPr>
              <a:t>дисертацій</a:t>
            </a:r>
            <a:r>
              <a:rPr lang="ru-RU" altLang="uk-UA" sz="2800" dirty="0">
                <a:latin typeface="+mn-lt"/>
              </a:rPr>
              <a:t> при </a:t>
            </a:r>
            <a:r>
              <a:rPr lang="ru-RU" altLang="uk-UA" sz="2800" dirty="0" err="1">
                <a:latin typeface="+mn-lt"/>
              </a:rPr>
              <a:t>Вінницькому</a:t>
            </a:r>
            <a:r>
              <a:rPr lang="ru-RU" altLang="uk-UA" sz="2800" dirty="0">
                <a:latin typeface="+mn-lt"/>
              </a:rPr>
              <a:t> </a:t>
            </a:r>
            <a:r>
              <a:rPr lang="ru-RU" altLang="uk-UA" sz="2800" dirty="0" err="1">
                <a:latin typeface="+mn-lt"/>
              </a:rPr>
              <a:t>національному</a:t>
            </a:r>
            <a:r>
              <a:rPr lang="ru-RU" altLang="uk-UA" sz="2800" dirty="0">
                <a:latin typeface="+mn-lt"/>
              </a:rPr>
              <a:t> </a:t>
            </a:r>
            <a:r>
              <a:rPr lang="ru-RU" altLang="uk-UA" sz="2800" dirty="0" err="1">
                <a:latin typeface="+mn-lt"/>
              </a:rPr>
              <a:t>технічному</a:t>
            </a:r>
            <a:r>
              <a:rPr lang="ru-RU" altLang="uk-UA" sz="2800" dirty="0">
                <a:latin typeface="+mn-lt"/>
              </a:rPr>
              <a:t> </a:t>
            </a:r>
            <a:r>
              <a:rPr lang="ru-RU" altLang="uk-UA" sz="2800" dirty="0" err="1">
                <a:latin typeface="+mn-lt"/>
              </a:rPr>
              <a:t>університеті</a:t>
            </a:r>
            <a:r>
              <a:rPr lang="ru-RU" altLang="uk-UA" dirty="0"/>
              <a:t>.</a:t>
            </a:r>
          </a:p>
        </p:txBody>
      </p:sp>
      <p:sp>
        <p:nvSpPr>
          <p:cNvPr id="6150" name="TextBox 8"/>
          <p:cNvSpPr txBox="1">
            <a:spLocks noChangeArrowheads="1"/>
          </p:cNvSpPr>
          <p:nvPr/>
        </p:nvSpPr>
        <p:spPr bwMode="auto">
          <a:xfrm>
            <a:off x="107504" y="3643313"/>
            <a:ext cx="892899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altLang="uk-UA" sz="2800" dirty="0" err="1" smtClean="0">
                <a:latin typeface="+mn-lt"/>
              </a:rPr>
              <a:t>Відомий</a:t>
            </a:r>
            <a:r>
              <a:rPr lang="ru-RU" altLang="uk-UA" sz="2800" dirty="0" smtClean="0">
                <a:latin typeface="+mn-lt"/>
              </a:rPr>
              <a:t> </a:t>
            </a:r>
            <a:r>
              <a:rPr lang="ru-RU" altLang="uk-UA" sz="2800" dirty="0" err="1">
                <a:latin typeface="+mn-lt"/>
              </a:rPr>
              <a:t>фахівець</a:t>
            </a:r>
            <a:r>
              <a:rPr lang="ru-RU" altLang="uk-UA" sz="2800" dirty="0">
                <a:latin typeface="+mn-lt"/>
              </a:rPr>
              <a:t> у </a:t>
            </a:r>
            <a:r>
              <a:rPr lang="ru-RU" altLang="uk-UA" sz="2800" dirty="0" err="1">
                <a:latin typeface="+mn-lt"/>
              </a:rPr>
              <a:t>галузі</a:t>
            </a:r>
            <a:r>
              <a:rPr lang="ru-RU" altLang="uk-UA" sz="2800" dirty="0">
                <a:latin typeface="+mn-lt"/>
              </a:rPr>
              <a:t> </a:t>
            </a:r>
            <a:r>
              <a:rPr lang="ru-RU" altLang="uk-UA" sz="2800" b="1" dirty="0" err="1">
                <a:latin typeface="+mn-lt"/>
              </a:rPr>
              <a:t>проектування</a:t>
            </a:r>
            <a:r>
              <a:rPr lang="ru-RU" altLang="uk-UA" sz="2800" b="1" dirty="0">
                <a:latin typeface="+mn-lt"/>
              </a:rPr>
              <a:t> </a:t>
            </a:r>
            <a:r>
              <a:rPr lang="ru-RU" altLang="uk-UA" sz="2800" b="1" dirty="0" err="1">
                <a:latin typeface="+mn-lt"/>
              </a:rPr>
              <a:t>високоточних</a:t>
            </a:r>
            <a:r>
              <a:rPr lang="ru-RU" altLang="uk-UA" sz="2800" b="1" dirty="0">
                <a:latin typeface="+mn-lt"/>
              </a:rPr>
              <a:t> </a:t>
            </a:r>
            <a:r>
              <a:rPr lang="ru-RU" altLang="uk-UA" sz="2800" b="1" dirty="0" err="1">
                <a:latin typeface="+mn-lt"/>
              </a:rPr>
              <a:t>швидкодіючих</a:t>
            </a:r>
            <a:r>
              <a:rPr lang="ru-RU" altLang="uk-UA" sz="2800" b="1" dirty="0">
                <a:latin typeface="+mn-lt"/>
              </a:rPr>
              <a:t> аналого-</a:t>
            </a:r>
            <a:r>
              <a:rPr lang="ru-RU" altLang="uk-UA" sz="2800" b="1" dirty="0" err="1">
                <a:latin typeface="+mn-lt"/>
              </a:rPr>
              <a:t>цифрових</a:t>
            </a:r>
            <a:r>
              <a:rPr lang="ru-RU" altLang="uk-UA" sz="2800" b="1" dirty="0">
                <a:latin typeface="+mn-lt"/>
              </a:rPr>
              <a:t> і цифро-</a:t>
            </a:r>
            <a:r>
              <a:rPr lang="ru-RU" altLang="uk-UA" sz="2800" b="1" dirty="0" err="1">
                <a:latin typeface="+mn-lt"/>
              </a:rPr>
              <a:t>аналогових</a:t>
            </a:r>
            <a:r>
              <a:rPr lang="ru-RU" altLang="uk-UA" sz="2800" b="1" dirty="0">
                <a:latin typeface="+mn-lt"/>
              </a:rPr>
              <a:t> </a:t>
            </a:r>
            <a:r>
              <a:rPr lang="ru-RU" altLang="uk-UA" sz="2800" b="1" dirty="0" err="1">
                <a:latin typeface="+mn-lt"/>
              </a:rPr>
              <a:t>перетворювачів</a:t>
            </a:r>
            <a:r>
              <a:rPr lang="ru-RU" altLang="uk-UA" sz="2800" b="1" dirty="0">
                <a:latin typeface="+mn-lt"/>
              </a:rPr>
              <a:t> з </a:t>
            </a:r>
            <a:r>
              <a:rPr lang="ru-RU" altLang="uk-UA" sz="2800" b="1" dirty="0" err="1">
                <a:latin typeface="+mn-lt"/>
              </a:rPr>
              <a:t>ваговою</a:t>
            </a:r>
            <a:r>
              <a:rPr lang="ru-RU" altLang="uk-UA" sz="2800" b="1" dirty="0">
                <a:latin typeface="+mn-lt"/>
              </a:rPr>
              <a:t> </a:t>
            </a:r>
            <a:r>
              <a:rPr lang="ru-RU" altLang="uk-UA" sz="2800" b="1" dirty="0" err="1">
                <a:latin typeface="+mn-lt"/>
              </a:rPr>
              <a:t>надлишковістю</a:t>
            </a:r>
            <a:r>
              <a:rPr lang="ru-RU" altLang="uk-UA" sz="2800" dirty="0">
                <a:latin typeface="+mn-lt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sp>
        <p:nvSpPr>
          <p:cNvPr id="7171" name="Прямоугольник 1"/>
          <p:cNvSpPr>
            <a:spLocks noChangeArrowheads="1"/>
          </p:cNvSpPr>
          <p:nvPr/>
        </p:nvSpPr>
        <p:spPr bwMode="auto">
          <a:xfrm>
            <a:off x="147444" y="1925234"/>
            <a:ext cx="8896833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altLang="uk-UA" sz="2800" dirty="0" err="1" smtClean="0">
                <a:latin typeface="Calibri" pitchFamily="34" charset="0"/>
                <a:cs typeface="Arial" charset="0"/>
              </a:rPr>
              <a:t>Наукові</a:t>
            </a:r>
            <a:r>
              <a:rPr lang="ru-RU" altLang="uk-UA" sz="2800" dirty="0" smtClean="0">
                <a:latin typeface="Calibri" pitchFamily="34" charset="0"/>
                <a:cs typeface="Arial" charset="0"/>
              </a:rPr>
              <a:t> 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та </a:t>
            </a:r>
            <a:r>
              <a:rPr lang="ru-RU" altLang="uk-UA" sz="2800" dirty="0" err="1">
                <a:latin typeface="Calibri" pitchFamily="34" charset="0"/>
                <a:cs typeface="Arial" charset="0"/>
              </a:rPr>
              <a:t>науково-методичні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 </a:t>
            </a:r>
            <a:r>
              <a:rPr lang="ru-RU" altLang="uk-UA" sz="2800" dirty="0" err="1">
                <a:latin typeface="Calibri" pitchFamily="34" charset="0"/>
                <a:cs typeface="Arial" charset="0"/>
              </a:rPr>
              <a:t>результати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 </a:t>
            </a:r>
            <a:r>
              <a:rPr lang="ru-RU" altLang="uk-UA" sz="2800" dirty="0" err="1" smtClean="0">
                <a:latin typeface="Calibri" pitchFamily="34" charset="0"/>
                <a:cs typeface="Arial" charset="0"/>
              </a:rPr>
              <a:t>роботи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 </a:t>
            </a:r>
            <a:endParaRPr lang="ru-RU" altLang="uk-UA" sz="2800" dirty="0" smtClean="0">
              <a:latin typeface="Calibri" pitchFamily="34" charset="0"/>
              <a:cs typeface="Arial" charset="0"/>
            </a:endParaRPr>
          </a:p>
          <a:p>
            <a:pPr eaLnBrk="1" hangingPunct="1">
              <a:defRPr/>
            </a:pPr>
            <a:r>
              <a:rPr lang="ru-RU" altLang="uk-UA" sz="2800" dirty="0" smtClean="0">
                <a:latin typeface="Calibri" pitchFamily="34" charset="0"/>
                <a:cs typeface="Arial" charset="0"/>
              </a:rPr>
              <a:t>Азарова 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О. Д. </a:t>
            </a:r>
            <a:r>
              <a:rPr lang="ru-RU" altLang="uk-UA" sz="2800" dirty="0" err="1">
                <a:latin typeface="Calibri" pitchFamily="34" charset="0"/>
                <a:cs typeface="Arial" charset="0"/>
              </a:rPr>
              <a:t>опубліковано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 у </a:t>
            </a:r>
            <a:r>
              <a:rPr lang="ru-RU" altLang="uk-UA" sz="2800" dirty="0" err="1">
                <a:latin typeface="Calibri" pitchFamily="34" charset="0"/>
                <a:cs typeface="Arial" charset="0"/>
              </a:rPr>
              <a:t>понад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 </a:t>
            </a:r>
            <a:r>
              <a:rPr lang="ru-RU" altLang="uk-UA" sz="2800" b="1" dirty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520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 </a:t>
            </a:r>
            <a:r>
              <a:rPr lang="ru-RU" altLang="uk-UA" sz="2800" dirty="0" err="1">
                <a:latin typeface="Calibri" pitchFamily="34" charset="0"/>
                <a:cs typeface="Arial" charset="0"/>
              </a:rPr>
              <a:t>науково-методичних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 </a:t>
            </a:r>
            <a:r>
              <a:rPr lang="ru-RU" altLang="uk-UA" sz="2800" dirty="0" err="1">
                <a:latin typeface="Calibri" pitchFamily="34" charset="0"/>
                <a:cs typeface="Arial" charset="0"/>
              </a:rPr>
              <a:t>працях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, </a:t>
            </a:r>
            <a:r>
              <a:rPr lang="ru-RU" altLang="uk-UA" sz="2800" dirty="0" err="1">
                <a:latin typeface="Calibri" pitchFamily="34" charset="0"/>
                <a:cs typeface="Arial" charset="0"/>
              </a:rPr>
              <a:t>серед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 </a:t>
            </a:r>
            <a:r>
              <a:rPr lang="ru-RU" altLang="uk-UA" sz="2800" dirty="0" err="1">
                <a:latin typeface="Calibri" pitchFamily="34" charset="0"/>
                <a:cs typeface="Arial" charset="0"/>
              </a:rPr>
              <a:t>яких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 </a:t>
            </a:r>
            <a:r>
              <a:rPr lang="ru-RU" altLang="uk-UA" sz="2800" b="1" dirty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14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 </a:t>
            </a:r>
            <a:r>
              <a:rPr lang="ru-RU" altLang="uk-UA" sz="2800" dirty="0" err="1">
                <a:latin typeface="Calibri" pitchFamily="34" charset="0"/>
                <a:cs typeface="Arial" charset="0"/>
              </a:rPr>
              <a:t>монографій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, </a:t>
            </a:r>
            <a:r>
              <a:rPr lang="ru-RU" altLang="uk-UA" sz="2800" b="1" dirty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25</a:t>
            </a:r>
            <a:r>
              <a:rPr lang="ru-RU" altLang="uk-UA" sz="2800" dirty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0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 </a:t>
            </a:r>
            <a:r>
              <a:rPr lang="ru-RU" altLang="uk-UA" sz="2800" dirty="0" err="1">
                <a:latin typeface="Calibri" pitchFamily="34" charset="0"/>
                <a:cs typeface="Arial" charset="0"/>
              </a:rPr>
              <a:t>патентів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, </a:t>
            </a:r>
            <a:r>
              <a:rPr lang="ru-RU" altLang="uk-UA" sz="2800" b="1" dirty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30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 </a:t>
            </a:r>
            <a:r>
              <a:rPr lang="ru-RU" altLang="uk-UA" sz="2800" dirty="0" err="1">
                <a:latin typeface="Calibri" pitchFamily="34" charset="0"/>
                <a:cs typeface="Arial" charset="0"/>
              </a:rPr>
              <a:t>навчально-методичних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 </a:t>
            </a:r>
            <a:r>
              <a:rPr lang="ru-RU" altLang="uk-UA" sz="2800" dirty="0" err="1">
                <a:latin typeface="Calibri" pitchFamily="34" charset="0"/>
                <a:cs typeface="Arial" charset="0"/>
              </a:rPr>
              <a:t>праць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, </a:t>
            </a:r>
            <a:r>
              <a:rPr lang="ru-RU" altLang="uk-UA" sz="2800" dirty="0" err="1">
                <a:latin typeface="Calibri" pitchFamily="34" charset="0"/>
                <a:cs typeface="Arial" charset="0"/>
              </a:rPr>
              <a:t>зокрема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, </a:t>
            </a:r>
            <a:r>
              <a:rPr lang="ru-RU" altLang="uk-UA" sz="2800" b="1" dirty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5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 </a:t>
            </a:r>
            <a:r>
              <a:rPr lang="ru-RU" altLang="uk-UA" sz="2800" dirty="0" err="1">
                <a:latin typeface="Calibri" pitchFamily="34" charset="0"/>
                <a:cs typeface="Arial" charset="0"/>
              </a:rPr>
              <a:t>посібників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 </a:t>
            </a:r>
            <a:r>
              <a:rPr lang="ru-RU" altLang="uk-UA" sz="2800" dirty="0" err="1">
                <a:latin typeface="Calibri" pitchFamily="34" charset="0"/>
                <a:cs typeface="Arial" charset="0"/>
              </a:rPr>
              <a:t>із</a:t>
            </a:r>
            <a:r>
              <a:rPr lang="ru-RU" altLang="uk-UA" sz="2800" dirty="0">
                <a:latin typeface="Calibri" pitchFamily="34" charset="0"/>
                <a:cs typeface="Arial" charset="0"/>
              </a:rPr>
              <a:t> грифом МОНУ.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-34423"/>
            <a:ext cx="8928992" cy="1816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altLang="uk-UA" sz="2800" b="1" dirty="0" err="1" smtClean="0">
                <a:solidFill>
                  <a:srgbClr val="FFFF00"/>
                </a:solidFill>
                <a:latin typeface="Calibri" pitchFamily="34" charset="0"/>
              </a:rPr>
              <a:t>Олексій</a:t>
            </a:r>
            <a:r>
              <a:rPr lang="ru-RU" altLang="uk-UA" sz="2800" b="1" dirty="0" smtClean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2800" b="1" dirty="0" err="1">
                <a:solidFill>
                  <a:srgbClr val="FFFF00"/>
                </a:solidFill>
                <a:latin typeface="Calibri" pitchFamily="34" charset="0"/>
              </a:rPr>
              <a:t>Дмитрович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dirty="0" err="1">
                <a:latin typeface="Calibri" pitchFamily="34" charset="0"/>
              </a:rPr>
              <a:t>керує</a:t>
            </a:r>
            <a:r>
              <a:rPr lang="ru-RU" altLang="uk-UA" sz="2800" dirty="0">
                <a:latin typeface="Calibri" pitchFamily="34" charset="0"/>
              </a:rPr>
              <a:t> в </a:t>
            </a:r>
            <a:r>
              <a:rPr lang="ru-RU" altLang="uk-UA" sz="2800" dirty="0" err="1">
                <a:latin typeface="Calibri" pitchFamily="34" charset="0"/>
              </a:rPr>
              <a:t>аспірантурі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dirty="0" err="1">
                <a:latin typeface="Calibri" pitchFamily="34" charset="0"/>
              </a:rPr>
              <a:t>підготовкою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dirty="0" err="1">
                <a:latin typeface="Calibri" pitchFamily="34" charset="0"/>
              </a:rPr>
              <a:t>фахівців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dirty="0" err="1">
                <a:latin typeface="Calibri" pitchFamily="34" charset="0"/>
              </a:rPr>
              <a:t>зі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dirty="0" err="1">
                <a:latin typeface="Calibri" pitchFamily="34" charset="0"/>
              </a:rPr>
              <a:t>спеціальності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dirty="0" smtClean="0">
                <a:latin typeface="Calibri" pitchFamily="34" charset="0"/>
              </a:rPr>
              <a:t>05.13.05 </a:t>
            </a:r>
            <a:r>
              <a:rPr lang="ru-RU" altLang="uk-UA" sz="2800" dirty="0">
                <a:solidFill>
                  <a:srgbClr val="FFFF00"/>
                </a:solidFill>
                <a:latin typeface="Calibri" pitchFamily="34" charset="0"/>
              </a:rPr>
              <a:t>«</a:t>
            </a:r>
            <a:r>
              <a:rPr lang="ru-RU" altLang="uk-UA" sz="2800" b="1" dirty="0" err="1">
                <a:solidFill>
                  <a:srgbClr val="FFFF00"/>
                </a:solidFill>
                <a:latin typeface="Calibri" pitchFamily="34" charset="0"/>
              </a:rPr>
              <a:t>Комп’ютерні</a:t>
            </a:r>
            <a:r>
              <a:rPr lang="ru-RU" altLang="uk-UA" sz="2800" b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2800" b="1" dirty="0" err="1">
                <a:solidFill>
                  <a:srgbClr val="FFFF00"/>
                </a:solidFill>
                <a:latin typeface="Calibri" pitchFamily="34" charset="0"/>
              </a:rPr>
              <a:t>системи</a:t>
            </a:r>
            <a:r>
              <a:rPr lang="ru-RU" altLang="uk-UA" sz="2800" b="1" dirty="0">
                <a:solidFill>
                  <a:srgbClr val="FFFF00"/>
                </a:solidFill>
                <a:latin typeface="Calibri" pitchFamily="34" charset="0"/>
              </a:rPr>
              <a:t> і </a:t>
            </a:r>
            <a:r>
              <a:rPr lang="ru-RU" altLang="uk-UA" sz="2800" b="1" dirty="0" err="1">
                <a:solidFill>
                  <a:srgbClr val="FFFF00"/>
                </a:solidFill>
                <a:latin typeface="Calibri" pitchFamily="34" charset="0"/>
              </a:rPr>
              <a:t>компоненти</a:t>
            </a:r>
            <a:r>
              <a:rPr lang="ru-RU" altLang="uk-UA" sz="2800" dirty="0">
                <a:solidFill>
                  <a:srgbClr val="FFFF00"/>
                </a:solidFill>
                <a:latin typeface="Calibri" pitchFamily="34" charset="0"/>
              </a:rPr>
              <a:t>»</a:t>
            </a:r>
            <a:r>
              <a:rPr lang="ru-RU" altLang="uk-UA" sz="2800" dirty="0">
                <a:latin typeface="Calibri" pitchFamily="34" charset="0"/>
              </a:rPr>
              <a:t>, в </a:t>
            </a:r>
            <a:r>
              <a:rPr lang="ru-RU" altLang="uk-UA" sz="2800" dirty="0" err="1">
                <a:latin typeface="Calibri" pitchFamily="34" charset="0"/>
              </a:rPr>
              <a:t>період</a:t>
            </a:r>
            <a:r>
              <a:rPr lang="ru-RU" altLang="uk-UA" sz="2800" dirty="0">
                <a:latin typeface="Calibri" pitchFamily="34" charset="0"/>
              </a:rPr>
              <a:t> з 1993 по </a:t>
            </a:r>
            <a:r>
              <a:rPr lang="ru-RU" altLang="uk-UA" sz="2800" dirty="0" err="1">
                <a:latin typeface="Calibri" pitchFamily="34" charset="0"/>
              </a:rPr>
              <a:t>теперішній</a:t>
            </a:r>
            <a:r>
              <a:rPr lang="ru-RU" altLang="uk-UA" sz="2800" dirty="0">
                <a:latin typeface="Calibri" pitchFamily="34" charset="0"/>
              </a:rPr>
              <a:t> час </a:t>
            </a:r>
            <a:r>
              <a:rPr lang="ru-RU" altLang="uk-UA" sz="2800" dirty="0" err="1">
                <a:latin typeface="Calibri" pitchFamily="34" charset="0"/>
              </a:rPr>
              <a:t>підготував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b="1" dirty="0">
                <a:solidFill>
                  <a:srgbClr val="FFFF00"/>
                </a:solidFill>
                <a:latin typeface="Calibri" pitchFamily="34" charset="0"/>
              </a:rPr>
              <a:t>16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dirty="0" err="1">
                <a:latin typeface="Calibri" pitchFamily="34" charset="0"/>
              </a:rPr>
              <a:t>кандидатів</a:t>
            </a:r>
            <a:r>
              <a:rPr lang="ru-RU" altLang="uk-UA" sz="2800" dirty="0">
                <a:latin typeface="Calibri" pitchFamily="34" charset="0"/>
              </a:rPr>
              <a:t> наук. </a:t>
            </a:r>
          </a:p>
        </p:txBody>
      </p:sp>
      <p:sp>
        <p:nvSpPr>
          <p:cNvPr id="9221" name="Прямоугольник 4"/>
          <p:cNvSpPr>
            <a:spLocks noChangeArrowheads="1"/>
          </p:cNvSpPr>
          <p:nvPr/>
        </p:nvSpPr>
        <p:spPr bwMode="auto">
          <a:xfrm>
            <a:off x="131365" y="4171547"/>
            <a:ext cx="892899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uk-UA" sz="2800" dirty="0" smtClean="0">
                <a:latin typeface="Calibri" pitchFamily="34" charset="0"/>
              </a:rPr>
              <a:t>Заступник </a:t>
            </a:r>
            <a:r>
              <a:rPr lang="ru-RU" altLang="uk-UA" sz="2800" dirty="0" err="1">
                <a:latin typeface="Calibri" pitchFamily="34" charset="0"/>
              </a:rPr>
              <a:t>голів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dirty="0" err="1">
                <a:latin typeface="Calibri" pitchFamily="34" charset="0"/>
              </a:rPr>
              <a:t>оргкомітетів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dirty="0" err="1">
                <a:latin typeface="Calibri" pitchFamily="34" charset="0"/>
              </a:rPr>
              <a:t>Всеукраїнської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dirty="0" err="1">
                <a:latin typeface="Calibri" pitchFamily="34" charset="0"/>
              </a:rPr>
              <a:t>студентської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dirty="0" err="1">
                <a:latin typeface="Calibri" pitchFamily="34" charset="0"/>
              </a:rPr>
              <a:t>олімпіади</a:t>
            </a:r>
            <a:r>
              <a:rPr lang="ru-RU" altLang="uk-UA" sz="2800" dirty="0">
                <a:latin typeface="Calibri" pitchFamily="34" charset="0"/>
              </a:rPr>
              <a:t> з </a:t>
            </a:r>
            <a:r>
              <a:rPr lang="ru-RU" altLang="uk-UA" sz="2800" dirty="0" err="1">
                <a:latin typeface="Calibri" pitchFamily="34" charset="0"/>
              </a:rPr>
              <a:t>програмування</a:t>
            </a:r>
            <a:r>
              <a:rPr lang="ru-RU" altLang="uk-UA" sz="2800" dirty="0">
                <a:latin typeface="Calibri" pitchFamily="34" charset="0"/>
              </a:rPr>
              <a:t>, </a:t>
            </a:r>
            <a:r>
              <a:rPr lang="ru-RU" altLang="uk-UA" sz="2800" dirty="0" err="1">
                <a:latin typeface="Calibri" pitchFamily="34" charset="0"/>
              </a:rPr>
              <a:t>щорічного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dirty="0" err="1">
                <a:latin typeface="Calibri" pitchFamily="34" charset="0"/>
              </a:rPr>
              <a:t>Вінницького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dirty="0" err="1">
                <a:latin typeface="Calibri" pitchFamily="34" charset="0"/>
              </a:rPr>
              <a:t>обласного</a:t>
            </a:r>
            <a:r>
              <a:rPr lang="ru-RU" altLang="uk-UA" sz="2800" dirty="0">
                <a:latin typeface="Calibri" pitchFamily="34" charset="0"/>
              </a:rPr>
              <a:t> конкурсу з </a:t>
            </a:r>
            <a:r>
              <a:rPr lang="en-US" altLang="uk-UA" sz="2800" dirty="0">
                <a:latin typeface="Calibri" pitchFamily="34" charset="0"/>
              </a:rPr>
              <a:t>WEB-</a:t>
            </a:r>
            <a:r>
              <a:rPr lang="ru-RU" altLang="uk-UA" sz="2800" dirty="0">
                <a:latin typeface="Calibri" pitchFamily="34" charset="0"/>
              </a:rPr>
              <a:t>дизайну, </a:t>
            </a:r>
            <a:r>
              <a:rPr lang="ru-RU" altLang="uk-UA" sz="2800" dirty="0" err="1">
                <a:latin typeface="Calibri" pitchFamily="34" charset="0"/>
              </a:rPr>
              <a:t>Всеукраїнського</a:t>
            </a:r>
            <a:r>
              <a:rPr lang="ru-RU" altLang="uk-UA" sz="2800" dirty="0">
                <a:latin typeface="Calibri" pitchFamily="34" charset="0"/>
              </a:rPr>
              <a:t> конкурсу </a:t>
            </a:r>
            <a:r>
              <a:rPr lang="ru-RU" altLang="uk-UA" sz="2800" dirty="0" err="1">
                <a:latin typeface="Calibri" pitchFamily="34" charset="0"/>
              </a:rPr>
              <a:t>студентських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dirty="0" err="1">
                <a:latin typeface="Calibri" pitchFamily="34" charset="0"/>
              </a:rPr>
              <a:t>наукових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dirty="0" err="1">
                <a:latin typeface="Calibri" pitchFamily="34" charset="0"/>
              </a:rPr>
              <a:t>робіт</a:t>
            </a:r>
            <a:r>
              <a:rPr lang="ru-RU" altLang="uk-UA" sz="2800" dirty="0">
                <a:latin typeface="Calibri" pitchFamily="34" charset="0"/>
              </a:rPr>
              <a:t> з </a:t>
            </a:r>
            <a:r>
              <a:rPr lang="ru-RU" altLang="uk-UA" sz="2800" dirty="0" err="1">
                <a:latin typeface="Calibri" pitchFamily="34" charset="0"/>
              </a:rPr>
              <a:t>напряму</a:t>
            </a:r>
            <a:r>
              <a:rPr lang="ru-RU" altLang="uk-UA" sz="2800" dirty="0">
                <a:latin typeface="Calibri" pitchFamily="34" charset="0"/>
              </a:rPr>
              <a:t> «</a:t>
            </a:r>
            <a:r>
              <a:rPr lang="ru-RU" altLang="uk-UA" sz="2800" b="1" dirty="0" err="1">
                <a:solidFill>
                  <a:srgbClr val="FFFF00"/>
                </a:solidFill>
                <a:latin typeface="Calibri" pitchFamily="34" charset="0"/>
              </a:rPr>
              <a:t>Інформатика</a:t>
            </a:r>
            <a:r>
              <a:rPr lang="ru-RU" altLang="uk-UA" sz="2800" b="1" dirty="0">
                <a:solidFill>
                  <a:srgbClr val="FFFF00"/>
                </a:solidFill>
                <a:latin typeface="Calibri" pitchFamily="34" charset="0"/>
              </a:rPr>
              <a:t> і </a:t>
            </a:r>
            <a:r>
              <a:rPr lang="ru-RU" altLang="uk-UA" sz="2800" b="1" dirty="0" err="1">
                <a:solidFill>
                  <a:srgbClr val="FFFF00"/>
                </a:solidFill>
                <a:latin typeface="Calibri" pitchFamily="34" charset="0"/>
              </a:rPr>
              <a:t>кібернетика</a:t>
            </a:r>
            <a:r>
              <a:rPr lang="ru-RU" altLang="uk-UA" sz="2800" dirty="0">
                <a:latin typeface="Calibri" pitchFamily="34" charset="0"/>
              </a:rPr>
              <a:t>». Член </a:t>
            </a:r>
            <a:r>
              <a:rPr lang="ru-RU" altLang="uk-UA" sz="2800" dirty="0" err="1">
                <a:latin typeface="Calibri" pitchFamily="34" charset="0"/>
              </a:rPr>
              <a:t>науково-методичної</a:t>
            </a:r>
            <a:r>
              <a:rPr lang="ru-RU" altLang="uk-UA" sz="2800" dirty="0">
                <a:latin typeface="Calibri" pitchFamily="34" charset="0"/>
              </a:rPr>
              <a:t> </a:t>
            </a:r>
            <a:r>
              <a:rPr lang="ru-RU" altLang="uk-UA" sz="2800" dirty="0" err="1">
                <a:latin typeface="Calibri" pitchFamily="34" charset="0"/>
              </a:rPr>
              <a:t>комісії</a:t>
            </a:r>
            <a:r>
              <a:rPr lang="ru-RU" altLang="uk-UA" sz="2800" dirty="0">
                <a:latin typeface="Calibri" pitchFamily="34" charset="0"/>
              </a:rPr>
              <a:t> МОН </a:t>
            </a:r>
            <a:r>
              <a:rPr lang="ru-RU" altLang="uk-UA" sz="2800" dirty="0" err="1">
                <a:latin typeface="Calibri" pitchFamily="34" charset="0"/>
              </a:rPr>
              <a:t>України</a:t>
            </a:r>
            <a:r>
              <a:rPr lang="ru-RU" altLang="uk-UA" sz="2800" dirty="0">
                <a:latin typeface="Calibri" pitchFamily="34" charset="0"/>
              </a:rPr>
              <a:t> з </a:t>
            </a:r>
            <a:r>
              <a:rPr lang="ru-RU" altLang="uk-UA" sz="2800" dirty="0" err="1">
                <a:latin typeface="Calibri" pitchFamily="34" charset="0"/>
              </a:rPr>
              <a:t>напряму</a:t>
            </a:r>
            <a:r>
              <a:rPr lang="ru-RU" altLang="uk-UA" sz="2800" dirty="0">
                <a:latin typeface="Calibri" pitchFamily="34" charset="0"/>
              </a:rPr>
              <a:t> «</a:t>
            </a:r>
            <a:r>
              <a:rPr lang="ru-RU" altLang="uk-UA" sz="2800" b="1" dirty="0" err="1">
                <a:solidFill>
                  <a:srgbClr val="FFFF00"/>
                </a:solidFill>
                <a:latin typeface="Calibri" pitchFamily="34" charset="0"/>
              </a:rPr>
              <a:t>Інформаційна</a:t>
            </a:r>
            <a:r>
              <a:rPr lang="ru-RU" altLang="uk-UA" sz="2800" b="1" dirty="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altLang="uk-UA" sz="2800" b="1" dirty="0" err="1">
                <a:solidFill>
                  <a:srgbClr val="FFFF00"/>
                </a:solidFill>
                <a:latin typeface="Calibri" pitchFamily="34" charset="0"/>
              </a:rPr>
              <a:t>безпека</a:t>
            </a:r>
            <a:r>
              <a:rPr lang="ru-RU" altLang="uk-UA" sz="2800" dirty="0">
                <a:latin typeface="Calibri" pitchFamily="34" charset="0"/>
              </a:rPr>
              <a:t>».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ll Users\Документы\фон4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/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</p:pic>
      <p:pic>
        <p:nvPicPr>
          <p:cNvPr id="10243" name="Picture 4" descr="azarov bogomolo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5870" y="112424"/>
            <a:ext cx="5131191" cy="4943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" y="5055664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 err="1">
                <a:latin typeface="Calibri" pitchFamily="34" charset="0"/>
              </a:rPr>
              <a:t>Професор</a:t>
            </a:r>
            <a:r>
              <a:rPr lang="ru-RU" sz="2800" dirty="0">
                <a:latin typeface="Calibri" pitchFamily="34" charset="0"/>
              </a:rPr>
              <a:t> </a:t>
            </a:r>
            <a:r>
              <a:rPr lang="ru-RU" sz="2800" b="1" dirty="0" err="1">
                <a:solidFill>
                  <a:srgbClr val="FFFF00"/>
                </a:solidFill>
                <a:latin typeface="Calibri" pitchFamily="34" charset="0"/>
              </a:rPr>
              <a:t>Олексій</a:t>
            </a:r>
            <a:r>
              <a:rPr lang="ru-RU" sz="2800" b="1" dirty="0">
                <a:solidFill>
                  <a:srgbClr val="FFFF00"/>
                </a:solidFill>
                <a:latin typeface="Calibri" pitchFamily="34" charset="0"/>
              </a:rPr>
              <a:t> Азаров</a:t>
            </a:r>
            <a:r>
              <a:rPr lang="ru-RU" sz="2800" b="1" dirty="0">
                <a:latin typeface="Calibri" pitchFamily="34" charset="0"/>
              </a:rPr>
              <a:t> </a:t>
            </a:r>
            <a:r>
              <a:rPr lang="ru-RU" sz="2800" dirty="0" err="1">
                <a:latin typeface="Calibri" pitchFamily="34" charset="0"/>
              </a:rPr>
              <a:t>і</a:t>
            </a:r>
            <a:r>
              <a:rPr lang="ru-RU" sz="2800" dirty="0">
                <a:latin typeface="Calibri" pitchFamily="34" charset="0"/>
              </a:rPr>
              <a:t> </a:t>
            </a:r>
            <a:r>
              <a:rPr lang="ru-RU" sz="2800" dirty="0" err="1">
                <a:latin typeface="Calibri" pitchFamily="34" charset="0"/>
              </a:rPr>
              <a:t>його</a:t>
            </a:r>
            <a:r>
              <a:rPr lang="ru-RU" sz="2800" dirty="0">
                <a:latin typeface="Calibri" pitchFamily="34" charset="0"/>
              </a:rPr>
              <a:t> </a:t>
            </a:r>
            <a:r>
              <a:rPr lang="ru-RU" sz="2800" dirty="0" err="1">
                <a:latin typeface="Calibri" pitchFamily="34" charset="0"/>
              </a:rPr>
              <a:t>учень</a:t>
            </a:r>
            <a:r>
              <a:rPr lang="ru-RU" sz="2800" dirty="0">
                <a:latin typeface="Calibri" pitchFamily="34" charset="0"/>
              </a:rPr>
              <a:t>, кандидат </a:t>
            </a:r>
            <a:r>
              <a:rPr lang="ru-RU" sz="2800" dirty="0" err="1">
                <a:latin typeface="Calibri" pitchFamily="34" charset="0"/>
              </a:rPr>
              <a:t>технічних</a:t>
            </a:r>
            <a:r>
              <a:rPr lang="ru-RU" sz="2800" dirty="0">
                <a:latin typeface="Calibri" pitchFamily="34" charset="0"/>
              </a:rPr>
              <a:t> наук </a:t>
            </a:r>
            <a:r>
              <a:rPr lang="ru-RU" sz="2800" b="1" dirty="0" err="1">
                <a:solidFill>
                  <a:srgbClr val="FFFF00"/>
                </a:solidFill>
                <a:latin typeface="Calibri" pitchFamily="34" charset="0"/>
              </a:rPr>
              <a:t>Сергій</a:t>
            </a:r>
            <a:r>
              <a:rPr lang="ru-RU" sz="2800" b="1" dirty="0">
                <a:solidFill>
                  <a:srgbClr val="FFFF00"/>
                </a:solidFill>
                <a:latin typeface="Calibri" pitchFamily="34" charset="0"/>
              </a:rPr>
              <a:t> Богомолов</a:t>
            </a:r>
            <a:r>
              <a:rPr lang="en-US" sz="2800" b="1" dirty="0">
                <a:latin typeface="Calibri" pitchFamily="34" charset="0"/>
              </a:rPr>
              <a:t> </a:t>
            </a:r>
            <a:r>
              <a:rPr lang="ru-RU" sz="2800" dirty="0">
                <a:latin typeface="Calibri" pitchFamily="34" charset="0"/>
              </a:rPr>
              <a:t>перемогли у </a:t>
            </a:r>
            <a:r>
              <a:rPr lang="ru-RU" sz="2800" dirty="0" err="1">
                <a:latin typeface="Calibri" pitchFamily="34" charset="0"/>
              </a:rPr>
              <a:t>Всеукраїнському</a:t>
            </a:r>
            <a:r>
              <a:rPr lang="ru-RU" sz="2800" dirty="0">
                <a:latin typeface="Calibri" pitchFamily="34" charset="0"/>
              </a:rPr>
              <a:t> </a:t>
            </a:r>
            <a:r>
              <a:rPr lang="ru-RU" sz="2800" dirty="0" err="1">
                <a:latin typeface="Calibri" pitchFamily="34" charset="0"/>
              </a:rPr>
              <a:t>конкурсі</a:t>
            </a:r>
            <a:r>
              <a:rPr lang="ru-RU" sz="2800" dirty="0">
                <a:latin typeface="Calibri" pitchFamily="34" charset="0"/>
              </a:rPr>
              <a:t> «Винахід-2011» </a:t>
            </a:r>
            <a:r>
              <a:rPr lang="ru-RU" sz="2800" dirty="0" err="1">
                <a:latin typeface="Calibri" pitchFamily="34" charset="0"/>
              </a:rPr>
              <a:t>з</a:t>
            </a:r>
            <a:r>
              <a:rPr lang="ru-RU" sz="2800" dirty="0">
                <a:latin typeface="Calibri" pitchFamily="34" charset="0"/>
              </a:rPr>
              <a:t> </a:t>
            </a:r>
            <a:r>
              <a:rPr lang="ru-RU" sz="2800" dirty="0" err="1">
                <a:latin typeface="Calibri" pitchFamily="34" charset="0"/>
              </a:rPr>
              <a:t>винаходом</a:t>
            </a:r>
            <a:r>
              <a:rPr lang="ru-RU" sz="2800" dirty="0">
                <a:latin typeface="Calibri" pitchFamily="34" charset="0"/>
              </a:rPr>
              <a:t> </a:t>
            </a:r>
            <a:r>
              <a:rPr lang="ru-RU" sz="2800" dirty="0" err="1">
                <a:latin typeface="Calibri" pitchFamily="34" charset="0"/>
              </a:rPr>
              <a:t>під</a:t>
            </a:r>
            <a:r>
              <a:rPr lang="ru-RU" sz="2800" dirty="0">
                <a:latin typeface="Calibri" pitchFamily="34" charset="0"/>
              </a:rPr>
              <a:t> </a:t>
            </a:r>
            <a:r>
              <a:rPr lang="ru-RU" sz="2800" dirty="0" err="1">
                <a:latin typeface="Calibri" pitchFamily="34" charset="0"/>
              </a:rPr>
              <a:t>назвою</a:t>
            </a:r>
            <a:r>
              <a:rPr lang="ru-RU" sz="2800" dirty="0">
                <a:latin typeface="Calibri" pitchFamily="34" charset="0"/>
              </a:rPr>
              <a:t> </a:t>
            </a:r>
            <a:r>
              <a:rPr lang="ru-RU" sz="2800" b="1" dirty="0">
                <a:solidFill>
                  <a:srgbClr val="FFFF00"/>
                </a:solidFill>
                <a:latin typeface="Calibri" pitchFamily="34" charset="0"/>
              </a:rPr>
              <a:t>«</a:t>
            </a:r>
            <a:r>
              <a:rPr lang="ru-RU" sz="2800" b="1" dirty="0" err="1">
                <a:solidFill>
                  <a:srgbClr val="FFFF00"/>
                </a:solidFill>
                <a:latin typeface="Calibri" pitchFamily="34" charset="0"/>
              </a:rPr>
              <a:t>Буферний</a:t>
            </a:r>
            <a:r>
              <a:rPr lang="ru-RU" sz="2800" b="1" dirty="0">
                <a:solidFill>
                  <a:srgbClr val="FFFF00"/>
                </a:solidFill>
                <a:latin typeface="Calibri" pitchFamily="34" charset="0"/>
              </a:rPr>
              <a:t> каскад»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2694</TotalTime>
  <Words>2745</Words>
  <Application>Microsoft Office PowerPoint</Application>
  <PresentationFormat>Экран (4:3)</PresentationFormat>
  <Paragraphs>123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Acomp</cp:lastModifiedBy>
  <cp:revision>239</cp:revision>
  <dcterms:created xsi:type="dcterms:W3CDTF">2015-04-14T07:01:44Z</dcterms:created>
  <dcterms:modified xsi:type="dcterms:W3CDTF">2015-04-23T06:27:12Z</dcterms:modified>
</cp:coreProperties>
</file>