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68" r:id="rId1"/>
    <p:sldMasterId id="2147483780" r:id="rId2"/>
    <p:sldMasterId id="2147483650" r:id="rId3"/>
  </p:sldMasterIdLst>
  <p:notesMasterIdLst>
    <p:notesMasterId r:id="rId18"/>
  </p:notesMasterIdLst>
  <p:sldIdLst>
    <p:sldId id="288" r:id="rId4"/>
    <p:sldId id="304" r:id="rId5"/>
    <p:sldId id="307" r:id="rId6"/>
    <p:sldId id="257" r:id="rId7"/>
    <p:sldId id="298" r:id="rId8"/>
    <p:sldId id="297" r:id="rId9"/>
    <p:sldId id="308" r:id="rId10"/>
    <p:sldId id="310" r:id="rId11"/>
    <p:sldId id="309" r:id="rId12"/>
    <p:sldId id="296" r:id="rId13"/>
    <p:sldId id="299" r:id="rId14"/>
    <p:sldId id="300" r:id="rId15"/>
    <p:sldId id="290" r:id="rId16"/>
    <p:sldId id="305" r:id="rId17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alibri" pitchFamily="32" charset="0"/>
      <a:defRPr kern="1200">
        <a:solidFill>
          <a:schemeClr val="bg1"/>
        </a:solidFill>
        <a:latin typeface="Calibri" pitchFamily="32" charset="0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alibri" pitchFamily="32" charset="0"/>
      <a:defRPr kern="1200">
        <a:solidFill>
          <a:schemeClr val="bg1"/>
        </a:solidFill>
        <a:latin typeface="Calibri" pitchFamily="32" charset="0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alibri" pitchFamily="32" charset="0"/>
      <a:defRPr kern="1200">
        <a:solidFill>
          <a:schemeClr val="bg1"/>
        </a:solidFill>
        <a:latin typeface="Calibri" pitchFamily="32" charset="0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alibri" pitchFamily="32" charset="0"/>
      <a:defRPr kern="1200">
        <a:solidFill>
          <a:schemeClr val="bg1"/>
        </a:solidFill>
        <a:latin typeface="Calibri" pitchFamily="32" charset="0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alibri" pitchFamily="32" charset="0"/>
      <a:defRPr kern="1200">
        <a:solidFill>
          <a:schemeClr val="bg1"/>
        </a:solidFill>
        <a:latin typeface="Calibri" pitchFamily="3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16813"/>
    <a:srgbClr val="FA7D00"/>
    <a:srgbClr val="007E60"/>
    <a:srgbClr val="FF6600"/>
    <a:srgbClr val="ED9033"/>
    <a:srgbClr val="FF9933"/>
    <a:srgbClr val="DAF2E7"/>
    <a:srgbClr val="D2A21C"/>
    <a:srgbClr val="FDEAC3"/>
    <a:srgbClr val="FCD99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3" autoAdjust="0"/>
    <p:restoredTop sz="94718" autoAdjust="0"/>
  </p:normalViewPr>
  <p:slideViewPr>
    <p:cSldViewPr>
      <p:cViewPr>
        <p:scale>
          <a:sx n="69" d="100"/>
          <a:sy n="69" d="100"/>
        </p:scale>
        <p:origin x="-918" y="-76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endParaRPr lang="en-GB" dirty="0"/>
          </a:p>
        </p:txBody>
      </p:sp>
      <p:sp>
        <p:nvSpPr>
          <p:cNvPr id="11269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70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fld id="{D04F8E76-DB9C-4155-BF7A-C37E70D65681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0760794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D04F8E76-DB9C-4155-BF7A-C37E70D65681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025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428868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D263D8A-41AA-48D9-9D52-409469BF8B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C12211F-7729-4487-BF2E-B181359CBB2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42ADCE1-2C0A-4429-9085-1B8D6F4E7B4E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3068638"/>
            <a:ext cx="4314825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3068638"/>
            <a:ext cx="4314825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C1F84B6-4A02-4EA0-9B32-F62BAFCC938F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62215B1-A8E5-463D-8156-96F9CD92F02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F69A828-3D2A-4981-9E5F-EDED9B94F5ED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4BFF07E-C732-495F-BAFA-B97EEDF08734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83E0250-6C87-4EF9-9332-9C6CFCD0C42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27990A4-CEB8-4891-9BFE-3F8EB3EB607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21DD207-0DFB-4685-8FA4-E93E0F06DE9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65925" y="1773238"/>
            <a:ext cx="2195513" cy="504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9388" y="1773238"/>
            <a:ext cx="6434137" cy="504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44FA6F2-FBA3-423C-8538-D763A9FD929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6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F8405-01EB-4118-BA3E-051E1989D2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 advClick="0" advTm="6000"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57FB4-4D5A-49F5-8ED4-A9FB2D85A0B7}" type="datetimeFigureOut">
              <a:rPr lang="ru-RU" smtClean="0"/>
              <a:pPr/>
              <a:t>04.01.2016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38551-D6C3-4783-99C5-68A00EDF4C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 advClick="0" advTm="600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64388" y="0"/>
            <a:ext cx="1979612" cy="854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773238"/>
            <a:ext cx="8782050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3068638"/>
            <a:ext cx="8782050" cy="374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0425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endParaRPr lang="en-GB" dirty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885113" y="6381750"/>
            <a:ext cx="1076325" cy="361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E46C0A"/>
              </a:buClr>
              <a:buFont typeface="Ubuntu" pitchFamily="32" charset="0"/>
              <a:buNone/>
              <a:tabLst>
                <a:tab pos="723900" algn="l"/>
              </a:tabLst>
              <a:defRPr sz="1400" b="1">
                <a:solidFill>
                  <a:srgbClr val="E46C0A"/>
                </a:solidFill>
                <a:latin typeface="+mn-lt"/>
                <a:cs typeface="Lucida Sans Unicode" charset="0"/>
              </a:defRPr>
            </a:lvl1pPr>
          </a:lstStyle>
          <a:p>
            <a:fld id="{4ACCEBA1-5C53-4FA3-B9F7-BCF41E36B1D6}" type="slidenum">
              <a:rPr lang="en-GB"/>
              <a:pPr/>
              <a:t>‹#›</a:t>
            </a:fld>
            <a:endParaRPr lang="en-GB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 spd="med" advClick="0" advTm="6000">
    <p:fade thruBlk="1"/>
  </p:transition>
  <p:hf hdr="0" ftr="0" dt="0"/>
  <p:txStyles>
    <p:titleStyle>
      <a:lvl1pPr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+mj-lt"/>
          <a:ea typeface="+mj-ea"/>
          <a:cs typeface="+mj-cs"/>
        </a:defRPr>
      </a:lvl1pPr>
      <a:lvl2pPr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2pPr>
      <a:lvl3pPr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3pPr>
      <a:lvl4pPr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4pPr>
      <a:lvl5pPr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E46C0A"/>
        </a:buClr>
        <a:buSzPct val="100000"/>
        <a:buFont typeface="Ubuntu" pitchFamily="32" charset="0"/>
        <a:defRPr sz="3200">
          <a:solidFill>
            <a:srgbClr val="E46C0A"/>
          </a:solidFill>
          <a:latin typeface="Ubuntu" pitchFamily="32" charset="0"/>
          <a:ea typeface="MS Gothic" charset="0"/>
          <a:cs typeface="MS Gothic" charset="0"/>
        </a:defRPr>
      </a:lvl9pPr>
    </p:titleStyle>
    <p:bodyStyle>
      <a:lvl1pPr marL="339725" indent="-339725" algn="l" defTabSz="449263" rtl="0" fontAlgn="base">
        <a:spcBef>
          <a:spcPts val="800"/>
        </a:spcBef>
        <a:spcAft>
          <a:spcPct val="0"/>
        </a:spcAft>
        <a:buClr>
          <a:srgbClr val="262626"/>
        </a:buClr>
        <a:buSzPct val="100000"/>
        <a:buFont typeface="Arial" charset="0"/>
        <a:buChar char="•"/>
        <a:defRPr sz="3200">
          <a:solidFill>
            <a:srgbClr val="262626"/>
          </a:solidFill>
          <a:latin typeface="+mn-lt"/>
          <a:ea typeface="+mn-ea"/>
          <a:cs typeface="+mn-cs"/>
        </a:defRPr>
      </a:lvl1pPr>
      <a:lvl2pPr marL="739775" indent="-282575" algn="l" defTabSz="449263" rtl="0" fontAlgn="base">
        <a:spcBef>
          <a:spcPts val="700"/>
        </a:spcBef>
        <a:spcAft>
          <a:spcPct val="0"/>
        </a:spcAft>
        <a:buClr>
          <a:srgbClr val="262626"/>
        </a:buClr>
        <a:buSzPct val="100000"/>
        <a:buFont typeface="Arial" charset="0"/>
        <a:buChar char="–"/>
        <a:defRPr sz="28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262626"/>
        </a:buClr>
        <a:buSzPct val="100000"/>
        <a:buFont typeface="Arial" charset="0"/>
        <a:buChar char="•"/>
        <a:defRPr sz="2400">
          <a:solidFill>
            <a:srgbClr val="262626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–"/>
        <a:defRPr sz="2000">
          <a:solidFill>
            <a:srgbClr val="262626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»"/>
        <a:defRPr sz="20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»"/>
        <a:defRPr sz="2000">
          <a:solidFill>
            <a:srgbClr val="262626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»"/>
        <a:defRPr sz="2000">
          <a:solidFill>
            <a:srgbClr val="262626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»"/>
        <a:defRPr sz="2000">
          <a:solidFill>
            <a:srgbClr val="262626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262626"/>
        </a:buClr>
        <a:buSzPct val="100000"/>
        <a:buFont typeface="Arial" charset="0"/>
        <a:buChar char="»"/>
        <a:defRPr sz="2000">
          <a:solidFill>
            <a:srgbClr val="262626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audio" Target="file:///D:\&#1052;&#1080;&#1083;&#1072;\&#1044;&#1083;&#1103;%20&#1089;&#1072;&#1081;&#1090;&#1091;\&#1053;&#1086;&#1074;&#1072;&#1103;%20&#1087;&#1072;&#1087;&#1082;&#1072;%20(2)\Georgiy_Sviridov-Vremya,_Vpered!_(peredacha_&#171;Vremya&#187;)%5bMuzyka_Televideniya_SSSR%5d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64" y="1285860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692696"/>
            <a:ext cx="8715436" cy="1785950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16813"/>
                </a:solidFill>
                <a:latin typeface="+mj-lt"/>
              </a:rPr>
              <a:t>НАУКУ ТВОРЯТЬ ОБРАНІ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16813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357430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2400" b="1" dirty="0" smtClean="0">
                <a:ln w="1905"/>
                <a:solidFill>
                  <a:srgbClr val="007E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(Вчені Вінницького національного технічного університету примножують наукову славу Вінниччини, України, світу)</a:t>
            </a:r>
            <a:endParaRPr lang="ru-RU" sz="2400" b="1" dirty="0">
              <a:ln w="1905"/>
              <a:solidFill>
                <a:srgbClr val="007E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5286388"/>
            <a:ext cx="614366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Науково-технічна бібліотека Вінницького національного технічного університету, </a:t>
            </a:r>
          </a:p>
          <a:p>
            <a:pPr algn="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директор </a:t>
            </a:r>
            <a:r>
              <a:rPr lang="uk-UA" sz="2000" b="1" dirty="0" smtClean="0">
                <a:solidFill>
                  <a:srgbClr val="F16813"/>
                </a:solidFill>
                <a:latin typeface="+mj-lt"/>
              </a:rPr>
              <a:t>Т. Є. Притуляк</a:t>
            </a:r>
          </a:p>
          <a:p>
            <a:pPr algn="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Тел. 598-387;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e-mail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: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ntbvntu@mail.ru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872" y="3861048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Проект на конкурс «</a:t>
            </a:r>
            <a:r>
              <a:rPr lang="uk-UA" sz="2000" b="1" dirty="0" smtClean="0">
                <a:solidFill>
                  <a:srgbClr val="F16813"/>
                </a:solidFill>
                <a:latin typeface="+mj-lt"/>
              </a:rPr>
              <a:t>Світло провінції – 2015 </a:t>
            </a: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» </a:t>
            </a:r>
          </a:p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 номінації «Історію пишемо самі! </a:t>
            </a:r>
          </a:p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Бібліотека – територія краєзнавства»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1" name="Georgiy_Sviridov-Vremya,_Vpered!_(peredacha_«Vremya»)[Muzyka_Televideniya_SSSR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lib.vntu.edu.ua/images/uploads/galery/hTG9fhe69fs8S4NyB6KSZkRi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4048153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564904"/>
            <a:ext cx="5366715" cy="415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6248" y="428604"/>
            <a:ext cx="4857752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“</a:t>
            </a:r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ЖИТТЯ, ПРАЦЯ І </a:t>
            </a:r>
          </a:p>
          <a:p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ЛЮБОВ ПРОФЕСОРА </a:t>
            </a:r>
          </a:p>
          <a:p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І. В. КУЗЬМІНА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 – таку назву мала </a:t>
            </a: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книжково-ілюстративна виставка в конференц-залі університету та віртуальна – на сайті бібліотеки.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952" y="167366"/>
            <a:ext cx="882221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Праці професора </a:t>
            </a:r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І. В. Кузьміна 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та видання про нього</a:t>
            </a: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розміщено в Інституційному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репозитарії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ВНТУ, що сприяє популяризації наукових здобутків вченого  та підвищує рейтинг університету через зростання рівня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ц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итованості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наукових праць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 b="20778"/>
          <a:stretch>
            <a:fillRect/>
          </a:stretch>
        </p:blipFill>
        <p:spPr bwMode="auto">
          <a:xfrm>
            <a:off x="1187624" y="1617138"/>
            <a:ext cx="6920036" cy="5052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1536" y="1700808"/>
            <a:ext cx="6935194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2844" y="214290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Бібліотекою були організовані зустрічі студентів, </a:t>
            </a: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молодих вчених з </a:t>
            </a:r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Іваном Васильовичем Кузьміним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</a:t>
            </a:r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 яких шанований професор  розповідав про свій не простий, але такий змістовний життєвий, науковий та творчий шлях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7000"/>
    </mc:Choice>
    <mc:Fallback>
      <p:transition advClick="0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285728"/>
            <a:ext cx="8072494" cy="21852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Наразі в університетській бібліотеці планується відкриття </a:t>
            </a: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міні-музею </a:t>
            </a:r>
            <a:r>
              <a:rPr lang="uk-UA" sz="2000" dirty="0" smtClean="0">
                <a:solidFill>
                  <a:srgbClr val="F16813"/>
                </a:solidFill>
                <a:latin typeface="+mj-lt"/>
              </a:rPr>
              <a:t>І. В. Кузьміна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де будуть зібрані різноманітні матеріали, які стосуються життя і наукової діяльності вченого: наукові та літературні праці, видання про нього, література з домашньої бібліотеки, фото з сімейного архіву та ін. 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7" name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4216823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000240"/>
            <a:ext cx="3931193" cy="2214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3"/>
          <p:cNvPicPr>
            <a:picLocks noChangeAspect="1" noChangeArrowheads="1"/>
          </p:cNvPicPr>
          <p:nvPr/>
        </p:nvPicPr>
        <p:blipFill>
          <a:blip r:embed="rId5" cstate="print"/>
          <a:srcRect l="12232" r="9201"/>
          <a:stretch>
            <a:fillRect/>
          </a:stretch>
        </p:blipFill>
        <p:spPr bwMode="auto">
          <a:xfrm rot="21158037">
            <a:off x="5201158" y="4015327"/>
            <a:ext cx="3530133" cy="252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6"/>
          <p:cNvPicPr>
            <a:picLocks noChangeAspect="1" noChangeArrowheads="1"/>
          </p:cNvPicPr>
          <p:nvPr/>
        </p:nvPicPr>
        <p:blipFill>
          <a:blip r:embed="rId6" cstate="print"/>
          <a:srcRect r="17439"/>
          <a:stretch>
            <a:fillRect/>
          </a:stretch>
        </p:blipFill>
        <p:spPr bwMode="auto">
          <a:xfrm rot="21096035">
            <a:off x="801134" y="4046821"/>
            <a:ext cx="3565652" cy="243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286388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Пре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зентацію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підготовила Л. Д. Андронік ;</a:t>
            </a:r>
          </a:p>
          <a:p>
            <a:pPr algn="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Науково-технічна бібліотека;</a:t>
            </a:r>
          </a:p>
          <a:p>
            <a:pPr algn="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Вінницький національний </a:t>
            </a:r>
            <a:endParaRPr lang="uk-UA" sz="2400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algn="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технічний університет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097" name="Picture 1" descr="D:\Мила\Для сайту\НТБ ВНТУ2.JPG"/>
          <p:cNvPicPr>
            <a:picLocks noChangeAspect="1" noChangeArrowheads="1"/>
          </p:cNvPicPr>
          <p:nvPr/>
        </p:nvPicPr>
        <p:blipFill>
          <a:blip r:embed="rId3"/>
          <a:srcRect l="1408" t="2578" r="1408" b="1988"/>
          <a:stretch>
            <a:fillRect/>
          </a:stretch>
        </p:blipFill>
        <p:spPr bwMode="auto">
          <a:xfrm>
            <a:off x="2000232" y="1857364"/>
            <a:ext cx="4929222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57158" y="857232"/>
            <a:ext cx="824777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5400" b="1" dirty="0" smtClean="0">
                <a:solidFill>
                  <a:srgbClr val="F16813"/>
                </a:solidFill>
                <a:latin typeface="+mj-lt"/>
              </a:rPr>
              <a:t>ДЯКУЄМО ЗА УВАГУ!</a:t>
            </a:r>
            <a:endParaRPr lang="ru-RU" sz="5400" b="1" dirty="0">
              <a:solidFill>
                <a:srgbClr val="F16813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 advTm="3200"/>
    </mc:Choice>
    <mc:Fallback>
      <p:transition advClick="0" advTm="32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00042"/>
            <a:ext cx="8715436" cy="57554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4000" b="1" dirty="0" smtClean="0">
                <a:solidFill>
                  <a:srgbClr val="F16813"/>
                </a:solidFill>
                <a:latin typeface="+mj-lt"/>
              </a:rPr>
              <a:t>Мета проекту :</a:t>
            </a:r>
          </a:p>
          <a:p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</a:t>
            </a:r>
            <a:r>
              <a:rPr lang="uk-UA" sz="2800" dirty="0" smtClean="0">
                <a:solidFill>
                  <a:srgbClr val="F16813"/>
                </a:solidFill>
                <a:latin typeface="+mj-lt"/>
              </a:rPr>
              <a:t>●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</a:t>
            </a:r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популяризація наукових надбань вчених  Вінницького національного технічного університету, висвітлення їхньої  ролі в розвитку науки краю, держави та світу, їхнє достойне місце в світовій науковій еліті;</a:t>
            </a:r>
          </a:p>
          <a:p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</a:t>
            </a:r>
            <a:r>
              <a:rPr lang="uk-UA" sz="2800" dirty="0" smtClean="0">
                <a:solidFill>
                  <a:srgbClr val="F16813"/>
                </a:solidFill>
                <a:latin typeface="+mj-lt"/>
              </a:rPr>
              <a:t>●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</a:t>
            </a:r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осмислення суспільством  необхідності підготовки інженерно-технічних кадрів для збереження наукових шкіл і спадкоємності поколінь у професійному середовищі.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11000"/>
    </mc:Choice>
    <mc:Fallback>
      <p:transition advClick="0" advTm="11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000108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 рамках проекту </a:t>
            </a:r>
          </a:p>
          <a:p>
            <a:pPr algn="ctr"/>
            <a:r>
              <a:rPr lang="uk-UA" sz="5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“</a:t>
            </a:r>
            <a:r>
              <a:rPr lang="uk-UA" sz="5400" b="1" dirty="0" err="1" smtClean="0">
                <a:solidFill>
                  <a:srgbClr val="F16813"/>
                </a:solidFill>
                <a:latin typeface="+mj-lt"/>
              </a:rPr>
              <a:t>Науку</a:t>
            </a:r>
            <a:r>
              <a:rPr lang="uk-UA" sz="5400" b="1" dirty="0" smtClean="0">
                <a:solidFill>
                  <a:srgbClr val="F16813"/>
                </a:solidFill>
                <a:latin typeface="+mj-lt"/>
              </a:rPr>
              <a:t> творять </a:t>
            </a:r>
            <a:r>
              <a:rPr lang="uk-UA" sz="5400" b="1" dirty="0" err="1" smtClean="0">
                <a:solidFill>
                  <a:srgbClr val="F16813"/>
                </a:solidFill>
                <a:latin typeface="+mj-lt"/>
              </a:rPr>
              <a:t>обрані</a:t>
            </a:r>
            <a:r>
              <a:rPr lang="uk-UA" sz="5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</a:t>
            </a:r>
            <a:r>
              <a:rPr lang="uk-UA" sz="5400" dirty="0" smtClean="0">
                <a:latin typeface="+mj-lt"/>
              </a:rPr>
              <a:t> </a:t>
            </a:r>
            <a:r>
              <a:rPr lang="uk-UA" sz="5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науково-технічною бібліотекою ВНТУ: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63371">
            <a:off x="268417" y="2745347"/>
            <a:ext cx="2505713" cy="355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312333"/>
            <a:ext cx="2000264" cy="2825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0745" y="1428736"/>
            <a:ext cx="2357454" cy="3371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33777">
            <a:off x="6933850" y="3886370"/>
            <a:ext cx="1928826" cy="2767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1406" y="142852"/>
            <a:ext cx="907259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16813"/>
                </a:solidFill>
                <a:latin typeface="+mj-lt"/>
              </a:rPr>
              <a:t>     •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видаються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біобібліографічні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покажчики серії </a:t>
            </a:r>
          </a:p>
          <a:p>
            <a:r>
              <a:rPr lang="uk-UA" sz="2400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“</a:t>
            </a:r>
            <a:r>
              <a:rPr lang="uk-UA" sz="2400" b="1" dirty="0" err="1" smtClean="0">
                <a:solidFill>
                  <a:srgbClr val="F16813"/>
                </a:solidFill>
                <a:latin typeface="+mj-lt"/>
              </a:rPr>
              <a:t>Вчені</a:t>
            </a:r>
            <a:r>
              <a:rPr lang="uk-UA" sz="2400" b="1" dirty="0" smtClean="0">
                <a:solidFill>
                  <a:srgbClr val="F16813"/>
                </a:solidFill>
                <a:latin typeface="+mj-lt"/>
              </a:rPr>
              <a:t> нашого </a:t>
            </a:r>
            <a:r>
              <a:rPr lang="uk-UA" sz="2400" b="1" dirty="0" err="1" smtClean="0">
                <a:solidFill>
                  <a:srgbClr val="F16813"/>
                </a:solidFill>
                <a:latin typeface="+mj-lt"/>
              </a:rPr>
              <a:t>університету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присвячені</a:t>
            </a: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ювілейним датам та науковим досягненням наших науковців;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54958">
            <a:off x="4283692" y="3648327"/>
            <a:ext cx="2069584" cy="2923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285728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16813"/>
                </a:solidFill>
                <a:latin typeface="+mj-lt"/>
              </a:rPr>
              <a:t>•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оформлюються виставки-персоналії;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 l="23378" r="21892"/>
          <a:stretch>
            <a:fillRect/>
          </a:stretch>
        </p:blipFill>
        <p:spPr bwMode="auto">
          <a:xfrm>
            <a:off x="5072066" y="928670"/>
            <a:ext cx="3846170" cy="478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928670"/>
            <a:ext cx="2500330" cy="95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857364"/>
            <a:ext cx="5357850" cy="4695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571612"/>
            <a:ext cx="7715304" cy="4908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4" y="214290"/>
            <a:ext cx="86079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16813"/>
                </a:solidFill>
                <a:latin typeface="+mj-lt"/>
              </a:rPr>
              <a:t> •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організовуються віртуальні виставки-презентації</a:t>
            </a: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серії “</a:t>
            </a:r>
            <a:r>
              <a:rPr lang="uk-UA" sz="2400" b="1" dirty="0" smtClean="0">
                <a:solidFill>
                  <a:srgbClr val="F16813"/>
                </a:solidFill>
                <a:latin typeface="+mj-lt"/>
              </a:rPr>
              <a:t>Штрихи до портрету </a:t>
            </a:r>
            <a:r>
              <a:rPr lang="uk-UA" sz="2400" b="1" dirty="0" err="1" smtClean="0">
                <a:solidFill>
                  <a:srgbClr val="F16813"/>
                </a:solidFill>
                <a:latin typeface="+mj-lt"/>
              </a:rPr>
              <a:t>вченого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які розміщуються на сайті бібліотеки;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1934" y="2000240"/>
            <a:ext cx="485778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16813"/>
                </a:solidFill>
                <a:latin typeface="+mj-lt"/>
              </a:rPr>
              <a:t>    •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у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відділах бібліотеки функціонують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постійнодіючі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книжкові виставки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“</a:t>
            </a:r>
            <a:r>
              <a:rPr lang="uk-UA" sz="2400" b="1" dirty="0" err="1" smtClean="0">
                <a:solidFill>
                  <a:srgbClr val="F16813"/>
                </a:solidFill>
                <a:latin typeface="+mj-lt"/>
              </a:rPr>
              <a:t>Внесок</a:t>
            </a:r>
            <a:r>
              <a:rPr lang="uk-UA" sz="2400" b="1" dirty="0" smtClean="0">
                <a:solidFill>
                  <a:srgbClr val="F16813"/>
                </a:solidFill>
                <a:latin typeface="+mj-lt"/>
              </a:rPr>
              <a:t> вчених ВНТУ в науку та </a:t>
            </a:r>
            <a:r>
              <a:rPr lang="uk-UA" sz="2400" b="1" dirty="0" err="1" smtClean="0">
                <a:solidFill>
                  <a:srgbClr val="F16813"/>
                </a:solidFill>
                <a:latin typeface="+mj-lt"/>
              </a:rPr>
              <a:t>виробництво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481123" cy="6429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4000"/>
    </mc:Choice>
    <mc:Fallback>
      <p:transition advClick="0" advTm="4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3438" y="785794"/>
            <a:ext cx="4286280" cy="52149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Проект “</a:t>
            </a:r>
            <a:r>
              <a:rPr lang="uk-UA" sz="2400" b="1" dirty="0" smtClean="0">
                <a:solidFill>
                  <a:srgbClr val="F16813"/>
                </a:solidFill>
                <a:latin typeface="+mj-lt"/>
              </a:rPr>
              <a:t>Науку творять обрані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 розпочато в 2014 році циклом заходів до 90-річчя </a:t>
            </a:r>
            <a:r>
              <a:rPr lang="uk-UA" sz="2400" dirty="0" smtClean="0">
                <a:solidFill>
                  <a:srgbClr val="F16813"/>
                </a:solidFill>
                <a:latin typeface="+mj-lt"/>
              </a:rPr>
              <a:t>І. В. Кузьміна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заслуженого діяча науки і техніки України, лауреата державної премії України, </a:t>
            </a: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доктора технічних наук, професора ВНТУ.</a:t>
            </a: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Відсвяткувавши свій </a:t>
            </a:r>
            <a:r>
              <a:rPr lang="uk-UA" sz="2400" dirty="0" smtClean="0">
                <a:solidFill>
                  <a:srgbClr val="F16813"/>
                </a:solidFill>
                <a:latin typeface="+mj-lt"/>
              </a:rPr>
              <a:t>90-річний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ювілей, професор </a:t>
            </a: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І. В. Кузьмін і сьогодні продовжує підготовку інженерів та вчених у виші.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42"/>
            <a:ext cx="4228045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11000"/>
    </mc:Choice>
    <mc:Fallback>
      <p:transition advClick="0" advTm="11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1540" y="1671520"/>
            <a:ext cx="4429156" cy="3112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747952"/>
            <a:ext cx="2987790" cy="4273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2844" y="142852"/>
            <a:ext cx="788554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Видано біобібліографічний покажчик “</a:t>
            </a:r>
            <a:r>
              <a:rPr lang="uk-UA" sz="2400" dirty="0" smtClean="0">
                <a:solidFill>
                  <a:srgbClr val="F16813"/>
                </a:solidFill>
                <a:latin typeface="+mj-lt"/>
              </a:rPr>
              <a:t>Іван Васильович Кузьмін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”, який відображає 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життєвий та творчий шлях і охоплює весь комплекс наукових робіт вченого.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042611">
            <a:off x="2762127" y="3391574"/>
            <a:ext cx="4264008" cy="3024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6000"/>
    </mc:Choice>
    <mc:Fallback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Презентация PowerPoint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alibri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alibri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alibri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3031</TotalTime>
  <Words>444</Words>
  <Application>Microsoft Office PowerPoint</Application>
  <PresentationFormat>Экран (4:3)</PresentationFormat>
  <Paragraphs>56</Paragraphs>
  <Slides>14</Slides>
  <Notes>14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Специальное оформление</vt:lpstr>
      <vt:lpstr>1_Специальное оформление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user81</dc:creator>
  <cp:lastModifiedBy>user307</cp:lastModifiedBy>
  <cp:revision>253</cp:revision>
  <dcterms:modified xsi:type="dcterms:W3CDTF">2016-01-04T14:45:41Z</dcterms:modified>
</cp:coreProperties>
</file>