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77" r:id="rId3"/>
    <p:sldId id="280" r:id="rId4"/>
    <p:sldId id="257" r:id="rId5"/>
    <p:sldId id="288" r:id="rId6"/>
    <p:sldId id="281" r:id="rId7"/>
    <p:sldId id="283" r:id="rId8"/>
    <p:sldId id="258" r:id="rId9"/>
    <p:sldId id="259" r:id="rId10"/>
    <p:sldId id="260" r:id="rId11"/>
    <p:sldId id="278" r:id="rId12"/>
    <p:sldId id="263" r:id="rId13"/>
    <p:sldId id="261" r:id="rId14"/>
    <p:sldId id="275" r:id="rId15"/>
    <p:sldId id="267" r:id="rId16"/>
    <p:sldId id="268" r:id="rId17"/>
    <p:sldId id="274" r:id="rId18"/>
    <p:sldId id="269" r:id="rId19"/>
    <p:sldId id="270" r:id="rId20"/>
    <p:sldId id="271" r:id="rId21"/>
    <p:sldId id="272" r:id="rId22"/>
    <p:sldId id="276" r:id="rId23"/>
    <p:sldId id="284" r:id="rId24"/>
    <p:sldId id="273" r:id="rId25"/>
    <p:sldId id="289" r:id="rId26"/>
    <p:sldId id="290" r:id="rId27"/>
    <p:sldId id="286" r:id="rId28"/>
    <p:sldId id="2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AB8C"/>
    <a:srgbClr val="F1E1B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686" autoAdjust="0"/>
  </p:normalViewPr>
  <p:slideViewPr>
    <p:cSldViewPr>
      <p:cViewPr>
        <p:scale>
          <a:sx n="80" d="100"/>
          <a:sy n="80" d="100"/>
        </p:scale>
        <p:origin x="-965" y="-1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 dirty="0" smtClean="0"/>
              <a:t>Динаміка росту фонду</a:t>
            </a:r>
            <a:endParaRPr lang="en-US" dirty="0"/>
          </a:p>
        </c:rich>
      </c:tx>
      <c:layout>
        <c:manualLayout>
          <c:xMode val="edge"/>
          <c:yMode val="edge"/>
          <c:x val="0.21946072247178841"/>
          <c:y val="0"/>
        </c:manualLayout>
      </c:layout>
    </c:title>
    <c:view3D>
      <c:hPercent val="65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953963861001142"/>
          <c:y val="7.9591856926601853E-2"/>
          <c:w val="0.83809523809523834"/>
          <c:h val="0.82973621103117523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12700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2.6460626371222182E-2"/>
                  <c:y val="-4.2815017908063156E-2"/>
                </c:manualLayout>
              </c:layout>
              <c:showVal val="1"/>
            </c:dLbl>
            <c:dLbl>
              <c:idx val="1"/>
              <c:layout>
                <c:manualLayout>
                  <c:x val="2.9213549770892178E-2"/>
                  <c:y val="-3.387917215547482E-2"/>
                </c:manualLayout>
              </c:layout>
              <c:showVal val="1"/>
            </c:dLbl>
            <c:dLbl>
              <c:idx val="2"/>
              <c:layout>
                <c:manualLayout>
                  <c:x val="3.1452744080102901E-2"/>
                  <c:y val="-2.687036096518378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863143</a:t>
                    </a:r>
                    <a:r>
                      <a:rPr lang="uk-UA" dirty="0" smtClean="0"/>
                      <a:t>*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bg2">
                        <a:lumMod val="75000"/>
                      </a:schemeClr>
                    </a:solidFill>
                  </a:defRPr>
                </a:pPr>
                <a:endParaRPr lang="uk-UA"/>
              </a:p>
            </c:txPr>
            <c:showVal val="1"/>
          </c:dLbls>
          <c:cat>
            <c:numRef>
              <c:f>Sheet1!$B$1:$D$1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862287</c:v>
                </c:pt>
                <c:pt idx="1">
                  <c:v>863110</c:v>
                </c:pt>
                <c:pt idx="2">
                  <c:v>863143</c:v>
                </c:pt>
              </c:numCache>
            </c:numRef>
          </c:val>
        </c:ser>
        <c:dLbls>
          <c:showVal val="1"/>
        </c:dLbls>
        <c:gapDepth val="0"/>
        <c:shape val="box"/>
        <c:axId val="111902080"/>
        <c:axId val="111903872"/>
        <c:axId val="0"/>
      </c:bar3DChart>
      <c:catAx>
        <c:axId val="111902080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uk-UA"/>
          </a:p>
        </c:txPr>
        <c:crossAx val="111903872"/>
        <c:crosses val="autoZero"/>
        <c:auto val="1"/>
        <c:lblAlgn val="ctr"/>
        <c:lblOffset val="100"/>
        <c:tickLblSkip val="1"/>
        <c:tickMarkSkip val="1"/>
      </c:catAx>
      <c:valAx>
        <c:axId val="111903872"/>
        <c:scaling>
          <c:orientation val="minMax"/>
        </c:scaling>
        <c:delete val="1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crossAx val="111902080"/>
        <c:crosses val="autoZero"/>
        <c:crossBetween val="between"/>
      </c:valAx>
      <c:spPr>
        <a:noFill/>
        <a:ln w="25399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2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 dirty="0" smtClean="0"/>
              <a:t>За</a:t>
            </a:r>
            <a:r>
              <a:rPr lang="uk-UA" baseline="0" dirty="0" smtClean="0"/>
              <a:t> цільовим призначенням</a:t>
            </a:r>
            <a:endParaRPr lang="uk-UA" dirty="0"/>
          </a:p>
        </c:rich>
      </c:tx>
      <c:overlay val="1"/>
    </c:title>
    <c:view3D>
      <c:perspective val="0"/>
    </c:view3D>
    <c:plotArea>
      <c:layout>
        <c:manualLayout>
          <c:layoutTarget val="inner"/>
          <c:xMode val="edge"/>
          <c:yMode val="edge"/>
          <c:x val="6.1904761904761914E-2"/>
          <c:y val="0.30935251798561186"/>
          <c:w val="0.64444444444444482"/>
          <c:h val="0.3860911270983213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00">
              <a:solidFill>
                <a:schemeClr val="tx1"/>
              </a:solidFill>
              <a:prstDash val="solid"/>
            </a:ln>
          </c:spPr>
          <c:explosion val="25"/>
          <c:dPt>
            <c:idx val="1"/>
            <c:explosion val="26"/>
            <c:spPr>
              <a:solidFill>
                <a:schemeClr val="accent2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Lbls>
            <c:dLblPos val="inEnd"/>
            <c:showVal val="1"/>
            <c:showLeaderLines val="1"/>
          </c:dLbls>
          <c:cat>
            <c:strRef>
              <c:f>Sheet1!$B$1:$C$1</c:f>
              <c:strCache>
                <c:ptCount val="2"/>
                <c:pt idx="0">
                  <c:v>Наукові</c:v>
                </c:pt>
                <c:pt idx="1">
                  <c:v>Навчальні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188821</c:v>
                </c:pt>
                <c:pt idx="1">
                  <c:v>354143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2700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Lbls>
            <c:dLblPos val="inEnd"/>
            <c:showVal val="1"/>
            <c:showLeaderLines val="1"/>
          </c:dLbls>
          <c:cat>
            <c:strRef>
              <c:f>Sheet1!$B$1:$C$1</c:f>
              <c:strCache>
                <c:ptCount val="2"/>
                <c:pt idx="0">
                  <c:v>Наукові</c:v>
                </c:pt>
                <c:pt idx="1">
                  <c:v>Навчальні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700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chemeClr val="accent1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Lbls>
            <c:dLblPos val="inEnd"/>
            <c:showVal val="1"/>
            <c:showLeaderLines val="1"/>
          </c:dLbls>
          <c:cat>
            <c:strRef>
              <c:f>Sheet1!$B$1:$C$1</c:f>
              <c:strCache>
                <c:ptCount val="2"/>
                <c:pt idx="0">
                  <c:v>Наукові</c:v>
                </c:pt>
                <c:pt idx="1">
                  <c:v>Навчальні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1921034274880205"/>
          <c:y val="0.65631854660793054"/>
          <c:w val="0.33742015914443041"/>
          <c:h val="0.26404044452858927"/>
        </c:manualLayout>
      </c:layout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75" b="1" i="0" u="none" strike="noStrike" baseline="0">
              <a:solidFill>
                <a:schemeClr val="tx1"/>
              </a:solidFill>
              <a:latin typeface="Calibri"/>
              <a:ea typeface="Calibri"/>
              <a:cs typeface="Calibri"/>
            </a:defRPr>
          </a:pPr>
          <a:endParaRPr lang="uk-UA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82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uk-UA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 dirty="0" smtClean="0"/>
              <a:t>Надходження  з ІРВЦ</a:t>
            </a:r>
            <a:endParaRPr lang="uk-UA" dirty="0"/>
          </a:p>
        </c:rich>
      </c:tx>
      <c:layout>
        <c:manualLayout>
          <c:xMode val="edge"/>
          <c:yMode val="edge"/>
          <c:x val="0.61091468861736453"/>
          <c:y val="4.8948984366388157E-2"/>
        </c:manualLayout>
      </c:layout>
      <c:overlay val="1"/>
    </c:title>
    <c:view3D>
      <c:hPercent val="89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7936507936508"/>
          <c:y val="5.7553956834532412E-2"/>
          <c:w val="0.61904761904761929"/>
          <c:h val="0.80335731414868128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Всього</c:v>
                </c:pt>
              </c:strCache>
            </c:strRef>
          </c:tx>
          <c:spPr>
            <a:solidFill>
              <a:schemeClr val="accent1"/>
            </a:solidFill>
            <a:ln w="12700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6037</c:v>
                </c:pt>
                <c:pt idx="1">
                  <c:v>4556</c:v>
                </c:pt>
                <c:pt idx="2">
                  <c:v>3225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 низ з ІРВЦ</c:v>
                </c:pt>
              </c:strCache>
            </c:strRef>
          </c:tx>
          <c:spPr>
            <a:solidFill>
              <a:schemeClr val="accent2"/>
            </a:solidFill>
            <a:ln w="12700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3299</c:v>
                </c:pt>
                <c:pt idx="1">
                  <c:v>1218</c:v>
                </c:pt>
                <c:pt idx="2">
                  <c:v>888</c:v>
                </c:pt>
              </c:numCache>
            </c:numRef>
          </c:val>
        </c:ser>
        <c:dLbls/>
        <c:gapDepth val="0"/>
        <c:shape val="box"/>
        <c:axId val="68589440"/>
        <c:axId val="68590976"/>
        <c:axId val="0"/>
      </c:bar3DChart>
      <c:catAx>
        <c:axId val="68589440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uk-UA"/>
          </a:p>
        </c:txPr>
        <c:crossAx val="68590976"/>
        <c:crosses val="autoZero"/>
        <c:auto val="1"/>
        <c:lblAlgn val="ctr"/>
        <c:lblOffset val="100"/>
        <c:tickLblSkip val="1"/>
        <c:tickMarkSkip val="1"/>
      </c:catAx>
      <c:valAx>
        <c:axId val="68590976"/>
        <c:scaling>
          <c:orientation val="minMax"/>
        </c:scaling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uk-UA"/>
          </a:p>
        </c:txPr>
        <c:crossAx val="68589440"/>
        <c:crosses val="autoZero"/>
        <c:crossBetween val="between"/>
      </c:valAx>
      <c:spPr>
        <a:noFill/>
        <a:ln w="25399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2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uk-UA"/>
    </a:p>
  </c:txPr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0.27551</cdr:x>
      <cdr:y>0.13877</cdr:y>
    </cdr:from>
    <cdr:to>
      <cdr:x>0.35938</cdr:x>
      <cdr:y>0.26926</cdr:y>
    </cdr:to>
    <cdr:sp macro="" textlink="">
      <cdr:nvSpPr>
        <cdr:cNvPr id="2" name="TextBox 3"/>
        <cdr:cNvSpPr txBox="1"/>
      </cdr:nvSpPr>
      <cdr:spPr>
        <a:xfrm xmlns:a="http://schemas.openxmlformats.org/drawingml/2006/main">
          <a:off x="1944216" y="360040"/>
          <a:ext cx="591829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uk-UA" sz="1600" b="1" dirty="0" smtClean="0">
              <a:solidFill>
                <a:schemeClr val="bg2">
                  <a:lumMod val="75000"/>
                </a:schemeClr>
              </a:solidFill>
            </a:rPr>
            <a:t>55%</a:t>
          </a:r>
          <a:endParaRPr lang="uk-UA" sz="1600" b="1" dirty="0">
            <a:solidFill>
              <a:schemeClr val="bg2">
                <a:lumMod val="75000"/>
              </a:schemeClr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953E8-EA01-45E4-BCBA-2B57CC69F5BE}" type="datetimeFigureOut">
              <a:rPr lang="uk-UA" smtClean="0"/>
              <a:pPr/>
              <a:t>29.10.2021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4F93D-1D34-4182-9478-7DC660F2625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12388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Об’єднати з наступним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4F93D-1D34-4182-9478-7DC660F26253}" type="slidenum">
              <a:rPr lang="uk-UA" smtClean="0"/>
              <a:pPr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248808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mtClean="0"/>
              <a:t>????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4F93D-1D34-4182-9478-7DC660F26253}" type="slidenum">
              <a:rPr lang="uk-UA" smtClean="0"/>
              <a:pPr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125183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логотипи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4F93D-1D34-4182-9478-7DC660F26253}" type="slidenum">
              <a:rPr lang="uk-UA" smtClean="0"/>
              <a:pPr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519129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З’єднати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4F93D-1D34-4182-9478-7DC660F26253}" type="slidenum">
              <a:rPr lang="uk-UA" smtClean="0"/>
              <a:pPr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799679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shade val="48000"/>
                <a:satMod val="230000"/>
              </a:schemeClr>
            </a:gs>
            <a:gs pos="46000">
              <a:srgbClr val="697B35"/>
            </a:gs>
            <a:gs pos="28000">
              <a:srgbClr val="5C6F21">
                <a:lumMod val="100000"/>
              </a:srgbClr>
            </a:gs>
            <a:gs pos="14000">
              <a:schemeClr val="bg2">
                <a:shade val="92000"/>
                <a:satMod val="230000"/>
              </a:schemeClr>
            </a:gs>
            <a:gs pos="82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 thruBlk="1"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Microsoft_Office_PowerPoint4.sld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2204864"/>
            <a:ext cx="9324528" cy="1470025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err="1" smtClean="0"/>
              <a:t>Сучасні</a:t>
            </a:r>
            <a:r>
              <a:rPr lang="ru-RU" sz="3200" b="1" dirty="0" smtClean="0"/>
              <a:t> напрямки </a:t>
            </a:r>
            <a:br>
              <a:rPr lang="ru-RU" sz="3200" b="1" dirty="0" smtClean="0"/>
            </a:br>
            <a:r>
              <a:rPr lang="ru-RU" sz="3200" b="1" dirty="0" err="1" smtClean="0"/>
              <a:t>формування</a:t>
            </a:r>
            <a:r>
              <a:rPr lang="ru-RU" sz="3200" b="1" dirty="0" smtClean="0"/>
              <a:t> </a:t>
            </a:r>
            <a:r>
              <a:rPr lang="ru-RU" sz="3200" b="1" dirty="0" err="1"/>
              <a:t>інформаційних</a:t>
            </a:r>
            <a:r>
              <a:rPr lang="ru-RU" sz="3200" b="1" dirty="0"/>
              <a:t> </a:t>
            </a:r>
            <a:r>
              <a:rPr lang="ru-RU" sz="3200" b="1" dirty="0" err="1"/>
              <a:t>ресурсів</a:t>
            </a:r>
            <a:r>
              <a:rPr lang="ru-RU" sz="3200" b="1" dirty="0"/>
              <a:t> </a:t>
            </a:r>
            <a:r>
              <a:rPr lang="uk-UA" sz="3200" b="1" dirty="0" smtClean="0"/>
              <a:t/>
            </a:r>
            <a:br>
              <a:rPr lang="uk-UA" sz="3200" b="1" dirty="0" smtClean="0"/>
            </a:br>
            <a:r>
              <a:rPr lang="ru-RU" sz="3200" b="1" dirty="0" err="1" smtClean="0"/>
              <a:t>науково-технічної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бібліотеки</a:t>
            </a:r>
            <a:r>
              <a:rPr lang="ru-RU" sz="3200" b="1" dirty="0" smtClean="0"/>
              <a:t> </a:t>
            </a:r>
            <a:r>
              <a:rPr lang="uk-UA" sz="3200" b="1" dirty="0" smtClean="0"/>
              <a:t/>
            </a:r>
            <a:br>
              <a:rPr lang="uk-UA" sz="3200" b="1" dirty="0" smtClean="0"/>
            </a:br>
            <a:r>
              <a:rPr lang="ru-RU" sz="3200" b="1" dirty="0" err="1" smtClean="0"/>
              <a:t>Вінницького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національного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технічного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університету</a:t>
            </a:r>
            <a:endParaRPr lang="uk-UA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516529"/>
            <a:ext cx="7889108" cy="1857388"/>
          </a:xfrm>
        </p:spPr>
        <p:txBody>
          <a:bodyPr>
            <a:normAutofit fontScale="92500" lnSpcReduction="20000"/>
          </a:bodyPr>
          <a:lstStyle/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uk-UA" sz="2000" dirty="0" smtClean="0">
                <a:solidFill>
                  <a:schemeClr val="bg2">
                    <a:lumMod val="75000"/>
                  </a:schemeClr>
                </a:solidFill>
              </a:rPr>
              <a:t>Доповідач: </a:t>
            </a:r>
            <a:r>
              <a:rPr lang="uk-UA" sz="2000" b="1" dirty="0">
                <a:solidFill>
                  <a:schemeClr val="bg2">
                    <a:lumMod val="75000"/>
                  </a:schemeClr>
                </a:solidFill>
              </a:rPr>
              <a:t>Валентина </a:t>
            </a:r>
            <a:r>
              <a:rPr lang="uk-UA" sz="2000" b="1" dirty="0" err="1">
                <a:solidFill>
                  <a:schemeClr val="bg2">
                    <a:lumMod val="75000"/>
                  </a:schemeClr>
                </a:solidFill>
              </a:rPr>
              <a:t>Жеребкова</a:t>
            </a:r>
            <a:endParaRPr lang="uk-UA" sz="2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uk-UA" sz="2000" dirty="0" smtClean="0">
                <a:solidFill>
                  <a:schemeClr val="bg2">
                    <a:lumMod val="75000"/>
                  </a:schemeClr>
                </a:solidFill>
              </a:rPr>
              <a:t>завідувачка відділом </a:t>
            </a:r>
          </a:p>
          <a:p>
            <a:r>
              <a:rPr lang="uk-UA" sz="2000" dirty="0" smtClean="0">
                <a:solidFill>
                  <a:schemeClr val="bg2">
                    <a:lumMod val="75000"/>
                  </a:schemeClr>
                </a:solidFill>
              </a:rPr>
              <a:t>комплектування та наукової обробки літератури</a:t>
            </a:r>
          </a:p>
          <a:p>
            <a:r>
              <a:rPr lang="uk-UA" sz="2000" dirty="0" smtClean="0">
                <a:solidFill>
                  <a:schemeClr val="bg2">
                    <a:lumMod val="75000"/>
                  </a:schemeClr>
                </a:solidFill>
              </a:rPr>
              <a:t>науково-технічної бібліотеки</a:t>
            </a:r>
          </a:p>
          <a:p>
            <a:r>
              <a:rPr lang="uk-UA" sz="2000" dirty="0" smtClean="0">
                <a:solidFill>
                  <a:schemeClr val="bg2">
                    <a:lumMod val="75000"/>
                  </a:schemeClr>
                </a:solidFill>
              </a:rPr>
              <a:t>Вінницького національного технічного університету</a:t>
            </a:r>
            <a:endParaRPr lang="uk-UA" sz="20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347" y="5384267"/>
            <a:ext cx="1307979" cy="1307979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153" y="30681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/>
              <a:t>Послуги з комплектування інформаційними ресурсами</a:t>
            </a:r>
            <a:endParaRPr lang="uk-UA" sz="3200" b="1" dirty="0"/>
          </a:p>
        </p:txBody>
      </p:sp>
      <p:sp>
        <p:nvSpPr>
          <p:cNvPr id="9" name="AutoShape 4" descr="Видавництво &amp;quot;Олді+&amp;quot;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50" name="Picture 10" descr="Интернет магазин Jurli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104" b="45633"/>
          <a:stretch/>
        </p:blipFill>
        <p:spPr bwMode="auto">
          <a:xfrm>
            <a:off x="394153" y="2520352"/>
            <a:ext cx="3710916" cy="108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4" descr="Видавництва - Організації - Літературна мапа України - LITCENT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55" name="Picture 1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95" t="28968" b="29600"/>
          <a:stretch/>
        </p:blipFill>
        <p:spPr bwMode="auto">
          <a:xfrm>
            <a:off x="1766349" y="2802691"/>
            <a:ext cx="3345728" cy="145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9169" y="3212976"/>
            <a:ext cx="3974505" cy="123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74263"/>
            <a:ext cx="40005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05064"/>
            <a:ext cx="2472209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285720" y="1928802"/>
            <a:ext cx="8601019" cy="3927301"/>
            <a:chOff x="35496" y="2276872"/>
            <a:chExt cx="8601019" cy="3927301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371" t="22225" r="9314" b="17450"/>
            <a:stretch/>
          </p:blipFill>
          <p:spPr bwMode="auto">
            <a:xfrm>
              <a:off x="35496" y="2276872"/>
              <a:ext cx="8601019" cy="3927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" name="Группа 6"/>
            <p:cNvGrpSpPr/>
            <p:nvPr/>
          </p:nvGrpSpPr>
          <p:grpSpPr>
            <a:xfrm>
              <a:off x="117029" y="3584450"/>
              <a:ext cx="4887019" cy="536055"/>
              <a:chOff x="117029" y="3584450"/>
              <a:chExt cx="4887019" cy="536055"/>
            </a:xfrm>
          </p:grpSpPr>
          <p:sp>
            <p:nvSpPr>
              <p:cNvPr id="3" name="Скругленный прямоугольник 2"/>
              <p:cNvSpPr/>
              <p:nvPr/>
            </p:nvSpPr>
            <p:spPr>
              <a:xfrm>
                <a:off x="1763688" y="3584450"/>
                <a:ext cx="3240360" cy="276597"/>
              </a:xfrm>
              <a:prstGeom prst="round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ln>
                    <a:solidFill>
                      <a:srgbClr val="C00000"/>
                    </a:solidFill>
                  </a:ln>
                  <a:noFill/>
                </a:endParaRPr>
              </a:p>
            </p:txBody>
          </p:sp>
          <p:sp>
            <p:nvSpPr>
              <p:cNvPr id="4" name="Овал 3"/>
              <p:cNvSpPr/>
              <p:nvPr/>
            </p:nvSpPr>
            <p:spPr>
              <a:xfrm>
                <a:off x="117029" y="3832472"/>
                <a:ext cx="936104" cy="288033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cxnSp>
            <p:nvCxnSpPr>
              <p:cNvPr id="6" name="Прямая со стрелкой 5"/>
              <p:cNvCxnSpPr>
                <a:stCxn id="4" idx="6"/>
                <a:endCxn id="3" idx="1"/>
              </p:cNvCxnSpPr>
              <p:nvPr/>
            </p:nvCxnSpPr>
            <p:spPr>
              <a:xfrm flipV="1">
                <a:off x="1053133" y="3722749"/>
                <a:ext cx="710555" cy="253740"/>
              </a:xfrm>
              <a:prstGeom prst="straightConnector1">
                <a:avLst/>
              </a:prstGeom>
              <a:ln w="28575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-396552" y="984955"/>
            <a:ext cx="5645706" cy="3024336"/>
            <a:chOff x="611560" y="1772816"/>
            <a:chExt cx="5199330" cy="3024336"/>
          </a:xfrm>
        </p:grpSpPr>
        <p:graphicFrame>
          <p:nvGraphicFramePr>
            <p:cNvPr id="9" name="Объект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237629268"/>
                </p:ext>
              </p:extLst>
            </p:nvPr>
          </p:nvGraphicFramePr>
          <p:xfrm>
            <a:off x="611560" y="1772816"/>
            <a:ext cx="3912568" cy="30243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" name="TextBox 9"/>
            <p:cNvSpPr txBox="1"/>
            <p:nvPr/>
          </p:nvSpPr>
          <p:spPr>
            <a:xfrm>
              <a:off x="3794666" y="4133425"/>
              <a:ext cx="2016224" cy="27699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uk-UA" sz="1200" b="1" i="1" dirty="0" smtClean="0">
                  <a:solidFill>
                    <a:schemeClr val="bg2">
                      <a:lumMod val="75000"/>
                    </a:schemeClr>
                  </a:solidFill>
                </a:rPr>
                <a:t>* у т.ч. в е-формі 2296</a:t>
              </a:r>
              <a:endParaRPr lang="uk-UA" sz="1200" b="1" i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aphicFrame>
        <p:nvGraphicFramePr>
          <p:cNvPr id="14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3620316"/>
              </p:ext>
            </p:extLst>
          </p:nvPr>
        </p:nvGraphicFramePr>
        <p:xfrm>
          <a:off x="4187592" y="901361"/>
          <a:ext cx="4392488" cy="2524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1243860"/>
              </p:ext>
            </p:extLst>
          </p:nvPr>
        </p:nvGraphicFramePr>
        <p:xfrm>
          <a:off x="1043608" y="4176944"/>
          <a:ext cx="7056784" cy="2594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511530" y="5137458"/>
            <a:ext cx="591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solidFill>
                  <a:schemeClr val="bg2">
                    <a:lumMod val="75000"/>
                  </a:schemeClr>
                </a:solidFill>
              </a:rPr>
              <a:t>27%</a:t>
            </a:r>
            <a:endParaRPr lang="uk-UA" sz="1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51829" y="5403965"/>
            <a:ext cx="591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solidFill>
                  <a:schemeClr val="bg2">
                    <a:lumMod val="75000"/>
                  </a:schemeClr>
                </a:solidFill>
              </a:rPr>
              <a:t>28%</a:t>
            </a:r>
            <a:endParaRPr lang="uk-UA" sz="1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357658" y="2606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Бібліотечний фонд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6012160" y="5069618"/>
            <a:ext cx="1800200" cy="951670"/>
            <a:chOff x="2695074" y="3647975"/>
            <a:chExt cx="2466861" cy="1307484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2695074" y="3647975"/>
              <a:ext cx="2466861" cy="1307484"/>
              <a:chOff x="2695074" y="3647975"/>
              <a:chExt cx="2466861" cy="1307484"/>
            </a:xfrm>
          </p:grpSpPr>
          <p:pic>
            <p:nvPicPr>
              <p:cNvPr id="18" name="Picture 4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8015" t="65372" r="21500" b="24749"/>
              <a:stretch/>
            </p:blipFill>
            <p:spPr bwMode="auto">
              <a:xfrm>
                <a:off x="2695074" y="3647975"/>
                <a:ext cx="2466861" cy="13074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9" name="Прямоугольник 18"/>
              <p:cNvSpPr/>
              <p:nvPr/>
            </p:nvSpPr>
            <p:spPr>
              <a:xfrm>
                <a:off x="3928504" y="4043164"/>
                <a:ext cx="139440" cy="15544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3789386" y="3875650"/>
              <a:ext cx="382655" cy="465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 sz="2190" b="1" i="0" u="none" strike="noStrike" kern="1200" baseline="0">
                  <a:solidFill>
                    <a:prstClr val="white"/>
                  </a:solidFill>
                  <a:latin typeface="Calibri"/>
                  <a:ea typeface="Calibri"/>
                  <a:cs typeface="Calibri"/>
                </a:defRPr>
              </a:pPr>
              <a:r>
                <a:rPr lang="uk-UA" sz="1600" b="1" dirty="0">
                  <a:solidFill>
                    <a:prstClr val="white"/>
                  </a:solidFill>
                  <a:latin typeface="Calibri"/>
                  <a:ea typeface="Calibri"/>
                  <a:cs typeface="Calibri"/>
                </a:rPr>
                <a:t>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86615722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943" y="-17140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/>
              <a:t>Формування БД «Автори ВНТУ»</a:t>
            </a:r>
            <a:endParaRPr lang="uk-UA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5" t="12181" r="41184" b="32446"/>
          <a:stretch/>
        </p:blipFill>
        <p:spPr bwMode="auto">
          <a:xfrm>
            <a:off x="107504" y="836712"/>
            <a:ext cx="7582935" cy="4429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2172198" y="1870187"/>
            <a:ext cx="1182119" cy="40566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354318" y="2073020"/>
            <a:ext cx="713626" cy="3478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76103" y="2492896"/>
            <a:ext cx="6944037" cy="423255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1" name="Овал 10"/>
          <p:cNvSpPr/>
          <p:nvPr/>
        </p:nvSpPr>
        <p:spPr>
          <a:xfrm>
            <a:off x="6156176" y="4509120"/>
            <a:ext cx="792088" cy="21602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5472" y="160338"/>
            <a:ext cx="7627468" cy="1073274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/>
              <a:t>Доступ до </a:t>
            </a:r>
            <a:r>
              <a:rPr lang="uk-UA" sz="2800" b="1" dirty="0" err="1" smtClean="0"/>
              <a:t>наукометричних</a:t>
            </a:r>
            <a:r>
              <a:rPr lang="uk-UA" sz="2800" b="1" dirty="0" smtClean="0"/>
              <a:t> баз даних – </a:t>
            </a:r>
            <a:br>
              <a:rPr lang="uk-UA" sz="2800" b="1" dirty="0" smtClean="0"/>
            </a:br>
            <a:r>
              <a:rPr lang="uk-UA" sz="2800" b="1" dirty="0" smtClean="0"/>
              <a:t>якісне забезпечення </a:t>
            </a:r>
            <a:br>
              <a:rPr lang="uk-UA" sz="2800" b="1" dirty="0" smtClean="0"/>
            </a:br>
            <a:r>
              <a:rPr lang="uk-UA" sz="2800" b="1" dirty="0" smtClean="0"/>
              <a:t>науково-дослідного процесу</a:t>
            </a:r>
            <a:endParaRPr lang="uk-UA" sz="2800" b="1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7975" y="3649815"/>
            <a:ext cx="1900337" cy="102749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149657" y="2003239"/>
            <a:ext cx="1861475" cy="1292861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4788442"/>
            <a:ext cx="1909969" cy="1416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2475" y="4404991"/>
            <a:ext cx="1728192" cy="1357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1" y="3273732"/>
            <a:ext cx="1517934" cy="121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8827" y="5832804"/>
            <a:ext cx="2016224" cy="94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Швеция разорвала отношения с издательством Elsevier - Индикатор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" y="1844824"/>
            <a:ext cx="1527919" cy="160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Talent Network | Clarivate Analytic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3288" y="3421004"/>
            <a:ext cx="2694215" cy="46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4502" y="6073044"/>
            <a:ext cx="2615555" cy="696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94952"/>
            <a:ext cx="1877974" cy="1609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57" t="41628" r="29289" b="10395"/>
          <a:stretch/>
        </p:blipFill>
        <p:spPr bwMode="auto">
          <a:xfrm>
            <a:off x="7452320" y="1789394"/>
            <a:ext cx="1440160" cy="137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259755"/>
            <a:ext cx="7488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Доступ до </a:t>
            </a:r>
            <a:r>
              <a:rPr lang="uk-UA" sz="28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інформаційних </a:t>
            </a:r>
            <a:r>
              <a:rPr lang="uk-UA" sz="28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ресурсів світових видавців та провайдерів на період карант</a:t>
            </a:r>
            <a:r>
              <a:rPr lang="uk-UA" sz="2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ину</a:t>
            </a:r>
            <a:endParaRPr lang="uk-UA" sz="28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23528" y="1677694"/>
            <a:ext cx="8496944" cy="5030974"/>
            <a:chOff x="251520" y="1644750"/>
            <a:chExt cx="8496944" cy="5030974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938" t="15991" r="8152" b="4265"/>
            <a:stretch/>
          </p:blipFill>
          <p:spPr bwMode="auto">
            <a:xfrm>
              <a:off x="251520" y="1644750"/>
              <a:ext cx="8496944" cy="503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Овал 3"/>
            <p:cNvSpPr/>
            <p:nvPr/>
          </p:nvSpPr>
          <p:spPr>
            <a:xfrm>
              <a:off x="1835696" y="2969045"/>
              <a:ext cx="3240360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7236296" y="3617117"/>
              <a:ext cx="1008112" cy="576064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6" name="AutoShape 2" descr="i.piccy.info/"/>
          <p:cNvSpPr>
            <a:spLocks noChangeAspect="1" noChangeArrowheads="1"/>
          </p:cNvSpPr>
          <p:nvPr/>
        </p:nvSpPr>
        <p:spPr bwMode="auto">
          <a:xfrm>
            <a:off x="63500" y="-136525"/>
            <a:ext cx="2857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79"/>
          <a:stretch/>
        </p:blipFill>
        <p:spPr bwMode="auto">
          <a:xfrm>
            <a:off x="762000" y="2348880"/>
            <a:ext cx="7620000" cy="3927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1367450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b="1" dirty="0" smtClean="0"/>
              <a:t>Наповнення е</a:t>
            </a:r>
            <a:r>
              <a:rPr lang="en-US" sz="3200" b="1" dirty="0" smtClean="0"/>
              <a:t>-</a:t>
            </a:r>
            <a:r>
              <a:rPr lang="uk-UA" sz="3200" b="1" dirty="0" smtClean="0"/>
              <a:t>бібліотеки документами видавництва </a:t>
            </a:r>
            <a:r>
              <a:rPr lang="en-US" sz="3200" b="1" dirty="0" smtClean="0"/>
              <a:t>Springer</a:t>
            </a:r>
            <a:endParaRPr lang="uk-UA" sz="3200" b="1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1700808"/>
            <a:ext cx="7858180" cy="471490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115616" y="3284984"/>
            <a:ext cx="129614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44624"/>
            <a:ext cx="9145016" cy="1399032"/>
          </a:xfrm>
        </p:spPr>
        <p:txBody>
          <a:bodyPr>
            <a:noAutofit/>
          </a:bodyPr>
          <a:lstStyle/>
          <a:p>
            <a:pPr algn="ctr"/>
            <a:r>
              <a:rPr lang="uk-UA" sz="3000" b="1" dirty="0" smtClean="0"/>
              <a:t>Інституційний репозитарій – важлива складова електронної колекції Бібліотеки</a:t>
            </a:r>
            <a:endParaRPr lang="uk-UA" sz="3000" b="1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1412776"/>
            <a:ext cx="7643866" cy="507209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grpSp>
        <p:nvGrpSpPr>
          <p:cNvPr id="4" name="Группа 3"/>
          <p:cNvGrpSpPr/>
          <p:nvPr/>
        </p:nvGrpSpPr>
        <p:grpSpPr>
          <a:xfrm>
            <a:off x="2842141" y="3861048"/>
            <a:ext cx="6053521" cy="2850078"/>
            <a:chOff x="2843050" y="3563429"/>
            <a:chExt cx="6053521" cy="2850078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174" t="15253" r="52467" b="61007"/>
            <a:stretch/>
          </p:blipFill>
          <p:spPr bwMode="auto">
            <a:xfrm>
              <a:off x="2843050" y="3563429"/>
              <a:ext cx="6053521" cy="2850078"/>
            </a:xfrm>
            <a:prstGeom prst="rect">
              <a:avLst/>
            </a:prstGeom>
            <a:noFill/>
            <a:ln w="38100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Овал 2"/>
            <p:cNvSpPr/>
            <p:nvPr/>
          </p:nvSpPr>
          <p:spPr>
            <a:xfrm>
              <a:off x="5652120" y="5892670"/>
              <a:ext cx="720080" cy="401806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93221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Доступ до освітніх </a:t>
            </a:r>
            <a:r>
              <a:rPr lang="uk-UA" sz="32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ресурсів </a:t>
            </a:r>
            <a:r>
              <a:rPr lang="uk-UA" sz="3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 мережі Інтернет з сайту </a:t>
            </a:r>
            <a:r>
              <a:rPr lang="uk-UA" sz="32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Бібліотеки</a:t>
            </a:r>
            <a:endParaRPr lang="uk-UA" sz="3200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12862" y="1740858"/>
            <a:ext cx="8568952" cy="3960440"/>
            <a:chOff x="312862" y="1740858"/>
            <a:chExt cx="8568952" cy="3960440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172" t="15523" r="8322" b="24858"/>
            <a:stretch/>
          </p:blipFill>
          <p:spPr bwMode="auto">
            <a:xfrm>
              <a:off x="312862" y="1740858"/>
              <a:ext cx="8568952" cy="3960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Овал 4"/>
            <p:cNvSpPr/>
            <p:nvPr/>
          </p:nvSpPr>
          <p:spPr>
            <a:xfrm>
              <a:off x="2195736" y="4005064"/>
              <a:ext cx="1512168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2123728" y="3429000"/>
              <a:ext cx="1296144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10" t="13967" r="8375" b="20178"/>
          <a:stretch/>
        </p:blipFill>
        <p:spPr bwMode="auto">
          <a:xfrm>
            <a:off x="1331640" y="2780928"/>
            <a:ext cx="7484740" cy="3908212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7404063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3999" cy="139903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/>
              <a:t>Власні електронні ресурси Бібліотеки </a:t>
            </a:r>
            <a:endParaRPr lang="uk-UA" sz="3200" b="1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6366" y="1412776"/>
            <a:ext cx="5357850" cy="3320737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2132856"/>
            <a:ext cx="6643734" cy="371477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720" y="3861048"/>
            <a:ext cx="6929486" cy="264320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85486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/>
              <a:t>Джерела  оперативної інформації для навчального </a:t>
            </a:r>
            <a:r>
              <a:rPr lang="uk-UA" sz="2800" b="1" dirty="0"/>
              <a:t>та </a:t>
            </a:r>
            <a:r>
              <a:rPr lang="uk-UA" sz="2800" b="1" dirty="0" smtClean="0"/>
              <a:t>наукового процесу </a:t>
            </a:r>
            <a:endParaRPr lang="uk-UA" sz="2800" b="1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3226" y="1647040"/>
            <a:ext cx="7669516" cy="45720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1520" y="2132856"/>
            <a:ext cx="8568952" cy="295232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74" t="14469" r="32134" b="22232"/>
          <a:stretch/>
        </p:blipFill>
        <p:spPr bwMode="auto">
          <a:xfrm>
            <a:off x="3131840" y="2564904"/>
            <a:ext cx="4205461" cy="3333750"/>
          </a:xfrm>
          <a:prstGeom prst="rect">
            <a:avLst/>
          </a:prstGeom>
          <a:noFill/>
          <a:ln w="38100">
            <a:solidFill>
              <a:srgbClr val="002060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2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0993" y="548680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Місія</a:t>
            </a:r>
            <a:endParaRPr lang="uk-UA" sz="3200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758" y="3717032"/>
            <a:ext cx="88569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i="1" dirty="0" smtClean="0"/>
              <a:t>	</a:t>
            </a:r>
            <a:endParaRPr lang="uk-UA" dirty="0" smtClean="0"/>
          </a:p>
          <a:p>
            <a:pPr marL="285750" indent="-285750" algn="just">
              <a:buFont typeface="Wingdings" pitchFamily="2" charset="2"/>
              <a:buChar char="q"/>
            </a:pPr>
            <a:r>
              <a:rPr lang="uk-UA" dirty="0" smtClean="0"/>
              <a:t> інформаційно підтримує освітню, науково-дослідну, гуманітарно-просвітницьку діяльність університету на основі традиційних і впровадженні нових інформаційно-бібліотечних технологій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uk-UA" dirty="0" smtClean="0"/>
          </a:p>
          <a:p>
            <a:pPr marL="285750" indent="-285750" algn="just">
              <a:buFont typeface="Wingdings" pitchFamily="2" charset="2"/>
              <a:buChar char="q"/>
            </a:pPr>
            <a:r>
              <a:rPr lang="uk-UA" dirty="0" smtClean="0"/>
              <a:t>забезпечує доступ до інформації, як у </a:t>
            </a:r>
            <a:r>
              <a:rPr lang="uk-UA" b="1" dirty="0" smtClean="0"/>
              <a:t>традиційній друкованій формі</a:t>
            </a:r>
            <a:r>
              <a:rPr lang="uk-UA" dirty="0" smtClean="0"/>
              <a:t> так і в </a:t>
            </a:r>
            <a:r>
              <a:rPr lang="uk-UA" b="1" dirty="0" smtClean="0"/>
              <a:t>електронному вигляді</a:t>
            </a:r>
            <a:r>
              <a:rPr lang="uk-UA" dirty="0" smtClean="0"/>
              <a:t>, для максимально повного задоволення інформаційних потреб науковців і студентів та ефективного розвитку освіти та науки в університеті</a:t>
            </a:r>
            <a:endParaRPr lang="uk-UA" dirty="0"/>
          </a:p>
        </p:txBody>
      </p:sp>
      <p:pic>
        <p:nvPicPr>
          <p:cNvPr id="6146" name="Picture 2" descr="Схема работы - Botva-Projec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0648"/>
            <a:ext cx="3816424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2613" y="2103736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prstClr val="white"/>
                </a:solidFill>
              </a:rPr>
              <a:t>Науково-технічна бібліотека</a:t>
            </a:r>
            <a:r>
              <a:rPr lang="uk-UA" sz="2400" dirty="0">
                <a:solidFill>
                  <a:prstClr val="white"/>
                </a:solidFill>
              </a:rPr>
              <a:t> Вінницького національного технічного університету: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xmlns="" val="67767142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1399032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Періодичні видання у фондах НТБ ВНТУ</a:t>
            </a:r>
            <a:endParaRPr lang="uk-UA" sz="32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78629" y="1988840"/>
            <a:ext cx="7786742" cy="392909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9335478"/>
              </p:ext>
            </p:extLst>
          </p:nvPr>
        </p:nvGraphicFramePr>
        <p:xfrm>
          <a:off x="1511660" y="1711925"/>
          <a:ext cx="6120680" cy="4590510"/>
        </p:xfrm>
        <a:graphic>
          <a:graphicData uri="http://schemas.openxmlformats.org/presentationml/2006/ole">
            <p:oleObj spid="_x0000_s5263" name="Слайд" r:id="rId4" imgW="4570541" imgH="3427323" progId="PowerPoint.Slide.12">
              <p:embed/>
            </p:oleObj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/>
              <a:t>Фахові журнали відкритого доступу</a:t>
            </a:r>
            <a:br>
              <a:rPr lang="uk-UA" sz="3200" b="1" dirty="0" smtClean="0"/>
            </a:br>
            <a:r>
              <a:rPr lang="uk-UA" sz="3200" b="1" dirty="0" smtClean="0"/>
              <a:t>(з сайту Бібліотеки)</a:t>
            </a:r>
            <a:endParaRPr lang="uk-UA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39552" y="1882823"/>
            <a:ext cx="7813532" cy="45720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3538" t="12579" r="943" b="8804"/>
          <a:stretch>
            <a:fillRect/>
          </a:stretch>
        </p:blipFill>
        <p:spPr bwMode="auto">
          <a:xfrm>
            <a:off x="1043608" y="1449256"/>
            <a:ext cx="7886110" cy="457203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l="4616" t="1724"/>
          <a:stretch>
            <a:fillRect/>
          </a:stretch>
        </p:blipFill>
        <p:spPr bwMode="auto">
          <a:xfrm>
            <a:off x="4139952" y="2132856"/>
            <a:ext cx="4429156" cy="407196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2218618"/>
            <a:ext cx="8927228" cy="4379194"/>
            <a:chOff x="107504" y="2218618"/>
            <a:chExt cx="8927228" cy="4379194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593" t="14288" r="8817" b="19793"/>
            <a:stretch/>
          </p:blipFill>
          <p:spPr bwMode="auto">
            <a:xfrm>
              <a:off x="107504" y="2218618"/>
              <a:ext cx="8927228" cy="4379194"/>
            </a:xfrm>
            <a:prstGeom prst="rect">
              <a:avLst/>
            </a:prstGeom>
            <a:noFill/>
            <a:ln w="38100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Овал 1"/>
            <p:cNvSpPr/>
            <p:nvPr/>
          </p:nvSpPr>
          <p:spPr>
            <a:xfrm>
              <a:off x="7436060" y="5804395"/>
              <a:ext cx="792088" cy="28803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2070770" y="4964410"/>
              <a:ext cx="1207205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4706491" y="4850110"/>
              <a:ext cx="2587752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52" t="18492" r="8509" b="3367"/>
          <a:stretch/>
        </p:blipFill>
        <p:spPr bwMode="auto">
          <a:xfrm>
            <a:off x="971600" y="1346870"/>
            <a:ext cx="7126932" cy="42195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7544" y="96593"/>
            <a:ext cx="8280920" cy="1399032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484632" algn="r" rtl="0" eaLnBrk="1" latinLnBrk="0" hangingPunct="1">
              <a:spcBef>
                <a:spcPct val="0"/>
              </a:spcBef>
              <a:buNone/>
              <a:defRPr kumimoji="0" sz="44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200" b="1" dirty="0" smtClean="0"/>
              <a:t>Обмінно-резервний фонд НТБ ВНТУ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xmlns="" val="225873485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23528" y="1417339"/>
            <a:ext cx="8568951" cy="4963989"/>
            <a:chOff x="395536" y="1158652"/>
            <a:chExt cx="8568951" cy="4963989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768" t="15522" r="8619" b="33149"/>
            <a:stretch/>
          </p:blipFill>
          <p:spPr bwMode="auto">
            <a:xfrm>
              <a:off x="395536" y="1158652"/>
              <a:ext cx="8568951" cy="4963989"/>
            </a:xfrm>
            <a:prstGeom prst="rect">
              <a:avLst/>
            </a:prstGeom>
            <a:noFill/>
            <a:ln w="38100">
              <a:solidFill>
                <a:srgbClr val="00206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Овал 4"/>
            <p:cNvSpPr/>
            <p:nvPr/>
          </p:nvSpPr>
          <p:spPr>
            <a:xfrm>
              <a:off x="6084168" y="4509120"/>
              <a:ext cx="936104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955" t="16728" r="23404" b="3897"/>
          <a:stretch/>
        </p:blipFill>
        <p:spPr bwMode="auto">
          <a:xfrm>
            <a:off x="1547664" y="1124744"/>
            <a:ext cx="6192688" cy="561662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259632" y="260648"/>
            <a:ext cx="6984776" cy="720080"/>
          </a:xfrm>
          <a:prstGeom prst="rect">
            <a:avLst/>
          </a:prstGeom>
        </p:spPr>
        <p:txBody>
          <a:bodyPr>
            <a:noAutofit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sz="3200" b="1" dirty="0" smtClean="0"/>
              <a:t>«Подаруй Бібліотеці книгу»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xmlns="" val="312159091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455" y="-171400"/>
            <a:ext cx="8508689" cy="1399032"/>
          </a:xfrm>
        </p:spPr>
        <p:txBody>
          <a:bodyPr>
            <a:normAutofit/>
          </a:bodyPr>
          <a:lstStyle/>
          <a:p>
            <a:pPr algn="ctr"/>
            <a:r>
              <a:rPr lang="uk-UA" sz="3000" b="1" dirty="0" smtClean="0"/>
              <a:t>«Формат: друкований чи електронний?»</a:t>
            </a:r>
            <a:endParaRPr lang="uk-UA" sz="3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21289" t="11458" r="20703" b="12500"/>
          <a:stretch>
            <a:fillRect/>
          </a:stretch>
        </p:blipFill>
        <p:spPr bwMode="auto">
          <a:xfrm>
            <a:off x="188455" y="1124744"/>
            <a:ext cx="7072362" cy="521497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7148" t="7257" r="26269" b="8368"/>
          <a:stretch>
            <a:fillRect/>
          </a:stretch>
        </p:blipFill>
        <p:spPr bwMode="auto">
          <a:xfrm>
            <a:off x="4067944" y="2132856"/>
            <a:ext cx="4774531" cy="4464496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11266" name="Picture 2" descr="D:\Temp\ДРУК\Анкета (6 пит.)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70" t="5477" r="22052" b="11122"/>
          <a:stretch/>
        </p:blipFill>
        <p:spPr bwMode="auto">
          <a:xfrm>
            <a:off x="899592" y="2348880"/>
            <a:ext cx="6862769" cy="324036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20688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Зміни в політиці </a:t>
            </a:r>
            <a:r>
              <a:rPr lang="uk-UA" sz="36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комплектування – </a:t>
            </a:r>
          </a:p>
          <a:p>
            <a:pPr algn="ctr"/>
            <a:r>
              <a:rPr lang="uk-UA" sz="36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вимога часу</a:t>
            </a:r>
            <a:endParaRPr lang="uk-UA" sz="3600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492896"/>
            <a:ext cx="86764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400" dirty="0" smtClean="0"/>
              <a:t>поступовий перехід від паперових до електронних документів в освітньому процесі </a:t>
            </a:r>
          </a:p>
          <a:p>
            <a:pPr marL="342900" indent="-342900">
              <a:buFont typeface="Wingdings" pitchFamily="2" charset="2"/>
              <a:buChar char="q"/>
            </a:pPr>
            <a:endParaRPr lang="uk-UA" sz="2400" dirty="0" smtClean="0"/>
          </a:p>
          <a:p>
            <a:pPr marL="342900" indent="-342900">
              <a:buFont typeface="Wingdings" pitchFamily="2" charset="2"/>
              <a:buChar char="q"/>
            </a:pPr>
            <a:endParaRPr lang="uk-UA" sz="2400" dirty="0"/>
          </a:p>
          <a:p>
            <a:pPr marL="342900" indent="-342900">
              <a:buFont typeface="Wingdings" pitchFamily="2" charset="2"/>
              <a:buChar char="q"/>
            </a:pPr>
            <a:r>
              <a:rPr lang="uk-UA" sz="2400" dirty="0" smtClean="0"/>
              <a:t>збільшення частки наукових видань 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у фонді Бібліотеки</a:t>
            </a:r>
          </a:p>
          <a:p>
            <a:pPr marL="342900" indent="-342900">
              <a:buFont typeface="Wingdings" pitchFamily="2" charset="2"/>
              <a:buChar char="q"/>
            </a:pPr>
            <a:endParaRPr lang="uk-UA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84593" y="4595014"/>
            <a:ext cx="3600400" cy="201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008902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074" y="324444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Сайт Бібліотеки в режимі 24х7</a:t>
            </a:r>
            <a:endParaRPr lang="uk-UA" sz="3600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2" t="7510" r="2347" b="4612"/>
          <a:stretch/>
        </p:blipFill>
        <p:spPr bwMode="auto">
          <a:xfrm>
            <a:off x="83125" y="1628800"/>
            <a:ext cx="8964488" cy="461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7084997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ÑÐ±Ð»ÑÐ¾ÑÐµÐºÐ° ÐÐ¢Ð£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4048" y="3284984"/>
            <a:ext cx="3786214" cy="314327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0" y="1247609"/>
            <a:ext cx="48245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Науково-технічна бібліотека, як освітній інформаційний центр Університету формує свої ресурси відповідно сучасним вимогам, використовуючи новітні технології</a:t>
            </a:r>
          </a:p>
          <a:p>
            <a:pPr algn="ctr"/>
            <a:endParaRPr lang="uk-UA" sz="2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5" descr="Файл:Лого ВНТУ.png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47158"/>
            <a:ext cx="2428778" cy="211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Файл:Логотип НТБ ВНТУ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7155" y="341773"/>
            <a:ext cx="1865511" cy="186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1785926"/>
            <a:ext cx="61436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Дякую</a:t>
            </a:r>
          </a:p>
          <a:p>
            <a:pPr algn="ctr"/>
            <a:r>
              <a:rPr lang="uk-UA" sz="80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за увагу!</a:t>
            </a:r>
            <a:endParaRPr lang="uk-UA" sz="8000" b="1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50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Концепція розвитку НТБ ВНТУ на 2019-2023 рр.</a:t>
            </a:r>
            <a:endParaRPr lang="uk-UA" sz="2800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158" y="980728"/>
            <a:ext cx="8573053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uk-UA" sz="1600" dirty="0"/>
              <a:t>забезпечення системності, актуальності документних і бібліотечно-інформаційних </a:t>
            </a:r>
            <a:r>
              <a:rPr lang="uk-UA" sz="1600" dirty="0" smtClean="0"/>
              <a:t>ресурсів</a:t>
            </a:r>
            <a:endParaRPr lang="uk-UA" sz="1600" dirty="0"/>
          </a:p>
          <a:p>
            <a:pPr marL="742950" lvl="1" indent="-285750">
              <a:buFont typeface="Wingdings" pitchFamily="2" charset="2"/>
              <a:buChar char="q"/>
            </a:pPr>
            <a:r>
              <a:rPr lang="uk-UA" sz="1600" dirty="0" smtClean="0"/>
              <a:t>розширення </a:t>
            </a:r>
            <a:r>
              <a:rPr lang="uk-UA" sz="1600" dirty="0"/>
              <a:t>спектру комплектування з урахуванням перспективних напрямків наукових досліджень і освітніх </a:t>
            </a:r>
            <a:r>
              <a:rPr lang="uk-UA" sz="1600" dirty="0" smtClean="0"/>
              <a:t>програм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uk-UA" sz="1600" dirty="0" smtClean="0"/>
              <a:t>проблемно-орієнтоване </a:t>
            </a:r>
            <a:r>
              <a:rPr lang="uk-UA" sz="1600" dirty="0"/>
              <a:t>комплектування фонду навчальної літератури на основі навчальних планів, </a:t>
            </a:r>
            <a:r>
              <a:rPr lang="uk-UA" sz="1600" dirty="0" smtClean="0"/>
              <a:t>моніторингу книгозабезпеченості </a:t>
            </a:r>
            <a:r>
              <a:rPr lang="uk-UA" sz="1600" dirty="0"/>
              <a:t>навчальних дисциплін, незабезпечених запитів користувачів у видачі навчальних матеріалів, </a:t>
            </a:r>
            <a:r>
              <a:rPr lang="uk-UA" sz="1600" dirty="0" smtClean="0"/>
              <a:t>доукомплектування лакун</a:t>
            </a:r>
            <a:endParaRPr lang="uk-UA" sz="1600" dirty="0"/>
          </a:p>
          <a:p>
            <a:pPr marL="742950" lvl="1" indent="-285750">
              <a:buFont typeface="Wingdings" pitchFamily="2" charset="2"/>
              <a:buChar char="q"/>
            </a:pPr>
            <a:r>
              <a:rPr lang="uk-UA" sz="1600" dirty="0" smtClean="0"/>
              <a:t>активізація </a:t>
            </a:r>
            <a:r>
              <a:rPr lang="uk-UA" sz="1600" dirty="0"/>
              <a:t>поповнення фонду науковою літературою відповідно до напрямків навчальної і науково-дослідницької роботи </a:t>
            </a:r>
            <a:r>
              <a:rPr lang="uk-UA" sz="1600" dirty="0" smtClean="0"/>
              <a:t>університету</a:t>
            </a:r>
            <a:endParaRPr lang="uk-UA" sz="1600" dirty="0"/>
          </a:p>
          <a:p>
            <a:pPr marL="285750" indent="-285750">
              <a:buFont typeface="Wingdings" pitchFamily="2" charset="2"/>
              <a:buChar char="q"/>
            </a:pPr>
            <a:r>
              <a:rPr lang="uk-UA" sz="1600" dirty="0" smtClean="0"/>
              <a:t>активізація </a:t>
            </a:r>
            <a:r>
              <a:rPr lang="uk-UA" sz="1600" dirty="0"/>
              <a:t>роботи з накопичення, систематизації і організації зберігання електронних ресурсів і надання доступу до </a:t>
            </a:r>
            <a:r>
              <a:rPr lang="uk-UA" sz="1600" dirty="0" smtClean="0"/>
              <a:t>них</a:t>
            </a:r>
            <a:endParaRPr lang="uk-UA" sz="1600" dirty="0"/>
          </a:p>
          <a:p>
            <a:pPr marL="742950" lvl="1" indent="-285750">
              <a:buFont typeface="Wingdings" pitchFamily="2" charset="2"/>
              <a:buChar char="q"/>
            </a:pPr>
            <a:r>
              <a:rPr lang="uk-UA" sz="1600" dirty="0" smtClean="0"/>
              <a:t>створення </a:t>
            </a:r>
            <a:r>
              <a:rPr lang="uk-UA" sz="1600" dirty="0"/>
              <a:t>бази </a:t>
            </a:r>
            <a:r>
              <a:rPr lang="uk-UA" sz="1600" dirty="0" err="1"/>
              <a:t>данних</a:t>
            </a:r>
            <a:r>
              <a:rPr lang="uk-UA" sz="1600" dirty="0"/>
              <a:t> (БД) електронних навчально-методичних видань по забезпеченню навчального процесу з </a:t>
            </a:r>
            <a:r>
              <a:rPr lang="uk-UA" sz="1600" dirty="0" smtClean="0"/>
              <a:t>авторизованим доступом </a:t>
            </a:r>
            <a:r>
              <a:rPr lang="uk-UA" sz="1600" dirty="0"/>
              <a:t>через електронний каталог в мережі </a:t>
            </a:r>
            <a:r>
              <a:rPr lang="uk-UA" sz="1600" dirty="0" smtClean="0"/>
              <a:t>Інтернет</a:t>
            </a:r>
            <a:endParaRPr lang="uk-UA" sz="1600" dirty="0"/>
          </a:p>
          <a:p>
            <a:pPr marL="285750" indent="-285750">
              <a:buFont typeface="Wingdings" pitchFamily="2" charset="2"/>
              <a:buChar char="q"/>
            </a:pPr>
            <a:r>
              <a:rPr lang="uk-UA" sz="1600" dirty="0" smtClean="0"/>
              <a:t>участь </a:t>
            </a:r>
            <a:r>
              <a:rPr lang="uk-UA" sz="1600" dirty="0"/>
              <a:t>у </a:t>
            </a:r>
            <a:r>
              <a:rPr lang="uk-UA" sz="1600" dirty="0" err="1"/>
              <a:t>тріал-доступах</a:t>
            </a:r>
            <a:r>
              <a:rPr lang="uk-UA" sz="1600" dirty="0"/>
              <a:t> до світових наукових ресурсів через науково-освітню мережу «УРАН» і асоціацію </a:t>
            </a:r>
            <a:r>
              <a:rPr lang="uk-UA" sz="1600" dirty="0" err="1" smtClean="0"/>
              <a:t>Інформатіо-Консорціум</a:t>
            </a:r>
            <a:endParaRPr lang="uk-UA" sz="1600" dirty="0"/>
          </a:p>
          <a:p>
            <a:pPr marL="742950" lvl="1" indent="-285750">
              <a:buFont typeface="Wingdings" pitchFamily="2" charset="2"/>
              <a:buChar char="q"/>
            </a:pPr>
            <a:r>
              <a:rPr lang="uk-UA" sz="1600" dirty="0" smtClean="0"/>
              <a:t>впровадження </a:t>
            </a:r>
            <a:r>
              <a:rPr lang="uk-UA" sz="1600" dirty="0"/>
              <a:t>в роботу з комплектування фондів новітніх технологій з метою отримання оперативної інформації </a:t>
            </a:r>
            <a:r>
              <a:rPr lang="uk-UA" sz="1600" dirty="0" smtClean="0"/>
              <a:t>про асортимент </a:t>
            </a:r>
            <a:r>
              <a:rPr lang="uk-UA" sz="1600" dirty="0"/>
              <a:t>і цінові пропозиції видавництв друкованої та електронної </a:t>
            </a:r>
            <a:r>
              <a:rPr lang="uk-UA" sz="1600" dirty="0" smtClean="0"/>
              <a:t>продукції</a:t>
            </a:r>
            <a:endParaRPr lang="uk-UA" sz="1600" dirty="0"/>
          </a:p>
          <a:p>
            <a:pPr marL="285750" indent="-285750">
              <a:buFont typeface="Wingdings" pitchFamily="2" charset="2"/>
              <a:buChar char="q"/>
            </a:pPr>
            <a:r>
              <a:rPr lang="uk-UA" sz="1600" dirty="0" smtClean="0"/>
              <a:t>створення </a:t>
            </a:r>
            <a:r>
              <a:rPr lang="uk-UA" sz="1600" dirty="0"/>
              <a:t>інтерактивної системи взаємодії співробітників бібліотеки і кафедр університету з питань комплектування </a:t>
            </a:r>
            <a:r>
              <a:rPr lang="uk-UA" sz="1600" dirty="0" smtClean="0"/>
              <a:t>та доукомплектування </a:t>
            </a:r>
            <a:r>
              <a:rPr lang="uk-UA" sz="1600" dirty="0"/>
              <a:t>навчальною </a:t>
            </a:r>
            <a:r>
              <a:rPr lang="uk-UA" sz="1600" dirty="0" smtClean="0"/>
              <a:t>літературою</a:t>
            </a:r>
            <a:endParaRPr lang="uk-UA" sz="16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225" t="18146" r="35205" b="9763"/>
          <a:stretch/>
        </p:blipFill>
        <p:spPr bwMode="auto">
          <a:xfrm>
            <a:off x="2483768" y="795087"/>
            <a:ext cx="3816424" cy="582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168484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3184" y="1968874"/>
            <a:ext cx="68407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b="1" dirty="0" smtClean="0"/>
              <a:t>Розділ </a:t>
            </a:r>
            <a:r>
              <a:rPr lang="en-US" sz="1200" b="1" dirty="0" smtClean="0"/>
              <a:t>V</a:t>
            </a:r>
            <a:r>
              <a:rPr lang="uk-UA" sz="1200" b="1" dirty="0" smtClean="0"/>
              <a:t>. БІБЛІОТЕЧНІ РЕСУРСИ. Стаття 20. Бібліотечний фонд</a:t>
            </a:r>
          </a:p>
          <a:p>
            <a:pPr algn="ctr"/>
            <a:endParaRPr lang="uk-UA" sz="1000" b="1" dirty="0" smtClean="0"/>
          </a:p>
          <a:p>
            <a:pPr indent="457200"/>
            <a:r>
              <a:rPr lang="uk-UA" sz="1200" b="1" dirty="0" smtClean="0"/>
              <a:t>1. Бібліотечний фонд формується як упорядковане зібрання документів на різних носіях інформації відповідно до призначення, складу користувачів та виду бібліотеки.</a:t>
            </a:r>
          </a:p>
          <a:p>
            <a:pPr indent="457200"/>
            <a:r>
              <a:rPr lang="uk-UA" sz="1200" b="1" dirty="0" smtClean="0"/>
              <a:t>2. Бібліотечний фонд за змістом може бути універсальним, галузевим, міжгалузевим.</a:t>
            </a:r>
          </a:p>
          <a:p>
            <a:pPr indent="457200"/>
            <a:r>
              <a:rPr lang="uk-UA" sz="1200" b="1" dirty="0" smtClean="0"/>
              <a:t>3. Державний бібліотечний фонд України складається з фондів бібліотек державної і комунальної форм власності, взаємопов'язаних системою депозитарного зберігання, </a:t>
            </a:r>
            <a:r>
              <a:rPr lang="uk-UA" sz="1200" b="1" dirty="0" err="1" smtClean="0"/>
              <a:t>взаємовикористання</a:t>
            </a:r>
            <a:r>
              <a:rPr lang="uk-UA" sz="1200" b="1" dirty="0" smtClean="0"/>
              <a:t> фондів і відображає науковий, культурний, інформаційний потенціал суспільства.</a:t>
            </a:r>
            <a:endParaRPr lang="uk-UA" sz="1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303" y="1217316"/>
            <a:ext cx="8712967" cy="1399032"/>
          </a:xfrm>
        </p:spPr>
        <p:txBody>
          <a:bodyPr>
            <a:normAutofit/>
          </a:bodyPr>
          <a:lstStyle/>
          <a:p>
            <a:pPr marL="266700" indent="-266700">
              <a:buFont typeface="Wingdings" pitchFamily="2" charset="2"/>
              <a:buChar char="q"/>
            </a:pPr>
            <a:r>
              <a:rPr lang="ru-RU" sz="1800" b="1" dirty="0" smtClean="0"/>
              <a:t>Законом </a:t>
            </a:r>
            <a:r>
              <a:rPr lang="ru-RU" sz="1800" b="1" dirty="0" err="1" smtClean="0"/>
              <a:t>України</a:t>
            </a:r>
            <a:r>
              <a:rPr lang="ru-RU" sz="1800" b="1" dirty="0" smtClean="0"/>
              <a:t> «Про </a:t>
            </a:r>
            <a:r>
              <a:rPr lang="ru-RU" sz="1800" b="1" dirty="0" err="1" smtClean="0"/>
              <a:t>внесення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змін</a:t>
            </a:r>
            <a:r>
              <a:rPr lang="ru-RU" sz="1800" b="1" dirty="0" smtClean="0"/>
              <a:t> до Закону </a:t>
            </a:r>
            <a:r>
              <a:rPr lang="ru-RU" sz="1800" b="1" dirty="0" err="1" smtClean="0"/>
              <a:t>України</a:t>
            </a:r>
            <a:r>
              <a:rPr lang="ru-RU" sz="1800" b="1" dirty="0" smtClean="0"/>
              <a:t> «Про </a:t>
            </a:r>
            <a:r>
              <a:rPr lang="ru-RU" sz="1800" b="1" dirty="0" err="1" smtClean="0"/>
              <a:t>бібліотеки</a:t>
            </a:r>
            <a:r>
              <a:rPr lang="ru-RU" sz="1800" b="1" dirty="0" smtClean="0"/>
              <a:t> і </a:t>
            </a:r>
            <a:r>
              <a:rPr lang="ru-RU" sz="1800" b="1" dirty="0" err="1" smtClean="0"/>
              <a:t>бібліотечну</a:t>
            </a:r>
            <a:r>
              <a:rPr lang="ru-RU" sz="1800" b="1" dirty="0" smtClean="0"/>
              <a:t> справу</a:t>
            </a:r>
            <a:r>
              <a:rPr lang="ru-RU" sz="1800" dirty="0" smtClean="0"/>
              <a:t>»»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uk-UA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1305" y="44624"/>
            <a:ext cx="915026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При формуванні інформаційних ресурсів </a:t>
            </a:r>
          </a:p>
          <a:p>
            <a:pPr algn="ctr"/>
            <a:r>
              <a:rPr lang="uk-UA" sz="3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Бібліотека керується:</a:t>
            </a: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1305" y="3933056"/>
            <a:ext cx="8064896" cy="93610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b="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276225" indent="-276225">
              <a:buFont typeface="Wingdings" pitchFamily="2" charset="2"/>
              <a:buChar char="q"/>
            </a:pPr>
            <a:r>
              <a:rPr lang="ru-RU" sz="1800" b="1" dirty="0" err="1" smtClean="0"/>
              <a:t>Положенням</a:t>
            </a:r>
            <a:r>
              <a:rPr lang="ru-RU" sz="1800" b="1" dirty="0" smtClean="0"/>
              <a:t> </a:t>
            </a:r>
            <a:r>
              <a:rPr lang="ru-RU" sz="1800" b="1" dirty="0"/>
              <a:t>про </a:t>
            </a:r>
            <a:r>
              <a:rPr lang="ru-RU" sz="1800" b="1" dirty="0" err="1"/>
              <a:t>науково-технічну</a:t>
            </a:r>
            <a:r>
              <a:rPr lang="ru-RU" sz="1800" b="1" dirty="0"/>
              <a:t> </a:t>
            </a:r>
            <a:r>
              <a:rPr lang="ru-RU" sz="1800" b="1" dirty="0" err="1"/>
              <a:t>бібліотеку</a:t>
            </a:r>
            <a:r>
              <a:rPr lang="ru-RU" sz="1800" b="1" dirty="0"/>
              <a:t> </a:t>
            </a:r>
            <a:r>
              <a:rPr lang="ru-RU" sz="1800" b="1" dirty="0" err="1"/>
              <a:t>Вінницького</a:t>
            </a:r>
            <a:r>
              <a:rPr lang="ru-RU" sz="1800" b="1" dirty="0"/>
              <a:t> </a:t>
            </a:r>
            <a:r>
              <a:rPr lang="ru-RU" sz="1800" b="1" dirty="0" err="1"/>
              <a:t>національного</a:t>
            </a:r>
            <a:r>
              <a:rPr lang="ru-RU" sz="1800" b="1" dirty="0"/>
              <a:t> </a:t>
            </a:r>
            <a:r>
              <a:rPr lang="ru-RU" sz="1800" b="1" dirty="0" err="1"/>
              <a:t>технічного</a:t>
            </a:r>
            <a:r>
              <a:rPr lang="ru-RU" sz="1800" b="1" dirty="0"/>
              <a:t> </a:t>
            </a:r>
            <a:r>
              <a:rPr lang="ru-RU" sz="1800" b="1" dirty="0" err="1"/>
              <a:t>університету</a:t>
            </a:r>
            <a:endParaRPr lang="uk-UA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677988"/>
            <a:ext cx="64807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Bef>
                <a:spcPts val="600"/>
              </a:spcBef>
              <a:spcAft>
                <a:spcPts val="600"/>
              </a:spcAft>
            </a:pPr>
            <a:r>
              <a:rPr lang="uk-UA" sz="1200" b="1" dirty="0"/>
              <a:t>Бібліотека формує бібліотечні фонди згідно з навчальними планами, програмами та тематикою наукових досліджень вищого навчального закладу шляхом придбання наукової, навчальної, довідкової, художньої літератури, періодичних, </a:t>
            </a:r>
            <a:r>
              <a:rPr lang="uk-UA" sz="1200" b="1" dirty="0" err="1"/>
              <a:t>аудіо-</a:t>
            </a:r>
            <a:r>
              <a:rPr lang="uk-UA" sz="1200" b="1" dirty="0"/>
              <a:t>, </a:t>
            </a:r>
            <a:r>
              <a:rPr lang="uk-UA" sz="1200" b="1" dirty="0" err="1"/>
              <a:t>відео-</a:t>
            </a:r>
            <a:r>
              <a:rPr lang="uk-UA" sz="1200" b="1" dirty="0"/>
              <a:t> видань, CD-, DVD- дисків та електронних баз даних, вироблених як в Україні, так і за кордоном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016" t="27340" r="32631" b="23079"/>
          <a:stretch/>
        </p:blipFill>
        <p:spPr bwMode="auto">
          <a:xfrm>
            <a:off x="6912428" y="1801391"/>
            <a:ext cx="2145226" cy="1908212"/>
          </a:xfrm>
          <a:prstGeom prst="rect">
            <a:avLst/>
          </a:prstGeom>
          <a:noFill/>
          <a:ln w="38100">
            <a:solidFill>
              <a:srgbClr val="00206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21646" t="7478" r="8896" b="7997"/>
          <a:stretch/>
        </p:blipFill>
        <p:spPr bwMode="auto">
          <a:xfrm>
            <a:off x="7381545" y="3044190"/>
            <a:ext cx="1582943" cy="2675559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0" name="Заголовок 2"/>
          <p:cNvSpPr txBox="1">
            <a:spLocks/>
          </p:cNvSpPr>
          <p:nvPr/>
        </p:nvSpPr>
        <p:spPr>
          <a:xfrm>
            <a:off x="38201" y="5706430"/>
            <a:ext cx="8712967" cy="936104"/>
          </a:xfrm>
          <a:prstGeom prst="rect">
            <a:avLst/>
          </a:prstGeom>
        </p:spPr>
        <p:txBody>
          <a:bodyPr vert="horz" anchor="ctr">
            <a:normAutofit fontScale="92500"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b="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276225" indent="-276225">
              <a:buFont typeface="Wingdings" pitchFamily="2" charset="2"/>
              <a:buChar char="q"/>
            </a:pPr>
            <a:r>
              <a:rPr lang="ru-RU" sz="1800" b="1" dirty="0" err="1" smtClean="0"/>
              <a:t>Конституцією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України</a:t>
            </a:r>
            <a:r>
              <a:rPr lang="ru-RU" sz="1800" b="1" dirty="0" smtClean="0"/>
              <a:t>, Законом </a:t>
            </a:r>
            <a:r>
              <a:rPr lang="ru-RU" sz="1800" b="1" dirty="0" err="1" smtClean="0"/>
              <a:t>України</a:t>
            </a:r>
            <a:r>
              <a:rPr lang="ru-RU" sz="1800" b="1" dirty="0" smtClean="0"/>
              <a:t> «Про </a:t>
            </a:r>
            <a:r>
              <a:rPr lang="ru-RU" sz="1800" b="1" dirty="0" err="1" smtClean="0"/>
              <a:t>інформацію</a:t>
            </a:r>
            <a:r>
              <a:rPr lang="ru-RU" sz="1800" b="1" dirty="0" smtClean="0"/>
              <a:t>», указами, </a:t>
            </a:r>
            <a:r>
              <a:rPr lang="ru-RU" sz="1800" b="1" dirty="0" err="1" smtClean="0"/>
              <a:t>розпорядженнями</a:t>
            </a:r>
            <a:r>
              <a:rPr lang="ru-RU" sz="1800" b="1" dirty="0" smtClean="0"/>
              <a:t> Президента </a:t>
            </a:r>
            <a:r>
              <a:rPr lang="ru-RU" sz="1800" b="1" dirty="0" err="1" smtClean="0"/>
              <a:t>України</a:t>
            </a:r>
            <a:r>
              <a:rPr lang="ru-RU" sz="1800" b="1" dirty="0" smtClean="0"/>
              <a:t>, постановами </a:t>
            </a:r>
            <a:r>
              <a:rPr lang="ru-RU" sz="1800" b="1" dirty="0" err="1" smtClean="0"/>
              <a:t>Кабінету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Міністрів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України</a:t>
            </a:r>
            <a:r>
              <a:rPr lang="ru-RU" sz="1800" b="1" dirty="0" smtClean="0"/>
              <a:t>, правилами, </a:t>
            </a:r>
            <a:r>
              <a:rPr lang="ru-RU" sz="1800" b="1" dirty="0" err="1" smtClean="0"/>
              <a:t>інструкціями</a:t>
            </a:r>
            <a:r>
              <a:rPr lang="ru-RU" sz="1800" b="1" dirty="0" smtClean="0"/>
              <a:t> та </a:t>
            </a:r>
            <a:r>
              <a:rPr lang="ru-RU" sz="1800" b="1" dirty="0" err="1" smtClean="0"/>
              <a:t>рекомендаціями</a:t>
            </a:r>
            <a:r>
              <a:rPr lang="ru-RU" sz="1800" b="1" dirty="0" smtClean="0"/>
              <a:t> МОН </a:t>
            </a:r>
            <a:r>
              <a:rPr lang="ru-RU" sz="1800" b="1" dirty="0" err="1" smtClean="0"/>
              <a:t>України</a:t>
            </a:r>
            <a:endParaRPr lang="uk-UA" sz="32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2839" y="404664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Особливості </a:t>
            </a:r>
            <a:r>
              <a:rPr lang="uk-UA" sz="3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комплектування </a:t>
            </a:r>
            <a:r>
              <a:rPr lang="uk-UA" sz="32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Бібліотеки</a:t>
            </a:r>
            <a:endParaRPr lang="uk-UA" sz="3200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2779" y="1916832"/>
            <a:ext cx="671749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400" dirty="0" smtClean="0"/>
              <a:t>співпраця зі структурними підрозділами Університету</a:t>
            </a:r>
          </a:p>
          <a:p>
            <a:pPr marL="342900" indent="-342900">
              <a:buFont typeface="Wingdings" pitchFamily="2" charset="2"/>
              <a:buChar char="q"/>
            </a:pPr>
            <a:endParaRPr lang="uk-UA" sz="2400" dirty="0"/>
          </a:p>
          <a:p>
            <a:pPr marL="342900" indent="-342900">
              <a:buFont typeface="Wingdings" pitchFamily="2" charset="2"/>
              <a:buChar char="q"/>
            </a:pPr>
            <a:r>
              <a:rPr lang="uk-UA" sz="2400" dirty="0" smtClean="0"/>
              <a:t>залучення всіх користувачів до процесу комплектування</a:t>
            </a:r>
          </a:p>
          <a:p>
            <a:pPr marL="342900" indent="-342900">
              <a:buFont typeface="Wingdings" pitchFamily="2" charset="2"/>
              <a:buChar char="q"/>
            </a:pPr>
            <a:endParaRPr lang="uk-UA" sz="2400" dirty="0"/>
          </a:p>
          <a:p>
            <a:pPr marL="342900" indent="-342900">
              <a:buFont typeface="Wingdings" pitchFamily="2" charset="2"/>
              <a:buChar char="q"/>
            </a:pPr>
            <a:r>
              <a:rPr lang="uk-UA" sz="2400" dirty="0" smtClean="0"/>
              <a:t>розвиток е-бібліотеки</a:t>
            </a:r>
          </a:p>
          <a:p>
            <a:pPr marL="342900" indent="-342900">
              <a:buFont typeface="Wingdings" pitchFamily="2" charset="2"/>
              <a:buChar char="q"/>
            </a:pPr>
            <a:endParaRPr lang="uk-UA" sz="2400" dirty="0"/>
          </a:p>
          <a:p>
            <a:pPr marL="342900" indent="-342900">
              <a:buFont typeface="Wingdings" pitchFamily="2" charset="2"/>
              <a:buChar char="q"/>
            </a:pPr>
            <a:r>
              <a:rPr lang="uk-UA" sz="2400" dirty="0" smtClean="0"/>
              <a:t>повна автоматизація процесів комплектування</a:t>
            </a:r>
            <a:endParaRPr lang="uk-UA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52969" y1="19063" x2="52969" y2="19063"/>
                        <a14:foregroundMark x1="55781" y1="23594" x2="55781" y2="23594"/>
                        <a14:foregroundMark x1="56250" y1="22656" x2="56250" y2="22656"/>
                        <a14:foregroundMark x1="54063" y1="28438" x2="54063" y2="28438"/>
                        <a14:foregroundMark x1="55000" y1="26563" x2="55000" y2="26563"/>
                        <a14:foregroundMark x1="53594" y1="32344" x2="53594" y2="32344"/>
                        <a14:foregroundMark x1="52500" y1="29844" x2="52500" y2="29844"/>
                        <a14:foregroundMark x1="55781" y1="33906" x2="55781" y2="33906"/>
                        <a14:foregroundMark x1="57656" y1="33125" x2="57656" y2="33125"/>
                        <a14:foregroundMark x1="53281" y1="32344" x2="53281" y2="32344"/>
                        <a14:foregroundMark x1="52656" y1="30938" x2="52656" y2="30938"/>
                        <a14:foregroundMark x1="52344" y1="30000" x2="52344" y2="30000"/>
                        <a14:foregroundMark x1="53438" y1="28594" x2="53438" y2="28594"/>
                        <a14:foregroundMark x1="52188" y1="28906" x2="52188" y2="28906"/>
                        <a14:foregroundMark x1="67188" y1="40625" x2="67188" y2="40625"/>
                        <a14:foregroundMark x1="69063" y1="42344" x2="69063" y2="42344"/>
                        <a14:foregroundMark x1="69688" y1="41563" x2="69688" y2="41563"/>
                        <a14:foregroundMark x1="70469" y1="40469" x2="70469" y2="40469"/>
                        <a14:foregroundMark x1="59531" y1="42344" x2="59531" y2="42344"/>
                        <a14:foregroundMark x1="87344" y1="30000" x2="87344" y2="30000"/>
                        <a14:foregroundMark x1="89219" y1="33125" x2="89219" y2="33125"/>
                        <a14:foregroundMark x1="86563" y1="32188" x2="86563" y2="32188"/>
                        <a14:foregroundMark x1="85938" y1="31563" x2="85938" y2="31563"/>
                        <a14:foregroundMark x1="81094" y1="53594" x2="81094" y2="53594"/>
                        <a14:foregroundMark x1="79531" y1="59688" x2="79531" y2="59688"/>
                        <a14:foregroundMark x1="86719" y1="54531" x2="86719" y2="54531"/>
                        <a14:foregroundMark x1="89688" y1="54844" x2="88906" y2="55156"/>
                        <a14:foregroundMark x1="87969" y1="58438" x2="87344" y2="58594"/>
                        <a14:foregroundMark x1="86406" y1="60938" x2="85938" y2="61094"/>
                        <a14:foregroundMark x1="83750" y1="63281" x2="82813" y2="64219"/>
                        <a14:foregroundMark x1="82813" y1="67031" x2="82813" y2="67031"/>
                        <a14:foregroundMark x1="17969" y1="50313" x2="17969" y2="50313"/>
                        <a14:foregroundMark x1="22969" y1="61719" x2="22969" y2="61719"/>
                        <a14:foregroundMark x1="27813" y1="61563" x2="27813" y2="61563"/>
                        <a14:foregroundMark x1="16719" y1="51563" x2="16719" y2="51563"/>
                        <a14:backgroundMark x1="19688" y1="55156" x2="19688" y2="55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1" t="14680" b="14672"/>
          <a:stretch/>
        </p:blipFill>
        <p:spPr>
          <a:xfrm>
            <a:off x="5092795" y="3645024"/>
            <a:ext cx="4041405" cy="291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48175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1089" r="60085" b="4574"/>
          <a:stretch/>
        </p:blipFill>
        <p:spPr bwMode="auto">
          <a:xfrm>
            <a:off x="5076056" y="2127895"/>
            <a:ext cx="3831704" cy="4014243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42839" y="404664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Особливості </a:t>
            </a:r>
            <a:r>
              <a:rPr lang="uk-UA" sz="3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комплектування </a:t>
            </a:r>
            <a:r>
              <a:rPr lang="uk-UA" sz="32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Бібліотеки</a:t>
            </a:r>
            <a:endParaRPr lang="uk-UA" sz="3200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780" y="2127895"/>
            <a:ext cx="47652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400" dirty="0"/>
              <a:t>змістовий аспект формування </a:t>
            </a:r>
            <a:r>
              <a:rPr lang="uk-UA" sz="2400" dirty="0" smtClean="0"/>
              <a:t>фонду, що </a:t>
            </a:r>
            <a:r>
              <a:rPr lang="uk-UA" sz="2400" dirty="0"/>
              <a:t>відповідає профілю вишу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899955"/>
            <a:ext cx="4104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uk-UA" sz="2400" dirty="0"/>
              <a:t>кількісний</a:t>
            </a:r>
            <a:r>
              <a:rPr lang="uk-UA" sz="2400" dirty="0" smtClean="0"/>
              <a:t> аспект, який </a:t>
            </a:r>
            <a:r>
              <a:rPr lang="uk-UA" sz="2400" dirty="0"/>
              <a:t>залежить від контингенту студентів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3174067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+</a:t>
            </a:r>
            <a:endParaRPr lang="uk-UA" sz="48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3528" y="5301208"/>
            <a:ext cx="433982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30549" y="5542525"/>
            <a:ext cx="28344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якість освіти</a:t>
            </a:r>
          </a:p>
        </p:txBody>
      </p:sp>
    </p:spTree>
    <p:extLst>
      <p:ext uri="{BB962C8B-B14F-4D97-AF65-F5344CB8AC3E}">
        <p14:creationId xmlns:p14="http://schemas.microsoft.com/office/powerpoint/2010/main" xmlns="" val="151252626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32656"/>
            <a:ext cx="849694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Бібліотека – обов’язковий учасник зустрічей </a:t>
            </a:r>
          </a:p>
          <a:p>
            <a:pPr algn="ctr"/>
            <a:r>
              <a:rPr lang="uk-UA" sz="28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 експертними групами </a:t>
            </a:r>
          </a:p>
          <a:p>
            <a:pPr algn="ctr"/>
            <a:r>
              <a:rPr lang="ru-RU" sz="2800" b="1" dirty="0" err="1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Національного</a:t>
            </a:r>
            <a:r>
              <a:rPr lang="ru-RU" sz="28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агентства </a:t>
            </a:r>
            <a:r>
              <a:rPr lang="ru-RU" sz="2800" b="1" dirty="0" err="1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забезпечення</a:t>
            </a:r>
            <a:r>
              <a:rPr lang="ru-RU" sz="28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800" b="1" dirty="0" err="1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якості</a:t>
            </a:r>
            <a:r>
              <a:rPr lang="ru-RU" sz="3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  </a:t>
            </a:r>
            <a:r>
              <a:rPr lang="ru-RU" sz="2800" b="1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вищої</a:t>
            </a:r>
            <a:r>
              <a:rPr lang="ru-RU" sz="28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lang="ru-RU" sz="2800" b="1" dirty="0" err="1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освіти</a:t>
            </a:r>
            <a:endParaRPr lang="uk-UA" sz="2800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07504" y="2528336"/>
            <a:ext cx="8937328" cy="3999831"/>
            <a:chOff x="107504" y="2528336"/>
            <a:chExt cx="8937328" cy="3999831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115616" y="2640335"/>
              <a:ext cx="6599925" cy="3887832"/>
              <a:chOff x="949878" y="2640335"/>
              <a:chExt cx="6599925" cy="3887832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7416"/>
              <a:stretch/>
            </p:blipFill>
            <p:spPr bwMode="auto">
              <a:xfrm>
                <a:off x="949878" y="2640335"/>
                <a:ext cx="6393897" cy="3887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95755"/>
              <a:stretch/>
            </p:blipFill>
            <p:spPr bwMode="auto">
              <a:xfrm>
                <a:off x="7256663" y="2640335"/>
                <a:ext cx="293140" cy="3887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7170" name="Picture 2" descr="Національне агентство із забезпечення якості вищої освіти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2864" y="2528336"/>
              <a:ext cx="1851968" cy="985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3" name="Picture 5" descr="Файл:Лого ВНТУ.png — Википедия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3851408"/>
              <a:ext cx="1686447" cy="1465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5" name="Picture 7" descr="Файл:Логотип НТБ ВНТУ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726" y="5157192"/>
              <a:ext cx="1082943" cy="10829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2821069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0093"/>
            <a:ext cx="8229600" cy="1399032"/>
          </a:xfrm>
        </p:spPr>
        <p:txBody>
          <a:bodyPr>
            <a:normAutofit/>
          </a:bodyPr>
          <a:lstStyle/>
          <a:p>
            <a:pPr marL="0" indent="457200" algn="ctr"/>
            <a:r>
              <a:rPr lang="uk-UA" sz="2400" b="1" dirty="0" smtClean="0"/>
              <a:t>Аналіз забезпечення дисциплін навчальними та науково-дослідницькими матеріалами</a:t>
            </a:r>
            <a:endParaRPr lang="uk-UA" sz="24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156185" y="2132856"/>
            <a:ext cx="6831631" cy="4023109"/>
            <a:chOff x="-1601825" y="5027889"/>
            <a:chExt cx="6914146" cy="3966254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/>
            <a:srcRect l="3125" t="7292" r="21289" b="15625"/>
            <a:stretch>
              <a:fillRect/>
            </a:stretch>
          </p:blipFill>
          <p:spPr bwMode="auto">
            <a:xfrm>
              <a:off x="-1601825" y="5027889"/>
              <a:ext cx="6914146" cy="3966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Box 5"/>
            <p:cNvSpPr txBox="1"/>
            <p:nvPr/>
          </p:nvSpPr>
          <p:spPr>
            <a:xfrm>
              <a:off x="-1583067" y="7744986"/>
              <a:ext cx="6895388" cy="1104308"/>
            </a:xfrm>
            <a:prstGeom prst="rect">
              <a:avLst/>
            </a:prstGeom>
            <a:solidFill>
              <a:schemeClr val="bg1">
                <a:alpha val="59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v"/>
              </a:pP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Документний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фонд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Бібліотеки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станом на 01.04.2020 р.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нараховує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майже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865 тис. прим. на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паперових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та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електронних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носіях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. </a:t>
              </a:r>
            </a:p>
            <a:p>
              <a:pPr>
                <a:buFont typeface="Wingdings" pitchFamily="2" charset="2"/>
                <a:buChar char="v"/>
              </a:pP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До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послуг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наших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читачів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більше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100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періодичних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фахових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видань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, в т. ч. </a:t>
              </a:r>
              <a:r>
                <a:rPr lang="ru-RU" sz="1200" b="1" dirty="0" err="1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міжнародних</a:t>
              </a:r>
              <a:r>
                <a:rPr lang="ru-RU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.</a:t>
              </a:r>
            </a:p>
            <a:p>
              <a:pPr>
                <a:buFont typeface="Wingdings" pitchFamily="2" charset="2"/>
                <a:buChar char="v"/>
              </a:pPr>
              <a:r>
                <a:rPr lang="uk-UA" sz="1200" b="1" dirty="0" smtClean="0">
                  <a:ln w="1270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Електронна бібліотека нараховує майже 5000 док.</a:t>
              </a:r>
              <a:endParaRPr lang="uk-UA" sz="1200" b="1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endParaRPr>
            </a:p>
          </p:txBody>
        </p:sp>
      </p:grp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rgbClr val="F1E1B5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11640" y="1644615"/>
            <a:ext cx="8120721" cy="499959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8084" y="1579125"/>
            <a:ext cx="6840760" cy="513057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99032"/>
          </a:xfrm>
        </p:spPr>
        <p:txBody>
          <a:bodyPr>
            <a:normAutofit/>
          </a:bodyPr>
          <a:lstStyle/>
          <a:p>
            <a:pPr marL="0" indent="457200" algn="ctr"/>
            <a:r>
              <a:rPr lang="uk-UA" sz="2400" b="1" dirty="0" smtClean="0"/>
              <a:t>АРМ «</a:t>
            </a:r>
            <a:r>
              <a:rPr lang="uk-UA" sz="2400" b="1" dirty="0" err="1" smtClean="0"/>
              <a:t>Книгозабезпеченість</a:t>
            </a:r>
            <a:r>
              <a:rPr lang="uk-UA" sz="2400" b="1" dirty="0" smtClean="0"/>
              <a:t>» </a:t>
            </a:r>
            <a:br>
              <a:rPr lang="uk-UA" sz="2400" b="1" dirty="0" smtClean="0"/>
            </a:br>
            <a:r>
              <a:rPr lang="uk-UA" sz="2400" b="1" dirty="0" smtClean="0"/>
              <a:t>АБІС «УФД/Бібліотека»</a:t>
            </a:r>
            <a:endParaRPr lang="uk-UA" sz="24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1388393"/>
            <a:ext cx="8076297" cy="523036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1905</TotalTime>
  <Words>666</Words>
  <Application>Microsoft Office PowerPoint</Application>
  <PresentationFormat>Экран (4:3)</PresentationFormat>
  <Paragraphs>100</Paragraphs>
  <Slides>28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Яркая</vt:lpstr>
      <vt:lpstr>Слайд</vt:lpstr>
      <vt:lpstr>   Сучасні напрямки  формування інформаційних ресурсів  науково-технічної бібліотеки  Вінницького національного технічного університету</vt:lpstr>
      <vt:lpstr>Слайд 2</vt:lpstr>
      <vt:lpstr>Слайд 3</vt:lpstr>
      <vt:lpstr>Законом України «Про внесення змін до Закону України «Про бібліотеки і бібліотечну справу»» </vt:lpstr>
      <vt:lpstr>Слайд 5</vt:lpstr>
      <vt:lpstr>Слайд 6</vt:lpstr>
      <vt:lpstr>Слайд 7</vt:lpstr>
      <vt:lpstr>Аналіз забезпечення дисциплін навчальними та науково-дослідницькими матеріалами</vt:lpstr>
      <vt:lpstr>АРМ «Книгозабезпеченість»  АБІС «УФД/Бібліотека»</vt:lpstr>
      <vt:lpstr>Послуги з комплектування інформаційними ресурсами</vt:lpstr>
      <vt:lpstr>Слайд 11</vt:lpstr>
      <vt:lpstr>Формування БД «Автори ВНТУ»</vt:lpstr>
      <vt:lpstr>Доступ до наукометричних баз даних –  якісне забезпечення  науково-дослідного процесу</vt:lpstr>
      <vt:lpstr>Слайд 14</vt:lpstr>
      <vt:lpstr>Наповнення е-бібліотеки документами видавництва Springer</vt:lpstr>
      <vt:lpstr>Інституційний репозитарій – важлива складова електронної колекції Бібліотеки</vt:lpstr>
      <vt:lpstr>Слайд 17</vt:lpstr>
      <vt:lpstr>Власні електронні ресурси Бібліотеки </vt:lpstr>
      <vt:lpstr>Джерела  оперативної інформації для навчального та наукового процесу </vt:lpstr>
      <vt:lpstr>Періодичні видання у фондах НТБ ВНТУ</vt:lpstr>
      <vt:lpstr>Фахові журнали відкритого доступу (з сайту Бібліотеки)</vt:lpstr>
      <vt:lpstr>Слайд 22</vt:lpstr>
      <vt:lpstr>Слайд 23</vt:lpstr>
      <vt:lpstr>«Формат: друкований чи електронний?»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Сучасні напрямки комплектування фонду  Науково-технічної бібліотеки  Вінницького національного технічного університету</dc:title>
  <dc:creator>Acomp</dc:creator>
  <cp:lastModifiedBy>Acomp</cp:lastModifiedBy>
  <cp:revision>285</cp:revision>
  <dcterms:modified xsi:type="dcterms:W3CDTF">2021-10-29T08:16:42Z</dcterms:modified>
</cp:coreProperties>
</file>