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4" r:id="rId3"/>
    <p:sldId id="275" r:id="rId4"/>
    <p:sldId id="257" r:id="rId5"/>
    <p:sldId id="272" r:id="rId6"/>
    <p:sldId id="273" r:id="rId7"/>
    <p:sldId id="260" r:id="rId8"/>
    <p:sldId id="258" r:id="rId9"/>
    <p:sldId id="262" r:id="rId10"/>
    <p:sldId id="263" r:id="rId11"/>
    <p:sldId id="264" r:id="rId12"/>
    <p:sldId id="286" r:id="rId13"/>
    <p:sldId id="287" r:id="rId14"/>
    <p:sldId id="267" r:id="rId15"/>
    <p:sldId id="288" r:id="rId16"/>
    <p:sldId id="289" r:id="rId17"/>
    <p:sldId id="284" r:id="rId18"/>
    <p:sldId id="276" r:id="rId19"/>
    <p:sldId id="270" r:id="rId20"/>
    <p:sldId id="282" r:id="rId21"/>
    <p:sldId id="283" r:id="rId22"/>
    <p:sldId id="280" r:id="rId23"/>
    <p:sldId id="285" r:id="rId24"/>
    <p:sldId id="290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114"/>
    <a:srgbClr val="332B9D"/>
    <a:srgbClr val="005024"/>
    <a:srgbClr val="441918"/>
    <a:srgbClr val="421AA6"/>
    <a:srgbClr val="700000"/>
    <a:srgbClr val="F2B800"/>
    <a:srgbClr val="FEF2E8"/>
    <a:srgbClr val="F3900D"/>
    <a:srgbClr val="F3F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0" autoAdjust="0"/>
    <p:restoredTop sz="93846" autoAdjust="0"/>
  </p:normalViewPr>
  <p:slideViewPr>
    <p:cSldViewPr>
      <p:cViewPr varScale="1">
        <p:scale>
          <a:sx n="98" d="100"/>
          <a:sy n="98" d="100"/>
        </p:scale>
        <p:origin x="106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32D736-0C1C-4626-BF82-D18BF763C98C}" type="doc">
      <dgm:prSet loTypeId="urn:microsoft.com/office/officeart/2008/layout/RadialCluster" loCatId="relationship" qsTypeId="urn:microsoft.com/office/officeart/2005/8/quickstyle/3d1" qsCatId="3D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8194E9B0-135F-413B-8088-BD41AF1AE32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bg2">
              <a:lumMod val="25000"/>
            </a:schemeClr>
          </a:solidFill>
        </a:ln>
        <a:effectLst>
          <a:glow rad="292100">
            <a:srgbClr val="92D050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  <a:softEdge rad="0"/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uk-UA" sz="2800" b="1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Міжнародні системи цитування</a:t>
          </a:r>
          <a:endParaRPr lang="ru-RU" sz="2800" b="1" dirty="0">
            <a:solidFill>
              <a:srgbClr val="9A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57CAB588-0524-472B-B8D2-6B2A75B6AA0C}" type="parTrans" cxnId="{7B0D05B1-74DE-49E3-B94D-FFCE765FA1DC}">
      <dgm:prSet/>
      <dgm:spPr/>
      <dgm:t>
        <a:bodyPr/>
        <a:lstStyle/>
        <a:p>
          <a:endParaRPr lang="ru-RU"/>
        </a:p>
      </dgm:t>
    </dgm:pt>
    <dgm:pt modelId="{5B6D7066-1CD9-4DC7-89C7-5F4903691307}" type="sibTrans" cxnId="{7B0D05B1-74DE-49E3-B94D-FFCE765FA1DC}">
      <dgm:prSet/>
      <dgm:spPr/>
      <dgm:t>
        <a:bodyPr/>
        <a:lstStyle/>
        <a:p>
          <a:endParaRPr lang="ru-RU"/>
        </a:p>
      </dgm:t>
    </dgm:pt>
    <dgm:pt modelId="{178E85C0-CB01-4DF3-9509-3274678E062D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n-US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rPr>
            <a:t>Scopus</a:t>
          </a:r>
          <a:endParaRPr lang="ru-RU" b="1" dirty="0">
            <a:solidFill>
              <a:schemeClr val="accent3">
                <a:lumMod val="50000"/>
              </a:schemeClr>
            </a:solidFill>
            <a:latin typeface="Calibri" pitchFamily="34" charset="0"/>
          </a:endParaRPr>
        </a:p>
      </dgm:t>
    </dgm:pt>
    <dgm:pt modelId="{AEE2B27C-AC2C-49CC-BBD2-98D98229313E}" type="parTrans" cxnId="{D05C6293-ECDC-401F-BE7D-12784F613511}">
      <dgm:prSet/>
      <dgm:spPr/>
      <dgm:t>
        <a:bodyPr/>
        <a:lstStyle/>
        <a:p>
          <a:endParaRPr lang="ru-RU"/>
        </a:p>
      </dgm:t>
    </dgm:pt>
    <dgm:pt modelId="{4C96E998-B4E2-4A58-BD0D-B0A26EB95270}" type="sibTrans" cxnId="{D05C6293-ECDC-401F-BE7D-12784F613511}">
      <dgm:prSet/>
      <dgm:spPr/>
      <dgm:t>
        <a:bodyPr/>
        <a:lstStyle/>
        <a:p>
          <a:endParaRPr lang="ru-RU"/>
        </a:p>
      </dgm:t>
    </dgm:pt>
    <dgm:pt modelId="{0509C051-7A0E-4B4C-A89B-B78FFC8B50CB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n-US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Index Copernicus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8C9FFF9D-CA6C-4A49-9C8D-E13C73AAB703}" type="parTrans" cxnId="{77A13BBC-179D-4273-AC1C-2273ADEA9937}">
      <dgm:prSet/>
      <dgm:spPr/>
      <dgm:t>
        <a:bodyPr/>
        <a:lstStyle/>
        <a:p>
          <a:endParaRPr lang="ru-RU"/>
        </a:p>
      </dgm:t>
    </dgm:pt>
    <dgm:pt modelId="{D1F43807-74EF-4A07-A7FC-CCA0613AE918}" type="sibTrans" cxnId="{77A13BBC-179D-4273-AC1C-2273ADEA9937}">
      <dgm:prSet/>
      <dgm:spPr/>
      <dgm:t>
        <a:bodyPr/>
        <a:lstStyle/>
        <a:p>
          <a:endParaRPr lang="ru-RU"/>
        </a:p>
      </dgm:t>
    </dgm:pt>
    <dgm:pt modelId="{7C2F0F7F-BC10-4C9A-B905-CDBA6B9B3132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n-US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rPr>
            <a:t>Web of Science</a:t>
          </a:r>
          <a:endParaRPr lang="ru-RU" b="1" dirty="0">
            <a:solidFill>
              <a:schemeClr val="accent3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C29496C8-B4E4-4A77-961E-AB1D94C254AE}" type="parTrans" cxnId="{2427A77E-854C-4FBD-96A0-6375627AE87E}">
      <dgm:prSet/>
      <dgm:spPr/>
      <dgm:t>
        <a:bodyPr/>
        <a:lstStyle/>
        <a:p>
          <a:endParaRPr lang="ru-RU"/>
        </a:p>
      </dgm:t>
    </dgm:pt>
    <dgm:pt modelId="{32484455-7051-4976-8FE8-C4596B973914}" type="sibTrans" cxnId="{2427A77E-854C-4FBD-96A0-6375627AE87E}">
      <dgm:prSet/>
      <dgm:spPr/>
      <dgm:t>
        <a:bodyPr/>
        <a:lstStyle/>
        <a:p>
          <a:endParaRPr lang="ru-RU"/>
        </a:p>
      </dgm:t>
    </dgm:pt>
    <dgm:pt modelId="{C2034B7F-D576-4BB6-9086-3F83747D983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Інші…..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670075D7-7CF4-4E6D-BE56-C6EFAAF6E90A}" type="parTrans" cxnId="{4427D418-CB82-482D-A431-323B42F65FE5}">
      <dgm:prSet/>
      <dgm:spPr/>
      <dgm:t>
        <a:bodyPr/>
        <a:lstStyle/>
        <a:p>
          <a:endParaRPr lang="ru-RU"/>
        </a:p>
      </dgm:t>
    </dgm:pt>
    <dgm:pt modelId="{3345B998-6701-4258-9ED2-F1C7371DBC64}" type="sibTrans" cxnId="{4427D418-CB82-482D-A431-323B42F65FE5}">
      <dgm:prSet/>
      <dgm:spPr/>
      <dgm:t>
        <a:bodyPr/>
        <a:lstStyle/>
        <a:p>
          <a:endParaRPr lang="ru-RU"/>
        </a:p>
      </dgm:t>
    </dgm:pt>
    <dgm:pt modelId="{615CDC21-0129-45BA-9439-8F6E5D9919BA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n-US" sz="2400" dirty="0" err="1" smtClean="0">
              <a:solidFill>
                <a:schemeClr val="tx2">
                  <a:lumMod val="50000"/>
                </a:schemeClr>
              </a:solidFill>
              <a:latin typeface="Calibri" pitchFamily="34" charset="0"/>
            </a:rPr>
            <a:t>PubMed</a:t>
          </a:r>
          <a:endParaRPr lang="ru-RU" sz="2400" dirty="0">
            <a:solidFill>
              <a:schemeClr val="tx2">
                <a:lumMod val="50000"/>
              </a:schemeClr>
            </a:solidFill>
            <a:latin typeface="Calibri" pitchFamily="34" charset="0"/>
          </a:endParaRPr>
        </a:p>
      </dgm:t>
    </dgm:pt>
    <dgm:pt modelId="{23D4AD30-2160-4D2C-966E-651321899F58}" type="parTrans" cxnId="{012F12BC-84E8-49E1-AB9D-055D616C58E3}">
      <dgm:prSet/>
      <dgm:spPr/>
      <dgm:t>
        <a:bodyPr/>
        <a:lstStyle/>
        <a:p>
          <a:endParaRPr lang="ru-RU"/>
        </a:p>
      </dgm:t>
    </dgm:pt>
    <dgm:pt modelId="{FAEA4620-7197-4435-869B-23BA81799DDC}" type="sibTrans" cxnId="{012F12BC-84E8-49E1-AB9D-055D616C58E3}">
      <dgm:prSet/>
      <dgm:spPr/>
      <dgm:t>
        <a:bodyPr/>
        <a:lstStyle/>
        <a:p>
          <a:endParaRPr lang="ru-RU"/>
        </a:p>
      </dgm:t>
    </dgm:pt>
    <dgm:pt modelId="{9E8DD96E-59D5-42F6-B18A-9EAA6F1279DB}">
      <dgm:prSet phldrT="[Текст]" custScaleX="165838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 dirty="0"/>
        </a:p>
      </dgm:t>
    </dgm:pt>
    <dgm:pt modelId="{2B34193B-958F-4D4A-9521-89E58FF0699A}" type="parTrans" cxnId="{E0989D15-B771-4ABA-8517-086852C8D632}">
      <dgm:prSet/>
      <dgm:spPr/>
      <dgm:t>
        <a:bodyPr/>
        <a:lstStyle/>
        <a:p>
          <a:endParaRPr lang="uk-UA"/>
        </a:p>
      </dgm:t>
    </dgm:pt>
    <dgm:pt modelId="{06B7CCA1-E75B-4906-B9FF-7F361B1F886B}" type="sibTrans" cxnId="{E0989D15-B771-4ABA-8517-086852C8D632}">
      <dgm:prSet/>
      <dgm:spPr/>
      <dgm:t>
        <a:bodyPr/>
        <a:lstStyle/>
        <a:p>
          <a:endParaRPr lang="uk-UA"/>
        </a:p>
      </dgm:t>
    </dgm:pt>
    <dgm:pt modelId="{A198A2C2-275D-4397-B259-1A1B8345C389}">
      <dgm:prSet phldrT="[Текст]" custScaleX="165838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 dirty="0"/>
        </a:p>
      </dgm:t>
    </dgm:pt>
    <dgm:pt modelId="{3D951BBA-BA70-4BE2-A6C8-1BDD25CF3BD7}" type="parTrans" cxnId="{E113D45A-1B1B-4DA9-B46A-C1C97F0B5E34}">
      <dgm:prSet/>
      <dgm:spPr/>
      <dgm:t>
        <a:bodyPr/>
        <a:lstStyle/>
        <a:p>
          <a:endParaRPr lang="uk-UA"/>
        </a:p>
      </dgm:t>
    </dgm:pt>
    <dgm:pt modelId="{C1639D6D-C778-4440-B799-015E9725819F}" type="sibTrans" cxnId="{E113D45A-1B1B-4DA9-B46A-C1C97F0B5E34}">
      <dgm:prSet/>
      <dgm:spPr/>
      <dgm:t>
        <a:bodyPr/>
        <a:lstStyle/>
        <a:p>
          <a:endParaRPr lang="uk-UA"/>
        </a:p>
      </dgm:t>
    </dgm:pt>
    <dgm:pt modelId="{969022BA-6C01-4270-9E71-436B2CB6964B}">
      <dgm:prSet/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uk-UA" b="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Україніка наукова</a:t>
          </a:r>
          <a:endParaRPr lang="uk-UA" b="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8A94C5FF-4A87-41F3-A289-53BC743AAA39}" type="parTrans" cxnId="{E51D6E05-A5C6-47CE-A6C1-DC24FE0D9420}">
      <dgm:prSet/>
      <dgm:spPr/>
      <dgm:t>
        <a:bodyPr/>
        <a:lstStyle/>
        <a:p>
          <a:endParaRPr lang="uk-UA"/>
        </a:p>
      </dgm:t>
    </dgm:pt>
    <dgm:pt modelId="{FC72477F-1889-4CF0-B2D3-C6D1829F94F9}" type="sibTrans" cxnId="{E51D6E05-A5C6-47CE-A6C1-DC24FE0D9420}">
      <dgm:prSet/>
      <dgm:spPr/>
      <dgm:t>
        <a:bodyPr/>
        <a:lstStyle/>
        <a:p>
          <a:endParaRPr lang="uk-UA"/>
        </a:p>
      </dgm:t>
    </dgm:pt>
    <dgm:pt modelId="{428D0CDF-FCF8-4C2F-AF85-22ED2590326F}">
      <dgm:prSet custT="1"/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 sz="2400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</a:rPr>
            <a:t>Google Scholar</a:t>
          </a:r>
          <a:endParaRPr lang="uk-UA" sz="2400" dirty="0">
            <a:solidFill>
              <a:schemeClr val="tx2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4A65AAC1-57AE-46A3-9B07-7DE7CC49C630}" type="parTrans" cxnId="{DD5B0259-E8C1-4219-BDA0-C5C74E34E0BE}">
      <dgm:prSet/>
      <dgm:spPr/>
      <dgm:t>
        <a:bodyPr/>
        <a:lstStyle/>
        <a:p>
          <a:endParaRPr lang="uk-UA"/>
        </a:p>
      </dgm:t>
    </dgm:pt>
    <dgm:pt modelId="{63977126-BD35-4D99-9D63-5752DD72208A}" type="sibTrans" cxnId="{DD5B0259-E8C1-4219-BDA0-C5C74E34E0BE}">
      <dgm:prSet/>
      <dgm:spPr/>
      <dgm:t>
        <a:bodyPr/>
        <a:lstStyle/>
        <a:p>
          <a:endParaRPr lang="uk-UA"/>
        </a:p>
      </dgm:t>
    </dgm:pt>
    <dgm:pt modelId="{E01A3AE5-D1F7-4186-A262-3AB4E702E3A9}">
      <dgm:prSet phldrT="[Текст]" custScaleX="160136" custScaleY="81186" custRadScaleRad="154701" custRadScaleInc="147744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uk-UA" dirty="0"/>
        </a:p>
      </dgm:t>
    </dgm:pt>
    <dgm:pt modelId="{A55B9E40-63B0-412F-ABF5-C97901230452}" type="parTrans" cxnId="{390C862F-1C1F-49EF-B3BF-F3087357A1CE}">
      <dgm:prSet/>
      <dgm:spPr/>
      <dgm:t>
        <a:bodyPr/>
        <a:lstStyle/>
        <a:p>
          <a:endParaRPr lang="uk-UA"/>
        </a:p>
      </dgm:t>
    </dgm:pt>
    <dgm:pt modelId="{88C47622-2C94-4166-A8FA-4AC2413071E3}" type="sibTrans" cxnId="{390C862F-1C1F-49EF-B3BF-F3087357A1CE}">
      <dgm:prSet/>
      <dgm:spPr/>
      <dgm:t>
        <a:bodyPr/>
        <a:lstStyle/>
        <a:p>
          <a:endParaRPr lang="uk-UA"/>
        </a:p>
      </dgm:t>
    </dgm:pt>
    <dgm:pt modelId="{CA99FD86-0C9B-4747-9D89-8590DDCC7D63}">
      <dgm:prSet phldrT="[Текст]" custScaleX="160136" custScaleY="81186" custRadScaleRad="154701" custRadScaleInc="147744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uk-UA" dirty="0"/>
        </a:p>
      </dgm:t>
    </dgm:pt>
    <dgm:pt modelId="{4874B091-D312-4415-B1D9-3F62D4B387B0}" type="parTrans" cxnId="{E8F3CA42-3E52-474D-84E2-6602DA0BD3F6}">
      <dgm:prSet/>
      <dgm:spPr/>
      <dgm:t>
        <a:bodyPr/>
        <a:lstStyle/>
        <a:p>
          <a:endParaRPr lang="uk-UA"/>
        </a:p>
      </dgm:t>
    </dgm:pt>
    <dgm:pt modelId="{F12880EC-0783-41D6-82D7-844E836597DA}" type="sibTrans" cxnId="{E8F3CA42-3E52-474D-84E2-6602DA0BD3F6}">
      <dgm:prSet/>
      <dgm:spPr/>
      <dgm:t>
        <a:bodyPr/>
        <a:lstStyle/>
        <a:p>
          <a:endParaRPr lang="uk-UA"/>
        </a:p>
      </dgm:t>
    </dgm:pt>
    <dgm:pt modelId="{D529489E-0F4E-4774-8FD1-4572A7DDF76A}">
      <dgm:prSet custScaleX="150787" custRadScaleRad="147107" custRadScaleInc="57890"/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uk-UA" dirty="0"/>
        </a:p>
      </dgm:t>
    </dgm:pt>
    <dgm:pt modelId="{BCCF0260-3472-461A-9A6E-C4AE730B2D02}" type="parTrans" cxnId="{4D0065E4-B81A-4DAF-A9C8-F8432FA3B77F}">
      <dgm:prSet/>
      <dgm:spPr/>
      <dgm:t>
        <a:bodyPr/>
        <a:lstStyle/>
        <a:p>
          <a:endParaRPr lang="uk-UA"/>
        </a:p>
      </dgm:t>
    </dgm:pt>
    <dgm:pt modelId="{11E2E9FF-1A09-4BF7-B13D-81C238035197}" type="sibTrans" cxnId="{4D0065E4-B81A-4DAF-A9C8-F8432FA3B77F}">
      <dgm:prSet/>
      <dgm:spPr/>
      <dgm:t>
        <a:bodyPr/>
        <a:lstStyle/>
        <a:p>
          <a:endParaRPr lang="uk-UA"/>
        </a:p>
      </dgm:t>
    </dgm:pt>
    <dgm:pt modelId="{6F58A105-BB08-4B6A-B920-C730EDDE8F52}">
      <dgm:prSet phldrT="[Текст]" custScaleX="160136" custScaleY="81186" custRadScaleRad="154701" custRadScaleInc="147744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uk-UA" dirty="0"/>
        </a:p>
      </dgm:t>
    </dgm:pt>
    <dgm:pt modelId="{9025C931-223D-48EA-83EC-4E3418D5B628}" type="parTrans" cxnId="{78BF9580-0A99-4467-9665-5C6C3CB81022}">
      <dgm:prSet/>
      <dgm:spPr/>
      <dgm:t>
        <a:bodyPr/>
        <a:lstStyle/>
        <a:p>
          <a:endParaRPr lang="uk-UA"/>
        </a:p>
      </dgm:t>
    </dgm:pt>
    <dgm:pt modelId="{43EBAF8C-4BB5-4CB4-B140-AFD67D8FB3BE}" type="sibTrans" cxnId="{78BF9580-0A99-4467-9665-5C6C3CB81022}">
      <dgm:prSet/>
      <dgm:spPr/>
      <dgm:t>
        <a:bodyPr/>
        <a:lstStyle/>
        <a:p>
          <a:endParaRPr lang="uk-UA"/>
        </a:p>
      </dgm:t>
    </dgm:pt>
    <dgm:pt modelId="{7C97ADAE-583D-4295-9100-5051A4107E44}" type="pres">
      <dgm:prSet presAssocID="{DE32D736-0C1C-4626-BF82-D18BF763C98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D628D70-F4C1-45F7-B6DD-433E6F62440F}" type="pres">
      <dgm:prSet presAssocID="{8194E9B0-135F-413B-8088-BD41AF1AE325}" presName="singleCycle" presStyleCnt="0"/>
      <dgm:spPr/>
      <dgm:t>
        <a:bodyPr/>
        <a:lstStyle/>
        <a:p>
          <a:endParaRPr lang="uk-UA"/>
        </a:p>
      </dgm:t>
    </dgm:pt>
    <dgm:pt modelId="{AAACC7CA-9AA6-4518-9FF7-AD34F4048313}" type="pres">
      <dgm:prSet presAssocID="{8194E9B0-135F-413B-8088-BD41AF1AE325}" presName="singleCenter" presStyleLbl="node1" presStyleIdx="0" presStyleCnt="8" custScaleX="178001" custScaleY="148602" custLinFactNeighborX="4496" custLinFactNeighborY="-30242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5F58E6A-0C24-4975-BCBA-EDDA89F8B2E2}" type="pres">
      <dgm:prSet presAssocID="{AEE2B27C-AC2C-49CC-BBD2-98D98229313E}" presName="Name56" presStyleLbl="parChTrans1D2" presStyleIdx="0" presStyleCnt="7"/>
      <dgm:spPr/>
      <dgm:t>
        <a:bodyPr/>
        <a:lstStyle/>
        <a:p>
          <a:endParaRPr lang="ru-RU"/>
        </a:p>
      </dgm:t>
    </dgm:pt>
    <dgm:pt modelId="{67FABB30-9B70-4CEE-AEDD-1227BCFC67A2}" type="pres">
      <dgm:prSet presAssocID="{178E85C0-CB01-4DF3-9509-3274678E062D}" presName="text0" presStyleLbl="node1" presStyleIdx="1" presStyleCnt="8" custScaleX="199004" custScaleY="97177" custRadScaleRad="178911" custRadScaleInc="2378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89334-3663-48B2-8FC5-48A0848FF6D2}" type="pres">
      <dgm:prSet presAssocID="{23D4AD30-2160-4D2C-966E-651321899F58}" presName="Name56" presStyleLbl="parChTrans1D2" presStyleIdx="1" presStyleCnt="7"/>
      <dgm:spPr/>
      <dgm:t>
        <a:bodyPr/>
        <a:lstStyle/>
        <a:p>
          <a:endParaRPr lang="ru-RU"/>
        </a:p>
      </dgm:t>
    </dgm:pt>
    <dgm:pt modelId="{BB322BFF-0CF7-403D-AB0C-EC5A2A8087BA}" type="pres">
      <dgm:prSet presAssocID="{615CDC21-0129-45BA-9439-8F6E5D9919BA}" presName="text0" presStyleLbl="node1" presStyleIdx="2" presStyleCnt="8" custScaleX="172925" custScaleY="82599" custRadScaleRad="138059" custRadScaleInc="129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D4C18-2A10-49FC-8EAD-23015A2ED0D5}" type="pres">
      <dgm:prSet presAssocID="{670075D7-7CF4-4E6D-BE56-C6EFAAF6E90A}" presName="Name56" presStyleLbl="parChTrans1D2" presStyleIdx="2" presStyleCnt="7"/>
      <dgm:spPr/>
      <dgm:t>
        <a:bodyPr/>
        <a:lstStyle/>
        <a:p>
          <a:endParaRPr lang="ru-RU"/>
        </a:p>
      </dgm:t>
    </dgm:pt>
    <dgm:pt modelId="{9A5158DC-3619-400D-B1FF-1450CF7682D6}" type="pres">
      <dgm:prSet presAssocID="{C2034B7F-D576-4BB6-9086-3F83747D9831}" presName="text0" presStyleLbl="node1" presStyleIdx="3" presStyleCnt="8" custScaleX="112946" custScaleY="105872" custRadScaleRad="145195" custRadScaleInc="94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74D56-4F92-47FE-90B5-DADD4A1A53AA}" type="pres">
      <dgm:prSet presAssocID="{8A94C5FF-4A87-41F3-A289-53BC743AAA39}" presName="Name56" presStyleLbl="parChTrans1D2" presStyleIdx="3" presStyleCnt="7"/>
      <dgm:spPr/>
      <dgm:t>
        <a:bodyPr/>
        <a:lstStyle/>
        <a:p>
          <a:endParaRPr lang="uk-UA"/>
        </a:p>
      </dgm:t>
    </dgm:pt>
    <dgm:pt modelId="{1822333F-82E8-4489-BCAF-EF32412A08D2}" type="pres">
      <dgm:prSet presAssocID="{969022BA-6C01-4270-9E71-436B2CB6964B}" presName="text0" presStyleLbl="node1" presStyleIdx="4" presStyleCnt="8" custScaleX="107704" custScaleY="103915" custRadScaleRad="189428" custRadScaleInc="-18879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5FE4A54-9FD0-46AF-A04C-8FE25861F2CE}" type="pres">
      <dgm:prSet presAssocID="{8C9FFF9D-CA6C-4A49-9C8D-E13C73AAB703}" presName="Name56" presStyleLbl="parChTrans1D2" presStyleIdx="4" presStyleCnt="7"/>
      <dgm:spPr/>
      <dgm:t>
        <a:bodyPr/>
        <a:lstStyle/>
        <a:p>
          <a:endParaRPr lang="ru-RU"/>
        </a:p>
      </dgm:t>
    </dgm:pt>
    <dgm:pt modelId="{3336783A-FB02-4722-AC24-A66960735E76}" type="pres">
      <dgm:prSet presAssocID="{0509C051-7A0E-4B4C-A89B-B78FFC8B50CB}" presName="text0" presStyleLbl="node1" presStyleIdx="5" presStyleCnt="8" custScaleX="160136" custScaleY="74683" custRadScaleRad="102038" custRadScaleInc="-141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BAA05F-F6D2-4FD3-A2C4-F4E69CB67ED0}" type="pres">
      <dgm:prSet presAssocID="{4A65AAC1-57AE-46A3-9B07-7DE7CC49C630}" presName="Name56" presStyleLbl="parChTrans1D2" presStyleIdx="5" presStyleCnt="7"/>
      <dgm:spPr/>
      <dgm:t>
        <a:bodyPr/>
        <a:lstStyle/>
        <a:p>
          <a:endParaRPr lang="ru-RU"/>
        </a:p>
      </dgm:t>
    </dgm:pt>
    <dgm:pt modelId="{0726FACB-3AE9-453C-9D89-F2FBE66E674C}" type="pres">
      <dgm:prSet presAssocID="{428D0CDF-FCF8-4C2F-AF85-22ED2590326F}" presName="text0" presStyleLbl="node1" presStyleIdx="6" presStyleCnt="8" custScaleX="163989" custScaleY="124568" custRadScaleRad="160014" custRadScaleInc="494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8004412-61CE-43B1-A4E3-F510E197FC38}" type="pres">
      <dgm:prSet presAssocID="{C29496C8-B4E4-4A77-961E-AB1D94C254AE}" presName="Name56" presStyleLbl="parChTrans1D2" presStyleIdx="6" presStyleCnt="7"/>
      <dgm:spPr/>
      <dgm:t>
        <a:bodyPr/>
        <a:lstStyle/>
        <a:p>
          <a:endParaRPr lang="ru-RU"/>
        </a:p>
      </dgm:t>
    </dgm:pt>
    <dgm:pt modelId="{39B4C020-D91A-4035-BFD3-E8272CE13C44}" type="pres">
      <dgm:prSet presAssocID="{7C2F0F7F-BC10-4C9A-B905-CDBA6B9B3132}" presName="text0" presStyleLbl="node1" presStyleIdx="7" presStyleCnt="8" custScaleX="258210" custScaleY="145136" custRadScaleRad="168360" custRadScaleInc="-41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0D05B1-74DE-49E3-B94D-FFCE765FA1DC}" srcId="{DE32D736-0C1C-4626-BF82-D18BF763C98C}" destId="{8194E9B0-135F-413B-8088-BD41AF1AE325}" srcOrd="0" destOrd="0" parTransId="{57CAB588-0524-472B-B8D2-6B2A75B6AA0C}" sibTransId="{5B6D7066-1CD9-4DC7-89C7-5F4903691307}"/>
    <dgm:cxn modelId="{6975AEFB-AC81-495F-B1FF-82DE233C5D5D}" type="presOf" srcId="{4A65AAC1-57AE-46A3-9B07-7DE7CC49C630}" destId="{05BAA05F-F6D2-4FD3-A2C4-F4E69CB67ED0}" srcOrd="0" destOrd="0" presId="urn:microsoft.com/office/officeart/2008/layout/RadialCluster"/>
    <dgm:cxn modelId="{E113D45A-1B1B-4DA9-B46A-C1C97F0B5E34}" srcId="{DE32D736-0C1C-4626-BF82-D18BF763C98C}" destId="{A198A2C2-275D-4397-B259-1A1B8345C389}" srcOrd="2" destOrd="0" parTransId="{3D951BBA-BA70-4BE2-A6C8-1BDD25CF3BD7}" sibTransId="{C1639D6D-C778-4440-B799-015E9725819F}"/>
    <dgm:cxn modelId="{607F29E5-9B78-47D4-A374-F93F60E750FD}" type="presOf" srcId="{7C2F0F7F-BC10-4C9A-B905-CDBA6B9B3132}" destId="{39B4C020-D91A-4035-BFD3-E8272CE13C44}" srcOrd="0" destOrd="0" presId="urn:microsoft.com/office/officeart/2008/layout/RadialCluster"/>
    <dgm:cxn modelId="{77A13BBC-179D-4273-AC1C-2273ADEA9937}" srcId="{8194E9B0-135F-413B-8088-BD41AF1AE325}" destId="{0509C051-7A0E-4B4C-A89B-B78FFC8B50CB}" srcOrd="4" destOrd="0" parTransId="{8C9FFF9D-CA6C-4A49-9C8D-E13C73AAB703}" sibTransId="{D1F43807-74EF-4A07-A7FC-CCA0613AE918}"/>
    <dgm:cxn modelId="{B167093E-93C1-4620-A576-BF91191A813F}" type="presOf" srcId="{8194E9B0-135F-413B-8088-BD41AF1AE325}" destId="{AAACC7CA-9AA6-4518-9FF7-AD34F4048313}" srcOrd="0" destOrd="0" presId="urn:microsoft.com/office/officeart/2008/layout/RadialCluster"/>
    <dgm:cxn modelId="{DD5B0259-E8C1-4219-BDA0-C5C74E34E0BE}" srcId="{8194E9B0-135F-413B-8088-BD41AF1AE325}" destId="{428D0CDF-FCF8-4C2F-AF85-22ED2590326F}" srcOrd="5" destOrd="0" parTransId="{4A65AAC1-57AE-46A3-9B07-7DE7CC49C630}" sibTransId="{63977126-BD35-4D99-9D63-5752DD72208A}"/>
    <dgm:cxn modelId="{E3008617-37F0-4A0B-A8D5-095174FDBE4F}" type="presOf" srcId="{969022BA-6C01-4270-9E71-436B2CB6964B}" destId="{1822333F-82E8-4489-BCAF-EF32412A08D2}" srcOrd="0" destOrd="0" presId="urn:microsoft.com/office/officeart/2008/layout/RadialCluster"/>
    <dgm:cxn modelId="{012F12BC-84E8-49E1-AB9D-055D616C58E3}" srcId="{8194E9B0-135F-413B-8088-BD41AF1AE325}" destId="{615CDC21-0129-45BA-9439-8F6E5D9919BA}" srcOrd="1" destOrd="0" parTransId="{23D4AD30-2160-4D2C-966E-651321899F58}" sibTransId="{FAEA4620-7197-4435-869B-23BA81799DDC}"/>
    <dgm:cxn modelId="{D30476A1-5B9C-4765-80C7-2A57D548B3B1}" type="presOf" srcId="{AEE2B27C-AC2C-49CC-BBD2-98D98229313E}" destId="{05F58E6A-0C24-4975-BCBA-EDDA89F8B2E2}" srcOrd="0" destOrd="0" presId="urn:microsoft.com/office/officeart/2008/layout/RadialCluster"/>
    <dgm:cxn modelId="{1EEDF715-0C25-4E93-952E-E388DDA8426E}" type="presOf" srcId="{8C9FFF9D-CA6C-4A49-9C8D-E13C73AAB703}" destId="{D5FE4A54-9FD0-46AF-A04C-8FE25861F2CE}" srcOrd="0" destOrd="0" presId="urn:microsoft.com/office/officeart/2008/layout/RadialCluster"/>
    <dgm:cxn modelId="{D850DED8-4EE8-4654-B840-BE6034C2F216}" type="presOf" srcId="{428D0CDF-FCF8-4C2F-AF85-22ED2590326F}" destId="{0726FACB-3AE9-453C-9D89-F2FBE66E674C}" srcOrd="0" destOrd="0" presId="urn:microsoft.com/office/officeart/2008/layout/RadialCluster"/>
    <dgm:cxn modelId="{E265D0E6-0211-47A9-A209-FDD01585B654}" type="presOf" srcId="{178E85C0-CB01-4DF3-9509-3274678E062D}" destId="{67FABB30-9B70-4CEE-AEDD-1227BCFC67A2}" srcOrd="0" destOrd="0" presId="urn:microsoft.com/office/officeart/2008/layout/RadialCluster"/>
    <dgm:cxn modelId="{48C305E8-6250-4237-8D98-BA86BFFA070A}" type="presOf" srcId="{0509C051-7A0E-4B4C-A89B-B78FFC8B50CB}" destId="{3336783A-FB02-4722-AC24-A66960735E76}" srcOrd="0" destOrd="0" presId="urn:microsoft.com/office/officeart/2008/layout/RadialCluster"/>
    <dgm:cxn modelId="{E51D6E05-A5C6-47CE-A6C1-DC24FE0D9420}" srcId="{8194E9B0-135F-413B-8088-BD41AF1AE325}" destId="{969022BA-6C01-4270-9E71-436B2CB6964B}" srcOrd="3" destOrd="0" parTransId="{8A94C5FF-4A87-41F3-A289-53BC743AAA39}" sibTransId="{FC72477F-1889-4CF0-B2D3-C6D1829F94F9}"/>
    <dgm:cxn modelId="{4427D418-CB82-482D-A431-323B42F65FE5}" srcId="{8194E9B0-135F-413B-8088-BD41AF1AE325}" destId="{C2034B7F-D576-4BB6-9086-3F83747D9831}" srcOrd="2" destOrd="0" parTransId="{670075D7-7CF4-4E6D-BE56-C6EFAAF6E90A}" sibTransId="{3345B998-6701-4258-9ED2-F1C7371DBC64}"/>
    <dgm:cxn modelId="{4D0065E4-B81A-4DAF-A9C8-F8432FA3B77F}" srcId="{DE32D736-0C1C-4626-BF82-D18BF763C98C}" destId="{D529489E-0F4E-4774-8FD1-4572A7DDF76A}" srcOrd="5" destOrd="0" parTransId="{BCCF0260-3472-461A-9A6E-C4AE730B2D02}" sibTransId="{11E2E9FF-1A09-4BF7-B13D-81C238035197}"/>
    <dgm:cxn modelId="{4F5337EF-1AA3-42EB-BB20-1DAEA8F7BB38}" type="presOf" srcId="{670075D7-7CF4-4E6D-BE56-C6EFAAF6E90A}" destId="{D77D4C18-2A10-49FC-8EAD-23015A2ED0D5}" srcOrd="0" destOrd="0" presId="urn:microsoft.com/office/officeart/2008/layout/RadialCluster"/>
    <dgm:cxn modelId="{390C862F-1C1F-49EF-B3BF-F3087357A1CE}" srcId="{DE32D736-0C1C-4626-BF82-D18BF763C98C}" destId="{E01A3AE5-D1F7-4186-A262-3AB4E702E3A9}" srcOrd="3" destOrd="0" parTransId="{A55B9E40-63B0-412F-ABF5-C97901230452}" sibTransId="{88C47622-2C94-4166-A8FA-4AC2413071E3}"/>
    <dgm:cxn modelId="{2427A77E-854C-4FBD-96A0-6375627AE87E}" srcId="{8194E9B0-135F-413B-8088-BD41AF1AE325}" destId="{7C2F0F7F-BC10-4C9A-B905-CDBA6B9B3132}" srcOrd="6" destOrd="0" parTransId="{C29496C8-B4E4-4A77-961E-AB1D94C254AE}" sibTransId="{32484455-7051-4976-8FE8-C4596B973914}"/>
    <dgm:cxn modelId="{B5F55E2F-4CDA-4227-986D-E7752DEB456E}" type="presOf" srcId="{23D4AD30-2160-4D2C-966E-651321899F58}" destId="{D0A89334-3663-48B2-8FC5-48A0848FF6D2}" srcOrd="0" destOrd="0" presId="urn:microsoft.com/office/officeart/2008/layout/RadialCluster"/>
    <dgm:cxn modelId="{8EDB6CA9-A5BC-4551-B94F-7382CBDAA75C}" type="presOf" srcId="{C2034B7F-D576-4BB6-9086-3F83747D9831}" destId="{9A5158DC-3619-400D-B1FF-1450CF7682D6}" srcOrd="0" destOrd="0" presId="urn:microsoft.com/office/officeart/2008/layout/RadialCluster"/>
    <dgm:cxn modelId="{E8F3CA42-3E52-474D-84E2-6602DA0BD3F6}" srcId="{DE32D736-0C1C-4626-BF82-D18BF763C98C}" destId="{CA99FD86-0C9B-4747-9D89-8590DDCC7D63}" srcOrd="4" destOrd="0" parTransId="{4874B091-D312-4415-B1D9-3F62D4B387B0}" sibTransId="{F12880EC-0783-41D6-82D7-844E836597DA}"/>
    <dgm:cxn modelId="{DAC46171-8D03-490D-BCF7-AAF80190B841}" type="presOf" srcId="{8A94C5FF-4A87-41F3-A289-53BC743AAA39}" destId="{1E774D56-4F92-47FE-90B5-DADD4A1A53AA}" srcOrd="0" destOrd="0" presId="urn:microsoft.com/office/officeart/2008/layout/RadialCluster"/>
    <dgm:cxn modelId="{E0989D15-B771-4ABA-8517-086852C8D632}" srcId="{DE32D736-0C1C-4626-BF82-D18BF763C98C}" destId="{9E8DD96E-59D5-42F6-B18A-9EAA6F1279DB}" srcOrd="1" destOrd="0" parTransId="{2B34193B-958F-4D4A-9521-89E58FF0699A}" sibTransId="{06B7CCA1-E75B-4906-B9FF-7F361B1F886B}"/>
    <dgm:cxn modelId="{4B12232B-2BF8-4149-A54B-3DC6C95911DC}" type="presOf" srcId="{C29496C8-B4E4-4A77-961E-AB1D94C254AE}" destId="{48004412-61CE-43B1-A4E3-F510E197FC38}" srcOrd="0" destOrd="0" presId="urn:microsoft.com/office/officeart/2008/layout/RadialCluster"/>
    <dgm:cxn modelId="{91C6C399-477E-4033-BABF-A13EF6412BDF}" type="presOf" srcId="{DE32D736-0C1C-4626-BF82-D18BF763C98C}" destId="{7C97ADAE-583D-4295-9100-5051A4107E44}" srcOrd="0" destOrd="0" presId="urn:microsoft.com/office/officeart/2008/layout/RadialCluster"/>
    <dgm:cxn modelId="{EB67EAD2-0FB5-4C26-9CFD-A6C6A3A7363A}" type="presOf" srcId="{615CDC21-0129-45BA-9439-8F6E5D9919BA}" destId="{BB322BFF-0CF7-403D-AB0C-EC5A2A8087BA}" srcOrd="0" destOrd="0" presId="urn:microsoft.com/office/officeart/2008/layout/RadialCluster"/>
    <dgm:cxn modelId="{D05C6293-ECDC-401F-BE7D-12784F613511}" srcId="{8194E9B0-135F-413B-8088-BD41AF1AE325}" destId="{178E85C0-CB01-4DF3-9509-3274678E062D}" srcOrd="0" destOrd="0" parTransId="{AEE2B27C-AC2C-49CC-BBD2-98D98229313E}" sibTransId="{4C96E998-B4E2-4A58-BD0D-B0A26EB95270}"/>
    <dgm:cxn modelId="{78BF9580-0A99-4467-9665-5C6C3CB81022}" srcId="{DE32D736-0C1C-4626-BF82-D18BF763C98C}" destId="{6F58A105-BB08-4B6A-B920-C730EDDE8F52}" srcOrd="6" destOrd="0" parTransId="{9025C931-223D-48EA-83EC-4E3418D5B628}" sibTransId="{43EBAF8C-4BB5-4CB4-B140-AFD67D8FB3BE}"/>
    <dgm:cxn modelId="{FF83C282-BAF2-40A9-AC32-27674CA06F75}" type="presParOf" srcId="{7C97ADAE-583D-4295-9100-5051A4107E44}" destId="{0D628D70-F4C1-45F7-B6DD-433E6F62440F}" srcOrd="0" destOrd="0" presId="urn:microsoft.com/office/officeart/2008/layout/RadialCluster"/>
    <dgm:cxn modelId="{84854BC2-0573-4A90-B431-C95ED9A4345D}" type="presParOf" srcId="{0D628D70-F4C1-45F7-B6DD-433E6F62440F}" destId="{AAACC7CA-9AA6-4518-9FF7-AD34F4048313}" srcOrd="0" destOrd="0" presId="urn:microsoft.com/office/officeart/2008/layout/RadialCluster"/>
    <dgm:cxn modelId="{7F853136-6362-4FB3-890F-D8C0714E83B4}" type="presParOf" srcId="{0D628D70-F4C1-45F7-B6DD-433E6F62440F}" destId="{05F58E6A-0C24-4975-BCBA-EDDA89F8B2E2}" srcOrd="1" destOrd="0" presId="urn:microsoft.com/office/officeart/2008/layout/RadialCluster"/>
    <dgm:cxn modelId="{4A189B31-E7D3-4722-A99B-8513F0BB0F1B}" type="presParOf" srcId="{0D628D70-F4C1-45F7-B6DD-433E6F62440F}" destId="{67FABB30-9B70-4CEE-AEDD-1227BCFC67A2}" srcOrd="2" destOrd="0" presId="urn:microsoft.com/office/officeart/2008/layout/RadialCluster"/>
    <dgm:cxn modelId="{0CF0901A-1105-4AC8-8646-94DCA91D8DC7}" type="presParOf" srcId="{0D628D70-F4C1-45F7-B6DD-433E6F62440F}" destId="{D0A89334-3663-48B2-8FC5-48A0848FF6D2}" srcOrd="3" destOrd="0" presId="urn:microsoft.com/office/officeart/2008/layout/RadialCluster"/>
    <dgm:cxn modelId="{207603F8-59FA-4934-9312-1DB2327F4FED}" type="presParOf" srcId="{0D628D70-F4C1-45F7-B6DD-433E6F62440F}" destId="{BB322BFF-0CF7-403D-AB0C-EC5A2A8087BA}" srcOrd="4" destOrd="0" presId="urn:microsoft.com/office/officeart/2008/layout/RadialCluster"/>
    <dgm:cxn modelId="{D82E4230-3626-4CC1-8EA4-77208A2D2755}" type="presParOf" srcId="{0D628D70-F4C1-45F7-B6DD-433E6F62440F}" destId="{D77D4C18-2A10-49FC-8EAD-23015A2ED0D5}" srcOrd="5" destOrd="0" presId="urn:microsoft.com/office/officeart/2008/layout/RadialCluster"/>
    <dgm:cxn modelId="{8D889B79-6294-400B-8D40-7C0B74FFA563}" type="presParOf" srcId="{0D628D70-F4C1-45F7-B6DD-433E6F62440F}" destId="{9A5158DC-3619-400D-B1FF-1450CF7682D6}" srcOrd="6" destOrd="0" presId="urn:microsoft.com/office/officeart/2008/layout/RadialCluster"/>
    <dgm:cxn modelId="{7EB65EEA-EBA4-450E-869C-1C23BAEC09E2}" type="presParOf" srcId="{0D628D70-F4C1-45F7-B6DD-433E6F62440F}" destId="{1E774D56-4F92-47FE-90B5-DADD4A1A53AA}" srcOrd="7" destOrd="0" presId="urn:microsoft.com/office/officeart/2008/layout/RadialCluster"/>
    <dgm:cxn modelId="{C5162E00-87A7-400F-B6A0-EA233E72C570}" type="presParOf" srcId="{0D628D70-F4C1-45F7-B6DD-433E6F62440F}" destId="{1822333F-82E8-4489-BCAF-EF32412A08D2}" srcOrd="8" destOrd="0" presId="urn:microsoft.com/office/officeart/2008/layout/RadialCluster"/>
    <dgm:cxn modelId="{1C4902A3-0A35-42DC-ADE3-E8F2D34614DF}" type="presParOf" srcId="{0D628D70-F4C1-45F7-B6DD-433E6F62440F}" destId="{D5FE4A54-9FD0-46AF-A04C-8FE25861F2CE}" srcOrd="9" destOrd="0" presId="urn:microsoft.com/office/officeart/2008/layout/RadialCluster"/>
    <dgm:cxn modelId="{6716E33B-EE33-4320-B6E6-010C36245955}" type="presParOf" srcId="{0D628D70-F4C1-45F7-B6DD-433E6F62440F}" destId="{3336783A-FB02-4722-AC24-A66960735E76}" srcOrd="10" destOrd="0" presId="urn:microsoft.com/office/officeart/2008/layout/RadialCluster"/>
    <dgm:cxn modelId="{3BA0CF3C-3DE9-4097-9A5D-FE7AE79C79F2}" type="presParOf" srcId="{0D628D70-F4C1-45F7-B6DD-433E6F62440F}" destId="{05BAA05F-F6D2-4FD3-A2C4-F4E69CB67ED0}" srcOrd="11" destOrd="0" presId="urn:microsoft.com/office/officeart/2008/layout/RadialCluster"/>
    <dgm:cxn modelId="{5E925115-4575-499B-8F8F-A8A6759F86C5}" type="presParOf" srcId="{0D628D70-F4C1-45F7-B6DD-433E6F62440F}" destId="{0726FACB-3AE9-453C-9D89-F2FBE66E674C}" srcOrd="12" destOrd="0" presId="urn:microsoft.com/office/officeart/2008/layout/RadialCluster"/>
    <dgm:cxn modelId="{B0B0C875-9133-4C07-86AC-875928739746}" type="presParOf" srcId="{0D628D70-F4C1-45F7-B6DD-433E6F62440F}" destId="{48004412-61CE-43B1-A4E3-F510E197FC38}" srcOrd="13" destOrd="0" presId="urn:microsoft.com/office/officeart/2008/layout/RadialCluster"/>
    <dgm:cxn modelId="{4B62D46A-BE32-473B-ACF8-5BA9AD069FD7}" type="presParOf" srcId="{0D628D70-F4C1-45F7-B6DD-433E6F62440F}" destId="{39B4C020-D91A-4035-BFD3-E8272CE13C44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ACC7CA-9AA6-4518-9FF7-AD34F4048313}">
      <dsp:nvSpPr>
        <dsp:cNvPr id="0" name=""/>
        <dsp:cNvSpPr/>
      </dsp:nvSpPr>
      <dsp:spPr>
        <a:xfrm>
          <a:off x="3357588" y="201380"/>
          <a:ext cx="2327021" cy="1942686"/>
        </a:xfrm>
        <a:prstGeom prst="roundRect">
          <a:avLst/>
        </a:prstGeom>
        <a:solidFill>
          <a:srgbClr val="EBEBDD"/>
        </a:solidFill>
        <a:ln w="9525" cap="flat" cmpd="sng" algn="ctr">
          <a:solidFill>
            <a:schemeClr val="bg2">
              <a:lumMod val="25000"/>
            </a:schemeClr>
          </a:solidFill>
          <a:prstDash val="solid"/>
        </a:ln>
        <a:effectLst>
          <a:glow rad="292100">
            <a:srgbClr val="92D050">
              <a:alpha val="40000"/>
            </a:srgbClr>
          </a:glow>
          <a:outerShdw blurRad="149987" dist="250190" dir="8460000" algn="ctr" rotWithShape="0">
            <a:srgbClr val="000000">
              <a:alpha val="28000"/>
            </a:srgbClr>
          </a:outerShdw>
          <a:softEdge rad="0"/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Міжнародні системи цитування</a:t>
          </a:r>
          <a:endParaRPr lang="ru-RU" sz="2800" b="1" kern="1200" dirty="0">
            <a:solidFill>
              <a:srgbClr val="9A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3452422" y="296214"/>
        <a:ext cx="2137353" cy="1753018"/>
      </dsp:txXfrm>
    </dsp:sp>
    <dsp:sp modelId="{05F58E6A-0C24-4975-BCBA-EDDA89F8B2E2}">
      <dsp:nvSpPr>
        <dsp:cNvPr id="0" name=""/>
        <dsp:cNvSpPr/>
      </dsp:nvSpPr>
      <dsp:spPr>
        <a:xfrm rot="21004500">
          <a:off x="5680038" y="916473"/>
          <a:ext cx="61107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11070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ABB30-9B70-4CEE-AEDD-1227BCFC67A2}">
      <dsp:nvSpPr>
        <dsp:cNvPr id="0" name=""/>
        <dsp:cNvSpPr/>
      </dsp:nvSpPr>
      <dsp:spPr>
        <a:xfrm>
          <a:off x="6286535" y="285727"/>
          <a:ext cx="1743069" cy="851169"/>
        </a:xfrm>
        <a:prstGeom prst="roundRect">
          <a:avLst/>
        </a:prstGeom>
        <a:solidFill>
          <a:srgbClr val="EBEBDD"/>
        </a:solidFill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rPr>
            <a:t>Scopus</a:t>
          </a:r>
          <a:endParaRPr lang="ru-RU" sz="3400" b="1" kern="1200" dirty="0">
            <a:solidFill>
              <a:schemeClr val="accent3">
                <a:lumMod val="50000"/>
              </a:schemeClr>
            </a:solidFill>
            <a:latin typeface="Calibri" pitchFamily="34" charset="0"/>
          </a:endParaRPr>
        </a:p>
      </dsp:txBody>
      <dsp:txXfrm>
        <a:off x="6328086" y="327278"/>
        <a:ext cx="1659967" cy="768067"/>
      </dsp:txXfrm>
    </dsp:sp>
    <dsp:sp modelId="{D0A89334-3663-48B2-8FC5-48A0848FF6D2}">
      <dsp:nvSpPr>
        <dsp:cNvPr id="0" name=""/>
        <dsp:cNvSpPr/>
      </dsp:nvSpPr>
      <dsp:spPr>
        <a:xfrm rot="1228780">
          <a:off x="5672022" y="1676957"/>
          <a:ext cx="3983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8348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22BFF-0CF7-403D-AB0C-EC5A2A8087BA}">
      <dsp:nvSpPr>
        <dsp:cNvPr id="0" name=""/>
        <dsp:cNvSpPr/>
      </dsp:nvSpPr>
      <dsp:spPr>
        <a:xfrm>
          <a:off x="6057782" y="1667747"/>
          <a:ext cx="1514644" cy="723481"/>
        </a:xfrm>
        <a:prstGeom prst="roundRect">
          <a:avLst/>
        </a:prstGeom>
        <a:solidFill>
          <a:srgbClr val="EBEBDD"/>
        </a:solidFill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2">
                  <a:lumMod val="50000"/>
                </a:schemeClr>
              </a:solidFill>
              <a:latin typeface="Calibri" pitchFamily="34" charset="0"/>
            </a:rPr>
            <a:t>PubMed</a:t>
          </a:r>
          <a:endParaRPr lang="ru-RU" sz="2400" kern="1200" dirty="0">
            <a:solidFill>
              <a:schemeClr val="tx2">
                <a:lumMod val="50000"/>
              </a:schemeClr>
            </a:solidFill>
            <a:latin typeface="Calibri" pitchFamily="34" charset="0"/>
          </a:endParaRPr>
        </a:p>
      </dsp:txBody>
      <dsp:txXfrm>
        <a:off x="6093099" y="1703064"/>
        <a:ext cx="1444010" cy="652847"/>
      </dsp:txXfrm>
    </dsp:sp>
    <dsp:sp modelId="{D77D4C18-2A10-49FC-8EAD-23015A2ED0D5}">
      <dsp:nvSpPr>
        <dsp:cNvPr id="0" name=""/>
        <dsp:cNvSpPr/>
      </dsp:nvSpPr>
      <dsp:spPr>
        <a:xfrm rot="3258213">
          <a:off x="4907808" y="2750813"/>
          <a:ext cx="14942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94230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5158DC-3619-400D-B1FF-1450CF7682D6}">
      <dsp:nvSpPr>
        <dsp:cNvPr id="0" name=""/>
        <dsp:cNvSpPr/>
      </dsp:nvSpPr>
      <dsp:spPr>
        <a:xfrm>
          <a:off x="5929347" y="3357560"/>
          <a:ext cx="989290" cy="927329"/>
        </a:xfrm>
        <a:prstGeom prst="roundRect">
          <a:avLst/>
        </a:prstGeom>
        <a:solidFill>
          <a:srgbClr val="EBEBDD"/>
        </a:solidFill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Інші…..</a:t>
          </a:r>
          <a:endParaRPr lang="ru-RU" sz="210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5974615" y="3402828"/>
        <a:ext cx="898754" cy="836793"/>
      </dsp:txXfrm>
    </dsp:sp>
    <dsp:sp modelId="{1E774D56-4F92-47FE-90B5-DADD4A1A53AA}">
      <dsp:nvSpPr>
        <dsp:cNvPr id="0" name=""/>
        <dsp:cNvSpPr/>
      </dsp:nvSpPr>
      <dsp:spPr>
        <a:xfrm rot="1970190">
          <a:off x="5545868" y="2394454"/>
          <a:ext cx="173667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36675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22333F-82E8-4489-BCAF-EF32412A08D2}">
      <dsp:nvSpPr>
        <dsp:cNvPr id="0" name=""/>
        <dsp:cNvSpPr/>
      </dsp:nvSpPr>
      <dsp:spPr>
        <a:xfrm>
          <a:off x="7143802" y="2714618"/>
          <a:ext cx="943375" cy="910187"/>
        </a:xfrm>
        <a:prstGeom prst="roundRect">
          <a:avLst/>
        </a:prstGeom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Україніка наукова</a:t>
          </a:r>
          <a:endParaRPr lang="uk-UA" sz="1400" b="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7188234" y="2759050"/>
        <a:ext cx="854511" cy="821323"/>
      </dsp:txXfrm>
    </dsp:sp>
    <dsp:sp modelId="{D5FE4A54-9FD0-46AF-A04C-8FE25861F2CE}">
      <dsp:nvSpPr>
        <dsp:cNvPr id="0" name=""/>
        <dsp:cNvSpPr/>
      </dsp:nvSpPr>
      <dsp:spPr>
        <a:xfrm rot="5182876">
          <a:off x="3850544" y="2923807"/>
          <a:ext cx="156259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62597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6783A-FB02-4722-AC24-A66960735E76}">
      <dsp:nvSpPr>
        <dsp:cNvPr id="0" name=""/>
        <dsp:cNvSpPr/>
      </dsp:nvSpPr>
      <dsp:spPr>
        <a:xfrm>
          <a:off x="4000528" y="3703548"/>
          <a:ext cx="1402625" cy="654145"/>
        </a:xfrm>
        <a:prstGeom prst="roundRect">
          <a:avLst/>
        </a:prstGeom>
        <a:solidFill>
          <a:srgbClr val="EBEBDD"/>
        </a:solidFill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Index Copernicus</a:t>
          </a:r>
          <a:endParaRPr lang="ru-RU" sz="160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4032461" y="3735481"/>
        <a:ext cx="1338759" cy="590279"/>
      </dsp:txXfrm>
    </dsp:sp>
    <dsp:sp modelId="{05BAA05F-F6D2-4FD3-A2C4-F4E69CB67ED0}">
      <dsp:nvSpPr>
        <dsp:cNvPr id="0" name=""/>
        <dsp:cNvSpPr/>
      </dsp:nvSpPr>
      <dsp:spPr>
        <a:xfrm rot="9610910">
          <a:off x="2186448" y="1796617"/>
          <a:ext cx="12068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06879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6FACB-3AE9-453C-9D89-F2FBE66E674C}">
      <dsp:nvSpPr>
        <dsp:cNvPr id="0" name=""/>
        <dsp:cNvSpPr/>
      </dsp:nvSpPr>
      <dsp:spPr>
        <a:xfrm>
          <a:off x="785814" y="1714483"/>
          <a:ext cx="1436373" cy="1091086"/>
        </a:xfrm>
        <a:prstGeom prst="roundRect">
          <a:avLst/>
        </a:prstGeom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</a:rPr>
            <a:t>Google Scholar</a:t>
          </a:r>
          <a:endParaRPr lang="uk-UA" sz="2400" kern="1200" dirty="0">
            <a:solidFill>
              <a:schemeClr val="tx2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839076" y="1767745"/>
        <a:ext cx="1329849" cy="984562"/>
      </dsp:txXfrm>
    </dsp:sp>
    <dsp:sp modelId="{48004412-61CE-43B1-A4E3-F510E197FC38}">
      <dsp:nvSpPr>
        <dsp:cNvPr id="0" name=""/>
        <dsp:cNvSpPr/>
      </dsp:nvSpPr>
      <dsp:spPr>
        <a:xfrm rot="11191998">
          <a:off x="2831444" y="1009442"/>
          <a:ext cx="52785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7858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4C020-D91A-4035-BFD3-E8272CE13C44}">
      <dsp:nvSpPr>
        <dsp:cNvPr id="0" name=""/>
        <dsp:cNvSpPr/>
      </dsp:nvSpPr>
      <dsp:spPr>
        <a:xfrm>
          <a:off x="571506" y="214285"/>
          <a:ext cx="2261652" cy="1271241"/>
        </a:xfrm>
        <a:prstGeom prst="roundRect">
          <a:avLst/>
        </a:prstGeom>
        <a:solidFill>
          <a:srgbClr val="EBEBDD"/>
        </a:solidFill>
        <a:ln w="9525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rPr>
            <a:t>Web of Science</a:t>
          </a:r>
          <a:endParaRPr lang="ru-RU" sz="3300" b="1" kern="1200" dirty="0">
            <a:solidFill>
              <a:schemeClr val="accent3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633563" y="276342"/>
        <a:ext cx="2137538" cy="11471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E6616-4B15-4ADC-B0B0-62B92601449E}" type="datetimeFigureOut">
              <a:rPr lang="uk-UA" smtClean="0"/>
              <a:pPr/>
              <a:t>24.10.2023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FD037-5B96-48D0-8EFE-A2042093B043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FD037-5B96-48D0-8EFE-A2042093B043}" type="slidenum">
              <a:rPr lang="uk-UA" smtClean="0"/>
              <a:pPr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3877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AA36-4A2E-4FFB-B47D-A32950FE600E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3D4FF-2082-4855-A16D-1829030D8300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C0F2A-A390-4C4A-9E1C-41D8075FA654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3B6F-195B-41B5-9195-13127C43B7BF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4C5A-CE1B-4797-A4B0-B6325DBF8D86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DCB0-96B0-466B-9A18-37679499C4C8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B4115-993D-4AC2-A0C2-73D6743902CC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EA67-FFF9-47F9-AF61-9430297C595D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E893-3C1B-40BA-A511-F59910A4D57D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F400-75D8-40D2-A28A-37D131E19D7B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D26B3-283A-4E54-8711-A06B21ADAC52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68FDA-2916-40FF-832C-6840168C64AF}" type="datetime1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gle/DcbzrcqmvAWXNrFi6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ebofscince.com/" TargetMode="External"/><Relationship Id="rId5" Type="http://schemas.openxmlformats.org/officeDocument/2006/relationships/hyperlink" Target="https://www.scopus.com/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Мои документы\РЕПОЗИТАРІЙ\2017, репозитарий+тест.БД+новини\WOS  Scopus 18.10.17\логотип 2 - копия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contrast="-57000"/>
          </a:blip>
          <a:srcRect/>
          <a:stretch>
            <a:fillRect/>
          </a:stretch>
        </p:blipFill>
        <p:spPr bwMode="auto">
          <a:xfrm>
            <a:off x="10927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2149" y="2575046"/>
            <a:ext cx="7643866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5400" spc="3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WEB OF SCIENCE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5072066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sz="4800" spc="3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 </a:t>
            </a:r>
            <a:r>
              <a:rPr lang="en-US" sz="5400" spc="6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SCOPUS</a:t>
            </a:r>
          </a:p>
        </p:txBody>
      </p:sp>
      <p:pic>
        <p:nvPicPr>
          <p:cNvPr id="1030" name="Picture 6" descr="C:\Users\user307\Desktop\Логотип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lum bright="-23000"/>
          </a:blip>
          <a:srcRect/>
          <a:stretch>
            <a:fillRect/>
          </a:stretch>
        </p:blipFill>
        <p:spPr bwMode="auto">
          <a:xfrm>
            <a:off x="8143900" y="5786454"/>
            <a:ext cx="887413" cy="887412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7170" name="Picture 2" descr="D:\Мои документы\Рабочий стол\AATKh4FyaEZHFbkRrTfseS7G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59096" y="961400"/>
            <a:ext cx="4071934" cy="1308836"/>
          </a:xfrm>
          <a:prstGeom prst="rect">
            <a:avLst/>
          </a:prstGeom>
          <a:noFill/>
        </p:spPr>
      </p:pic>
      <p:pic>
        <p:nvPicPr>
          <p:cNvPr id="7171" name="Picture 3" descr="D:\Мои документы\Рабочий стол\eAeFk3AsTfd4zdz7QkK83EHk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504" y="1526821"/>
            <a:ext cx="3179889" cy="885826"/>
          </a:xfrm>
          <a:prstGeom prst="rect">
            <a:avLst/>
          </a:prstGeom>
          <a:noFill/>
        </p:spPr>
      </p:pic>
      <p:pic>
        <p:nvPicPr>
          <p:cNvPr id="1026" name="Picture 2" descr="D:\Мои документы\Рабочий стол\7596AntFy2F87nDnsYtffTKb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5461574"/>
            <a:ext cx="3143272" cy="1201179"/>
          </a:xfrm>
          <a:prstGeom prst="rect">
            <a:avLst/>
          </a:prstGeom>
          <a:noFill/>
        </p:spPr>
      </p:pic>
      <p:pic>
        <p:nvPicPr>
          <p:cNvPr id="2" name="Picture 2" descr="D:\Мои документы\Рабочий стол\4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5572140"/>
            <a:ext cx="3286148" cy="10562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3648171"/>
            <a:ext cx="8496944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rgbClr val="EC7114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Бази даних наукової інформації, до яких надано доступ ВНТУ </a:t>
            </a:r>
            <a:endParaRPr lang="uk-UA" sz="4000" b="1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87503" y="5095136"/>
            <a:ext cx="1757616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EC7114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uk-UA" sz="1200" b="1" dirty="0">
                <a:solidFill>
                  <a:srgbClr val="00B050"/>
                </a:solidFill>
                <a:latin typeface="Book Antiqua" panose="02040602050305030304" pitchFamily="18" charset="0"/>
              </a:rPr>
              <a:t>а</a:t>
            </a:r>
            <a:r>
              <a:rPr lang="uk-UA" sz="1200" b="1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ктуально станом на 23.10.2023</a:t>
            </a:r>
            <a:endParaRPr lang="uk-UA" sz="1200" b="1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-2494"/>
            <a:ext cx="9143999" cy="6858000"/>
          </a:xfrm>
          <a:prstGeom prst="rect">
            <a:avLst/>
          </a:prstGeom>
          <a:noFill/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0" y="0"/>
            <a:ext cx="4857752" cy="64291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7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АНАЛІЗ РЕЗУЛЬТАТІВ ПОШУКУ</a:t>
            </a:r>
            <a:endParaRPr lang="uk-UA" sz="1700" b="1" spc="3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4440"/>
            <a:ext cx="9144000" cy="6311066"/>
          </a:xfrm>
          <a:prstGeom prst="rect">
            <a:avLst/>
          </a:prstGeom>
          <a:solidFill>
            <a:srgbClr val="421AA6"/>
          </a:solidFill>
        </p:spPr>
      </p:pic>
      <p:cxnSp>
        <p:nvCxnSpPr>
          <p:cNvPr id="28" name="Прямая со стрелкой 27"/>
          <p:cNvCxnSpPr/>
          <p:nvPr/>
        </p:nvCxnSpPr>
        <p:spPr>
          <a:xfrm flipH="1">
            <a:off x="5943645" y="1480938"/>
            <a:ext cx="67128" cy="2551312"/>
          </a:xfrm>
          <a:prstGeom prst="straightConnector1">
            <a:avLst/>
          </a:prstGeom>
          <a:ln w="19050">
            <a:solidFill>
              <a:srgbClr val="0050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5332415" y="1104305"/>
            <a:ext cx="888476" cy="327929"/>
          </a:xfrm>
          <a:prstGeom prst="roundRect">
            <a:avLst/>
          </a:prstGeom>
          <a:noFill/>
          <a:ln w="57150">
            <a:solidFill>
              <a:srgbClr val="0050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7284045" y="1471420"/>
            <a:ext cx="566526" cy="177720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кругленный прямоугольник 30"/>
          <p:cNvSpPr/>
          <p:nvPr/>
        </p:nvSpPr>
        <p:spPr>
          <a:xfrm>
            <a:off x="6291892" y="1114230"/>
            <a:ext cx="992153" cy="357190"/>
          </a:xfrm>
          <a:prstGeom prst="round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5002565" y="2609895"/>
            <a:ext cx="571504" cy="218646"/>
          </a:xfrm>
          <a:prstGeom prst="roundRect">
            <a:avLst/>
          </a:prstGeom>
          <a:noFill/>
          <a:ln w="28575">
            <a:solidFill>
              <a:srgbClr val="7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2915816" y="2856920"/>
            <a:ext cx="2086748" cy="1841454"/>
          </a:xfrm>
          <a:prstGeom prst="straightConnector1">
            <a:avLst/>
          </a:prstGeom>
          <a:ln w="12700">
            <a:solidFill>
              <a:srgbClr val="7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981390" y="2447926"/>
            <a:ext cx="1300864" cy="308668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66880" y="1487142"/>
            <a:ext cx="2714644" cy="28575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966880" y="1055784"/>
            <a:ext cx="2714644" cy="35719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4" name="Скругленный прямоугольник 33"/>
          <p:cNvSpPr/>
          <p:nvPr/>
        </p:nvSpPr>
        <p:spPr>
          <a:xfrm flipH="1">
            <a:off x="2862301" y="4718022"/>
            <a:ext cx="45719" cy="53539"/>
          </a:xfrm>
          <a:prstGeom prst="roundRect">
            <a:avLst/>
          </a:prstGeom>
          <a:solidFill>
            <a:srgbClr val="421A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5" name="Скругленный прямоугольник 34"/>
          <p:cNvSpPr/>
          <p:nvPr/>
        </p:nvSpPr>
        <p:spPr>
          <a:xfrm flipH="1">
            <a:off x="2862302" y="2690282"/>
            <a:ext cx="45719" cy="53539"/>
          </a:xfrm>
          <a:prstGeom prst="roundRect">
            <a:avLst/>
          </a:prstGeom>
          <a:solidFill>
            <a:srgbClr val="421A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208825" y="2609894"/>
            <a:ext cx="1754862" cy="218646"/>
          </a:xfrm>
          <a:prstGeom prst="roundRect">
            <a:avLst/>
          </a:prstGeom>
          <a:noFill/>
          <a:ln w="28575">
            <a:solidFill>
              <a:srgbClr val="7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5014810" y="2971782"/>
            <a:ext cx="714380" cy="1588"/>
          </a:xfrm>
          <a:prstGeom prst="line">
            <a:avLst/>
          </a:prstGeom>
          <a:ln w="38100">
            <a:solidFill>
              <a:srgbClr val="7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380" y="1706930"/>
            <a:ext cx="2571122" cy="2176762"/>
          </a:xfrm>
          <a:prstGeom prst="rect">
            <a:avLst/>
          </a:prstGeom>
          <a:ln w="12700">
            <a:solidFill>
              <a:srgbClr val="92D050"/>
            </a:solidFill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042" y="3923860"/>
            <a:ext cx="2678389" cy="2311560"/>
          </a:xfrm>
          <a:prstGeom prst="rect">
            <a:avLst/>
          </a:prstGeom>
          <a:ln w="12700">
            <a:solidFill>
              <a:srgbClr val="005024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solidFill>
              <a:srgbClr val="F3900D"/>
            </a:solidFill>
          </a:ln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14282" y="1142984"/>
            <a:ext cx="7715304" cy="1071570"/>
          </a:xfrm>
          <a:prstGeom prst="round2DiagRect">
            <a:avLst/>
          </a:prstGeom>
          <a:solidFill>
            <a:srgbClr val="F3F9FB"/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uk-UA" b="1" i="1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айбільша</a:t>
            </a:r>
            <a:r>
              <a:rPr lang="uk-UA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в світі бібліографічна і реферативна база даних видавництва </a:t>
            </a:r>
            <a:r>
              <a:rPr lang="uk-UA" b="1" i="1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Elsevier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з найбільшим охопленням рефератів, цитат з рецензованої літератури та перевірених </a:t>
            </a:r>
            <a:r>
              <a:rPr lang="uk-UA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вебджерел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, яка оновлюється щодня</a:t>
            </a:r>
            <a:endParaRPr lang="uk-UA" dirty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42844" y="2643182"/>
            <a:ext cx="8715436" cy="642942"/>
          </a:xfrm>
          <a:prstGeom prst="round2DiagRect">
            <a:avLst/>
          </a:prstGeom>
          <a:solidFill>
            <a:srgbClr val="F3F9FB"/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Пошукова система використовує програмні засоби для відстеження, аналізу та візуалізації досліджень, вона легко інтегрується в робочий процес дослідників</a:t>
            </a:r>
            <a:endParaRPr lang="uk-UA" dirty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57158" y="4143380"/>
            <a:ext cx="8429684" cy="785818"/>
          </a:xfrm>
          <a:prstGeom prst="round2DiagRect">
            <a:avLst/>
          </a:prstGeom>
          <a:solidFill>
            <a:srgbClr val="F3F9FB"/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Включає авторські профілі з детальною інформацією про автора та оцінкою його наукової діяльності, профілі організацій з детальною інформацією та оцінкою їх наукової діяльності</a:t>
            </a:r>
            <a:endParaRPr lang="uk-UA" dirty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214282" y="5572140"/>
            <a:ext cx="8429684" cy="642966"/>
          </a:xfrm>
          <a:prstGeom prst="round2DiagRect">
            <a:avLst/>
          </a:prstGeom>
          <a:solidFill>
            <a:srgbClr val="F3F9FB"/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Функція </a:t>
            </a:r>
            <a:r>
              <a:rPr lang="uk-UA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Analytics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дозволяє проводити порівняння журналів згідно з різними </a:t>
            </a:r>
            <a:r>
              <a:rPr lang="uk-UA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бібліометричними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показниками (SNIP та SJR)</a:t>
            </a:r>
            <a:endParaRPr lang="uk-UA" dirty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8072462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800" spc="3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 </a:t>
            </a:r>
            <a:r>
              <a:rPr lang="en-US" sz="4400" spc="6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SCOPUS</a:t>
            </a:r>
          </a:p>
        </p:txBody>
      </p:sp>
      <p:pic>
        <p:nvPicPr>
          <p:cNvPr id="1026" name="Picture 2" descr="C:\Users\user307\Desktop\download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7929586" y="0"/>
            <a:ext cx="1214414" cy="12444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7" name="Picture 3" descr="C:\Users\user307\Desktop\scival-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24" y="3500438"/>
            <a:ext cx="1000132" cy="37724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8072462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800" spc="3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 </a:t>
            </a:r>
            <a:r>
              <a:rPr lang="en-US" sz="4400" spc="6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SCOPUS</a:t>
            </a:r>
          </a:p>
        </p:txBody>
      </p:sp>
      <p:pic>
        <p:nvPicPr>
          <p:cNvPr id="1026" name="Picture 2" descr="C:\Users\user307\Desktop\download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7929586" y="0"/>
            <a:ext cx="1214414" cy="12444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27655" y="1510543"/>
            <a:ext cx="8786874" cy="714380"/>
          </a:xfrm>
          <a:prstGeom prst="round2DiagRect">
            <a:avLst/>
          </a:prstGeom>
          <a:solidFill>
            <a:srgbClr val="F3F9FB"/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Включає інформацію із спеціалізованих баз даних компанії </a:t>
            </a:r>
            <a:r>
              <a:rPr lang="uk-UA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Elsevier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Embase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Compendex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та ін.), а також основних баз інших видань (</a:t>
            </a:r>
            <a:r>
              <a:rPr lang="uk-UA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Medline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та ін.)</a:t>
            </a:r>
            <a:endParaRPr lang="uk-UA" dirty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5797"/>
            <a:ext cx="9144000" cy="41782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828600" y="52292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105</a:t>
            </a:r>
            <a:r>
              <a:rPr lang="en-US" dirty="0" smtClean="0"/>
              <a:t> </a:t>
            </a: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країн</a:t>
            </a:r>
            <a:endParaRPr lang="uk-UA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281" cy="685800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0"/>
            <a:ext cx="3071802" cy="714356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ІНТЕРФЕЙС</a:t>
            </a:r>
            <a:endParaRPr lang="uk-UA" sz="2800" b="1" spc="3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D:\Мои документы\Рабочий стол\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37626"/>
            <a:ext cx="9144000" cy="582037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2285992"/>
            <a:ext cx="9144000" cy="278608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TextBox 9"/>
          <p:cNvSpPr txBox="1"/>
          <p:nvPr/>
        </p:nvSpPr>
        <p:spPr>
          <a:xfrm>
            <a:off x="6643702" y="1857364"/>
            <a:ext cx="16962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вікно пошуку</a:t>
            </a:r>
            <a:endParaRPr lang="uk-UA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D:\Мои документы\Рабочий стол\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428736"/>
            <a:ext cx="936293" cy="78581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643702" y="1142984"/>
            <a:ext cx="1714512" cy="357190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TextBox 22"/>
          <p:cNvSpPr txBox="1"/>
          <p:nvPr/>
        </p:nvSpPr>
        <p:spPr>
          <a:xfrm>
            <a:off x="4286248" y="500042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навчальні матеріали та інструкції</a:t>
            </a:r>
            <a:endParaRPr lang="uk-UA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6200000" flipH="1">
            <a:off x="5500694" y="857232"/>
            <a:ext cx="428628" cy="42862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14282" y="2357430"/>
            <a:ext cx="857256" cy="285752"/>
          </a:xfrm>
          <a:prstGeom prst="rect">
            <a:avLst/>
          </a:prstGeom>
          <a:noFill/>
          <a:ln w="38100">
            <a:solidFill>
              <a:srgbClr val="EC7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Овал 18"/>
          <p:cNvSpPr/>
          <p:nvPr/>
        </p:nvSpPr>
        <p:spPr>
          <a:xfrm>
            <a:off x="5857884" y="1214422"/>
            <a:ext cx="214314" cy="21431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000232" y="0"/>
            <a:ext cx="2928926" cy="1071546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АНКЕТА</a:t>
            </a:r>
          </a:p>
          <a:p>
            <a:pPr algn="ctr"/>
            <a:r>
              <a:rPr lang="ru-RU" sz="28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uk-UA" sz="28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ЕЄСТРАЦІЇ</a:t>
            </a:r>
            <a:endParaRPr lang="uk-UA" sz="2800" b="1" spc="3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2" name="Picture 2" descr="D:\Мои документы\Рабочий стол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57166"/>
            <a:ext cx="3355696" cy="6357958"/>
          </a:xfrm>
          <a:prstGeom prst="rect">
            <a:avLst/>
          </a:prstGeom>
          <a:noFill/>
        </p:spPr>
      </p:pic>
      <p:pic>
        <p:nvPicPr>
          <p:cNvPr id="2051" name="Picture 3" descr="D:\Мои документы\Рабочий стол\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285860"/>
            <a:ext cx="4437226" cy="5459407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 rot="5400000" flipH="1" flipV="1">
            <a:off x="2857488" y="3000372"/>
            <a:ext cx="3500462" cy="150019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643570" y="1785926"/>
            <a:ext cx="357190" cy="71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4714884"/>
            <a:ext cx="428628" cy="71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угольник 17"/>
          <p:cNvSpPr/>
          <p:nvPr/>
        </p:nvSpPr>
        <p:spPr>
          <a:xfrm>
            <a:off x="5572132" y="2143116"/>
            <a:ext cx="357190" cy="1428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Прямоугольник 21"/>
          <p:cNvSpPr/>
          <p:nvPr/>
        </p:nvSpPr>
        <p:spPr>
          <a:xfrm>
            <a:off x="5572132" y="2428868"/>
            <a:ext cx="785818" cy="1428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281" cy="6858000"/>
          </a:xfrm>
          <a:prstGeom prst="rect">
            <a:avLst/>
          </a:prstGeom>
          <a:noFill/>
        </p:spPr>
      </p:pic>
      <p:sp>
        <p:nvSpPr>
          <p:cNvPr id="44" name="Скругленный прямоугольник 43"/>
          <p:cNvSpPr/>
          <p:nvPr/>
        </p:nvSpPr>
        <p:spPr>
          <a:xfrm>
            <a:off x="0" y="0"/>
            <a:ext cx="3429024" cy="500066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ТИПИ ПОШУКУ</a:t>
            </a:r>
            <a:endParaRPr lang="uk-UA" sz="2800" b="1" spc="3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D:\Мои документы\Рабочий стол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6785"/>
            <a:ext cx="9358346" cy="6321215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357158" y="1857364"/>
            <a:ext cx="857256" cy="2857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728" y="1857364"/>
            <a:ext cx="714380" cy="2857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28860" y="1857364"/>
            <a:ext cx="1000132" cy="2857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14678" y="3214686"/>
            <a:ext cx="2000264" cy="2857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3571876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7030A0"/>
                </a:solidFill>
              </a:rPr>
              <a:t>додавання рядка пошуку</a:t>
            </a:r>
            <a:endParaRPr lang="uk-UA" dirty="0">
              <a:solidFill>
                <a:srgbClr val="7030A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85720" y="3214686"/>
            <a:ext cx="1357322" cy="35719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3929066"/>
            <a:ext cx="1285884" cy="285752"/>
          </a:xfrm>
          <a:prstGeom prst="rect">
            <a:avLst/>
          </a:prstGeom>
          <a:noFill/>
          <a:ln w="38100">
            <a:solidFill>
              <a:srgbClr val="EC7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TextBox 20"/>
          <p:cNvSpPr txBox="1"/>
          <p:nvPr/>
        </p:nvSpPr>
        <p:spPr>
          <a:xfrm>
            <a:off x="4071934" y="214290"/>
            <a:ext cx="111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джерела</a:t>
            </a:r>
            <a:endParaRPr lang="uk-UA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14810" y="642918"/>
            <a:ext cx="785818" cy="28575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TextBox 22"/>
          <p:cNvSpPr txBox="1"/>
          <p:nvPr/>
        </p:nvSpPr>
        <p:spPr>
          <a:xfrm>
            <a:off x="6858016" y="4357694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оповіщення</a:t>
            </a:r>
            <a:endParaRPr lang="uk-UA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358281" cy="6858000"/>
          </a:xfrm>
          <a:prstGeom prst="rect">
            <a:avLst/>
          </a:prstGeom>
          <a:noFill/>
        </p:spPr>
      </p:pic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77" y="0"/>
            <a:ext cx="9302850" cy="6822269"/>
          </a:xfrm>
          <a:prstGeom prst="rect">
            <a:avLst/>
          </a:prstGeom>
        </p:spPr>
      </p:pic>
      <p:sp>
        <p:nvSpPr>
          <p:cNvPr id="67" name="Скругленный прямоугольник 66"/>
          <p:cNvSpPr/>
          <p:nvPr/>
        </p:nvSpPr>
        <p:spPr>
          <a:xfrm>
            <a:off x="903389" y="0"/>
            <a:ext cx="4572032" cy="357190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7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АНАЛІЗ РЕЗУЛЬТАТІВ ПОШУКУ</a:t>
            </a:r>
            <a:endParaRPr lang="uk-UA" sz="1700" b="1" spc="3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906" y="357294"/>
            <a:ext cx="850590" cy="1703275"/>
          </a:xfrm>
          <a:prstGeom prst="rect">
            <a:avLst/>
          </a:prstGeom>
          <a:solidFill>
            <a:srgbClr val="421AA6"/>
          </a:solidFill>
          <a:ln w="12700">
            <a:solidFill>
              <a:srgbClr val="441918"/>
            </a:solidFill>
          </a:ln>
        </p:spPr>
      </p:pic>
      <p:sp>
        <p:nvSpPr>
          <p:cNvPr id="32" name="Скругленный прямоугольник 31"/>
          <p:cNvSpPr/>
          <p:nvPr/>
        </p:nvSpPr>
        <p:spPr>
          <a:xfrm>
            <a:off x="2377263" y="4005064"/>
            <a:ext cx="71438" cy="71438"/>
          </a:xfrm>
          <a:prstGeom prst="roundRect">
            <a:avLst/>
          </a:prstGeom>
          <a:solidFill>
            <a:srgbClr val="EC711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412982" y="4869160"/>
            <a:ext cx="71438" cy="71438"/>
          </a:xfrm>
          <a:prstGeom prst="roundRect">
            <a:avLst/>
          </a:prstGeom>
          <a:solidFill>
            <a:srgbClr val="EC711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2" name="Прямая со стрелкой 51"/>
          <p:cNvCxnSpPr>
            <a:endCxn id="3" idx="1"/>
          </p:cNvCxnSpPr>
          <p:nvPr/>
        </p:nvCxnSpPr>
        <p:spPr>
          <a:xfrm flipV="1">
            <a:off x="2491026" y="1208932"/>
            <a:ext cx="5694880" cy="2755725"/>
          </a:xfrm>
          <a:prstGeom prst="straightConnector1">
            <a:avLst/>
          </a:prstGeom>
          <a:ln w="12700">
            <a:solidFill>
              <a:srgbClr val="7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10978" y="525169"/>
            <a:ext cx="4128974" cy="35719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1502" y="968212"/>
            <a:ext cx="2786050" cy="21431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719" y="2007876"/>
            <a:ext cx="1643042" cy="2857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225540" y="1689432"/>
            <a:ext cx="2143140" cy="285752"/>
          </a:xfrm>
          <a:prstGeom prst="roundRect">
            <a:avLst/>
          </a:prstGeom>
          <a:noFill/>
          <a:ln w="38100">
            <a:solidFill>
              <a:srgbClr val="0050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solidFill>
                <a:srgbClr val="00502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300396" y="2056155"/>
            <a:ext cx="1516776" cy="22510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flipV="1">
            <a:off x="2467023" y="2362231"/>
            <a:ext cx="4901618" cy="2462609"/>
          </a:xfrm>
          <a:prstGeom prst="straightConnector1">
            <a:avLst/>
          </a:prstGeom>
          <a:ln w="12700">
            <a:solidFill>
              <a:srgbClr val="7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7368641" y="2068524"/>
            <a:ext cx="957934" cy="28575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9" name="Прямая со стрелкой 58"/>
          <p:cNvCxnSpPr/>
          <p:nvPr/>
        </p:nvCxnSpPr>
        <p:spPr>
          <a:xfrm>
            <a:off x="5830730" y="2317908"/>
            <a:ext cx="599516" cy="93225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3796303" y="2019507"/>
            <a:ext cx="1414463" cy="2188139"/>
          </a:xfrm>
          <a:prstGeom prst="straightConnector1">
            <a:avLst/>
          </a:prstGeom>
          <a:ln w="28575">
            <a:solidFill>
              <a:srgbClr val="0050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051" y="3250163"/>
            <a:ext cx="2643475" cy="2123054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303" y="4251966"/>
            <a:ext cx="2699026" cy="2403166"/>
          </a:xfrm>
          <a:prstGeom prst="rect">
            <a:avLst/>
          </a:prstGeom>
          <a:ln w="19050">
            <a:solidFill>
              <a:srgbClr val="005024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5122" name="Picture 2" descr="D:\Мои документы\Рабочий стол\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7912"/>
            <a:ext cx="9144000" cy="60900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69669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spc="6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WEB OF SCIENCE</a:t>
            </a:r>
            <a:endParaRPr lang="ru-RU" sz="4800" b="1" spc="600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1928802"/>
            <a:ext cx="331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Інформація про публікацію</a:t>
            </a:r>
            <a:endParaRPr lang="uk-UA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7686" y="2571744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70C0"/>
                </a:solidFill>
              </a:rPr>
              <a:t>Інформація про матеріали,  які цитують статтю</a:t>
            </a:r>
            <a:endParaRPr lang="uk-UA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285992"/>
            <a:ext cx="6215106" cy="435771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угольник 19"/>
          <p:cNvSpPr/>
          <p:nvPr/>
        </p:nvSpPr>
        <p:spPr>
          <a:xfrm>
            <a:off x="6929454" y="2714620"/>
            <a:ext cx="1428760" cy="42862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9"/>
          <p:cNvSpPr/>
          <p:nvPr/>
        </p:nvSpPr>
        <p:spPr>
          <a:xfrm>
            <a:off x="7858148" y="3429000"/>
            <a:ext cx="928694" cy="500066"/>
          </a:xfrm>
          <a:prstGeom prst="rect">
            <a:avLst/>
          </a:prstGeom>
          <a:noFill/>
          <a:ln w="38100">
            <a:solidFill>
              <a:srgbClr val="405E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TextBox 20"/>
          <p:cNvSpPr txBox="1"/>
          <p:nvPr/>
        </p:nvSpPr>
        <p:spPr>
          <a:xfrm>
            <a:off x="4000496" y="4929198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3300"/>
                </a:solidFill>
              </a:rPr>
              <a:t>Інформація про матеріали, на які посилається автор</a:t>
            </a:r>
            <a:endParaRPr lang="uk-UA" b="1" dirty="0">
              <a:solidFill>
                <a:srgbClr val="0033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5857884" y="3929066"/>
            <a:ext cx="2000264" cy="1214446"/>
          </a:xfrm>
          <a:prstGeom prst="straightConnector1">
            <a:avLst/>
          </a:prstGeom>
          <a:ln w="38100">
            <a:solidFill>
              <a:srgbClr val="405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6000760" y="2928934"/>
            <a:ext cx="928694" cy="35719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14338"/>
            <a:ext cx="392447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6000" b="1" spc="600" dirty="0" smtClean="0">
                <a:solidFill>
                  <a:srgbClr val="800000"/>
                </a:solidFill>
                <a:latin typeface="Bookman Old Style" pitchFamily="18" charset="0"/>
                <a:cs typeface="Arial" pitchFamily="34" charset="0"/>
              </a:rPr>
              <a:t>SCOPUS</a:t>
            </a:r>
            <a:endParaRPr lang="ru-RU" sz="6000" b="1" spc="600" dirty="0">
              <a:solidFill>
                <a:srgbClr val="800000"/>
              </a:solidFill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3074" name="Picture 2" descr="D:\Мои документы\Рабочий стол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85794"/>
            <a:ext cx="7429520" cy="48155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1500174"/>
            <a:ext cx="5429288" cy="40005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2928926" y="1142984"/>
            <a:ext cx="331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Інформація про публікацію</a:t>
            </a:r>
            <a:endParaRPr lang="uk-UA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3786190"/>
            <a:ext cx="1785950" cy="178595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4000496" y="2000240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3300"/>
                </a:solidFill>
              </a:rPr>
              <a:t>Інформація про матеріали, на які посилається автор</a:t>
            </a:r>
            <a:endParaRPr lang="uk-UA" b="1" dirty="0">
              <a:solidFill>
                <a:srgbClr val="0033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3143248"/>
            <a:ext cx="1857388" cy="285752"/>
          </a:xfrm>
          <a:prstGeom prst="rect">
            <a:avLst/>
          </a:prstGeom>
          <a:noFill/>
          <a:ln w="38100">
            <a:solidFill>
              <a:srgbClr val="405E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3857620" y="4357694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70C0"/>
                </a:solidFill>
              </a:rPr>
              <a:t>Інформація про матеріали,  які цитують статтю</a:t>
            </a:r>
            <a:endParaRPr lang="uk-UA" b="1" dirty="0">
              <a:solidFill>
                <a:srgbClr val="0070C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643570" y="4429132"/>
            <a:ext cx="714380" cy="50006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8" idx="0"/>
          </p:cNvCxnSpPr>
          <p:nvPr/>
        </p:nvCxnSpPr>
        <p:spPr>
          <a:xfrm>
            <a:off x="4929190" y="2857496"/>
            <a:ext cx="500066" cy="285752"/>
          </a:xfrm>
          <a:prstGeom prst="straightConnector1">
            <a:avLst/>
          </a:prstGeom>
          <a:ln w="38100">
            <a:solidFill>
              <a:srgbClr val="405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Мои документы\РЕПОЗИТАРІЙ\2017, репозитарий+тест.БД+новини\WOS  Scopus 18.10.17\логотип 2 - копия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contrast="-57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630942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500" spc="-3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SCOPUS + WEB OF SCIENCE</a:t>
            </a:r>
            <a:r>
              <a:rPr lang="uk-UA" sz="3500" spc="-3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- </a:t>
            </a:r>
            <a:r>
              <a:rPr lang="uk-UA" sz="3500" spc="-300" dirty="0" smtClean="0">
                <a:solidFill>
                  <a:srgbClr val="700000"/>
                </a:solidFill>
                <a:latin typeface="Arial Black" pitchFamily="34" charset="0"/>
              </a:rPr>
              <a:t>ПЕРЕВАГИ</a:t>
            </a:r>
            <a:endParaRPr lang="en-US" sz="3500" spc="-300" dirty="0" smtClean="0">
              <a:solidFill>
                <a:srgbClr val="70000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1538" y="714356"/>
            <a:ext cx="7143800" cy="76944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2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Підтримують ефективність робочого процесу дослідників, </a:t>
            </a:r>
            <a:r>
              <a:rPr lang="uk-UA" sz="22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допомогаючи</a:t>
            </a:r>
            <a:r>
              <a:rPr lang="uk-UA" sz="2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їм:</a:t>
            </a:r>
            <a:endParaRPr lang="en-US" sz="2200" b="1" dirty="0" smtClean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44" y="1643050"/>
            <a:ext cx="8786874" cy="110799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200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Шукати наукову інформацію в періодичних і неперіодичних виданнях по темі, автору, організації, країні, місту, в певному джерелі</a:t>
            </a:r>
            <a:endParaRPr lang="en-US" sz="2200" dirty="0" smtClean="0">
              <a:solidFill>
                <a:srgbClr val="441918"/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44" y="2857496"/>
            <a:ext cx="8786874" cy="76944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200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Отримувати інформацію про предметну область за ключовими словами з докладним аналізом результатів</a:t>
            </a:r>
            <a:endParaRPr lang="en-US" sz="2200" dirty="0" smtClean="0">
              <a:solidFill>
                <a:srgbClr val="441918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6427113"/>
            <a:ext cx="8786874" cy="430887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200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Здійснювати пошук та аналіз журналів</a:t>
            </a:r>
            <a:endParaRPr lang="en-US" sz="2200" dirty="0" smtClean="0">
              <a:solidFill>
                <a:srgbClr val="441918"/>
              </a:solidFill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3714752"/>
            <a:ext cx="8786874" cy="44627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200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Відстежувати цитати</a:t>
            </a:r>
            <a:endParaRPr lang="en-US" sz="2200" dirty="0" smtClean="0">
              <a:solidFill>
                <a:srgbClr val="441918"/>
              </a:solidFill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844" y="4214818"/>
            <a:ext cx="8786874" cy="44627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200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Розраховувати індекс </a:t>
            </a:r>
            <a:r>
              <a:rPr lang="uk-UA" sz="2200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Хірша</a:t>
            </a:r>
            <a:r>
              <a:rPr lang="uk-UA" sz="2200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200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h-index)</a:t>
            </a:r>
            <a:endParaRPr lang="en-US" sz="2200" dirty="0" smtClean="0">
              <a:solidFill>
                <a:srgbClr val="441918"/>
              </a:solidFill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844" y="5572140"/>
            <a:ext cx="8786874" cy="76944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200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Переглядати профілі організацій з детальною інформацією та оцінкою їх наукової діяльності</a:t>
            </a:r>
            <a:endParaRPr lang="en-US" sz="2200" dirty="0" smtClean="0">
              <a:solidFill>
                <a:srgbClr val="441918"/>
              </a:solidFill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844" y="4714884"/>
            <a:ext cx="8786874" cy="76944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200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Переглядати статистичну інформацію про автора та  його наукову діяльність</a:t>
            </a:r>
            <a:endParaRPr lang="en-US" sz="2200" dirty="0" smtClean="0">
              <a:solidFill>
                <a:srgbClr val="441918"/>
              </a:solidFill>
              <a:latin typeface="Arial Black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73592166"/>
              </p:ext>
            </p:extLst>
          </p:nvPr>
        </p:nvGraphicFramePr>
        <p:xfrm>
          <a:off x="428596" y="0"/>
          <a:ext cx="8429684" cy="4357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0" y="5214950"/>
            <a:ext cx="2928926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WEB OF SCIENCE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86644" y="5143512"/>
            <a:ext cx="1714512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SCOPUS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357694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3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Найавторитетніш</a:t>
            </a:r>
            <a:r>
              <a:rPr lang="uk-UA" sz="2400" b="1" spc="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</a:t>
            </a:r>
            <a:r>
              <a:rPr lang="ru-RU" sz="2200" b="1" spc="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2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індекси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2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визнаються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в </a:t>
            </a:r>
            <a:r>
              <a:rPr lang="ru-RU" sz="22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усьому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2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світі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 </a:t>
            </a:r>
            <a:endParaRPr lang="uk-UA" sz="22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71802" y="5214950"/>
            <a:ext cx="3786214" cy="15001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реферативні</a:t>
            </a:r>
          </a:p>
          <a:p>
            <a:pPr lvl="0" algn="ctr"/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мультидисциплінарні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0"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за передплатою</a:t>
            </a:r>
          </a:p>
          <a:p>
            <a:pPr lvl="0"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міжнародні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Прямая со стрелкой 14"/>
          <p:cNvCxnSpPr>
            <a:endCxn id="13" idx="1"/>
          </p:cNvCxnSpPr>
          <p:nvPr/>
        </p:nvCxnSpPr>
        <p:spPr>
          <a:xfrm>
            <a:off x="1285852" y="5715017"/>
            <a:ext cx="1785950" cy="25002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0" idx="2"/>
            <a:endCxn id="13" idx="3"/>
          </p:cNvCxnSpPr>
          <p:nvPr/>
        </p:nvCxnSpPr>
        <p:spPr>
          <a:xfrm rot="5400000">
            <a:off x="7340229" y="5161365"/>
            <a:ext cx="321459" cy="12858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0" y="2714620"/>
            <a:ext cx="5643570" cy="101566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 31 грудня 202</a:t>
            </a:r>
            <a:r>
              <a:rPr lang="uk-UA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uk-UA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р. подовжено доступ до  </a:t>
            </a:r>
            <a:r>
              <a:rPr lang="uk-UA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наукометричних</a:t>
            </a:r>
            <a:r>
              <a:rPr lang="uk-UA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баз даних </a:t>
            </a:r>
            <a:r>
              <a:rPr lang="uk-UA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Scopus</a:t>
            </a:r>
            <a:r>
              <a:rPr lang="uk-UA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uk-UA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Web</a:t>
            </a:r>
            <a:r>
              <a:rPr lang="uk-UA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uk-UA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Science</a:t>
            </a:r>
            <a:endParaRPr lang="uk-UA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526"/>
            <a:ext cx="9144000" cy="627847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020272" y="1831825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C00000"/>
                </a:solidFill>
              </a:rPr>
              <a:t>вікно пошуку</a:t>
            </a:r>
            <a:endParaRPr lang="uk-UA" dirty="0">
              <a:solidFill>
                <a:srgbClr val="C00000"/>
              </a:solidFill>
            </a:endParaRPr>
          </a:p>
        </p:txBody>
      </p:sp>
      <p:pic>
        <p:nvPicPr>
          <p:cNvPr id="3076" name="Picture 4" descr="D:\Мои документы\Рабочий стол\eAeFk3AsTfd4zdz7QkK83EHk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9673" y="45828"/>
            <a:ext cx="3470911" cy="8367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524328" y="695106"/>
            <a:ext cx="785818" cy="42963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TextBox 15"/>
          <p:cNvSpPr txBox="1"/>
          <p:nvPr/>
        </p:nvSpPr>
        <p:spPr>
          <a:xfrm>
            <a:off x="7108346" y="1082929"/>
            <a:ext cx="135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0070C0"/>
                </a:solidFill>
              </a:rPr>
              <a:t>авторизація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1995" y="5816078"/>
            <a:ext cx="6572296" cy="571504"/>
          </a:xfrm>
          <a:prstGeom prst="rect">
            <a:avLst/>
          </a:prstGeom>
          <a:noFill/>
          <a:ln w="38100">
            <a:solidFill>
              <a:srgbClr val="421A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Прямоугольник 16"/>
          <p:cNvSpPr/>
          <p:nvPr/>
        </p:nvSpPr>
        <p:spPr>
          <a:xfrm>
            <a:off x="594842" y="1556792"/>
            <a:ext cx="6425430" cy="55006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TextBox 20"/>
          <p:cNvSpPr txBox="1"/>
          <p:nvPr/>
        </p:nvSpPr>
        <p:spPr>
          <a:xfrm>
            <a:off x="5780584" y="5433528"/>
            <a:ext cx="1363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002060"/>
                </a:solidFill>
              </a:rPr>
              <a:t>галузі знань</a:t>
            </a:r>
            <a:endParaRPr lang="uk-UA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3076" name="Picture 4" descr="D:\Мои документы\Рабочий стол\eAeFk3AsTfd4zdz7QkK83EHk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1" y="0"/>
            <a:ext cx="3556029" cy="857231"/>
          </a:xfrm>
          <a:prstGeom prst="rect">
            <a:avLst/>
          </a:prstGeom>
          <a:noFill/>
        </p:spPr>
      </p:pic>
      <p:pic>
        <p:nvPicPr>
          <p:cNvPr id="4098" name="Picture 2" descr="D:\Мои документы\Рабочий стол\2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9144001" cy="600076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285984" y="857232"/>
            <a:ext cx="1643074" cy="35719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угольник 19"/>
          <p:cNvSpPr/>
          <p:nvPr/>
        </p:nvSpPr>
        <p:spPr>
          <a:xfrm>
            <a:off x="142844" y="1643050"/>
            <a:ext cx="2071702" cy="5072098"/>
          </a:xfrm>
          <a:prstGeom prst="rect">
            <a:avLst/>
          </a:prstGeom>
          <a:noFill/>
          <a:ln w="38100">
            <a:solidFill>
              <a:srgbClr val="421A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0" y="1285860"/>
            <a:ext cx="3148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rgbClr val="421AA6"/>
                </a:solidFill>
                <a:latin typeface="Arial" pitchFamily="34" charset="0"/>
                <a:cs typeface="Arial" pitchFamily="34" charset="0"/>
              </a:rPr>
              <a:t>уточнення результатів</a:t>
            </a:r>
          </a:p>
          <a:p>
            <a:endParaRPr lang="uk-UA" sz="1600" dirty="0">
              <a:solidFill>
                <a:srgbClr val="421AA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57422" y="4714884"/>
            <a:ext cx="6572296" cy="2000264"/>
          </a:xfrm>
          <a:prstGeom prst="rect">
            <a:avLst/>
          </a:prstGeom>
          <a:solidFill>
            <a:srgbClr val="FEF2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Для замовлення віддаленого доступу до</a:t>
            </a:r>
            <a:r>
              <a:rPr lang="uk-UA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ScienceDirect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uk-UA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та інших продуктів</a:t>
            </a:r>
            <a:r>
              <a:rPr lang="uk-UA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Elsevier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uk-UA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звертайтеся до </a:t>
            </a:r>
            <a:r>
              <a:rPr lang="uk-UA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Бібліотеки</a:t>
            </a:r>
            <a:r>
              <a:rPr lang="uk-UA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 : на пошту </a:t>
            </a:r>
            <a:r>
              <a:rPr lang="uk-UA" dirty="0" smtClean="0">
                <a:solidFill>
                  <a:srgbClr val="332B9D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b="1" i="1" dirty="0">
                <a:solidFill>
                  <a:srgbClr val="332B9D"/>
                </a:solidFill>
              </a:rPr>
              <a:t>ntb_vntu@vntu.edu.ua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uk-UA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надішліть своє прізвище та ім’я англійською мовою, місце роботи/навчання в Університеті та свою е-пошту (вкажіть тему листа «Віддалений доступ»).</a:t>
            </a:r>
            <a:endParaRPr lang="uk-UA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86" y="0"/>
            <a:ext cx="7398827" cy="6858000"/>
          </a:xfrm>
          <a:prstGeom prst="rect">
            <a:avLst/>
          </a:prstGeom>
        </p:spPr>
      </p:pic>
      <p:pic>
        <p:nvPicPr>
          <p:cNvPr id="1027" name="Picture 3" descr="D:\Мои документы\Рабочий стол\AATKh4FyaEZHFbkRrTfseS7G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4292" y="836712"/>
            <a:ext cx="2667000" cy="8572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783171" y="0"/>
            <a:ext cx="525133" cy="28572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TextBox 9"/>
          <p:cNvSpPr txBox="1"/>
          <p:nvPr/>
        </p:nvSpPr>
        <p:spPr>
          <a:xfrm>
            <a:off x="7273007" y="142864"/>
            <a:ext cx="1206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005024"/>
                </a:solidFill>
              </a:rPr>
              <a:t>англійська</a:t>
            </a:r>
          </a:p>
          <a:p>
            <a:r>
              <a:rPr lang="uk-UA" dirty="0" smtClean="0">
                <a:solidFill>
                  <a:srgbClr val="005024"/>
                </a:solidFill>
              </a:rPr>
              <a:t>німецька</a:t>
            </a:r>
            <a:endParaRPr lang="uk-UA" dirty="0">
              <a:solidFill>
                <a:srgbClr val="00502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924944"/>
            <a:ext cx="1115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дисципліна</a:t>
            </a:r>
            <a:endParaRPr lang="uk-UA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971600" y="4437112"/>
            <a:ext cx="100013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971600" y="4222798"/>
            <a:ext cx="1000132" cy="21431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TextBox 14"/>
          <p:cNvSpPr txBox="1"/>
          <p:nvPr/>
        </p:nvSpPr>
        <p:spPr>
          <a:xfrm>
            <a:off x="22707" y="4103330"/>
            <a:ext cx="940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категорія</a:t>
            </a:r>
            <a:endParaRPr lang="uk-UA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34053" y="2982201"/>
            <a:ext cx="1000132" cy="21431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1026" name="Picture 2" descr="D:\Мои документы\Рабочий стол\2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02" y="0"/>
            <a:ext cx="9080798" cy="5572164"/>
          </a:xfrm>
          <a:prstGeom prst="rect">
            <a:avLst/>
          </a:prstGeom>
          <a:noFill/>
        </p:spPr>
      </p:pic>
      <p:pic>
        <p:nvPicPr>
          <p:cNvPr id="1027" name="Picture 3" descr="D:\Мои документы\Рабочий стол\7596AntFy2F87nDnsYtffTKb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071942"/>
            <a:ext cx="4299633" cy="164307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3508" y="4928118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Research4Life</a:t>
            </a:r>
            <a:r>
              <a:rPr lang="en-US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 – </a:t>
            </a:r>
            <a:r>
              <a:rPr lang="uk-UA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платформа, що надає доступ до колекцій академічних та професійних рецензованих матеріалів з питань інтелектуальної власності та науково-технічної інформації (</a:t>
            </a:r>
            <a:r>
              <a:rPr lang="en-US" b="1" i="1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ARDI</a:t>
            </a:r>
            <a:r>
              <a:rPr lang="en-US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uk-UA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медицини та охорони здоров’я (</a:t>
            </a:r>
            <a:r>
              <a:rPr lang="en-US" b="1" i="1" dirty="0" err="1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Hinari</a:t>
            </a:r>
            <a:r>
              <a:rPr lang="en-US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uk-UA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сільського господарства (</a:t>
            </a:r>
            <a:r>
              <a:rPr lang="en-US" b="1" i="1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AGORA</a:t>
            </a:r>
            <a:r>
              <a:rPr lang="en-US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uk-UA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навколишнього середовища та прикладних наук (</a:t>
            </a:r>
            <a:r>
              <a:rPr lang="en-US" b="1" i="1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OARE</a:t>
            </a:r>
            <a:r>
              <a:rPr lang="en-US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uk-UA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дослідження в галузі права та суспільних наук, включаючи політичні науки, економіку, філософію, історію тощо (</a:t>
            </a:r>
            <a:r>
              <a:rPr lang="en-US" b="1" i="1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GOALI</a:t>
            </a:r>
            <a:r>
              <a:rPr lang="en-US" dirty="0" smtClean="0">
                <a:solidFill>
                  <a:srgbClr val="005024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uk-UA" dirty="0">
              <a:solidFill>
                <a:srgbClr val="00502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D:\Мои документы\Рабочий стол\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597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950856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err="1" smtClean="0">
                <a:solidFill>
                  <a:srgbClr val="441918"/>
                </a:solidFill>
              </a:rPr>
              <a:t>Отримати</a:t>
            </a:r>
            <a:r>
              <a:rPr lang="ru-RU" b="1" i="1" dirty="0" smtClean="0">
                <a:solidFill>
                  <a:srgbClr val="441918"/>
                </a:solidFill>
              </a:rPr>
              <a:t> </a:t>
            </a:r>
            <a:r>
              <a:rPr lang="ru-RU" b="1" i="1" dirty="0" err="1" smtClean="0">
                <a:solidFill>
                  <a:srgbClr val="441918"/>
                </a:solidFill>
              </a:rPr>
              <a:t>логін</a:t>
            </a:r>
            <a:r>
              <a:rPr lang="ru-RU" b="1" i="1" dirty="0" smtClean="0">
                <a:solidFill>
                  <a:srgbClr val="441918"/>
                </a:solidFill>
              </a:rPr>
              <a:t> та пароль для </a:t>
            </a:r>
            <a:r>
              <a:rPr lang="ru-RU" b="1" i="1" dirty="0" err="1" smtClean="0">
                <a:solidFill>
                  <a:srgbClr val="441918"/>
                </a:solidFill>
              </a:rPr>
              <a:t>віддаленого</a:t>
            </a:r>
            <a:r>
              <a:rPr lang="ru-RU" b="1" i="1" dirty="0" smtClean="0">
                <a:solidFill>
                  <a:srgbClr val="441918"/>
                </a:solidFill>
              </a:rPr>
              <a:t> доступу до </a:t>
            </a:r>
            <a:r>
              <a:rPr lang="ru-RU" b="1" i="1" dirty="0" err="1" smtClean="0">
                <a:solidFill>
                  <a:srgbClr val="441918"/>
                </a:solidFill>
              </a:rPr>
              <a:t>ресурсів</a:t>
            </a:r>
            <a:r>
              <a:rPr lang="ru-RU" b="1" i="1" dirty="0" smtClean="0">
                <a:solidFill>
                  <a:srgbClr val="441918"/>
                </a:solidFill>
              </a:rPr>
              <a:t> Research4Life</a:t>
            </a:r>
            <a:br>
              <a:rPr lang="ru-RU" b="1" i="1" dirty="0" smtClean="0">
                <a:solidFill>
                  <a:srgbClr val="441918"/>
                </a:solidFill>
              </a:rPr>
            </a:br>
            <a:r>
              <a:rPr lang="ru-RU" b="1" i="1" dirty="0" err="1" smtClean="0">
                <a:solidFill>
                  <a:srgbClr val="441918"/>
                </a:solidFill>
              </a:rPr>
              <a:t>можна</a:t>
            </a:r>
            <a:r>
              <a:rPr lang="ru-RU" b="1" i="1" dirty="0" smtClean="0">
                <a:solidFill>
                  <a:srgbClr val="441918"/>
                </a:solidFill>
              </a:rPr>
              <a:t> </a:t>
            </a:r>
            <a:r>
              <a:rPr lang="ru-RU" b="1" i="1" dirty="0" err="1" smtClean="0">
                <a:solidFill>
                  <a:srgbClr val="441918"/>
                </a:solidFill>
              </a:rPr>
              <a:t>заповнивши</a:t>
            </a:r>
            <a:r>
              <a:rPr lang="ru-RU" b="1" i="1" dirty="0" smtClean="0">
                <a:solidFill>
                  <a:srgbClr val="441918"/>
                </a:solidFill>
              </a:rPr>
              <a:t> форму за </a:t>
            </a:r>
            <a:r>
              <a:rPr lang="ru-RU" b="1" i="1" dirty="0" err="1" smtClean="0">
                <a:solidFill>
                  <a:srgbClr val="441918"/>
                </a:solidFill>
              </a:rPr>
              <a:t>посиланням</a:t>
            </a:r>
            <a:r>
              <a:rPr lang="ru-RU" dirty="0" smtClean="0">
                <a:solidFill>
                  <a:srgbClr val="441918"/>
                </a:solidFill>
              </a:rPr>
              <a:t>: </a:t>
            </a:r>
          </a:p>
          <a:p>
            <a:r>
              <a:rPr lang="ru-RU" dirty="0" smtClean="0">
                <a:solidFill>
                  <a:srgbClr val="441918"/>
                </a:solidFill>
                <a:hlinkClick r:id="rId3"/>
              </a:rPr>
              <a:t>https://forms.gle/DcbzrcqmvAWXNrFi6</a:t>
            </a:r>
            <a:endParaRPr lang="en-US" dirty="0" smtClean="0">
              <a:solidFill>
                <a:srgbClr val="441918"/>
              </a:solidFill>
            </a:endParaRPr>
          </a:p>
          <a:p>
            <a:pPr algn="ctr"/>
            <a:endParaRPr lang="ru-RU" dirty="0">
              <a:solidFill>
                <a:srgbClr val="441918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87" y="871026"/>
            <a:ext cx="8532440" cy="3161043"/>
          </a:xfrm>
          <a:prstGeom prst="rect">
            <a:avLst/>
          </a:prstGeom>
        </p:spPr>
      </p:pic>
      <p:sp>
        <p:nvSpPr>
          <p:cNvPr id="11" name="Стрелка влево 10"/>
          <p:cNvSpPr/>
          <p:nvPr/>
        </p:nvSpPr>
        <p:spPr>
          <a:xfrm>
            <a:off x="1926062" y="2876212"/>
            <a:ext cx="1264160" cy="357190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4687" y="2720410"/>
            <a:ext cx="1714512" cy="500066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146" name="Picture 2" descr="D:\Мои документы\Рабочий стол\1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128" y="879540"/>
            <a:ext cx="3230895" cy="290854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Мои документы\РЕПОЗИТАРІЙ\2017, репозитарий+тест.БД+новини\WOS  Scopus 18.10.17\логотип 2 - копия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contrast="-57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2928934"/>
            <a:ext cx="8072494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5400" spc="300" dirty="0" smtClean="0">
                <a:solidFill>
                  <a:srgbClr val="700000"/>
                </a:solidFill>
                <a:latin typeface="Arial Black" pitchFamily="34" charset="0"/>
              </a:rPr>
              <a:t>ДЯКУЮ ЗА УВАГУ!</a:t>
            </a:r>
            <a:endParaRPr lang="en-US" sz="5400" spc="300" dirty="0" smtClean="0">
              <a:solidFill>
                <a:srgbClr val="70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6021288"/>
            <a:ext cx="2752577" cy="584775"/>
          </a:xfrm>
          <a:prstGeom prst="rect">
            <a:avLst/>
          </a:prstGeom>
          <a:solidFill>
            <a:srgbClr val="CAB6A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16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Криштафович</a:t>
            </a:r>
            <a:r>
              <a:rPr lang="uk-UA" sz="1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Л. А.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b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sz="1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гол. бібліограф НТБ ВНТУ</a:t>
            </a:r>
            <a:endParaRPr lang="uk-UA" sz="16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496" y="5543265"/>
            <a:ext cx="1055904" cy="1052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451309"/>
            <a:ext cx="9143999" cy="6858000"/>
          </a:xfrm>
          <a:prstGeom prst="rect">
            <a:avLst/>
          </a:prstGeom>
          <a:noFill/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6148" name="Picture 4" descr="D:\Мои документы\Рабочий стол\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5977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714712" y="642918"/>
            <a:ext cx="5429288" cy="5847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Доступ до ресурсів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40" y="1373886"/>
            <a:ext cx="9331575" cy="5151458"/>
          </a:xfrm>
          <a:prstGeom prst="rect">
            <a:avLst/>
          </a:prstGeom>
        </p:spPr>
      </p:pic>
      <p:cxnSp>
        <p:nvCxnSpPr>
          <p:cNvPr id="29" name="Прямая со стрелкой 28"/>
          <p:cNvCxnSpPr>
            <a:stCxn id="23" idx="1"/>
          </p:cNvCxnSpPr>
          <p:nvPr/>
        </p:nvCxnSpPr>
        <p:spPr>
          <a:xfrm flipH="1" flipV="1">
            <a:off x="1475656" y="3641036"/>
            <a:ext cx="1440160" cy="786957"/>
          </a:xfrm>
          <a:prstGeom prst="straightConnector1">
            <a:avLst/>
          </a:prstGeom>
          <a:ln w="101600" cap="rnd" cmpd="sng">
            <a:solidFill>
              <a:srgbClr val="F1500F"/>
            </a:solidFill>
            <a:round/>
            <a:headEnd type="none"/>
            <a:tailEnd type="stealth" w="lg" len="lg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1475656" y="2456015"/>
            <a:ext cx="1612806" cy="324913"/>
          </a:xfrm>
          <a:prstGeom prst="straightConnector1">
            <a:avLst/>
          </a:prstGeom>
          <a:ln w="101600" cap="rnd" cmpd="sng">
            <a:solidFill>
              <a:srgbClr val="C00000"/>
            </a:solidFill>
            <a:round/>
            <a:headEnd type="none"/>
            <a:tailEnd type="stealth" w="lg" len="lg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3108438" y="2158882"/>
            <a:ext cx="2714644" cy="642942"/>
          </a:xfrm>
          <a:prstGeom prst="roundRect">
            <a:avLst/>
          </a:prstGeom>
          <a:solidFill>
            <a:srgbClr val="F3F9FB"/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 dirty="0" smtClean="0">
              <a:latin typeface="Arial" pitchFamily="34" charset="0"/>
              <a:cs typeface="Arial" pitchFamily="34" charset="0"/>
              <a:hlinkClick r:id="rId5"/>
            </a:endParaRPr>
          </a:p>
          <a:p>
            <a:pPr algn="ctr"/>
            <a:r>
              <a:rPr lang="uk-UA" u="sng" dirty="0" smtClean="0">
                <a:latin typeface="Arial" pitchFamily="34" charset="0"/>
                <a:cs typeface="Arial" pitchFamily="34" charset="0"/>
                <a:hlinkClick r:id="rId5"/>
              </a:rPr>
              <a:t>https://www.scopus.com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uk-U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15816" y="4070803"/>
            <a:ext cx="2633682" cy="71438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http://webof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scince</a:t>
            </a:r>
            <a:r>
              <a:rPr lang="uk-UA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.c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o</a:t>
            </a:r>
            <a:r>
              <a:rPr lang="uk-UA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m</a:t>
            </a:r>
            <a:endParaRPr lang="uk-U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0" y="3239980"/>
            <a:ext cx="1475656" cy="401056"/>
          </a:xfrm>
          <a:prstGeom prst="rect">
            <a:avLst/>
          </a:prstGeom>
          <a:noFill/>
          <a:ln w="57150">
            <a:solidFill>
              <a:srgbClr val="F1500F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2714621"/>
            <a:ext cx="1475656" cy="426348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8501090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WEB OF SCIENCE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428596" y="1071546"/>
            <a:ext cx="8215370" cy="1143008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uk-UA" b="1" i="1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ошукова</a:t>
            </a:r>
            <a:r>
              <a:rPr lang="uk-UA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платформа компанії </a:t>
            </a:r>
            <a:r>
              <a:rPr lang="en-US" b="1" i="1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Clarivate</a:t>
            </a:r>
            <a:endParaRPr lang="en-US" b="1" i="1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Поєднує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реферативні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бази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даних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публікацій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наукових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журналах та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патентів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 тому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числі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бази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даних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враховують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взаємне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цитування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публікацій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dirty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42844" y="2357430"/>
            <a:ext cx="8429684" cy="1428760"/>
          </a:xfrm>
          <a:prstGeom prst="round2DiagRect">
            <a:avLst>
              <a:gd name="adj1" fmla="val 27214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Універсальний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інформаційний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ресурс,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використання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якого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забезпечує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організацію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оптимального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ефективного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пошуку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необхідної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інформації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практично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усіх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основних напрямів наукових досліджень.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Охоплює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матеріали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природничих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технічних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біологічних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суспільних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гуманітарних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наук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мистецтва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571472" y="4000504"/>
            <a:ext cx="8215370" cy="928694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Система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володіє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вбудованими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можливостями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пошуку, </a:t>
            </a:r>
          </a:p>
          <a:p>
            <a:pPr algn="just"/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аналізу та управління бібліографічною інформацією</a:t>
            </a:r>
          </a:p>
          <a:p>
            <a:pPr algn="just"/>
            <a:endParaRPr lang="uk-UA" dirty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85720" y="5286388"/>
            <a:ext cx="8215370" cy="107157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Ресурси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включають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списки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всіх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бібліографічних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посилань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зустрічаються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кожній публікації, що дає змогу в короткий термін отримати найповнішу бібліографію з 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теми за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останні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десятиліття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, а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також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посилання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повні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тексти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документів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dirty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2050" name="Picture 2" descr="D:\Мои документы\Рабочий стол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4000504"/>
            <a:ext cx="841381" cy="84138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97693" y="1486119"/>
            <a:ext cx="8429684" cy="692794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Web of Science Core Collection </a:t>
            </a:r>
            <a:r>
              <a:rPr lang="en-US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база наукових журналів із високим </a:t>
            </a:r>
            <a:r>
              <a:rPr lang="uk-UA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імпакт</a:t>
            </a:r>
            <a:endParaRPr lang="uk-UA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фактором з 1970 р.)</a:t>
            </a:r>
            <a:endParaRPr lang="ru-RU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5353" y="1116787"/>
            <a:ext cx="335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БАЗИ ДАНИХ (по </a:t>
            </a:r>
            <a:r>
              <a:rPr lang="ru-RU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підписці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0026" y="2219553"/>
            <a:ext cx="8929718" cy="642942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Chinease</a:t>
            </a:r>
            <a:r>
              <a:rPr lang="en-US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Science Citation Database </a:t>
            </a:r>
            <a:r>
              <a:rPr lang="en-US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база цитувань наукових публікацій у КНР з 1989 р.)</a:t>
            </a:r>
            <a:endParaRPr lang="ru-RU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1063288" y="2918763"/>
            <a:ext cx="8072494" cy="500066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i="1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Derwent</a:t>
            </a:r>
            <a:r>
              <a:rPr lang="en-US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Innovation Index </a:t>
            </a:r>
            <a:r>
              <a:rPr lang="en-US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база наукових патентів з 1963 р.)</a:t>
            </a:r>
            <a:endParaRPr lang="ru-RU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-25353" y="3464908"/>
            <a:ext cx="8786842" cy="500066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KCI-Korean Journal </a:t>
            </a:r>
            <a:r>
              <a:rPr lang="en-US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регіональна база наукових журналів Південної Кореї з 1983 р.)</a:t>
            </a:r>
            <a:endParaRPr lang="ru-RU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968873" y="4065313"/>
            <a:ext cx="8143932" cy="500066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MEDLINE</a:t>
            </a:r>
            <a:r>
              <a:rPr lang="en-US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бібліографічна база даних національної медичної бібліотеки США з 1950 р.)</a:t>
            </a:r>
            <a:endParaRPr lang="ru-RU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0" y="4639149"/>
            <a:ext cx="8358246" cy="642942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SciELO</a:t>
            </a:r>
            <a:r>
              <a:rPr lang="en-US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Citation Index </a:t>
            </a:r>
            <a:r>
              <a:rPr lang="en-US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база наукових публікацій Іспанії, Португалії,</a:t>
            </a:r>
          </a:p>
          <a:p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Південної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Африки та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країн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Латинської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Америки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1997 р.)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004048" y="1"/>
            <a:ext cx="2496910" cy="52322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uk-UA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баз даних</a:t>
            </a: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2611" y="564988"/>
            <a:ext cx="9001156" cy="584043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F3900D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Web of Science 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включає понад 34 тис журналів, понад 35 млн патентів й понад 212 млн документів.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До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Web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Science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входять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82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укр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видання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(11 з </a:t>
            </a:r>
            <a:r>
              <a:rPr lang="en-US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IF)</a:t>
            </a:r>
            <a:endParaRPr lang="uk-UA" dirty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4288" y="5723722"/>
            <a:ext cx="1250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762263" y="5335704"/>
            <a:ext cx="8429684" cy="714380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ProQuest Dissertations &amp; Theses </a:t>
            </a:r>
            <a:r>
              <a:rPr lang="en-US" b="1" i="1" dirty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Global Citation Index </a:t>
            </a:r>
            <a:r>
              <a:rPr lang="en-US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колекція дисертацій й дипломних робіт з усього світу з 1991 р.)</a:t>
            </a:r>
            <a:endParaRPr lang="ru-RU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0026" y="6093054"/>
            <a:ext cx="8429684" cy="673762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Preprint </a:t>
            </a:r>
            <a:r>
              <a:rPr lang="en-US" b="1" i="1" dirty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Citation Index </a:t>
            </a:r>
            <a:r>
              <a:rPr lang="en-US" dirty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dirty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колекція препринтів 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із </a:t>
            </a:r>
            <a:r>
              <a:rPr lang="uk-UA" dirty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провідних сховищ 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препринтів</a:t>
            </a:r>
            <a:r>
              <a:rPr lang="en-US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p 1991 </a:t>
            </a:r>
            <a:r>
              <a:rPr lang="ru-RU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р.</a:t>
            </a:r>
            <a:r>
              <a:rPr lang="uk-UA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"/>
            <a:ext cx="4355976" cy="5847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WEB OF SCIENCE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0" y="0"/>
            <a:ext cx="3857620" cy="785794"/>
          </a:xfrm>
          <a:prstGeom prst="roundRect">
            <a:avLst>
              <a:gd name="adj" fmla="val 7576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ІНТЕРФЕЙС</a:t>
            </a:r>
            <a:endParaRPr lang="uk-UA" sz="2400" b="1" spc="3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23" y="904855"/>
            <a:ext cx="9144000" cy="5980529"/>
          </a:xfrm>
          <a:prstGeom prst="rect">
            <a:avLst/>
          </a:prstGeom>
        </p:spPr>
      </p:pic>
      <p:sp>
        <p:nvSpPr>
          <p:cNvPr id="29" name="Скругленный прямоугольник 28"/>
          <p:cNvSpPr/>
          <p:nvPr/>
        </p:nvSpPr>
        <p:spPr>
          <a:xfrm>
            <a:off x="3000364" y="6286520"/>
            <a:ext cx="642942" cy="57148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1979712" y="5877272"/>
            <a:ext cx="1163528" cy="408454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00100" y="5572140"/>
            <a:ext cx="1089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Довідка</a:t>
            </a:r>
            <a:endParaRPr lang="uk-UA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43108" y="2500306"/>
            <a:ext cx="5214974" cy="150019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6" name="Прямоугольник 35"/>
          <p:cNvSpPr/>
          <p:nvPr/>
        </p:nvSpPr>
        <p:spPr>
          <a:xfrm>
            <a:off x="2267744" y="2536025"/>
            <a:ext cx="723513" cy="314029"/>
          </a:xfrm>
          <a:prstGeom prst="rect">
            <a:avLst/>
          </a:prstGeom>
          <a:noFill/>
          <a:ln w="38100">
            <a:solidFill>
              <a:srgbClr val="F390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TextBox 17"/>
          <p:cNvSpPr txBox="1"/>
          <p:nvPr/>
        </p:nvSpPr>
        <p:spPr>
          <a:xfrm>
            <a:off x="2143108" y="2143116"/>
            <a:ext cx="16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вікно пошуку</a:t>
            </a:r>
            <a:endParaRPr lang="uk-UA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491851" y="1096020"/>
            <a:ext cx="1428760" cy="1571636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>
            <a:off x="8179621" y="821512"/>
            <a:ext cx="428628" cy="71441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D:\Мои документы\Рабочий стол\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4614" y="785794"/>
            <a:ext cx="773468" cy="1376906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cxnSp>
        <p:nvCxnSpPr>
          <p:cNvPr id="16" name="Прямая со стрелкой 15"/>
          <p:cNvCxnSpPr/>
          <p:nvPr/>
        </p:nvCxnSpPr>
        <p:spPr>
          <a:xfrm rot="10800000" flipV="1">
            <a:off x="7358082" y="1000108"/>
            <a:ext cx="357190" cy="71439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703419" y="917084"/>
            <a:ext cx="571504" cy="214314"/>
          </a:xfrm>
          <a:prstGeom prst="rect">
            <a:avLst/>
          </a:prstGeom>
          <a:noFill/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8" name="TextBox 37"/>
          <p:cNvSpPr txBox="1"/>
          <p:nvPr/>
        </p:nvSpPr>
        <p:spPr>
          <a:xfrm>
            <a:off x="6581311" y="285728"/>
            <a:ext cx="2562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вебресурси</a:t>
            </a:r>
            <a:r>
              <a:rPr lang="uk-UA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Clarivate</a:t>
            </a:r>
            <a:endParaRPr lang="uk-UA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0"/>
            <a:ext cx="3000364" cy="78579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en-US" sz="32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uk-UA" sz="3200" b="1" spc="300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єстрація</a:t>
            </a:r>
            <a:endParaRPr lang="uk-UA" sz="3200" b="1" spc="3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30" y="826354"/>
            <a:ext cx="8492670" cy="6043696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179512" y="5517232"/>
            <a:ext cx="2376264" cy="62470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051" name="Picture 3" descr="D:\Мои документы\Рабочий стол\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4320" y="4714884"/>
            <a:ext cx="5129680" cy="192561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cxnSp>
        <p:nvCxnSpPr>
          <p:cNvPr id="23" name="Прямая со стрелкой 22"/>
          <p:cNvCxnSpPr>
            <a:stCxn id="17" idx="3"/>
          </p:cNvCxnSpPr>
          <p:nvPr/>
        </p:nvCxnSpPr>
        <p:spPr>
          <a:xfrm>
            <a:off x="2555776" y="5829583"/>
            <a:ext cx="1566651" cy="28167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379657" y="3645504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F2B800"/>
                </a:solidFill>
                <a:latin typeface="Arial" pitchFamily="34" charset="0"/>
                <a:cs typeface="Arial" pitchFamily="34" charset="0"/>
              </a:rPr>
              <a:t>ВІДДАЛЕНИЙ ДОСТУП  – 6 МІСЯЦІВ</a:t>
            </a:r>
            <a:endParaRPr lang="uk-UA" b="1" dirty="0">
              <a:solidFill>
                <a:srgbClr val="F2B8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427" y="-12050"/>
            <a:ext cx="5021573" cy="3615745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8460431" y="190768"/>
            <a:ext cx="659419" cy="213895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2080888" y="404663"/>
            <a:ext cx="6379543" cy="195386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42844" y="1071546"/>
            <a:ext cx="7929618" cy="714380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solidFill>
              <a:srgbClr val="FFC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>
              <a:buFont typeface="Wingdings" pitchFamily="2" charset="2"/>
              <a:buChar char="Ø"/>
            </a:pPr>
            <a:r>
              <a:rPr lang="uk-UA" sz="2400" b="1" dirty="0" smtClean="0">
                <a:solidFill>
                  <a:srgbClr val="4419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збереження пошукових запитів</a:t>
            </a:r>
            <a:endParaRPr lang="uk-UA" sz="2400" b="1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142844" y="2143116"/>
            <a:ext cx="7929618" cy="642942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solidFill>
              <a:srgbClr val="FFC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b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оповіщення про цитування вибраних статей </a:t>
            </a:r>
            <a:endParaRPr lang="ru-RU" sz="2400" b="1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142844" y="3143248"/>
            <a:ext cx="8215370" cy="1571636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solidFill>
              <a:srgbClr val="FFC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itchFamily="2" charset="2"/>
              <a:buChar char="Ø"/>
            </a:pPr>
            <a:r>
              <a:rPr lang="uk-UA" sz="2400" b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система управління бібліографічною інформацією </a:t>
            </a:r>
            <a:r>
              <a:rPr lang="uk-UA" sz="2400" b="1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EndNote</a:t>
            </a:r>
            <a:r>
              <a:rPr lang="uk-UA" sz="2400" b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2400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інтерактивна бібліотека для зберігання бібліографічних посилань із широким набором функцій)</a:t>
            </a:r>
            <a:endParaRPr lang="ru-RU" sz="2400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142844" y="5072074"/>
            <a:ext cx="8317588" cy="1428760"/>
          </a:xfrm>
          <a:prstGeom prst="round2DiagRect">
            <a:avLst>
              <a:gd name="adj1" fmla="val 27214"/>
              <a:gd name="adj2" fmla="val 0"/>
            </a:avLst>
          </a:prstGeom>
          <a:solidFill>
            <a:srgbClr val="FEF2E8"/>
          </a:solidFill>
          <a:ln>
            <a:solidFill>
              <a:srgbClr val="FFC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b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інтеграція з профілем вченого</a:t>
            </a:r>
            <a:r>
              <a:rPr lang="ru-RU" sz="2400" b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400" b="1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WoS</a:t>
            </a:r>
            <a:r>
              <a:rPr lang="en-US" sz="2400" b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uk-UA" sz="2400" b="1" dirty="0" err="1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ResearcherID</a:t>
            </a:r>
            <a:r>
              <a:rPr lang="uk-UA" sz="2400" b="1" dirty="0" smtClean="0">
                <a:solidFill>
                  <a:srgbClr val="441918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400" dirty="0" smtClean="0">
              <a:solidFill>
                <a:srgbClr val="44191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0"/>
            <a:ext cx="9144000" cy="78579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4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en-US" sz="34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uk-UA" sz="3400" b="1" spc="300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єстрація</a:t>
            </a:r>
            <a:r>
              <a:rPr lang="uk-UA" sz="34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– додаткові можливості</a:t>
            </a:r>
            <a:endParaRPr lang="uk-UA" sz="3400" b="1" spc="3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26" name="Picture 2" descr="D:\Мои документы\Рабочий стол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14752"/>
            <a:ext cx="536573" cy="58895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307\Desktop\рамки для презентаций\рамки снизу и справа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143504" y="2143116"/>
            <a:ext cx="28575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700" dirty="0" smtClean="0">
                <a:solidFill>
                  <a:srgbClr val="70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uk-UA" sz="1700" dirty="0">
              <a:solidFill>
                <a:srgbClr val="7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0"/>
            <a:ext cx="3500462" cy="57150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spc="3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ТИПИ ПОШУКУ</a:t>
            </a:r>
            <a:endParaRPr lang="uk-UA" sz="2800" b="1" spc="3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 descr="D:\Мои документы\Рабочий стол\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66135"/>
            <a:ext cx="9144000" cy="6291865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1571604" y="3143248"/>
            <a:ext cx="1056180" cy="35776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14612" y="3086847"/>
            <a:ext cx="2143140" cy="428628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684925" y="1791997"/>
            <a:ext cx="2286016" cy="428628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70323" y="5587652"/>
            <a:ext cx="1714512" cy="361628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101" name="Picture 5" descr="D:\Мои документы\Рабочий стол\1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57628"/>
            <a:ext cx="1462265" cy="1733540"/>
          </a:xfrm>
          <a:prstGeom prst="rect">
            <a:avLst/>
          </a:prstGeom>
          <a:noFill/>
          <a:ln>
            <a:solidFill>
              <a:srgbClr val="421AA6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0" y="3571876"/>
            <a:ext cx="195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dirty="0" smtClean="0">
                <a:solidFill>
                  <a:srgbClr val="F2B800"/>
                </a:solidFill>
                <a:latin typeface="Arial" pitchFamily="34" charset="0"/>
                <a:cs typeface="Arial" pitchFamily="34" charset="0"/>
              </a:rPr>
              <a:t>Атрибути пошуку</a:t>
            </a:r>
            <a:endParaRPr lang="uk-UA" sz="1600" b="1" dirty="0">
              <a:solidFill>
                <a:srgbClr val="F2B8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1462265" y="4067143"/>
            <a:ext cx="301423" cy="259773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-1035851" y="-2000288"/>
            <a:ext cx="2071702" cy="114300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28728" y="278605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F2B800"/>
                </a:solidFill>
                <a:latin typeface="Arial" pitchFamily="34" charset="0"/>
                <a:cs typeface="Arial" pitchFamily="34" charset="0"/>
              </a:rPr>
              <a:t>Базовий</a:t>
            </a:r>
            <a:endParaRPr lang="uk-UA" b="1" dirty="0">
              <a:solidFill>
                <a:srgbClr val="F2B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29256" y="1500174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F2B800"/>
                </a:solidFill>
                <a:latin typeface="Arial" pitchFamily="34" charset="0"/>
                <a:cs typeface="Arial" pitchFamily="34" charset="0"/>
              </a:rPr>
              <a:t>За автором</a:t>
            </a:r>
            <a:endParaRPr lang="uk-UA" b="1" dirty="0">
              <a:solidFill>
                <a:srgbClr val="F2B8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3963</TotalTime>
  <Words>751</Words>
  <Application>Microsoft Office PowerPoint</Application>
  <PresentationFormat>Экран (4:3)</PresentationFormat>
  <Paragraphs>138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Book Antiqua</vt:lpstr>
      <vt:lpstr>Bookman Old Style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user307</dc:creator>
  <cp:lastModifiedBy>Admin</cp:lastModifiedBy>
  <cp:revision>425</cp:revision>
  <dcterms:created xsi:type="dcterms:W3CDTF">2017-11-16T11:12:59Z</dcterms:created>
  <dcterms:modified xsi:type="dcterms:W3CDTF">2023-10-24T07:10:35Z</dcterms:modified>
</cp:coreProperties>
</file>