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1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8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18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3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0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5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2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43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8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6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0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9BD0-D285-2049-8559-9A9B8794E9D5}" type="datetimeFigureOut">
              <a:rPr lang="en-US" smtClean="0"/>
              <a:t>16.06.15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BA997-20AE-EF48-8E83-090B6E02A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0726" y="456605"/>
            <a:ext cx="7985392" cy="5909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/>
                <a:cs typeface="Times New Roman"/>
              </a:rPr>
              <a:t>Комплексний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захист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корпоративних</a:t>
            </a:r>
            <a:r>
              <a:rPr lang="ru-RU" sz="2400" dirty="0">
                <a:latin typeface="Times New Roman"/>
                <a:cs typeface="Times New Roman"/>
              </a:rPr>
              <a:t> мереж</a:t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>
                <a:latin typeface="Times New Roman"/>
                <a:cs typeface="Times New Roman"/>
              </a:rPr>
              <a:t/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 err="1">
                <a:latin typeface="Times New Roman"/>
                <a:cs typeface="Times New Roman"/>
              </a:rPr>
              <a:t>Актуальність</a:t>
            </a:r>
            <a:r>
              <a:rPr lang="ru-RU" sz="2400" dirty="0">
                <a:latin typeface="Times New Roman"/>
                <a:cs typeface="Times New Roman"/>
              </a:rPr>
              <a:t/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 err="1">
                <a:latin typeface="Times New Roman"/>
                <a:cs typeface="Times New Roman"/>
              </a:rPr>
              <a:t>Актуальність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проведення</a:t>
            </a:r>
            <a:r>
              <a:rPr lang="ru-RU" sz="2400" dirty="0">
                <a:latin typeface="Times New Roman"/>
                <a:cs typeface="Times New Roman"/>
              </a:rPr>
              <a:t> комплексного </a:t>
            </a:r>
            <a:r>
              <a:rPr lang="ru-RU" sz="2400" dirty="0" err="1">
                <a:latin typeface="Times New Roman"/>
                <a:cs typeface="Times New Roman"/>
              </a:rPr>
              <a:t>захисту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корпоративних</a:t>
            </a:r>
            <a:r>
              <a:rPr lang="ru-RU" sz="2400" dirty="0">
                <a:latin typeface="Times New Roman"/>
                <a:cs typeface="Times New Roman"/>
              </a:rPr>
              <a:t> мереж </a:t>
            </a:r>
            <a:r>
              <a:rPr lang="ru-RU" sz="2400" dirty="0" err="1">
                <a:latin typeface="Times New Roman"/>
                <a:cs typeface="Times New Roman"/>
              </a:rPr>
              <a:t>полягає</a:t>
            </a:r>
            <a:r>
              <a:rPr lang="ru-RU" sz="2400" dirty="0">
                <a:latin typeface="Times New Roman"/>
                <a:cs typeface="Times New Roman"/>
              </a:rPr>
              <a:t> у </a:t>
            </a:r>
            <a:r>
              <a:rPr lang="ru-RU" sz="2400" dirty="0" err="1">
                <a:latin typeface="Times New Roman"/>
                <a:cs typeface="Times New Roman"/>
              </a:rPr>
              <a:t>використанні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організаційних</a:t>
            </a:r>
            <a:r>
              <a:rPr lang="ru-RU" sz="2400" dirty="0">
                <a:latin typeface="Times New Roman"/>
                <a:cs typeface="Times New Roman"/>
              </a:rPr>
              <a:t> та </a:t>
            </a:r>
            <a:r>
              <a:rPr lang="ru-RU" sz="2400" dirty="0" err="1">
                <a:latin typeface="Times New Roman"/>
                <a:cs typeface="Times New Roman"/>
              </a:rPr>
              <a:t>інженерно-технічних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заходів</a:t>
            </a:r>
            <a:r>
              <a:rPr lang="ru-RU" sz="2400" dirty="0">
                <a:latin typeface="Times New Roman"/>
                <a:cs typeface="Times New Roman"/>
              </a:rPr>
              <a:t>, </a:t>
            </a:r>
            <a:r>
              <a:rPr lang="ru-RU" sz="2400" dirty="0" err="1">
                <a:latin typeface="Times New Roman"/>
                <a:cs typeface="Times New Roman"/>
              </a:rPr>
              <a:t>що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спрямовані</a:t>
            </a:r>
            <a:r>
              <a:rPr lang="ru-RU" sz="2400" dirty="0">
                <a:latin typeface="Times New Roman"/>
                <a:cs typeface="Times New Roman"/>
              </a:rPr>
              <a:t> на </a:t>
            </a:r>
            <a:r>
              <a:rPr lang="ru-RU" sz="2400" dirty="0" err="1">
                <a:latin typeface="Times New Roman"/>
                <a:cs typeface="Times New Roman"/>
              </a:rPr>
              <a:t>забезпечення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захисту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конфеденційної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інформації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компанії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від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розголошення</a:t>
            </a:r>
            <a:r>
              <a:rPr lang="ru-RU" sz="2400" dirty="0">
                <a:latin typeface="Times New Roman"/>
                <a:cs typeface="Times New Roman"/>
              </a:rPr>
              <a:t>, </a:t>
            </a:r>
            <a:r>
              <a:rPr lang="ru-RU" sz="2400" dirty="0" err="1">
                <a:latin typeface="Times New Roman"/>
                <a:cs typeface="Times New Roman"/>
              </a:rPr>
              <a:t>витоку</a:t>
            </a:r>
            <a:r>
              <a:rPr lang="ru-RU" sz="2400" dirty="0">
                <a:latin typeface="Times New Roman"/>
                <a:cs typeface="Times New Roman"/>
              </a:rPr>
              <a:t> і </a:t>
            </a:r>
            <a:r>
              <a:rPr lang="ru-RU" sz="2400" dirty="0" err="1">
                <a:latin typeface="Times New Roman"/>
                <a:cs typeface="Times New Roman"/>
              </a:rPr>
              <a:t>несанкціонованого</a:t>
            </a:r>
            <a:r>
              <a:rPr lang="ru-RU" sz="2400" dirty="0">
                <a:latin typeface="Times New Roman"/>
                <a:cs typeface="Times New Roman"/>
              </a:rPr>
              <a:t> доступу.</a:t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>
                <a:latin typeface="Times New Roman"/>
                <a:cs typeface="Times New Roman"/>
              </a:rPr>
              <a:t/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 err="1">
                <a:latin typeface="Times New Roman"/>
                <a:cs typeface="Times New Roman"/>
              </a:rPr>
              <a:t>Проблеми</a:t>
            </a:r>
            <a:r>
              <a:rPr lang="ru-RU" sz="2400" dirty="0">
                <a:latin typeface="Times New Roman"/>
                <a:cs typeface="Times New Roman"/>
              </a:rPr>
              <a:t/>
            </a:r>
            <a:br>
              <a:rPr lang="ru-RU" sz="2400" dirty="0">
                <a:latin typeface="Times New Roman"/>
                <a:cs typeface="Times New Roman"/>
              </a:rPr>
            </a:br>
            <a:r>
              <a:rPr lang="ru-RU" sz="2400" dirty="0" err="1">
                <a:latin typeface="Times New Roman"/>
                <a:cs typeface="Times New Roman"/>
              </a:rPr>
              <a:t>Проблеми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впровадження</a:t>
            </a:r>
            <a:r>
              <a:rPr lang="ru-RU" sz="2400" dirty="0">
                <a:latin typeface="Times New Roman"/>
                <a:cs typeface="Times New Roman"/>
              </a:rPr>
              <a:t> комплексного </a:t>
            </a:r>
            <a:r>
              <a:rPr lang="ru-RU" sz="2400" dirty="0" err="1">
                <a:latin typeface="Times New Roman"/>
                <a:cs typeface="Times New Roman"/>
              </a:rPr>
              <a:t>захисту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корпоративних</a:t>
            </a:r>
            <a:r>
              <a:rPr lang="ru-RU" sz="2400" dirty="0">
                <a:latin typeface="Times New Roman"/>
                <a:cs typeface="Times New Roman"/>
              </a:rPr>
              <a:t> мереж </a:t>
            </a:r>
            <a:r>
              <a:rPr lang="ru-RU" sz="2400" dirty="0" err="1">
                <a:latin typeface="Times New Roman"/>
                <a:cs typeface="Times New Roman"/>
              </a:rPr>
              <a:t>полягає</a:t>
            </a:r>
            <a:r>
              <a:rPr lang="ru-RU" sz="2400" dirty="0">
                <a:latin typeface="Times New Roman"/>
                <a:cs typeface="Times New Roman"/>
              </a:rPr>
              <a:t> у </a:t>
            </a:r>
            <a:r>
              <a:rPr lang="ru-RU" sz="2400" dirty="0" err="1">
                <a:latin typeface="Times New Roman"/>
                <a:cs typeface="Times New Roman"/>
              </a:rPr>
              <a:t>створені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організаційних</a:t>
            </a:r>
            <a:r>
              <a:rPr lang="ru-RU" sz="2400" dirty="0">
                <a:latin typeface="Times New Roman"/>
                <a:cs typeface="Times New Roman"/>
              </a:rPr>
              <a:t> та </a:t>
            </a:r>
            <a:r>
              <a:rPr lang="ru-RU" sz="2400" dirty="0" err="1">
                <a:latin typeface="Times New Roman"/>
                <a:cs typeface="Times New Roman"/>
              </a:rPr>
              <a:t>інженерно-технічних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заходів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що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повинні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викокористовуватись</a:t>
            </a:r>
            <a:r>
              <a:rPr lang="ru-RU" sz="2400" dirty="0">
                <a:latin typeface="Times New Roman"/>
                <a:cs typeface="Times New Roman"/>
              </a:rPr>
              <a:t> на </a:t>
            </a:r>
            <a:r>
              <a:rPr lang="ru-RU" sz="2400" dirty="0" err="1">
                <a:latin typeface="Times New Roman"/>
                <a:cs typeface="Times New Roman"/>
              </a:rPr>
              <a:t>підприємстві</a:t>
            </a:r>
            <a:r>
              <a:rPr lang="ru-RU" sz="2400" dirty="0">
                <a:latin typeface="Times New Roman"/>
                <a:cs typeface="Times New Roman"/>
              </a:rPr>
              <a:t>.</a:t>
            </a:r>
            <a:r>
              <a:rPr lang="ru-RU" dirty="0">
                <a:latin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cs typeface="Times New Roman"/>
              </a:rPr>
            </a:b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2386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3tim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6" r="-101526"/>
          <a:stretch>
            <a:fillRect/>
          </a:stretch>
        </p:blipFill>
        <p:spPr>
          <a:xfrm>
            <a:off x="-356769" y="130500"/>
            <a:ext cx="10020769" cy="5511037"/>
          </a:xfrm>
        </p:spPr>
      </p:pic>
      <p:sp>
        <p:nvSpPr>
          <p:cNvPr id="5" name="TextBox 4"/>
          <p:cNvSpPr txBox="1"/>
          <p:nvPr/>
        </p:nvSpPr>
        <p:spPr>
          <a:xfrm>
            <a:off x="8510117" y="6307693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2252" y="5693376"/>
            <a:ext cx="53488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/>
                <a:cs typeface="Times New Roman"/>
              </a:rPr>
              <a:t>Моніторинг інженерно-технічних дій користувача.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ресурсів системи</a:t>
            </a:r>
            <a:r>
              <a:rPr lang="ru-RU" sz="2000" dirty="0" smtClean="0">
                <a:effectLst/>
                <a:latin typeface="Times New Roman"/>
                <a:cs typeface="Times New Roman"/>
              </a:rPr>
              <a:t> 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7067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4tim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6" r="-101526"/>
          <a:stretch>
            <a:fillRect/>
          </a:stretch>
        </p:blipFill>
        <p:spPr>
          <a:xfrm>
            <a:off x="-556560" y="0"/>
            <a:ext cx="10561634" cy="5808492"/>
          </a:xfrm>
        </p:spPr>
      </p:pic>
      <p:sp>
        <p:nvSpPr>
          <p:cNvPr id="5" name="TextBox 4"/>
          <p:cNvSpPr txBox="1"/>
          <p:nvPr/>
        </p:nvSpPr>
        <p:spPr>
          <a:xfrm>
            <a:off x="8505383" y="6279155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2252" y="5693376"/>
            <a:ext cx="5348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Times New Roman"/>
                <a:cs typeface="Times New Roman"/>
              </a:rPr>
              <a:t>Моніторинг </a:t>
            </a:r>
            <a:r>
              <a:rPr lang="uk-UA" sz="2000" dirty="0">
                <a:latin typeface="Times New Roman"/>
                <a:cs typeface="Times New Roman"/>
              </a:rPr>
              <a:t>небезпечних дій користувачів.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роботи системи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4585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5tim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6" r="-101526"/>
          <a:stretch>
            <a:fillRect/>
          </a:stretch>
        </p:blipFill>
        <p:spPr>
          <a:xfrm>
            <a:off x="-549798" y="273190"/>
            <a:ext cx="10253926" cy="5639264"/>
          </a:xfrm>
        </p:spPr>
      </p:pic>
      <p:sp>
        <p:nvSpPr>
          <p:cNvPr id="5" name="TextBox 4"/>
          <p:cNvSpPr txBox="1"/>
          <p:nvPr/>
        </p:nvSpPr>
        <p:spPr>
          <a:xfrm>
            <a:off x="8591007" y="633706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2252" y="5693376"/>
            <a:ext cx="5348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/>
                <a:cs typeface="Times New Roman"/>
              </a:rPr>
              <a:t>Організація роботи корпоративної мережі.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ресурсів системи</a:t>
            </a:r>
            <a:r>
              <a:rPr lang="ru-RU" sz="2000" dirty="0" smtClean="0">
                <a:effectLst/>
                <a:latin typeface="Times New Roman"/>
                <a:cs typeface="Times New Roman"/>
              </a:rPr>
              <a:t> 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3278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6tim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6" r="-101526"/>
          <a:stretch>
            <a:fillRect/>
          </a:stretch>
        </p:blipFill>
        <p:spPr>
          <a:xfrm>
            <a:off x="-528019" y="0"/>
            <a:ext cx="10503292" cy="5776405"/>
          </a:xfrm>
        </p:spPr>
      </p:pic>
      <p:sp>
        <p:nvSpPr>
          <p:cNvPr id="5" name="TextBox 4"/>
          <p:cNvSpPr txBox="1"/>
          <p:nvPr/>
        </p:nvSpPr>
        <p:spPr>
          <a:xfrm>
            <a:off x="8533924" y="620781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2252" y="5693376"/>
            <a:ext cx="53488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/>
                <a:cs typeface="Times New Roman"/>
              </a:rPr>
              <a:t>Організація контролю доступу користувачів до корпоративної мережі.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роботи системи</a:t>
            </a:r>
            <a:r>
              <a:rPr lang="ru-RU" sz="2000" dirty="0" smtClean="0">
                <a:effectLst/>
                <a:latin typeface="Times New Roman"/>
                <a:cs typeface="Times New Roman"/>
              </a:rPr>
              <a:t> 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1449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Таким чином, в </a:t>
            </a:r>
            <a:r>
              <a:rPr lang="ru-RU" dirty="0" err="1">
                <a:latin typeface="Times New Roman"/>
                <a:cs typeface="Times New Roman"/>
              </a:rPr>
              <a:t>роботі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було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зроблено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 err="1">
                <a:latin typeface="Times New Roman"/>
                <a:cs typeface="Times New Roman"/>
              </a:rPr>
              <a:t>програмна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розробка</a:t>
            </a:r>
            <a:r>
              <a:rPr lang="ru-RU" dirty="0">
                <a:latin typeface="Times New Roman"/>
                <a:cs typeface="Times New Roman"/>
              </a:rPr>
              <a:t> комплексного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на </a:t>
            </a:r>
            <a:r>
              <a:rPr lang="ru-RU" dirty="0" err="1">
                <a:latin typeface="Times New Roman"/>
                <a:cs typeface="Times New Roman"/>
              </a:rPr>
              <a:t>основі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існуючої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системи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управління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корпоративними</a:t>
            </a:r>
            <a:r>
              <a:rPr lang="ru-RU" dirty="0">
                <a:latin typeface="Times New Roman"/>
                <a:cs typeface="Times New Roman"/>
              </a:rPr>
              <a:t> ресурсами на </a:t>
            </a:r>
            <a:r>
              <a:rPr lang="ru-RU" dirty="0" err="1">
                <a:latin typeface="Times New Roman"/>
                <a:cs typeface="Times New Roman"/>
              </a:rPr>
              <a:t>підприємстві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техніко-економічне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обґрунтування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розробки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створення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розділу</a:t>
            </a:r>
            <a:r>
              <a:rPr lang="ru-RU" dirty="0">
                <a:latin typeface="Times New Roman"/>
                <a:cs typeface="Times New Roman"/>
              </a:rPr>
              <a:t> з </a:t>
            </a:r>
            <a:r>
              <a:rPr lang="ru-RU" dirty="0" err="1">
                <a:latin typeface="Times New Roman"/>
                <a:cs typeface="Times New Roman"/>
              </a:rPr>
              <a:t>економічної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частини</a:t>
            </a:r>
            <a:r>
              <a:rPr lang="ru-RU" dirty="0">
                <a:latin typeface="Times New Roman"/>
                <a:cs typeface="Times New Roman"/>
              </a:rPr>
              <a:t>. 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52930" y="616897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300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8186"/>
            <a:ext cx="8229600" cy="579797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Мета </a:t>
            </a:r>
            <a:r>
              <a:rPr lang="ru-RU" dirty="0" err="1">
                <a:latin typeface="Times New Roman"/>
                <a:cs typeface="Times New Roman"/>
              </a:rPr>
              <a:t>даного</a:t>
            </a:r>
            <a:r>
              <a:rPr lang="ru-RU" dirty="0">
                <a:latin typeface="Times New Roman"/>
                <a:cs typeface="Times New Roman"/>
              </a:rPr>
              <a:t> проекту – </a:t>
            </a:r>
            <a:r>
              <a:rPr lang="ru-RU" dirty="0" err="1">
                <a:latin typeface="Times New Roman"/>
                <a:cs typeface="Times New Roman"/>
              </a:rPr>
              <a:t>підвищення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ефективності</a:t>
            </a:r>
            <a:r>
              <a:rPr lang="ru-RU" dirty="0">
                <a:latin typeface="Times New Roman"/>
                <a:cs typeface="Times New Roman"/>
              </a:rPr>
              <a:t> комплексного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 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комп'ютерної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компанії</a:t>
            </a:r>
            <a:r>
              <a:rPr lang="ru-RU" dirty="0">
                <a:latin typeface="Times New Roman"/>
                <a:cs typeface="Times New Roman"/>
              </a:rPr>
              <a:t> за </a:t>
            </a:r>
            <a:r>
              <a:rPr lang="ru-RU" dirty="0" err="1">
                <a:latin typeface="Times New Roman"/>
                <a:cs typeface="Times New Roman"/>
              </a:rPr>
              <a:t>допомогою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використання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створеного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програмного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засобу</a:t>
            </a:r>
            <a:r>
              <a:rPr lang="ru-RU" dirty="0">
                <a:latin typeface="Times New Roman"/>
                <a:cs typeface="Times New Roman"/>
              </a:rPr>
              <a:t>.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Результатом дипломного проекту </a:t>
            </a:r>
            <a:r>
              <a:rPr lang="ru-RU" dirty="0" err="1">
                <a:latin typeface="Times New Roman"/>
                <a:cs typeface="Times New Roman"/>
              </a:rPr>
              <a:t>є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програмний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засіб</a:t>
            </a:r>
            <a:r>
              <a:rPr lang="ru-RU" dirty="0">
                <a:latin typeface="Times New Roman"/>
                <a:cs typeface="Times New Roman"/>
              </a:rPr>
              <a:t> по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у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комп'ютерної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що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працює</a:t>
            </a:r>
            <a:r>
              <a:rPr lang="ru-RU" dirty="0">
                <a:latin typeface="Times New Roman"/>
                <a:cs typeface="Times New Roman"/>
              </a:rPr>
              <a:t> у </a:t>
            </a:r>
            <a:r>
              <a:rPr lang="ru-RU" dirty="0" err="1">
                <a:latin typeface="Times New Roman"/>
                <a:cs typeface="Times New Roman"/>
              </a:rPr>
              <a:t>складі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існуючої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системи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управління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корпоративними</a:t>
            </a:r>
            <a:r>
              <a:rPr lang="ru-RU" dirty="0">
                <a:latin typeface="Times New Roman"/>
                <a:cs typeface="Times New Roman"/>
              </a:rPr>
              <a:t> ресурсами </a:t>
            </a:r>
            <a:r>
              <a:rPr lang="ru-RU" dirty="0" err="1">
                <a:latin typeface="Times New Roman"/>
                <a:cs typeface="Times New Roman"/>
              </a:rPr>
              <a:t>підприємства</a:t>
            </a:r>
            <a:r>
              <a:rPr lang="ru-RU" dirty="0">
                <a:latin typeface="Times New Roman"/>
                <a:cs typeface="Times New Roman"/>
              </a:rPr>
              <a:t>.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 err="1">
                <a:latin typeface="Times New Roman"/>
                <a:cs typeface="Times New Roman"/>
              </a:rPr>
              <a:t>Розробка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комплексної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системи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 повинна </a:t>
            </a:r>
            <a:r>
              <a:rPr lang="ru-RU" dirty="0" err="1">
                <a:latin typeface="Times New Roman"/>
                <a:cs typeface="Times New Roman"/>
              </a:rPr>
              <a:t>передбачати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сукупність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організаційних</a:t>
            </a:r>
            <a:r>
              <a:rPr lang="ru-RU" dirty="0">
                <a:latin typeface="Times New Roman"/>
                <a:cs typeface="Times New Roman"/>
              </a:rPr>
              <a:t> та </a:t>
            </a:r>
            <a:r>
              <a:rPr lang="ru-RU" dirty="0" err="1">
                <a:latin typeface="Times New Roman"/>
                <a:cs typeface="Times New Roman"/>
              </a:rPr>
              <a:t>інженерно-технічних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заходів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які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спрямовані</a:t>
            </a:r>
            <a:r>
              <a:rPr lang="ru-RU" dirty="0">
                <a:latin typeface="Times New Roman"/>
                <a:cs typeface="Times New Roman"/>
              </a:rPr>
              <a:t> на </a:t>
            </a:r>
            <a:r>
              <a:rPr lang="ru-RU" dirty="0" err="1">
                <a:latin typeface="Times New Roman"/>
                <a:cs typeface="Times New Roman"/>
              </a:rPr>
              <a:t>забезпечення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від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розголошення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витоку</a:t>
            </a:r>
            <a:r>
              <a:rPr lang="ru-RU" dirty="0">
                <a:latin typeface="Times New Roman"/>
                <a:cs typeface="Times New Roman"/>
              </a:rPr>
              <a:t> і </a:t>
            </a:r>
            <a:r>
              <a:rPr lang="ru-RU" dirty="0" err="1">
                <a:latin typeface="Times New Roman"/>
                <a:cs typeface="Times New Roman"/>
              </a:rPr>
              <a:t>несанкціонованого</a:t>
            </a:r>
            <a:r>
              <a:rPr lang="ru-RU" dirty="0">
                <a:latin typeface="Times New Roman"/>
                <a:cs typeface="Times New Roman"/>
              </a:rPr>
              <a:t> доступу. </a:t>
            </a:r>
            <a:r>
              <a:rPr lang="ru-RU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05383" y="623551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94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378"/>
            <a:ext cx="8229600" cy="5840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700" dirty="0">
                <a:latin typeface="Times New Roman"/>
                <a:cs typeface="Times New Roman"/>
              </a:rPr>
              <a:t>До </a:t>
            </a:r>
            <a:r>
              <a:rPr lang="ru-RU" sz="2700" dirty="0" err="1">
                <a:latin typeface="Times New Roman"/>
                <a:cs typeface="Times New Roman"/>
              </a:rPr>
              <a:t>організаційних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заходів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впровадження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корпоративної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мережі</a:t>
            </a:r>
            <a:r>
              <a:rPr lang="ru-RU" sz="2700" dirty="0">
                <a:latin typeface="Times New Roman"/>
                <a:cs typeface="Times New Roman"/>
              </a:rPr>
              <a:t> буде </a:t>
            </a:r>
            <a:r>
              <a:rPr lang="ru-RU" sz="2700" dirty="0" err="1">
                <a:latin typeface="Times New Roman"/>
                <a:cs typeface="Times New Roman"/>
              </a:rPr>
              <a:t>відноситись</a:t>
            </a:r>
            <a:r>
              <a:rPr lang="ru-RU" sz="2700" dirty="0">
                <a:latin typeface="Times New Roman"/>
                <a:cs typeface="Times New Roman"/>
              </a:rPr>
              <a:t> контроль та </a:t>
            </a:r>
            <a:r>
              <a:rPr lang="ru-RU" sz="2700" dirty="0" err="1">
                <a:latin typeface="Times New Roman"/>
                <a:cs typeface="Times New Roman"/>
              </a:rPr>
              <a:t>моніторинг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роботи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працівників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компанії</a:t>
            </a:r>
            <a:r>
              <a:rPr lang="ru-RU" sz="2700" dirty="0">
                <a:latin typeface="Times New Roman"/>
                <a:cs typeface="Times New Roman"/>
              </a:rPr>
              <a:t> з серверами, базами </a:t>
            </a:r>
            <a:r>
              <a:rPr lang="ru-RU" sz="2700" dirty="0" err="1">
                <a:latin typeface="Times New Roman"/>
                <a:cs typeface="Times New Roman"/>
              </a:rPr>
              <a:t>даних</a:t>
            </a:r>
            <a:r>
              <a:rPr lang="ru-RU" sz="2700" dirty="0">
                <a:latin typeface="Times New Roman"/>
                <a:cs typeface="Times New Roman"/>
              </a:rPr>
              <a:t> та </a:t>
            </a:r>
            <a:r>
              <a:rPr lang="ru-RU" sz="2700" dirty="0" err="1">
                <a:latin typeface="Times New Roman"/>
                <a:cs typeface="Times New Roman"/>
              </a:rPr>
              <a:t>робочими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станціями</a:t>
            </a:r>
            <a:r>
              <a:rPr lang="ru-RU" sz="2700" dirty="0">
                <a:latin typeface="Times New Roman"/>
                <a:cs typeface="Times New Roman"/>
              </a:rPr>
              <a:t> у </a:t>
            </a:r>
            <a:r>
              <a:rPr lang="ru-RU" sz="2700" dirty="0" err="1">
                <a:latin typeface="Times New Roman"/>
                <a:cs typeface="Times New Roman"/>
              </a:rPr>
              <a:t>відповідності</a:t>
            </a:r>
            <a:r>
              <a:rPr lang="ru-RU" sz="2700" dirty="0">
                <a:latin typeface="Times New Roman"/>
                <a:cs typeface="Times New Roman"/>
              </a:rPr>
              <a:t> до </a:t>
            </a:r>
            <a:r>
              <a:rPr lang="ru-RU" sz="2700" dirty="0" err="1">
                <a:latin typeface="Times New Roman"/>
                <a:cs typeface="Times New Roman"/>
              </a:rPr>
              <a:t>матриці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smtClean="0">
                <a:latin typeface="Times New Roman"/>
                <a:cs typeface="Times New Roman"/>
              </a:rPr>
              <a:t>доступу:</a:t>
            </a:r>
            <a:r>
              <a:rPr lang="ru-RU" sz="2700" dirty="0">
                <a:latin typeface="Times New Roman"/>
                <a:cs typeface="Times New Roman"/>
              </a:rPr>
              <a:t/>
            </a:r>
            <a:br>
              <a:rPr lang="ru-RU" sz="2700" dirty="0">
                <a:latin typeface="Times New Roman"/>
                <a:cs typeface="Times New Roman"/>
              </a:rPr>
            </a:br>
            <a:r>
              <a:rPr lang="ru-RU" sz="2700" dirty="0">
                <a:latin typeface="Times New Roman"/>
                <a:cs typeface="Times New Roman"/>
              </a:rPr>
              <a:t>- </a:t>
            </a:r>
            <a:r>
              <a:rPr lang="ru-RU" sz="2700" dirty="0" err="1">
                <a:latin typeface="Times New Roman"/>
                <a:cs typeface="Times New Roman"/>
              </a:rPr>
              <a:t>терміну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використання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логінів</a:t>
            </a:r>
            <a:r>
              <a:rPr lang="ru-RU" sz="2700" dirty="0">
                <a:latin typeface="Times New Roman"/>
                <a:cs typeface="Times New Roman"/>
              </a:rPr>
              <a:t> та </a:t>
            </a:r>
            <a:r>
              <a:rPr lang="ru-RU" sz="2700" dirty="0" err="1">
                <a:latin typeface="Times New Roman"/>
                <a:cs typeface="Times New Roman"/>
              </a:rPr>
              <a:t>паролів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користувачів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компанії</a:t>
            </a:r>
            <a:r>
              <a:rPr lang="ru-RU" sz="2700" dirty="0">
                <a:latin typeface="Times New Roman"/>
                <a:cs typeface="Times New Roman"/>
              </a:rPr>
              <a:t>;</a:t>
            </a:r>
            <a:br>
              <a:rPr lang="ru-RU" sz="2700" dirty="0">
                <a:latin typeface="Times New Roman"/>
                <a:cs typeface="Times New Roman"/>
              </a:rPr>
            </a:br>
            <a:r>
              <a:rPr lang="ru-RU" sz="2700" dirty="0">
                <a:latin typeface="Times New Roman"/>
                <a:cs typeface="Times New Roman"/>
              </a:rPr>
              <a:t>- </a:t>
            </a:r>
            <a:r>
              <a:rPr lang="ru-RU" sz="2700" dirty="0" err="1">
                <a:latin typeface="Times New Roman"/>
                <a:cs typeface="Times New Roman"/>
              </a:rPr>
              <a:t>періоду</a:t>
            </a:r>
            <a:r>
              <a:rPr lang="ru-RU" sz="2700" dirty="0">
                <a:latin typeface="Times New Roman"/>
                <a:cs typeface="Times New Roman"/>
              </a:rPr>
              <a:t> часу </a:t>
            </a:r>
            <a:r>
              <a:rPr lang="ru-RU" sz="2700" dirty="0" err="1">
                <a:latin typeface="Times New Roman"/>
                <a:cs typeface="Times New Roman"/>
              </a:rPr>
              <a:t>доби</a:t>
            </a:r>
            <a:r>
              <a:rPr lang="ru-RU" sz="2700" dirty="0">
                <a:latin typeface="Times New Roman"/>
                <a:cs typeface="Times New Roman"/>
              </a:rPr>
              <a:t>;</a:t>
            </a:r>
            <a:br>
              <a:rPr lang="ru-RU" sz="2700" dirty="0">
                <a:latin typeface="Times New Roman"/>
                <a:cs typeface="Times New Roman"/>
              </a:rPr>
            </a:br>
            <a:r>
              <a:rPr lang="ru-RU" sz="2700" dirty="0">
                <a:latin typeface="Times New Roman"/>
                <a:cs typeface="Times New Roman"/>
              </a:rPr>
              <a:t>- </a:t>
            </a:r>
            <a:r>
              <a:rPr lang="ru-RU" sz="2700" dirty="0" err="1">
                <a:latin typeface="Times New Roman"/>
                <a:cs typeface="Times New Roman"/>
              </a:rPr>
              <a:t>днів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тижня</a:t>
            </a:r>
            <a:r>
              <a:rPr lang="ru-RU" sz="2700" dirty="0">
                <a:latin typeface="Times New Roman"/>
                <a:cs typeface="Times New Roman"/>
              </a:rPr>
              <a:t>, </a:t>
            </a:r>
            <a:r>
              <a:rPr lang="ru-RU" sz="2700" dirty="0" err="1">
                <a:latin typeface="Times New Roman"/>
                <a:cs typeface="Times New Roman"/>
              </a:rPr>
              <a:t>вихідних</a:t>
            </a:r>
            <a:r>
              <a:rPr lang="ru-RU" sz="2700" dirty="0">
                <a:latin typeface="Times New Roman"/>
                <a:cs typeface="Times New Roman"/>
              </a:rPr>
              <a:t> та </a:t>
            </a:r>
            <a:r>
              <a:rPr lang="ru-RU" sz="2700" dirty="0" err="1">
                <a:latin typeface="Times New Roman"/>
                <a:cs typeface="Times New Roman"/>
              </a:rPr>
              <a:t>святкових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днів</a:t>
            </a:r>
            <a:r>
              <a:rPr lang="ru-RU" sz="2700" dirty="0">
                <a:latin typeface="Times New Roman"/>
                <a:cs typeface="Times New Roman"/>
              </a:rPr>
              <a:t>;</a:t>
            </a:r>
            <a:br>
              <a:rPr lang="ru-RU" sz="2700" dirty="0">
                <a:latin typeface="Times New Roman"/>
                <a:cs typeface="Times New Roman"/>
              </a:rPr>
            </a:br>
            <a:r>
              <a:rPr lang="ru-RU" sz="2700" dirty="0">
                <a:latin typeface="Times New Roman"/>
                <a:cs typeface="Times New Roman"/>
              </a:rPr>
              <a:t>- </a:t>
            </a:r>
            <a:r>
              <a:rPr lang="ru-RU" sz="2700" dirty="0" err="1">
                <a:latin typeface="Times New Roman"/>
                <a:cs typeface="Times New Roman"/>
              </a:rPr>
              <a:t>робочі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дні</a:t>
            </a:r>
            <a:r>
              <a:rPr lang="ru-RU" sz="2700" dirty="0">
                <a:latin typeface="Times New Roman"/>
                <a:cs typeface="Times New Roman"/>
              </a:rPr>
              <a:t>, </a:t>
            </a:r>
            <a:r>
              <a:rPr lang="ru-RU" sz="2700" dirty="0" err="1">
                <a:latin typeface="Times New Roman"/>
                <a:cs typeface="Times New Roman"/>
              </a:rPr>
              <a:t>відрядження</a:t>
            </a:r>
            <a:r>
              <a:rPr lang="ru-RU" sz="2700" dirty="0">
                <a:latin typeface="Times New Roman"/>
                <a:cs typeface="Times New Roman"/>
              </a:rPr>
              <a:t>, </a:t>
            </a:r>
            <a:r>
              <a:rPr lang="ru-RU" sz="2700" dirty="0" err="1">
                <a:latin typeface="Times New Roman"/>
                <a:cs typeface="Times New Roman"/>
              </a:rPr>
              <a:t>відпустки</a:t>
            </a:r>
            <a:r>
              <a:rPr lang="ru-RU" sz="2700" dirty="0">
                <a:latin typeface="Times New Roman"/>
                <a:cs typeface="Times New Roman"/>
              </a:rPr>
              <a:t>;</a:t>
            </a:r>
            <a:br>
              <a:rPr lang="ru-RU" sz="2700" dirty="0">
                <a:latin typeface="Times New Roman"/>
                <a:cs typeface="Times New Roman"/>
              </a:rPr>
            </a:br>
            <a:r>
              <a:rPr lang="ru-RU" sz="2700" dirty="0">
                <a:latin typeface="Times New Roman"/>
                <a:cs typeface="Times New Roman"/>
              </a:rPr>
              <a:t>- </a:t>
            </a:r>
            <a:r>
              <a:rPr lang="ru-RU" sz="2700" dirty="0" err="1">
                <a:latin typeface="Times New Roman"/>
                <a:cs typeface="Times New Roman"/>
              </a:rPr>
              <a:t>локалізація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місць</a:t>
            </a:r>
            <a:r>
              <a:rPr lang="ru-RU" sz="2700" dirty="0">
                <a:latin typeface="Times New Roman"/>
                <a:cs typeface="Times New Roman"/>
              </a:rPr>
              <a:t> (</a:t>
            </a:r>
            <a:r>
              <a:rPr lang="ru-RU" sz="2700" dirty="0" err="1">
                <a:latin typeface="Times New Roman"/>
                <a:cs typeface="Times New Roman"/>
              </a:rPr>
              <a:t>підрозділи</a:t>
            </a:r>
            <a:r>
              <a:rPr lang="ru-RU" sz="2700" dirty="0">
                <a:latin typeface="Times New Roman"/>
                <a:cs typeface="Times New Roman"/>
              </a:rPr>
              <a:t>) </a:t>
            </a:r>
            <a:r>
              <a:rPr lang="ru-RU" sz="2700" dirty="0" err="1">
                <a:latin typeface="Times New Roman"/>
                <a:cs typeface="Times New Roman"/>
              </a:rPr>
              <a:t>компанії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підєднання</a:t>
            </a:r>
            <a:r>
              <a:rPr lang="ru-RU" sz="2700" dirty="0">
                <a:latin typeface="Times New Roman"/>
                <a:cs typeface="Times New Roman"/>
              </a:rPr>
              <a:t> до </a:t>
            </a:r>
            <a:r>
              <a:rPr lang="ru-RU" sz="2700" dirty="0" err="1">
                <a:latin typeface="Times New Roman"/>
                <a:cs typeface="Times New Roman"/>
              </a:rPr>
              <a:t>провідних</a:t>
            </a:r>
            <a:r>
              <a:rPr lang="ru-RU" sz="2700" dirty="0">
                <a:latin typeface="Times New Roman"/>
                <a:cs typeface="Times New Roman"/>
              </a:rPr>
              <a:t> та </a:t>
            </a:r>
            <a:r>
              <a:rPr lang="ru-RU" sz="2700" dirty="0" err="1">
                <a:latin typeface="Times New Roman"/>
                <a:cs typeface="Times New Roman"/>
              </a:rPr>
              <a:t>безпровідних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точок</a:t>
            </a:r>
            <a:r>
              <a:rPr lang="ru-RU" sz="2700" dirty="0">
                <a:latin typeface="Times New Roman"/>
                <a:cs typeface="Times New Roman"/>
              </a:rPr>
              <a:t> доступу до </a:t>
            </a:r>
            <a:r>
              <a:rPr lang="ru-RU" sz="2700" dirty="0" err="1">
                <a:latin typeface="Times New Roman"/>
                <a:cs typeface="Times New Roman"/>
              </a:rPr>
              <a:t>корпоративної</a:t>
            </a:r>
            <a:r>
              <a:rPr lang="ru-RU" sz="2700" dirty="0">
                <a:latin typeface="Times New Roman"/>
                <a:cs typeface="Times New Roman"/>
              </a:rPr>
              <a:t> </a:t>
            </a:r>
            <a:r>
              <a:rPr lang="ru-RU" sz="2700" dirty="0" err="1">
                <a:latin typeface="Times New Roman"/>
                <a:cs typeface="Times New Roman"/>
              </a:rPr>
              <a:t>мережі</a:t>
            </a:r>
            <a:r>
              <a:rPr lang="ru-RU" sz="2700" dirty="0">
                <a:latin typeface="Times New Roman"/>
                <a:cs typeface="Times New Roman"/>
              </a:rPr>
              <a:t>.</a:t>
            </a:r>
            <a:r>
              <a:rPr lang="ru-RU" sz="2700" dirty="0" smtClean="0">
                <a:effectLst/>
                <a:latin typeface="Times New Roman"/>
                <a:cs typeface="Times New Roman"/>
              </a:rPr>
              <a:t> </a:t>
            </a:r>
            <a:endParaRPr lang="en-US" sz="2700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62464" y="622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412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3916"/>
            <a:ext cx="8229600" cy="581224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/>
                <a:cs typeface="Times New Roman"/>
              </a:rPr>
              <a:t>Інженерно-технічні</a:t>
            </a:r>
            <a:r>
              <a:rPr lang="ru-RU" dirty="0">
                <a:latin typeface="Times New Roman"/>
                <a:cs typeface="Times New Roman"/>
              </a:rPr>
              <a:t> заходи </a:t>
            </a:r>
            <a:r>
              <a:rPr lang="ru-RU" dirty="0" err="1">
                <a:latin typeface="Times New Roman"/>
                <a:cs typeface="Times New Roman"/>
              </a:rPr>
              <a:t>повинні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мати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багаторівневу</a:t>
            </a:r>
            <a:r>
              <a:rPr lang="ru-RU" dirty="0">
                <a:latin typeface="Times New Roman"/>
                <a:cs typeface="Times New Roman"/>
              </a:rPr>
              <a:t> структуру і </a:t>
            </a:r>
            <a:r>
              <a:rPr lang="ru-RU" dirty="0" err="1">
                <a:latin typeface="Times New Roman"/>
                <a:cs typeface="Times New Roman"/>
              </a:rPr>
              <a:t>включати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наступні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рівні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рівень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автоматизованих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робочих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місць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рівень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серверів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рівень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провідних</a:t>
            </a:r>
            <a:r>
              <a:rPr lang="ru-RU" dirty="0">
                <a:latin typeface="Times New Roman"/>
                <a:cs typeface="Times New Roman"/>
              </a:rPr>
              <a:t> та </a:t>
            </a:r>
            <a:r>
              <a:rPr lang="ru-RU" dirty="0" err="1">
                <a:latin typeface="Times New Roman"/>
                <a:cs typeface="Times New Roman"/>
              </a:rPr>
              <a:t>безпровідних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точок</a:t>
            </a:r>
            <a:r>
              <a:rPr lang="ru-RU" dirty="0">
                <a:latin typeface="Times New Roman"/>
                <a:cs typeface="Times New Roman"/>
              </a:rPr>
              <a:t> доступу;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рівень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локальних</a:t>
            </a:r>
            <a:r>
              <a:rPr lang="ru-RU" dirty="0">
                <a:latin typeface="Times New Roman"/>
                <a:cs typeface="Times New Roman"/>
              </a:rPr>
              <a:t> та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мереж.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На </a:t>
            </a:r>
            <a:r>
              <a:rPr lang="ru-RU" dirty="0" err="1">
                <a:latin typeface="Times New Roman"/>
                <a:cs typeface="Times New Roman"/>
              </a:rPr>
              <a:t>рівні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автоматизованих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робочих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місць</a:t>
            </a:r>
            <a:r>
              <a:rPr lang="ru-RU" dirty="0">
                <a:latin typeface="Times New Roman"/>
                <a:cs typeface="Times New Roman"/>
              </a:rPr>
              <a:t> повинна </a:t>
            </a:r>
            <a:r>
              <a:rPr lang="ru-RU" dirty="0" err="1">
                <a:latin typeface="Times New Roman"/>
                <a:cs typeface="Times New Roman"/>
              </a:rPr>
              <a:t>здійснюватися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ідентифікація</a:t>
            </a:r>
            <a:r>
              <a:rPr lang="ru-RU" dirty="0">
                <a:latin typeface="Times New Roman"/>
                <a:cs typeface="Times New Roman"/>
              </a:rPr>
              <a:t> та </a:t>
            </a:r>
            <a:r>
              <a:rPr lang="ru-RU" dirty="0" err="1">
                <a:latin typeface="Times New Roman"/>
                <a:cs typeface="Times New Roman"/>
              </a:rPr>
              <a:t>аутентифікація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користувачів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компанії</a:t>
            </a:r>
            <a:r>
              <a:rPr lang="ru-RU" dirty="0">
                <a:latin typeface="Times New Roman"/>
                <a:cs typeface="Times New Roman"/>
              </a:rPr>
              <a:t>. До </a:t>
            </a:r>
            <a:r>
              <a:rPr lang="ru-RU" dirty="0" err="1">
                <a:latin typeface="Times New Roman"/>
                <a:cs typeface="Times New Roman"/>
              </a:rPr>
              <a:t>автоматизованих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робочих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місць</a:t>
            </a:r>
            <a:r>
              <a:rPr lang="ru-RU" dirty="0">
                <a:latin typeface="Times New Roman"/>
                <a:cs typeface="Times New Roman"/>
              </a:rPr>
              <a:t> персоналу </a:t>
            </a:r>
            <a:r>
              <a:rPr lang="ru-RU" dirty="0" err="1">
                <a:latin typeface="Times New Roman"/>
                <a:cs typeface="Times New Roman"/>
              </a:rPr>
              <a:t>компанії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можуть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відноситись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планшети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або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смартфони</a:t>
            </a:r>
            <a:r>
              <a:rPr lang="ru-RU" dirty="0">
                <a:latin typeface="Times New Roman"/>
                <a:cs typeface="Times New Roman"/>
              </a:rPr>
              <a:t> (</a:t>
            </a:r>
            <a:r>
              <a:rPr lang="ru-RU" dirty="0" err="1">
                <a:latin typeface="Times New Roman"/>
                <a:cs typeface="Times New Roman"/>
              </a:rPr>
              <a:t>операційна</a:t>
            </a:r>
            <a:r>
              <a:rPr lang="ru-RU" dirty="0">
                <a:latin typeface="Times New Roman"/>
                <a:cs typeface="Times New Roman"/>
              </a:rPr>
              <a:t> система </a:t>
            </a:r>
            <a:r>
              <a:rPr lang="ru-RU" dirty="0" err="1">
                <a:latin typeface="Times New Roman"/>
                <a:cs typeface="Times New Roman"/>
              </a:rPr>
              <a:t>Android</a:t>
            </a:r>
            <a:r>
              <a:rPr lang="ru-RU" dirty="0">
                <a:latin typeface="Times New Roman"/>
                <a:cs typeface="Times New Roman"/>
              </a:rPr>
              <a:t>);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нетбуки</a:t>
            </a:r>
            <a:r>
              <a:rPr lang="ru-RU" dirty="0">
                <a:latin typeface="Times New Roman"/>
                <a:cs typeface="Times New Roman"/>
              </a:rPr>
              <a:t>, ноутбуки, </a:t>
            </a:r>
            <a:r>
              <a:rPr lang="ru-RU" dirty="0" err="1">
                <a:latin typeface="Times New Roman"/>
                <a:cs typeface="Times New Roman"/>
              </a:rPr>
              <a:t>стаціонарні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персональні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комп'ютери</a:t>
            </a:r>
            <a:r>
              <a:rPr lang="ru-RU" dirty="0">
                <a:latin typeface="Times New Roman"/>
                <a:cs typeface="Times New Roman"/>
              </a:rPr>
              <a:t> (</a:t>
            </a:r>
            <a:r>
              <a:rPr lang="ru-RU" dirty="0" err="1">
                <a:latin typeface="Times New Roman"/>
                <a:cs typeface="Times New Roman"/>
              </a:rPr>
              <a:t>операційна</a:t>
            </a:r>
            <a:r>
              <a:rPr lang="ru-RU" dirty="0">
                <a:latin typeface="Times New Roman"/>
                <a:cs typeface="Times New Roman"/>
              </a:rPr>
              <a:t> система </a:t>
            </a:r>
            <a:r>
              <a:rPr lang="ru-RU" dirty="0" err="1">
                <a:latin typeface="Times New Roman"/>
                <a:cs typeface="Times New Roman"/>
              </a:rPr>
              <a:t>Unix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Windows</a:t>
            </a:r>
            <a:r>
              <a:rPr lang="ru-RU" dirty="0">
                <a:latin typeface="Times New Roman"/>
                <a:cs typeface="Times New Roman"/>
              </a:rPr>
              <a:t>).</a:t>
            </a:r>
            <a:r>
              <a:rPr lang="ru-RU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19762" y="622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95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5171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/>
                <a:cs typeface="Times New Roman"/>
              </a:rPr>
              <a:t>Інженерно-технічний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рівень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захисту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локальних</a:t>
            </a:r>
            <a:r>
              <a:rPr lang="ru-RU" dirty="0">
                <a:latin typeface="Times New Roman"/>
                <a:cs typeface="Times New Roman"/>
              </a:rPr>
              <a:t> мереж і </a:t>
            </a:r>
            <a:r>
              <a:rPr lang="ru-RU" dirty="0" err="1">
                <a:latin typeface="Times New Roman"/>
                <a:cs typeface="Times New Roman"/>
              </a:rPr>
              <a:t>мережевих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серверів</a:t>
            </a:r>
            <a:r>
              <a:rPr lang="ru-RU" dirty="0">
                <a:latin typeface="Times New Roman"/>
                <a:cs typeface="Times New Roman"/>
              </a:rPr>
              <a:t> повинен </a:t>
            </a:r>
            <a:r>
              <a:rPr lang="ru-RU" dirty="0" err="1">
                <a:latin typeface="Times New Roman"/>
                <a:cs typeface="Times New Roman"/>
              </a:rPr>
              <a:t>забезпечувати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ідентифікацію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користувачів</a:t>
            </a:r>
            <a:r>
              <a:rPr lang="ru-RU" dirty="0">
                <a:latin typeface="Times New Roman"/>
                <a:cs typeface="Times New Roman"/>
              </a:rPr>
              <a:t> і </a:t>
            </a:r>
            <a:r>
              <a:rPr lang="ru-RU" dirty="0" err="1">
                <a:latin typeface="Times New Roman"/>
                <a:cs typeface="Times New Roman"/>
              </a:rPr>
              <a:t>встановлення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автентичності</a:t>
            </a:r>
            <a:r>
              <a:rPr lang="ru-RU" dirty="0">
                <a:latin typeface="Times New Roman"/>
                <a:cs typeface="Times New Roman"/>
              </a:rPr>
              <a:t> доступу в систему, до </a:t>
            </a:r>
            <a:r>
              <a:rPr lang="ru-RU" dirty="0" err="1">
                <a:latin typeface="Times New Roman"/>
                <a:cs typeface="Times New Roman"/>
              </a:rPr>
              <a:t>компонентів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захист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аутентифікаційних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даних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встановлення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аутентичності</a:t>
            </a:r>
            <a:r>
              <a:rPr lang="ru-RU" dirty="0">
                <a:latin typeface="Times New Roman"/>
                <a:cs typeface="Times New Roman"/>
              </a:rPr>
              <a:t> при </a:t>
            </a:r>
            <a:r>
              <a:rPr lang="ru-RU" dirty="0" err="1">
                <a:latin typeface="Times New Roman"/>
                <a:cs typeface="Times New Roman"/>
              </a:rPr>
              <a:t>доступі</a:t>
            </a:r>
            <a:r>
              <a:rPr lang="ru-RU" dirty="0">
                <a:latin typeface="Times New Roman"/>
                <a:cs typeface="Times New Roman"/>
              </a:rPr>
              <a:t> до </a:t>
            </a:r>
            <a:r>
              <a:rPr lang="ru-RU" dirty="0" err="1">
                <a:latin typeface="Times New Roman"/>
                <a:cs typeface="Times New Roman"/>
              </a:rPr>
              <a:t>серверів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перенаправлення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аутентификаційної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від</a:t>
            </a:r>
            <a:r>
              <a:rPr lang="ru-RU" dirty="0">
                <a:latin typeface="Times New Roman"/>
                <a:cs typeface="Times New Roman"/>
              </a:rPr>
              <a:t> одного компонента до </a:t>
            </a:r>
            <a:r>
              <a:rPr lang="ru-RU" dirty="0" err="1">
                <a:latin typeface="Times New Roman"/>
                <a:cs typeface="Times New Roman"/>
              </a:rPr>
              <a:t>іншого</a:t>
            </a:r>
            <a:r>
              <a:rPr lang="ru-RU" dirty="0">
                <a:latin typeface="Times New Roman"/>
                <a:cs typeface="Times New Roman"/>
              </a:rPr>
              <a:t> без </a:t>
            </a:r>
            <a:r>
              <a:rPr lang="ru-RU" dirty="0" err="1">
                <a:latin typeface="Times New Roman"/>
                <a:cs typeface="Times New Roman"/>
              </a:rPr>
              <a:t>перевстановлення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аутентичності</a:t>
            </a:r>
            <a:r>
              <a:rPr lang="ru-RU" dirty="0">
                <a:latin typeface="Times New Roman"/>
                <a:cs typeface="Times New Roman"/>
              </a:rPr>
              <a:t> доступу.</a:t>
            </a:r>
            <a:r>
              <a:rPr lang="ru-RU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5140" y="607855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88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378"/>
            <a:ext cx="8229600" cy="58407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Доступ до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 повинен </a:t>
            </a:r>
            <a:r>
              <a:rPr lang="ru-RU" dirty="0" err="1">
                <a:latin typeface="Times New Roman"/>
                <a:cs typeface="Times New Roman"/>
              </a:rPr>
              <a:t>здійснюватися</a:t>
            </a:r>
            <a:r>
              <a:rPr lang="ru-RU" dirty="0">
                <a:latin typeface="Times New Roman"/>
                <a:cs typeface="Times New Roman"/>
              </a:rPr>
              <a:t> за </a:t>
            </a:r>
            <a:r>
              <a:rPr lang="ru-RU" dirty="0" err="1">
                <a:latin typeface="Times New Roman"/>
                <a:cs typeface="Times New Roman"/>
              </a:rPr>
              <a:t>допомогою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реєстрації</a:t>
            </a:r>
            <a:r>
              <a:rPr lang="ru-RU" dirty="0">
                <a:latin typeface="Times New Roman"/>
                <a:cs typeface="Times New Roman"/>
              </a:rPr>
              <a:t> таких </a:t>
            </a:r>
            <a:r>
              <a:rPr lang="ru-RU" dirty="0" err="1">
                <a:latin typeface="Times New Roman"/>
                <a:cs typeface="Times New Roman"/>
              </a:rPr>
              <a:t>подій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використання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ідентифікаційних</a:t>
            </a:r>
            <a:r>
              <a:rPr lang="ru-RU" dirty="0">
                <a:latin typeface="Times New Roman"/>
                <a:cs typeface="Times New Roman"/>
              </a:rPr>
              <a:t> і </a:t>
            </a:r>
            <a:r>
              <a:rPr lang="ru-RU" dirty="0" err="1">
                <a:latin typeface="Times New Roman"/>
                <a:cs typeface="Times New Roman"/>
              </a:rPr>
              <a:t>аутентифікаційних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механізмів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перевірку</a:t>
            </a:r>
            <a:r>
              <a:rPr lang="ru-RU" dirty="0">
                <a:latin typeface="Times New Roman"/>
                <a:cs typeface="Times New Roman"/>
              </a:rPr>
              <a:t> часу доступу (</a:t>
            </a:r>
            <a:r>
              <a:rPr lang="ru-RU" dirty="0" err="1">
                <a:latin typeface="Times New Roman"/>
                <a:cs typeface="Times New Roman"/>
              </a:rPr>
              <a:t>дозвіл</a:t>
            </a:r>
            <a:r>
              <a:rPr lang="ru-RU" dirty="0">
                <a:latin typeface="Times New Roman"/>
                <a:cs typeface="Times New Roman"/>
              </a:rPr>
              <a:t>) на </a:t>
            </a:r>
            <a:r>
              <a:rPr lang="ru-RU" dirty="0" err="1">
                <a:latin typeface="Times New Roman"/>
                <a:cs typeface="Times New Roman"/>
              </a:rPr>
              <a:t>виконання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робіт</a:t>
            </a:r>
            <a:r>
              <a:rPr lang="ru-RU" dirty="0">
                <a:latin typeface="Times New Roman"/>
                <a:cs typeface="Times New Roman"/>
              </a:rPr>
              <a:t> у </a:t>
            </a:r>
            <a:r>
              <a:rPr lang="ru-RU" dirty="0" err="1">
                <a:latin typeface="Times New Roman"/>
                <a:cs typeface="Times New Roman"/>
              </a:rPr>
              <a:t>корпоративній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можливість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віддаленого</a:t>
            </a:r>
            <a:r>
              <a:rPr lang="ru-RU" dirty="0">
                <a:latin typeface="Times New Roman"/>
                <a:cs typeface="Times New Roman"/>
              </a:rPr>
              <a:t> доступу до </a:t>
            </a:r>
            <a:r>
              <a:rPr lang="ru-RU" dirty="0" err="1">
                <a:latin typeface="Times New Roman"/>
                <a:cs typeface="Times New Roman"/>
              </a:rPr>
              <a:t>корпоративної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перевірку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дії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користувача</a:t>
            </a:r>
            <a:r>
              <a:rPr lang="ru-RU" dirty="0">
                <a:latin typeface="Times New Roman"/>
                <a:cs typeface="Times New Roman"/>
              </a:rPr>
              <a:t> з </a:t>
            </a:r>
            <a:r>
              <a:rPr lang="ru-RU" dirty="0" err="1">
                <a:latin typeface="Times New Roman"/>
                <a:cs typeface="Times New Roman"/>
              </a:rPr>
              <a:t>наданими</a:t>
            </a:r>
            <a:r>
              <a:rPr lang="ru-RU" dirty="0">
                <a:latin typeface="Times New Roman"/>
                <a:cs typeface="Times New Roman"/>
              </a:rPr>
              <a:t> правами </a:t>
            </a:r>
            <a:r>
              <a:rPr lang="ru-RU" dirty="0" err="1">
                <a:latin typeface="Times New Roman"/>
                <a:cs typeface="Times New Roman"/>
              </a:rPr>
              <a:t>відповідності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його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ролі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дії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користувачів</a:t>
            </a:r>
            <a:r>
              <a:rPr lang="ru-RU" dirty="0">
                <a:latin typeface="Times New Roman"/>
                <a:cs typeface="Times New Roman"/>
              </a:rPr>
              <a:t> з </a:t>
            </a:r>
            <a:r>
              <a:rPr lang="ru-RU" dirty="0" err="1">
                <a:latin typeface="Times New Roman"/>
                <a:cs typeface="Times New Roman"/>
              </a:rPr>
              <a:t>критичними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об'єктами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знищення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об'єктів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дії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cs typeface="Times New Roman"/>
              </a:rPr>
              <a:t>вжиті</a:t>
            </a:r>
            <a:r>
              <a:rPr lang="ru-RU" dirty="0">
                <a:latin typeface="Times New Roman"/>
                <a:cs typeface="Times New Roman"/>
              </a:rPr>
              <a:t> операторами та </a:t>
            </a:r>
            <a:r>
              <a:rPr lang="ru-RU" dirty="0" err="1">
                <a:latin typeface="Times New Roman"/>
                <a:cs typeface="Times New Roman"/>
              </a:rPr>
              <a:t>адміністраторами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системи</a:t>
            </a:r>
            <a:r>
              <a:rPr lang="ru-RU" dirty="0">
                <a:latin typeface="Times New Roman"/>
                <a:cs typeface="Times New Roman"/>
              </a:rPr>
              <a:t> та/</a:t>
            </a:r>
            <a:r>
              <a:rPr lang="ru-RU" dirty="0" err="1">
                <a:latin typeface="Times New Roman"/>
                <a:cs typeface="Times New Roman"/>
              </a:rPr>
              <a:t>або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офіцерами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безпеки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інші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випадки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безпеки</a:t>
            </a:r>
            <a:r>
              <a:rPr lang="ru-RU" dirty="0">
                <a:latin typeface="Times New Roman"/>
                <a:cs typeface="Times New Roman"/>
              </a:rPr>
              <a:t>.</a:t>
            </a:r>
            <a:r>
              <a:rPr lang="ru-RU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11845" y="612616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7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0637"/>
            <a:ext cx="8229600" cy="51273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>
                <a:latin typeface="Times New Roman"/>
                <a:cs typeface="Times New Roman"/>
              </a:rPr>
              <a:t>Параметри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реєстрації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користувачів</a:t>
            </a:r>
            <a:r>
              <a:rPr lang="ru-RU" dirty="0">
                <a:latin typeface="Times New Roman"/>
                <a:cs typeface="Times New Roman"/>
              </a:rPr>
              <a:t> у </a:t>
            </a:r>
            <a:r>
              <a:rPr lang="ru-RU" dirty="0" err="1">
                <a:latin typeface="Times New Roman"/>
                <a:cs typeface="Times New Roman"/>
              </a:rPr>
              <a:t>корпоративній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мережі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записуються</a:t>
            </a:r>
            <a:r>
              <a:rPr lang="ru-RU" dirty="0">
                <a:latin typeface="Times New Roman"/>
                <a:cs typeface="Times New Roman"/>
              </a:rPr>
              <a:t> до </a:t>
            </a:r>
            <a:r>
              <a:rPr lang="ru-RU" dirty="0" err="1">
                <a:latin typeface="Times New Roman"/>
                <a:cs typeface="Times New Roman"/>
              </a:rPr>
              <a:t>бази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даних</a:t>
            </a:r>
            <a:r>
              <a:rPr lang="ru-RU" dirty="0">
                <a:latin typeface="Times New Roman"/>
                <a:cs typeface="Times New Roman"/>
              </a:rPr>
              <a:t> у </a:t>
            </a:r>
            <a:r>
              <a:rPr lang="ru-RU" dirty="0" err="1">
                <a:latin typeface="Times New Roman"/>
                <a:cs typeface="Times New Roman"/>
              </a:rPr>
              <a:t>наступному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форматі</a:t>
            </a:r>
            <a:r>
              <a:rPr lang="ru-RU" dirty="0">
                <a:latin typeface="Times New Roman"/>
                <a:cs typeface="Times New Roman"/>
              </a:rPr>
              <a:t>: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дата і час </a:t>
            </a:r>
            <a:r>
              <a:rPr lang="ru-RU" dirty="0" err="1">
                <a:latin typeface="Times New Roman"/>
                <a:cs typeface="Times New Roman"/>
              </a:rPr>
              <a:t>події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логін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роль </a:t>
            </a:r>
            <a:r>
              <a:rPr lang="ru-RU" dirty="0" err="1">
                <a:latin typeface="Times New Roman"/>
                <a:cs typeface="Times New Roman"/>
              </a:rPr>
              <a:t>користувача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тип </a:t>
            </a:r>
            <a:r>
              <a:rPr lang="ru-RU" dirty="0" err="1">
                <a:latin typeface="Times New Roman"/>
                <a:cs typeface="Times New Roman"/>
              </a:rPr>
              <a:t>випадку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успішна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або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неуспішна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спроба</a:t>
            </a:r>
            <a:r>
              <a:rPr lang="ru-RU" dirty="0">
                <a:latin typeface="Times New Roman"/>
                <a:cs typeface="Times New Roman"/>
              </a:rPr>
              <a:t> для </a:t>
            </a:r>
            <a:r>
              <a:rPr lang="ru-RU" dirty="0" err="1">
                <a:latin typeface="Times New Roman"/>
                <a:cs typeface="Times New Roman"/>
              </a:rPr>
              <a:t>ідентифікації</a:t>
            </a:r>
            <a:r>
              <a:rPr lang="ru-RU" dirty="0">
                <a:latin typeface="Times New Roman"/>
                <a:cs typeface="Times New Roman"/>
              </a:rPr>
              <a:t>/</a:t>
            </a:r>
            <a:r>
              <a:rPr lang="ru-RU" dirty="0" err="1">
                <a:latin typeface="Times New Roman"/>
                <a:cs typeface="Times New Roman"/>
              </a:rPr>
              <a:t>аутентифікації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додатково</a:t>
            </a:r>
            <a:r>
              <a:rPr lang="ru-RU" dirty="0">
                <a:latin typeface="Times New Roman"/>
                <a:cs typeface="Times New Roman"/>
              </a:rPr>
              <a:t>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cs typeface="Times New Roman"/>
              </a:rPr>
              <a:t>походження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запиту</a:t>
            </a:r>
            <a:r>
              <a:rPr lang="ru-RU" dirty="0">
                <a:latin typeface="Times New Roman"/>
                <a:cs typeface="Times New Roman"/>
              </a:rPr>
              <a:t> (</a:t>
            </a:r>
            <a:r>
              <a:rPr lang="ru-RU" dirty="0" err="1">
                <a:latin typeface="Times New Roman"/>
                <a:cs typeface="Times New Roman"/>
              </a:rPr>
              <a:t>наприклад</a:t>
            </a:r>
            <a:r>
              <a:rPr lang="ru-RU" dirty="0">
                <a:latin typeface="Times New Roman"/>
                <a:cs typeface="Times New Roman"/>
              </a:rPr>
              <a:t>, локальна </a:t>
            </a:r>
            <a:r>
              <a:rPr lang="ru-RU" dirty="0" err="1">
                <a:latin typeface="Times New Roman"/>
                <a:cs typeface="Times New Roman"/>
              </a:rPr>
              <a:t>або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віддалена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аутентифікації</a:t>
            </a:r>
            <a:r>
              <a:rPr lang="ru-RU" dirty="0">
                <a:latin typeface="Times New Roman"/>
                <a:cs typeface="Times New Roman"/>
              </a:rPr>
              <a:t>);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- для </a:t>
            </a:r>
            <a:r>
              <a:rPr lang="ru-RU" dirty="0" err="1">
                <a:latin typeface="Times New Roman"/>
                <a:cs typeface="Times New Roman"/>
              </a:rPr>
              <a:t>випадків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знищення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об'єктів</a:t>
            </a:r>
            <a:r>
              <a:rPr lang="ru-RU" dirty="0">
                <a:latin typeface="Times New Roman"/>
                <a:cs typeface="Times New Roman"/>
              </a:rPr>
              <a:t> і доставки </a:t>
            </a:r>
            <a:r>
              <a:rPr lang="ru-RU" dirty="0" err="1">
                <a:latin typeface="Times New Roman"/>
                <a:cs typeface="Times New Roman"/>
              </a:rPr>
              <a:t>інформації</a:t>
            </a:r>
            <a:r>
              <a:rPr lang="ru-RU" dirty="0">
                <a:latin typeface="Times New Roman"/>
                <a:cs typeface="Times New Roman"/>
              </a:rPr>
              <a:t> в </a:t>
            </a:r>
            <a:r>
              <a:rPr lang="ru-RU" dirty="0" err="1">
                <a:latin typeface="Times New Roman"/>
                <a:cs typeface="Times New Roman"/>
              </a:rPr>
              <a:t>місце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адреси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користувача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назва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об'єкта</a:t>
            </a:r>
            <a:r>
              <a:rPr lang="ru-RU" dirty="0">
                <a:latin typeface="Times New Roman"/>
                <a:cs typeface="Times New Roman"/>
              </a:rPr>
              <a:t>.</a:t>
            </a:r>
            <a:r>
              <a:rPr lang="ru-RU" dirty="0" smtClean="0">
                <a:effectLst/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5140" y="605085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1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1tim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6" r="-101526"/>
          <a:stretch>
            <a:fillRect/>
          </a:stretch>
        </p:blipFill>
        <p:spPr>
          <a:xfrm>
            <a:off x="271149" y="201845"/>
            <a:ext cx="9649462" cy="5435056"/>
          </a:xfrm>
        </p:spPr>
      </p:pic>
      <p:sp>
        <p:nvSpPr>
          <p:cNvPr id="5" name="TextBox 4"/>
          <p:cNvSpPr txBox="1"/>
          <p:nvPr/>
        </p:nvSpPr>
        <p:spPr>
          <a:xfrm>
            <a:off x="8568614" y="612302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8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72252" y="5693376"/>
            <a:ext cx="5348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Times New Roman"/>
                <a:cs typeface="Times New Roman"/>
              </a:rPr>
              <a:t>Моніторинг </a:t>
            </a:r>
            <a:r>
              <a:rPr lang="uk-UA" sz="2000" dirty="0">
                <a:latin typeface="Times New Roman"/>
                <a:cs typeface="Times New Roman"/>
              </a:rPr>
              <a:t>небезпечних дій користувачів.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роботи системи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0883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rawing2time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24" t="11769" r="-101524" b="12703"/>
          <a:stretch/>
        </p:blipFill>
        <p:spPr>
          <a:xfrm>
            <a:off x="-1616277" y="228299"/>
            <a:ext cx="12813458" cy="5322311"/>
          </a:xfrm>
        </p:spPr>
      </p:pic>
      <p:sp>
        <p:nvSpPr>
          <p:cNvPr id="5" name="TextBox 4"/>
          <p:cNvSpPr txBox="1"/>
          <p:nvPr/>
        </p:nvSpPr>
        <p:spPr>
          <a:xfrm>
            <a:off x="8625698" y="620781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2252" y="5693376"/>
            <a:ext cx="53488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/>
                <a:cs typeface="Times New Roman"/>
              </a:rPr>
              <a:t>Вхідний інженерно-технічний контроль користувачів.</a:t>
            </a:r>
            <a:endParaRPr lang="ru-RU" sz="2000" dirty="0">
              <a:latin typeface="Times New Roman"/>
              <a:cs typeface="Times New Roman"/>
            </a:endParaRPr>
          </a:p>
          <a:p>
            <a:pPr algn="ctr"/>
            <a:r>
              <a:rPr lang="uk-UA" sz="2000" dirty="0">
                <a:latin typeface="Times New Roman"/>
                <a:cs typeface="Times New Roman"/>
              </a:rPr>
              <a:t>Схема роботи системи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8503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168</Words>
  <Application>Microsoft Macintosh PowerPoint</Application>
  <PresentationFormat>On-screen Show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 Elament</dc:creator>
  <cp:lastModifiedBy>Roman Elament</cp:lastModifiedBy>
  <cp:revision>7</cp:revision>
  <dcterms:created xsi:type="dcterms:W3CDTF">2015-06-16T20:12:39Z</dcterms:created>
  <dcterms:modified xsi:type="dcterms:W3CDTF">2015-06-17T08:16:04Z</dcterms:modified>
</cp:coreProperties>
</file>