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9" r:id="rId4"/>
    <p:sldId id="260" r:id="rId5"/>
    <p:sldId id="261" r:id="rId6"/>
    <p:sldId id="262" r:id="rId7"/>
    <p:sldId id="263" r:id="rId8"/>
    <p:sldId id="265" r:id="rId9"/>
    <p:sldId id="264" r:id="rId10"/>
    <p:sldId id="258" r:id="rId11"/>
    <p:sldId id="266" r:id="rId12"/>
    <p:sldId id="267" r:id="rId13"/>
    <p:sldId id="269" r:id="rId14"/>
    <p:sldId id="270" r:id="rId15"/>
    <p:sldId id="268" r:id="rId16"/>
    <p:sldId id="272" r:id="rId17"/>
    <p:sldId id="273" r:id="rId18"/>
    <p:sldId id="271"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2" autoAdjust="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EC63BA-5DFC-4495-9C1F-3AEE21250322}" type="datetimeFigureOut">
              <a:rPr lang="ru-RU" smtClean="0"/>
              <a:pPr/>
              <a:t>29.03.2015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36AFF9-55A9-4041-8FBF-2FDE2FF5873E}" type="slidenum">
              <a:rPr lang="ru-RU" smtClean="0"/>
              <a:pPr/>
              <a:t>‹#›</a:t>
            </a:fld>
            <a:endParaRPr lang="ru-RU"/>
          </a:p>
        </p:txBody>
      </p:sp>
    </p:spTree>
    <p:extLst>
      <p:ext uri="{BB962C8B-B14F-4D97-AF65-F5344CB8AC3E}">
        <p14:creationId xmlns="" xmlns:p14="http://schemas.microsoft.com/office/powerpoint/2010/main" val="46262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8B948EC-81E0-47B7-B89A-FD10CB0167A5}" type="datetime1">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C7126F-E8C1-43D9-826E-3332B8584AB1}" type="datetime1">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CB945F0-A803-410D-8BE5-0AD5ABEB5F09}" type="datetime1">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2CAE3D2-15C1-4FD1-B0E8-D879E9D22F6F}" type="datetime1">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49FA1A2-1D02-41AE-BFE1-56C6F3F7B624}" type="datetime1">
              <a:rPr lang="ru-RU" smtClean="0"/>
              <a:pPr/>
              <a:t>29.03.2015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B6C7D3E-2BFB-43B2-AD7B-5224BC37B748}" type="datetime1">
              <a:rPr lang="ru-RU" smtClean="0"/>
              <a:pPr/>
              <a:t>29.03.2015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3E740DC-B5BF-42FF-95E2-ADA1370F788C}" type="datetime1">
              <a:rPr lang="ru-RU" smtClean="0"/>
              <a:pPr/>
              <a:t>29.03.2015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32F92D2-8DCD-4308-BDD2-4441B042588A}" type="datetime1">
              <a:rPr lang="ru-RU" smtClean="0"/>
              <a:pPr/>
              <a:t>29.03.2015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EF277AF-82D4-43EE-86FD-0E6BD983A733}" type="datetime1">
              <a:rPr lang="ru-RU" smtClean="0"/>
              <a:pPr/>
              <a:t>29.03.2015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4716FA3-720A-4495-92C6-1078353E6EAF}" type="datetime1">
              <a:rPr lang="ru-RU" smtClean="0"/>
              <a:pPr/>
              <a:t>29.03.2015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552421D-C44F-4F01-A779-037BACBF6DA1}" type="datetime1">
              <a:rPr lang="ru-RU" smtClean="0"/>
              <a:pPr/>
              <a:t>29.03.2015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A136FFF-71E0-420B-B526-F3F32D7D424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1A2077-1CEF-45EC-BACB-0D7AFB4EABEB}" type="datetime1">
              <a:rPr lang="ru-RU" smtClean="0"/>
              <a:pPr/>
              <a:t>29.03.2015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136FFF-71E0-420B-B526-F3F32D7D424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332656"/>
            <a:ext cx="7817522" cy="2276872"/>
          </a:xfrm>
        </p:spPr>
        <p:txBody>
          <a:bodyPr>
            <a:normAutofit fontScale="90000"/>
          </a:bodyPr>
          <a:lstStyle/>
          <a:p>
            <a:r>
              <a:rPr lang="en-US" sz="2000" noProof="1" smtClean="0"/>
              <a:t>Вінницький національний технічний університет</a:t>
            </a:r>
            <a:r>
              <a:rPr lang="en-US" sz="2400" noProof="1" smtClean="0"/>
              <a:t/>
            </a:r>
            <a:br>
              <a:rPr lang="en-US" sz="2400" noProof="1" smtClean="0"/>
            </a:br>
            <a:r>
              <a:rPr lang="en-US" sz="2400" noProof="1" smtClean="0"/>
              <a:t/>
            </a:r>
            <a:br>
              <a:rPr lang="en-US" sz="2400" noProof="1" smtClean="0"/>
            </a:br>
            <a:r>
              <a:rPr lang="en-US" sz="2400" noProof="1" smtClean="0"/>
              <a:t/>
            </a:r>
            <a:br>
              <a:rPr lang="en-US" sz="2400" noProof="1" smtClean="0"/>
            </a:br>
            <a:r>
              <a:rPr lang="en-US" sz="2400" noProof="1" smtClean="0"/>
              <a:t>Пальчук Олександр </a:t>
            </a:r>
            <a:r>
              <a:rPr lang="en-US" sz="2400" noProof="1" smtClean="0"/>
              <a:t>Олександрович</a:t>
            </a:r>
            <a:br>
              <a:rPr lang="en-US" sz="2400" noProof="1" smtClean="0"/>
            </a:br>
            <a:r>
              <a:rPr lang="en-US" sz="2400" noProof="1" smtClean="0"/>
              <a:t>3</a:t>
            </a:r>
            <a:r>
              <a:rPr lang="ru-RU" sz="2400" noProof="1" smtClean="0"/>
              <a:t>М-13</a:t>
            </a:r>
            <a:r>
              <a:rPr lang="en-US" sz="2400" noProof="1" smtClean="0"/>
              <a:t/>
            </a:r>
            <a:br>
              <a:rPr lang="en-US" sz="2400" noProof="1" smtClean="0"/>
            </a:br>
            <a:r>
              <a:rPr lang="en-US" sz="2400" noProof="1" smtClean="0"/>
              <a:t/>
            </a:r>
            <a:br>
              <a:rPr lang="en-US" sz="2400" noProof="1" smtClean="0"/>
            </a:br>
            <a:endParaRPr lang="en-US" sz="2400" noProof="1"/>
          </a:p>
        </p:txBody>
      </p:sp>
      <p:sp>
        <p:nvSpPr>
          <p:cNvPr id="3" name="Подзаголовок 2"/>
          <p:cNvSpPr>
            <a:spLocks noGrp="1"/>
          </p:cNvSpPr>
          <p:nvPr>
            <p:ph type="subTitle" idx="1"/>
          </p:nvPr>
        </p:nvSpPr>
        <p:spPr>
          <a:xfrm>
            <a:off x="539552" y="2780928"/>
            <a:ext cx="8072494" cy="3312368"/>
          </a:xfrm>
        </p:spPr>
        <p:txBody>
          <a:bodyPr>
            <a:normAutofit fontScale="25000" lnSpcReduction="20000"/>
          </a:bodyPr>
          <a:lstStyle/>
          <a:p>
            <a:r>
              <a:rPr lang="uk-UA" sz="11200" dirty="0" smtClean="0">
                <a:solidFill>
                  <a:schemeClr val="tx1"/>
                </a:solidFill>
              </a:rPr>
              <a:t>ЗАСТОСУВАННЯ АВТОМАТИЗОВАНИХ СИСТЕМ ДЛЯ ПРИЙНЯТТЯ УПРАВЛІНСЬКИХ РІШЕНЬ</a:t>
            </a:r>
            <a:endParaRPr lang="ru-RU" sz="11200" dirty="0" smtClean="0">
              <a:solidFill>
                <a:schemeClr val="tx1"/>
              </a:solidFill>
            </a:endParaRPr>
          </a:p>
          <a:p>
            <a:endParaRPr lang="en-US" sz="9600" dirty="0" smtClean="0">
              <a:solidFill>
                <a:srgbClr val="FF0000"/>
              </a:solidFill>
            </a:endParaRPr>
          </a:p>
          <a:p>
            <a:endParaRPr lang="en-US" sz="9600" dirty="0" smtClean="0">
              <a:solidFill>
                <a:srgbClr val="FF0000"/>
              </a:solidFill>
            </a:endParaRPr>
          </a:p>
          <a:p>
            <a:endParaRPr lang="en-US" sz="9600" dirty="0" smtClean="0">
              <a:solidFill>
                <a:srgbClr val="FF0000"/>
              </a:solidFill>
            </a:endParaRPr>
          </a:p>
          <a:p>
            <a:endParaRPr lang="uk-UA" sz="9600" dirty="0" smtClean="0">
              <a:solidFill>
                <a:srgbClr val="FF0000"/>
              </a:solidFill>
            </a:endParaRPr>
          </a:p>
          <a:p>
            <a:r>
              <a:rPr lang="uk-UA" sz="9600" dirty="0" smtClean="0">
                <a:solidFill>
                  <a:schemeClr val="tx1"/>
                </a:solidFill>
              </a:rPr>
              <a:t>Науковий керівник</a:t>
            </a:r>
            <a:r>
              <a:rPr lang="uk-UA" sz="12800" dirty="0" smtClean="0">
                <a:solidFill>
                  <a:schemeClr val="tx1"/>
                </a:solidFill>
              </a:rPr>
              <a:t>:           </a:t>
            </a:r>
            <a:r>
              <a:rPr lang="uk-UA" sz="11200" dirty="0" err="1" smtClean="0">
                <a:solidFill>
                  <a:schemeClr val="tx1"/>
                </a:solidFill>
              </a:rPr>
              <a:t>к.е.н</a:t>
            </a:r>
            <a:r>
              <a:rPr lang="uk-UA" sz="11200" dirty="0" smtClean="0">
                <a:solidFill>
                  <a:schemeClr val="tx1"/>
                </a:solidFill>
              </a:rPr>
              <a:t>., доц. </a:t>
            </a:r>
            <a:r>
              <a:rPr lang="uk-UA" sz="11200" dirty="0" smtClean="0">
                <a:solidFill>
                  <a:schemeClr val="tx1"/>
                </a:solidFill>
              </a:rPr>
              <a:t>Білоконь Т.М</a:t>
            </a:r>
            <a:endParaRPr lang="uk-UA" sz="11200" dirty="0" smtClean="0">
              <a:solidFill>
                <a:schemeClr val="tx1"/>
              </a:solidFill>
            </a:endParaRPr>
          </a:p>
          <a:p>
            <a:pPr>
              <a:lnSpc>
                <a:spcPct val="80000"/>
              </a:lnSpc>
              <a:defRPr/>
            </a:pPr>
            <a:endParaRPr lang="uk-UA" sz="9600" dirty="0" smtClean="0">
              <a:solidFill>
                <a:schemeClr val="tx1"/>
              </a:solidFill>
            </a:endParaRPr>
          </a:p>
          <a:p>
            <a:pPr>
              <a:lnSpc>
                <a:spcPct val="80000"/>
              </a:lnSpc>
              <a:defRPr/>
            </a:pPr>
            <a:r>
              <a:rPr lang="uk-UA" sz="8000" dirty="0" smtClean="0">
                <a:solidFill>
                  <a:schemeClr val="tx1"/>
                </a:solidFill>
              </a:rPr>
              <a:t>Вінниця 20</a:t>
            </a:r>
            <a:r>
              <a:rPr lang="en-US" sz="8000" dirty="0" smtClean="0">
                <a:solidFill>
                  <a:schemeClr val="tx1"/>
                </a:solidFill>
              </a:rPr>
              <a:t>15</a:t>
            </a:r>
            <a:endParaRPr lang="uk-UA" sz="8000" dirty="0" smtClean="0">
              <a:solidFill>
                <a:schemeClr val="tx1"/>
              </a:solidFill>
            </a:endParaRPr>
          </a:p>
          <a:p>
            <a:endParaRPr lang="ru-RU" sz="2800"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1</a:t>
            </a:fld>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1143000"/>
          </a:xfrm>
        </p:spPr>
        <p:txBody>
          <a:bodyPr>
            <a:normAutofit fontScale="90000"/>
          </a:bodyPr>
          <a:lstStyle/>
          <a:p>
            <a:r>
              <a:rPr lang="uk-UA" sz="4000" dirty="0" smtClean="0">
                <a:solidFill>
                  <a:srgbClr val="FF0000"/>
                </a:solidFill>
              </a:rPr>
              <a:t>Організаційна структура  ПАТ «Завод </a:t>
            </a:r>
            <a:r>
              <a:rPr lang="uk-UA" sz="4000" dirty="0" err="1" smtClean="0">
                <a:solidFill>
                  <a:srgbClr val="FF0000"/>
                </a:solidFill>
              </a:rPr>
              <a:t>Палмаш</a:t>
            </a:r>
            <a:r>
              <a:rPr lang="uk-UA" sz="4000" dirty="0" smtClean="0">
                <a:solidFill>
                  <a:srgbClr val="FF0000"/>
                </a:solidFill>
              </a:rPr>
              <a:t>» </a:t>
            </a:r>
            <a:r>
              <a:rPr lang="ru-RU" dirty="0" smtClean="0"/>
              <a:t/>
            </a:r>
            <a:br>
              <a:rPr lang="ru-RU" dirty="0" smtClean="0"/>
            </a:br>
            <a:endParaRPr lang="ru-RU" dirty="0"/>
          </a:p>
        </p:txBody>
      </p:sp>
      <p:sp>
        <p:nvSpPr>
          <p:cNvPr id="4" name="Номер слайда 3"/>
          <p:cNvSpPr>
            <a:spLocks noGrp="1"/>
          </p:cNvSpPr>
          <p:nvPr>
            <p:ph type="sldNum" sz="quarter" idx="12"/>
          </p:nvPr>
        </p:nvSpPr>
        <p:spPr/>
        <p:txBody>
          <a:bodyPr/>
          <a:lstStyle/>
          <a:p>
            <a:fld id="{0A136FFF-71E0-420B-B526-F3F32D7D4241}" type="slidenum">
              <a:rPr lang="ru-RU" smtClean="0"/>
              <a:pPr/>
              <a:t>10</a:t>
            </a:fld>
            <a:endParaRPr lang="ru-RU"/>
          </a:p>
        </p:txBody>
      </p:sp>
      <p:pic>
        <p:nvPicPr>
          <p:cNvPr id="5" name="Содержимое 4"/>
          <p:cNvPicPr>
            <a:picLocks noGrp="1"/>
          </p:cNvPicPr>
          <p:nvPr>
            <p:ph idx="1"/>
          </p:nvPr>
        </p:nvPicPr>
        <p:blipFill>
          <a:blip r:embed="rId2" cstate="print"/>
          <a:srcRect/>
          <a:stretch>
            <a:fillRect/>
          </a:stretch>
        </p:blipFill>
        <p:spPr bwMode="auto">
          <a:xfrm>
            <a:off x="1619672" y="2204864"/>
            <a:ext cx="6618286" cy="3702207"/>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778098"/>
          </a:xfrm>
        </p:spPr>
        <p:txBody>
          <a:bodyPr>
            <a:normAutofit/>
          </a:bodyPr>
          <a:lstStyle/>
          <a:p>
            <a:r>
              <a:rPr lang="uk-UA" sz="3600" dirty="0" smtClean="0">
                <a:solidFill>
                  <a:srgbClr val="FF0000"/>
                </a:solidFill>
              </a:rPr>
              <a:t>Порівняльний аналіз СППР</a:t>
            </a:r>
            <a:endParaRPr lang="ru-RU" sz="3600"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11</a:t>
            </a:fld>
            <a:endParaRPr lang="ru-RU"/>
          </a:p>
        </p:txBody>
      </p:sp>
      <p:pic>
        <p:nvPicPr>
          <p:cNvPr id="5" name="Рисунок 4"/>
          <p:cNvPicPr/>
          <p:nvPr/>
        </p:nvPicPr>
        <p:blipFill>
          <a:blip r:embed="rId2" cstate="print"/>
          <a:srcRect/>
          <a:stretch>
            <a:fillRect/>
          </a:stretch>
        </p:blipFill>
        <p:spPr bwMode="auto">
          <a:xfrm>
            <a:off x="1331640" y="908720"/>
            <a:ext cx="6624736" cy="576064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FF0000"/>
                </a:solidFill>
              </a:rPr>
              <a:t>Project Expert</a:t>
            </a:r>
            <a:endParaRPr lang="ru-RU"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12</a:t>
            </a:fld>
            <a:endParaRPr lang="ru-RU"/>
          </a:p>
        </p:txBody>
      </p:sp>
      <p:pic>
        <p:nvPicPr>
          <p:cNvPr id="5" name="Рисунок 4" descr="C:\Users\Alexandr Palchuk\Desktop\07.png"/>
          <p:cNvPicPr/>
          <p:nvPr/>
        </p:nvPicPr>
        <p:blipFill>
          <a:blip r:embed="rId2" cstate="print"/>
          <a:srcRect/>
          <a:stretch>
            <a:fillRect/>
          </a:stretch>
        </p:blipFill>
        <p:spPr bwMode="auto">
          <a:xfrm>
            <a:off x="1115616" y="1484784"/>
            <a:ext cx="7056784" cy="439248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FF0000"/>
                </a:solidFill>
              </a:rPr>
              <a:t>Decision making</a:t>
            </a:r>
            <a:endParaRPr lang="ru-RU"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13</a:t>
            </a:fld>
            <a:endParaRPr lang="ru-RU"/>
          </a:p>
        </p:txBody>
      </p:sp>
      <p:pic>
        <p:nvPicPr>
          <p:cNvPr id="5" name="Содержимое 4"/>
          <p:cNvPicPr>
            <a:picLocks noGrp="1"/>
          </p:cNvPicPr>
          <p:nvPr>
            <p:ph idx="1"/>
          </p:nvPr>
        </p:nvPicPr>
        <p:blipFill>
          <a:blip r:embed="rId2" cstate="print"/>
          <a:srcRect/>
          <a:stretch>
            <a:fillRect/>
          </a:stretch>
        </p:blipFill>
        <p:spPr bwMode="auto">
          <a:xfrm>
            <a:off x="1259632" y="1556792"/>
            <a:ext cx="7095317" cy="4525963"/>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solidFill>
                  <a:srgbClr val="FF0000"/>
                </a:solidFill>
              </a:rPr>
              <a:t>Опис</a:t>
            </a:r>
            <a:r>
              <a:rPr lang="ru-RU" dirty="0" smtClean="0">
                <a:solidFill>
                  <a:srgbClr val="FF0000"/>
                </a:solidFill>
              </a:rPr>
              <a:t> стратег</a:t>
            </a:r>
            <a:r>
              <a:rPr lang="uk-UA" dirty="0" err="1" smtClean="0">
                <a:solidFill>
                  <a:srgbClr val="FF0000"/>
                </a:solidFill>
              </a:rPr>
              <a:t>ії</a:t>
            </a:r>
            <a:r>
              <a:rPr lang="uk-UA" dirty="0" smtClean="0">
                <a:solidFill>
                  <a:srgbClr val="FF0000"/>
                </a:solidFill>
              </a:rPr>
              <a:t> розвитку</a:t>
            </a:r>
            <a:endParaRPr lang="ru-RU"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14</a:t>
            </a:fld>
            <a:endParaRPr lang="ru-RU"/>
          </a:p>
        </p:txBody>
      </p:sp>
      <p:sp>
        <p:nvSpPr>
          <p:cNvPr id="8" name="Содержимое 7"/>
          <p:cNvSpPr>
            <a:spLocks noGrp="1"/>
          </p:cNvSpPr>
          <p:nvPr>
            <p:ph idx="1"/>
          </p:nvPr>
        </p:nvSpPr>
        <p:spPr/>
        <p:txBody>
          <a:bodyPr/>
          <a:lstStyle/>
          <a:p>
            <a:endParaRPr lang="ru-RU"/>
          </a:p>
        </p:txBody>
      </p:sp>
      <p:pic>
        <p:nvPicPr>
          <p:cNvPr id="9" name="Рисунок 8"/>
          <p:cNvPicPr/>
          <p:nvPr/>
        </p:nvPicPr>
        <p:blipFill>
          <a:blip r:embed="rId2" cstate="print"/>
          <a:srcRect/>
          <a:stretch>
            <a:fillRect/>
          </a:stretch>
        </p:blipFill>
        <p:spPr bwMode="auto">
          <a:xfrm>
            <a:off x="611560" y="1268760"/>
            <a:ext cx="7920880" cy="4896544"/>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rgbClr val="FF0000"/>
                </a:solidFill>
              </a:rPr>
              <a:t>Графік зміни параметра</a:t>
            </a:r>
            <a:endParaRPr lang="ru-RU"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15</a:t>
            </a:fld>
            <a:endParaRPr lang="ru-RU"/>
          </a:p>
        </p:txBody>
      </p:sp>
      <p:pic>
        <p:nvPicPr>
          <p:cNvPr id="5" name="Содержимое 4"/>
          <p:cNvPicPr>
            <a:picLocks noGrp="1"/>
          </p:cNvPicPr>
          <p:nvPr>
            <p:ph idx="1"/>
          </p:nvPr>
        </p:nvPicPr>
        <p:blipFill>
          <a:blip r:embed="rId2" cstate="print"/>
          <a:srcRect/>
          <a:stretch>
            <a:fillRect/>
          </a:stretch>
        </p:blipFill>
        <p:spPr bwMode="auto">
          <a:xfrm>
            <a:off x="899592" y="1340768"/>
            <a:ext cx="7344816" cy="468052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rgbClr val="FF0000"/>
                </a:solidFill>
              </a:rPr>
              <a:t>Вибір параметрів</a:t>
            </a:r>
            <a:endParaRPr lang="ru-RU"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16</a:t>
            </a:fld>
            <a:endParaRPr lang="ru-RU"/>
          </a:p>
        </p:txBody>
      </p:sp>
      <p:pic>
        <p:nvPicPr>
          <p:cNvPr id="5" name="Содержимое 4"/>
          <p:cNvPicPr>
            <a:picLocks noGrp="1"/>
          </p:cNvPicPr>
          <p:nvPr>
            <p:ph idx="1"/>
          </p:nvPr>
        </p:nvPicPr>
        <p:blipFill>
          <a:blip r:embed="rId2" cstate="print"/>
          <a:srcRect/>
          <a:stretch>
            <a:fillRect/>
          </a:stretch>
        </p:blipFill>
        <p:spPr bwMode="auto">
          <a:xfrm>
            <a:off x="899592" y="1412776"/>
            <a:ext cx="7508099" cy="478112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rgbClr val="FF0000"/>
                </a:solidFill>
              </a:rPr>
              <a:t>Висновки</a:t>
            </a:r>
            <a:endParaRPr lang="ru-RU" dirty="0">
              <a:solidFill>
                <a:srgbClr val="FF0000"/>
              </a:solidFill>
            </a:endParaRPr>
          </a:p>
        </p:txBody>
      </p:sp>
      <p:sp>
        <p:nvSpPr>
          <p:cNvPr id="3" name="Содержимое 2"/>
          <p:cNvSpPr>
            <a:spLocks noGrp="1"/>
          </p:cNvSpPr>
          <p:nvPr>
            <p:ph idx="1"/>
          </p:nvPr>
        </p:nvSpPr>
        <p:spPr/>
        <p:txBody>
          <a:bodyPr>
            <a:normAutofit fontScale="70000" lnSpcReduction="20000"/>
          </a:bodyPr>
          <a:lstStyle/>
          <a:p>
            <a:pPr>
              <a:buNone/>
            </a:pPr>
            <a:r>
              <a:rPr lang="en-US" dirty="0" smtClean="0"/>
              <a:t>		</a:t>
            </a:r>
            <a:r>
              <a:rPr lang="uk-UA" dirty="0" smtClean="0"/>
              <a:t>Отже</a:t>
            </a:r>
            <a:r>
              <a:rPr lang="uk-UA" dirty="0" smtClean="0"/>
              <a:t>, потреба у СППР обумовлена постійним зростанням вимог до ведення господарства. У підприємств збільшується об’єм інформації, яку необхідно обробляти. Оброблена інформація необхідна для прийняття рішень </a:t>
            </a:r>
            <a:r>
              <a:rPr lang="uk-UA" dirty="0" smtClean="0"/>
              <a:t>різного роду.</a:t>
            </a:r>
            <a:endParaRPr lang="en-US" dirty="0" smtClean="0"/>
          </a:p>
          <a:p>
            <a:pPr>
              <a:buNone/>
            </a:pPr>
            <a:r>
              <a:rPr lang="en-US" dirty="0" smtClean="0"/>
              <a:t>		</a:t>
            </a:r>
            <a:r>
              <a:rPr lang="uk-UA" dirty="0" smtClean="0"/>
              <a:t>Тому </a:t>
            </a:r>
            <a:r>
              <a:rPr lang="uk-UA" dirty="0" smtClean="0"/>
              <a:t>доцільним є застосування системи підтримки прийняття управлінських рішень </a:t>
            </a:r>
            <a:r>
              <a:rPr lang="en-US" dirty="0" smtClean="0"/>
              <a:t>Project Expert</a:t>
            </a:r>
            <a:r>
              <a:rPr lang="uk-UA" dirty="0" smtClean="0"/>
              <a:t>. Така система надасть змогу більш ефективно розробляти та впроваджувати плани розвитку підприємства, вирішувати складні питання, регулювати фінансове життя. Вона відрізняється від існуючих сьогодні аналогів тим, що адаптована до умов українського ринку, є багатофункціональною, та однією із найпопулярніших на території країн СНД. </a:t>
            </a:r>
            <a:endParaRPr lang="en-US" dirty="0" smtClean="0"/>
          </a:p>
          <a:p>
            <a:pPr>
              <a:buNone/>
            </a:pPr>
            <a:r>
              <a:rPr lang="en-US" dirty="0" smtClean="0"/>
              <a:t>		</a:t>
            </a:r>
            <a:r>
              <a:rPr lang="uk-UA" dirty="0" smtClean="0"/>
              <a:t>Впровадження </a:t>
            </a:r>
            <a:r>
              <a:rPr lang="uk-UA" dirty="0" smtClean="0"/>
              <a:t>системи </a:t>
            </a:r>
            <a:r>
              <a:rPr lang="en-US" dirty="0" smtClean="0"/>
              <a:t>Decision making </a:t>
            </a:r>
            <a:r>
              <a:rPr lang="ru-RU" dirty="0" smtClean="0"/>
              <a:t>на </a:t>
            </a:r>
            <a:r>
              <a:rPr lang="uk-UA" dirty="0" smtClean="0"/>
              <a:t>підприємстві буде коштувати приблизно 27 тис. грн. Що є доволі низьким показником та вигідним для підприємства.</a:t>
            </a:r>
            <a:endParaRPr lang="ru-RU" dirty="0" smtClean="0"/>
          </a:p>
          <a:p>
            <a:pPr>
              <a:buNone/>
            </a:pPr>
            <a:endParaRPr lang="ru-RU" dirty="0"/>
          </a:p>
        </p:txBody>
      </p:sp>
      <p:sp>
        <p:nvSpPr>
          <p:cNvPr id="4" name="Номер слайда 3"/>
          <p:cNvSpPr>
            <a:spLocks noGrp="1"/>
          </p:cNvSpPr>
          <p:nvPr>
            <p:ph type="sldNum" sz="quarter" idx="12"/>
          </p:nvPr>
        </p:nvSpPr>
        <p:spPr/>
        <p:txBody>
          <a:bodyPr/>
          <a:lstStyle/>
          <a:p>
            <a:fld id="{0A136FFF-71E0-420B-B526-F3F32D7D4241}" type="slidenum">
              <a:rPr lang="ru-RU" smtClean="0"/>
              <a:pPr/>
              <a:t>17</a:t>
            </a:fld>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63688" y="2348880"/>
            <a:ext cx="5626968" cy="1180728"/>
          </a:xfrm>
        </p:spPr>
        <p:txBody>
          <a:bodyPr>
            <a:normAutofit/>
          </a:bodyPr>
          <a:lstStyle/>
          <a:p>
            <a:pPr>
              <a:buNone/>
            </a:pPr>
            <a:r>
              <a:rPr lang="ru-RU" sz="6000" dirty="0" err="1" smtClean="0">
                <a:solidFill>
                  <a:srgbClr val="FF0000"/>
                </a:solidFill>
              </a:rPr>
              <a:t>Дякую</a:t>
            </a:r>
            <a:r>
              <a:rPr lang="ru-RU" sz="6000" dirty="0" smtClean="0">
                <a:solidFill>
                  <a:srgbClr val="FF0000"/>
                </a:solidFill>
              </a:rPr>
              <a:t> за </a:t>
            </a:r>
            <a:r>
              <a:rPr lang="ru-RU" sz="6000" dirty="0" err="1" smtClean="0">
                <a:solidFill>
                  <a:srgbClr val="FF0000"/>
                </a:solidFill>
              </a:rPr>
              <a:t>увагу</a:t>
            </a:r>
            <a:r>
              <a:rPr lang="ru-RU" sz="6000" dirty="0" smtClean="0">
                <a:solidFill>
                  <a:srgbClr val="FF0000"/>
                </a:solidFill>
              </a:rPr>
              <a:t>!</a:t>
            </a:r>
            <a:endParaRPr lang="ru-RU" sz="6000"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18</a:t>
            </a:fld>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dirty="0" smtClean="0">
                <a:solidFill>
                  <a:srgbClr val="FF0000"/>
                </a:solidFill>
              </a:rPr>
              <a:t>Актуальність</a:t>
            </a:r>
            <a:endParaRPr lang="ru-RU" sz="3200" dirty="0">
              <a:solidFill>
                <a:srgbClr val="FF0000"/>
              </a:solidFill>
            </a:endParaRPr>
          </a:p>
        </p:txBody>
      </p:sp>
      <p:sp>
        <p:nvSpPr>
          <p:cNvPr id="3" name="Содержимое 2"/>
          <p:cNvSpPr>
            <a:spLocks noGrp="1"/>
          </p:cNvSpPr>
          <p:nvPr>
            <p:ph idx="1"/>
          </p:nvPr>
        </p:nvSpPr>
        <p:spPr/>
        <p:txBody>
          <a:bodyPr>
            <a:normAutofit fontScale="70000" lnSpcReduction="20000"/>
          </a:bodyPr>
          <a:lstStyle/>
          <a:p>
            <a:pPr algn="just">
              <a:buNone/>
            </a:pPr>
            <a:r>
              <a:rPr lang="uk-UA" dirty="0" smtClean="0"/>
              <a:t>      	Необхідність </a:t>
            </a:r>
            <a:r>
              <a:rPr lang="uk-UA" dirty="0" smtClean="0"/>
              <a:t>запровадження новітніх технологій в усіх сферах діяльності людини обумовлена всезростаючою потребою у швидкому, комплексному та систематизованому аналізі великих масивів даних, проектуванні та прогнозуванні розвитку на майбутнє для прийняття обґрунтованих рішень вже зараз. </a:t>
            </a:r>
            <a:r>
              <a:rPr lang="uk-UA" dirty="0" smtClean="0"/>
              <a:t>Складність</a:t>
            </a:r>
            <a:r>
              <a:rPr lang="uk-UA" dirty="0" smtClean="0"/>
              <a:t>, багатоваріантність та невизначеність нових завдань обумовлює необхідність активного використання в управлінській практиці систем підтримки прийняття рішень. </a:t>
            </a:r>
            <a:endParaRPr lang="uk-UA" dirty="0" smtClean="0"/>
          </a:p>
          <a:p>
            <a:pPr algn="just">
              <a:buNone/>
            </a:pPr>
            <a:r>
              <a:rPr lang="uk-UA" dirty="0" smtClean="0"/>
              <a:t>	</a:t>
            </a:r>
            <a:r>
              <a:rPr lang="uk-UA" dirty="0" smtClean="0"/>
              <a:t>	До </a:t>
            </a:r>
            <a:r>
              <a:rPr lang="uk-UA" dirty="0" smtClean="0"/>
              <a:t>того ж особливої актуальності в останній час набуває розробка спеціальних інтелектуальних засобів підтримки прийняття рішень, що полягає у створенні СППР з використанням методів математичного аналізу </a:t>
            </a:r>
            <a:r>
              <a:rPr lang="uk-UA" dirty="0" smtClean="0"/>
              <a:t>і</a:t>
            </a:r>
            <a:r>
              <a:rPr lang="ru-RU" dirty="0" smtClean="0"/>
              <a:t> </a:t>
            </a:r>
            <a:r>
              <a:rPr lang="uk-UA" dirty="0" smtClean="0"/>
              <a:t>моделювання </a:t>
            </a:r>
            <a:r>
              <a:rPr lang="uk-UA" dirty="0" smtClean="0"/>
              <a:t>та сучасних методів штучного інтелекту із застосуванням експертних систем.</a:t>
            </a:r>
            <a:endParaRPr lang="ru-RU" dirty="0" smtClean="0"/>
          </a:p>
          <a:p>
            <a:endParaRPr lang="ru-RU" dirty="0"/>
          </a:p>
        </p:txBody>
      </p:sp>
      <p:sp>
        <p:nvSpPr>
          <p:cNvPr id="4" name="Номер слайда 3"/>
          <p:cNvSpPr>
            <a:spLocks noGrp="1"/>
          </p:cNvSpPr>
          <p:nvPr>
            <p:ph type="sldNum" sz="quarter" idx="12"/>
          </p:nvPr>
        </p:nvSpPr>
        <p:spPr/>
        <p:txBody>
          <a:bodyPr/>
          <a:lstStyle/>
          <a:p>
            <a:fld id="{0A136FFF-71E0-420B-B526-F3F32D7D4241}" type="slidenum">
              <a:rPr lang="ru-RU" smtClean="0"/>
              <a:pPr/>
              <a:t>2</a:t>
            </a:fld>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836712"/>
            <a:ext cx="8964488" cy="5577483"/>
          </a:xfrm>
        </p:spPr>
        <p:txBody>
          <a:bodyPr>
            <a:normAutofit/>
          </a:bodyPr>
          <a:lstStyle/>
          <a:p>
            <a:pPr>
              <a:buNone/>
            </a:pPr>
            <a:r>
              <a:rPr lang="uk-UA" sz="2600" dirty="0" smtClean="0"/>
              <a:t>		</a:t>
            </a:r>
            <a:r>
              <a:rPr lang="uk-UA" sz="2600" dirty="0" smtClean="0">
                <a:solidFill>
                  <a:srgbClr val="FF0000"/>
                </a:solidFill>
              </a:rPr>
              <a:t>Метою</a:t>
            </a:r>
            <a:r>
              <a:rPr lang="uk-UA" sz="2600" dirty="0" smtClean="0"/>
              <a:t> </a:t>
            </a:r>
            <a:r>
              <a:rPr lang="uk-UA" sz="2600" dirty="0" smtClean="0"/>
              <a:t>роботи є визначення особливостей процесу застосування автоматизованих систем для прийняття управлінських рішень та розробка основних напрямків і практичних рекомендацій щодо створення механізму впровадження автоматизованих </a:t>
            </a:r>
            <a:r>
              <a:rPr lang="uk-UA" sz="2600" dirty="0" smtClean="0"/>
              <a:t>систем.</a:t>
            </a:r>
          </a:p>
          <a:p>
            <a:pPr>
              <a:buNone/>
            </a:pPr>
            <a:r>
              <a:rPr lang="uk-UA" sz="2600" dirty="0" smtClean="0"/>
              <a:t>		</a:t>
            </a:r>
            <a:r>
              <a:rPr lang="uk-UA" sz="2600" dirty="0" smtClean="0">
                <a:solidFill>
                  <a:srgbClr val="FF0000"/>
                </a:solidFill>
              </a:rPr>
              <a:t>Предметом</a:t>
            </a:r>
            <a:r>
              <a:rPr lang="uk-UA" sz="2600" dirty="0" smtClean="0"/>
              <a:t> </a:t>
            </a:r>
            <a:r>
              <a:rPr lang="uk-UA" sz="2600" dirty="0" smtClean="0"/>
              <a:t>дослідження є  підходи, методи та принципи автоматизованих систем для прийняття управлінських рішень</a:t>
            </a:r>
            <a:r>
              <a:rPr lang="uk-UA" sz="2600" dirty="0" smtClean="0"/>
              <a:t>.</a:t>
            </a:r>
          </a:p>
          <a:p>
            <a:pPr>
              <a:buNone/>
            </a:pPr>
            <a:r>
              <a:rPr lang="uk-UA" sz="2600" dirty="0" smtClean="0"/>
              <a:t>		</a:t>
            </a:r>
            <a:r>
              <a:rPr lang="uk-UA" sz="2600" dirty="0" smtClean="0">
                <a:solidFill>
                  <a:srgbClr val="FF0000"/>
                </a:solidFill>
              </a:rPr>
              <a:t>Об'єктом</a:t>
            </a:r>
            <a:r>
              <a:rPr lang="uk-UA" sz="2600" dirty="0" smtClean="0"/>
              <a:t> дослідження виступає ПАТ </a:t>
            </a:r>
            <a:r>
              <a:rPr lang="uk-UA" sz="2600" dirty="0" err="1" smtClean="0"/>
              <a:t>“Завод</a:t>
            </a:r>
            <a:r>
              <a:rPr lang="uk-UA" sz="2600" dirty="0" smtClean="0"/>
              <a:t> </a:t>
            </a:r>
            <a:r>
              <a:rPr lang="uk-UA" sz="2600" dirty="0" err="1" smtClean="0"/>
              <a:t>Палмаш”</a:t>
            </a:r>
            <a:endParaRPr lang="ru-RU" sz="2600" dirty="0" smtClean="0"/>
          </a:p>
          <a:p>
            <a:pPr>
              <a:buNone/>
            </a:pPr>
            <a:endParaRPr lang="ru-RU" dirty="0"/>
          </a:p>
        </p:txBody>
      </p:sp>
      <p:sp>
        <p:nvSpPr>
          <p:cNvPr id="4" name="Номер слайда 3"/>
          <p:cNvSpPr>
            <a:spLocks noGrp="1"/>
          </p:cNvSpPr>
          <p:nvPr>
            <p:ph type="sldNum" sz="quarter" idx="12"/>
          </p:nvPr>
        </p:nvSpPr>
        <p:spPr/>
        <p:txBody>
          <a:bodyPr/>
          <a:lstStyle/>
          <a:p>
            <a:fld id="{0A136FFF-71E0-420B-B526-F3F32D7D4241}" type="slidenum">
              <a:rPr lang="ru-RU" smtClean="0"/>
              <a:pPr/>
              <a:t>3</a:t>
            </a:fld>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1143000"/>
          </a:xfrm>
        </p:spPr>
        <p:txBody>
          <a:bodyPr>
            <a:normAutofit fontScale="90000"/>
          </a:bodyPr>
          <a:lstStyle/>
          <a:p>
            <a:r>
              <a:rPr lang="uk-UA" sz="3600" dirty="0" smtClean="0">
                <a:solidFill>
                  <a:srgbClr val="FF0000"/>
                </a:solidFill>
              </a:rPr>
              <a:t>Загальна схема розробки та прийняття управлінського рішення</a:t>
            </a:r>
            <a:r>
              <a:rPr lang="ru-RU" dirty="0" smtClean="0"/>
              <a:t/>
            </a:r>
            <a:br>
              <a:rPr lang="ru-RU" dirty="0" smtClean="0"/>
            </a:br>
            <a:endParaRPr lang="ru-RU" dirty="0"/>
          </a:p>
        </p:txBody>
      </p:sp>
      <p:sp>
        <p:nvSpPr>
          <p:cNvPr id="4" name="Номер слайда 3"/>
          <p:cNvSpPr>
            <a:spLocks noGrp="1"/>
          </p:cNvSpPr>
          <p:nvPr>
            <p:ph type="sldNum" sz="quarter" idx="12"/>
          </p:nvPr>
        </p:nvSpPr>
        <p:spPr/>
        <p:txBody>
          <a:bodyPr/>
          <a:lstStyle/>
          <a:p>
            <a:fld id="{0A136FFF-71E0-420B-B526-F3F32D7D4241}" type="slidenum">
              <a:rPr lang="ru-RU" smtClean="0"/>
              <a:pPr/>
              <a:t>4</a:t>
            </a:fld>
            <a:endParaRPr lang="ru-RU"/>
          </a:p>
        </p:txBody>
      </p:sp>
      <p:pic>
        <p:nvPicPr>
          <p:cNvPr id="5" name="Содержимое 4"/>
          <p:cNvPicPr>
            <a:picLocks noGrp="1"/>
          </p:cNvPicPr>
          <p:nvPr>
            <p:ph idx="1"/>
          </p:nvPr>
        </p:nvPicPr>
        <p:blipFill>
          <a:blip r:embed="rId2" cstate="print"/>
          <a:srcRect/>
          <a:stretch>
            <a:fillRect/>
          </a:stretch>
        </p:blipFill>
        <p:spPr bwMode="auto">
          <a:xfrm>
            <a:off x="1187624" y="2276872"/>
            <a:ext cx="6964623" cy="3178524"/>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20688"/>
            <a:ext cx="8229600" cy="1143000"/>
          </a:xfrm>
        </p:spPr>
        <p:txBody>
          <a:bodyPr>
            <a:normAutofit fontScale="90000"/>
          </a:bodyPr>
          <a:lstStyle/>
          <a:p>
            <a:r>
              <a:rPr lang="uk-UA" sz="3600" dirty="0" smtClean="0">
                <a:solidFill>
                  <a:srgbClr val="FF0000"/>
                </a:solidFill>
              </a:rPr>
              <a:t>Загальна структура системи автоматизації управлінських рішень</a:t>
            </a:r>
            <a:r>
              <a:rPr lang="ru-RU" dirty="0" smtClean="0"/>
              <a:t/>
            </a:r>
            <a:br>
              <a:rPr lang="ru-RU" dirty="0" smtClean="0"/>
            </a:br>
            <a:endParaRPr lang="ru-RU" dirty="0"/>
          </a:p>
        </p:txBody>
      </p:sp>
      <p:sp>
        <p:nvSpPr>
          <p:cNvPr id="4" name="Номер слайда 3"/>
          <p:cNvSpPr>
            <a:spLocks noGrp="1"/>
          </p:cNvSpPr>
          <p:nvPr>
            <p:ph type="sldNum" sz="quarter" idx="12"/>
          </p:nvPr>
        </p:nvSpPr>
        <p:spPr/>
        <p:txBody>
          <a:bodyPr/>
          <a:lstStyle/>
          <a:p>
            <a:fld id="{0A136FFF-71E0-420B-B526-F3F32D7D4241}" type="slidenum">
              <a:rPr lang="ru-RU" smtClean="0"/>
              <a:pPr/>
              <a:t>5</a:t>
            </a:fld>
            <a:endParaRPr lang="ru-RU"/>
          </a:p>
        </p:txBody>
      </p:sp>
      <p:pic>
        <p:nvPicPr>
          <p:cNvPr id="6" name="Содержимое 5"/>
          <p:cNvPicPr>
            <a:picLocks noGrp="1"/>
          </p:cNvPicPr>
          <p:nvPr>
            <p:ph idx="1"/>
          </p:nvPr>
        </p:nvPicPr>
        <p:blipFill>
          <a:blip r:embed="rId2" cstate="print"/>
          <a:srcRect/>
          <a:stretch>
            <a:fillRect/>
          </a:stretch>
        </p:blipFill>
        <p:spPr bwMode="auto">
          <a:xfrm>
            <a:off x="1043608" y="2204864"/>
            <a:ext cx="7560840" cy="393378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solidFill>
                  <a:srgbClr val="FF0000"/>
                </a:solidFill>
              </a:rPr>
              <a:t>СППР</a:t>
            </a:r>
            <a:endParaRPr lang="ru-RU" dirty="0">
              <a:solidFill>
                <a:srgbClr val="FF0000"/>
              </a:solidFill>
            </a:endParaRPr>
          </a:p>
        </p:txBody>
      </p:sp>
      <p:sp>
        <p:nvSpPr>
          <p:cNvPr id="3" name="Содержимое 2"/>
          <p:cNvSpPr>
            <a:spLocks noGrp="1"/>
          </p:cNvSpPr>
          <p:nvPr>
            <p:ph idx="1"/>
          </p:nvPr>
        </p:nvSpPr>
        <p:spPr/>
        <p:txBody>
          <a:bodyPr>
            <a:normAutofit/>
          </a:bodyPr>
          <a:lstStyle/>
          <a:p>
            <a:pPr>
              <a:buNone/>
            </a:pPr>
            <a:r>
              <a:rPr lang="uk-UA" sz="2400" i="1" dirty="0" smtClean="0"/>
              <a:t>    </a:t>
            </a:r>
            <a:r>
              <a:rPr lang="uk-UA" sz="2400" dirty="0" smtClean="0">
                <a:solidFill>
                  <a:srgbClr val="FFFF00"/>
                </a:solidFill>
              </a:rPr>
              <a:t>Система </a:t>
            </a:r>
            <a:r>
              <a:rPr lang="uk-UA" sz="2400" dirty="0" smtClean="0">
                <a:solidFill>
                  <a:srgbClr val="FFFF00"/>
                </a:solidFill>
              </a:rPr>
              <a:t>підтримки </a:t>
            </a:r>
            <a:r>
              <a:rPr lang="ru-RU" sz="2400" dirty="0" smtClean="0">
                <a:solidFill>
                  <a:srgbClr val="FFFF00"/>
                </a:solidFill>
              </a:rPr>
              <a:t>прийняття </a:t>
            </a:r>
            <a:r>
              <a:rPr lang="uk-UA" sz="2400" dirty="0" smtClean="0">
                <a:solidFill>
                  <a:srgbClr val="FFFF00"/>
                </a:solidFill>
              </a:rPr>
              <a:t>рішень </a:t>
            </a:r>
            <a:r>
              <a:rPr lang="uk-UA" sz="2400" dirty="0" smtClean="0"/>
              <a:t>— інформаційна система, яка </a:t>
            </a:r>
            <a:r>
              <a:rPr lang="uk-UA" sz="2400" dirty="0" smtClean="0"/>
              <a:t>підтримує </a:t>
            </a:r>
            <a:r>
              <a:rPr lang="uk-UA" sz="2400" dirty="0" smtClean="0"/>
              <a:t>процес прийняття управлінських рішень у ситуаціях, які не досить добре структуровані. Такі системи </a:t>
            </a:r>
            <a:r>
              <a:rPr lang="uk-UA" sz="2400" dirty="0" smtClean="0"/>
              <a:t>не завжди називають </a:t>
            </a:r>
            <a:r>
              <a:rPr lang="uk-UA" sz="2400" dirty="0" smtClean="0"/>
              <a:t>оптимальне рішення, але за їх допомогою намагаються скерувати процес </a:t>
            </a:r>
            <a:r>
              <a:rPr lang="uk-UA" sz="2400" dirty="0" smtClean="0"/>
              <a:t>прийняття </a:t>
            </a:r>
            <a:r>
              <a:rPr lang="uk-UA" sz="2400" dirty="0" smtClean="0"/>
              <a:t>рішень у правильне </a:t>
            </a:r>
            <a:r>
              <a:rPr lang="uk-UA" sz="2400" dirty="0" smtClean="0"/>
              <a:t>русло.</a:t>
            </a:r>
            <a:endParaRPr lang="ru-RU" sz="2400" dirty="0" smtClean="0"/>
          </a:p>
          <a:p>
            <a:pPr>
              <a:buNone/>
            </a:pPr>
            <a:r>
              <a:rPr lang="en-US" dirty="0" smtClean="0"/>
              <a:t>			     - </a:t>
            </a:r>
            <a:r>
              <a:rPr lang="uk-UA" dirty="0" smtClean="0"/>
              <a:t>Експертні системи</a:t>
            </a:r>
          </a:p>
          <a:p>
            <a:pPr>
              <a:buNone/>
            </a:pPr>
            <a:r>
              <a:rPr lang="en-US" dirty="0" smtClean="0"/>
              <a:t>			     - </a:t>
            </a:r>
            <a:r>
              <a:rPr lang="uk-UA" dirty="0" smtClean="0"/>
              <a:t>Нейронні мережі</a:t>
            </a:r>
          </a:p>
          <a:p>
            <a:pPr>
              <a:buNone/>
            </a:pPr>
            <a:r>
              <a:rPr lang="en-US" dirty="0" smtClean="0"/>
              <a:t>			     - </a:t>
            </a:r>
            <a:r>
              <a:rPr lang="uk-UA" dirty="0" smtClean="0"/>
              <a:t>Нечіткі бази знань</a:t>
            </a:r>
          </a:p>
          <a:p>
            <a:pPr>
              <a:buNone/>
            </a:pPr>
            <a:endParaRPr lang="ru-RU" dirty="0"/>
          </a:p>
        </p:txBody>
      </p:sp>
      <p:sp>
        <p:nvSpPr>
          <p:cNvPr id="4" name="Номер слайда 3"/>
          <p:cNvSpPr>
            <a:spLocks noGrp="1"/>
          </p:cNvSpPr>
          <p:nvPr>
            <p:ph type="sldNum" sz="quarter" idx="12"/>
          </p:nvPr>
        </p:nvSpPr>
        <p:spPr/>
        <p:txBody>
          <a:bodyPr/>
          <a:lstStyle/>
          <a:p>
            <a:fld id="{0A136FFF-71E0-420B-B526-F3F32D7D4241}" type="slidenum">
              <a:rPr lang="ru-RU" smtClean="0"/>
              <a:pPr/>
              <a:t>6</a:t>
            </a:fld>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980728"/>
          </a:xfrm>
        </p:spPr>
        <p:txBody>
          <a:bodyPr>
            <a:normAutofit/>
          </a:bodyPr>
          <a:lstStyle/>
          <a:p>
            <a:r>
              <a:rPr lang="uk-UA" sz="3200" dirty="0" smtClean="0">
                <a:solidFill>
                  <a:srgbClr val="FF0000"/>
                </a:solidFill>
                <a:latin typeface="+mn-lt"/>
              </a:rPr>
              <a:t>SWOT-аналіз </a:t>
            </a:r>
            <a:r>
              <a:rPr lang="uk-UA" sz="3200" dirty="0" smtClean="0">
                <a:solidFill>
                  <a:srgbClr val="FF0000"/>
                </a:solidFill>
                <a:latin typeface="+mn-lt"/>
              </a:rPr>
              <a:t>ПАТ «Завод </a:t>
            </a:r>
            <a:r>
              <a:rPr lang="uk-UA" sz="3200" dirty="0" err="1" smtClean="0">
                <a:solidFill>
                  <a:srgbClr val="FF0000"/>
                </a:solidFill>
                <a:latin typeface="+mn-lt"/>
              </a:rPr>
              <a:t>Палмаш</a:t>
            </a:r>
            <a:r>
              <a:rPr lang="uk-UA" sz="3200" dirty="0" smtClean="0">
                <a:solidFill>
                  <a:srgbClr val="FF0000"/>
                </a:solidFill>
                <a:latin typeface="+mn-lt"/>
              </a:rPr>
              <a:t>»</a:t>
            </a:r>
            <a:endParaRPr lang="ru-RU" sz="3200" dirty="0">
              <a:solidFill>
                <a:srgbClr val="FF0000"/>
              </a:solidFill>
              <a:latin typeface="+mn-lt"/>
            </a:endParaRPr>
          </a:p>
        </p:txBody>
      </p:sp>
      <p:graphicFrame>
        <p:nvGraphicFramePr>
          <p:cNvPr id="6" name="Содержимое 5"/>
          <p:cNvGraphicFramePr>
            <a:graphicFrameLocks noGrp="1"/>
          </p:cNvGraphicFramePr>
          <p:nvPr>
            <p:ph idx="1"/>
          </p:nvPr>
        </p:nvGraphicFramePr>
        <p:xfrm>
          <a:off x="467544" y="908720"/>
          <a:ext cx="8229600" cy="2133600"/>
        </p:xfrm>
        <a:graphic>
          <a:graphicData uri="http://schemas.openxmlformats.org/drawingml/2006/table">
            <a:tbl>
              <a:tblPr firstRow="1" bandRow="1">
                <a:tableStyleId>{5C22544A-7EE6-4342-B048-85BDC9FD1C3A}</a:tableStyleId>
              </a:tblPr>
              <a:tblGrid>
                <a:gridCol w="4114800"/>
                <a:gridCol w="4114800"/>
              </a:tblGrid>
              <a:tr h="434531">
                <a:tc>
                  <a:txBody>
                    <a:bodyPr/>
                    <a:lstStyle/>
                    <a:p>
                      <a:r>
                        <a:rPr lang="uk-UA" sz="1600" b="1" kern="1200" dirty="0" smtClean="0">
                          <a:solidFill>
                            <a:schemeClr val="lt1"/>
                          </a:solidFill>
                          <a:latin typeface="+mn-lt"/>
                          <a:ea typeface="+mn-ea"/>
                          <a:cs typeface="+mn-cs"/>
                        </a:rPr>
                        <a:t>                   Сильні сторони</a:t>
                      </a:r>
                      <a:endParaRPr lang="ru-RU" sz="1600" dirty="0"/>
                    </a:p>
                  </a:txBody>
                  <a:tcPr/>
                </a:tc>
                <a:tc>
                  <a:txBody>
                    <a:bodyPr/>
                    <a:lstStyle/>
                    <a:p>
                      <a:r>
                        <a:rPr lang="uk-UA" sz="1600" b="1" kern="1200" dirty="0" smtClean="0">
                          <a:solidFill>
                            <a:schemeClr val="lt1"/>
                          </a:solidFill>
                          <a:latin typeface="+mn-lt"/>
                          <a:ea typeface="+mn-ea"/>
                          <a:cs typeface="+mn-cs"/>
                        </a:rPr>
                        <a:t>Можливості в зовнішньому ринковому середовищі</a:t>
                      </a:r>
                      <a:endParaRPr lang="ru-RU" sz="1600" dirty="0"/>
                    </a:p>
                  </a:txBody>
                  <a:tcPr/>
                </a:tc>
              </a:tr>
              <a:tr h="1365669">
                <a:tc>
                  <a:txBody>
                    <a:bodyPr/>
                    <a:lstStyle/>
                    <a:p>
                      <a:r>
                        <a:rPr lang="uk-UA" sz="1600" kern="1200" dirty="0" smtClean="0">
                          <a:solidFill>
                            <a:schemeClr val="dk1"/>
                          </a:solidFill>
                          <a:latin typeface="+mn-lt"/>
                          <a:ea typeface="+mn-ea"/>
                          <a:cs typeface="+mn-cs"/>
                        </a:rPr>
                        <a:t>1. Наявність випуску унікальної продукції, що має попит на зовнішніх ринках</a:t>
                      </a:r>
                      <a:endParaRPr lang="ru-RU" sz="1600" kern="1200" dirty="0" smtClean="0">
                        <a:solidFill>
                          <a:schemeClr val="dk1"/>
                        </a:solidFill>
                        <a:latin typeface="+mn-lt"/>
                        <a:ea typeface="+mn-ea"/>
                        <a:cs typeface="+mn-cs"/>
                      </a:endParaRPr>
                    </a:p>
                    <a:p>
                      <a:r>
                        <a:rPr lang="uk-UA" sz="1600" kern="1200" dirty="0" smtClean="0">
                          <a:solidFill>
                            <a:schemeClr val="dk1"/>
                          </a:solidFill>
                          <a:latin typeface="+mn-lt"/>
                          <a:ea typeface="+mn-ea"/>
                          <a:cs typeface="+mn-cs"/>
                        </a:rPr>
                        <a:t>2. Наявність висококваліфікованих фахівців</a:t>
                      </a:r>
                      <a:endParaRPr lang="ru-RU" sz="1600" kern="1200" dirty="0" smtClean="0">
                        <a:solidFill>
                          <a:schemeClr val="dk1"/>
                        </a:solidFill>
                        <a:latin typeface="+mn-lt"/>
                        <a:ea typeface="+mn-ea"/>
                        <a:cs typeface="+mn-cs"/>
                      </a:endParaRPr>
                    </a:p>
                    <a:p>
                      <a:r>
                        <a:rPr lang="uk-UA" sz="1600" kern="1200" dirty="0" smtClean="0">
                          <a:solidFill>
                            <a:schemeClr val="dk1"/>
                          </a:solidFill>
                          <a:latin typeface="+mn-lt"/>
                          <a:ea typeface="+mn-ea"/>
                          <a:cs typeface="+mn-cs"/>
                        </a:rPr>
                        <a:t>3. Збереглися традиції та досвід виробництва машинобудівної продукції</a:t>
                      </a:r>
                      <a:endParaRPr lang="ru-RU" sz="1600" dirty="0"/>
                    </a:p>
                  </a:txBody>
                  <a:tcPr/>
                </a:tc>
                <a:tc>
                  <a:txBody>
                    <a:bodyPr/>
                    <a:lstStyle/>
                    <a:p>
                      <a:r>
                        <a:rPr lang="uk-UA" sz="1600" kern="1200" dirty="0" smtClean="0">
                          <a:solidFill>
                            <a:schemeClr val="dk1"/>
                          </a:solidFill>
                          <a:latin typeface="+mn-lt"/>
                          <a:ea typeface="+mn-ea"/>
                          <a:cs typeface="+mn-cs"/>
                        </a:rPr>
                        <a:t>1. Відносно стабільний попит на ринках Росії та країн СНД.</a:t>
                      </a:r>
                      <a:endParaRPr lang="ru-RU" sz="1600" kern="1200" dirty="0" smtClean="0">
                        <a:solidFill>
                          <a:schemeClr val="dk1"/>
                        </a:solidFill>
                        <a:latin typeface="+mn-lt"/>
                        <a:ea typeface="+mn-ea"/>
                        <a:cs typeface="+mn-cs"/>
                      </a:endParaRPr>
                    </a:p>
                    <a:p>
                      <a:r>
                        <a:rPr lang="uk-UA" sz="1600" kern="1200" dirty="0" smtClean="0">
                          <a:solidFill>
                            <a:schemeClr val="dk1"/>
                          </a:solidFill>
                          <a:latin typeface="+mn-lt"/>
                          <a:ea typeface="+mn-ea"/>
                          <a:cs typeface="+mn-cs"/>
                        </a:rPr>
                        <a:t>2. Можливість пожвавлення внутрішнього ринку України.</a:t>
                      </a:r>
                      <a:endParaRPr lang="ru-RU" sz="1600" kern="1200" dirty="0" smtClean="0">
                        <a:solidFill>
                          <a:schemeClr val="dk1"/>
                        </a:solidFill>
                        <a:latin typeface="+mn-lt"/>
                        <a:ea typeface="+mn-ea"/>
                        <a:cs typeface="+mn-cs"/>
                      </a:endParaRPr>
                    </a:p>
                    <a:p>
                      <a:r>
                        <a:rPr lang="uk-UA" sz="1600" kern="1200" dirty="0" smtClean="0">
                          <a:solidFill>
                            <a:schemeClr val="dk1"/>
                          </a:solidFill>
                          <a:latin typeface="+mn-lt"/>
                          <a:ea typeface="+mn-ea"/>
                          <a:cs typeface="+mn-cs"/>
                        </a:rPr>
                        <a:t>3. Можливість часткового освоєння ринків Азії, Африки та Латинської Америки.</a:t>
                      </a:r>
                      <a:endParaRPr lang="ru-RU" sz="1600" dirty="0"/>
                    </a:p>
                  </a:txBody>
                  <a:tcPr/>
                </a:tc>
              </a:tr>
            </a:tbl>
          </a:graphicData>
        </a:graphic>
      </p:graphicFrame>
      <p:sp>
        <p:nvSpPr>
          <p:cNvPr id="4" name="Номер слайда 3"/>
          <p:cNvSpPr>
            <a:spLocks noGrp="1"/>
          </p:cNvSpPr>
          <p:nvPr>
            <p:ph type="sldNum" sz="quarter" idx="12"/>
          </p:nvPr>
        </p:nvSpPr>
        <p:spPr/>
        <p:txBody>
          <a:bodyPr/>
          <a:lstStyle/>
          <a:p>
            <a:fld id="{0A136FFF-71E0-420B-B526-F3F32D7D4241}" type="slidenum">
              <a:rPr lang="ru-RU" smtClean="0"/>
              <a:pPr/>
              <a:t>7</a:t>
            </a:fld>
            <a:endParaRPr lang="ru-RU"/>
          </a:p>
        </p:txBody>
      </p:sp>
      <p:graphicFrame>
        <p:nvGraphicFramePr>
          <p:cNvPr id="7" name="Содержимое 5"/>
          <p:cNvGraphicFramePr>
            <a:graphicFrameLocks/>
          </p:cNvGraphicFramePr>
          <p:nvPr/>
        </p:nvGraphicFramePr>
        <p:xfrm>
          <a:off x="395536" y="3140968"/>
          <a:ext cx="8373616" cy="3425733"/>
        </p:xfrm>
        <a:graphic>
          <a:graphicData uri="http://schemas.openxmlformats.org/drawingml/2006/table">
            <a:tbl>
              <a:tblPr firstRow="1" bandRow="1">
                <a:tableStyleId>{5C22544A-7EE6-4342-B048-85BDC9FD1C3A}</a:tableStyleId>
              </a:tblPr>
              <a:tblGrid>
                <a:gridCol w="4186808"/>
                <a:gridCol w="4186808"/>
              </a:tblGrid>
              <a:tr h="591093">
                <a:tc>
                  <a:txBody>
                    <a:bodyPr/>
                    <a:lstStyle/>
                    <a:p>
                      <a:r>
                        <a:rPr lang="uk-UA" sz="1600" b="1" kern="1200" dirty="0" smtClean="0">
                          <a:solidFill>
                            <a:schemeClr val="lt1"/>
                          </a:solidFill>
                          <a:latin typeface="+mn-lt"/>
                          <a:ea typeface="+mn-ea"/>
                          <a:cs typeface="+mn-cs"/>
                        </a:rPr>
                        <a:t>                    Слабкі сторони</a:t>
                      </a:r>
                      <a:endParaRPr lang="ru-RU" sz="1600" dirty="0"/>
                    </a:p>
                  </a:txBody>
                  <a:tcPr/>
                </a:tc>
                <a:tc>
                  <a:txBody>
                    <a:bodyPr/>
                    <a:lstStyle/>
                    <a:p>
                      <a:r>
                        <a:rPr lang="uk-UA" sz="1600" b="1" kern="1200" dirty="0" smtClean="0">
                          <a:solidFill>
                            <a:schemeClr val="lt1"/>
                          </a:solidFill>
                          <a:latin typeface="+mn-lt"/>
                          <a:ea typeface="+mn-ea"/>
                          <a:cs typeface="+mn-cs"/>
                        </a:rPr>
                        <a:t>Загрози зовнішнього ринкового середовища</a:t>
                      </a:r>
                      <a:endParaRPr lang="ru-RU" sz="1600" dirty="0"/>
                    </a:p>
                  </a:txBody>
                  <a:tcPr/>
                </a:tc>
              </a:tr>
              <a:tr h="2821831">
                <a:tc>
                  <a:txBody>
                    <a:bodyPr/>
                    <a:lstStyle/>
                    <a:p>
                      <a:r>
                        <a:rPr lang="uk-UA" sz="1800" kern="1200" dirty="0" smtClean="0">
                          <a:solidFill>
                            <a:schemeClr val="dk1"/>
                          </a:solidFill>
                          <a:latin typeface="+mn-lt"/>
                          <a:ea typeface="+mn-ea"/>
                          <a:cs typeface="+mn-cs"/>
                        </a:rPr>
                        <a:t>1. Відсутність системи сервісного обслуговування</a:t>
                      </a:r>
                      <a:endParaRPr lang="ru-RU" sz="1800" kern="1200" dirty="0" smtClean="0">
                        <a:solidFill>
                          <a:schemeClr val="dk1"/>
                        </a:solidFill>
                        <a:latin typeface="+mn-lt"/>
                        <a:ea typeface="+mn-ea"/>
                        <a:cs typeface="+mn-cs"/>
                      </a:endParaRPr>
                    </a:p>
                    <a:p>
                      <a:r>
                        <a:rPr lang="uk-UA" sz="1800" kern="1200" dirty="0" smtClean="0">
                          <a:solidFill>
                            <a:schemeClr val="dk1"/>
                          </a:solidFill>
                          <a:latin typeface="+mn-lt"/>
                          <a:ea typeface="+mn-ea"/>
                          <a:cs typeface="+mn-cs"/>
                        </a:rPr>
                        <a:t>2. Недостатня  конкурентоспроможність продукції з точки зору якості.</a:t>
                      </a:r>
                      <a:endParaRPr lang="ru-RU" sz="1800" kern="1200" dirty="0" smtClean="0">
                        <a:solidFill>
                          <a:schemeClr val="dk1"/>
                        </a:solidFill>
                        <a:latin typeface="+mn-lt"/>
                        <a:ea typeface="+mn-ea"/>
                        <a:cs typeface="+mn-cs"/>
                      </a:endParaRPr>
                    </a:p>
                    <a:p>
                      <a:r>
                        <a:rPr lang="uk-UA" sz="1800" kern="1200" dirty="0" smtClean="0">
                          <a:solidFill>
                            <a:schemeClr val="dk1"/>
                          </a:solidFill>
                          <a:latin typeface="+mn-lt"/>
                          <a:ea typeface="+mn-ea"/>
                          <a:cs typeface="+mn-cs"/>
                        </a:rPr>
                        <a:t>3. Відсутність брендів, слабка популярність на світових ринках.</a:t>
                      </a:r>
                      <a:endParaRPr lang="ru-RU" sz="1800" kern="1200" dirty="0" smtClean="0">
                        <a:solidFill>
                          <a:schemeClr val="dk1"/>
                        </a:solidFill>
                        <a:latin typeface="+mn-lt"/>
                        <a:ea typeface="+mn-ea"/>
                        <a:cs typeface="+mn-cs"/>
                      </a:endParaRPr>
                    </a:p>
                    <a:p>
                      <a:r>
                        <a:rPr lang="uk-UA" sz="1800" kern="1200" dirty="0" smtClean="0">
                          <a:solidFill>
                            <a:schemeClr val="dk1"/>
                          </a:solidFill>
                          <a:latin typeface="+mn-lt"/>
                          <a:ea typeface="+mn-ea"/>
                          <a:cs typeface="+mn-cs"/>
                        </a:rPr>
                        <a:t>4. Експорт переважно в країни СНД.</a:t>
                      </a:r>
                      <a:endParaRPr lang="ru-RU" sz="1800" kern="1200" dirty="0" smtClean="0">
                        <a:solidFill>
                          <a:schemeClr val="dk1"/>
                        </a:solidFill>
                        <a:latin typeface="+mn-lt"/>
                        <a:ea typeface="+mn-ea"/>
                        <a:cs typeface="+mn-cs"/>
                      </a:endParaRPr>
                    </a:p>
                    <a:p>
                      <a:r>
                        <a:rPr lang="uk-UA" sz="1800" kern="1200" dirty="0" smtClean="0">
                          <a:solidFill>
                            <a:schemeClr val="dk1"/>
                          </a:solidFill>
                          <a:latin typeface="+mn-lt"/>
                          <a:ea typeface="+mn-ea"/>
                          <a:cs typeface="+mn-cs"/>
                        </a:rPr>
                        <a:t>5. Відсутність портфеля перспективних розробок продукції машинобудування для впровадження у виробництво</a:t>
                      </a:r>
                      <a:endParaRPr lang="ru-RU" sz="1600" dirty="0"/>
                    </a:p>
                  </a:txBody>
                  <a:tcPr/>
                </a:tc>
                <a:tc>
                  <a:txBody>
                    <a:bodyPr/>
                    <a:lstStyle/>
                    <a:p>
                      <a:r>
                        <a:rPr lang="uk-UA" sz="1600" kern="1200" dirty="0" smtClean="0">
                          <a:solidFill>
                            <a:schemeClr val="dk1"/>
                          </a:solidFill>
                          <a:latin typeface="+mn-lt"/>
                          <a:ea typeface="+mn-ea"/>
                          <a:cs typeface="+mn-cs"/>
                        </a:rPr>
                        <a:t>1. Загострення світової фінансової кризи.</a:t>
                      </a:r>
                      <a:endParaRPr lang="ru-RU" sz="1600" kern="1200" dirty="0" smtClean="0">
                        <a:solidFill>
                          <a:schemeClr val="dk1"/>
                        </a:solidFill>
                        <a:latin typeface="+mn-lt"/>
                        <a:ea typeface="+mn-ea"/>
                        <a:cs typeface="+mn-cs"/>
                      </a:endParaRPr>
                    </a:p>
                    <a:p>
                      <a:r>
                        <a:rPr lang="uk-UA" sz="1600" kern="1200" dirty="0" smtClean="0">
                          <a:solidFill>
                            <a:schemeClr val="dk1"/>
                          </a:solidFill>
                          <a:latin typeface="+mn-lt"/>
                          <a:ea typeface="+mn-ea"/>
                          <a:cs typeface="+mn-cs"/>
                        </a:rPr>
                        <a:t>2. Зростання конкуренції на ринках  СНД.</a:t>
                      </a:r>
                      <a:endParaRPr lang="ru-RU" sz="1600" kern="1200" dirty="0" smtClean="0">
                        <a:solidFill>
                          <a:schemeClr val="dk1"/>
                        </a:solidFill>
                        <a:latin typeface="+mn-lt"/>
                        <a:ea typeface="+mn-ea"/>
                        <a:cs typeface="+mn-cs"/>
                      </a:endParaRPr>
                    </a:p>
                    <a:p>
                      <a:r>
                        <a:rPr lang="uk-UA" sz="1600" kern="1200" dirty="0" smtClean="0">
                          <a:solidFill>
                            <a:schemeClr val="dk1"/>
                          </a:solidFill>
                          <a:latin typeface="+mn-lt"/>
                          <a:ea typeface="+mn-ea"/>
                          <a:cs typeface="+mn-cs"/>
                        </a:rPr>
                        <a:t>3. Активна діяльність ключових конкурентів: Японія, Індія, Китай.</a:t>
                      </a:r>
                      <a:endParaRPr lang="ru-RU" sz="1600" kern="1200" dirty="0" smtClean="0">
                        <a:solidFill>
                          <a:schemeClr val="dk1"/>
                        </a:solidFill>
                        <a:latin typeface="+mn-lt"/>
                        <a:ea typeface="+mn-ea"/>
                        <a:cs typeface="+mn-cs"/>
                      </a:endParaRPr>
                    </a:p>
                    <a:p>
                      <a:r>
                        <a:rPr lang="uk-UA" sz="1600" kern="1200" dirty="0" smtClean="0">
                          <a:solidFill>
                            <a:schemeClr val="dk1"/>
                          </a:solidFill>
                          <a:latin typeface="+mn-lt"/>
                          <a:ea typeface="+mn-ea"/>
                          <a:cs typeface="+mn-cs"/>
                        </a:rPr>
                        <a:t>4. Відсутність або недостатність державних заходів для розвитку машинобудування.</a:t>
                      </a:r>
                      <a:endParaRPr lang="ru-RU" sz="1600" kern="1200" dirty="0" smtClean="0">
                        <a:solidFill>
                          <a:schemeClr val="dk1"/>
                        </a:solidFill>
                        <a:latin typeface="+mn-lt"/>
                        <a:ea typeface="+mn-ea"/>
                        <a:cs typeface="+mn-cs"/>
                      </a:endParaRPr>
                    </a:p>
                    <a:p>
                      <a:r>
                        <a:rPr lang="uk-UA" sz="1600" kern="1200" dirty="0" smtClean="0">
                          <a:solidFill>
                            <a:schemeClr val="dk1"/>
                          </a:solidFill>
                          <a:latin typeface="+mn-lt"/>
                          <a:ea typeface="+mn-ea"/>
                          <a:cs typeface="+mn-cs"/>
                        </a:rPr>
                        <a:t>5. Відсутність  стабільного фінансування урядових програм за термінами та обсягами.</a:t>
                      </a:r>
                      <a:endParaRPr lang="ru-RU" sz="1600" kern="1200" dirty="0" smtClean="0">
                        <a:solidFill>
                          <a:schemeClr val="dk1"/>
                        </a:solidFill>
                        <a:latin typeface="+mn-lt"/>
                        <a:ea typeface="+mn-ea"/>
                        <a:cs typeface="+mn-cs"/>
                      </a:endParaRPr>
                    </a:p>
                    <a:p>
                      <a:r>
                        <a:rPr lang="uk-UA" sz="1600" kern="1200" dirty="0" smtClean="0">
                          <a:solidFill>
                            <a:schemeClr val="dk1"/>
                          </a:solidFill>
                          <a:latin typeface="+mn-lt"/>
                          <a:ea typeface="+mn-ea"/>
                          <a:cs typeface="+mn-cs"/>
                        </a:rPr>
                        <a:t>6. Нестабільність курсів світових валют.</a:t>
                      </a:r>
                      <a:endParaRPr lang="ru-RU" sz="1600"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600" dirty="0" smtClean="0">
                <a:solidFill>
                  <a:srgbClr val="FF0000"/>
                </a:solidFill>
              </a:rPr>
              <a:t>Використання пакету “1С”</a:t>
            </a:r>
            <a:endParaRPr lang="ru-RU" sz="3600"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8</a:t>
            </a:fld>
            <a:endParaRPr lang="ru-RU"/>
          </a:p>
        </p:txBody>
      </p:sp>
      <p:pic>
        <p:nvPicPr>
          <p:cNvPr id="5" name="Содержимое 4"/>
          <p:cNvPicPr>
            <a:picLocks noGrp="1"/>
          </p:cNvPicPr>
          <p:nvPr>
            <p:ph idx="1"/>
          </p:nvPr>
        </p:nvPicPr>
        <p:blipFill>
          <a:blip r:embed="rId2" cstate="print"/>
          <a:srcRect/>
          <a:stretch>
            <a:fillRect/>
          </a:stretch>
        </p:blipFill>
        <p:spPr bwMode="auto">
          <a:xfrm>
            <a:off x="1619672" y="1484784"/>
            <a:ext cx="6361905" cy="439047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3200" dirty="0" smtClean="0">
                <a:solidFill>
                  <a:srgbClr val="FF0000"/>
                </a:solidFill>
              </a:rPr>
              <a:t>Виробнича структура ПАТ «Завод </a:t>
            </a:r>
            <a:r>
              <a:rPr lang="uk-UA" sz="3200" dirty="0" err="1" smtClean="0">
                <a:solidFill>
                  <a:srgbClr val="FF0000"/>
                </a:solidFill>
              </a:rPr>
              <a:t>Палмаш</a:t>
            </a:r>
            <a:r>
              <a:rPr lang="uk-UA" sz="3200" dirty="0" smtClean="0">
                <a:solidFill>
                  <a:srgbClr val="FF0000"/>
                </a:solidFill>
              </a:rPr>
              <a:t>»</a:t>
            </a:r>
            <a:endParaRPr lang="ru-RU" sz="3200" dirty="0">
              <a:solidFill>
                <a:srgbClr val="FF0000"/>
              </a:solidFill>
            </a:endParaRPr>
          </a:p>
        </p:txBody>
      </p:sp>
      <p:sp>
        <p:nvSpPr>
          <p:cNvPr id="4" name="Номер слайда 3"/>
          <p:cNvSpPr>
            <a:spLocks noGrp="1"/>
          </p:cNvSpPr>
          <p:nvPr>
            <p:ph type="sldNum" sz="quarter" idx="12"/>
          </p:nvPr>
        </p:nvSpPr>
        <p:spPr/>
        <p:txBody>
          <a:bodyPr/>
          <a:lstStyle/>
          <a:p>
            <a:fld id="{0A136FFF-71E0-420B-B526-F3F32D7D4241}" type="slidenum">
              <a:rPr lang="ru-RU" smtClean="0"/>
              <a:pPr/>
              <a:t>9</a:t>
            </a:fld>
            <a:endParaRPr lang="ru-RU"/>
          </a:p>
        </p:txBody>
      </p:sp>
      <p:pic>
        <p:nvPicPr>
          <p:cNvPr id="5" name="Содержимое 4"/>
          <p:cNvPicPr>
            <a:picLocks noGrp="1"/>
          </p:cNvPicPr>
          <p:nvPr>
            <p:ph idx="1"/>
          </p:nvPr>
        </p:nvPicPr>
        <p:blipFill>
          <a:blip r:embed="rId2" cstate="print"/>
          <a:srcRect/>
          <a:stretch>
            <a:fillRect/>
          </a:stretch>
        </p:blipFill>
        <p:spPr bwMode="auto">
          <a:xfrm>
            <a:off x="1115616" y="1700808"/>
            <a:ext cx="7344816" cy="497408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506</TotalTime>
  <Words>283</Words>
  <Application>Microsoft Office PowerPoint</Application>
  <PresentationFormat>Экран (4:3)</PresentationFormat>
  <Paragraphs>76</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Вінницький національний технічний університет   Пальчук Олександр Олександрович 3М-13  </vt:lpstr>
      <vt:lpstr>Актуальність</vt:lpstr>
      <vt:lpstr>Слайд 3</vt:lpstr>
      <vt:lpstr>Загальна схема розробки та прийняття управлінського рішення </vt:lpstr>
      <vt:lpstr>Загальна структура системи автоматизації управлінських рішень </vt:lpstr>
      <vt:lpstr>СППР</vt:lpstr>
      <vt:lpstr>SWOT-аналіз ПАТ «Завод Палмаш»</vt:lpstr>
      <vt:lpstr>Використання пакету “1С”</vt:lpstr>
      <vt:lpstr>Виробнича структура ПАТ «Завод Палмаш»</vt:lpstr>
      <vt:lpstr>Організаційна структура  ПАТ «Завод Палмаш»  </vt:lpstr>
      <vt:lpstr>Порівняльний аналіз СППР</vt:lpstr>
      <vt:lpstr>Project Expert</vt:lpstr>
      <vt:lpstr>Decision making</vt:lpstr>
      <vt:lpstr>Опис стратегії розвитку</vt:lpstr>
      <vt:lpstr>Графік зміни параметра</vt:lpstr>
      <vt:lpstr>Вибір параметрів</vt:lpstr>
      <vt:lpstr>Висновки</vt:lpstr>
      <vt:lpstr>Слайд 18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Саня</dc:creator>
  <cp:lastModifiedBy>Alexandr</cp:lastModifiedBy>
  <cp:revision>125</cp:revision>
  <dcterms:created xsi:type="dcterms:W3CDTF">2014-03-13T04:23:20Z</dcterms:created>
  <dcterms:modified xsi:type="dcterms:W3CDTF">2015-03-29T22:47:09Z</dcterms:modified>
</cp:coreProperties>
</file>