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1" r:id="rId4"/>
    <p:sldId id="271" r:id="rId5"/>
    <p:sldId id="260" r:id="rId6"/>
    <p:sldId id="269" r:id="rId7"/>
    <p:sldId id="263" r:id="rId8"/>
    <p:sldId id="264" r:id="rId9"/>
    <p:sldId id="265" r:id="rId10"/>
    <p:sldId id="266" r:id="rId11"/>
    <p:sldId id="259" r:id="rId1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Без стилю та сі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50" autoAdjust="0"/>
    <p:restoredTop sz="83124" autoAdjust="0"/>
  </p:normalViewPr>
  <p:slideViewPr>
    <p:cSldViewPr snapToGrid="0">
      <p:cViewPr varScale="1">
        <p:scale>
          <a:sx n="106" d="100"/>
          <a:sy n="106" d="100"/>
        </p:scale>
        <p:origin x="11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4AA7F-CAE1-4F18-9A98-942C14A12851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557B3-06E2-4D51-9006-005C97707EB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5355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557B3-06E2-4D51-9006-005C97707EB1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2804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557B3-06E2-4D51-9006-005C97707EB1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7178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557B3-06E2-4D51-9006-005C97707EB1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5029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3866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7699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9007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4594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4152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4524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59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7685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5130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755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2114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9F90A-A94E-49AE-83C3-5D0EDD38CA97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D8780-79A4-4EFC-886D-FEF1F858321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343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1524000" y="0"/>
            <a:ext cx="9144000" cy="1698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uk-UA" alt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uk-UA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Вінницький національний технічний університет</a:t>
            </a:r>
          </a:p>
          <a:p>
            <a:pPr algn="ctr">
              <a:spcBef>
                <a:spcPct val="20000"/>
              </a:spcBef>
            </a:pPr>
            <a:r>
              <a:rPr lang="uk-UA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інформаційних технологій та комп’ютерної інженерії</a:t>
            </a:r>
          </a:p>
          <a:p>
            <a:pPr algn="ctr">
              <a:spcBef>
                <a:spcPct val="20000"/>
              </a:spcBef>
            </a:pPr>
            <a:r>
              <a:rPr lang="uk-UA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післядипломної освіти</a:t>
            </a:r>
          </a:p>
          <a:p>
            <a:pPr algn="ctr">
              <a:spcBef>
                <a:spcPct val="20000"/>
              </a:spcBef>
            </a:pPr>
            <a:r>
              <a:rPr lang="uk-UA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обчислювальної </a:t>
            </a:r>
            <a:r>
              <a:rPr lang="uk-UA" alt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техніки</a:t>
            </a:r>
            <a:endParaRPr lang="uk-UA" alt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1524000" y="2349500"/>
            <a:ext cx="9144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uk-UA" sz="2800" dirty="0" err="1">
                <a:latin typeface="Times New Roman" panose="02020603050405020304" pitchFamily="18" charset="0"/>
              </a:rPr>
              <a:t>Розробка</a:t>
            </a:r>
            <a:r>
              <a:rPr lang="ru-RU" altLang="uk-UA" sz="2800" dirty="0">
                <a:latin typeface="Times New Roman" panose="02020603050405020304" pitchFamily="18" charset="0"/>
              </a:rPr>
              <a:t> </a:t>
            </a:r>
            <a:r>
              <a:rPr lang="ru-RU" altLang="uk-UA" sz="2800" dirty="0" err="1">
                <a:latin typeface="Times New Roman" panose="02020603050405020304" pitchFamily="18" charset="0"/>
              </a:rPr>
              <a:t>комп’ютерної</a:t>
            </a:r>
            <a:r>
              <a:rPr lang="ru-RU" altLang="uk-UA" sz="2800" dirty="0">
                <a:latin typeface="Times New Roman" panose="02020603050405020304" pitchFamily="18" charset="0"/>
              </a:rPr>
              <a:t> </a:t>
            </a:r>
            <a:r>
              <a:rPr lang="ru-RU" altLang="uk-UA" sz="2800" dirty="0" err="1">
                <a:latin typeface="Times New Roman" panose="02020603050405020304" pitchFamily="18" charset="0"/>
              </a:rPr>
              <a:t>мережі</a:t>
            </a:r>
            <a:r>
              <a:rPr lang="ru-RU" altLang="uk-UA" sz="2800" dirty="0">
                <a:latin typeface="Times New Roman" panose="02020603050405020304" pitchFamily="18" charset="0"/>
              </a:rPr>
              <a:t> для </a:t>
            </a:r>
            <a:r>
              <a:rPr lang="ru-RU" altLang="uk-UA" sz="2800" dirty="0" err="1">
                <a:latin typeface="Times New Roman" panose="02020603050405020304" pitchFamily="18" charset="0"/>
              </a:rPr>
              <a:t>підприємства</a:t>
            </a:r>
            <a:r>
              <a:rPr lang="ru-RU" altLang="uk-UA" sz="2800" dirty="0">
                <a:latin typeface="Times New Roman" panose="02020603050405020304" pitchFamily="18" charset="0"/>
              </a:rPr>
              <a:t> з продажу </a:t>
            </a:r>
            <a:r>
              <a:rPr lang="ru-RU" altLang="uk-UA" sz="2800" dirty="0" err="1">
                <a:latin typeface="Times New Roman" panose="02020603050405020304" pitchFamily="18" charset="0"/>
              </a:rPr>
              <a:t>обчислювальної</a:t>
            </a:r>
            <a:r>
              <a:rPr lang="ru-RU" altLang="uk-UA" sz="2800" dirty="0">
                <a:latin typeface="Times New Roman" panose="02020603050405020304" pitchFamily="18" charset="0"/>
              </a:rPr>
              <a:t> </a:t>
            </a:r>
            <a:r>
              <a:rPr lang="ru-RU" altLang="uk-UA" sz="2800" dirty="0" err="1">
                <a:latin typeface="Times New Roman" panose="02020603050405020304" pitchFamily="18" charset="0"/>
              </a:rPr>
              <a:t>техніки</a:t>
            </a:r>
            <a:endParaRPr lang="ru-RU" altLang="uk-UA" sz="2800" dirty="0">
              <a:latin typeface="Times New Roman" panose="02020603050405020304" pitchFamily="18" charset="0"/>
            </a:endParaRPr>
          </a:p>
        </p:txBody>
      </p:sp>
      <p:sp>
        <p:nvSpPr>
          <p:cNvPr id="4100" name="Прямоугольник 4"/>
          <p:cNvSpPr>
            <a:spLocks noChangeArrowheads="1"/>
          </p:cNvSpPr>
          <p:nvPr/>
        </p:nvSpPr>
        <p:spPr bwMode="auto">
          <a:xfrm>
            <a:off x="6743701" y="5106989"/>
            <a:ext cx="28813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</a:t>
            </a:r>
          </a:p>
          <a:p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Трояновська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 І.</a:t>
            </a:r>
            <a:endParaRPr lang="uk-UA" alt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743700" y="4437064"/>
            <a:ext cx="2736850" cy="7191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uk-UA" altLang="uk-U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  <a:r>
              <a:rPr lang="en-US" altLang="uk-U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uk-UA" altLang="uk-U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гр. </a:t>
            </a:r>
            <a:r>
              <a:rPr lang="en-US" altLang="uk-U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altLang="uk-U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altLang="uk-U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altLang="uk-U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uk-U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uk-UA" altLang="uk-U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uk-UA" altLang="uk-UA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Бендерук</a:t>
            </a:r>
            <a:r>
              <a:rPr lang="uk-UA" altLang="uk-UA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А.</a:t>
            </a:r>
            <a:endParaRPr lang="uk-UA" altLang="uk-U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7362AECB-0EA9-43A0-8995-B38849AA5DF6}" type="slidenum">
              <a:rPr lang="ru-RU" altLang="uk-UA">
                <a:solidFill>
                  <a:srgbClr val="898989"/>
                </a:solidFill>
              </a:rPr>
              <a:pPr/>
              <a:t>1</a:t>
            </a:fld>
            <a:endParaRPr lang="ru-RU" altLang="uk-UA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11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174245" y="263614"/>
            <a:ext cx="97576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uk-U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</a:t>
            </a:r>
            <a:endParaRPr lang="uk-UA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174245" y="969123"/>
            <a:ext cx="97576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Port Address Translation (PAT)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мережевих</a:t>
            </a:r>
            <a:r>
              <a:rPr lang="ru-RU" dirty="0"/>
              <a:t> </a:t>
            </a:r>
            <a:r>
              <a:rPr lang="ru-RU" dirty="0" err="1"/>
              <a:t>пристроїв</a:t>
            </a:r>
            <a:r>
              <a:rPr lang="ru-RU" dirty="0"/>
              <a:t>, яка </a:t>
            </a:r>
            <a:r>
              <a:rPr lang="ru-RU" dirty="0" err="1"/>
              <a:t>транслює</a:t>
            </a:r>
            <a:r>
              <a:rPr lang="ru-RU" dirty="0"/>
              <a:t> </a:t>
            </a:r>
            <a:r>
              <a:rPr lang="en-US" dirty="0"/>
              <a:t>TCP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en-US" dirty="0"/>
              <a:t>UDP </a:t>
            </a:r>
            <a:r>
              <a:rPr lang="ru-RU" dirty="0" err="1"/>
              <a:t>зв'язки</a:t>
            </a:r>
            <a:r>
              <a:rPr lang="ru-RU" dirty="0"/>
              <a:t>, </a:t>
            </a:r>
            <a:r>
              <a:rPr lang="ru-RU" dirty="0" err="1"/>
              <a:t>встановлені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хостами в </a:t>
            </a:r>
            <a:r>
              <a:rPr lang="ru-RU" dirty="0" err="1"/>
              <a:t>приватній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 та хостами в </a:t>
            </a:r>
            <a:r>
              <a:rPr lang="ru-RU" dirty="0" err="1"/>
              <a:t>публічниій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. Вона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одиничній</a:t>
            </a:r>
            <a:r>
              <a:rPr lang="ru-RU" dirty="0"/>
              <a:t> </a:t>
            </a:r>
            <a:r>
              <a:rPr lang="ru-RU" dirty="0" err="1"/>
              <a:t>публічній</a:t>
            </a:r>
            <a:r>
              <a:rPr lang="ru-RU" dirty="0"/>
              <a:t> </a:t>
            </a:r>
            <a:r>
              <a:rPr lang="en-US" dirty="0"/>
              <a:t>IP-</a:t>
            </a:r>
            <a:r>
              <a:rPr lang="ru-RU" dirty="0" err="1"/>
              <a:t>адресі</a:t>
            </a:r>
            <a:r>
              <a:rPr lang="ru-RU" dirty="0"/>
              <a:t> бути </a:t>
            </a:r>
            <a:r>
              <a:rPr lang="ru-RU" dirty="0" err="1"/>
              <a:t>використаною</a:t>
            </a:r>
            <a:r>
              <a:rPr lang="ru-RU" dirty="0"/>
              <a:t> </a:t>
            </a:r>
            <a:r>
              <a:rPr lang="ru-RU" dirty="0" err="1"/>
              <a:t>багатьма</a:t>
            </a:r>
            <a:r>
              <a:rPr lang="ru-RU" dirty="0"/>
              <a:t> хостами в </a:t>
            </a:r>
            <a:r>
              <a:rPr lang="ru-RU" dirty="0" err="1"/>
              <a:t>приватній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, яка </a:t>
            </a:r>
            <a:r>
              <a:rPr lang="ru-RU" dirty="0" err="1"/>
              <a:t>зазвичай</a:t>
            </a:r>
            <a:r>
              <a:rPr lang="ru-RU" dirty="0"/>
              <a:t> є </a:t>
            </a:r>
            <a:r>
              <a:rPr lang="en-US" dirty="0"/>
              <a:t>LAN (Local Area Network).</a:t>
            </a:r>
          </a:p>
          <a:p>
            <a:endParaRPr lang="ru-RU" dirty="0" smtClean="0"/>
          </a:p>
        </p:txBody>
      </p:sp>
      <p:sp>
        <p:nvSpPr>
          <p:cNvPr id="10" name="AutoShape 2" descr="PAT1"/>
          <p:cNvSpPr>
            <a:spLocks noChangeAspect="1" noChangeArrowheads="1"/>
          </p:cNvSpPr>
          <p:nvPr/>
        </p:nvSpPr>
        <p:spPr bwMode="auto">
          <a:xfrm>
            <a:off x="1943013" y="1200747"/>
            <a:ext cx="8220075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249" y="2123285"/>
            <a:ext cx="6576630" cy="39856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74244" y="2580238"/>
            <a:ext cx="31809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err="1"/>
              <a:t>Пристрій</a:t>
            </a:r>
            <a:r>
              <a:rPr lang="ru-RU" dirty="0"/>
              <a:t> </a:t>
            </a:r>
            <a:r>
              <a:rPr lang="en-US" dirty="0"/>
              <a:t>PAT </a:t>
            </a:r>
            <a:r>
              <a:rPr lang="ru-RU" dirty="0" err="1"/>
              <a:t>прозоро</a:t>
            </a:r>
            <a:r>
              <a:rPr lang="ru-RU" dirty="0"/>
              <a:t> </a:t>
            </a:r>
            <a:r>
              <a:rPr lang="ru-RU" dirty="0" err="1"/>
              <a:t>змінює</a:t>
            </a:r>
            <a:r>
              <a:rPr lang="ru-RU" dirty="0"/>
              <a:t> </a:t>
            </a:r>
            <a:r>
              <a:rPr lang="en-US" dirty="0"/>
              <a:t>IP </a:t>
            </a:r>
            <a:r>
              <a:rPr lang="ru-RU" dirty="0" err="1"/>
              <a:t>пакети</a:t>
            </a:r>
            <a:r>
              <a:rPr lang="ru-RU" dirty="0"/>
              <a:t>, коли вони </a:t>
            </a:r>
            <a:r>
              <a:rPr lang="ru-RU" dirty="0" err="1"/>
              <a:t>проходять</a:t>
            </a:r>
            <a:r>
              <a:rPr lang="ru-RU" dirty="0"/>
              <a:t> через </a:t>
            </a:r>
            <a:r>
              <a:rPr lang="ru-RU" dirty="0" err="1"/>
              <a:t>нього</a:t>
            </a:r>
            <a:r>
              <a:rPr lang="ru-RU" dirty="0"/>
              <a:t>.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</a:t>
            </a:r>
            <a:r>
              <a:rPr lang="ru-RU" dirty="0" err="1"/>
              <a:t>роблять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пакети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надіслані</a:t>
            </a:r>
            <a:r>
              <a:rPr lang="ru-RU" dirty="0"/>
              <a:t> </a:t>
            </a:r>
            <a:r>
              <a:rPr lang="ru-RU" dirty="0" err="1"/>
              <a:t>назовні</a:t>
            </a:r>
            <a:r>
              <a:rPr lang="ru-RU" dirty="0"/>
              <a:t> (в </a:t>
            </a:r>
            <a:r>
              <a:rPr lang="ru-RU" dirty="0" err="1"/>
              <a:t>публічну</a:t>
            </a:r>
            <a:r>
              <a:rPr lang="ru-RU" dirty="0"/>
              <a:t> мережу), з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хостів</a:t>
            </a:r>
            <a:r>
              <a:rPr lang="ru-RU" dirty="0"/>
              <a:t> в </a:t>
            </a:r>
            <a:r>
              <a:rPr lang="ru-RU" dirty="0" err="1"/>
              <a:t>приватній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 такими, </a:t>
            </a:r>
            <a:r>
              <a:rPr lang="ru-RU" dirty="0" err="1"/>
              <a:t>наче</a:t>
            </a:r>
            <a:r>
              <a:rPr lang="ru-RU" dirty="0"/>
              <a:t> вони </a:t>
            </a:r>
            <a:r>
              <a:rPr lang="ru-RU" dirty="0" err="1"/>
              <a:t>виходять</a:t>
            </a:r>
            <a:r>
              <a:rPr lang="ru-RU" dirty="0"/>
              <a:t> в </a:t>
            </a:r>
            <a:r>
              <a:rPr lang="ru-RU" dirty="0" err="1"/>
              <a:t>публічну</a:t>
            </a:r>
            <a:r>
              <a:rPr lang="ru-RU" dirty="0"/>
              <a:t> мережу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одиничного</a:t>
            </a:r>
            <a:r>
              <a:rPr lang="ru-RU" dirty="0"/>
              <a:t> хоста (пристрою </a:t>
            </a:r>
            <a:r>
              <a:rPr lang="en-US" dirty="0"/>
              <a:t>PAT</a:t>
            </a:r>
            <a:r>
              <a:rPr lang="en-US" dirty="0" smtClean="0"/>
              <a:t>).</a:t>
            </a:r>
            <a:endParaRPr lang="ru-RU" dirty="0"/>
          </a:p>
        </p:txBody>
      </p:sp>
      <p:sp useBgFill="1">
        <p:nvSpPr>
          <p:cNvPr id="13" name="TextBox 12"/>
          <p:cNvSpPr txBox="1"/>
          <p:nvPr/>
        </p:nvSpPr>
        <p:spPr>
          <a:xfrm>
            <a:off x="5090125" y="2799274"/>
            <a:ext cx="89298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10</a:t>
            </a:r>
            <a:r>
              <a:rPr lang="en-US" sz="1400" dirty="0" smtClean="0"/>
              <a:t>.</a:t>
            </a:r>
            <a:r>
              <a:rPr lang="uk-UA" sz="1400" dirty="0" smtClean="0"/>
              <a:t>64.0.1</a:t>
            </a:r>
            <a:endParaRPr lang="ru-RU" sz="1400" dirty="0"/>
          </a:p>
        </p:txBody>
      </p:sp>
      <p:sp useBgFill="1">
        <p:nvSpPr>
          <p:cNvPr id="14" name="TextBox 13"/>
          <p:cNvSpPr txBox="1"/>
          <p:nvPr/>
        </p:nvSpPr>
        <p:spPr>
          <a:xfrm>
            <a:off x="4355223" y="4685011"/>
            <a:ext cx="99571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10.16.0.10</a:t>
            </a:r>
            <a:endParaRPr lang="ru-RU" sz="1400" dirty="0"/>
          </a:p>
        </p:txBody>
      </p:sp>
      <p:sp useBgFill="1">
        <p:nvSpPr>
          <p:cNvPr id="15" name="TextBox 14"/>
          <p:cNvSpPr txBox="1"/>
          <p:nvPr/>
        </p:nvSpPr>
        <p:spPr>
          <a:xfrm>
            <a:off x="5112702" y="5672652"/>
            <a:ext cx="97200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10</a:t>
            </a:r>
            <a:r>
              <a:rPr lang="en-US" sz="1400" dirty="0" smtClean="0"/>
              <a:t>.</a:t>
            </a:r>
            <a:r>
              <a:rPr lang="uk-UA" sz="1400" dirty="0" smtClean="0"/>
              <a:t>32.0.51</a:t>
            </a:r>
            <a:endParaRPr lang="ru-RU" sz="1400" dirty="0"/>
          </a:p>
        </p:txBody>
      </p:sp>
      <p:sp useBgFill="1">
        <p:nvSpPr>
          <p:cNvPr id="16" name="TextBox 15"/>
          <p:cNvSpPr txBox="1"/>
          <p:nvPr/>
        </p:nvSpPr>
        <p:spPr>
          <a:xfrm>
            <a:off x="6256030" y="4515734"/>
            <a:ext cx="1022809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IP </a:t>
            </a:r>
            <a:r>
              <a:rPr lang="uk-UA" sz="1400" dirty="0" smtClean="0"/>
              <a:t>Адреса</a:t>
            </a:r>
          </a:p>
          <a:p>
            <a:r>
              <a:rPr lang="uk-UA" sz="1400" dirty="0" smtClean="0"/>
              <a:t>10</a:t>
            </a:r>
            <a:r>
              <a:rPr lang="en-US" sz="1400" dirty="0" smtClean="0"/>
              <a:t>.</a:t>
            </a:r>
            <a:r>
              <a:rPr lang="uk-UA" sz="1400" dirty="0" smtClean="0"/>
              <a:t>64.0.1</a:t>
            </a:r>
          </a:p>
          <a:p>
            <a:r>
              <a:rPr lang="uk-UA" sz="1400" dirty="0"/>
              <a:t>10</a:t>
            </a:r>
            <a:r>
              <a:rPr lang="en-US" sz="1400" dirty="0" smtClean="0"/>
              <a:t>.</a:t>
            </a:r>
            <a:r>
              <a:rPr lang="uk-UA" sz="1400" dirty="0" smtClean="0"/>
              <a:t>16.0.10</a:t>
            </a:r>
            <a:endParaRPr lang="uk-UA" sz="1400" dirty="0"/>
          </a:p>
          <a:p>
            <a:r>
              <a:rPr lang="uk-UA" sz="1400" dirty="0"/>
              <a:t>10</a:t>
            </a:r>
            <a:r>
              <a:rPr lang="en-US" sz="1400" dirty="0" smtClean="0"/>
              <a:t>.</a:t>
            </a:r>
            <a:r>
              <a:rPr lang="uk-UA" sz="1400" dirty="0" smtClean="0"/>
              <a:t>32.0.51</a:t>
            </a:r>
            <a:endParaRPr lang="ru-RU" sz="1400" dirty="0"/>
          </a:p>
        </p:txBody>
      </p:sp>
      <p:sp useBgFill="1">
        <p:nvSpPr>
          <p:cNvPr id="17" name="TextBox 16"/>
          <p:cNvSpPr txBox="1"/>
          <p:nvPr/>
        </p:nvSpPr>
        <p:spPr>
          <a:xfrm>
            <a:off x="7140120" y="4527201"/>
            <a:ext cx="582444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Порт</a:t>
            </a:r>
          </a:p>
          <a:p>
            <a:r>
              <a:rPr lang="uk-UA" sz="1400" dirty="0" smtClean="0"/>
              <a:t>443</a:t>
            </a:r>
          </a:p>
          <a:p>
            <a:r>
              <a:rPr lang="uk-UA" sz="1400" dirty="0" smtClean="0"/>
              <a:t>80</a:t>
            </a:r>
          </a:p>
          <a:p>
            <a:r>
              <a:rPr lang="uk-UA" sz="1400" dirty="0" smtClean="0"/>
              <a:t>80</a:t>
            </a:r>
            <a:endParaRPr lang="ru-RU" sz="1400" dirty="0"/>
          </a:p>
        </p:txBody>
      </p:sp>
      <p:sp useBgFill="1">
        <p:nvSpPr>
          <p:cNvPr id="18" name="TextBox 17"/>
          <p:cNvSpPr txBox="1"/>
          <p:nvPr/>
        </p:nvSpPr>
        <p:spPr>
          <a:xfrm>
            <a:off x="7631263" y="4538668"/>
            <a:ext cx="1105345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indent="0">
              <a:lnSpc>
                <a:spcPct val="100000"/>
              </a:lnSpc>
              <a:spcAft>
                <a:spcPts val="0"/>
              </a:spcAft>
            </a:pPr>
            <a:r>
              <a:rPr lang="en-US" sz="1400" dirty="0" smtClean="0"/>
              <a:t>PAT IP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45.170.12.5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lnSpc>
                <a:spcPct val="100000"/>
              </a:lnSpc>
              <a:spcAft>
                <a:spcPts val="0"/>
              </a:spcAft>
            </a:pP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45.170.12.5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lnSpc>
                <a:spcPct val="100000"/>
              </a:lnSpc>
              <a:spcAft>
                <a:spcPts val="0"/>
              </a:spcAft>
            </a:pP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45.170.12.5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 useBgFill="1">
        <p:nvSpPr>
          <p:cNvPr id="19" name="TextBox 18"/>
          <p:cNvSpPr txBox="1"/>
          <p:nvPr/>
        </p:nvSpPr>
        <p:spPr>
          <a:xfrm>
            <a:off x="8624741" y="4538667"/>
            <a:ext cx="880635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PAT </a:t>
            </a:r>
            <a:r>
              <a:rPr lang="uk-UA" sz="1400" dirty="0" smtClean="0"/>
              <a:t>Порт</a:t>
            </a:r>
          </a:p>
          <a:p>
            <a:r>
              <a:rPr lang="en-US" sz="1400" dirty="0" smtClean="0"/>
              <a:t>1443</a:t>
            </a:r>
            <a:endParaRPr lang="uk-UA" sz="1400" dirty="0" smtClean="0"/>
          </a:p>
          <a:p>
            <a:r>
              <a:rPr lang="en-US" sz="1400" dirty="0" smtClean="0"/>
              <a:t>1080</a:t>
            </a:r>
            <a:endParaRPr lang="uk-UA" sz="1400" dirty="0" smtClean="0"/>
          </a:p>
          <a:p>
            <a:r>
              <a:rPr lang="en-US" sz="1400" dirty="0" smtClean="0"/>
              <a:t>1080</a:t>
            </a:r>
            <a:endParaRPr lang="ru-RU" sz="1400" dirty="0"/>
          </a:p>
        </p:txBody>
      </p:sp>
      <p:sp useBgFill="1">
        <p:nvSpPr>
          <p:cNvPr id="20" name="TextBox 19"/>
          <p:cNvSpPr txBox="1"/>
          <p:nvPr/>
        </p:nvSpPr>
        <p:spPr>
          <a:xfrm>
            <a:off x="10436010" y="4140196"/>
            <a:ext cx="880635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</p:txBody>
      </p:sp>
      <p:sp>
        <p:nvSpPr>
          <p:cNvPr id="2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uk-UA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55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1" y="2773377"/>
            <a:ext cx="9144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000" b="1" dirty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</a:t>
            </a:r>
            <a:r>
              <a:rPr lang="uk-U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uk-UA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УВАГУ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75942C94-9F38-467C-921D-D5916EC0DAFA}" type="slidenum">
              <a:rPr lang="ru-RU" altLang="uk-UA">
                <a:solidFill>
                  <a:srgbClr val="898989"/>
                </a:solidFill>
              </a:rPr>
              <a:pPr/>
              <a:t>11</a:t>
            </a:fld>
            <a:endParaRPr lang="ru-RU" altLang="uk-UA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62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228725" y="258446"/>
            <a:ext cx="9744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3200" dirty="0">
                <a:latin typeface="Arial" panose="020B0604020202020204" pitchFamily="34" charset="0"/>
                <a:cs typeface="Arial" panose="020B0604020202020204" pitchFamily="34" charset="0"/>
              </a:rPr>
              <a:t>Актуальність, мета та завдання роботи</a:t>
            </a:r>
            <a:endParaRPr lang="ru-RU" altLang="uk-U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Скругленный прямоугольник 4"/>
          <p:cNvSpPr/>
          <p:nvPr/>
        </p:nvSpPr>
        <p:spPr>
          <a:xfrm>
            <a:off x="8183564" y="1390650"/>
            <a:ext cx="2041525" cy="8080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22860" tIns="22860" rIns="22860" bIns="22860" spcCol="1270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28725" y="4437062"/>
            <a:ext cx="9744075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tabLst>
                <a:tab pos="990600" algn="l"/>
              </a:tabLst>
              <a:defRPr/>
            </a:pPr>
            <a:r>
              <a:rPr lang="uk-UA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Завдання  роботи</a:t>
            </a:r>
          </a:p>
          <a:p>
            <a:pPr marL="285750" indent="-285750" algn="just">
              <a:buFont typeface="Arial" pitchFamily="34" charset="0"/>
              <a:buChar char="•"/>
              <a:tabLst>
                <a:tab pos="990600" algn="l"/>
              </a:tabLst>
              <a:defRPr/>
            </a:pP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Провести </a:t>
            </a: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аналіз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існуючих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підходів</a:t>
            </a:r>
            <a:r>
              <a:rPr lang="ru-RU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до </a:t>
            </a:r>
            <a:r>
              <a:rPr lang="ru-RU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побудови</a:t>
            </a:r>
            <a:r>
              <a:rPr lang="ru-RU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</a:t>
            </a: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комп’ютерних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мереж. </a:t>
            </a:r>
          </a:p>
          <a:p>
            <a:pPr marL="285750" indent="-285750" algn="just">
              <a:buFont typeface="Arial" pitchFamily="34" charset="0"/>
              <a:buChar char="•"/>
              <a:tabLst>
                <a:tab pos="990600" algn="l"/>
              </a:tabLst>
              <a:defRPr/>
            </a:pP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Розробити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фізичну</a:t>
            </a:r>
            <a:r>
              <a:rPr lang="ru-RU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структуру </a:t>
            </a:r>
            <a:r>
              <a:rPr lang="ru-RU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мережі</a:t>
            </a:r>
            <a:r>
              <a:rPr lang="ru-RU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  <a:tabLst>
                <a:tab pos="990600" algn="l"/>
              </a:tabLst>
              <a:defRPr/>
            </a:pP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Розробити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логічну</a:t>
            </a:r>
            <a:r>
              <a:rPr lang="ru-RU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структуру </a:t>
            </a: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мережі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  <a:tabLst>
                <a:tab pos="990600" algn="l"/>
              </a:tabLst>
              <a:defRPr/>
            </a:pPr>
            <a:r>
              <a:rPr lang="ru-RU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Виконати</a:t>
            </a:r>
            <a:r>
              <a:rPr lang="ru-RU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моделювання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мережі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та </a:t>
            </a: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перевірити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її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працездатність</a:t>
            </a:r>
            <a:r>
              <a:rPr lang="ru-RU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itchFamily="34" charset="0"/>
              <a:buChar char="•"/>
              <a:tabLst>
                <a:tab pos="990600" algn="l"/>
              </a:tabLst>
              <a:defRPr/>
            </a:pP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Провести </a:t>
            </a: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вибір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активного </a:t>
            </a:r>
            <a:r>
              <a:rPr lang="ru-RU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мережевого</a:t>
            </a:r>
            <a:r>
              <a:rPr lang="ru-RU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обладнання</a:t>
            </a:r>
            <a:r>
              <a:rPr lang="ru-RU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28725" y="2746692"/>
            <a:ext cx="9744075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 роботи</a:t>
            </a:r>
          </a:p>
          <a:p>
            <a:pPr algn="just"/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Розробка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локальної</a:t>
            </a:r>
            <a:r>
              <a:rPr lang="ru-RU" alt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комп’ютерної</a:t>
            </a:r>
            <a:r>
              <a:rPr lang="ru-RU" alt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мережі</a:t>
            </a:r>
            <a:r>
              <a:rPr lang="ru-RU" alt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підприємства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яка </a:t>
            </a:r>
            <a:r>
              <a:rPr lang="ru-RU" alt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дозволить </a:t>
            </a:r>
            <a:r>
              <a:rPr lang="ru-RU" altLang="uk-UA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забезпечити</a:t>
            </a:r>
            <a:r>
              <a:rPr lang="ru-RU" alt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необхідний</a:t>
            </a:r>
            <a:r>
              <a:rPr lang="ru-RU" alt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рівень</a:t>
            </a:r>
            <a:r>
              <a:rPr lang="ru-RU" alt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обміну</a:t>
            </a:r>
            <a:r>
              <a:rPr lang="ru-RU" alt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altLang="uk-UA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захисту</a:t>
            </a:r>
            <a:r>
              <a:rPr lang="ru-RU" alt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інформації</a:t>
            </a:r>
            <a:r>
              <a:rPr lang="ru-RU" alt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межах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підприємства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централізовано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керувати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обліковими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записами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користувачів</a:t>
            </a:r>
            <a:r>
              <a:rPr lang="ru-RU" altLang="uk-UA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 доступом до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мережевих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ресурсів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таких як: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мережеві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принтери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uk-UA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сканери</a:t>
            </a:r>
            <a:r>
              <a:rPr lang="ru-RU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uk-UA" altLang="uk-UA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файлові сховища.</a:t>
            </a:r>
            <a:endParaRPr lang="uk-UA" altLang="uk-UA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28725" y="1055688"/>
            <a:ext cx="9744075" cy="14779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uk-UA" b="1" dirty="0">
                <a:latin typeface="Arial" panose="020B0604020202020204" pitchFamily="34" charset="0"/>
                <a:cs typeface="Arial" panose="020B0604020202020204" pitchFamily="34" charset="0"/>
              </a:rPr>
              <a:t>Актуальність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теми</a:t>
            </a:r>
            <a:endParaRPr lang="uk-UA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Організація ефективної обробки та обміну даними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Чітке розподілення прав між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структурними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підрозділами підприємства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Спільний доступ до мережевих пристроїв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Організація доступу до мережі інтернет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40807A38-CE84-48FF-A19B-1AB26BF582BF}" type="slidenum">
              <a:rPr lang="ru-RU" altLang="uk-UA">
                <a:solidFill>
                  <a:srgbClr val="898989"/>
                </a:solidFill>
              </a:rPr>
              <a:pPr/>
              <a:t>2</a:t>
            </a:fld>
            <a:endParaRPr lang="ru-RU" altLang="uk-UA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1174245" y="279656"/>
            <a:ext cx="9757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uk-UA" sz="3200" dirty="0" err="1" smtClean="0">
                <a:latin typeface="Arial" panose="020B0604020202020204" pitchFamily="34" charset="0"/>
              </a:rPr>
              <a:t>Трирівнева</a:t>
            </a:r>
            <a:r>
              <a:rPr lang="ru-RU" altLang="uk-UA" sz="3200" dirty="0" smtClean="0">
                <a:latin typeface="Arial" panose="020B0604020202020204" pitchFamily="34" charset="0"/>
              </a:rPr>
              <a:t> </a:t>
            </a:r>
            <a:r>
              <a:rPr lang="ru-RU" altLang="uk-UA" sz="3200" dirty="0" err="1" smtClean="0">
                <a:latin typeface="Arial" panose="020B0604020202020204" pitchFamily="34" charset="0"/>
              </a:rPr>
              <a:t>ієрархічна</a:t>
            </a:r>
            <a:r>
              <a:rPr lang="ru-RU" altLang="uk-UA" sz="3200" dirty="0" smtClean="0">
                <a:latin typeface="Arial" panose="020B0604020202020204" pitchFamily="34" charset="0"/>
              </a:rPr>
              <a:t> </a:t>
            </a:r>
            <a:r>
              <a:rPr lang="ru-RU" altLang="uk-UA" sz="3200" dirty="0" smtClean="0">
                <a:latin typeface="Arial" panose="020B0604020202020204" pitchFamily="34" charset="0"/>
              </a:rPr>
              <a:t>модель</a:t>
            </a:r>
            <a:endParaRPr lang="ru-RU" altLang="uk-UA" sz="3200" dirty="0">
              <a:latin typeface="Arial" panose="020B0604020202020204" pitchFamily="34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uk-UA" altLang="uk-UA" dirty="0">
                <a:solidFill>
                  <a:srgbClr val="898989"/>
                </a:solidFill>
              </a:rPr>
              <a:t>3</a:t>
            </a:r>
            <a:endParaRPr lang="ru-RU" altLang="uk-UA" dirty="0">
              <a:solidFill>
                <a:srgbClr val="898989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/>
        </p:nvSpPr>
        <p:spPr>
          <a:xfrm>
            <a:off x="1174242" y="863856"/>
            <a:ext cx="9757615" cy="11873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indent="355600" algn="l"/>
            <a:r>
              <a:rPr lang="ru-RU" altLang="uk-UA" sz="2000" dirty="0" err="1">
                <a:latin typeface="Arial" panose="020B0604020202020204" pitchFamily="34" charset="0"/>
              </a:rPr>
              <a:t>Трирівнева</a:t>
            </a:r>
            <a:r>
              <a:rPr lang="ru-RU" altLang="uk-UA" sz="2000" dirty="0">
                <a:latin typeface="Arial" panose="020B0604020202020204" pitchFamily="34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</a:rPr>
              <a:t>ієрархічна</a:t>
            </a:r>
            <a:r>
              <a:rPr lang="ru-RU" altLang="uk-UA" sz="2000" dirty="0">
                <a:latin typeface="Arial" panose="020B0604020202020204" pitchFamily="34" charset="0"/>
              </a:rPr>
              <a:t> </a:t>
            </a:r>
            <a:r>
              <a:rPr lang="ru-RU" altLang="uk-UA" sz="2000" dirty="0" smtClean="0">
                <a:latin typeface="Arial" panose="020B0604020202020204" pitchFamily="34" charset="0"/>
              </a:rPr>
              <a:t>модель 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передбачає: рівень ядра, рівень розподілу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та 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рівень доступу, 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які зображенні на </a:t>
            </a:r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рисунку 1.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74244" y="1810092"/>
            <a:ext cx="67414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>
              <a:buFont typeface="Arial" panose="020B0604020202020204" pitchFamily="34" charset="0"/>
              <a:buChar char="•"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Рівень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ядра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– знаходиться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на верхньому рівні ієрархії і відповідає за надійну і швидку передачу великих об’ємів даних. Єдина задача рівня ядра – 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передача трафіку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на максимальних швидкостях.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74241" y="2997447"/>
            <a:ext cx="66605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>
              <a:buFont typeface="Arial" panose="020B0604020202020204" pitchFamily="34" charset="0"/>
              <a:buChar char="•"/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Рівень розподілення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забезпечує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маршрутизацію, фільтрацію та доступ до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ресурсів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мережі та при необхідності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визначає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шлях пакетів до ядра. Рівень розподілення повинен знайти максимально оптимальний шлях обслуговування користувацьких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пакетів.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Визначивши оптимальний шлях, рівень розподілення пересилає запити на рівень ядра. </a:t>
            </a:r>
          </a:p>
        </p:txBody>
      </p:sp>
      <p:sp>
        <p:nvSpPr>
          <p:cNvPr id="12" name="Прямокутник 11"/>
          <p:cNvSpPr/>
          <p:nvPr/>
        </p:nvSpPr>
        <p:spPr>
          <a:xfrm>
            <a:off x="1174241" y="5191419"/>
            <a:ext cx="65936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buFont typeface="Arial" panose="020B0604020202020204" pitchFamily="34" charset="0"/>
              <a:buChar char="•"/>
            </a:pP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Рівень доступу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забезпечує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доступ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кінцевих користувачів до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мережі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Номер слайда 3"/>
          <p:cNvSpPr txBox="1">
            <a:spLocks/>
          </p:cNvSpPr>
          <p:nvPr/>
        </p:nvSpPr>
        <p:spPr>
          <a:xfrm>
            <a:off x="7501437" y="5958295"/>
            <a:ext cx="3846677" cy="79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Рисунок 1 -  Три рівні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ієрархії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мережі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716" y="1448056"/>
            <a:ext cx="3356398" cy="465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5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215189" y="316686"/>
            <a:ext cx="9757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3200" dirty="0" smtClean="0">
                <a:latin typeface="Arial" panose="020B0604020202020204" pitchFamily="34" charset="0"/>
              </a:rPr>
              <a:t>Фізична </a:t>
            </a:r>
            <a:r>
              <a:rPr lang="uk-UA" altLang="uk-UA" sz="3200" dirty="0">
                <a:latin typeface="Arial" panose="020B0604020202020204" pitchFamily="34" charset="0"/>
              </a:rPr>
              <a:t>структура мережі</a:t>
            </a:r>
            <a:endParaRPr lang="ru-RU" altLang="uk-UA" sz="3200" dirty="0">
              <a:latin typeface="Arial" panose="020B0604020202020204" pitchFamily="34" charset="0"/>
            </a:endParaRPr>
          </a:p>
        </p:txBody>
      </p:sp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uk-UA" altLang="uk-UA"/>
          </a:p>
        </p:txBody>
      </p:sp>
      <p:sp>
        <p:nvSpPr>
          <p:cNvPr id="7174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uk-UA" alt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398CE0E-2A7A-42EA-BA11-ED6B90712129}" type="slidenum">
              <a:rPr lang="ru-RU" altLang="uk-UA">
                <a:solidFill>
                  <a:srgbClr val="898989"/>
                </a:solidFill>
              </a:rPr>
              <a:pPr/>
              <a:t>4</a:t>
            </a:fld>
            <a:endParaRPr lang="ru-RU" altLang="uk-UA" dirty="0">
              <a:solidFill>
                <a:srgbClr val="898989"/>
              </a:solidFill>
            </a:endParaRPr>
          </a:p>
        </p:txBody>
      </p:sp>
      <p:pic>
        <p:nvPicPr>
          <p:cNvPr id="8" name="Рисунок 7" descr="RoomScheema+Cabel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894" y="1074440"/>
            <a:ext cx="9663066" cy="5444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052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178975" y="461536"/>
            <a:ext cx="9757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3200" dirty="0">
                <a:latin typeface="Arial" panose="020B0604020202020204" pitchFamily="34" charset="0"/>
              </a:rPr>
              <a:t>Логічна структура мережі</a:t>
            </a:r>
            <a:endParaRPr lang="ru-RU" altLang="uk-UA" sz="3200" dirty="0">
              <a:latin typeface="Arial" panose="020B0604020202020204" pitchFamily="34" charset="0"/>
            </a:endParaRPr>
          </a:p>
        </p:txBody>
      </p:sp>
      <p:sp>
        <p:nvSpPr>
          <p:cNvPr id="7172" name="Прямоугольник 6"/>
          <p:cNvSpPr>
            <a:spLocks noChangeArrowheads="1"/>
          </p:cNvSpPr>
          <p:nvPr/>
        </p:nvSpPr>
        <p:spPr bwMode="auto">
          <a:xfrm>
            <a:off x="1178975" y="1304499"/>
            <a:ext cx="101386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uk-UA" altLang="uk-UA" sz="2400" dirty="0">
                <a:latin typeface="Arial" panose="020B0604020202020204" pitchFamily="34" charset="0"/>
              </a:rPr>
              <a:t>Адреси, що використовуватимуться у мережі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74386" y="6374457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E398CE0E-2A7A-42EA-BA11-ED6B90712129}" type="slidenum">
              <a:rPr lang="ru-RU" altLang="uk-UA">
                <a:solidFill>
                  <a:srgbClr val="898989"/>
                </a:solidFill>
              </a:rPr>
              <a:pPr/>
              <a:t>5</a:t>
            </a:fld>
            <a:endParaRPr lang="ru-RU" altLang="uk-UA" dirty="0">
              <a:solidFill>
                <a:srgbClr val="89898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351638"/>
              </p:ext>
            </p:extLst>
          </p:nvPr>
        </p:nvGraphicFramePr>
        <p:xfrm>
          <a:off x="1086416" y="2435375"/>
          <a:ext cx="10139880" cy="339971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46907">
                  <a:extLst>
                    <a:ext uri="{9D8B030D-6E8A-4147-A177-3AD203B41FA5}">
                      <a16:colId xmlns:a16="http://schemas.microsoft.com/office/drawing/2014/main" val="1088273795"/>
                    </a:ext>
                  </a:extLst>
                </a:gridCol>
                <a:gridCol w="1330860">
                  <a:extLst>
                    <a:ext uri="{9D8B030D-6E8A-4147-A177-3AD203B41FA5}">
                      <a16:colId xmlns:a16="http://schemas.microsoft.com/office/drawing/2014/main" val="1463694612"/>
                    </a:ext>
                  </a:extLst>
                </a:gridCol>
                <a:gridCol w="1292678">
                  <a:extLst>
                    <a:ext uri="{9D8B030D-6E8A-4147-A177-3AD203B41FA5}">
                      <a16:colId xmlns:a16="http://schemas.microsoft.com/office/drawing/2014/main" val="2794823318"/>
                    </a:ext>
                  </a:extLst>
                </a:gridCol>
                <a:gridCol w="1579847">
                  <a:extLst>
                    <a:ext uri="{9D8B030D-6E8A-4147-A177-3AD203B41FA5}">
                      <a16:colId xmlns:a16="http://schemas.microsoft.com/office/drawing/2014/main" val="1756519487"/>
                    </a:ext>
                  </a:extLst>
                </a:gridCol>
                <a:gridCol w="1997593">
                  <a:extLst>
                    <a:ext uri="{9D8B030D-6E8A-4147-A177-3AD203B41FA5}">
                      <a16:colId xmlns:a16="http://schemas.microsoft.com/office/drawing/2014/main" val="1557551852"/>
                    </a:ext>
                  </a:extLst>
                </a:gridCol>
                <a:gridCol w="2091995">
                  <a:extLst>
                    <a:ext uri="{9D8B030D-6E8A-4147-A177-3AD203B41FA5}">
                      <a16:colId xmlns:a16="http://schemas.microsoft.com/office/drawing/2014/main" val="374155412"/>
                    </a:ext>
                  </a:extLst>
                </a:gridCol>
              </a:tblGrid>
              <a:tr h="1065948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Мережа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Адреса </a:t>
                      </a:r>
                      <a:r>
                        <a:rPr lang="uk-UA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мережі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Маска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Перша доступна адреса </a:t>
                      </a:r>
                      <a:r>
                        <a:rPr lang="uk-UA" sz="16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хоста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Остання доступна адреса хоста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Широкомовна адреса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extLst>
                  <a:ext uri="{0D108BD9-81ED-4DB2-BD59-A6C34878D82A}">
                    <a16:rowId xmlns:a16="http://schemas.microsoft.com/office/drawing/2014/main" val="4236989140"/>
                  </a:ext>
                </a:extLst>
              </a:tr>
              <a:tr h="46675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Мережеві пристрої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10.0.0.0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255.240.0.0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10.0.0.1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10.15.255.254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10.15.255.255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extLst>
                  <a:ext uri="{0D108BD9-81ED-4DB2-BD59-A6C34878D82A}">
                    <a16:rowId xmlns:a16="http://schemas.microsoft.com/office/drawing/2014/main" val="3719417578"/>
                  </a:ext>
                </a:extLst>
              </a:tr>
              <a:tr h="46675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Відділ продажів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10.16.0.0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255.240.0.0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10.16.0.1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10.31.255.254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10.31.255.255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extLst>
                  <a:ext uri="{0D108BD9-81ED-4DB2-BD59-A6C34878D82A}">
                    <a16:rowId xmlns:a16="http://schemas.microsoft.com/office/drawing/2014/main" val="4134997068"/>
                  </a:ext>
                </a:extLst>
              </a:tr>
              <a:tr h="46675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Адміністрація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10.32.0.0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255.240.0.0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10.32.0.1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10.47.255.254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10.47.255.255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extLst>
                  <a:ext uri="{0D108BD9-81ED-4DB2-BD59-A6C34878D82A}">
                    <a16:rowId xmlns:a16="http://schemas.microsoft.com/office/drawing/2014/main" val="3162732948"/>
                  </a:ext>
                </a:extLst>
              </a:tr>
              <a:tr h="46675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Склад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10.48.0.0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255.240.0.0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10.48.0.1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10.63.255.254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10.63.255.255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extLst>
                  <a:ext uri="{0D108BD9-81ED-4DB2-BD59-A6C34878D82A}">
                    <a16:rowId xmlns:a16="http://schemas.microsoft.com/office/drawing/2014/main" val="2543261932"/>
                  </a:ext>
                </a:extLst>
              </a:tr>
              <a:tr h="466753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Гостьова</a:t>
                      </a:r>
                      <a:r>
                        <a:rPr lang="uk-UA" sz="1600" b="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мережа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10.64.0.0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255.240.0.0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10.64.0.1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10.79.255.254</a:t>
                      </a:r>
                      <a:endParaRPr lang="ru-RU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10.79.255.255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08" marR="26108" marT="0" marB="0" anchor="ctr"/>
                </a:tc>
                <a:extLst>
                  <a:ext uri="{0D108BD9-81ED-4DB2-BD59-A6C34878D82A}">
                    <a16:rowId xmlns:a16="http://schemas.microsoft.com/office/drawing/2014/main" val="3442386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845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0" y="36303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3200" kern="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</a:t>
            </a:r>
            <a:r>
              <a:rPr lang="uk-UA" sz="3200" kern="0" dirty="0" err="1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оделювання</a:t>
            </a:r>
            <a:r>
              <a:rPr lang="uk-UA" sz="3200" kern="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мережі</a:t>
            </a:r>
            <a:endParaRPr lang="ru-RU" sz="32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Номер слайда 3"/>
          <p:cNvSpPr txBox="1">
            <a:spLocks/>
          </p:cNvSpPr>
          <p:nvPr/>
        </p:nvSpPr>
        <p:spPr>
          <a:xfrm>
            <a:off x="3716574" y="6061890"/>
            <a:ext cx="4750132" cy="79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Рисунок 2 -  Загальна схема мережі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144" y="678100"/>
            <a:ext cx="8655660" cy="54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39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174245" y="279656"/>
            <a:ext cx="97576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VLAN</a:t>
            </a:r>
            <a:endParaRPr lang="uk-UA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1174245" y="1049387"/>
            <a:ext cx="97576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VLAN (</a:t>
            </a:r>
            <a:r>
              <a:rPr lang="uk-UA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англ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Virtual Local Area Network  — 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віртуальна локальна комп'ютерна мережа)  — є групою </a:t>
            </a:r>
            <a:r>
              <a:rPr lang="uk-UA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хостів</a:t>
            </a:r>
            <a:r>
              <a:rPr lang="uk-UA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що взаємодіють так, ніби вони </a:t>
            </a:r>
            <a:r>
              <a:rPr lang="uk-UA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знаходяться в одній мережі, 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незалежно від їх фізичного розташування.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VLAN 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має ті самі атрибути, як і фізична локальна мережа, але дозволяє кінцевим станціям бути згрупованими разом, навіть якщо вони не перебувають на одному мережевому комутаторі. </a:t>
            </a:r>
            <a:r>
              <a:rPr lang="uk-UA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Реконфігурація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мережі може бути зроблена за допомогою програмного забезпечення замість фізичного переміщення пристроїв.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980815"/>
              </p:ext>
            </p:extLst>
          </p:nvPr>
        </p:nvGraphicFramePr>
        <p:xfrm>
          <a:off x="1174245" y="3308129"/>
          <a:ext cx="9757612" cy="271242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4096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4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35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6989">
                <a:tc rowSpan="2">
                  <a:txBody>
                    <a:bodyPr/>
                    <a:lstStyle/>
                    <a:p>
                      <a:pPr indent="18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Структурні одиниці </a:t>
                      </a:r>
                      <a:r>
                        <a:rPr lang="uk-UA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підприємства: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Відповідність структурних одиниць </a:t>
                      </a:r>
                      <a:r>
                        <a:rPr lang="uk-UA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 </a:t>
                      </a:r>
                      <a:r>
                        <a:rPr lang="uk-UA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реалізованих VLAN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90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 VLAN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Номер VLAN</a:t>
                      </a:r>
                      <a:endParaRPr lang="uk-UA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900">
                <a:tc>
                  <a:txBody>
                    <a:bodyPr/>
                    <a:lstStyle/>
                    <a:p>
                      <a:pPr indent="18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Мережеві пристрої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Management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86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900">
                <a:tc>
                  <a:txBody>
                    <a:bodyPr/>
                    <a:lstStyle/>
                    <a:p>
                      <a:pPr indent="18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Відділ продажів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SalesDepartment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900">
                <a:tc>
                  <a:txBody>
                    <a:bodyPr/>
                    <a:lstStyle/>
                    <a:p>
                      <a:pPr indent="18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Адміністрація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Administration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900">
                <a:tc>
                  <a:txBody>
                    <a:bodyPr/>
                    <a:lstStyle/>
                    <a:p>
                      <a:pPr indent="18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Склад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StorageDepartment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5938">
                <a:tc>
                  <a:txBody>
                    <a:bodyPr/>
                    <a:lstStyle/>
                    <a:p>
                      <a:pPr indent="184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Гостьова мережа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6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SalesGuests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uk-UA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uk-UA" dirty="0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44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3276007" y="5966420"/>
            <a:ext cx="555408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uk-UA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Рисунок 3 –  Відповідність </a:t>
            </a:r>
            <a:r>
              <a:rPr lang="uk-UA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портів комутатора та 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VLAN</a:t>
            </a:r>
            <a:endParaRPr lang="uk-UA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LANOfficeSwitchLogicScheem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501" y="1075999"/>
            <a:ext cx="10133534" cy="465199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174245" y="279656"/>
            <a:ext cx="97576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VLAN</a:t>
            </a:r>
            <a:endParaRPr lang="uk-UA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uk-UA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41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174245" y="279656"/>
            <a:ext cx="97576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NAT</a:t>
            </a:r>
            <a:endParaRPr lang="uk-UA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1174245" y="851279"/>
            <a:ext cx="9757611" cy="268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5600" algn="just">
              <a:spcAft>
                <a:spcPts val="800"/>
              </a:spcAf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 (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від </a:t>
            </a:r>
            <a:r>
              <a:rPr lang="uk-UA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англ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Network Address Translation — 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перетворення (трансляція) мережевих адрес) — це механізм зміни мережевої адреси в заголовках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IP </a:t>
            </a:r>
            <a:r>
              <a:rPr lang="uk-UA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датаграм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поки вони проходять через </a:t>
            </a:r>
            <a:r>
              <a:rPr lang="uk-UA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маршрутизуючий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пристрій з метою відображення одного адресного </a:t>
            </a:r>
            <a:r>
              <a:rPr lang="uk-UA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простору 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інший</a:t>
            </a:r>
            <a:r>
              <a:rPr lang="uk-UA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Механізм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 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визначається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RFC 1631.</a:t>
            </a:r>
          </a:p>
          <a:p>
            <a:pPr lvl="0" indent="355600" algn="just">
              <a:spcAft>
                <a:spcPts val="800"/>
              </a:spcAft>
            </a:pP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Завдяки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 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можна, використовуючи одну або кілька зовнішніх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IP-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адрес, виданих провайдером, підключити до мережі практично будь-яку кількість комп'ютерів. Більшість маршрутизаторів дозволяють виконувати трансляцію адрес, завдяки чому їх можна використовувати для підключення невеликих мереж до інтернету, використовуючи одну зовнішню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IP-</a:t>
            </a:r>
            <a:r>
              <a:rPr lang="uk-UA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адресу.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722830"/>
              </p:ext>
            </p:extLst>
          </p:nvPr>
        </p:nvGraphicFramePr>
        <p:xfrm>
          <a:off x="1174244" y="3719444"/>
          <a:ext cx="9757613" cy="252152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84229">
                  <a:extLst>
                    <a:ext uri="{9D8B030D-6E8A-4147-A177-3AD203B41FA5}">
                      <a16:colId xmlns:a16="http://schemas.microsoft.com/office/drawing/2014/main" val="997024912"/>
                    </a:ext>
                  </a:extLst>
                </a:gridCol>
                <a:gridCol w="1938064">
                  <a:extLst>
                    <a:ext uri="{9D8B030D-6E8A-4147-A177-3AD203B41FA5}">
                      <a16:colId xmlns:a16="http://schemas.microsoft.com/office/drawing/2014/main" val="3038293592"/>
                    </a:ext>
                  </a:extLst>
                </a:gridCol>
                <a:gridCol w="1951524">
                  <a:extLst>
                    <a:ext uri="{9D8B030D-6E8A-4147-A177-3AD203B41FA5}">
                      <a16:colId xmlns:a16="http://schemas.microsoft.com/office/drawing/2014/main" val="4022655676"/>
                    </a:ext>
                  </a:extLst>
                </a:gridCol>
                <a:gridCol w="1964980">
                  <a:extLst>
                    <a:ext uri="{9D8B030D-6E8A-4147-A177-3AD203B41FA5}">
                      <a16:colId xmlns:a16="http://schemas.microsoft.com/office/drawing/2014/main" val="2152241467"/>
                    </a:ext>
                  </a:extLst>
                </a:gridCol>
                <a:gridCol w="2018816">
                  <a:extLst>
                    <a:ext uri="{9D8B030D-6E8A-4147-A177-3AD203B41FA5}">
                      <a16:colId xmlns:a16="http://schemas.microsoft.com/office/drawing/2014/main" val="2720529001"/>
                    </a:ext>
                  </a:extLst>
                </a:gridCol>
              </a:tblGrid>
              <a:tr h="934032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сервісу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Локальна адреса в мережі підприємства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Порти в локальній </a:t>
                      </a:r>
                      <a:r>
                        <a:rPr lang="uk-UA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мережі 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підприємства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Зовнішня адреса підприємства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 для доступу до сервісу в локальній мережі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extLst>
                  <a:ext uri="{0D108BD9-81ED-4DB2-BD59-A6C34878D82A}">
                    <a16:rowId xmlns:a16="http://schemas.microsoft.com/office/drawing/2014/main" val="2377672089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Файловий сервер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10.0.0.4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20, 21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45.170.12.5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6520, 6521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extLst>
                  <a:ext uri="{0D108BD9-81ED-4DB2-BD59-A6C34878D82A}">
                    <a16:rowId xmlns:a16="http://schemas.microsoft.com/office/drawing/2014/main" val="1933188631"/>
                  </a:ext>
                </a:extLst>
              </a:tr>
              <a:tr h="318206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 сервер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10.0.0.3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80, 443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45.170.12.5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6580, 65443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extLst>
                  <a:ext uri="{0D108BD9-81ED-4DB2-BD59-A6C34878D82A}">
                    <a16:rowId xmlns:a16="http://schemas.microsoft.com/office/drawing/2014/main" val="693234879"/>
                  </a:ext>
                </a:extLst>
              </a:tr>
              <a:tr h="947385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Інтернет для користувачів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10.64.0.0/12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10.16.0.0/12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10.32.0.0/12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10.48.0.0/12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45.170.12.5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383" marR="42383" marT="0" marB="0" anchor="ctr"/>
                </a:tc>
                <a:extLst>
                  <a:ext uri="{0D108BD9-81ED-4DB2-BD59-A6C34878D82A}">
                    <a16:rowId xmlns:a16="http://schemas.microsoft.com/office/drawing/2014/main" val="639080773"/>
                  </a:ext>
                </a:extLst>
              </a:tr>
            </a:tbl>
          </a:graphicData>
        </a:graphic>
      </p:graphicFrame>
      <p:sp>
        <p:nvSpPr>
          <p:cNvPr id="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uk-UA" dirty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263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773</Words>
  <Application>Microsoft Office PowerPoint</Application>
  <PresentationFormat>Широкоэкранный</PresentationFormat>
  <Paragraphs>159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Шалаган Олег</dc:creator>
  <cp:lastModifiedBy>Max</cp:lastModifiedBy>
  <cp:revision>58</cp:revision>
  <dcterms:created xsi:type="dcterms:W3CDTF">2015-06-07T13:10:21Z</dcterms:created>
  <dcterms:modified xsi:type="dcterms:W3CDTF">2016-03-28T23:34:04Z</dcterms:modified>
</cp:coreProperties>
</file>