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6" r:id="rId9"/>
    <p:sldId id="267" r:id="rId10"/>
    <p:sldId id="274" r:id="rId11"/>
    <p:sldId id="268" r:id="rId12"/>
    <p:sldId id="269" r:id="rId13"/>
    <p:sldId id="271" r:id="rId14"/>
    <p:sldId id="273" r:id="rId15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40C620-B448-42DA-8215-8C94612C8798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925C177-0DC3-4E89-AADC-14655DCFD443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0109AD-53E7-4C3A-8842-F46A101D4AFD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428D9F-143A-4998-B4FB-DFAF338DEFD0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D8C5F1-C3B4-4BA0-8C0C-4BF30AC84320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5F86B-334D-444B-8E38-817172E65401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1EEB4A-7B85-42BC-BCE7-869A77E699D3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E304DBC1-B74D-4E9B-AB76-D20A89D76B79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29E6EB-C3E7-42E3-AFDD-6D1EC85CD42C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30CCA-37E0-4677-AAD3-7BFF762E8E65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8118E7-7596-462D-9678-CD7D2ECA1AE0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0E70B-3331-46F9-9DE2-5C58489E0ACB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0C339F-F9FD-4333-A834-063750BA628B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B411E89B-0808-41E7-9CE0-A605A4312DB4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1E3BFF-E892-41B8-885C-945F3E77C536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E6FBF8-3A28-45D6-9E99-A183B2C230C5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15191F-2033-4FD9-A597-0404ED6CDE64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15B92-7F4D-43AE-B1B3-D629AFEA809D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635750-19F4-498A-AFE3-EFA09812FB06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30C894-9831-48E2-A632-7CFB2E6CB15C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1A08A-0215-4AE4-A273-1B73018E4A3A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14C03-E977-442D-A97C-E1EC5D30A392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6CDD0A7-2112-400D-9B93-0BBFAFDC3EA7}" type="datetimeFigureOut">
              <a:rPr lang="uk-UA" smtClean="0"/>
              <a:pPr>
                <a:defRPr/>
              </a:pPr>
              <a:t>16.06.2015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3B4C03E-B5BE-4FEF-888F-70837A9776E5}" type="slidenum">
              <a:rPr lang="uk-UA" smtClean="0"/>
              <a:pPr>
                <a:defRPr/>
              </a:pPr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36613" y="2133600"/>
            <a:ext cx="7991475" cy="2374900"/>
          </a:xfrm>
        </p:spPr>
        <p:txBody>
          <a:bodyPr>
            <a:normAutofit fontScale="90000"/>
          </a:bodyPr>
          <a:lstStyle/>
          <a:p>
            <a:pPr algn="ctr"/>
            <a:r>
              <a:rPr lang="uk-UA" altLang="uk-UA" sz="3600" b="1" dirty="0" smtClean="0">
                <a:solidFill>
                  <a:schemeClr val="tx1"/>
                </a:solidFill>
                <a:latin typeface="Palatino Linotype" pitchFamily="18" charset="0"/>
              </a:rPr>
              <a:t>ДИПЛОМНИЙ ПРОЕКТ:</a:t>
            </a:r>
            <a:br>
              <a:rPr lang="uk-UA" altLang="uk-UA" sz="3600" b="1" dirty="0" smtClean="0">
                <a:solidFill>
                  <a:schemeClr val="tx1"/>
                </a:solidFill>
                <a:latin typeface="Palatino Linotype" pitchFamily="18" charset="0"/>
              </a:rPr>
            </a:br>
            <a:r>
              <a:rPr lang="uk-UA" altLang="uk-UA" sz="3600" b="1" dirty="0" smtClean="0">
                <a:solidFill>
                  <a:schemeClr val="tx1"/>
                </a:solidFill>
                <a:latin typeface="Palatino Linotype" pitchFamily="18" charset="0"/>
              </a:rPr>
              <a:t>«НЕЧІТКА СИСТЕМА ПІДТРИМКИ ПРИЙНЯТТЯ </a:t>
            </a:r>
            <a:r>
              <a:rPr lang="uk-UA" altLang="uk-UA" b="1" dirty="0" smtClean="0">
                <a:solidFill>
                  <a:schemeClr val="tx1"/>
                </a:solidFill>
                <a:latin typeface="Palatino Linotype" pitchFamily="18" charset="0"/>
              </a:rPr>
              <a:t>РІШЕНЬ </a:t>
            </a:r>
            <a:r>
              <a:rPr lang="uk-UA" altLang="uk-UA" sz="3600" b="1" dirty="0" smtClean="0">
                <a:solidFill>
                  <a:schemeClr val="tx1"/>
                </a:solidFill>
                <a:latin typeface="Palatino Linotype" pitchFamily="18" charset="0"/>
              </a:rPr>
              <a:t>ОПЕРАТОРА </a:t>
            </a:r>
            <a:r>
              <a:rPr lang="uk-UA" altLang="uk-UA" sz="3600" b="1" dirty="0" smtClean="0">
                <a:solidFill>
                  <a:schemeClr val="tx1"/>
                </a:solidFill>
                <a:latin typeface="Palatino Linotype" pitchFamily="18" charset="0"/>
              </a:rPr>
              <a:t>МОБІЛЬНОГО ЗВ</a:t>
            </a:r>
            <a:r>
              <a:rPr lang="en-US" altLang="uk-UA" sz="3600" b="1" dirty="0" smtClean="0">
                <a:solidFill>
                  <a:schemeClr val="tx1"/>
                </a:solidFill>
                <a:latin typeface="Palatino Linotype" pitchFamily="18" charset="0"/>
              </a:rPr>
              <a:t>’</a:t>
            </a:r>
            <a:r>
              <a:rPr lang="uk-UA" altLang="uk-UA" sz="3600" b="1" dirty="0" smtClean="0">
                <a:solidFill>
                  <a:schemeClr val="tx1"/>
                </a:solidFill>
                <a:latin typeface="Palatino Linotype" pitchFamily="18" charset="0"/>
              </a:rPr>
              <a:t>ЯЗКУ »</a:t>
            </a:r>
            <a:endParaRPr lang="uk-UA" altLang="uk-UA" sz="3600" dirty="0" smtClean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733305"/>
            <a:ext cx="8424862" cy="1008063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dirty="0" smtClean="0">
                <a:solidFill>
                  <a:schemeClr val="tx1"/>
                </a:solidFill>
                <a:latin typeface="Palatino Linotype" pitchFamily="18" charset="0"/>
              </a:rPr>
              <a:t>Виконав – ст. гр. КН</a:t>
            </a: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-</a:t>
            </a:r>
            <a:r>
              <a:rPr lang="uk-UA" sz="2400" dirty="0" smtClean="0">
                <a:solidFill>
                  <a:schemeClr val="tx1"/>
                </a:solidFill>
                <a:latin typeface="Palatino Linotype" pitchFamily="18" charset="0"/>
              </a:rPr>
              <a:t>1</a:t>
            </a: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4</a:t>
            </a:r>
            <a:r>
              <a:rPr lang="uk-UA" sz="2400" dirty="0" smtClean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latin typeface="Palatino Linotype" pitchFamily="18" charset="0"/>
              </a:rPr>
              <a:t>Барчук</a:t>
            </a:r>
            <a:r>
              <a:rPr lang="uk-UA" sz="2400" dirty="0" smtClean="0">
                <a:solidFill>
                  <a:schemeClr val="tx1"/>
                </a:solidFill>
                <a:latin typeface="Palatino Linotype" pitchFamily="18" charset="0"/>
              </a:rPr>
              <a:t> А.М.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400" dirty="0" smtClean="0">
                <a:solidFill>
                  <a:schemeClr val="tx1"/>
                </a:solidFill>
                <a:latin typeface="Palatino Linotype" pitchFamily="18" charset="0"/>
              </a:rPr>
              <a:t>Науковий керівник – </a:t>
            </a:r>
            <a:r>
              <a:rPr lang="uk-UA" sz="2400" dirty="0" err="1" smtClean="0">
                <a:solidFill>
                  <a:schemeClr val="tx1"/>
                </a:solidFill>
                <a:latin typeface="Palatino Linotype" pitchFamily="18" charset="0"/>
              </a:rPr>
              <a:t>к.т.н</a:t>
            </a:r>
            <a:r>
              <a:rPr lang="uk-UA" sz="2400" dirty="0" smtClean="0">
                <a:solidFill>
                  <a:schemeClr val="tx1"/>
                </a:solidFill>
                <a:latin typeface="Palatino Linotype" pitchFamily="18" charset="0"/>
              </a:rPr>
              <a:t>., проф. </a:t>
            </a:r>
            <a:r>
              <a:rPr lang="uk-UA" sz="2400" dirty="0" err="1" smtClean="0">
                <a:solidFill>
                  <a:schemeClr val="tx1"/>
                </a:solidFill>
                <a:latin typeface="Palatino Linotype" pitchFamily="18" charset="0"/>
              </a:rPr>
              <a:t>Месюра</a:t>
            </a:r>
            <a:r>
              <a:rPr lang="uk-UA" sz="2400" dirty="0" smtClean="0">
                <a:solidFill>
                  <a:schemeClr val="tx1"/>
                </a:solidFill>
                <a:latin typeface="Palatino Linotype" pitchFamily="18" charset="0"/>
              </a:rPr>
              <a:t> В.І.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400" dirty="0">
              <a:latin typeface="Palatino Linotype" pitchFamily="18" charset="0"/>
            </a:endParaRPr>
          </a:p>
        </p:txBody>
      </p:sp>
      <p:sp>
        <p:nvSpPr>
          <p:cNvPr id="2052" name="Подзаголовок 2"/>
          <p:cNvSpPr txBox="1">
            <a:spLocks/>
          </p:cNvSpPr>
          <p:nvPr/>
        </p:nvSpPr>
        <p:spPr bwMode="auto">
          <a:xfrm>
            <a:off x="620713" y="188913"/>
            <a:ext cx="84248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uk-UA" altLang="uk-UA" dirty="0">
                <a:latin typeface="Palatino Linotype" pitchFamily="18" charset="0"/>
              </a:rPr>
              <a:t>Міністерство освіти і науки, молоді та спорту України</a:t>
            </a:r>
            <a:endParaRPr lang="uk-UA" altLang="uk-UA" b="1" dirty="0">
              <a:latin typeface="Palatino Linotype" pitchFamily="18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uk-UA" altLang="uk-UA" dirty="0">
                <a:latin typeface="Palatino Linotype" pitchFamily="18" charset="0"/>
              </a:rPr>
              <a:t>Вінницький національний технічний університет</a:t>
            </a:r>
            <a:endParaRPr lang="uk-UA" altLang="uk-UA" b="1" dirty="0">
              <a:latin typeface="Palatino Linotype" pitchFamily="18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uk-UA" altLang="uk-UA" dirty="0" smtClean="0">
                <a:latin typeface="Palatino Linotype" pitchFamily="18" charset="0"/>
              </a:rPr>
              <a:t>Факультет </a:t>
            </a:r>
            <a:r>
              <a:rPr lang="uk-UA" altLang="uk-UA" dirty="0">
                <a:latin typeface="Palatino Linotype" pitchFamily="18" charset="0"/>
              </a:rPr>
              <a:t>інформаційних технологій та комп’ютерної інженерії</a:t>
            </a:r>
            <a:endParaRPr lang="uk-UA" altLang="uk-UA" b="1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Програмна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реалізація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системи</a:t>
            </a:r>
            <a:endParaRPr lang="uk-U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5" name="Рисунок 4" descr="D:\Work\Vntu\5 2\дпм\!\Без имени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268760"/>
            <a:ext cx="5544616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Work\Vntu\5 2\дпм\!\Без имени-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61"/>
          <a:stretch/>
        </p:blipFill>
        <p:spPr bwMode="auto">
          <a:xfrm>
            <a:off x="4925171" y="1784042"/>
            <a:ext cx="3914775" cy="18497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D:\Work\Vntu\5 2\дпм\!\Без имени-9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795" y="3858561"/>
            <a:ext cx="4198620" cy="162623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62578" y="4746132"/>
            <a:ext cx="39041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Система реал</a:t>
            </a:r>
            <a:r>
              <a:rPr lang="uk-UA" dirty="0" err="1" smtClean="0"/>
              <a:t>ізована</a:t>
            </a:r>
            <a:r>
              <a:rPr lang="uk-UA" dirty="0" smtClean="0"/>
              <a:t> мовою - С</a:t>
            </a:r>
            <a:r>
              <a:rPr lang="en-US" dirty="0" smtClean="0"/>
              <a:t>#</a:t>
            </a:r>
            <a:endParaRPr lang="uk-UA" dirty="0" smtClean="0"/>
          </a:p>
          <a:p>
            <a:r>
              <a:rPr lang="ru-RU" dirty="0" err="1" smtClean="0"/>
              <a:t>Середовищем</a:t>
            </a:r>
            <a:r>
              <a:rPr lang="ru-RU" dirty="0" smtClean="0"/>
              <a:t> </a:t>
            </a:r>
            <a:r>
              <a:rPr lang="ru-RU" dirty="0" err="1" smtClean="0"/>
              <a:t>розробки</a:t>
            </a:r>
            <a:r>
              <a:rPr lang="ru-RU" dirty="0" smtClean="0"/>
              <a:t> </a:t>
            </a:r>
            <a:r>
              <a:rPr lang="en-US" dirty="0" smtClean="0"/>
              <a:t>Microsoft </a:t>
            </a:r>
            <a:r>
              <a:rPr lang="ru-RU" dirty="0" smtClean="0"/>
              <a:t> </a:t>
            </a:r>
            <a:r>
              <a:rPr lang="en-US" dirty="0" smtClean="0"/>
              <a:t>Visual </a:t>
            </a:r>
            <a:r>
              <a:rPr lang="en-US" dirty="0"/>
              <a:t>Studio </a:t>
            </a:r>
            <a:r>
              <a:rPr lang="en-US" dirty="0" smtClean="0"/>
              <a:t>2012</a:t>
            </a:r>
            <a:r>
              <a:rPr lang="ru-RU" dirty="0" smtClean="0"/>
              <a:t> </a:t>
            </a:r>
            <a:r>
              <a:rPr lang="en-US" dirty="0" err="1" smtClean="0"/>
              <a:t>яке</a:t>
            </a:r>
            <a:r>
              <a:rPr lang="en-US" dirty="0" smtClean="0"/>
              <a:t> </a:t>
            </a:r>
            <a:r>
              <a:rPr lang="en-US" dirty="0" err="1"/>
              <a:t>було</a:t>
            </a:r>
            <a:r>
              <a:rPr lang="en-US" dirty="0"/>
              <a:t> </a:t>
            </a:r>
            <a:r>
              <a:rPr lang="en-US" dirty="0" err="1"/>
              <a:t>надане</a:t>
            </a:r>
            <a:r>
              <a:rPr lang="en-US" dirty="0"/>
              <a:t> </a:t>
            </a:r>
            <a:r>
              <a:rPr lang="en-US" dirty="0" err="1"/>
              <a:t>кафедрою</a:t>
            </a:r>
            <a:r>
              <a:rPr lang="en-US" dirty="0"/>
              <a:t> КН в </a:t>
            </a:r>
            <a:r>
              <a:rPr lang="en-US" dirty="0" err="1"/>
              <a:t>межах</a:t>
            </a:r>
            <a:r>
              <a:rPr lang="en-US" dirty="0"/>
              <a:t> </a:t>
            </a:r>
            <a:r>
              <a:rPr lang="en-US" dirty="0" err="1"/>
              <a:t>програми</a:t>
            </a:r>
            <a:r>
              <a:rPr lang="en-US" dirty="0"/>
              <a:t> Dream Spark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6768752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Тестування системи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altLang="uk-UA" dirty="0" smtClean="0"/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1453952" y="980728"/>
            <a:ext cx="6550099" cy="39038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45331" y="5123565"/>
            <a:ext cx="95195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Порівняльний аналіз роботи інтелектуальної та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неінтелектуальної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частин системи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 висновок про безперечну перевагу використання інтелектуальної підтримки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Майже 97% проблем були вирішені, причому зі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ступінню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впевненості приблизно 98%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тоді як оператор без підтримай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може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гарантувати достовірність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прийняття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рішення на рівні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72%).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175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Економічні показники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395288" y="1412875"/>
            <a:ext cx="8497887" cy="4895850"/>
          </a:xfrm>
        </p:spPr>
        <p:txBody>
          <a:bodyPr>
            <a:normAutofit lnSpcReduction="10000"/>
          </a:bodyPr>
          <a:lstStyle/>
          <a:p>
            <a:pPr marL="0" indent="0" algn="just">
              <a:buFont typeface="Arial" charset="0"/>
              <a:buNone/>
            </a:pPr>
            <a:r>
              <a:rPr lang="uk-UA" altLang="uk-UA" sz="2800" dirty="0" smtClean="0">
                <a:latin typeface="Palatino Linotype" pitchFamily="18" charset="0"/>
              </a:rPr>
              <a:t>	Термін окупності для складає 5 місяців. Загальні витрати на розробку інтелектуальної системи становлять </a:t>
            </a:r>
            <a:r>
              <a:rPr lang="uk-UA" sz="2800" dirty="0" smtClean="0"/>
              <a:t>9336</a:t>
            </a:r>
            <a:r>
              <a:rPr lang="uk-UA" altLang="uk-UA" sz="2800" dirty="0" smtClean="0">
                <a:latin typeface="Palatino Linotype" pitchFamily="18" charset="0"/>
              </a:rPr>
              <a:t>,12 грн. Ціна на новий програмний продукт буде меншою, в порівнянні з аналогом на </a:t>
            </a:r>
            <a:r>
              <a:rPr lang="uk-UA" altLang="uk-UA" sz="2800" dirty="0" smtClean="0"/>
              <a:t>2</a:t>
            </a:r>
            <a:r>
              <a:rPr lang="uk-UA" sz="2800" dirty="0" smtClean="0"/>
              <a:t>3436, 37 </a:t>
            </a:r>
            <a:r>
              <a:rPr lang="uk-UA" altLang="uk-UA" sz="2800" dirty="0" smtClean="0">
                <a:latin typeface="Palatino Linotype" pitchFamily="18" charset="0"/>
              </a:rPr>
              <a:t>грн</a:t>
            </a:r>
            <a:r>
              <a:rPr lang="uk-UA" altLang="uk-UA" sz="2800" dirty="0" smtClean="0">
                <a:latin typeface="Palatino Linotype" pitchFamily="18" charset="0"/>
              </a:rPr>
              <a:t>.</a:t>
            </a:r>
          </a:p>
          <a:p>
            <a:pPr marL="0" indent="0" algn="just">
              <a:buFont typeface="Arial" charset="0"/>
              <a:buNone/>
            </a:pPr>
            <a:r>
              <a:rPr lang="uk-UA" altLang="uk-UA" sz="2800" dirty="0" smtClean="0">
                <a:latin typeface="Palatino Linotype" pitchFamily="18" charset="0"/>
              </a:rPr>
              <a:t>	Річний економічний ефект для споживача від впровадження нашого програмного продукту складає </a:t>
            </a:r>
            <a:r>
              <a:rPr lang="uk-UA" sz="2800" dirty="0"/>
              <a:t>18556,7 </a:t>
            </a:r>
            <a:r>
              <a:rPr lang="uk-UA" altLang="uk-UA" sz="2800" dirty="0" smtClean="0">
                <a:latin typeface="Palatino Linotype" pitchFamily="18" charset="0"/>
              </a:rPr>
              <a:t>грн</a:t>
            </a:r>
            <a:r>
              <a:rPr lang="uk-UA" altLang="uk-UA" sz="2800" dirty="0" smtClean="0">
                <a:latin typeface="Palatino Linotype" pitchFamily="18" charset="0"/>
              </a:rPr>
              <a:t>.</a:t>
            </a:r>
          </a:p>
          <a:p>
            <a:pPr marL="0" indent="0" algn="just">
              <a:buFont typeface="Arial" charset="0"/>
              <a:buNone/>
            </a:pPr>
            <a:r>
              <a:rPr lang="uk-UA" altLang="uk-UA" sz="2800" dirty="0" smtClean="0">
                <a:latin typeface="Palatino Linotype" pitchFamily="18" charset="0"/>
              </a:rPr>
              <a:t>	Таким чином, отримані вище результати доводять корисність та необхідність нової розробки.</a:t>
            </a:r>
          </a:p>
          <a:p>
            <a:pPr marL="0" indent="0">
              <a:buFont typeface="Arial" charset="0"/>
              <a:buNone/>
            </a:pPr>
            <a:endParaRPr lang="uk-UA" altLang="uk-UA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0"/>
            <a:ext cx="468052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ВИСНОВКИ</a:t>
            </a:r>
            <a:endParaRPr lang="uk-UA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-180528" y="1053108"/>
            <a:ext cx="9324528" cy="5256212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600" dirty="0" smtClean="0"/>
              <a:t>1. </a:t>
            </a:r>
            <a:r>
              <a:rPr lang="ru-RU" sz="1600" dirty="0" err="1"/>
              <a:t>Здійснено</a:t>
            </a:r>
            <a:r>
              <a:rPr lang="ru-RU" sz="1600" dirty="0"/>
              <a:t> </a:t>
            </a:r>
            <a:r>
              <a:rPr lang="ru-RU" sz="1600" dirty="0" err="1"/>
              <a:t>техніко-економічний</a:t>
            </a:r>
            <a:r>
              <a:rPr lang="ru-RU" sz="1600" dirty="0"/>
              <a:t> </a:t>
            </a:r>
            <a:r>
              <a:rPr lang="ru-RU" sz="1600" dirty="0" err="1"/>
              <a:t>аналіз</a:t>
            </a:r>
            <a:r>
              <a:rPr lang="ru-RU" sz="1600" dirty="0"/>
              <a:t> </a:t>
            </a:r>
            <a:r>
              <a:rPr lang="ru-RU" sz="1600" dirty="0" err="1"/>
              <a:t>основних</a:t>
            </a:r>
            <a:r>
              <a:rPr lang="ru-RU" sz="1600" dirty="0"/>
              <a:t> </a:t>
            </a:r>
            <a:r>
              <a:rPr lang="ru-RU" sz="1600" dirty="0" err="1"/>
              <a:t>аспектів</a:t>
            </a:r>
            <a:r>
              <a:rPr lang="ru-RU" sz="1600" dirty="0"/>
              <a:t>, </a:t>
            </a:r>
            <a:r>
              <a:rPr lang="ru-RU" sz="1600" dirty="0" err="1"/>
              <a:t>пов’язаних</a:t>
            </a:r>
            <a:r>
              <a:rPr lang="ru-RU" sz="1600" dirty="0"/>
              <a:t> з </a:t>
            </a:r>
            <a:r>
              <a:rPr lang="ru-RU" sz="1600" dirty="0" err="1"/>
              <a:t>розробкою</a:t>
            </a:r>
            <a:r>
              <a:rPr lang="ru-RU" sz="1600" dirty="0"/>
              <a:t> </a:t>
            </a:r>
            <a:r>
              <a:rPr lang="ru-RU" sz="1600" dirty="0" err="1"/>
              <a:t>нечіткої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прийняття</a:t>
            </a:r>
            <a:r>
              <a:rPr lang="ru-RU" sz="1600" dirty="0"/>
              <a:t> </a:t>
            </a:r>
            <a:r>
              <a:rPr lang="ru-RU" sz="1600" dirty="0" err="1"/>
              <a:t>рішень</a:t>
            </a:r>
            <a:r>
              <a:rPr lang="ru-RU" sz="1600" dirty="0"/>
              <a:t> у оператора </a:t>
            </a:r>
            <a:r>
              <a:rPr lang="ru-RU" sz="1600" dirty="0" err="1"/>
              <a:t>мобільного</a:t>
            </a:r>
            <a:r>
              <a:rPr lang="ru-RU" sz="1600" dirty="0"/>
              <a:t> </a:t>
            </a:r>
            <a:r>
              <a:rPr lang="ru-RU" sz="1600" dirty="0" err="1"/>
              <a:t>зв’язку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дозволив </a:t>
            </a:r>
            <a:r>
              <a:rPr lang="ru-RU" sz="1600" dirty="0" err="1"/>
              <a:t>зробити</a:t>
            </a:r>
            <a:r>
              <a:rPr lang="ru-RU" sz="1600" dirty="0"/>
              <a:t> </a:t>
            </a:r>
            <a:r>
              <a:rPr lang="ru-RU" sz="1600" dirty="0" err="1"/>
              <a:t>висновок</a:t>
            </a:r>
            <a:r>
              <a:rPr lang="ru-RU" sz="1600" dirty="0"/>
              <a:t> про </a:t>
            </a:r>
            <a:r>
              <a:rPr lang="ru-RU" sz="1600" dirty="0" err="1"/>
              <a:t>доцільність</a:t>
            </a:r>
            <a:r>
              <a:rPr lang="ru-RU" sz="1600" dirty="0"/>
              <a:t> </a:t>
            </a:r>
            <a:r>
              <a:rPr lang="ru-RU" sz="1600" dirty="0" err="1"/>
              <a:t>розробки</a:t>
            </a:r>
            <a:r>
              <a:rPr lang="ru-RU" sz="1600" dirty="0"/>
              <a:t>. </a:t>
            </a:r>
            <a:r>
              <a:rPr lang="ru-RU" sz="1600" dirty="0" err="1"/>
              <a:t>Проведені</a:t>
            </a:r>
            <a:r>
              <a:rPr lang="ru-RU" sz="1600" dirty="0"/>
              <a:t> </a:t>
            </a:r>
            <a:r>
              <a:rPr lang="ru-RU" sz="1600" dirty="0" err="1"/>
              <a:t>порівняльні</a:t>
            </a:r>
            <a:r>
              <a:rPr lang="ru-RU" sz="1600" dirty="0"/>
              <a:t> </a:t>
            </a:r>
            <a:r>
              <a:rPr lang="ru-RU" sz="1600" dirty="0" err="1"/>
              <a:t>розрахунки</a:t>
            </a:r>
            <a:r>
              <a:rPr lang="ru-RU" sz="1600" dirty="0"/>
              <a:t> </a:t>
            </a:r>
            <a:r>
              <a:rPr lang="ru-RU" sz="1600" dirty="0" err="1"/>
              <a:t>капітальних</a:t>
            </a:r>
            <a:r>
              <a:rPr lang="ru-RU" sz="1600" dirty="0"/>
              <a:t> </a:t>
            </a:r>
            <a:r>
              <a:rPr lang="ru-RU" sz="1600" dirty="0" err="1"/>
              <a:t>вкладень</a:t>
            </a:r>
            <a:r>
              <a:rPr lang="ru-RU" sz="1600" dirty="0"/>
              <a:t> і </a:t>
            </a:r>
            <a:r>
              <a:rPr lang="ru-RU" sz="1600" dirty="0" err="1"/>
              <a:t>експлуатаційних</a:t>
            </a:r>
            <a:r>
              <a:rPr lang="ru-RU" sz="1600" dirty="0"/>
              <a:t> </a:t>
            </a:r>
            <a:r>
              <a:rPr lang="ru-RU" sz="1600" dirty="0" err="1"/>
              <a:t>витрат</a:t>
            </a:r>
            <a:r>
              <a:rPr lang="ru-RU" sz="1600" dirty="0"/>
              <a:t> довели </a:t>
            </a:r>
            <a:r>
              <a:rPr lang="ru-RU" sz="1600" dirty="0" err="1"/>
              <a:t>переваги</a:t>
            </a:r>
            <a:r>
              <a:rPr lang="ru-RU" sz="1600" dirty="0"/>
              <a:t> </a:t>
            </a:r>
            <a:r>
              <a:rPr lang="ru-RU" sz="1600" dirty="0" err="1"/>
              <a:t>використання</a:t>
            </a:r>
            <a:r>
              <a:rPr lang="ru-RU" sz="1600" dirty="0"/>
              <a:t> для </a:t>
            </a:r>
            <a:r>
              <a:rPr lang="ru-RU" sz="1600" dirty="0" err="1"/>
              <a:t>створення</a:t>
            </a:r>
            <a:r>
              <a:rPr lang="ru-RU" sz="1600" dirty="0"/>
              <a:t> </a:t>
            </a:r>
            <a:r>
              <a:rPr lang="ru-RU" sz="1600" dirty="0" err="1"/>
              <a:t>нечіткої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прийняття</a:t>
            </a:r>
            <a:r>
              <a:rPr lang="ru-RU" sz="1600" dirty="0"/>
              <a:t> </a:t>
            </a:r>
            <a:r>
              <a:rPr lang="ru-RU" sz="1600" dirty="0" err="1"/>
              <a:t>рішень</a:t>
            </a:r>
            <a:r>
              <a:rPr lang="ru-RU" sz="1600" dirty="0"/>
              <a:t> оператора </a:t>
            </a:r>
            <a:r>
              <a:rPr lang="ru-RU" sz="1600" dirty="0" err="1"/>
              <a:t>мобільного</a:t>
            </a:r>
            <a:r>
              <a:rPr lang="ru-RU" sz="1600" dirty="0"/>
              <a:t> </a:t>
            </a:r>
            <a:r>
              <a:rPr lang="ru-RU" sz="1600" dirty="0" err="1"/>
              <a:t>зв’язку</a:t>
            </a:r>
            <a:r>
              <a:rPr lang="ru-RU" sz="1600" dirty="0"/>
              <a:t> </a:t>
            </a:r>
            <a:r>
              <a:rPr lang="ru-RU" sz="1600" dirty="0" err="1"/>
              <a:t>мовою</a:t>
            </a:r>
            <a:r>
              <a:rPr lang="ru-RU" sz="1600" dirty="0"/>
              <a:t> С#.</a:t>
            </a:r>
            <a:endParaRPr lang="uk-UA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2</a:t>
            </a:r>
            <a:r>
              <a:rPr lang="ru-RU" sz="1600" dirty="0" smtClean="0"/>
              <a:t>.Проведено </a:t>
            </a:r>
            <a:r>
              <a:rPr lang="ru-RU" sz="1600" dirty="0" err="1"/>
              <a:t>аналіз</a:t>
            </a:r>
            <a:r>
              <a:rPr lang="ru-RU" sz="1600" dirty="0"/>
              <a:t> </a:t>
            </a:r>
            <a:r>
              <a:rPr lang="ru-RU" sz="1600" dirty="0" smtClean="0"/>
              <a:t>проблем </a:t>
            </a:r>
            <a:r>
              <a:rPr lang="ru-RU" sz="1600" dirty="0" err="1"/>
              <a:t>операторів</a:t>
            </a:r>
            <a:r>
              <a:rPr lang="ru-RU" sz="1600" dirty="0"/>
              <a:t> </a:t>
            </a:r>
            <a:r>
              <a:rPr lang="ru-RU" sz="1600" dirty="0" err="1"/>
              <a:t>мобільного</a:t>
            </a:r>
            <a:r>
              <a:rPr lang="ru-RU" sz="1600" dirty="0"/>
              <a:t> </a:t>
            </a:r>
            <a:r>
              <a:rPr lang="ru-RU" sz="1600" dirty="0" err="1"/>
              <a:t>зв’язку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 показав,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оператори</a:t>
            </a:r>
            <a:r>
              <a:rPr lang="ru-RU" sz="1600" dirty="0"/>
              <a:t> </a:t>
            </a:r>
            <a:r>
              <a:rPr lang="ru-RU" sz="1600" dirty="0" err="1"/>
              <a:t>мобільного</a:t>
            </a:r>
            <a:r>
              <a:rPr lang="ru-RU" sz="1600" dirty="0"/>
              <a:t> </a:t>
            </a:r>
            <a:r>
              <a:rPr lang="ru-RU" sz="1600" dirty="0" err="1"/>
              <a:t>зв’язку</a:t>
            </a:r>
            <a:r>
              <a:rPr lang="ru-RU" sz="1600" dirty="0"/>
              <a:t> </a:t>
            </a:r>
            <a:r>
              <a:rPr lang="ru-RU" sz="1600" dirty="0" err="1"/>
              <a:t>працюють</a:t>
            </a:r>
            <a:r>
              <a:rPr lang="ru-RU" sz="1600" dirty="0"/>
              <a:t> в </a:t>
            </a:r>
            <a:r>
              <a:rPr lang="ru-RU" sz="1600" dirty="0" err="1"/>
              <a:t>умовах</a:t>
            </a:r>
            <a:r>
              <a:rPr lang="ru-RU" sz="1600" dirty="0"/>
              <a:t> </a:t>
            </a:r>
            <a:r>
              <a:rPr lang="ru-RU" sz="1600" dirty="0" err="1"/>
              <a:t>недостатньої</a:t>
            </a:r>
            <a:r>
              <a:rPr lang="ru-RU" sz="1600" dirty="0"/>
              <a:t> </a:t>
            </a:r>
            <a:r>
              <a:rPr lang="ru-RU" sz="1600" dirty="0" err="1"/>
              <a:t>інформації</a:t>
            </a:r>
            <a:r>
              <a:rPr lang="ru-RU" sz="1600" dirty="0"/>
              <a:t> з </a:t>
            </a:r>
            <a:r>
              <a:rPr lang="ru-RU" sz="1600" dirty="0" err="1"/>
              <a:t>нечітко</a:t>
            </a:r>
            <a:r>
              <a:rPr lang="ru-RU" sz="1600" dirty="0"/>
              <a:t> </a:t>
            </a:r>
            <a:r>
              <a:rPr lang="ru-RU" sz="1600" dirty="0" err="1"/>
              <a:t>вираженими</a:t>
            </a:r>
            <a:r>
              <a:rPr lang="ru-RU" sz="1600" dirty="0"/>
              <a:t> правилами,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робить</a:t>
            </a:r>
            <a:r>
              <a:rPr lang="ru-RU" sz="1600" dirty="0"/>
              <a:t> </a:t>
            </a:r>
            <a:r>
              <a:rPr lang="ru-RU" sz="1600" dirty="0" err="1"/>
              <a:t>актуальним</a:t>
            </a:r>
            <a:r>
              <a:rPr lang="ru-RU" sz="1600" dirty="0"/>
              <a:t> </a:t>
            </a:r>
            <a:r>
              <a:rPr lang="ru-RU" sz="1600" dirty="0" err="1"/>
              <a:t>побудову</a:t>
            </a:r>
            <a:r>
              <a:rPr lang="ru-RU" sz="1600" dirty="0"/>
              <a:t> </a:t>
            </a:r>
            <a:r>
              <a:rPr lang="ru-RU" sz="1600" dirty="0" err="1"/>
              <a:t>нечіткої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підтримки</a:t>
            </a:r>
            <a:r>
              <a:rPr lang="ru-RU" sz="1600" dirty="0"/>
              <a:t> </a:t>
            </a:r>
            <a:r>
              <a:rPr lang="ru-RU" sz="1600" dirty="0" err="1"/>
              <a:t>прийняття</a:t>
            </a:r>
            <a:r>
              <a:rPr lang="ru-RU" sz="1600" dirty="0"/>
              <a:t> </a:t>
            </a:r>
            <a:r>
              <a:rPr lang="ru-RU" sz="1600" dirty="0" err="1"/>
              <a:t>рішення</a:t>
            </a:r>
            <a:r>
              <a:rPr lang="ru-RU" sz="1600" dirty="0"/>
              <a:t>, яка </a:t>
            </a:r>
            <a:r>
              <a:rPr lang="ru-RU" sz="1600" dirty="0" err="1"/>
              <a:t>забезпечує</a:t>
            </a:r>
            <a:r>
              <a:rPr lang="ru-RU" sz="1600" dirty="0"/>
              <a:t> </a:t>
            </a:r>
            <a:r>
              <a:rPr lang="ru-RU" sz="1600" dirty="0" err="1"/>
              <a:t>можливість</a:t>
            </a:r>
            <a:r>
              <a:rPr lang="ru-RU" sz="1600" dirty="0"/>
              <a:t> </a:t>
            </a:r>
            <a:r>
              <a:rPr lang="ru-RU" sz="1600" dirty="0" err="1"/>
              <a:t>обробки</a:t>
            </a:r>
            <a:r>
              <a:rPr lang="ru-RU" sz="1600" dirty="0"/>
              <a:t> </a:t>
            </a:r>
            <a:r>
              <a:rPr lang="ru-RU" sz="1600" dirty="0" err="1"/>
              <a:t>нечітких</a:t>
            </a:r>
            <a:r>
              <a:rPr lang="ru-RU" sz="1600" dirty="0"/>
              <a:t> </a:t>
            </a:r>
            <a:r>
              <a:rPr lang="ru-RU" sz="1600" dirty="0" err="1"/>
              <a:t>вхідних</a:t>
            </a:r>
            <a:r>
              <a:rPr lang="ru-RU" sz="1600" dirty="0"/>
              <a:t> </a:t>
            </a:r>
            <a:r>
              <a:rPr lang="ru-RU" sz="1600" dirty="0" err="1"/>
              <a:t>даних</a:t>
            </a:r>
            <a:r>
              <a:rPr lang="ru-RU" sz="1600" dirty="0"/>
              <a:t>.</a:t>
            </a:r>
            <a:endParaRPr lang="uk-UA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 smtClean="0"/>
              <a:t>3</a:t>
            </a:r>
            <a:r>
              <a:rPr lang="ru-RU" sz="1600" dirty="0"/>
              <a:t>. </a:t>
            </a:r>
            <a:r>
              <a:rPr lang="ru-RU" sz="1600" dirty="0" err="1"/>
              <a:t>Досліджено</a:t>
            </a:r>
            <a:r>
              <a:rPr lang="ru-RU" sz="1600" dirty="0"/>
              <a:t> </a:t>
            </a:r>
            <a:r>
              <a:rPr lang="ru-RU" sz="1600" dirty="0" err="1" smtClean="0"/>
              <a:t>існуючі</a:t>
            </a:r>
            <a:r>
              <a:rPr lang="ru-RU" sz="1600" dirty="0" smtClean="0"/>
              <a:t> </a:t>
            </a:r>
            <a:r>
              <a:rPr lang="ru-RU" sz="1600" dirty="0" err="1" smtClean="0"/>
              <a:t>системи</a:t>
            </a:r>
            <a:r>
              <a:rPr lang="ru-RU" sz="1600" dirty="0" smtClean="0"/>
              <a:t> </a:t>
            </a:r>
            <a:r>
              <a:rPr lang="ru-RU" sz="1600" dirty="0" err="1" smtClean="0"/>
              <a:t>підтримки</a:t>
            </a:r>
            <a:r>
              <a:rPr lang="ru-RU" sz="1600" dirty="0" smtClean="0"/>
              <a:t> </a:t>
            </a:r>
            <a:r>
              <a:rPr lang="ru-RU" sz="1600" dirty="0" err="1" smtClean="0"/>
              <a:t>прийняття</a:t>
            </a:r>
            <a:r>
              <a:rPr lang="ru-RU" sz="1600" dirty="0" smtClean="0"/>
              <a:t> </a:t>
            </a:r>
            <a:r>
              <a:rPr lang="ru-RU" sz="1600" dirty="0" err="1" smtClean="0"/>
              <a:t>рішень</a:t>
            </a:r>
            <a:r>
              <a:rPr lang="ru-RU" sz="1600" dirty="0" smtClean="0"/>
              <a:t>, </a:t>
            </a:r>
            <a:r>
              <a:rPr lang="ru-RU" sz="1600" dirty="0" err="1" smtClean="0"/>
              <a:t>що</a:t>
            </a:r>
            <a:r>
              <a:rPr lang="ru-RU" sz="1600" dirty="0" smtClean="0"/>
              <a:t> </a:t>
            </a:r>
            <a:r>
              <a:rPr lang="ru-RU" sz="1600" dirty="0" err="1" smtClean="0"/>
              <a:t>ствержує</a:t>
            </a:r>
            <a:r>
              <a:rPr lang="ru-RU" sz="1600" dirty="0" smtClean="0"/>
              <a:t> про </a:t>
            </a:r>
            <a:r>
              <a:rPr lang="ru-RU" sz="1600" dirty="0" err="1" smtClean="0"/>
              <a:t>явні</a:t>
            </a:r>
            <a:r>
              <a:rPr lang="ru-RU" sz="1600" dirty="0" smtClean="0"/>
              <a:t> </a:t>
            </a:r>
            <a:r>
              <a:rPr lang="ru-RU" sz="1600" dirty="0" err="1" smtClean="0"/>
              <a:t>недоліки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програмних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продуктів</a:t>
            </a:r>
            <a:r>
              <a:rPr lang="ru-RU" sz="1600" dirty="0" smtClean="0"/>
              <a:t> в </a:t>
            </a:r>
            <a:r>
              <a:rPr lang="ru-RU" sz="1600" dirty="0" err="1" smtClean="0"/>
              <a:t>порівнняні</a:t>
            </a:r>
            <a:r>
              <a:rPr lang="ru-RU" sz="1600" dirty="0" smtClean="0"/>
              <a:t> данною системою.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 smtClean="0"/>
              <a:t>4</a:t>
            </a:r>
            <a:r>
              <a:rPr lang="ru-RU" sz="1600" dirty="0"/>
              <a:t>. </a:t>
            </a:r>
            <a:r>
              <a:rPr lang="ru-RU" sz="1600" dirty="0" err="1" smtClean="0"/>
              <a:t>Проаналізовано</a:t>
            </a:r>
            <a:r>
              <a:rPr lang="ru-RU" sz="1600" dirty="0" smtClean="0"/>
              <a:t> та </a:t>
            </a:r>
            <a:r>
              <a:rPr lang="ru-RU" sz="1600" dirty="0" err="1" smtClean="0"/>
              <a:t>вибрано</a:t>
            </a:r>
            <a:r>
              <a:rPr lang="ru-RU" sz="1600" dirty="0" smtClean="0"/>
              <a:t> </a:t>
            </a:r>
            <a:r>
              <a:rPr lang="ru-RU" sz="1600" dirty="0" err="1" smtClean="0"/>
              <a:t>математичну</a:t>
            </a:r>
            <a:r>
              <a:rPr lang="ru-RU" sz="1600" dirty="0" smtClean="0"/>
              <a:t> </a:t>
            </a:r>
            <a:r>
              <a:rPr lang="ru-RU" sz="1600" dirty="0"/>
              <a:t>модель </a:t>
            </a:r>
            <a:r>
              <a:rPr lang="ru-RU" sz="1600" dirty="0" err="1" smtClean="0"/>
              <a:t>системи</a:t>
            </a:r>
            <a:r>
              <a:rPr lang="ru-RU" sz="1600" dirty="0"/>
              <a:t>, </a:t>
            </a:r>
            <a:r>
              <a:rPr lang="ru-RU" sz="1600" dirty="0" err="1"/>
              <a:t>що</a:t>
            </a:r>
            <a:r>
              <a:rPr lang="ru-RU" sz="1600" dirty="0"/>
              <a:t> дозволило </a:t>
            </a:r>
            <a:r>
              <a:rPr lang="ru-RU" sz="1600" dirty="0" err="1"/>
              <a:t>математично</a:t>
            </a:r>
            <a:r>
              <a:rPr lang="ru-RU" sz="1600" dirty="0"/>
              <a:t> </a:t>
            </a:r>
            <a:r>
              <a:rPr lang="ru-RU" sz="1600" dirty="0" err="1"/>
              <a:t>описати</a:t>
            </a:r>
            <a:r>
              <a:rPr lang="ru-RU" sz="1600" dirty="0"/>
              <a:t> </a:t>
            </a:r>
            <a:r>
              <a:rPr lang="ru-RU" sz="1600" dirty="0" err="1"/>
              <a:t>компоненти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і </a:t>
            </a:r>
            <a:r>
              <a:rPr lang="ru-RU" sz="1600" dirty="0" err="1"/>
              <a:t>процеси</a:t>
            </a:r>
            <a:r>
              <a:rPr lang="ru-RU" sz="1600" dirty="0"/>
              <a:t> </a:t>
            </a:r>
            <a:r>
              <a:rPr lang="ru-RU" sz="1600" dirty="0" err="1"/>
              <a:t>взаємодії</a:t>
            </a:r>
            <a:r>
              <a:rPr lang="ru-RU" sz="1600" dirty="0"/>
              <a:t> </a:t>
            </a:r>
            <a:r>
              <a:rPr lang="ru-RU" sz="1600" dirty="0" err="1"/>
              <a:t>її</a:t>
            </a:r>
            <a:r>
              <a:rPr lang="ru-RU" sz="1600" dirty="0"/>
              <a:t> </a:t>
            </a:r>
            <a:r>
              <a:rPr lang="ru-RU" sz="1600" dirty="0" err="1"/>
              <a:t>інтелектуальних</a:t>
            </a:r>
            <a:r>
              <a:rPr lang="ru-RU" sz="1600" dirty="0"/>
              <a:t> </a:t>
            </a:r>
            <a:r>
              <a:rPr lang="ru-RU" sz="1600" dirty="0" err="1"/>
              <a:t>складових</a:t>
            </a:r>
            <a:r>
              <a:rPr lang="ru-RU" sz="1600" dirty="0"/>
              <a:t>.</a:t>
            </a:r>
            <a:endParaRPr lang="uk-UA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5. </a:t>
            </a:r>
            <a:r>
              <a:rPr lang="ru-RU" sz="1600" dirty="0" err="1" smtClean="0"/>
              <a:t>Розроблено</a:t>
            </a:r>
            <a:r>
              <a:rPr lang="ru-RU" sz="1600" dirty="0" smtClean="0"/>
              <a:t> </a:t>
            </a:r>
            <a:r>
              <a:rPr lang="ru-RU" sz="1600" dirty="0"/>
              <a:t>структуру і </a:t>
            </a:r>
            <a:r>
              <a:rPr lang="ru-RU" sz="1600" dirty="0" err="1"/>
              <a:t>алгоритми</a:t>
            </a:r>
            <a:r>
              <a:rPr lang="ru-RU" sz="1600" dirty="0"/>
              <a:t> </a:t>
            </a:r>
            <a:r>
              <a:rPr lang="ru-RU" sz="1600" dirty="0" smtClean="0"/>
              <a:t> </a:t>
            </a:r>
            <a:r>
              <a:rPr lang="ru-RU" sz="1600" dirty="0" err="1" smtClean="0"/>
              <a:t>навчання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нечіткої</a:t>
            </a:r>
            <a:r>
              <a:rPr lang="ru-RU" sz="1600" dirty="0" smtClean="0"/>
              <a:t> </a:t>
            </a:r>
            <a:r>
              <a:rPr lang="ru-RU" sz="1600" dirty="0" err="1" smtClean="0"/>
              <a:t>мережі</a:t>
            </a:r>
            <a:r>
              <a:rPr lang="ru-RU" sz="1600" dirty="0" smtClean="0"/>
              <a:t>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знання</a:t>
            </a:r>
            <a:r>
              <a:rPr lang="ru-RU" sz="1600" dirty="0"/>
              <a:t> про </a:t>
            </a:r>
            <a:r>
              <a:rPr lang="ru-RU" sz="1600" dirty="0" err="1"/>
              <a:t>проблеми</a:t>
            </a:r>
            <a:r>
              <a:rPr lang="ru-RU" sz="1600" dirty="0"/>
              <a:t>. </a:t>
            </a:r>
            <a:r>
              <a:rPr lang="ru-RU" sz="1600" dirty="0" err="1"/>
              <a:t>Визначено</a:t>
            </a:r>
            <a:r>
              <a:rPr lang="ru-RU" sz="1600" dirty="0"/>
              <a:t> склад і дана характеристика </a:t>
            </a:r>
            <a:r>
              <a:rPr lang="ru-RU" sz="1600" dirty="0" err="1"/>
              <a:t>вхідних</a:t>
            </a:r>
            <a:r>
              <a:rPr lang="ru-RU" sz="1600" dirty="0"/>
              <a:t> і </a:t>
            </a:r>
            <a:r>
              <a:rPr lang="ru-RU" sz="1600" dirty="0" err="1"/>
              <a:t>вихідних</a:t>
            </a:r>
            <a:r>
              <a:rPr lang="ru-RU" sz="1600" dirty="0"/>
              <a:t> </a:t>
            </a:r>
            <a:r>
              <a:rPr lang="ru-RU" sz="1600" dirty="0" err="1"/>
              <a:t>лінгвістичних</a:t>
            </a:r>
            <a:r>
              <a:rPr lang="ru-RU" sz="1600" dirty="0"/>
              <a:t> </a:t>
            </a:r>
            <a:r>
              <a:rPr lang="ru-RU" sz="1600" dirty="0" err="1"/>
              <a:t>змінних</a:t>
            </a:r>
            <a:r>
              <a:rPr lang="ru-RU" sz="1600" dirty="0"/>
              <a:t> і </a:t>
            </a:r>
            <a:r>
              <a:rPr lang="ru-RU" sz="1600" dirty="0" err="1"/>
              <a:t>їх</a:t>
            </a:r>
            <a:r>
              <a:rPr lang="ru-RU" sz="1600" dirty="0"/>
              <a:t> </a:t>
            </a:r>
            <a:r>
              <a:rPr lang="ru-RU" sz="1600" dirty="0" err="1"/>
              <a:t>термів</a:t>
            </a:r>
            <a:r>
              <a:rPr lang="ru-RU" sz="1600" dirty="0"/>
              <a:t>.</a:t>
            </a:r>
            <a:endParaRPr lang="uk-UA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6. </a:t>
            </a:r>
            <a:r>
              <a:rPr lang="ru-RU" sz="1600" dirty="0" err="1"/>
              <a:t>Розроблено</a:t>
            </a:r>
            <a:r>
              <a:rPr lang="ru-RU" sz="1600" dirty="0"/>
              <a:t> структуру і </a:t>
            </a:r>
            <a:r>
              <a:rPr lang="ru-RU" sz="1600" dirty="0" err="1"/>
              <a:t>алгоритми</a:t>
            </a:r>
            <a:r>
              <a:rPr lang="ru-RU" sz="1600" dirty="0"/>
              <a:t> </a:t>
            </a:r>
            <a:r>
              <a:rPr lang="ru-RU" sz="1600" dirty="0" err="1"/>
              <a:t>програмного</a:t>
            </a:r>
            <a:r>
              <a:rPr lang="ru-RU" sz="1600" dirty="0"/>
              <a:t> </a:t>
            </a:r>
            <a:r>
              <a:rPr lang="ru-RU" sz="1600" dirty="0" err="1"/>
              <a:t>забезпечення</a:t>
            </a:r>
            <a:r>
              <a:rPr lang="ru-RU" sz="1600" dirty="0"/>
              <a:t> </a:t>
            </a:r>
            <a:r>
              <a:rPr lang="ru-RU" sz="1600" dirty="0" err="1"/>
              <a:t>нечіткої</a:t>
            </a:r>
            <a:r>
              <a:rPr lang="ru-RU" sz="1600" dirty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прийняття</a:t>
            </a:r>
            <a:r>
              <a:rPr lang="ru-RU" sz="1600" dirty="0"/>
              <a:t> </a:t>
            </a:r>
            <a:r>
              <a:rPr lang="ru-RU" sz="1600" dirty="0" err="1"/>
              <a:t>рішень</a:t>
            </a:r>
            <a:r>
              <a:rPr lang="ru-RU" sz="1600" dirty="0"/>
              <a:t> оператора </a:t>
            </a:r>
            <a:r>
              <a:rPr lang="ru-RU" sz="1600" dirty="0" err="1"/>
              <a:t>мобільного</a:t>
            </a:r>
            <a:r>
              <a:rPr lang="ru-RU" sz="1600" dirty="0"/>
              <a:t> </a:t>
            </a:r>
            <a:r>
              <a:rPr lang="ru-RU" sz="1600" dirty="0" err="1"/>
              <a:t>зв’язку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реалізовано</a:t>
            </a:r>
            <a:r>
              <a:rPr lang="ru-RU" sz="1600" dirty="0"/>
              <a:t> </a:t>
            </a:r>
            <a:r>
              <a:rPr lang="ru-RU" sz="1600" dirty="0" err="1"/>
              <a:t>мовою</a:t>
            </a:r>
            <a:r>
              <a:rPr lang="ru-RU" sz="1600" dirty="0"/>
              <a:t> </a:t>
            </a:r>
            <a:r>
              <a:rPr lang="ru-RU" sz="1600" dirty="0" err="1"/>
              <a:t>програмування</a:t>
            </a:r>
            <a:r>
              <a:rPr lang="ru-RU" sz="1600" dirty="0"/>
              <a:t> С#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забезпечило</a:t>
            </a:r>
            <a:r>
              <a:rPr lang="ru-RU" sz="1600" dirty="0"/>
              <a:t> </a:t>
            </a:r>
            <a:r>
              <a:rPr lang="ru-RU" sz="1600" dirty="0" err="1"/>
              <a:t>додаткові</a:t>
            </a:r>
            <a:r>
              <a:rPr lang="ru-RU" sz="1600" dirty="0"/>
              <a:t> </a:t>
            </a:r>
            <a:r>
              <a:rPr lang="ru-RU" sz="1600" dirty="0" err="1"/>
              <a:t>можливості</a:t>
            </a:r>
            <a:r>
              <a:rPr lang="ru-RU" sz="1600" dirty="0"/>
              <a:t> </a:t>
            </a:r>
            <a:r>
              <a:rPr lang="ru-RU" sz="1600" dirty="0" err="1"/>
              <a:t>дослідження</a:t>
            </a:r>
            <a:r>
              <a:rPr lang="ru-RU" sz="1600" dirty="0"/>
              <a:t> </a:t>
            </a:r>
            <a:r>
              <a:rPr lang="ru-RU" sz="1600" dirty="0" err="1"/>
              <a:t>запропонованих</a:t>
            </a:r>
            <a:r>
              <a:rPr lang="ru-RU" sz="1600" dirty="0"/>
              <a:t> у дипломному </a:t>
            </a:r>
            <a:r>
              <a:rPr lang="ru-RU" sz="1600" dirty="0" err="1"/>
              <a:t>проекті</a:t>
            </a:r>
            <a:r>
              <a:rPr lang="ru-RU" sz="1600" dirty="0"/>
              <a:t> </a:t>
            </a:r>
            <a:r>
              <a:rPr lang="ru-RU" sz="1600" dirty="0" err="1"/>
              <a:t>підходів</a:t>
            </a:r>
            <a:r>
              <a:rPr lang="ru-RU" sz="1600" dirty="0"/>
              <a:t>. </a:t>
            </a:r>
            <a:endParaRPr lang="uk-UA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600" dirty="0"/>
              <a:t>7. </a:t>
            </a:r>
            <a:r>
              <a:rPr lang="ru-RU" sz="1600" dirty="0" err="1"/>
              <a:t>Розроблено</a:t>
            </a:r>
            <a:r>
              <a:rPr lang="ru-RU" sz="1600" dirty="0"/>
              <a:t> </a:t>
            </a:r>
            <a:r>
              <a:rPr lang="ru-RU" sz="1600" dirty="0" err="1"/>
              <a:t>тестовий</a:t>
            </a:r>
            <a:r>
              <a:rPr lang="ru-RU" sz="1600" dirty="0"/>
              <a:t> приклад,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довів</a:t>
            </a:r>
            <a:r>
              <a:rPr lang="ru-RU" sz="1600" dirty="0"/>
              <a:t> </a:t>
            </a:r>
            <a:r>
              <a:rPr lang="ru-RU" sz="1600" dirty="0" err="1"/>
              <a:t>високу</a:t>
            </a:r>
            <a:r>
              <a:rPr lang="ru-RU" sz="1600" dirty="0"/>
              <a:t> </a:t>
            </a:r>
            <a:r>
              <a:rPr lang="ru-RU" sz="1600" dirty="0" err="1"/>
              <a:t>продуктивність</a:t>
            </a:r>
            <a:r>
              <a:rPr lang="ru-RU" sz="1600" dirty="0"/>
              <a:t> </a:t>
            </a:r>
            <a:r>
              <a:rPr lang="ru-RU" sz="1600" dirty="0" smtClean="0"/>
              <a:t> та </a:t>
            </a:r>
            <a:r>
              <a:rPr lang="ru-RU" sz="1600" dirty="0" err="1" smtClean="0"/>
              <a:t>точність</a:t>
            </a:r>
            <a:r>
              <a:rPr lang="ru-RU" sz="1600" dirty="0" smtClean="0"/>
              <a:t> </a:t>
            </a:r>
            <a:r>
              <a:rPr lang="ru-RU" sz="1600" dirty="0" smtClean="0"/>
              <a:t> </a:t>
            </a:r>
            <a:r>
              <a:rPr lang="ru-RU" sz="1600" dirty="0" err="1" smtClean="0"/>
              <a:t>логічних</a:t>
            </a:r>
            <a:r>
              <a:rPr lang="ru-RU" sz="1600" dirty="0" smtClean="0"/>
              <a:t> </a:t>
            </a:r>
            <a:r>
              <a:rPr lang="ru-RU" sz="1600" dirty="0" err="1" smtClean="0"/>
              <a:t>висновків</a:t>
            </a:r>
            <a:r>
              <a:rPr lang="ru-RU" sz="1600" dirty="0" smtClean="0"/>
              <a:t> </a:t>
            </a:r>
            <a:r>
              <a:rPr lang="ru-RU" sz="1600" dirty="0" err="1" smtClean="0"/>
              <a:t>розробленої</a:t>
            </a:r>
            <a:r>
              <a:rPr lang="ru-RU" sz="1600" dirty="0" smtClean="0"/>
              <a:t> </a:t>
            </a:r>
            <a:r>
              <a:rPr lang="ru-RU" sz="1600" dirty="0" err="1"/>
              <a:t>системи</a:t>
            </a:r>
            <a:r>
              <a:rPr lang="ru-RU" sz="1600" dirty="0"/>
              <a:t> </a:t>
            </a:r>
            <a:r>
              <a:rPr lang="ru-RU" sz="1600" dirty="0" err="1"/>
              <a:t>прийняття</a:t>
            </a:r>
            <a:r>
              <a:rPr lang="ru-RU" sz="1600" dirty="0"/>
              <a:t> </a:t>
            </a:r>
            <a:r>
              <a:rPr lang="ru-RU" sz="1600" dirty="0" err="1"/>
              <a:t>рішень</a:t>
            </a:r>
            <a:r>
              <a:rPr lang="ru-RU" sz="1600" dirty="0"/>
              <a:t> оператора </a:t>
            </a:r>
            <a:r>
              <a:rPr lang="ru-RU" sz="1600" dirty="0" err="1"/>
              <a:t>мобільного</a:t>
            </a:r>
            <a:r>
              <a:rPr lang="ru-RU" sz="1600" dirty="0"/>
              <a:t> </a:t>
            </a:r>
            <a:r>
              <a:rPr lang="ru-RU" sz="1600" dirty="0" err="1"/>
              <a:t>зв’язку</a:t>
            </a:r>
            <a:r>
              <a:rPr lang="ru-RU" sz="1600" dirty="0"/>
              <a:t> </a:t>
            </a:r>
            <a:endParaRPr lang="uk-UA" sz="1600" dirty="0"/>
          </a:p>
          <a:p>
            <a:pPr>
              <a:buFont typeface="Arial" panose="020B0604020202020204" pitchFamily="34" charset="0"/>
              <a:buChar char="•"/>
            </a:pPr>
            <a:r>
              <a:rPr lang="uk-UA" sz="1600" dirty="0"/>
              <a:t>8. Здійснено розрахунки показників економічної ефективності запропонованого </a:t>
            </a:r>
            <a:r>
              <a:rPr lang="uk-UA" sz="1600" dirty="0" smtClean="0"/>
              <a:t>рішення</a:t>
            </a:r>
          </a:p>
          <a:p>
            <a:pPr>
              <a:buFont typeface="Arial" panose="020B0604020202020204" pitchFamily="34" charset="0"/>
              <a:buChar char="•"/>
            </a:pPr>
            <a:endParaRPr lang="uk-UA" altLang="uk-UA" sz="1600" dirty="0" smtClean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36912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Дякую за увагу!</a:t>
            </a:r>
            <a:endParaRPr lang="uk-U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620688"/>
            <a:ext cx="8640763" cy="6192415"/>
          </a:xfrm>
        </p:spPr>
        <p:txBody>
          <a:bodyPr rtlCol="0">
            <a:noAutofit/>
          </a:bodyPr>
          <a:lstStyle/>
          <a:p>
            <a:pPr marL="0" indent="0" algn="ctr">
              <a:buNone/>
            </a:pPr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Об’єктом дипломного проектування: </a:t>
            </a:r>
            <a:r>
              <a:rPr lang="uk-UA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/>
            </a:r>
            <a:br>
              <a:rPr lang="uk-UA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</a:br>
            <a:r>
              <a:rPr lang="uk-UA" sz="2600" dirty="0"/>
              <a:t>є процес підтримки прийняття рішень  оператора мобільного зв’язку.</a:t>
            </a:r>
            <a:endParaRPr lang="uk-UA" sz="2600" dirty="0"/>
          </a:p>
          <a:p>
            <a:pPr marL="0" indent="0" algn="ctr">
              <a:buNone/>
              <a:defRPr/>
            </a:pPr>
            <a:endParaRPr lang="uk-UA" sz="26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 algn="ctr">
              <a:buNone/>
            </a:pPr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Предмет проектування: </a:t>
            </a:r>
            <a:r>
              <a:rPr lang="uk-UA" sz="2600" dirty="0"/>
              <a:t>програмні засоби для підтримки прийняття рішення оператора мобільного зв’язку , їх </a:t>
            </a:r>
            <a:r>
              <a:rPr lang="uk-UA" sz="2600" dirty="0" smtClean="0"/>
              <a:t>продуктивність</a:t>
            </a:r>
            <a:endParaRPr lang="uk-UA" sz="2600" dirty="0"/>
          </a:p>
          <a:p>
            <a:pPr marL="0" indent="0" algn="ctr">
              <a:buNone/>
            </a:pPr>
            <a:r>
              <a:rPr lang="uk-UA" sz="2600" dirty="0"/>
              <a:t>та кількість помилок класифікації рішень</a:t>
            </a:r>
            <a:r>
              <a:rPr lang="uk-UA" sz="2600" dirty="0" smtClean="0"/>
              <a:t>.</a:t>
            </a:r>
          </a:p>
          <a:p>
            <a:pPr marL="0" indent="0" algn="ctr">
              <a:buNone/>
            </a:pPr>
            <a:endParaRPr lang="uk-UA" sz="2600" dirty="0"/>
          </a:p>
          <a:p>
            <a:pPr marL="0" indent="0" algn="ctr">
              <a:buNone/>
            </a:pPr>
            <a:r>
              <a:rPr lang="uk-UA" sz="2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Мета </a:t>
            </a:r>
            <a:r>
              <a:rPr lang="uk-UA" sz="2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проектування: </a:t>
            </a:r>
            <a:r>
              <a:rPr lang="uk-UA" sz="2600" dirty="0"/>
              <a:t>підвищення продуктивності процесу підтримки прийняття рішення оператора мобільного зв’язку та зменшення кількості помилок класифікації проблем за рахунок використання нечітких нейронних мереж.</a:t>
            </a:r>
            <a:endParaRPr lang="uk-UA" sz="26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9143999" cy="5427439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	Основними задачами</a:t>
            </a:r>
            <a:r>
              <a:rPr lang="uk-UA" sz="2600" dirty="0" smtClean="0">
                <a:latin typeface="Palatino Linotype" pitchFamily="18" charset="0"/>
              </a:rPr>
              <a:t>, які необхідно розв’язати в ході виконання дипломного проекту є:</a:t>
            </a:r>
          </a:p>
          <a:p>
            <a:pPr marL="0" indent="0">
              <a:buNone/>
            </a:pPr>
            <a:r>
              <a:rPr lang="x-none" sz="2600"/>
              <a:t>- аналіз </a:t>
            </a:r>
            <a:r>
              <a:rPr lang="ru-RU" sz="2600" dirty="0"/>
              <a:t> </a:t>
            </a:r>
            <a:r>
              <a:rPr lang="ru-RU" sz="2600" dirty="0" err="1"/>
              <a:t>проблемної</a:t>
            </a:r>
            <a:r>
              <a:rPr lang="ru-RU" sz="2600" dirty="0"/>
              <a:t> </a:t>
            </a:r>
            <a:r>
              <a:rPr lang="ru-RU" sz="2600" dirty="0" err="1" smtClean="0"/>
              <a:t>області</a:t>
            </a:r>
            <a:r>
              <a:rPr lang="ru-RU" sz="2600" dirty="0" smtClean="0"/>
              <a:t>; </a:t>
            </a:r>
          </a:p>
          <a:p>
            <a:pPr marL="0" indent="0">
              <a:buNone/>
            </a:pPr>
            <a:r>
              <a:rPr lang="x-none" sz="2600" smtClean="0"/>
              <a:t>- </a:t>
            </a:r>
            <a:r>
              <a:rPr lang="x-none" sz="2600"/>
              <a:t>дослід</a:t>
            </a:r>
            <a:r>
              <a:rPr lang="ru-RU" sz="2600" dirty="0" err="1"/>
              <a:t>ження</a:t>
            </a:r>
            <a:r>
              <a:rPr lang="x-none" sz="2600"/>
              <a:t> існуюч</a:t>
            </a:r>
            <a:r>
              <a:rPr lang="ru-RU" sz="2600" dirty="0"/>
              <a:t>их </a:t>
            </a:r>
            <a:r>
              <a:rPr lang="ru-RU" sz="2600" dirty="0" err="1"/>
              <a:t>системи</a:t>
            </a:r>
            <a:r>
              <a:rPr lang="ru-RU" sz="2600" dirty="0"/>
              <a:t> </a:t>
            </a:r>
            <a:r>
              <a:rPr lang="ru-RU" sz="2600" dirty="0" err="1"/>
              <a:t>підтримки</a:t>
            </a:r>
            <a:r>
              <a:rPr lang="ru-RU" sz="2600" dirty="0"/>
              <a:t> </a:t>
            </a:r>
            <a:r>
              <a:rPr lang="ru-RU" sz="2600" dirty="0" err="1"/>
              <a:t>прийняття</a:t>
            </a:r>
            <a:r>
              <a:rPr lang="ru-RU" sz="2600" dirty="0"/>
              <a:t> </a:t>
            </a:r>
            <a:r>
              <a:rPr lang="ru-RU" sz="2600" dirty="0" err="1"/>
              <a:t>рішень</a:t>
            </a:r>
            <a:r>
              <a:rPr lang="ru-RU" sz="2600" dirty="0"/>
              <a:t>;</a:t>
            </a:r>
            <a:endParaRPr lang="uk-UA" sz="2600" dirty="0"/>
          </a:p>
          <a:p>
            <a:pPr marL="0" indent="0">
              <a:buNone/>
            </a:pPr>
            <a:r>
              <a:rPr lang="ru-RU" sz="2600" dirty="0" smtClean="0"/>
              <a:t>- </a:t>
            </a:r>
            <a:r>
              <a:rPr lang="ru-RU" sz="2600" dirty="0" err="1"/>
              <a:t>розробка</a:t>
            </a:r>
            <a:r>
              <a:rPr lang="ru-RU" sz="2600" dirty="0"/>
              <a:t> </a:t>
            </a:r>
            <a:r>
              <a:rPr lang="ru-RU" sz="2600" dirty="0" err="1"/>
              <a:t>структури</a:t>
            </a:r>
            <a:r>
              <a:rPr lang="ru-RU" sz="2600" dirty="0"/>
              <a:t> </a:t>
            </a:r>
            <a:r>
              <a:rPr lang="ru-RU" sz="2600" dirty="0" err="1"/>
              <a:t>системи</a:t>
            </a:r>
            <a:r>
              <a:rPr lang="ru-RU" sz="2600" dirty="0"/>
              <a:t> </a:t>
            </a:r>
            <a:r>
              <a:rPr lang="ru-RU" sz="2600" dirty="0" err="1"/>
              <a:t>підтримки</a:t>
            </a:r>
            <a:r>
              <a:rPr lang="ru-RU" sz="2600" dirty="0"/>
              <a:t> </a:t>
            </a:r>
            <a:r>
              <a:rPr lang="ru-RU" sz="2600" dirty="0" err="1"/>
              <a:t>прийняття</a:t>
            </a:r>
            <a:r>
              <a:rPr lang="ru-RU" sz="2600" dirty="0"/>
              <a:t> </a:t>
            </a:r>
            <a:r>
              <a:rPr lang="ru-RU" sz="2600" dirty="0" err="1"/>
              <a:t>рішень</a:t>
            </a:r>
            <a:endParaRPr lang="uk-UA" sz="2600" dirty="0"/>
          </a:p>
          <a:p>
            <a:pPr marL="0" indent="0">
              <a:buNone/>
            </a:pPr>
            <a:r>
              <a:rPr lang="ru-RU" sz="2600" dirty="0"/>
              <a:t>- </a:t>
            </a:r>
            <a:r>
              <a:rPr lang="ru-RU" sz="2600" dirty="0" smtClean="0"/>
              <a:t> </a:t>
            </a:r>
            <a:r>
              <a:rPr lang="ru-RU" sz="2600" dirty="0" err="1" smtClean="0"/>
              <a:t>аналіз</a:t>
            </a:r>
            <a:r>
              <a:rPr lang="ru-RU" sz="2600" dirty="0" smtClean="0"/>
              <a:t>  та </a:t>
            </a:r>
            <a:r>
              <a:rPr lang="ru-RU" sz="2600" dirty="0" err="1" smtClean="0"/>
              <a:t>вибір</a:t>
            </a:r>
            <a:r>
              <a:rPr lang="ru-RU" sz="2600" dirty="0" smtClean="0"/>
              <a:t> </a:t>
            </a:r>
            <a:r>
              <a:rPr lang="ru-RU" sz="2600" dirty="0" err="1" smtClean="0"/>
              <a:t>математичної</a:t>
            </a:r>
            <a:r>
              <a:rPr lang="ru-RU" sz="2600" dirty="0" smtClean="0"/>
              <a:t> </a:t>
            </a:r>
            <a:r>
              <a:rPr lang="ru-RU" sz="2600" dirty="0" err="1"/>
              <a:t>моделі</a:t>
            </a:r>
            <a:r>
              <a:rPr lang="x-none" sz="2600"/>
              <a:t> </a:t>
            </a:r>
            <a:r>
              <a:rPr lang="ru-RU" sz="2600" dirty="0" err="1" smtClean="0"/>
              <a:t>системи</a:t>
            </a:r>
            <a:r>
              <a:rPr lang="ru-RU" sz="2600" dirty="0" smtClean="0"/>
              <a:t> </a:t>
            </a:r>
            <a:r>
              <a:rPr lang="ru-RU" sz="2600" dirty="0" err="1"/>
              <a:t>підтримки</a:t>
            </a:r>
            <a:r>
              <a:rPr lang="ru-RU" sz="2600" dirty="0"/>
              <a:t> </a:t>
            </a:r>
            <a:r>
              <a:rPr lang="ru-RU" sz="2600" dirty="0" err="1"/>
              <a:t>прийняття</a:t>
            </a:r>
            <a:r>
              <a:rPr lang="ru-RU" sz="2600" dirty="0"/>
              <a:t> </a:t>
            </a:r>
            <a:r>
              <a:rPr lang="ru-RU" sz="2600" dirty="0" err="1"/>
              <a:t>рішення</a:t>
            </a:r>
            <a:r>
              <a:rPr lang="x-none" sz="2600"/>
              <a:t>;</a:t>
            </a:r>
            <a:endParaRPr lang="uk-UA" sz="2600" dirty="0"/>
          </a:p>
          <a:p>
            <a:pPr marL="0" indent="0">
              <a:buNone/>
            </a:pPr>
            <a:r>
              <a:rPr lang="ru-RU" sz="2600" dirty="0" smtClean="0"/>
              <a:t>- </a:t>
            </a:r>
            <a:r>
              <a:rPr lang="ru-RU" sz="2600" dirty="0" err="1" smtClean="0"/>
              <a:t>розробка</a:t>
            </a:r>
            <a:r>
              <a:rPr lang="ru-RU" sz="2600" dirty="0" smtClean="0"/>
              <a:t> алгоритму </a:t>
            </a:r>
            <a:r>
              <a:rPr lang="ru-RU" sz="2600" dirty="0" err="1" smtClean="0"/>
              <a:t>навчання</a:t>
            </a:r>
            <a:r>
              <a:rPr lang="ru-RU" sz="2600" dirty="0" smtClean="0"/>
              <a:t> </a:t>
            </a:r>
            <a:r>
              <a:rPr lang="ru-RU" sz="2600" dirty="0" err="1" smtClean="0"/>
              <a:t>нечіткої</a:t>
            </a:r>
            <a:r>
              <a:rPr lang="ru-RU" sz="2600" dirty="0" smtClean="0"/>
              <a:t> </a:t>
            </a:r>
            <a:r>
              <a:rPr lang="ru-RU" sz="2600" dirty="0" err="1" smtClean="0"/>
              <a:t>нейронної</a:t>
            </a:r>
            <a:r>
              <a:rPr lang="ru-RU" sz="2600" dirty="0" smtClean="0"/>
              <a:t> </a:t>
            </a:r>
            <a:r>
              <a:rPr lang="ru-RU" sz="2600" dirty="0" err="1" smtClean="0"/>
              <a:t>мережі</a:t>
            </a:r>
            <a:r>
              <a:rPr lang="x-none" sz="2600" smtClean="0"/>
              <a:t>;</a:t>
            </a:r>
            <a:endParaRPr lang="uk-UA" sz="2600" dirty="0" smtClean="0"/>
          </a:p>
          <a:p>
            <a:pPr marL="0" indent="0">
              <a:buNone/>
            </a:pPr>
            <a:r>
              <a:rPr lang="x-none" sz="2600" smtClean="0"/>
              <a:t>-</a:t>
            </a:r>
            <a:r>
              <a:rPr lang="ru-RU" sz="2600" dirty="0" smtClean="0"/>
              <a:t> </a:t>
            </a:r>
            <a:r>
              <a:rPr lang="uk-UA" sz="2600" dirty="0" smtClean="0"/>
              <a:t>програмна реалізація системи</a:t>
            </a:r>
            <a:r>
              <a:rPr lang="x-none" sz="2600" smtClean="0"/>
              <a:t>;</a:t>
            </a:r>
            <a:endParaRPr lang="uk-UA" sz="2600" dirty="0"/>
          </a:p>
          <a:p>
            <a:pPr marL="0" indent="0">
              <a:buNone/>
            </a:pPr>
            <a:r>
              <a:rPr lang="x-none" sz="2600"/>
              <a:t>- </a:t>
            </a:r>
            <a:r>
              <a:rPr lang="uk-UA" sz="2600" dirty="0" smtClean="0"/>
              <a:t>тестування  </a:t>
            </a:r>
            <a:r>
              <a:rPr lang="x-none" sz="2600" smtClean="0"/>
              <a:t>системи</a:t>
            </a:r>
            <a:r>
              <a:rPr lang="uk-UA" sz="2600" dirty="0"/>
              <a:t>;</a:t>
            </a:r>
            <a:endParaRPr lang="uk-UA" sz="2600" dirty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uk-U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3" y="0"/>
            <a:ext cx="5688632" cy="993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АКТУАЛЬНІСТЬ ТЕМИ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138" y="908720"/>
            <a:ext cx="8642350" cy="5616575"/>
          </a:xfrm>
        </p:spPr>
        <p:txBody>
          <a:bodyPr rtlCol="0">
            <a:noAutofit/>
          </a:bodyPr>
          <a:lstStyle/>
          <a:p>
            <a:pPr marL="0" indent="0" algn="ctr">
              <a:buNone/>
            </a:pPr>
            <a:r>
              <a:rPr lang="uk-UA" sz="2600" dirty="0"/>
              <a:t>Український телекомунікаційний ринок вже досяг «зрілості»: швидке зростання абонентської бази закінчилось. Абоненти віддають перевагу стабільності оператора, якості послуг і зручності сервісних служб. Жорстка конкуренція продовжує залишатися рушійною силою впровадження в існуючі системи прогресивних технічних, технологічних та програмних рішень.</a:t>
            </a:r>
          </a:p>
          <a:p>
            <a:pPr marL="0" indent="0" algn="ctr">
              <a:buNone/>
            </a:pPr>
            <a:r>
              <a:rPr lang="uk-UA" sz="2600" dirty="0"/>
              <a:t>Із зростанням попиту на телекомунікаційні послуги зростає і кількість звернень в телекомунікаційні компанії, пов'язаних з питаннями користування послугами, налаштування і обслуговування обладнання</a:t>
            </a:r>
            <a:r>
              <a:rPr lang="uk-UA" sz="2600" dirty="0" smtClean="0"/>
              <a:t>, що в свою чергу збільшує кількість обґрунтованих  рішень що мають прийматись в  </a:t>
            </a:r>
            <a:r>
              <a:rPr lang="uk-UA" sz="2600" dirty="0" smtClean="0"/>
              <a:t>компанії</a:t>
            </a:r>
            <a:r>
              <a:rPr lang="uk-UA" sz="2600" dirty="0" smtClean="0"/>
              <a:t>.</a:t>
            </a:r>
            <a:r>
              <a:rPr lang="uk-UA" sz="2600" dirty="0"/>
              <a:t>  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endParaRPr lang="uk-UA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84" name="Picture 40" descr="http://fs172.www.ex.ua/show/941114355248/159618079/159618079.jpg?16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4" t="32576" r="14322" b="-26660"/>
          <a:stretch/>
        </p:blipFill>
        <p:spPr bwMode="auto">
          <a:xfrm>
            <a:off x="1995945" y="1178527"/>
            <a:ext cx="5250873" cy="753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95736" y="4931561"/>
            <a:ext cx="7854583" cy="993775"/>
          </a:xfrm>
        </p:spPr>
        <p:txBody>
          <a:bodyPr rtlCol="0">
            <a:normAutofit/>
          </a:bodyPr>
          <a:lstStyle/>
          <a:p>
            <a:pPr algn="ctr"/>
            <a:r>
              <a:rPr lang="uk-UA" sz="1400" dirty="0" smtClean="0"/>
              <a:t>Загальна кількість</a:t>
            </a:r>
            <a:br>
              <a:rPr lang="uk-UA" sz="1400" dirty="0" smtClean="0"/>
            </a:br>
            <a:r>
              <a:rPr lang="uk-UA" sz="1400" dirty="0" smtClean="0"/>
              <a:t> користувачів </a:t>
            </a:r>
            <a:r>
              <a:rPr lang="en-US" sz="1400" dirty="0" smtClean="0"/>
              <a:t>~</a:t>
            </a:r>
            <a:r>
              <a:rPr lang="uk-UA" sz="1400" dirty="0" smtClean="0"/>
              <a:t> 55 млн.</a:t>
            </a:r>
            <a:endParaRPr lang="uk-UA" sz="1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91952" y="152400"/>
            <a:ext cx="7854583" cy="993775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uk-UA" sz="2000" smtClean="0"/>
              <a:t>Кількість абонентів</a:t>
            </a:r>
            <a:r>
              <a:rPr lang="en-US" sz="2000" smtClean="0"/>
              <a:t> </a:t>
            </a:r>
            <a:r>
              <a:rPr lang="ru-RU" sz="2000" smtClean="0"/>
              <a:t>моб</a:t>
            </a:r>
            <a:r>
              <a:rPr lang="uk-UA" sz="2000" smtClean="0"/>
              <a:t>ільного зв'язку </a:t>
            </a:r>
            <a:br>
              <a:rPr lang="uk-UA" sz="2000" smtClean="0"/>
            </a:br>
            <a:r>
              <a:rPr lang="uk-UA" sz="2000" smtClean="0"/>
              <a:t>станом на 1.04.2015 </a:t>
            </a: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26" y="332656"/>
            <a:ext cx="8208963" cy="12239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Загальна схема інтелектуальної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системи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підтримки прийняття рішень оператора мобільного 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зв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’</a:t>
            </a:r>
            <a:r>
              <a:rPr lang="uk-U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язку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4" name="Рисунок 3" descr="http://www.studfiles.ru/html/2706/317/html_ZRHoApsrHU.AGuE/htmlconvd-rKGDDm_html_5985e030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640960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07375" cy="12239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Математична 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модель Системи </a:t>
            </a:r>
            <a:endParaRPr lang="uk-UA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/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/>
          </a:p>
        </p:txBody>
      </p:sp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/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523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/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uk-UA" altLang="uk-U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907976" y="1916832"/>
                <a:ext cx="7632848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/>
                        <m:t>𝐸𝑆</m:t>
                      </m:r>
                      <m:r>
                        <a:rPr lang="uk-UA" sz="3600" i="1"/>
                        <m:t>=&lt;</m:t>
                      </m:r>
                      <m:r>
                        <a:rPr lang="en-US" sz="3600" i="1"/>
                        <m:t>𝐾𝐵</m:t>
                      </m:r>
                      <m:r>
                        <a:rPr lang="uk-UA" sz="3600" i="1"/>
                        <m:t>,</m:t>
                      </m:r>
                      <m:r>
                        <a:rPr lang="en-US" sz="3600" i="1"/>
                        <m:t>𝐹𝐵</m:t>
                      </m:r>
                      <m:r>
                        <a:rPr lang="uk-UA" sz="3600" i="1"/>
                        <m:t>,</m:t>
                      </m:r>
                      <m:r>
                        <a:rPr lang="en-US" sz="3600" i="1"/>
                        <m:t>𝑅𝐵</m:t>
                      </m:r>
                      <m:r>
                        <a:rPr lang="uk-UA" sz="3600" i="1"/>
                        <m:t>,</m:t>
                      </m:r>
                      <m:sSup>
                        <m:sSupPr>
                          <m:ctrlPr>
                            <a:rPr lang="uk-UA" sz="3600" i="1"/>
                          </m:ctrlPr>
                        </m:sSupPr>
                        <m:e>
                          <m:r>
                            <a:rPr lang="en-US" sz="3600" i="1"/>
                            <m:t>𝐼</m:t>
                          </m:r>
                        </m:e>
                        <m:sup>
                          <m:r>
                            <a:rPr lang="en-US" sz="3600" i="1"/>
                            <m:t>𝑒</m:t>
                          </m:r>
                        </m:sup>
                      </m:sSup>
                      <m:r>
                        <a:rPr lang="uk-UA" sz="3600" i="1"/>
                        <m:t>,</m:t>
                      </m:r>
                      <m:sSup>
                        <m:sSupPr>
                          <m:ctrlPr>
                            <a:rPr lang="uk-UA" sz="3600" i="1"/>
                          </m:ctrlPr>
                        </m:sSupPr>
                        <m:e>
                          <m:r>
                            <a:rPr lang="en-US" sz="3600" i="1"/>
                            <m:t>𝑅</m:t>
                          </m:r>
                        </m:e>
                        <m:sup>
                          <m:r>
                            <a:rPr lang="en-US" sz="3600" i="1"/>
                            <m:t>𝑒</m:t>
                          </m:r>
                        </m:sup>
                      </m:sSup>
                      <m:r>
                        <a:rPr lang="uk-UA" sz="3600" i="1"/>
                        <m:t>&gt;</m:t>
                      </m:r>
                    </m:oMath>
                  </m:oMathPara>
                </a14:m>
                <a:endParaRPr lang="uk-UA" sz="36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976" y="1916832"/>
                <a:ext cx="7632848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750818" y="3068960"/>
                <a:ext cx="7326560" cy="30469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2400" dirty="0" smtClean="0"/>
                  <a:t>де КВ -  база знань у формі </a:t>
                </a:r>
                <a:r>
                  <a:rPr lang="uk-UA" sz="2400" dirty="0" err="1"/>
                  <a:t>продукційних</a:t>
                </a:r>
                <a:r>
                  <a:rPr lang="uk-UA" sz="2400" dirty="0"/>
                  <a:t> правил; </a:t>
                </a:r>
                <a:endParaRPr lang="uk-UA" sz="2400" dirty="0" smtClean="0"/>
              </a:p>
              <a:p>
                <a:r>
                  <a:rPr lang="uk-UA" sz="2400" dirty="0" smtClean="0"/>
                  <a:t>FB - </a:t>
                </a:r>
                <a:r>
                  <a:rPr lang="uk-UA" sz="2400" dirty="0"/>
                  <a:t>База фактів про систему </a:t>
                </a:r>
                <a:endParaRPr lang="uk-UA" sz="2400" dirty="0" smtClean="0"/>
              </a:p>
              <a:p>
                <a:r>
                  <a:rPr lang="uk-UA" sz="2400" dirty="0" smtClean="0"/>
                  <a:t>RB </a:t>
                </a:r>
                <a:r>
                  <a:rPr lang="uk-UA" sz="2400" dirty="0"/>
                  <a:t>- база висновків, формована інтерпретатором в ході роботи, що містить інформацію про причини змін в базі висновків і </a:t>
                </a:r>
                <a:r>
                  <a:rPr lang="uk-UA" sz="2400" dirty="0" err="1"/>
                  <a:t>коментарій</a:t>
                </a:r>
                <a:r>
                  <a:rPr lang="uk-UA" sz="2400" dirty="0"/>
                  <a:t>, внесені експертом в базу знань для пояснень</a:t>
                </a:r>
                <a:r>
                  <a:rPr lang="uk-UA" sz="2400" dirty="0" smtClean="0"/>
                  <a:t>;</a:t>
                </a:r>
              </a:p>
              <a:p>
                <a:r>
                  <a:rPr lang="uk-UA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/>
                        </m:ctrlPr>
                      </m:sSupPr>
                      <m:e>
                        <m:r>
                          <a:rPr lang="uk-UA" sz="2400" i="1"/>
                          <m:t>𝑅</m:t>
                        </m:r>
                      </m:e>
                      <m:sup>
                        <m:r>
                          <a:rPr lang="uk-UA" sz="2400" i="1"/>
                          <m:t>𝑒</m:t>
                        </m:r>
                      </m:sup>
                    </m:sSup>
                  </m:oMath>
                </a14:m>
                <a:r>
                  <a:rPr lang="uk-UA" sz="2400" dirty="0"/>
                  <a:t>- системо-мобільні відносини</a:t>
                </a:r>
                <a:r>
                  <a:rPr lang="uk-UA" sz="2400" dirty="0" smtClean="0"/>
                  <a:t>;</a:t>
                </a:r>
              </a:p>
              <a:p>
                <a:r>
                  <a:rPr lang="uk-UA" sz="24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sz="2400" i="1"/>
                        </m:ctrlPr>
                      </m:sSupPr>
                      <m:e>
                        <m:r>
                          <a:rPr lang="uk-UA" sz="2400" i="1"/>
                          <m:t>𝐼</m:t>
                        </m:r>
                      </m:e>
                      <m:sup>
                        <m:r>
                          <a:rPr lang="uk-UA" sz="2400" i="1"/>
                          <m:t>𝑒</m:t>
                        </m:r>
                      </m:sup>
                    </m:sSup>
                  </m:oMath>
                </a14:m>
                <a:r>
                  <a:rPr lang="uk-UA" sz="2400" dirty="0"/>
                  <a:t>- інтерпретатор,</a:t>
                </a:r>
                <a:endParaRPr lang="uk-UA" sz="24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18" y="3068960"/>
                <a:ext cx="7326560" cy="3046988"/>
              </a:xfrm>
              <a:prstGeom prst="rect">
                <a:avLst/>
              </a:prstGeom>
              <a:blipFill rotWithShape="1">
                <a:blip r:embed="rId3"/>
                <a:stretch>
                  <a:fillRect l="-1248" t="-1600" r="-998" b="-360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417" y="260648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dirty="0">
                <a:effectLst/>
              </a:rPr>
              <a:t>Діаграма процесу нечіткого логічного </a:t>
            </a:r>
            <a:r>
              <a:rPr lang="uk-UA" dirty="0" err="1" smtClean="0">
                <a:effectLst/>
              </a:rPr>
              <a:t>вивЕдЕННЯ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4" name="Рисунок 3" descr="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524" y="1823864"/>
            <a:ext cx="4551387" cy="4467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uk-UA" dirty="0">
                <a:effectLst/>
              </a:rPr>
              <a:t>Структура нечіткої мережі</a:t>
            </a:r>
            <a:endParaRPr lang="uk-U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751335"/>
              </p:ext>
            </p:extLst>
          </p:nvPr>
        </p:nvGraphicFramePr>
        <p:xfrm>
          <a:off x="1403648" y="1092408"/>
          <a:ext cx="6192688" cy="5339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Visio" r:id="rId3" imgW="6896989" imgH="5944477" progId="Visio.Drawing.11">
                  <p:embed/>
                </p:oleObj>
              </mc:Choice>
              <mc:Fallback>
                <p:oleObj name="Visio" r:id="rId3" imgW="6896989" imgH="5944477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092408"/>
                        <a:ext cx="6192688" cy="533973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1250</TotalTime>
  <Words>490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Трек</vt:lpstr>
      <vt:lpstr>Visio</vt:lpstr>
      <vt:lpstr>ДИПЛОМНИЙ ПРОЕКТ: «НЕЧІТКА СИСТЕМА ПІДТРИМКИ ПРИЙНЯТТЯ РІШЕНЬ ОПЕРАТОРА МОБІЛЬНОГО ЗВ’ЯЗКУ »</vt:lpstr>
      <vt:lpstr>Презентация PowerPoint</vt:lpstr>
      <vt:lpstr>Презентация PowerPoint</vt:lpstr>
      <vt:lpstr>АКТУАЛЬНІСТЬ ТЕМИ</vt:lpstr>
      <vt:lpstr>Загальна кількість  користувачів ~ 55 млн.</vt:lpstr>
      <vt:lpstr>Загальна схема інтелектуальної системи  підтримки прийняття рішень оператора мобільного зв’язку </vt:lpstr>
      <vt:lpstr>Математична модель Системи </vt:lpstr>
      <vt:lpstr>Діаграма процесу нечіткого логічного вивЕдЕННЯ</vt:lpstr>
      <vt:lpstr>Структура нечіткої мережі</vt:lpstr>
      <vt:lpstr>Програмна реалізація системи</vt:lpstr>
      <vt:lpstr>Тестування системи</vt:lpstr>
      <vt:lpstr>Економічні показники</vt:lpstr>
      <vt:lpstr>ВИСНОВКИ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ДИПЛОМНИЙ ПРОЕКТ: «ІНТЕЛЕКТУАЛЬНА СИСТЕМА ПЛАНУВАННЯ ПОСТАВОК ТОВАРІВ НА УНІВЕРСАЛЬНИЙ СКЛАД»</dc:title>
  <dc:creator>Pr9nik</dc:creator>
  <cp:lastModifiedBy>Andrey</cp:lastModifiedBy>
  <cp:revision>50</cp:revision>
  <dcterms:created xsi:type="dcterms:W3CDTF">2012-05-12T21:30:09Z</dcterms:created>
  <dcterms:modified xsi:type="dcterms:W3CDTF">2015-06-16T19:31:43Z</dcterms:modified>
</cp:coreProperties>
</file>