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72" r:id="rId2"/>
    <p:sldId id="279" r:id="rId3"/>
    <p:sldId id="280" r:id="rId4"/>
    <p:sldId id="257" r:id="rId5"/>
    <p:sldId id="260" r:id="rId6"/>
    <p:sldId id="258" r:id="rId7"/>
    <p:sldId id="261" r:id="rId8"/>
    <p:sldId id="269" r:id="rId9"/>
    <p:sldId id="262" r:id="rId10"/>
    <p:sldId id="263" r:id="rId11"/>
    <p:sldId id="264" r:id="rId12"/>
    <p:sldId id="265" r:id="rId13"/>
    <p:sldId id="266" r:id="rId14"/>
    <p:sldId id="267" r:id="rId15"/>
    <p:sldId id="273" r:id="rId16"/>
    <p:sldId id="274" r:id="rId17"/>
    <p:sldId id="275" r:id="rId18"/>
    <p:sldId id="276" r:id="rId19"/>
    <p:sldId id="277" r:id="rId20"/>
    <p:sldId id="278" r:id="rId21"/>
    <p:sldId id="268" r:id="rId22"/>
    <p:sldId id="271" r:id="rId23"/>
    <p:sldId id="270" r:id="rId24"/>
  </p:sldIdLst>
  <p:sldSz cx="9144000" cy="6858000" type="screen4x3"/>
  <p:notesSz cx="6858000" cy="99456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94765" autoAdjust="0"/>
  </p:normalViewPr>
  <p:slideViewPr>
    <p:cSldViewPr>
      <p:cViewPr varScale="1">
        <p:scale>
          <a:sx n="69" d="100"/>
          <a:sy n="69" d="100"/>
        </p:scale>
        <p:origin x="-1392" y="-90"/>
      </p:cViewPr>
      <p:guideLst>
        <p:guide orient="horz" pos="2160"/>
        <p:guide pos="2880"/>
      </p:guideLst>
    </p:cSldViewPr>
  </p:slideViewPr>
  <p:outlineViewPr>
    <p:cViewPr>
      <p:scale>
        <a:sx n="33" d="100"/>
        <a:sy n="33" d="100"/>
      </p:scale>
      <p:origin x="0" y="628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4" Type="http://schemas.openxmlformats.org/officeDocument/2006/relationships/image" Target="../media/image3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D3E0F64A-E80B-4C0B-8CA7-B2281B7AD6E1}"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009C19B-C233-4A24-AF79-B7BC927AA0E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802EF42-BFF8-4070-88C6-D36D50F389E9}"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8229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3938588"/>
            <a:ext cx="8229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7AC0E61-5DFC-405E-97A7-2BEBDC9F4E0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5CC80AE-59C8-4EDB-9126-9A6CA802CB0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58385C5-E806-472E-91D1-0DD49CADA63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E4FA917-CFE7-4B33-9758-D5019B22D46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9EE7D423-AF63-4943-AA3D-A49B26D2FA7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2273FBA6-19BE-4F3A-884D-1588C898B19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4935529-B78D-4A60-B84A-CA05859D98F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4D751B1-3AE2-4E06-8C4D-F7202CF7D8F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70A3E4-AEB4-4CE0-8E7D-7EE4052CD27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4340"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B648AB36-D24A-4C18-A039-6C9D836E736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slideLayout" Target="../slideLayouts/slideLayout5.xml"/><Relationship Id="rId1" Type="http://schemas.openxmlformats.org/officeDocument/2006/relationships/vmlDrawing" Target="../drawings/vmlDrawing2.vml"/><Relationship Id="rId4" Type="http://schemas.openxmlformats.org/officeDocument/2006/relationships/package" Target="../embeddings/Microsoft_Word_Document1.docx"/></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1989138"/>
            <a:ext cx="7772400" cy="1470025"/>
          </a:xfrm>
        </p:spPr>
        <p:txBody>
          <a:bodyPr/>
          <a:lstStyle/>
          <a:p>
            <a:r>
              <a:rPr lang="uk-UA" sz="1600" b="1" dirty="0" smtClean="0">
                <a:latin typeface="Times New Roman" pitchFamily="18" charset="0"/>
              </a:rPr>
              <a:t/>
            </a:r>
            <a:br>
              <a:rPr lang="uk-UA" sz="1600" b="1" dirty="0" smtClean="0">
                <a:latin typeface="Times New Roman" pitchFamily="18" charset="0"/>
              </a:rPr>
            </a:br>
            <a:r>
              <a:rPr lang="uk-UA" sz="2800" b="1" dirty="0" smtClean="0">
                <a:latin typeface="Times New Roman" pitchFamily="18" charset="0"/>
              </a:rPr>
              <a:t/>
            </a:r>
            <a:br>
              <a:rPr lang="uk-UA" sz="2800" b="1" dirty="0" smtClean="0">
                <a:latin typeface="Times New Roman" pitchFamily="18" charset="0"/>
              </a:rPr>
            </a:br>
            <a:r>
              <a:rPr lang="uk-UA" sz="2000" b="1" dirty="0" smtClean="0">
                <a:latin typeface="Times New Roman" pitchFamily="18" charset="0"/>
              </a:rPr>
              <a:t/>
            </a:r>
            <a:br>
              <a:rPr lang="uk-UA" sz="2000" b="1" dirty="0" smtClean="0">
                <a:latin typeface="Times New Roman" pitchFamily="18" charset="0"/>
              </a:rPr>
            </a:br>
            <a:r>
              <a:rPr lang="uk-UA" sz="2800" b="1" dirty="0" smtClean="0">
                <a:latin typeface="Times New Roman" pitchFamily="18" charset="0"/>
              </a:rPr>
              <a:t>Комплексний дипломний проект</a:t>
            </a:r>
            <a:br>
              <a:rPr lang="uk-UA" sz="2800" b="1" dirty="0" smtClean="0">
                <a:latin typeface="Times New Roman" pitchFamily="18" charset="0"/>
              </a:rPr>
            </a:br>
            <a:r>
              <a:rPr lang="uk-UA" sz="2000" b="1" dirty="0" smtClean="0">
                <a:latin typeface="Times New Roman" pitchFamily="18" charset="0"/>
              </a:rPr>
              <a:t/>
            </a:r>
            <a:br>
              <a:rPr lang="uk-UA" sz="2000" b="1" dirty="0" smtClean="0">
                <a:latin typeface="Times New Roman" pitchFamily="18" charset="0"/>
              </a:rPr>
            </a:br>
            <a:r>
              <a:rPr lang="ru-RU" sz="3200" dirty="0" err="1" smtClean="0"/>
              <a:t>Інтелектуальна</a:t>
            </a:r>
            <a:r>
              <a:rPr lang="ru-RU" sz="3200" dirty="0" smtClean="0"/>
              <a:t> система </a:t>
            </a:r>
            <a:r>
              <a:rPr lang="ru-RU" sz="3200" dirty="0" err="1" smtClean="0"/>
              <a:t>обробки</a:t>
            </a:r>
            <a:r>
              <a:rPr lang="ru-RU" sz="3200" dirty="0" smtClean="0"/>
              <a:t> </a:t>
            </a:r>
            <a:r>
              <a:rPr lang="ru-RU" sz="3200" dirty="0" err="1" smtClean="0"/>
              <a:t>зображень</a:t>
            </a:r>
            <a:r>
              <a:rPr lang="ru-RU" sz="3200" dirty="0" smtClean="0"/>
              <a:t> в </a:t>
            </a:r>
            <a:r>
              <a:rPr lang="ru-RU" sz="3200" dirty="0" err="1" smtClean="0"/>
              <a:t>растровій</a:t>
            </a:r>
            <a:r>
              <a:rPr lang="ru-RU" sz="3200" dirty="0" smtClean="0"/>
              <a:t> </a:t>
            </a:r>
            <a:r>
              <a:rPr lang="ru-RU" sz="3200" dirty="0" err="1" smtClean="0"/>
              <a:t>графіці</a:t>
            </a:r>
            <a:r>
              <a:rPr lang="ru-RU" sz="3200" dirty="0" smtClean="0"/>
              <a:t>: </a:t>
            </a:r>
            <a:r>
              <a:rPr lang="ru-RU" sz="3200" dirty="0" err="1" smtClean="0"/>
              <a:t>оцінювання</a:t>
            </a:r>
            <a:r>
              <a:rPr lang="ru-RU" sz="3200" dirty="0" smtClean="0"/>
              <a:t> </a:t>
            </a:r>
            <a:r>
              <a:rPr lang="ru-RU" sz="3200" dirty="0" err="1" smtClean="0"/>
              <a:t>дисторсії</a:t>
            </a:r>
            <a:r>
              <a:rPr lang="ru-RU" sz="3200" dirty="0" smtClean="0"/>
              <a:t/>
            </a:r>
            <a:br>
              <a:rPr lang="ru-RU" sz="3200" dirty="0" smtClean="0"/>
            </a:br>
            <a:r>
              <a:rPr lang="en-US" sz="3200" b="1" dirty="0" smtClean="0">
                <a:latin typeface="Times New Roman" pitchFamily="18" charset="0"/>
              </a:rPr>
              <a:t/>
            </a:r>
            <a:br>
              <a:rPr lang="en-US" sz="3200" b="1" dirty="0" smtClean="0">
                <a:latin typeface="Times New Roman" pitchFamily="18" charset="0"/>
              </a:rPr>
            </a:br>
            <a:r>
              <a:rPr lang="uk-UA" sz="1600" b="1" dirty="0" smtClean="0">
                <a:latin typeface="Times New Roman" pitchFamily="18" charset="0"/>
              </a:rPr>
              <a:t>Розробила </a:t>
            </a:r>
            <a:r>
              <a:rPr lang="uk-UA" sz="1600" b="1" dirty="0" err="1" smtClean="0">
                <a:latin typeface="Times New Roman" pitchFamily="18" charset="0"/>
              </a:rPr>
              <a:t>студ</a:t>
            </a:r>
            <a:r>
              <a:rPr lang="uk-UA" sz="1600" b="1" dirty="0" smtClean="0">
                <a:latin typeface="Times New Roman" pitchFamily="18" charset="0"/>
              </a:rPr>
              <a:t>. гр. </a:t>
            </a:r>
            <a:r>
              <a:rPr lang="uk-UA" sz="1600" b="1" dirty="0" err="1" smtClean="0">
                <a:latin typeface="Times New Roman" pitchFamily="18" charset="0"/>
              </a:rPr>
              <a:t>КНзн</a:t>
            </a:r>
            <a:r>
              <a:rPr lang="uk-UA" sz="1600" b="1" dirty="0" smtClean="0">
                <a:latin typeface="Times New Roman" pitchFamily="18" charset="0"/>
              </a:rPr>
              <a:t>-14  </a:t>
            </a:r>
            <a:r>
              <a:rPr lang="uk-UA" sz="1600" b="1" dirty="0" err="1" smtClean="0">
                <a:latin typeface="Times New Roman" pitchFamily="18" charset="0"/>
                <a:cs typeface="Times New Roman" pitchFamily="18" charset="0"/>
              </a:rPr>
              <a:t>Бенецька</a:t>
            </a:r>
            <a:r>
              <a:rPr lang="uk-UA" sz="1600" b="1" dirty="0" smtClean="0">
                <a:latin typeface="Times New Roman" pitchFamily="18" charset="0"/>
                <a:cs typeface="Times New Roman" pitchFamily="18" charset="0"/>
              </a:rPr>
              <a:t> К.С.</a:t>
            </a: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r>
              <a:rPr lang="uk-UA" sz="1600" b="1" dirty="0" smtClean="0">
                <a:latin typeface="Times New Roman" pitchFamily="18" charset="0"/>
              </a:rPr>
              <a:t>Керівник: </a:t>
            </a:r>
            <a:r>
              <a:rPr lang="uk-UA" sz="1600" b="1" dirty="0" err="1" smtClean="0">
                <a:latin typeface="Times New Roman" pitchFamily="18" charset="0"/>
              </a:rPr>
              <a:t>к.т.н</a:t>
            </a:r>
            <a:r>
              <a:rPr lang="uk-UA" sz="1600" b="1" dirty="0" smtClean="0">
                <a:latin typeface="Times New Roman" pitchFamily="18" charset="0"/>
              </a:rPr>
              <a:t>., </a:t>
            </a:r>
            <a:r>
              <a:rPr lang="uk-UA" sz="1600" b="1" dirty="0" err="1" smtClean="0">
                <a:latin typeface="Times New Roman" pitchFamily="18" charset="0"/>
              </a:rPr>
              <a:t>доц.каф</a:t>
            </a:r>
            <a:r>
              <a:rPr lang="uk-UA" sz="1600" b="1" dirty="0" smtClean="0">
                <a:latin typeface="Times New Roman" pitchFamily="18" charset="0"/>
              </a:rPr>
              <a:t> КН, </a:t>
            </a:r>
            <a:r>
              <a:rPr lang="uk-UA" sz="1600" b="1" dirty="0" err="1" smtClean="0">
                <a:latin typeface="Times New Roman" pitchFamily="18" charset="0"/>
              </a:rPr>
              <a:t>Сілагін</a:t>
            </a:r>
            <a:r>
              <a:rPr lang="uk-UA" sz="1600" b="1" dirty="0" smtClean="0">
                <a:latin typeface="Times New Roman" pitchFamily="18" charset="0"/>
              </a:rPr>
              <a:t> О.В.</a:t>
            </a:r>
            <a:r>
              <a:rPr lang="ru-RU" sz="4000" dirty="0" smtClean="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marL="838200" indent="-838200" eaLnBrk="1" hangingPunct="1"/>
            <a:r>
              <a:rPr lang="uk-UA" sz="2400" b="1" smtClean="0">
                <a:latin typeface="Times New Roman" pitchFamily="18" charset="0"/>
              </a:rPr>
              <a:t>Геометричні спотворення в цифрових фотоапаратах</a:t>
            </a:r>
            <a:endParaRPr lang="ru-RU" sz="2400" b="1" smtClean="0">
              <a:latin typeface="Times New Roman" pitchFamily="18" charset="0"/>
            </a:endParaRPr>
          </a:p>
        </p:txBody>
      </p:sp>
      <p:sp>
        <p:nvSpPr>
          <p:cNvPr id="11267" name="Rectangle 3"/>
          <p:cNvSpPr>
            <a:spLocks noGrp="1" noChangeArrowheads="1"/>
          </p:cNvSpPr>
          <p:nvPr>
            <p:ph type="body" idx="1"/>
          </p:nvPr>
        </p:nvSpPr>
        <p:spPr>
          <a:xfrm>
            <a:off x="251520" y="1196752"/>
            <a:ext cx="8640960" cy="5324324"/>
          </a:xfrm>
        </p:spPr>
        <p:txBody>
          <a:bodyPr/>
          <a:lstStyle/>
          <a:p>
            <a:pPr indent="342900" algn="just" eaLnBrk="1" hangingPunct="1">
              <a:lnSpc>
                <a:spcPct val="90000"/>
              </a:lnSpc>
              <a:buNone/>
            </a:pPr>
            <a:r>
              <a:rPr lang="uk-UA" sz="1800" dirty="0" smtClean="0">
                <a:latin typeface="Times New Roman" pitchFamily="18" charset="0"/>
              </a:rPr>
              <a:t>Серед показників, що найбільше впливають на якість графічних зображень при цифровому фотографуванні треба відмітити </a:t>
            </a:r>
            <a:r>
              <a:rPr lang="uk-UA" sz="1800" dirty="0" err="1" smtClean="0">
                <a:latin typeface="Times New Roman" pitchFamily="18" charset="0"/>
              </a:rPr>
              <a:t>дисторсію</a:t>
            </a:r>
            <a:r>
              <a:rPr lang="uk-UA" sz="1800" dirty="0" smtClean="0">
                <a:latin typeface="Times New Roman" pitchFamily="18" charset="0"/>
              </a:rPr>
              <a:t> об’єктива і невідповідність роздільної здатності.</a:t>
            </a: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r>
              <a:rPr lang="uk-UA" sz="1400" dirty="0" smtClean="0">
                <a:latin typeface="Times New Roman" pitchFamily="18" charset="0"/>
              </a:rPr>
              <a:t>Концентричні </a:t>
            </a:r>
            <a:r>
              <a:rPr lang="uk-UA" sz="1400" dirty="0" err="1" smtClean="0">
                <a:latin typeface="Times New Roman" pitchFamily="18" charset="0"/>
              </a:rPr>
              <a:t>мірри</a:t>
            </a:r>
            <a:r>
              <a:rPr lang="ru-RU" sz="1400" dirty="0" smtClean="0">
                <a:latin typeface="Times New Roman" pitchFamily="18" charset="0"/>
              </a:rPr>
              <a:t> </a:t>
            </a:r>
            <a:r>
              <a:rPr lang="uk-UA" sz="1400" dirty="0" smtClean="0">
                <a:latin typeface="Times New Roman" pitchFamily="18" charset="0"/>
              </a:rPr>
              <a:t> </a:t>
            </a: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r>
              <a:rPr lang="uk-UA" sz="1600" dirty="0" smtClean="0">
                <a:latin typeface="Times New Roman" pitchFamily="18" charset="0"/>
              </a:rPr>
              <a:t>Радіальні </a:t>
            </a:r>
            <a:r>
              <a:rPr lang="uk-UA" sz="1600" dirty="0" err="1" smtClean="0">
                <a:latin typeface="Times New Roman" pitchFamily="18" charset="0"/>
              </a:rPr>
              <a:t>мірри</a:t>
            </a:r>
            <a:r>
              <a:rPr lang="ru-RU" sz="1600" dirty="0" smtClean="0">
                <a:latin typeface="Times New Roman" pitchFamily="18" charset="0"/>
              </a:rPr>
              <a:t>                                                                </a:t>
            </a:r>
            <a:r>
              <a:rPr lang="uk-UA" sz="1600" dirty="0" smtClean="0">
                <a:latin typeface="Times New Roman" pitchFamily="18" charset="0"/>
              </a:rPr>
              <a:t>Тест картинка </a:t>
            </a:r>
            <a:endParaRPr lang="ru-RU" sz="1600" dirty="0" smtClean="0">
              <a:latin typeface="Times New Roman" pitchFamily="18" charset="0"/>
            </a:endParaRPr>
          </a:p>
        </p:txBody>
      </p:sp>
      <p:sp>
        <p:nvSpPr>
          <p:cNvPr id="11268" name="Rectangle 4"/>
          <p:cNvSpPr>
            <a:spLocks noChangeArrowheads="1"/>
          </p:cNvSpPr>
          <p:nvPr/>
        </p:nvSpPr>
        <p:spPr bwMode="auto">
          <a:xfrm>
            <a:off x="5435600" y="3716338"/>
            <a:ext cx="1733550" cy="1547812"/>
          </a:xfrm>
          <a:prstGeom prst="rect">
            <a:avLst/>
          </a:prstGeom>
          <a:solidFill>
            <a:srgbClr val="FFFFFF"/>
          </a:solidFill>
          <a:ln w="9525">
            <a:solidFill>
              <a:srgbClr val="000000"/>
            </a:solidFill>
            <a:miter lim="800000"/>
            <a:headEnd/>
            <a:tailEnd/>
          </a:ln>
        </p:spPr>
        <p:txBody>
          <a:bodyPr/>
          <a:lstStyle/>
          <a:p>
            <a:endParaRPr lang="ru-RU"/>
          </a:p>
        </p:txBody>
      </p:sp>
      <p:sp>
        <p:nvSpPr>
          <p:cNvPr id="11269" name="Line 5"/>
          <p:cNvSpPr>
            <a:spLocks noChangeShapeType="1"/>
          </p:cNvSpPr>
          <p:nvPr/>
        </p:nvSpPr>
        <p:spPr bwMode="auto">
          <a:xfrm flipH="1">
            <a:off x="5508625" y="3716338"/>
            <a:ext cx="1657350" cy="1511300"/>
          </a:xfrm>
          <a:prstGeom prst="line">
            <a:avLst/>
          </a:prstGeom>
          <a:noFill/>
          <a:ln w="9525">
            <a:solidFill>
              <a:srgbClr val="000000"/>
            </a:solidFill>
            <a:round/>
            <a:headEnd/>
            <a:tailEnd/>
          </a:ln>
        </p:spPr>
        <p:txBody>
          <a:bodyPr/>
          <a:lstStyle/>
          <a:p>
            <a:endParaRPr lang="ru-RU"/>
          </a:p>
        </p:txBody>
      </p:sp>
      <p:sp>
        <p:nvSpPr>
          <p:cNvPr id="11270" name="Line 6"/>
          <p:cNvSpPr>
            <a:spLocks noChangeShapeType="1"/>
          </p:cNvSpPr>
          <p:nvPr/>
        </p:nvSpPr>
        <p:spPr bwMode="auto">
          <a:xfrm>
            <a:off x="5435600" y="3716338"/>
            <a:ext cx="1733550" cy="1547812"/>
          </a:xfrm>
          <a:prstGeom prst="line">
            <a:avLst/>
          </a:prstGeom>
          <a:noFill/>
          <a:ln w="9525">
            <a:solidFill>
              <a:srgbClr val="000000"/>
            </a:solidFill>
            <a:round/>
            <a:headEnd/>
            <a:tailEnd/>
          </a:ln>
        </p:spPr>
        <p:txBody>
          <a:bodyPr/>
          <a:lstStyle/>
          <a:p>
            <a:endParaRPr lang="ru-RU"/>
          </a:p>
        </p:txBody>
      </p:sp>
      <p:sp>
        <p:nvSpPr>
          <p:cNvPr id="11271" name="Rectangle 8"/>
          <p:cNvSpPr>
            <a:spLocks noChangeArrowheads="1"/>
          </p:cNvSpPr>
          <p:nvPr/>
        </p:nvSpPr>
        <p:spPr bwMode="auto">
          <a:xfrm>
            <a:off x="0" y="1985963"/>
            <a:ext cx="9144000" cy="0"/>
          </a:xfrm>
          <a:prstGeom prst="rect">
            <a:avLst/>
          </a:prstGeom>
          <a:noFill/>
          <a:ln w="9525">
            <a:noFill/>
            <a:miter lim="800000"/>
            <a:headEnd/>
            <a:tailEnd/>
          </a:ln>
          <a:effectLst/>
        </p:spPr>
        <p:txBody>
          <a:bodyPr wrap="none" anchor="ctr">
            <a:spAutoFit/>
          </a:bodyPr>
          <a:lstStyle/>
          <a:p>
            <a:endParaRPr lang="ru-RU"/>
          </a:p>
        </p:txBody>
      </p:sp>
      <p:pic>
        <p:nvPicPr>
          <p:cNvPr id="11272" name="Picture 7" descr="img279"/>
          <p:cNvPicPr>
            <a:picLocks noChangeAspect="1" noChangeArrowheads="1"/>
          </p:cNvPicPr>
          <p:nvPr/>
        </p:nvPicPr>
        <p:blipFill>
          <a:blip r:embed="rId2" cstate="print"/>
          <a:srcRect/>
          <a:stretch>
            <a:fillRect/>
          </a:stretch>
        </p:blipFill>
        <p:spPr bwMode="auto">
          <a:xfrm>
            <a:off x="611188" y="2128838"/>
            <a:ext cx="2592387" cy="1535112"/>
          </a:xfrm>
          <a:prstGeom prst="rect">
            <a:avLst/>
          </a:prstGeom>
          <a:noFill/>
          <a:ln w="9525">
            <a:noFill/>
            <a:miter lim="800000"/>
            <a:headEnd/>
            <a:tailEnd/>
          </a:ln>
        </p:spPr>
      </p:pic>
      <p:sp>
        <p:nvSpPr>
          <p:cNvPr id="11273" name="Rectangle 10"/>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11274" name="Picture 9" descr="img285"/>
          <p:cNvPicPr>
            <a:picLocks noChangeAspect="1" noChangeArrowheads="1"/>
          </p:cNvPicPr>
          <p:nvPr/>
        </p:nvPicPr>
        <p:blipFill>
          <a:blip r:embed="rId3" cstate="print"/>
          <a:srcRect/>
          <a:stretch>
            <a:fillRect/>
          </a:stretch>
        </p:blipFill>
        <p:spPr bwMode="auto">
          <a:xfrm>
            <a:off x="755650" y="4149725"/>
            <a:ext cx="2303463" cy="1655763"/>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uk-UA" sz="2400" b="1" smtClean="0">
                <a:latin typeface="Times New Roman" pitchFamily="18" charset="0"/>
              </a:rPr>
              <a:t>Математична модель тестування на величину дисторсії</a:t>
            </a:r>
            <a:r>
              <a:rPr lang="ru-RU" sz="4000" smtClean="0"/>
              <a:t> </a:t>
            </a:r>
          </a:p>
        </p:txBody>
      </p:sp>
      <p:sp>
        <p:nvSpPr>
          <p:cNvPr id="12291" name="Rectangle 3"/>
          <p:cNvSpPr>
            <a:spLocks noGrp="1" noChangeArrowheads="1"/>
          </p:cNvSpPr>
          <p:nvPr>
            <p:ph type="body" idx="1"/>
          </p:nvPr>
        </p:nvSpPr>
        <p:spPr/>
        <p:txBody>
          <a:bodyPr/>
          <a:lstStyle/>
          <a:p>
            <a:pPr eaLnBrk="1" hangingPunct="1"/>
            <a:r>
              <a:rPr lang="ru-RU" sz="1400" dirty="0" smtClean="0">
                <a:latin typeface="Times New Roman" pitchFamily="18" charset="0"/>
              </a:rPr>
              <a:t> </a:t>
            </a:r>
            <a:r>
              <a:rPr lang="ru-RU" sz="1400" dirty="0" err="1" smtClean="0">
                <a:latin typeface="Times New Roman" pitchFamily="18" charset="0"/>
              </a:rPr>
              <a:t>Тестування</a:t>
            </a:r>
            <a:r>
              <a:rPr lang="ru-RU" sz="1400" dirty="0" smtClean="0">
                <a:latin typeface="Times New Roman" pitchFamily="18" charset="0"/>
              </a:rPr>
              <a:t> </a:t>
            </a:r>
            <a:r>
              <a:rPr lang="ru-RU" sz="1400" dirty="0" err="1" smtClean="0">
                <a:latin typeface="Times New Roman" pitchFamily="18" charset="0"/>
              </a:rPr>
              <a:t>включає</a:t>
            </a:r>
            <a:r>
              <a:rPr lang="ru-RU" sz="1400" dirty="0" smtClean="0">
                <a:latin typeface="Times New Roman" pitchFamily="18" charset="0"/>
              </a:rPr>
              <a:t> в себе </a:t>
            </a:r>
            <a:r>
              <a:rPr lang="ru-RU" sz="1400" dirty="0" err="1" smtClean="0">
                <a:latin typeface="Times New Roman" pitchFamily="18" charset="0"/>
              </a:rPr>
              <a:t>фотографування</a:t>
            </a:r>
            <a:r>
              <a:rPr lang="ru-RU" sz="1400" dirty="0" smtClean="0">
                <a:latin typeface="Times New Roman" pitchFamily="18" charset="0"/>
              </a:rPr>
              <a:t> </a:t>
            </a:r>
            <a:r>
              <a:rPr lang="ru-RU" sz="1400" dirty="0" err="1" smtClean="0">
                <a:latin typeface="Times New Roman" pitchFamily="18" charset="0"/>
              </a:rPr>
              <a:t>даної</a:t>
            </a:r>
            <a:r>
              <a:rPr lang="ru-RU" sz="1400" dirty="0" smtClean="0">
                <a:latin typeface="Times New Roman" pitchFamily="18" charset="0"/>
              </a:rPr>
              <a:t> </a:t>
            </a:r>
            <a:r>
              <a:rPr lang="ru-RU" sz="1400" dirty="0" err="1" smtClean="0">
                <a:latin typeface="Times New Roman" pitchFamily="18" charset="0"/>
              </a:rPr>
              <a:t>тест-картинки</a:t>
            </a:r>
            <a:r>
              <a:rPr lang="ru-RU" sz="1400" dirty="0" smtClean="0">
                <a:latin typeface="Times New Roman" pitchFamily="18" charset="0"/>
              </a:rPr>
              <a:t> та </a:t>
            </a:r>
            <a:r>
              <a:rPr lang="ru-RU" sz="1400" dirty="0" err="1" smtClean="0">
                <a:latin typeface="Times New Roman" pitchFamily="18" charset="0"/>
              </a:rPr>
              <a:t>отриманий</a:t>
            </a:r>
            <a:r>
              <a:rPr lang="ru-RU" sz="1400" dirty="0" smtClean="0">
                <a:latin typeface="Times New Roman" pitchFamily="18" charset="0"/>
              </a:rPr>
              <a:t> в </a:t>
            </a:r>
            <a:r>
              <a:rPr lang="ru-RU" sz="1400" dirty="0" err="1" smtClean="0">
                <a:latin typeface="Times New Roman" pitchFamily="18" charset="0"/>
              </a:rPr>
              <a:t>результаті</a:t>
            </a:r>
            <a:r>
              <a:rPr lang="ru-RU" sz="1400" dirty="0" smtClean="0">
                <a:latin typeface="Times New Roman" pitchFamily="18" charset="0"/>
              </a:rPr>
              <a:t> </a:t>
            </a:r>
            <a:r>
              <a:rPr lang="ru-RU" sz="1400" dirty="0" err="1" smtClean="0">
                <a:latin typeface="Times New Roman" pitchFamily="18" charset="0"/>
              </a:rPr>
              <a:t>знімок</a:t>
            </a:r>
            <a:r>
              <a:rPr lang="ru-RU" sz="1400" dirty="0" smtClean="0">
                <a:latin typeface="Times New Roman" pitchFamily="18" charset="0"/>
              </a:rPr>
              <a:t> </a:t>
            </a:r>
            <a:r>
              <a:rPr lang="ru-RU" sz="1400" dirty="0" err="1" smtClean="0">
                <a:latin typeface="Times New Roman" pitchFamily="18" charset="0"/>
              </a:rPr>
              <a:t>співставляється</a:t>
            </a:r>
            <a:r>
              <a:rPr lang="ru-RU" sz="1400" dirty="0" smtClean="0">
                <a:latin typeface="Times New Roman" pitchFamily="18" charset="0"/>
              </a:rPr>
              <a:t> </a:t>
            </a:r>
            <a:r>
              <a:rPr lang="ru-RU" sz="1400" dirty="0" err="1" smtClean="0">
                <a:latin typeface="Times New Roman" pitchFamily="18" charset="0"/>
              </a:rPr>
              <a:t>з</a:t>
            </a:r>
            <a:r>
              <a:rPr lang="ru-RU" sz="1400" dirty="0" smtClean="0">
                <a:latin typeface="Times New Roman" pitchFamily="18" charset="0"/>
              </a:rPr>
              <a:t> </a:t>
            </a:r>
            <a:r>
              <a:rPr lang="ru-RU" sz="1400" dirty="0" err="1" smtClean="0">
                <a:latin typeface="Times New Roman" pitchFamily="18" charset="0"/>
              </a:rPr>
              <a:t>тестовим</a:t>
            </a:r>
            <a:r>
              <a:rPr lang="ru-RU" sz="1400" dirty="0" smtClean="0">
                <a:latin typeface="Times New Roman" pitchFamily="18" charset="0"/>
              </a:rPr>
              <a:t> та </a:t>
            </a:r>
            <a:r>
              <a:rPr lang="ru-RU" sz="1400" dirty="0" err="1" smtClean="0">
                <a:latin typeface="Times New Roman" pitchFamily="18" charset="0"/>
              </a:rPr>
              <a:t>перевіряється</a:t>
            </a:r>
            <a:r>
              <a:rPr lang="ru-RU" sz="1400" dirty="0" smtClean="0">
                <a:latin typeface="Times New Roman" pitchFamily="18" charset="0"/>
              </a:rPr>
              <a:t> по </a:t>
            </a:r>
            <a:r>
              <a:rPr lang="ru-RU" sz="1400" dirty="0" err="1" smtClean="0">
                <a:latin typeface="Times New Roman" pitchFamily="18" charset="0"/>
              </a:rPr>
              <a:t>заданим</a:t>
            </a:r>
            <a:r>
              <a:rPr lang="ru-RU" sz="1400" dirty="0" smtClean="0">
                <a:latin typeface="Times New Roman" pitchFamily="18" charset="0"/>
              </a:rPr>
              <a:t> </a:t>
            </a:r>
            <a:r>
              <a:rPr lang="ru-RU" sz="1400" dirty="0" err="1" smtClean="0">
                <a:latin typeface="Times New Roman" pitchFamily="18" charset="0"/>
              </a:rPr>
              <a:t>даним</a:t>
            </a:r>
            <a:r>
              <a:rPr lang="ru-RU" sz="1400" dirty="0" smtClean="0">
                <a:latin typeface="Times New Roman" pitchFamily="18" charset="0"/>
              </a:rPr>
              <a:t>. </a:t>
            </a:r>
            <a:r>
              <a:rPr lang="ru-RU" sz="1400" dirty="0" err="1" smtClean="0">
                <a:latin typeface="Times New Roman" pitchFamily="18" charset="0"/>
              </a:rPr>
              <a:t>Геометричним</a:t>
            </a:r>
            <a:r>
              <a:rPr lang="ru-RU" sz="1400" dirty="0" smtClean="0">
                <a:latin typeface="Times New Roman" pitchFamily="18" charset="0"/>
              </a:rPr>
              <a:t> </a:t>
            </a:r>
            <a:r>
              <a:rPr lang="ru-RU" sz="1400" dirty="0" err="1" smtClean="0">
                <a:latin typeface="Times New Roman" pitchFamily="18" charset="0"/>
              </a:rPr>
              <a:t>спотворенням</a:t>
            </a:r>
            <a:r>
              <a:rPr lang="ru-RU" sz="1400" dirty="0" smtClean="0">
                <a:latin typeface="Times New Roman" pitchFamily="18" charset="0"/>
              </a:rPr>
              <a:t> </a:t>
            </a:r>
            <a:r>
              <a:rPr lang="ru-RU" sz="1400" dirty="0" err="1" smtClean="0">
                <a:latin typeface="Times New Roman" pitchFamily="18" charset="0"/>
              </a:rPr>
              <a:t>є</a:t>
            </a:r>
            <a:r>
              <a:rPr lang="ru-RU" sz="1400" dirty="0" smtClean="0">
                <a:latin typeface="Times New Roman" pitchFamily="18" charset="0"/>
              </a:rPr>
              <a:t> , де:</a:t>
            </a:r>
          </a:p>
          <a:p>
            <a:pPr eaLnBrk="1" hangingPunct="1"/>
            <a:endParaRPr lang="uk-UA" sz="1400" dirty="0" smtClean="0">
              <a:latin typeface="Times New Roman" pitchFamily="18" charset="0"/>
            </a:endParaRPr>
          </a:p>
          <a:p>
            <a:pPr eaLnBrk="1" hangingPunct="1"/>
            <a:endParaRPr lang="ru-RU" sz="1400" dirty="0" smtClean="0">
              <a:latin typeface="Times New Roman" pitchFamily="18" charset="0"/>
            </a:endParaRPr>
          </a:p>
          <a:p>
            <a:pPr eaLnBrk="1" hangingPunct="1"/>
            <a:endParaRPr lang="uk-UA" sz="1400" dirty="0" smtClean="0">
              <a:latin typeface="Times New Roman" pitchFamily="18" charset="0"/>
            </a:endParaRPr>
          </a:p>
          <a:p>
            <a:pPr eaLnBrk="1" hangingPunct="1"/>
            <a:endParaRPr lang="uk-UA" sz="1400" dirty="0" smtClean="0">
              <a:latin typeface="Times New Roman" pitchFamily="18" charset="0"/>
            </a:endParaRPr>
          </a:p>
          <a:p>
            <a:pPr eaLnBrk="1" hangingPunct="1"/>
            <a:r>
              <a:rPr lang="uk-UA" sz="1400" dirty="0" smtClean="0">
                <a:latin typeface="Times New Roman" pitchFamily="18" charset="0"/>
              </a:rPr>
              <a:t>Оцінка даному фотоапарату, що тестується на геометричні спотворення, ставиться за допомогою функції відповідності :</a:t>
            </a:r>
          </a:p>
          <a:p>
            <a:pPr eaLnBrk="1" hangingPunct="1"/>
            <a:endParaRPr lang="uk-UA" sz="1400" dirty="0" smtClean="0">
              <a:latin typeface="Times New Roman" pitchFamily="18" charset="0"/>
            </a:endParaRPr>
          </a:p>
          <a:p>
            <a:pPr eaLnBrk="1" hangingPunct="1"/>
            <a:endParaRPr lang="uk-UA" sz="1400" dirty="0" smtClean="0">
              <a:latin typeface="Times New Roman" pitchFamily="18" charset="0"/>
            </a:endParaRPr>
          </a:p>
          <a:p>
            <a:pPr eaLnBrk="1" hangingPunct="1"/>
            <a:endParaRPr lang="uk-UA" sz="1400" dirty="0" smtClean="0">
              <a:latin typeface="Times New Roman" pitchFamily="18" charset="0"/>
            </a:endParaRPr>
          </a:p>
          <a:p>
            <a:pPr eaLnBrk="1" hangingPunct="1"/>
            <a:endParaRPr lang="uk-UA" sz="1400" dirty="0" smtClean="0">
              <a:latin typeface="Times New Roman" pitchFamily="18" charset="0"/>
            </a:endParaRPr>
          </a:p>
          <a:p>
            <a:pPr eaLnBrk="1" hangingPunct="1"/>
            <a:endParaRPr lang="uk-UA" sz="1400" dirty="0" smtClean="0">
              <a:latin typeface="Times New Roman" pitchFamily="18" charset="0"/>
            </a:endParaRPr>
          </a:p>
          <a:p>
            <a:pPr eaLnBrk="1" hangingPunct="1"/>
            <a:r>
              <a:rPr lang="uk-UA" sz="1400" dirty="0" smtClean="0">
                <a:latin typeface="Times New Roman" pitchFamily="18" charset="0"/>
              </a:rPr>
              <a:t>В якості </a:t>
            </a:r>
            <a:r>
              <a:rPr lang="uk-UA" sz="1400" dirty="0" err="1" smtClean="0">
                <a:latin typeface="Times New Roman" pitchFamily="18" charset="0"/>
              </a:rPr>
              <a:t>теста</a:t>
            </a:r>
            <a:r>
              <a:rPr lang="uk-UA" sz="1400" dirty="0" smtClean="0">
                <a:latin typeface="Times New Roman" pitchFamily="18" charset="0"/>
              </a:rPr>
              <a:t> на відповідність задекларованої роздільної здатності традиційно використовуються радіальні та концентричні </a:t>
            </a:r>
            <a:r>
              <a:rPr lang="uk-UA" sz="1400" dirty="0" err="1" smtClean="0">
                <a:latin typeface="Times New Roman" pitchFamily="18" charset="0"/>
              </a:rPr>
              <a:t>мірри</a:t>
            </a:r>
            <a:r>
              <a:rPr lang="uk-UA" sz="1400" dirty="0" smtClean="0">
                <a:latin typeface="Times New Roman" pitchFamily="18" charset="0"/>
              </a:rPr>
              <a:t>, що показані на попередньому слайді.</a:t>
            </a:r>
            <a:r>
              <a:rPr lang="uk-UA" dirty="0" smtClean="0"/>
              <a:t> </a:t>
            </a:r>
            <a:endParaRPr lang="uk-UA" sz="1400" dirty="0" smtClean="0">
              <a:latin typeface="Times New Roman" pitchFamily="18" charset="0"/>
            </a:endParaRPr>
          </a:p>
          <a:p>
            <a:pPr eaLnBrk="1" hangingPunct="1"/>
            <a:endParaRPr lang="uk-UA" sz="1400" dirty="0" smtClean="0">
              <a:latin typeface="Times New Roman" pitchFamily="18" charset="0"/>
            </a:endParaRPr>
          </a:p>
          <a:p>
            <a:pPr eaLnBrk="1" hangingPunct="1"/>
            <a:endParaRPr lang="uk-UA" sz="1400" dirty="0" smtClean="0">
              <a:latin typeface="Times New Roman" pitchFamily="18" charset="0"/>
            </a:endParaRPr>
          </a:p>
          <a:p>
            <a:pPr eaLnBrk="1" hangingPunct="1"/>
            <a:endParaRPr lang="ru-RU" sz="1400" dirty="0" smtClean="0">
              <a:latin typeface="Times New Roman" pitchFamily="18" charset="0"/>
            </a:endParaRPr>
          </a:p>
        </p:txBody>
      </p:sp>
      <p:sp>
        <p:nvSpPr>
          <p:cNvPr id="12292" name="Rectangle 5"/>
          <p:cNvSpPr>
            <a:spLocks noChangeArrowheads="1"/>
          </p:cNvSpPr>
          <p:nvPr/>
        </p:nvSpPr>
        <p:spPr bwMode="auto">
          <a:xfrm>
            <a:off x="0" y="3252788"/>
            <a:ext cx="9144000" cy="0"/>
          </a:xfrm>
          <a:prstGeom prst="rect">
            <a:avLst/>
          </a:prstGeom>
          <a:noFill/>
          <a:ln w="9525">
            <a:noFill/>
            <a:miter lim="800000"/>
            <a:headEnd/>
            <a:tailEnd/>
          </a:ln>
          <a:effectLst/>
        </p:spPr>
        <p:txBody>
          <a:bodyPr wrap="none" anchor="ctr">
            <a:spAutoFit/>
          </a:bodyPr>
          <a:lstStyle/>
          <a:p>
            <a:endParaRPr lang="ru-RU"/>
          </a:p>
        </p:txBody>
      </p:sp>
      <p:graphicFrame>
        <p:nvGraphicFramePr>
          <p:cNvPr id="12293" name="Object 4"/>
          <p:cNvGraphicFramePr>
            <a:graphicFrameLocks noChangeAspect="1"/>
          </p:cNvGraphicFramePr>
          <p:nvPr/>
        </p:nvGraphicFramePr>
        <p:xfrm>
          <a:off x="3851275" y="2492375"/>
          <a:ext cx="1143000" cy="352425"/>
        </p:xfrm>
        <a:graphic>
          <a:graphicData uri="http://schemas.openxmlformats.org/presentationml/2006/ole">
            <p:oleObj spid="_x0000_s12293" name="Формула" r:id="rId3" imgW="1143000" imgH="355600" progId="Equation.3">
              <p:embed/>
            </p:oleObj>
          </a:graphicData>
        </a:graphic>
      </p:graphicFrame>
      <p:sp>
        <p:nvSpPr>
          <p:cNvPr id="12294" name="Rectangle 7"/>
          <p:cNvSpPr>
            <a:spLocks noChangeArrowheads="1"/>
          </p:cNvSpPr>
          <p:nvPr/>
        </p:nvSpPr>
        <p:spPr bwMode="auto">
          <a:xfrm>
            <a:off x="0" y="0"/>
            <a:ext cx="2595563" cy="304800"/>
          </a:xfrm>
          <a:prstGeom prst="rect">
            <a:avLst/>
          </a:prstGeom>
          <a:noFill/>
          <a:ln w="9525">
            <a:noFill/>
            <a:miter lim="800000"/>
            <a:headEnd/>
            <a:tailEnd/>
          </a:ln>
          <a:effectLst/>
        </p:spPr>
        <p:txBody>
          <a:bodyPr wrap="none" anchor="ctr">
            <a:spAutoFit/>
          </a:bodyPr>
          <a:lstStyle/>
          <a:p>
            <a:r>
              <a:rPr lang="uk-UA" sz="1400">
                <a:solidFill>
                  <a:srgbClr val="000000"/>
                </a:solidFill>
                <a:cs typeface="Times New Roman" pitchFamily="18" charset="0"/>
              </a:rPr>
              <a:t>                                                 </a:t>
            </a:r>
            <a:endParaRPr lang="uk-UA"/>
          </a:p>
        </p:txBody>
      </p:sp>
      <p:graphicFrame>
        <p:nvGraphicFramePr>
          <p:cNvPr id="12295" name="Object 6"/>
          <p:cNvGraphicFramePr>
            <a:graphicFrameLocks noChangeAspect="1"/>
          </p:cNvGraphicFramePr>
          <p:nvPr/>
        </p:nvGraphicFramePr>
        <p:xfrm>
          <a:off x="3995738" y="3933825"/>
          <a:ext cx="1000125" cy="447675"/>
        </p:xfrm>
        <a:graphic>
          <a:graphicData uri="http://schemas.openxmlformats.org/presentationml/2006/ole">
            <p:oleObj spid="_x0000_s12295" name="Формула" r:id="rId4" imgW="1002865" imgH="444307" progId="Equation.3">
              <p:embed/>
            </p:oleObj>
          </a:graphicData>
        </a:graphic>
      </p:graphicFrame>
      <p:sp>
        <p:nvSpPr>
          <p:cNvPr id="12296" name="Rectangle 8"/>
          <p:cNvSpPr>
            <a:spLocks noChangeArrowheads="1"/>
          </p:cNvSpPr>
          <p:nvPr/>
        </p:nvSpPr>
        <p:spPr bwMode="auto">
          <a:xfrm>
            <a:off x="0" y="752475"/>
            <a:ext cx="9144000" cy="0"/>
          </a:xfrm>
          <a:prstGeom prst="rect">
            <a:avLst/>
          </a:prstGeom>
          <a:noFill/>
          <a:ln w="9525">
            <a:noFill/>
            <a:miter lim="800000"/>
            <a:headEnd/>
            <a:tailEnd/>
          </a:ln>
          <a:effectLst/>
        </p:spPr>
        <p:txBody>
          <a:bodyPr wrap="none" anchor="ctr">
            <a:spAutoFit/>
          </a:bodyPr>
          <a:lstStyle/>
          <a:p>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uk-UA" sz="2400" b="1" smtClean="0"/>
              <a:t>Розробка алгоритма тестування на геометричні спотворення</a:t>
            </a:r>
            <a:r>
              <a:rPr lang="ru-RU" sz="4000" smtClean="0"/>
              <a:t> </a:t>
            </a:r>
          </a:p>
        </p:txBody>
      </p:sp>
      <p:sp>
        <p:nvSpPr>
          <p:cNvPr id="13315" name="Rectangle 3"/>
          <p:cNvSpPr>
            <a:spLocks noGrp="1" noChangeArrowheads="1"/>
          </p:cNvSpPr>
          <p:nvPr>
            <p:ph type="body" idx="1"/>
          </p:nvPr>
        </p:nvSpPr>
        <p:spPr>
          <a:xfrm>
            <a:off x="323528" y="1484784"/>
            <a:ext cx="8374260" cy="4980036"/>
          </a:xfrm>
        </p:spPr>
        <p:txBody>
          <a:bodyPr/>
          <a:lstStyle/>
          <a:p>
            <a:pPr indent="342900" algn="just">
              <a:lnSpc>
                <a:spcPct val="80000"/>
              </a:lnSpc>
              <a:buNone/>
            </a:pPr>
            <a:r>
              <a:rPr lang="uk-UA" sz="1600" dirty="0" smtClean="0"/>
              <a:t>Оскільки тестування фотоапаратів на геометричні спотворення е частиною загальної системи оцінки якості цифрових фотоапаратів, то робота </a:t>
            </a:r>
            <a:r>
              <a:rPr lang="uk-UA" sz="1600" dirty="0" err="1" smtClean="0"/>
              <a:t>алгоритма</a:t>
            </a:r>
            <a:r>
              <a:rPr lang="uk-UA" sz="1600" dirty="0" smtClean="0"/>
              <a:t> починається з виводу головного меню, на якому користувач вибирає саме режим оцінки геометричних спотворень. Цей режим передбачає два альтернативні варіанти:</a:t>
            </a:r>
          </a:p>
          <a:p>
            <a:pPr indent="342900" algn="just">
              <a:lnSpc>
                <a:spcPct val="80000"/>
              </a:lnSpc>
              <a:buNone/>
            </a:pPr>
            <a:r>
              <a:rPr lang="uk-UA" sz="1600" dirty="0" smtClean="0"/>
              <a:t>1.Робота з блоком  «Статистика», де коригуються критерії оцінки якості </a:t>
            </a:r>
          </a:p>
          <a:p>
            <a:pPr indent="342900" algn="just">
              <a:lnSpc>
                <a:spcPct val="80000"/>
              </a:lnSpc>
              <a:buNone/>
            </a:pPr>
            <a:r>
              <a:rPr lang="uk-UA" sz="1600" dirty="0" smtClean="0"/>
              <a:t>2. Власне режим  «вимірювання», де визначається та вимірюється рівень геометричних спотворень. Як уже відзначалось у попередньому розділі, геометричні спотворення цифрових фотоапаратів містять дві суттєві складові:</a:t>
            </a:r>
          </a:p>
          <a:p>
            <a:pPr indent="342900" algn="just">
              <a:lnSpc>
                <a:spcPct val="80000"/>
              </a:lnSpc>
              <a:buNone/>
            </a:pPr>
            <a:r>
              <a:rPr lang="uk-UA" sz="1600" dirty="0" smtClean="0"/>
              <a:t>- </a:t>
            </a:r>
            <a:r>
              <a:rPr lang="uk-UA" sz="1600" dirty="0" err="1" smtClean="0"/>
              <a:t>дисторсія</a:t>
            </a:r>
            <a:r>
              <a:rPr lang="uk-UA" sz="1600" dirty="0" smtClean="0"/>
              <a:t> об’єктива; </a:t>
            </a:r>
          </a:p>
          <a:p>
            <a:pPr indent="342900" algn="just">
              <a:lnSpc>
                <a:spcPct val="80000"/>
              </a:lnSpc>
              <a:buNone/>
            </a:pPr>
            <a:r>
              <a:rPr lang="uk-UA" sz="1600" dirty="0" smtClean="0"/>
              <a:t>- завищена роздільна здатність ;</a:t>
            </a:r>
          </a:p>
          <a:p>
            <a:pPr indent="342900" algn="just">
              <a:lnSpc>
                <a:spcPct val="80000"/>
              </a:lnSpc>
              <a:buNone/>
            </a:pPr>
            <a:r>
              <a:rPr lang="uk-UA" sz="1600" dirty="0" smtClean="0"/>
              <a:t>3. Після того як вибрано відповідний режим, пропонується зробити вибір тестової картинки.</a:t>
            </a:r>
          </a:p>
          <a:p>
            <a:pPr indent="342900" algn="just">
              <a:lnSpc>
                <a:spcPct val="80000"/>
              </a:lnSpc>
              <a:buNone/>
            </a:pPr>
            <a:r>
              <a:rPr lang="uk-UA" sz="1600" dirty="0" smtClean="0"/>
              <a:t>4. Вибір режиму експозиції;</a:t>
            </a:r>
          </a:p>
          <a:p>
            <a:pPr indent="342900" algn="just">
              <a:lnSpc>
                <a:spcPct val="80000"/>
              </a:lnSpc>
              <a:buNone/>
            </a:pPr>
            <a:r>
              <a:rPr lang="uk-UA" sz="1600" dirty="0" smtClean="0"/>
              <a:t>5. Вибір режиму тесту, де формується список  і параметри тестових знімків.</a:t>
            </a:r>
          </a:p>
          <a:p>
            <a:pPr indent="342900" algn="just">
              <a:lnSpc>
                <a:spcPct val="80000"/>
              </a:lnSpc>
              <a:buNone/>
            </a:pPr>
            <a:r>
              <a:rPr lang="uk-UA" sz="1600" dirty="0" smtClean="0"/>
              <a:t>6. Послідовність фотографування тестової картинки з різними параметрами та умовами експозиції.</a:t>
            </a:r>
          </a:p>
          <a:p>
            <a:pPr indent="342900" algn="just">
              <a:lnSpc>
                <a:spcPct val="80000"/>
              </a:lnSpc>
              <a:buNone/>
            </a:pPr>
            <a:r>
              <a:rPr lang="uk-UA" sz="1600" dirty="0" smtClean="0"/>
              <a:t>7. Обробка результатів тестування з формуванням локальної та інтегрованої оцінки.</a:t>
            </a:r>
            <a:endParaRPr lang="ru-RU" sz="16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4" descr="схема2"/>
          <p:cNvPicPr>
            <a:picLocks noChangeAspect="1" noChangeArrowheads="1"/>
          </p:cNvPicPr>
          <p:nvPr/>
        </p:nvPicPr>
        <p:blipFill>
          <a:blip r:embed="rId2" cstate="print"/>
          <a:srcRect/>
          <a:stretch>
            <a:fillRect/>
          </a:stretch>
        </p:blipFill>
        <p:spPr bwMode="auto">
          <a:xfrm>
            <a:off x="4248596" y="260648"/>
            <a:ext cx="4895404" cy="6420464"/>
          </a:xfrm>
          <a:prstGeom prst="rect">
            <a:avLst/>
          </a:prstGeom>
          <a:noFill/>
          <a:ln w="9525">
            <a:noFill/>
            <a:miter lim="800000"/>
            <a:headEnd/>
            <a:tailEnd/>
          </a:ln>
        </p:spPr>
      </p:pic>
      <p:sp>
        <p:nvSpPr>
          <p:cNvPr id="14338" name="Rectangle 2"/>
          <p:cNvSpPr>
            <a:spLocks noGrp="1" noChangeArrowheads="1"/>
          </p:cNvSpPr>
          <p:nvPr>
            <p:ph type="title"/>
          </p:nvPr>
        </p:nvSpPr>
        <p:spPr/>
        <p:txBody>
          <a:bodyPr/>
          <a:lstStyle/>
          <a:p>
            <a:pPr algn="l" eaLnBrk="1" hangingPunct="1"/>
            <a:r>
              <a:rPr lang="uk-UA" sz="2400" smtClean="0"/>
              <a:t>Граф-схема алгоритма тестування на</a:t>
            </a:r>
            <a:br>
              <a:rPr lang="uk-UA" sz="2400" smtClean="0"/>
            </a:br>
            <a:r>
              <a:rPr lang="uk-UA" sz="2400" smtClean="0"/>
              <a:t>геометричні спотворення</a:t>
            </a:r>
            <a:endParaRPr lang="ru-RU" sz="2400" smtClean="0"/>
          </a:p>
        </p:txBody>
      </p:sp>
      <p:sp>
        <p:nvSpPr>
          <p:cNvPr id="14339" name="Rectangle 3"/>
          <p:cNvSpPr>
            <a:spLocks noGrp="1" noChangeArrowheads="1"/>
          </p:cNvSpPr>
          <p:nvPr>
            <p:ph type="body" idx="1"/>
          </p:nvPr>
        </p:nvSpPr>
        <p:spPr>
          <a:xfrm>
            <a:off x="395536" y="1628800"/>
            <a:ext cx="8229600" cy="4525962"/>
          </a:xfrm>
        </p:spPr>
        <p:txBody>
          <a:bodyPr/>
          <a:lstStyle/>
          <a:p>
            <a:pPr eaLnBrk="1" hangingPunct="1">
              <a:buFontTx/>
              <a:buNone/>
            </a:pPr>
            <a:r>
              <a:rPr lang="uk-UA" sz="1800" dirty="0" smtClean="0">
                <a:latin typeface="Times New Roman" pitchFamily="18" charset="0"/>
              </a:rPr>
              <a:t>Алгоритм реалізований у програмі </a:t>
            </a:r>
          </a:p>
          <a:p>
            <a:pPr eaLnBrk="1" hangingPunct="1">
              <a:buFontTx/>
              <a:buNone/>
            </a:pPr>
            <a:r>
              <a:rPr lang="en-US" sz="1800" dirty="0" err="1" smtClean="0">
                <a:latin typeface="Times New Roman" pitchFamily="18" charset="0"/>
              </a:rPr>
              <a:t>TestGeomFoto</a:t>
            </a:r>
            <a:r>
              <a:rPr lang="uk-UA" sz="1800" dirty="0" smtClean="0">
                <a:latin typeface="Times New Roman" pitchFamily="18" charset="0"/>
              </a:rPr>
              <a:t>, що приведена в </a:t>
            </a:r>
          </a:p>
          <a:p>
            <a:pPr eaLnBrk="1" hangingPunct="1">
              <a:buFontTx/>
              <a:buNone/>
            </a:pPr>
            <a:r>
              <a:rPr lang="uk-UA" sz="1800" dirty="0" smtClean="0">
                <a:latin typeface="Times New Roman" pitchFamily="18" charset="0"/>
              </a:rPr>
              <a:t>додатку </a:t>
            </a:r>
            <a:r>
              <a:rPr lang="uk-UA" sz="1800" dirty="0" smtClean="0">
                <a:latin typeface="Times New Roman" pitchFamily="18" charset="0"/>
              </a:rPr>
              <a:t>.</a:t>
            </a:r>
            <a:endParaRPr lang="uk-UA" sz="1800" dirty="0" smtClean="0">
              <a:latin typeface="Times New Roman" pitchFamily="18" charset="0"/>
            </a:endParaRPr>
          </a:p>
          <a:p>
            <a:pPr eaLnBrk="1" hangingPunct="1">
              <a:buFontTx/>
              <a:buNone/>
            </a:pPr>
            <a:r>
              <a:rPr lang="uk-UA" sz="1800" dirty="0" smtClean="0">
                <a:latin typeface="Times New Roman" pitchFamily="18" charset="0"/>
              </a:rPr>
              <a:t>П</a:t>
            </a:r>
            <a:r>
              <a:rPr lang="uk-UA" sz="1800" dirty="0" smtClean="0">
                <a:latin typeface="Times New Roman" pitchFamily="18" charset="0"/>
              </a:rPr>
              <a:t>риведена </a:t>
            </a:r>
            <a:r>
              <a:rPr lang="uk-UA" sz="1800" dirty="0" smtClean="0">
                <a:latin typeface="Times New Roman" pitchFamily="18" charset="0"/>
              </a:rPr>
              <a:t>коротка </a:t>
            </a:r>
          </a:p>
          <a:p>
            <a:pPr eaLnBrk="1" hangingPunct="1">
              <a:buFontTx/>
              <a:buNone/>
            </a:pPr>
            <a:r>
              <a:rPr lang="uk-UA" sz="1800" dirty="0" smtClean="0">
                <a:latin typeface="Times New Roman" pitchFamily="18" charset="0"/>
              </a:rPr>
              <a:t>інструкція по роботі з програмою</a:t>
            </a:r>
            <a:r>
              <a:rPr lang="uk-UA" sz="1600" dirty="0" smtClean="0">
                <a:latin typeface="Times New Roman" pitchFamily="18" charset="0"/>
              </a:rPr>
              <a:t>.</a:t>
            </a:r>
            <a:endParaRPr lang="ru-RU" sz="1600" dirty="0" smtClean="0">
              <a:latin typeface="Times New Roman" pitchFamily="18" charset="0"/>
            </a:endParaRPr>
          </a:p>
        </p:txBody>
      </p:sp>
      <p:sp>
        <p:nvSpPr>
          <p:cNvPr id="14340"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marL="838200" indent="-838200" eaLnBrk="1" hangingPunct="1"/>
            <a:r>
              <a:rPr lang="uk-UA" sz="2400" b="1" smtClean="0">
                <a:latin typeface="Times New Roman" pitchFamily="18" charset="0"/>
              </a:rPr>
              <a:t>Структури ПЗ системи оцінки якості зображень</a:t>
            </a:r>
            <a:r>
              <a:rPr lang="uk-UA" smtClean="0"/>
              <a:t> </a:t>
            </a:r>
            <a:endParaRPr lang="ru-RU" smtClean="0"/>
          </a:p>
        </p:txBody>
      </p:sp>
      <p:sp>
        <p:nvSpPr>
          <p:cNvPr id="15363" name="Rectangle 3"/>
          <p:cNvSpPr>
            <a:spLocks noGrp="1" noChangeArrowheads="1"/>
          </p:cNvSpPr>
          <p:nvPr>
            <p:ph type="body" idx="1"/>
          </p:nvPr>
        </p:nvSpPr>
        <p:spPr>
          <a:xfrm>
            <a:off x="323528" y="1412777"/>
            <a:ext cx="8496944" cy="4900810"/>
          </a:xfrm>
        </p:spPr>
        <p:txBody>
          <a:bodyPr/>
          <a:lstStyle/>
          <a:p>
            <a:pPr algn="just" eaLnBrk="1" hangingPunct="1">
              <a:lnSpc>
                <a:spcPct val="90000"/>
              </a:lnSpc>
            </a:pPr>
            <a:r>
              <a:rPr lang="en-US" sz="1400" dirty="0" smtClean="0">
                <a:latin typeface="Times New Roman" pitchFamily="18" charset="0"/>
              </a:rPr>
              <a:t>         </a:t>
            </a:r>
            <a:r>
              <a:rPr lang="uk-UA" sz="1600" dirty="0" smtClean="0">
                <a:latin typeface="Times New Roman" pitchFamily="18" charset="0"/>
              </a:rPr>
              <a:t>В основі роботи системи лежить принцип порівняння введеного </a:t>
            </a:r>
            <a:r>
              <a:rPr lang="uk-UA" sz="1600" dirty="0" err="1" smtClean="0">
                <a:latin typeface="Times New Roman" pitchFamily="18" charset="0"/>
              </a:rPr>
              <a:t>оцифрованого</a:t>
            </a:r>
            <a:r>
              <a:rPr lang="uk-UA" sz="1600" dirty="0" smtClean="0">
                <a:latin typeface="Times New Roman" pitchFamily="18" charset="0"/>
              </a:rPr>
              <a:t> зображення з програмно синтезованим ідеальним еталоном. Визначення рівня шумів та спотворень виконується класом </a:t>
            </a:r>
            <a:r>
              <a:rPr lang="en-US" sz="1600" dirty="0" smtClean="0">
                <a:latin typeface="Times New Roman" pitchFamily="18" charset="0"/>
              </a:rPr>
              <a:t>TEST</a:t>
            </a:r>
            <a:r>
              <a:rPr lang="uk-UA" sz="1600" dirty="0" smtClean="0">
                <a:latin typeface="Times New Roman" pitchFamily="18" charset="0"/>
              </a:rPr>
              <a:t> з агрегатованими класами </a:t>
            </a:r>
            <a:r>
              <a:rPr lang="en-US" sz="1600" dirty="0" err="1" smtClean="0">
                <a:latin typeface="Times New Roman" pitchFamily="18" charset="0"/>
              </a:rPr>
              <a:t>TestColor</a:t>
            </a:r>
            <a:r>
              <a:rPr lang="uk-UA" sz="1600" dirty="0" smtClean="0">
                <a:latin typeface="Times New Roman" pitchFamily="18" charset="0"/>
              </a:rPr>
              <a:t>, </a:t>
            </a:r>
            <a:r>
              <a:rPr lang="en-US" sz="1600" dirty="0" err="1" smtClean="0">
                <a:latin typeface="Times New Roman" pitchFamily="18" charset="0"/>
              </a:rPr>
              <a:t>TestNoise</a:t>
            </a:r>
            <a:r>
              <a:rPr lang="uk-UA" sz="1600" dirty="0" smtClean="0">
                <a:latin typeface="Times New Roman" pitchFamily="18" charset="0"/>
              </a:rPr>
              <a:t>, </a:t>
            </a:r>
            <a:r>
              <a:rPr lang="en-US" sz="1600" dirty="0" err="1" smtClean="0">
                <a:latin typeface="Times New Roman" pitchFamily="18" charset="0"/>
              </a:rPr>
              <a:t>TestResolution</a:t>
            </a:r>
            <a:r>
              <a:rPr lang="uk-UA" sz="1600" dirty="0" smtClean="0">
                <a:latin typeface="Times New Roman" pitchFamily="18" charset="0"/>
              </a:rPr>
              <a:t>, </a:t>
            </a:r>
            <a:r>
              <a:rPr lang="en-US" sz="1600" dirty="0" err="1" smtClean="0">
                <a:latin typeface="Times New Roman" pitchFamily="18" charset="0"/>
              </a:rPr>
              <a:t>TestDiffusion</a:t>
            </a:r>
            <a:r>
              <a:rPr lang="uk-UA" sz="1600" dirty="0" smtClean="0">
                <a:latin typeface="Times New Roman" pitchFamily="18" charset="0"/>
              </a:rPr>
              <a:t> та класом </a:t>
            </a:r>
            <a:r>
              <a:rPr lang="en-US" sz="1600" dirty="0" smtClean="0">
                <a:latin typeface="Times New Roman" pitchFamily="18" charset="0"/>
              </a:rPr>
              <a:t>Etalon</a:t>
            </a:r>
            <a:r>
              <a:rPr lang="uk-UA" sz="1600" dirty="0" smtClean="0">
                <a:latin typeface="Times New Roman" pitchFamily="18" charset="0"/>
              </a:rPr>
              <a:t>, де зберігаються синтезовані цифрові еталони. Тут же формуються повідомлення класам </a:t>
            </a:r>
            <a:r>
              <a:rPr lang="en-US" sz="1600" dirty="0" err="1" smtClean="0">
                <a:latin typeface="Times New Roman" pitchFamily="18" charset="0"/>
              </a:rPr>
              <a:t>ControlLight</a:t>
            </a:r>
            <a:r>
              <a:rPr lang="uk-UA" sz="1600" dirty="0" smtClean="0">
                <a:latin typeface="Times New Roman" pitchFamily="18" charset="0"/>
              </a:rPr>
              <a:t> та </a:t>
            </a:r>
            <a:r>
              <a:rPr lang="en-US" sz="1600" dirty="0" err="1" smtClean="0">
                <a:latin typeface="Times New Roman" pitchFamily="18" charset="0"/>
              </a:rPr>
              <a:t>ControlCamera</a:t>
            </a:r>
            <a:r>
              <a:rPr lang="uk-UA" sz="1600" dirty="0" smtClean="0">
                <a:latin typeface="Times New Roman" pitchFamily="18" charset="0"/>
              </a:rPr>
              <a:t> для зміни режимів освітлення  та роботи фотокамери. Власне оцінювання відбувається в класі </a:t>
            </a:r>
            <a:r>
              <a:rPr lang="en-US" sz="1600" dirty="0" err="1" smtClean="0">
                <a:latin typeface="Times New Roman" pitchFamily="18" charset="0"/>
              </a:rPr>
              <a:t>Identyfire</a:t>
            </a:r>
            <a:r>
              <a:rPr lang="uk-UA" sz="1600" dirty="0" smtClean="0">
                <a:latin typeface="Times New Roman" pitchFamily="18" charset="0"/>
              </a:rPr>
              <a:t> з використанням </a:t>
            </a:r>
            <a:r>
              <a:rPr lang="uk-UA" sz="1600" dirty="0" err="1" smtClean="0">
                <a:latin typeface="Times New Roman" pitchFamily="18" charset="0"/>
              </a:rPr>
              <a:t>ймовірностних</a:t>
            </a:r>
            <a:r>
              <a:rPr lang="uk-UA" sz="1600" dirty="0" smtClean="0">
                <a:latin typeface="Times New Roman" pitchFamily="18" charset="0"/>
              </a:rPr>
              <a:t> та </a:t>
            </a:r>
            <a:r>
              <a:rPr lang="uk-UA" sz="1600" dirty="0" err="1" smtClean="0">
                <a:latin typeface="Times New Roman" pitchFamily="18" charset="0"/>
              </a:rPr>
              <a:t>Байесовських</a:t>
            </a:r>
            <a:r>
              <a:rPr lang="uk-UA" sz="1600" dirty="0" smtClean="0">
                <a:latin typeface="Times New Roman" pitchFamily="18" charset="0"/>
              </a:rPr>
              <a:t> моделей.</a:t>
            </a: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eaLnBrk="1" hangingPunct="1">
              <a:lnSpc>
                <a:spcPct val="90000"/>
              </a:lnSpc>
            </a:pPr>
            <a:endParaRPr lang="uk-UA" sz="1400" dirty="0" smtClean="0">
              <a:latin typeface="Times New Roman" pitchFamily="18" charset="0"/>
            </a:endParaRPr>
          </a:p>
          <a:p>
            <a:pPr algn="ctr" eaLnBrk="1" hangingPunct="1">
              <a:lnSpc>
                <a:spcPct val="90000"/>
              </a:lnSpc>
              <a:buFontTx/>
              <a:buNone/>
            </a:pPr>
            <a:r>
              <a:rPr lang="uk-UA" sz="1800" dirty="0" smtClean="0">
                <a:latin typeface="Times New Roman" pitchFamily="18" charset="0"/>
              </a:rPr>
              <a:t>Діаграма класів </a:t>
            </a:r>
            <a:r>
              <a:rPr lang="uk-UA" sz="1800" dirty="0" err="1" smtClean="0">
                <a:latin typeface="Times New Roman" pitchFamily="18" charset="0"/>
              </a:rPr>
              <a:t>ПЗ-системи</a:t>
            </a:r>
            <a:r>
              <a:rPr lang="uk-UA" sz="2400" dirty="0" smtClean="0"/>
              <a:t>.</a:t>
            </a:r>
            <a:r>
              <a:rPr lang="uk-UA" sz="1400" dirty="0" smtClean="0">
                <a:latin typeface="Times New Roman" pitchFamily="18" charset="0"/>
              </a:rPr>
              <a:t> </a:t>
            </a:r>
            <a:endParaRPr lang="ru-RU" sz="1400" dirty="0" smtClean="0">
              <a:latin typeface="Times New Roman" pitchFamily="18" charset="0"/>
            </a:endParaRPr>
          </a:p>
        </p:txBody>
      </p:sp>
      <p:sp>
        <p:nvSpPr>
          <p:cNvPr id="15364" name="Rectangle 5"/>
          <p:cNvSpPr>
            <a:spLocks noChangeArrowheads="1"/>
          </p:cNvSpPr>
          <p:nvPr/>
        </p:nvSpPr>
        <p:spPr bwMode="auto">
          <a:xfrm>
            <a:off x="0" y="2128838"/>
            <a:ext cx="9144000" cy="0"/>
          </a:xfrm>
          <a:prstGeom prst="rect">
            <a:avLst/>
          </a:prstGeom>
          <a:noFill/>
          <a:ln w="9525">
            <a:noFill/>
            <a:miter lim="800000"/>
            <a:headEnd/>
            <a:tailEnd/>
          </a:ln>
          <a:effectLst/>
        </p:spPr>
        <p:txBody>
          <a:bodyPr wrap="none" anchor="ctr">
            <a:spAutoFit/>
          </a:bodyPr>
          <a:lstStyle/>
          <a:p>
            <a:endParaRPr lang="ru-RU"/>
          </a:p>
        </p:txBody>
      </p:sp>
      <p:pic>
        <p:nvPicPr>
          <p:cNvPr id="15365" name="Picture 4" descr="Рис"/>
          <p:cNvPicPr>
            <a:picLocks noChangeAspect="1" noChangeArrowheads="1"/>
          </p:cNvPicPr>
          <p:nvPr/>
        </p:nvPicPr>
        <p:blipFill>
          <a:blip r:embed="rId2" cstate="print"/>
          <a:srcRect/>
          <a:stretch>
            <a:fillRect/>
          </a:stretch>
        </p:blipFill>
        <p:spPr bwMode="auto">
          <a:xfrm>
            <a:off x="1908175" y="3213100"/>
            <a:ext cx="5314950" cy="260032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p:txBody>
          <a:bodyPr/>
          <a:lstStyle/>
          <a:p>
            <a:r>
              <a:rPr lang="uk-UA" sz="2800" b="1" smtClean="0"/>
              <a:t>Дерево логічного виведення </a:t>
            </a:r>
            <a:br>
              <a:rPr lang="uk-UA" sz="2800" b="1" smtClean="0"/>
            </a:br>
            <a:r>
              <a:rPr lang="uk-UA" sz="2800" b="1" smtClean="0"/>
              <a:t>інтегрованого показника якості</a:t>
            </a:r>
            <a:r>
              <a:rPr lang="ru-RU" sz="2000" smtClean="0"/>
              <a:t/>
            </a:r>
            <a:br>
              <a:rPr lang="ru-RU" sz="2000" smtClean="0"/>
            </a:br>
            <a:endParaRPr lang="ru-RU" sz="2000" smtClean="0"/>
          </a:p>
        </p:txBody>
      </p:sp>
      <p:pic>
        <p:nvPicPr>
          <p:cNvPr id="16387" name="Picture 2"/>
          <p:cNvPicPr>
            <a:picLocks noGrp="1" noChangeAspect="1" noChangeArrowheads="1"/>
          </p:cNvPicPr>
          <p:nvPr>
            <p:ph idx="1"/>
          </p:nvPr>
        </p:nvPicPr>
        <p:blipFill>
          <a:blip r:embed="rId2" cstate="print"/>
          <a:srcRect/>
          <a:stretch>
            <a:fillRect/>
          </a:stretch>
        </p:blipFill>
        <p:spPr>
          <a:xfrm>
            <a:off x="1331640" y="1032831"/>
            <a:ext cx="6480720" cy="5660702"/>
          </a:xfr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r>
              <a:rPr lang="uk-UA" sz="2800" b="1" smtClean="0"/>
              <a:t>Залежності виведення інтегрованого показника</a:t>
            </a:r>
            <a:endParaRPr lang="ru-RU" sz="2800" b="1" smtClean="0"/>
          </a:p>
        </p:txBody>
      </p:sp>
      <p:pic>
        <p:nvPicPr>
          <p:cNvPr id="17459" name="Picture 51"/>
          <p:cNvPicPr>
            <a:picLocks noChangeAspect="1" noChangeArrowheads="1"/>
          </p:cNvPicPr>
          <p:nvPr/>
        </p:nvPicPr>
        <p:blipFill>
          <a:blip r:embed="rId2" cstate="print"/>
          <a:srcRect/>
          <a:stretch>
            <a:fillRect/>
          </a:stretch>
        </p:blipFill>
        <p:spPr bwMode="auto">
          <a:xfrm>
            <a:off x="0" y="1484784"/>
            <a:ext cx="8814345" cy="417001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p:txBody>
          <a:bodyPr/>
          <a:lstStyle/>
          <a:p>
            <a:r>
              <a:rPr lang="uk-UA" sz="2800" b="1" smtClean="0"/>
              <a:t>Зв</a:t>
            </a:r>
            <a:r>
              <a:rPr lang="en-US" sz="2800" b="1" smtClean="0"/>
              <a:t>’</a:t>
            </a:r>
            <a:r>
              <a:rPr lang="uk-UA" sz="2800" b="1" smtClean="0"/>
              <a:t>язок змінних з лінгвістичними термами</a:t>
            </a:r>
            <a:endParaRPr lang="ru-RU" sz="2800" b="1" smtClean="0"/>
          </a:p>
        </p:txBody>
      </p:sp>
      <p:pic>
        <p:nvPicPr>
          <p:cNvPr id="18437" name="Picture 5"/>
          <p:cNvPicPr>
            <a:picLocks noChangeAspect="1" noChangeArrowheads="1"/>
          </p:cNvPicPr>
          <p:nvPr/>
        </p:nvPicPr>
        <p:blipFill>
          <a:blip r:embed="rId2" cstate="print"/>
          <a:srcRect/>
          <a:stretch>
            <a:fillRect/>
          </a:stretch>
        </p:blipFill>
        <p:spPr bwMode="auto">
          <a:xfrm>
            <a:off x="519042" y="1844824"/>
            <a:ext cx="8624958" cy="3528392"/>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a:xfrm>
            <a:off x="467544" y="188640"/>
            <a:ext cx="8229600" cy="1143000"/>
          </a:xfrm>
        </p:spPr>
        <p:txBody>
          <a:bodyPr/>
          <a:lstStyle/>
          <a:p>
            <a:r>
              <a:rPr lang="uk-UA" sz="2800" b="1" dirty="0" err="1" smtClean="0"/>
              <a:t>Прдставлення</a:t>
            </a:r>
            <a:r>
              <a:rPr lang="uk-UA" sz="2800" b="1" dirty="0" smtClean="0"/>
              <a:t> </a:t>
            </a:r>
            <a:r>
              <a:rPr lang="uk-UA" sz="2800" b="1" dirty="0" smtClean="0"/>
              <a:t>термів у вигляді нечіткої множини</a:t>
            </a:r>
            <a:endParaRPr lang="ru-RU" sz="2800" b="1" dirty="0" smtClean="0"/>
          </a:p>
        </p:txBody>
      </p:sp>
      <p:pic>
        <p:nvPicPr>
          <p:cNvPr id="19460" name="Picture 4"/>
          <p:cNvPicPr>
            <a:picLocks noGrp="1" noChangeAspect="1" noChangeArrowheads="1"/>
          </p:cNvPicPr>
          <p:nvPr>
            <p:ph idx="1"/>
          </p:nvPr>
        </p:nvPicPr>
        <p:blipFill>
          <a:blip r:embed="rId2" cstate="print"/>
          <a:srcRect/>
          <a:stretch>
            <a:fillRect/>
          </a:stretch>
        </p:blipFill>
        <p:spPr bwMode="auto">
          <a:xfrm>
            <a:off x="1763688" y="1196752"/>
            <a:ext cx="6264696" cy="548300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468313" y="260350"/>
            <a:ext cx="8229600" cy="1143000"/>
          </a:xfrm>
        </p:spPr>
        <p:txBody>
          <a:bodyPr/>
          <a:lstStyle/>
          <a:p>
            <a:r>
              <a:rPr lang="uk-UA" sz="3600" b="1" dirty="0" smtClean="0"/>
              <a:t>Нечітка база знань</a:t>
            </a:r>
            <a:endParaRPr lang="ru-RU" sz="3600" b="1" dirty="0" smtClean="0"/>
          </a:p>
        </p:txBody>
      </p:sp>
      <p:sp>
        <p:nvSpPr>
          <p:cNvPr id="20483" name="Текст 2"/>
          <p:cNvSpPr>
            <a:spLocks noGrp="1"/>
          </p:cNvSpPr>
          <p:nvPr>
            <p:ph type="body" idx="1"/>
          </p:nvPr>
        </p:nvSpPr>
        <p:spPr/>
        <p:txBody>
          <a:bodyPr/>
          <a:lstStyle/>
          <a:p>
            <a:r>
              <a:rPr lang="uk-UA" b="0" dirty="0" smtClean="0"/>
              <a:t>Правила виведення</a:t>
            </a:r>
            <a:endParaRPr lang="ru-RU" b="0" dirty="0" smtClean="0"/>
          </a:p>
        </p:txBody>
      </p:sp>
      <p:sp>
        <p:nvSpPr>
          <p:cNvPr id="20484" name="Текст 4"/>
          <p:cNvSpPr>
            <a:spLocks noGrp="1"/>
          </p:cNvSpPr>
          <p:nvPr>
            <p:ph type="body" sz="quarter" idx="3"/>
          </p:nvPr>
        </p:nvSpPr>
        <p:spPr/>
        <p:txBody>
          <a:bodyPr/>
          <a:lstStyle/>
          <a:p>
            <a:r>
              <a:rPr lang="uk-UA" b="0" dirty="0" smtClean="0"/>
              <a:t>       Матриця знань </a:t>
            </a:r>
            <a:endParaRPr lang="ru-RU" b="0" dirty="0" smtClean="0"/>
          </a:p>
        </p:txBody>
      </p:sp>
      <p:pic>
        <p:nvPicPr>
          <p:cNvPr id="20485" name="Picture 2"/>
          <p:cNvPicPr>
            <a:picLocks noGrp="1" noChangeAspect="1" noChangeArrowheads="1"/>
          </p:cNvPicPr>
          <p:nvPr>
            <p:ph sz="half" idx="2"/>
          </p:nvPr>
        </p:nvPicPr>
        <p:blipFill>
          <a:blip r:embed="rId3" cstate="print"/>
          <a:srcRect/>
          <a:stretch>
            <a:fillRect/>
          </a:stretch>
        </p:blipFill>
        <p:spPr>
          <a:xfrm>
            <a:off x="467544" y="2852936"/>
            <a:ext cx="5183187" cy="2520950"/>
          </a:xfrm>
          <a:noFill/>
        </p:spPr>
      </p:pic>
      <p:graphicFrame>
        <p:nvGraphicFramePr>
          <p:cNvPr id="20486" name="Объект 6"/>
          <p:cNvGraphicFramePr>
            <a:graphicFrameLocks noChangeAspect="1"/>
          </p:cNvGraphicFramePr>
          <p:nvPr/>
        </p:nvGraphicFramePr>
        <p:xfrm>
          <a:off x="4283968" y="2420888"/>
          <a:ext cx="4693744" cy="3455612"/>
        </p:xfrm>
        <a:graphic>
          <a:graphicData uri="http://schemas.openxmlformats.org/presentationml/2006/ole">
            <p:oleObj spid="_x0000_s20486" name="Документ" r:id="rId4" imgW="6123637" imgH="2972184" progId="Word.Document.12">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p:nvPr>
        </p:nvSpPr>
        <p:spPr/>
        <p:txBody>
          <a:bodyPr/>
          <a:lstStyle/>
          <a:p>
            <a:r>
              <a:rPr lang="uk-UA" sz="2800" smtClean="0"/>
              <a:t>Техніко-економічне обґрунтування розробки</a:t>
            </a:r>
            <a:endParaRPr lang="ru-RU" sz="2800" smtClean="0"/>
          </a:p>
        </p:txBody>
      </p:sp>
      <p:sp>
        <p:nvSpPr>
          <p:cNvPr id="3075" name="Объект 2"/>
          <p:cNvSpPr>
            <a:spLocks noGrp="1"/>
          </p:cNvSpPr>
          <p:nvPr>
            <p:ph idx="1"/>
          </p:nvPr>
        </p:nvSpPr>
        <p:spPr/>
        <p:txBody>
          <a:bodyPr/>
          <a:lstStyle/>
          <a:p>
            <a:r>
              <a:rPr lang="uk-UA" sz="2000" dirty="0" smtClean="0">
                <a:solidFill>
                  <a:srgbClr val="000000"/>
                </a:solidFill>
              </a:rPr>
              <a:t>В 1 розділі було проведено техніко-економічне обґрунтування доцільності моделювання, в результаті чого був визначений аналог і проведений порівняльний аналіз.</a:t>
            </a:r>
            <a:endParaRPr lang="ru-RU" sz="2000" dirty="0" smtClean="0">
              <a:solidFill>
                <a:srgbClr val="000000"/>
              </a:solidFill>
            </a:endParaRPr>
          </a:p>
          <a:p>
            <a:r>
              <a:rPr lang="ru-RU" sz="2000" dirty="0" err="1" smtClean="0">
                <a:solidFill>
                  <a:srgbClr val="000000"/>
                </a:solidFill>
              </a:rPr>
              <a:t>Співставлення</a:t>
            </a:r>
            <a:r>
              <a:rPr lang="ru-RU" sz="2000" dirty="0" smtClean="0">
                <a:solidFill>
                  <a:srgbClr val="000000"/>
                </a:solidFill>
              </a:rPr>
              <a:t> </a:t>
            </a:r>
            <a:r>
              <a:rPr lang="ru-RU" sz="2000" dirty="0" err="1" smtClean="0">
                <a:solidFill>
                  <a:srgbClr val="000000"/>
                </a:solidFill>
              </a:rPr>
              <a:t>основних</a:t>
            </a:r>
            <a:r>
              <a:rPr lang="ru-RU" sz="2000" dirty="0" smtClean="0">
                <a:solidFill>
                  <a:srgbClr val="000000"/>
                </a:solidFill>
              </a:rPr>
              <a:t>  </a:t>
            </a:r>
            <a:r>
              <a:rPr lang="ru-RU" sz="2000" dirty="0" err="1" smtClean="0">
                <a:solidFill>
                  <a:srgbClr val="000000"/>
                </a:solidFill>
              </a:rPr>
              <a:t>технічних</a:t>
            </a:r>
            <a:r>
              <a:rPr lang="ru-RU" sz="2000" dirty="0" smtClean="0">
                <a:solidFill>
                  <a:srgbClr val="000000"/>
                </a:solidFill>
              </a:rPr>
              <a:t> </a:t>
            </a:r>
            <a:r>
              <a:rPr lang="ru-RU" sz="2000" dirty="0" err="1" smtClean="0">
                <a:solidFill>
                  <a:srgbClr val="000000"/>
                </a:solidFill>
              </a:rPr>
              <a:t>показників</a:t>
            </a:r>
            <a:r>
              <a:rPr lang="ru-RU" sz="2000" dirty="0" smtClean="0">
                <a:solidFill>
                  <a:srgbClr val="000000"/>
                </a:solidFill>
              </a:rPr>
              <a:t> </a:t>
            </a:r>
            <a:r>
              <a:rPr lang="ru-RU" sz="2000" dirty="0" err="1" smtClean="0">
                <a:solidFill>
                  <a:srgbClr val="000000"/>
                </a:solidFill>
              </a:rPr>
              <a:t>програмних</a:t>
            </a:r>
            <a:r>
              <a:rPr lang="ru-RU" sz="2000" dirty="0" smtClean="0">
                <a:solidFill>
                  <a:srgbClr val="000000"/>
                </a:solidFill>
              </a:rPr>
              <a:t> </a:t>
            </a:r>
            <a:r>
              <a:rPr lang="ru-RU" sz="2000" dirty="0" err="1" smtClean="0">
                <a:solidFill>
                  <a:srgbClr val="000000"/>
                </a:solidFill>
              </a:rPr>
              <a:t>продуктів</a:t>
            </a:r>
            <a:r>
              <a:rPr lang="ru-RU" sz="2000" dirty="0" smtClean="0">
                <a:solidFill>
                  <a:srgbClr val="000000"/>
                </a:solidFill>
              </a:rPr>
              <a:t> довело </a:t>
            </a:r>
            <a:r>
              <a:rPr lang="ru-RU" sz="2000" dirty="0" err="1" smtClean="0">
                <a:solidFill>
                  <a:srgbClr val="000000"/>
                </a:solidFill>
              </a:rPr>
              <a:t>переваги</a:t>
            </a:r>
            <a:r>
              <a:rPr lang="ru-RU" sz="2000" dirty="0" smtClean="0">
                <a:solidFill>
                  <a:srgbClr val="000000"/>
                </a:solidFill>
              </a:rPr>
              <a:t> </a:t>
            </a:r>
            <a:r>
              <a:rPr lang="ru-RU" sz="2000" dirty="0" err="1" smtClean="0">
                <a:solidFill>
                  <a:srgbClr val="000000"/>
                </a:solidFill>
              </a:rPr>
              <a:t>нової</a:t>
            </a:r>
            <a:r>
              <a:rPr lang="ru-RU" sz="2000" dirty="0" smtClean="0">
                <a:solidFill>
                  <a:srgbClr val="000000"/>
                </a:solidFill>
              </a:rPr>
              <a:t> </a:t>
            </a:r>
            <a:r>
              <a:rPr lang="uk-UA" sz="2000" dirty="0" err="1" smtClean="0">
                <a:solidFill>
                  <a:srgbClr val="000000"/>
                </a:solidFill>
              </a:rPr>
              <a:t>розробк</a:t>
            </a:r>
            <a:r>
              <a:rPr lang="ru-RU" sz="2000" dirty="0" smtClean="0">
                <a:solidFill>
                  <a:srgbClr val="000000"/>
                </a:solidFill>
              </a:rPr>
              <a:t>и: вона  </a:t>
            </a:r>
            <a:r>
              <a:rPr lang="ru-RU" sz="2000" dirty="0" err="1" smtClean="0">
                <a:solidFill>
                  <a:srgbClr val="000000"/>
                </a:solidFill>
              </a:rPr>
              <a:t>є</a:t>
            </a:r>
            <a:r>
              <a:rPr lang="ru-RU" sz="2000" dirty="0" smtClean="0">
                <a:solidFill>
                  <a:srgbClr val="000000"/>
                </a:solidFill>
              </a:rPr>
              <a:t> </a:t>
            </a:r>
            <a:r>
              <a:rPr lang="ru-RU" sz="2000" dirty="0" err="1" smtClean="0">
                <a:solidFill>
                  <a:srgbClr val="000000"/>
                </a:solidFill>
              </a:rPr>
              <a:t>більш</a:t>
            </a:r>
            <a:r>
              <a:rPr lang="ru-RU" sz="2000" dirty="0" smtClean="0">
                <a:solidFill>
                  <a:srgbClr val="000000"/>
                </a:solidFill>
              </a:rPr>
              <a:t> комфортною, </a:t>
            </a:r>
            <a:r>
              <a:rPr lang="ru-RU" sz="2000" dirty="0" err="1" smtClean="0">
                <a:solidFill>
                  <a:srgbClr val="000000"/>
                </a:solidFill>
              </a:rPr>
              <a:t>швидкодіючою</a:t>
            </a:r>
            <a:r>
              <a:rPr lang="ru-RU" sz="2000" dirty="0" smtClean="0">
                <a:solidFill>
                  <a:srgbClr val="000000"/>
                </a:solidFill>
              </a:rPr>
              <a:t>, легкою </a:t>
            </a:r>
            <a:r>
              <a:rPr lang="ru-RU" sz="2000" dirty="0" err="1" smtClean="0">
                <a:solidFill>
                  <a:srgbClr val="000000"/>
                </a:solidFill>
              </a:rPr>
              <a:t>і</a:t>
            </a:r>
            <a:r>
              <a:rPr lang="ru-RU" sz="2000" dirty="0" smtClean="0">
                <a:solidFill>
                  <a:srgbClr val="000000"/>
                </a:solidFill>
              </a:rPr>
              <a:t> </a:t>
            </a:r>
            <a:r>
              <a:rPr lang="ru-RU" sz="2000" dirty="0" err="1" smtClean="0">
                <a:solidFill>
                  <a:srgbClr val="000000"/>
                </a:solidFill>
              </a:rPr>
              <a:t>зрозумілою</a:t>
            </a:r>
            <a:r>
              <a:rPr lang="ru-RU" sz="2000" dirty="0" smtClean="0">
                <a:solidFill>
                  <a:srgbClr val="000000"/>
                </a:solidFill>
              </a:rPr>
              <a:t> у </a:t>
            </a:r>
            <a:r>
              <a:rPr lang="ru-RU" sz="2000" dirty="0" err="1" smtClean="0">
                <a:solidFill>
                  <a:srgbClr val="000000"/>
                </a:solidFill>
              </a:rPr>
              <a:t>використанні</a:t>
            </a:r>
            <a:r>
              <a:rPr lang="ru-RU" sz="2000" dirty="0" smtClean="0">
                <a:solidFill>
                  <a:srgbClr val="000000"/>
                </a:solidFill>
              </a:rPr>
              <a:t>.</a:t>
            </a:r>
          </a:p>
          <a:p>
            <a:r>
              <a:rPr lang="ru-RU" sz="2000" dirty="0" err="1" smtClean="0">
                <a:solidFill>
                  <a:srgbClr val="000000"/>
                </a:solidFill>
              </a:rPr>
              <a:t>Порівняння</a:t>
            </a:r>
            <a:r>
              <a:rPr lang="ru-RU" sz="2000" dirty="0" smtClean="0">
                <a:solidFill>
                  <a:srgbClr val="000000"/>
                </a:solidFill>
              </a:rPr>
              <a:t> </a:t>
            </a:r>
            <a:r>
              <a:rPr lang="ru-RU" sz="2000" dirty="0" smtClean="0">
                <a:solidFill>
                  <a:srgbClr val="000000"/>
                </a:solidFill>
              </a:rPr>
              <a:t>величин </a:t>
            </a:r>
            <a:r>
              <a:rPr lang="ru-RU" sz="2000" dirty="0" err="1" smtClean="0">
                <a:solidFill>
                  <a:srgbClr val="000000"/>
                </a:solidFill>
              </a:rPr>
              <a:t>необхідних</a:t>
            </a:r>
            <a:r>
              <a:rPr lang="ru-RU" sz="2000" dirty="0" smtClean="0">
                <a:solidFill>
                  <a:srgbClr val="000000"/>
                </a:solidFill>
              </a:rPr>
              <a:t> </a:t>
            </a:r>
            <a:r>
              <a:rPr lang="ru-RU" sz="2000" dirty="0" err="1" smtClean="0">
                <a:solidFill>
                  <a:srgbClr val="000000"/>
                </a:solidFill>
              </a:rPr>
              <a:t>капіталовкладень</a:t>
            </a:r>
            <a:r>
              <a:rPr lang="ru-RU" sz="2000" dirty="0" smtClean="0">
                <a:solidFill>
                  <a:srgbClr val="000000"/>
                </a:solidFill>
              </a:rPr>
              <a:t> та </a:t>
            </a:r>
            <a:r>
              <a:rPr lang="ru-RU" sz="2000" dirty="0" err="1" smtClean="0">
                <a:solidFill>
                  <a:srgbClr val="000000"/>
                </a:solidFill>
              </a:rPr>
              <a:t>експлуатаційних</a:t>
            </a:r>
            <a:r>
              <a:rPr lang="ru-RU" sz="2000" dirty="0" smtClean="0">
                <a:solidFill>
                  <a:srgbClr val="000000"/>
                </a:solidFill>
              </a:rPr>
              <a:t> </a:t>
            </a:r>
            <a:r>
              <a:rPr lang="ru-RU" sz="2000" dirty="0" err="1" smtClean="0">
                <a:solidFill>
                  <a:srgbClr val="000000"/>
                </a:solidFill>
              </a:rPr>
              <a:t>витрат</a:t>
            </a:r>
            <a:r>
              <a:rPr lang="ru-RU" sz="2000" dirty="0" smtClean="0">
                <a:solidFill>
                  <a:srgbClr val="000000"/>
                </a:solidFill>
              </a:rPr>
              <a:t> нового </a:t>
            </a:r>
            <a:r>
              <a:rPr lang="ru-RU" sz="2000" dirty="0" err="1" smtClean="0">
                <a:solidFill>
                  <a:srgbClr val="000000"/>
                </a:solidFill>
              </a:rPr>
              <a:t>програмного</a:t>
            </a:r>
            <a:r>
              <a:rPr lang="ru-RU" sz="2000" dirty="0" smtClean="0">
                <a:solidFill>
                  <a:srgbClr val="000000"/>
                </a:solidFill>
              </a:rPr>
              <a:t> продукту та аналогу довело </a:t>
            </a:r>
            <a:r>
              <a:rPr lang="ru-RU" sz="2000" dirty="0" err="1" smtClean="0">
                <a:solidFill>
                  <a:srgbClr val="000000"/>
                </a:solidFill>
              </a:rPr>
              <a:t>економічну</a:t>
            </a:r>
            <a:r>
              <a:rPr lang="ru-RU" sz="2000" dirty="0" smtClean="0">
                <a:solidFill>
                  <a:srgbClr val="000000"/>
                </a:solidFill>
              </a:rPr>
              <a:t> </a:t>
            </a:r>
            <a:r>
              <a:rPr lang="ru-RU" sz="2000" dirty="0" err="1" smtClean="0">
                <a:solidFill>
                  <a:srgbClr val="000000"/>
                </a:solidFill>
              </a:rPr>
              <a:t>ефективність</a:t>
            </a:r>
            <a:r>
              <a:rPr lang="ru-RU" sz="2000" dirty="0" smtClean="0">
                <a:solidFill>
                  <a:srgbClr val="000000"/>
                </a:solidFill>
              </a:rPr>
              <a:t> </a:t>
            </a:r>
            <a:r>
              <a:rPr lang="ru-RU" sz="2000" dirty="0" err="1" smtClean="0">
                <a:solidFill>
                  <a:srgbClr val="000000"/>
                </a:solidFill>
              </a:rPr>
              <a:t>нової</a:t>
            </a:r>
            <a:r>
              <a:rPr lang="ru-RU" sz="2000" dirty="0" smtClean="0">
                <a:solidFill>
                  <a:srgbClr val="000000"/>
                </a:solidFill>
              </a:rPr>
              <a:t> </a:t>
            </a:r>
            <a:r>
              <a:rPr lang="ru-RU" sz="2000" dirty="0" err="1" smtClean="0">
                <a:solidFill>
                  <a:srgbClr val="000000"/>
                </a:solidFill>
              </a:rPr>
              <a:t>розробки</a:t>
            </a:r>
            <a:r>
              <a:rPr lang="ru-RU" sz="2000" dirty="0" smtClean="0">
                <a:solidFill>
                  <a:srgbClr val="000000"/>
                </a:solidFill>
              </a:rPr>
              <a:t>.</a:t>
            </a:r>
          </a:p>
          <a:p>
            <a:r>
              <a:rPr lang="ru-RU" sz="2000" dirty="0" smtClean="0">
                <a:solidFill>
                  <a:srgbClr val="000000"/>
                </a:solidFill>
              </a:rPr>
              <a:t>Проведений </a:t>
            </a:r>
            <a:r>
              <a:rPr lang="ru-RU" sz="2000" dirty="0" err="1" smtClean="0">
                <a:solidFill>
                  <a:srgbClr val="000000"/>
                </a:solidFill>
              </a:rPr>
              <a:t>аналіз</a:t>
            </a:r>
            <a:r>
              <a:rPr lang="ru-RU" sz="2000" dirty="0" smtClean="0">
                <a:solidFill>
                  <a:srgbClr val="000000"/>
                </a:solidFill>
              </a:rPr>
              <a:t> </a:t>
            </a:r>
            <a:r>
              <a:rPr lang="ru-RU" sz="2000" dirty="0" err="1" smtClean="0">
                <a:solidFill>
                  <a:srgbClr val="000000"/>
                </a:solidFill>
              </a:rPr>
              <a:t>довів</a:t>
            </a:r>
            <a:r>
              <a:rPr lang="ru-RU" sz="2000" dirty="0" smtClean="0">
                <a:solidFill>
                  <a:srgbClr val="000000"/>
                </a:solidFill>
              </a:rPr>
              <a:t> </a:t>
            </a:r>
            <a:r>
              <a:rPr lang="ru-RU" sz="2000" dirty="0" err="1" smtClean="0">
                <a:solidFill>
                  <a:srgbClr val="000000"/>
                </a:solidFill>
              </a:rPr>
              <a:t>актуальність</a:t>
            </a:r>
            <a:r>
              <a:rPr lang="ru-RU" sz="2000" dirty="0" smtClean="0">
                <a:solidFill>
                  <a:srgbClr val="000000"/>
                </a:solidFill>
              </a:rPr>
              <a:t>, </a:t>
            </a:r>
            <a:r>
              <a:rPr lang="ru-RU" sz="2000" dirty="0" err="1" smtClean="0">
                <a:solidFill>
                  <a:srgbClr val="000000"/>
                </a:solidFill>
              </a:rPr>
              <a:t>доцільність</a:t>
            </a:r>
            <a:r>
              <a:rPr lang="ru-RU" sz="2000" dirty="0" smtClean="0">
                <a:solidFill>
                  <a:srgbClr val="000000"/>
                </a:solidFill>
              </a:rPr>
              <a:t> та </a:t>
            </a:r>
            <a:r>
              <a:rPr lang="ru-RU" sz="2000" dirty="0" err="1" smtClean="0">
                <a:solidFill>
                  <a:srgbClr val="000000"/>
                </a:solidFill>
              </a:rPr>
              <a:t>необхідність</a:t>
            </a:r>
            <a:r>
              <a:rPr lang="ru-RU" sz="2000" dirty="0" smtClean="0">
                <a:solidFill>
                  <a:srgbClr val="000000"/>
                </a:solidFill>
              </a:rPr>
              <a:t> </a:t>
            </a:r>
            <a:r>
              <a:rPr lang="ru-RU" sz="2000" dirty="0" err="1" smtClean="0">
                <a:solidFill>
                  <a:srgbClr val="000000"/>
                </a:solidFill>
              </a:rPr>
              <a:t>розробки</a:t>
            </a:r>
            <a:r>
              <a:rPr lang="ru-RU" sz="2000" dirty="0" smtClean="0">
                <a:solidFill>
                  <a:srgbClr val="000000"/>
                </a:solidFill>
              </a:rPr>
              <a:t> </a:t>
            </a:r>
            <a:r>
              <a:rPr lang="ru-RU" sz="2000" dirty="0" err="1" smtClean="0">
                <a:solidFill>
                  <a:srgbClr val="000000"/>
                </a:solidFill>
              </a:rPr>
              <a:t>програмного</a:t>
            </a:r>
            <a:r>
              <a:rPr lang="ru-RU" sz="2000" dirty="0" smtClean="0">
                <a:solidFill>
                  <a:srgbClr val="000000"/>
                </a:solidFill>
              </a:rPr>
              <a:t> продукту</a:t>
            </a:r>
            <a:r>
              <a:rPr lang="uk-UA" sz="2000" dirty="0" smtClean="0">
                <a:solidFill>
                  <a:srgbClr val="000000"/>
                </a:solidFill>
              </a:rPr>
              <a:t> на сучасному етапі</a:t>
            </a:r>
            <a:r>
              <a:rPr lang="ru-RU" sz="2000" dirty="0" smtClean="0">
                <a:solidFill>
                  <a:srgbClr val="000000"/>
                </a:solidFill>
              </a:rPr>
              <a:t>.</a:t>
            </a:r>
          </a:p>
          <a:p>
            <a:endParaRPr lang="ru-RU" sz="2000" dirty="0" smtClean="0">
              <a:solidFill>
                <a:srgbClr val="000000"/>
              </a:solidFill>
            </a:endParaRPr>
          </a:p>
          <a:p>
            <a:endParaRPr lang="ru-RU"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a:xfrm>
            <a:off x="457200" y="274638"/>
            <a:ext cx="8229600" cy="1570037"/>
          </a:xfrm>
        </p:spPr>
        <p:txBody>
          <a:bodyPr/>
          <a:lstStyle/>
          <a:p>
            <a:r>
              <a:rPr lang="ru-RU" sz="2800" b="1" dirty="0" err="1" smtClean="0"/>
              <a:t>Представлення</a:t>
            </a:r>
            <a:r>
              <a:rPr lang="ru-RU" sz="2800" b="1" dirty="0" smtClean="0"/>
              <a:t> баз </a:t>
            </a:r>
            <a:r>
              <a:rPr lang="ru-RU" sz="2800" b="1" dirty="0" err="1" smtClean="0"/>
              <a:t>знань</a:t>
            </a:r>
            <a:r>
              <a:rPr lang="ru-RU" sz="2800" b="1" dirty="0" smtClean="0"/>
              <a:t> </a:t>
            </a:r>
            <a:r>
              <a:rPr lang="ru-RU" sz="2800" b="1" dirty="0" err="1" smtClean="0"/>
              <a:t>нечіткими</a:t>
            </a:r>
            <a:r>
              <a:rPr lang="ru-RU" sz="2800" b="1" dirty="0" smtClean="0"/>
              <a:t> </a:t>
            </a:r>
            <a:r>
              <a:rPr lang="ru-RU" sz="2800" b="1" dirty="0" err="1" smtClean="0"/>
              <a:t>логічними</a:t>
            </a:r>
            <a:r>
              <a:rPr lang="ru-RU" sz="2800" b="1" dirty="0" smtClean="0"/>
              <a:t> </a:t>
            </a:r>
            <a:r>
              <a:rPr lang="ru-RU" sz="2800" b="1" dirty="0" err="1" smtClean="0"/>
              <a:t>рівняннями</a:t>
            </a:r>
            <a:r>
              <a:rPr lang="ru-RU" sz="2800" dirty="0" smtClean="0"/>
              <a:t/>
            </a:r>
            <a:br>
              <a:rPr lang="ru-RU" sz="2800" dirty="0" smtClean="0"/>
            </a:br>
            <a:r>
              <a:rPr lang="ru-RU" sz="2800" dirty="0" smtClean="0"/>
              <a:t/>
            </a:r>
            <a:br>
              <a:rPr lang="ru-RU" sz="2800" dirty="0" smtClean="0"/>
            </a:br>
            <a:endParaRPr lang="ru-RU" sz="2800" dirty="0" smtClean="0"/>
          </a:p>
        </p:txBody>
      </p:sp>
      <p:pic>
        <p:nvPicPr>
          <p:cNvPr id="21507" name="Picture 2"/>
          <p:cNvPicPr>
            <a:picLocks noGrp="1" noChangeAspect="1" noChangeArrowheads="1"/>
          </p:cNvPicPr>
          <p:nvPr>
            <p:ph idx="1"/>
          </p:nvPr>
        </p:nvPicPr>
        <p:blipFill>
          <a:blip r:embed="rId2" cstate="print"/>
          <a:srcRect/>
          <a:stretch>
            <a:fillRect/>
          </a:stretch>
        </p:blipFill>
        <p:spPr>
          <a:xfrm>
            <a:off x="755650" y="1628775"/>
            <a:ext cx="9001125" cy="4464050"/>
          </a:xfr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uk-UA" sz="2800" b="1" smtClean="0">
                <a:latin typeface="Times New Roman" pitchFamily="18" charset="0"/>
              </a:rPr>
              <a:t>Розробка моделі узагальненого логічного виводу оцінки фотокамери</a:t>
            </a:r>
            <a:endParaRPr lang="ru-RU" smtClean="0"/>
          </a:p>
        </p:txBody>
      </p:sp>
      <p:sp>
        <p:nvSpPr>
          <p:cNvPr id="22531" name="Rectangle 3"/>
          <p:cNvSpPr>
            <a:spLocks noGrp="1" noChangeArrowheads="1"/>
          </p:cNvSpPr>
          <p:nvPr>
            <p:ph type="body" idx="1"/>
          </p:nvPr>
        </p:nvSpPr>
        <p:spPr>
          <a:xfrm>
            <a:off x="251520" y="1484784"/>
            <a:ext cx="8424936" cy="4824536"/>
          </a:xfrm>
        </p:spPr>
        <p:txBody>
          <a:bodyPr/>
          <a:lstStyle/>
          <a:p>
            <a:pPr eaLnBrk="1" hangingPunct="1">
              <a:lnSpc>
                <a:spcPct val="80000"/>
              </a:lnSpc>
              <a:buFontTx/>
              <a:buNone/>
            </a:pPr>
            <a:r>
              <a:rPr lang="uk-UA" sz="1400" dirty="0" smtClean="0">
                <a:latin typeface="Times New Roman" pitchFamily="18" charset="0"/>
              </a:rPr>
              <a:t>	</a:t>
            </a:r>
            <a:r>
              <a:rPr lang="uk-UA" sz="1450" dirty="0" smtClean="0">
                <a:latin typeface="Times New Roman" pitchFamily="18" charset="0"/>
              </a:rPr>
              <a:t>Для розробки моделі узагальненого логічного виводу оцінки фотокамери скористаємося апаратом нечіткої логіки. Ієрархічний взаємозв’язок між вхідними змінними, що описуються  нечіткими термами типу «незначні», «малі», «середні», «великі», «дуже великі», що стосується, наприклад геометричних спотворень, або «відповідає», «не відповідає», що стосується роздільної здатності, класів вхідних змінних і вихідною змінною (узагальненою оцінкою фотокамери) представимо у вигляді дерева (Рис.6.1), якому відповідає система співвідношень</a:t>
            </a:r>
          </a:p>
          <a:p>
            <a:pPr eaLnBrk="1" hangingPunct="1">
              <a:lnSpc>
                <a:spcPct val="80000"/>
              </a:lnSpc>
              <a:buFontTx/>
              <a:buNone/>
            </a:pPr>
            <a:endParaRPr lang="uk-UA" sz="1450" dirty="0" smtClean="0">
              <a:latin typeface="Times New Roman" pitchFamily="18" charset="0"/>
            </a:endParaRPr>
          </a:p>
          <a:p>
            <a:pPr eaLnBrk="1" hangingPunct="1">
              <a:lnSpc>
                <a:spcPct val="80000"/>
              </a:lnSpc>
              <a:buFontTx/>
              <a:buNone/>
            </a:pPr>
            <a:endParaRPr lang="uk-UA" sz="1450" dirty="0" smtClean="0">
              <a:latin typeface="Times New Roman" pitchFamily="18" charset="0"/>
            </a:endParaRPr>
          </a:p>
          <a:p>
            <a:pPr eaLnBrk="1" hangingPunct="1">
              <a:lnSpc>
                <a:spcPct val="80000"/>
              </a:lnSpc>
              <a:buFontTx/>
              <a:buNone/>
            </a:pPr>
            <a:endParaRPr lang="uk-UA" sz="1450" dirty="0" smtClean="0">
              <a:latin typeface="Times New Roman" pitchFamily="18" charset="0"/>
            </a:endParaRPr>
          </a:p>
          <a:p>
            <a:pPr eaLnBrk="1" hangingPunct="1">
              <a:lnSpc>
                <a:spcPct val="80000"/>
              </a:lnSpc>
              <a:buFontTx/>
              <a:buNone/>
            </a:pPr>
            <a:endParaRPr lang="uk-UA" sz="1450" dirty="0" smtClean="0">
              <a:latin typeface="Times New Roman" pitchFamily="18" charset="0"/>
            </a:endParaRPr>
          </a:p>
          <a:p>
            <a:pPr eaLnBrk="1" hangingPunct="1">
              <a:lnSpc>
                <a:spcPct val="80000"/>
              </a:lnSpc>
              <a:buFontTx/>
              <a:buNone/>
            </a:pPr>
            <a:endParaRPr lang="uk-UA" sz="1450" dirty="0" smtClean="0">
              <a:latin typeface="Times New Roman" pitchFamily="18" charset="0"/>
            </a:endParaRPr>
          </a:p>
          <a:p>
            <a:pPr eaLnBrk="1" hangingPunct="1">
              <a:lnSpc>
                <a:spcPct val="80000"/>
              </a:lnSpc>
              <a:buFontTx/>
              <a:buNone/>
            </a:pPr>
            <a:endParaRPr lang="uk-UA" sz="1450" dirty="0" smtClean="0">
              <a:latin typeface="Times New Roman" pitchFamily="18" charset="0"/>
            </a:endParaRPr>
          </a:p>
          <a:p>
            <a:pPr eaLnBrk="1" hangingPunct="1">
              <a:lnSpc>
                <a:spcPct val="80000"/>
              </a:lnSpc>
              <a:buFontTx/>
              <a:buNone/>
            </a:pPr>
            <a:r>
              <a:rPr lang="uk-UA" sz="1450" dirty="0" smtClean="0">
                <a:latin typeface="Times New Roman" pitchFamily="18" charset="0"/>
              </a:rPr>
              <a:t>де     </a:t>
            </a:r>
            <a:r>
              <a:rPr lang="en-US" sz="1450" dirty="0" smtClean="0">
                <a:latin typeface="Times New Roman" pitchFamily="18" charset="0"/>
              </a:rPr>
              <a:t>R</a:t>
            </a:r>
            <a:r>
              <a:rPr lang="ru-RU" sz="1450" dirty="0" smtClean="0">
                <a:latin typeface="Times New Roman" pitchFamily="18" charset="0"/>
              </a:rPr>
              <a:t>- </a:t>
            </a:r>
            <a:r>
              <a:rPr lang="uk-UA" sz="1450" dirty="0" smtClean="0">
                <a:latin typeface="Times New Roman" pitchFamily="18" charset="0"/>
              </a:rPr>
              <a:t>вихідна змінна (інтегрований узагальнений показник); </a:t>
            </a:r>
            <a:r>
              <a:rPr lang="en-US" sz="1450" dirty="0" smtClean="0">
                <a:latin typeface="Times New Roman" pitchFamily="18" charset="0"/>
              </a:rPr>
              <a:t>X</a:t>
            </a:r>
            <a:r>
              <a:rPr lang="ru-RU" sz="1450" dirty="0" smtClean="0">
                <a:latin typeface="Times New Roman" pitchFamily="18" charset="0"/>
              </a:rPr>
              <a:t>,</a:t>
            </a:r>
            <a:r>
              <a:rPr lang="en-US" sz="1450" dirty="0" smtClean="0">
                <a:latin typeface="Times New Roman" pitchFamily="18" charset="0"/>
              </a:rPr>
              <a:t>Y</a:t>
            </a:r>
            <a:r>
              <a:rPr lang="ru-RU" sz="1450" dirty="0" smtClean="0">
                <a:latin typeface="Times New Roman" pitchFamily="18" charset="0"/>
              </a:rPr>
              <a:t>,</a:t>
            </a:r>
            <a:r>
              <a:rPr lang="en-US" sz="1450" dirty="0" smtClean="0">
                <a:latin typeface="Times New Roman" pitchFamily="18" charset="0"/>
              </a:rPr>
              <a:t>Z</a:t>
            </a:r>
            <a:r>
              <a:rPr lang="ru-RU" sz="1450" dirty="0" smtClean="0">
                <a:latin typeface="Times New Roman" pitchFamily="18" charset="0"/>
              </a:rPr>
              <a:t> – </a:t>
            </a:r>
            <a:r>
              <a:rPr lang="uk-UA" sz="1450" dirty="0" smtClean="0">
                <a:latin typeface="Times New Roman" pitchFamily="18" charset="0"/>
              </a:rPr>
              <a:t>класи вхідних змінних;</a:t>
            </a:r>
          </a:p>
          <a:p>
            <a:pPr eaLnBrk="1" hangingPunct="1">
              <a:lnSpc>
                <a:spcPct val="80000"/>
              </a:lnSpc>
              <a:buFontTx/>
              <a:buNone/>
            </a:pPr>
            <a:r>
              <a:rPr lang="uk-UA" sz="1450" dirty="0" smtClean="0">
                <a:latin typeface="Times New Roman" pitchFamily="18" charset="0"/>
              </a:rPr>
              <a:t>	</a:t>
            </a:r>
            <a:r>
              <a:rPr lang="en-US" sz="1450" dirty="0" smtClean="0">
                <a:latin typeface="Times New Roman" pitchFamily="18" charset="0"/>
              </a:rPr>
              <a:t>A</a:t>
            </a:r>
            <a:r>
              <a:rPr lang="uk-UA" sz="1450" dirty="0" smtClean="0">
                <a:latin typeface="Times New Roman" pitchFamily="18" charset="0"/>
              </a:rPr>
              <a:t>,</a:t>
            </a:r>
            <a:r>
              <a:rPr lang="en-US" sz="1450" dirty="0" smtClean="0">
                <a:latin typeface="Times New Roman" pitchFamily="18" charset="0"/>
              </a:rPr>
              <a:t>B</a:t>
            </a:r>
            <a:r>
              <a:rPr lang="uk-UA" sz="1450" dirty="0" smtClean="0">
                <a:latin typeface="Times New Roman" pitchFamily="18" charset="0"/>
              </a:rPr>
              <a:t>,</a:t>
            </a:r>
            <a:r>
              <a:rPr lang="en-US" sz="1450" dirty="0" smtClean="0">
                <a:latin typeface="Times New Roman" pitchFamily="18" charset="0"/>
              </a:rPr>
              <a:t>C</a:t>
            </a:r>
            <a:r>
              <a:rPr lang="uk-UA" sz="1450" dirty="0" smtClean="0">
                <a:latin typeface="Times New Roman" pitchFamily="18" charset="0"/>
              </a:rPr>
              <a:t>,</a:t>
            </a:r>
            <a:r>
              <a:rPr lang="en-US" sz="1450" dirty="0" smtClean="0">
                <a:latin typeface="Times New Roman" pitchFamily="18" charset="0"/>
              </a:rPr>
              <a:t>D</a:t>
            </a:r>
            <a:r>
              <a:rPr lang="uk-UA" sz="1450" dirty="0" smtClean="0">
                <a:latin typeface="Times New Roman" pitchFamily="18" charset="0"/>
              </a:rPr>
              <a:t>,</a:t>
            </a:r>
            <a:r>
              <a:rPr lang="en-US" sz="1450" dirty="0" smtClean="0">
                <a:latin typeface="Times New Roman" pitchFamily="18" charset="0"/>
              </a:rPr>
              <a:t>E</a:t>
            </a:r>
            <a:r>
              <a:rPr lang="uk-UA" sz="1450" dirty="0" smtClean="0">
                <a:latin typeface="Times New Roman" pitchFamily="18" charset="0"/>
              </a:rPr>
              <a:t>,</a:t>
            </a:r>
            <a:r>
              <a:rPr lang="en-US" sz="1450" dirty="0" smtClean="0">
                <a:latin typeface="Times New Roman" pitchFamily="18" charset="0"/>
              </a:rPr>
              <a:t>K</a:t>
            </a:r>
            <a:r>
              <a:rPr lang="uk-UA" sz="1450" dirty="0" smtClean="0">
                <a:latin typeface="Times New Roman" pitchFamily="18" charset="0"/>
              </a:rPr>
              <a:t>,</a:t>
            </a:r>
            <a:r>
              <a:rPr lang="en-US" sz="1450" dirty="0" smtClean="0">
                <a:latin typeface="Times New Roman" pitchFamily="18" charset="0"/>
              </a:rPr>
              <a:t>L</a:t>
            </a:r>
            <a:r>
              <a:rPr lang="uk-UA" sz="1450" dirty="0" smtClean="0">
                <a:latin typeface="Times New Roman" pitchFamily="18" charset="0"/>
              </a:rPr>
              <a:t> – підкласи вхідних змінних;</a:t>
            </a:r>
          </a:p>
          <a:p>
            <a:pPr eaLnBrk="1" hangingPunct="1">
              <a:lnSpc>
                <a:spcPct val="80000"/>
              </a:lnSpc>
              <a:buFontTx/>
              <a:buNone/>
            </a:pPr>
            <a:r>
              <a:rPr lang="uk-UA" sz="1450" dirty="0" smtClean="0">
                <a:latin typeface="Times New Roman" pitchFamily="18" charset="0"/>
              </a:rPr>
              <a:t>	Будемо вважати, що всі змінні, що стоять у вершинах дерева (Рис.6.1), є лінгвістичними змінними зі </a:t>
            </a:r>
            <a:r>
              <a:rPr lang="uk-UA" sz="1450" dirty="0" err="1" smtClean="0">
                <a:latin typeface="Times New Roman" pitchFamily="18" charset="0"/>
              </a:rPr>
              <a:t>слідуючими</a:t>
            </a:r>
            <a:r>
              <a:rPr lang="uk-UA" sz="1450" dirty="0" smtClean="0">
                <a:latin typeface="Times New Roman" pitchFamily="18" charset="0"/>
              </a:rPr>
              <a:t> нечіткими термами:</a:t>
            </a:r>
            <a:endParaRPr lang="en-US" sz="1450" dirty="0" smtClean="0">
              <a:latin typeface="Times New Roman" pitchFamily="18" charset="0"/>
            </a:endParaRPr>
          </a:p>
          <a:p>
            <a:pPr eaLnBrk="1" hangingPunct="1">
              <a:lnSpc>
                <a:spcPct val="80000"/>
              </a:lnSpc>
              <a:buFontTx/>
              <a:buNone/>
            </a:pPr>
            <a:r>
              <a:rPr lang="en-US" sz="1450" dirty="0" smtClean="0">
                <a:latin typeface="Times New Roman" pitchFamily="18" charset="0"/>
              </a:rPr>
              <a:t>	</a:t>
            </a:r>
            <a:r>
              <a:rPr lang="ru-RU" sz="1450" dirty="0" smtClean="0">
                <a:latin typeface="Times New Roman" pitchFamily="18" charset="0"/>
              </a:rPr>
              <a:t>{2-,2,2+,3-,3,3+,4-,4,4+,5-,5,5+} – </a:t>
            </a:r>
            <a:r>
              <a:rPr lang="uk-UA" sz="1450" dirty="0" smtClean="0">
                <a:latin typeface="Times New Roman" pitchFamily="18" charset="0"/>
              </a:rPr>
              <a:t>множина термів для оцінки змінної </a:t>
            </a:r>
            <a:r>
              <a:rPr lang="en-US" sz="1450" dirty="0" smtClean="0">
                <a:latin typeface="Times New Roman" pitchFamily="18" charset="0"/>
              </a:rPr>
              <a:t>R</a:t>
            </a:r>
            <a:r>
              <a:rPr lang="uk-UA" sz="1450" dirty="0" smtClean="0">
                <a:latin typeface="Times New Roman" pitchFamily="18" charset="0"/>
              </a:rPr>
              <a:t>;</a:t>
            </a:r>
          </a:p>
          <a:p>
            <a:pPr eaLnBrk="1" hangingPunct="1">
              <a:lnSpc>
                <a:spcPct val="80000"/>
              </a:lnSpc>
              <a:buFontTx/>
              <a:buNone/>
            </a:pPr>
            <a:r>
              <a:rPr lang="uk-UA" sz="1450" dirty="0" smtClean="0">
                <a:latin typeface="Times New Roman" pitchFamily="18" charset="0"/>
              </a:rPr>
              <a:t>	{«незначні», «малі», «середні», «великі», «дуже великі»} – множина термів для оцінки змінних </a:t>
            </a:r>
            <a:r>
              <a:rPr lang="en-US" sz="1450" dirty="0" smtClean="0">
                <a:latin typeface="Times New Roman" pitchFamily="18" charset="0"/>
              </a:rPr>
              <a:t>X</a:t>
            </a:r>
            <a:r>
              <a:rPr lang="uk-UA" sz="1450" dirty="0" smtClean="0">
                <a:latin typeface="Times New Roman" pitchFamily="18" charset="0"/>
              </a:rPr>
              <a:t>(геометричні спотворення), </a:t>
            </a:r>
            <a:r>
              <a:rPr lang="en-US" sz="1450" dirty="0" smtClean="0">
                <a:latin typeface="Times New Roman" pitchFamily="18" charset="0"/>
              </a:rPr>
              <a:t>D</a:t>
            </a:r>
            <a:r>
              <a:rPr lang="uk-UA" sz="1450" dirty="0" smtClean="0">
                <a:latin typeface="Times New Roman" pitchFamily="18" charset="0"/>
              </a:rPr>
              <a:t>(</a:t>
            </a:r>
            <a:r>
              <a:rPr lang="uk-UA" sz="1450" dirty="0" err="1" smtClean="0">
                <a:latin typeface="Times New Roman" pitchFamily="18" charset="0"/>
              </a:rPr>
              <a:t>дисторсія</a:t>
            </a:r>
            <a:r>
              <a:rPr lang="uk-UA" sz="1450" dirty="0" smtClean="0">
                <a:latin typeface="Times New Roman" pitchFamily="18" charset="0"/>
              </a:rPr>
              <a:t>), </a:t>
            </a:r>
            <a:r>
              <a:rPr lang="en-US" sz="1450" dirty="0" smtClean="0">
                <a:latin typeface="Times New Roman" pitchFamily="18" charset="0"/>
              </a:rPr>
              <a:t>Y</a:t>
            </a:r>
            <a:r>
              <a:rPr lang="uk-UA" sz="1450" dirty="0" smtClean="0">
                <a:latin typeface="Times New Roman" pitchFamily="18" charset="0"/>
              </a:rPr>
              <a:t>,</a:t>
            </a:r>
            <a:r>
              <a:rPr lang="en-US" sz="1450" dirty="0" smtClean="0">
                <a:latin typeface="Times New Roman" pitchFamily="18" charset="0"/>
              </a:rPr>
              <a:t>K</a:t>
            </a:r>
            <a:r>
              <a:rPr lang="uk-UA" sz="1450" dirty="0" smtClean="0">
                <a:latin typeface="Times New Roman" pitchFamily="18" charset="0"/>
              </a:rPr>
              <a:t>(шуми), А,В,</a:t>
            </a:r>
            <a:r>
              <a:rPr lang="en-US" sz="1450" dirty="0" smtClean="0">
                <a:latin typeface="Times New Roman" pitchFamily="18" charset="0"/>
              </a:rPr>
              <a:t>Z</a:t>
            </a:r>
            <a:r>
              <a:rPr lang="uk-UA" sz="1450" dirty="0" smtClean="0">
                <a:latin typeface="Times New Roman" pitchFamily="18" charset="0"/>
              </a:rPr>
              <a:t>(</a:t>
            </a:r>
            <a:r>
              <a:rPr lang="uk-UA" sz="1450" dirty="0" err="1" smtClean="0">
                <a:latin typeface="Times New Roman" pitchFamily="18" charset="0"/>
              </a:rPr>
              <a:t>кольороспотворення</a:t>
            </a:r>
            <a:r>
              <a:rPr lang="uk-UA" sz="1450" dirty="0" smtClean="0">
                <a:latin typeface="Times New Roman" pitchFamily="18" charset="0"/>
              </a:rPr>
              <a:t> каналу «а» , «в» та загальне). </a:t>
            </a:r>
          </a:p>
          <a:p>
            <a:pPr eaLnBrk="1" hangingPunct="1">
              <a:lnSpc>
                <a:spcPct val="80000"/>
              </a:lnSpc>
              <a:buFontTx/>
              <a:buNone/>
            </a:pPr>
            <a:r>
              <a:rPr lang="uk-UA" sz="1450" dirty="0" smtClean="0">
                <a:latin typeface="Times New Roman" pitchFamily="18" charset="0"/>
              </a:rPr>
              <a:t>	{«відповідає», «не відповідає»} -  множина термів для оцінки змінної С(роздільна здатність),</a:t>
            </a:r>
          </a:p>
          <a:p>
            <a:pPr eaLnBrk="1" hangingPunct="1">
              <a:lnSpc>
                <a:spcPct val="80000"/>
              </a:lnSpc>
              <a:buFontTx/>
              <a:buNone/>
            </a:pPr>
            <a:r>
              <a:rPr lang="uk-UA" sz="1450" dirty="0" smtClean="0">
                <a:latin typeface="Times New Roman" pitchFamily="18" charset="0"/>
              </a:rPr>
              <a:t>	{«яскраві», «не яскраві»} - множина термів для оцінки змінної </a:t>
            </a:r>
            <a:r>
              <a:rPr lang="en-US" sz="1450" dirty="0" smtClean="0">
                <a:latin typeface="Times New Roman" pitchFamily="18" charset="0"/>
              </a:rPr>
              <a:t>L</a:t>
            </a:r>
            <a:r>
              <a:rPr lang="uk-UA" sz="1450" dirty="0" smtClean="0">
                <a:latin typeface="Times New Roman" pitchFamily="18" charset="0"/>
              </a:rPr>
              <a:t>(яскравість),</a:t>
            </a:r>
            <a:endParaRPr lang="ru-RU" sz="1450" dirty="0" smtClean="0">
              <a:latin typeface="Times New Roman" pitchFamily="18" charset="0"/>
            </a:endParaRPr>
          </a:p>
          <a:p>
            <a:pPr eaLnBrk="1" hangingPunct="1">
              <a:lnSpc>
                <a:spcPct val="80000"/>
              </a:lnSpc>
              <a:buFontTx/>
              <a:buNone/>
            </a:pPr>
            <a:r>
              <a:rPr lang="ru-RU" sz="1450" dirty="0" smtClean="0">
                <a:latin typeface="Times New Roman" pitchFamily="18" charset="0"/>
              </a:rPr>
              <a:t>	{</a:t>
            </a:r>
            <a:r>
              <a:rPr lang="uk-UA" sz="1450" dirty="0" smtClean="0">
                <a:latin typeface="Times New Roman" pitchFamily="18" charset="0"/>
              </a:rPr>
              <a:t>«сприятливі», «не сприятливі»</a:t>
            </a:r>
            <a:r>
              <a:rPr lang="ru-RU" sz="1450" dirty="0" smtClean="0">
                <a:latin typeface="Times New Roman" pitchFamily="18" charset="0"/>
              </a:rPr>
              <a:t>} - </a:t>
            </a:r>
            <a:r>
              <a:rPr lang="uk-UA" sz="1450" dirty="0" smtClean="0">
                <a:latin typeface="Times New Roman" pitchFamily="18" charset="0"/>
              </a:rPr>
              <a:t>множина термів для оцінки змінної Е(умови зйомки).</a:t>
            </a:r>
          </a:p>
          <a:p>
            <a:pPr algn="ctr" eaLnBrk="1" hangingPunct="1">
              <a:lnSpc>
                <a:spcPct val="80000"/>
              </a:lnSpc>
            </a:pPr>
            <a:endParaRPr lang="uk-UA" sz="1400" dirty="0" smtClean="0">
              <a:latin typeface="Times New Roman" pitchFamily="18" charset="0"/>
            </a:endParaRPr>
          </a:p>
          <a:p>
            <a:pPr eaLnBrk="1" hangingPunct="1">
              <a:lnSpc>
                <a:spcPct val="80000"/>
              </a:lnSpc>
              <a:buFontTx/>
              <a:buNone/>
            </a:pPr>
            <a:endParaRPr lang="uk-UA" sz="1400" dirty="0" smtClean="0">
              <a:latin typeface="Times New Roman" pitchFamily="18" charset="0"/>
            </a:endParaRPr>
          </a:p>
          <a:p>
            <a:pPr eaLnBrk="1" hangingPunct="1">
              <a:lnSpc>
                <a:spcPct val="80000"/>
              </a:lnSpc>
              <a:buFontTx/>
              <a:buNone/>
            </a:pPr>
            <a:endParaRPr lang="ru-RU" sz="1400" dirty="0" smtClean="0">
              <a:latin typeface="Times New Roman" pitchFamily="18" charset="0"/>
            </a:endParaRPr>
          </a:p>
        </p:txBody>
      </p:sp>
      <p:sp>
        <p:nvSpPr>
          <p:cNvPr id="22532"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graphicFrame>
        <p:nvGraphicFramePr>
          <p:cNvPr id="22533" name="Object 4"/>
          <p:cNvGraphicFramePr>
            <a:graphicFrameLocks noChangeAspect="1"/>
          </p:cNvGraphicFramePr>
          <p:nvPr/>
        </p:nvGraphicFramePr>
        <p:xfrm>
          <a:off x="3924300" y="2708275"/>
          <a:ext cx="1028700" cy="295275"/>
        </p:xfrm>
        <a:graphic>
          <a:graphicData uri="http://schemas.openxmlformats.org/presentationml/2006/ole">
            <p:oleObj spid="_x0000_s22533" name="Формула" r:id="rId3" imgW="1028254" imgH="291973" progId="Equation.3">
              <p:embed/>
            </p:oleObj>
          </a:graphicData>
        </a:graphic>
      </p:graphicFrame>
      <p:sp>
        <p:nvSpPr>
          <p:cNvPr id="22534" name="Rectangle 7"/>
          <p:cNvSpPr>
            <a:spLocks noChangeArrowheads="1"/>
          </p:cNvSpPr>
          <p:nvPr/>
        </p:nvSpPr>
        <p:spPr bwMode="auto">
          <a:xfrm>
            <a:off x="0" y="3281363"/>
            <a:ext cx="9144000" cy="0"/>
          </a:xfrm>
          <a:prstGeom prst="rect">
            <a:avLst/>
          </a:prstGeom>
          <a:noFill/>
          <a:ln w="9525">
            <a:noFill/>
            <a:miter lim="800000"/>
            <a:headEnd/>
            <a:tailEnd/>
          </a:ln>
          <a:effectLst/>
        </p:spPr>
        <p:txBody>
          <a:bodyPr wrap="none" anchor="ctr">
            <a:spAutoFit/>
          </a:bodyPr>
          <a:lstStyle/>
          <a:p>
            <a:endParaRPr lang="ru-RU"/>
          </a:p>
        </p:txBody>
      </p:sp>
      <p:graphicFrame>
        <p:nvGraphicFramePr>
          <p:cNvPr id="22535" name="Object 6"/>
          <p:cNvGraphicFramePr>
            <a:graphicFrameLocks noChangeAspect="1"/>
          </p:cNvGraphicFramePr>
          <p:nvPr/>
        </p:nvGraphicFramePr>
        <p:xfrm>
          <a:off x="3924300" y="2997200"/>
          <a:ext cx="914400" cy="295275"/>
        </p:xfrm>
        <a:graphic>
          <a:graphicData uri="http://schemas.openxmlformats.org/presentationml/2006/ole">
            <p:oleObj spid="_x0000_s22535" name="Формула" r:id="rId4" imgW="914400" imgH="292100" progId="Equation.3">
              <p:embed/>
            </p:oleObj>
          </a:graphicData>
        </a:graphic>
      </p:graphicFrame>
      <p:sp>
        <p:nvSpPr>
          <p:cNvPr id="22536" name="Rectangle 9"/>
          <p:cNvSpPr>
            <a:spLocks noChangeArrowheads="1"/>
          </p:cNvSpPr>
          <p:nvPr/>
        </p:nvSpPr>
        <p:spPr bwMode="auto">
          <a:xfrm>
            <a:off x="0" y="3281363"/>
            <a:ext cx="9144000" cy="0"/>
          </a:xfrm>
          <a:prstGeom prst="rect">
            <a:avLst/>
          </a:prstGeom>
          <a:noFill/>
          <a:ln w="9525">
            <a:noFill/>
            <a:miter lim="800000"/>
            <a:headEnd/>
            <a:tailEnd/>
          </a:ln>
          <a:effectLst/>
        </p:spPr>
        <p:txBody>
          <a:bodyPr wrap="none" anchor="ctr">
            <a:spAutoFit/>
          </a:bodyPr>
          <a:lstStyle/>
          <a:p>
            <a:endParaRPr lang="ru-RU"/>
          </a:p>
        </p:txBody>
      </p:sp>
      <p:graphicFrame>
        <p:nvGraphicFramePr>
          <p:cNvPr id="22537" name="Object 8"/>
          <p:cNvGraphicFramePr>
            <a:graphicFrameLocks noChangeAspect="1"/>
          </p:cNvGraphicFramePr>
          <p:nvPr/>
        </p:nvGraphicFramePr>
        <p:xfrm>
          <a:off x="3924300" y="3284538"/>
          <a:ext cx="914400" cy="295275"/>
        </p:xfrm>
        <a:graphic>
          <a:graphicData uri="http://schemas.openxmlformats.org/presentationml/2006/ole">
            <p:oleObj spid="_x0000_s22537" name="Формула" r:id="rId5" imgW="914400" imgH="292100" progId="Equation.3">
              <p:embed/>
            </p:oleObj>
          </a:graphicData>
        </a:graphic>
      </p:graphicFrame>
      <p:sp>
        <p:nvSpPr>
          <p:cNvPr id="22538" name="Rectangle 11"/>
          <p:cNvSpPr>
            <a:spLocks noChangeArrowheads="1"/>
          </p:cNvSpPr>
          <p:nvPr/>
        </p:nvSpPr>
        <p:spPr bwMode="auto">
          <a:xfrm>
            <a:off x="0" y="3281363"/>
            <a:ext cx="9144000" cy="0"/>
          </a:xfrm>
          <a:prstGeom prst="rect">
            <a:avLst/>
          </a:prstGeom>
          <a:noFill/>
          <a:ln w="9525">
            <a:noFill/>
            <a:miter lim="800000"/>
            <a:headEnd/>
            <a:tailEnd/>
          </a:ln>
          <a:effectLst/>
        </p:spPr>
        <p:txBody>
          <a:bodyPr wrap="none" anchor="ctr">
            <a:spAutoFit/>
          </a:bodyPr>
          <a:lstStyle/>
          <a:p>
            <a:endParaRPr lang="ru-RU"/>
          </a:p>
        </p:txBody>
      </p:sp>
      <p:graphicFrame>
        <p:nvGraphicFramePr>
          <p:cNvPr id="22539" name="Object 10"/>
          <p:cNvGraphicFramePr>
            <a:graphicFrameLocks noChangeAspect="1"/>
          </p:cNvGraphicFramePr>
          <p:nvPr/>
        </p:nvGraphicFramePr>
        <p:xfrm>
          <a:off x="3924300" y="3644900"/>
          <a:ext cx="838200" cy="295275"/>
        </p:xfrm>
        <a:graphic>
          <a:graphicData uri="http://schemas.openxmlformats.org/presentationml/2006/ole">
            <p:oleObj spid="_x0000_s22539" name="Формула" r:id="rId6" imgW="837836" imgH="291973" progId="Equation.3">
              <p:embed/>
            </p:oleObj>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uk-UA" sz="4000" smtClean="0"/>
              <a:t>Графічна модель виводу методом нечіткої логіки</a:t>
            </a:r>
            <a:endParaRPr lang="ru-RU" sz="4000" smtClean="0"/>
          </a:p>
        </p:txBody>
      </p:sp>
      <p:sp>
        <p:nvSpPr>
          <p:cNvPr id="23555" name="Rectangle 3"/>
          <p:cNvSpPr>
            <a:spLocks noGrp="1" noChangeArrowheads="1"/>
          </p:cNvSpPr>
          <p:nvPr>
            <p:ph type="body" idx="1"/>
          </p:nvPr>
        </p:nvSpPr>
        <p:spPr/>
        <p:txBody>
          <a:bodyPr/>
          <a:lstStyle/>
          <a:p>
            <a:pPr eaLnBrk="1" hangingPunct="1">
              <a:buFontTx/>
              <a:buNone/>
            </a:pPr>
            <a:endParaRPr lang="en-US" smtClean="0"/>
          </a:p>
          <a:p>
            <a:pPr eaLnBrk="1" hangingPunct="1">
              <a:buFontTx/>
              <a:buNone/>
            </a:pPr>
            <a:endParaRPr lang="en-US" smtClean="0"/>
          </a:p>
          <a:p>
            <a:pPr eaLnBrk="1" hangingPunct="1">
              <a:buFontTx/>
              <a:buNone/>
            </a:pPr>
            <a:endParaRPr lang="en-US" smtClean="0"/>
          </a:p>
          <a:p>
            <a:pPr eaLnBrk="1" hangingPunct="1">
              <a:buFontTx/>
              <a:buNone/>
            </a:pPr>
            <a:endParaRPr lang="en-US" smtClean="0"/>
          </a:p>
          <a:p>
            <a:pPr eaLnBrk="1" hangingPunct="1">
              <a:buFontTx/>
              <a:buNone/>
            </a:pPr>
            <a:endParaRPr lang="ru-RU" smtClean="0"/>
          </a:p>
        </p:txBody>
      </p:sp>
      <p:pic>
        <p:nvPicPr>
          <p:cNvPr id="23556" name="Picture 4" descr="схема3"/>
          <p:cNvPicPr>
            <a:picLocks noChangeAspect="1" noChangeArrowheads="1"/>
          </p:cNvPicPr>
          <p:nvPr/>
        </p:nvPicPr>
        <p:blipFill>
          <a:blip r:embed="rId2" cstate="print"/>
          <a:srcRect/>
          <a:stretch>
            <a:fillRect/>
          </a:stretch>
        </p:blipFill>
        <p:spPr bwMode="auto">
          <a:xfrm>
            <a:off x="468313" y="1628775"/>
            <a:ext cx="8135937" cy="471805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uk-UA" sz="3200" smtClean="0"/>
              <a:t>ВИСНОВКИ</a:t>
            </a:r>
            <a:endParaRPr lang="ru-RU" sz="3200" smtClean="0"/>
          </a:p>
        </p:txBody>
      </p:sp>
      <p:sp>
        <p:nvSpPr>
          <p:cNvPr id="16387" name="Rectangle 3"/>
          <p:cNvSpPr>
            <a:spLocks noGrp="1" noChangeArrowheads="1"/>
          </p:cNvSpPr>
          <p:nvPr>
            <p:ph type="body" idx="1"/>
          </p:nvPr>
        </p:nvSpPr>
        <p:spPr>
          <a:xfrm>
            <a:off x="457200" y="1268413"/>
            <a:ext cx="8229600" cy="4857750"/>
          </a:xfrm>
        </p:spPr>
        <p:txBody>
          <a:bodyPr/>
          <a:lstStyle/>
          <a:p>
            <a:pPr marL="0" indent="0">
              <a:buFontTx/>
              <a:buNone/>
              <a:defRPr/>
            </a:pPr>
            <a:r>
              <a:rPr lang="uk-UA" sz="1600" dirty="0" smtClean="0"/>
              <a:t>Всі </a:t>
            </a:r>
            <a:r>
              <a:rPr lang="uk-UA" sz="1600" dirty="0"/>
              <a:t>задачі, що поставлені в завданні на третю частину комплексного дипломного проекту, виконані в повному об’ємі, а саме:</a:t>
            </a:r>
            <a:endParaRPr lang="ru-RU" sz="1600" dirty="0"/>
          </a:p>
          <a:p>
            <a:pPr>
              <a:defRPr/>
            </a:pPr>
            <a:r>
              <a:rPr lang="uk-UA" sz="1600" dirty="0"/>
              <a:t>проведено техніко-економічне </a:t>
            </a:r>
            <a:r>
              <a:rPr lang="uk-UA" sz="1600" dirty="0" err="1"/>
              <a:t>обгрунтування</a:t>
            </a:r>
            <a:r>
              <a:rPr lang="uk-UA" sz="1600" dirty="0"/>
              <a:t> доцільності вимірювання та оцінювання </a:t>
            </a:r>
            <a:r>
              <a:rPr lang="uk-UA" sz="1600" dirty="0" err="1"/>
              <a:t>дисторсії</a:t>
            </a:r>
            <a:r>
              <a:rPr lang="uk-UA" sz="1600" dirty="0"/>
              <a:t>, в результаті чого був визначений аналог і проведений порівняльний аналіз;</a:t>
            </a:r>
            <a:endParaRPr lang="ru-RU" sz="1600" dirty="0"/>
          </a:p>
          <a:p>
            <a:pPr>
              <a:defRPr/>
            </a:pPr>
            <a:r>
              <a:rPr lang="uk-UA" sz="1600" dirty="0"/>
              <a:t>виконано аналіз геометричних спотворень сканера та цифрового апарата, визначено їх відмінності:</a:t>
            </a:r>
            <a:endParaRPr lang="ru-RU" sz="1600" dirty="0"/>
          </a:p>
          <a:p>
            <a:pPr>
              <a:defRPr/>
            </a:pPr>
            <a:r>
              <a:rPr lang="uk-UA" sz="1600" dirty="0"/>
              <a:t>за допомогою апарату нечіткої логіки розроблено модель узагальненого логічного виводу оцінки якості у вигляді трьохступеневого ієрархічного об</a:t>
            </a:r>
            <a:r>
              <a:rPr lang="ru-RU" sz="1600" dirty="0"/>
              <a:t>’</a:t>
            </a:r>
            <a:r>
              <a:rPr lang="uk-UA" sz="1600" dirty="0" err="1"/>
              <a:t>єкту</a:t>
            </a:r>
            <a:r>
              <a:rPr lang="uk-UA" sz="1600" dirty="0"/>
              <a:t>;</a:t>
            </a:r>
            <a:endParaRPr lang="ru-RU" sz="1600" dirty="0"/>
          </a:p>
          <a:p>
            <a:pPr>
              <a:defRPr/>
            </a:pPr>
            <a:r>
              <a:rPr lang="uk-UA" sz="1600" dirty="0"/>
              <a:t>сформульована нечітка база знань для ієрархічного процесу виведення оцінки.</a:t>
            </a:r>
            <a:endParaRPr lang="ru-RU" sz="1600" dirty="0"/>
          </a:p>
          <a:p>
            <a:pPr>
              <a:defRPr/>
            </a:pPr>
            <a:r>
              <a:rPr lang="uk-UA" sz="1600" dirty="0"/>
              <a:t>зроблено представлення баз знань нечіткими логічними рівнянням;</a:t>
            </a:r>
            <a:endParaRPr lang="ru-RU" sz="1600" dirty="0"/>
          </a:p>
          <a:p>
            <a:pPr>
              <a:defRPr/>
            </a:pPr>
            <a:r>
              <a:rPr lang="uk-UA" sz="1600" dirty="0"/>
              <a:t>розроблено алгоритм виведення оцінки якості системи;</a:t>
            </a:r>
            <a:endParaRPr lang="ru-RU" sz="1600" dirty="0"/>
          </a:p>
          <a:p>
            <a:pPr>
              <a:defRPr/>
            </a:pPr>
            <a:r>
              <a:rPr lang="uk-UA" sz="1600" dirty="0"/>
              <a:t>розроблена структура програмного забезпечення  системи;</a:t>
            </a:r>
            <a:endParaRPr lang="ru-RU" sz="1600" dirty="0"/>
          </a:p>
          <a:p>
            <a:pPr>
              <a:defRPr/>
            </a:pPr>
            <a:r>
              <a:rPr lang="uk-UA" sz="1600" dirty="0"/>
              <a:t>спроектована та реалізована програма, що вимірює рівень </a:t>
            </a:r>
            <a:r>
              <a:rPr lang="uk-UA" sz="1600" dirty="0" err="1"/>
              <a:t>дисторсії</a:t>
            </a:r>
            <a:r>
              <a:rPr lang="uk-UA" sz="1600" dirty="0"/>
              <a:t> в растровому файлі.</a:t>
            </a:r>
            <a:endParaRPr lang="ru-RU" sz="1600" dirty="0"/>
          </a:p>
          <a:p>
            <a:pPr>
              <a:defRPr/>
            </a:pPr>
            <a:r>
              <a:rPr lang="uk-UA" sz="1600" dirty="0"/>
              <a:t>в роботі також вирішено ряд економічних задач.</a:t>
            </a:r>
            <a:endParaRPr lang="ru-RU" sz="1600" dirty="0"/>
          </a:p>
          <a:p>
            <a:pPr marL="0" indent="0">
              <a:buFontTx/>
              <a:buNone/>
              <a:defRPr/>
            </a:pPr>
            <a:r>
              <a:rPr lang="uk-UA" sz="1600" dirty="0"/>
              <a:t>Результати роботи відповідають поставленим задачам.  Поставлена мета, а саме підвищення достовірності  оцінки якості, досягнута за рахунок виключення об’єктивної складової(людський фактор) на всіх стадіях виведення оцінки якості.</a:t>
            </a:r>
            <a:r>
              <a:rPr lang="uk-UA" sz="1600" dirty="0" smtClean="0"/>
              <a:t>.</a:t>
            </a:r>
            <a:endParaRPr lang="ru-RU" sz="16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ctrTitle"/>
          </p:nvPr>
        </p:nvSpPr>
        <p:spPr>
          <a:xfrm>
            <a:off x="755650" y="-1035050"/>
            <a:ext cx="7772400" cy="3197225"/>
          </a:xfrm>
        </p:spPr>
        <p:txBody>
          <a:bodyPr/>
          <a:lstStyle/>
          <a:p>
            <a:r>
              <a:rPr lang="ru-RU" smtClean="0"/>
              <a:t>Постановка задач</a:t>
            </a:r>
            <a:r>
              <a:rPr lang="uk-UA" smtClean="0"/>
              <a:t>і</a:t>
            </a:r>
            <a:endParaRPr lang="ru-RU" smtClean="0"/>
          </a:p>
        </p:txBody>
      </p:sp>
      <p:sp>
        <p:nvSpPr>
          <p:cNvPr id="4099" name="Подзаголовок 2"/>
          <p:cNvSpPr>
            <a:spLocks noGrp="1"/>
          </p:cNvSpPr>
          <p:nvPr>
            <p:ph type="subTitle" idx="1"/>
          </p:nvPr>
        </p:nvSpPr>
        <p:spPr>
          <a:xfrm>
            <a:off x="971550" y="1052513"/>
            <a:ext cx="7337425" cy="5400675"/>
          </a:xfrm>
        </p:spPr>
        <p:txBody>
          <a:bodyPr/>
          <a:lstStyle/>
          <a:p>
            <a:r>
              <a:rPr lang="ru-RU" sz="2400" b="1" dirty="0" err="1" smtClean="0"/>
              <a:t>Об’єктом</a:t>
            </a:r>
            <a:r>
              <a:rPr lang="ru-RU" sz="2400" dirty="0" smtClean="0"/>
              <a:t> </a:t>
            </a:r>
            <a:r>
              <a:rPr lang="ru-RU" sz="2400" dirty="0" err="1" smtClean="0"/>
              <a:t>дослідження</a:t>
            </a:r>
            <a:r>
              <a:rPr lang="ru-RU" sz="2400" dirty="0" smtClean="0"/>
              <a:t> </a:t>
            </a:r>
            <a:r>
              <a:rPr lang="ru-RU" sz="2400" dirty="0" err="1" smtClean="0"/>
              <a:t>є</a:t>
            </a:r>
            <a:r>
              <a:rPr lang="ru-RU" sz="2400" dirty="0" smtClean="0"/>
              <a:t> </a:t>
            </a:r>
            <a:r>
              <a:rPr lang="ru-RU" sz="2400" dirty="0" err="1" smtClean="0"/>
              <a:t>процес</a:t>
            </a:r>
            <a:r>
              <a:rPr lang="ru-RU" sz="2400" dirty="0" smtClean="0"/>
              <a:t> </a:t>
            </a:r>
            <a:r>
              <a:rPr lang="ru-RU" sz="2400" dirty="0" err="1" smtClean="0"/>
              <a:t>вимірювання</a:t>
            </a:r>
            <a:r>
              <a:rPr lang="ru-RU" sz="2400" dirty="0" smtClean="0"/>
              <a:t> </a:t>
            </a:r>
            <a:r>
              <a:rPr lang="ru-RU" sz="2400" dirty="0" err="1" smtClean="0"/>
              <a:t>спотворень</a:t>
            </a:r>
            <a:r>
              <a:rPr lang="ru-RU" sz="2400" dirty="0" smtClean="0"/>
              <a:t> </a:t>
            </a:r>
            <a:r>
              <a:rPr lang="ru-RU" sz="2400" dirty="0" err="1" smtClean="0"/>
              <a:t>растрових</a:t>
            </a:r>
            <a:r>
              <a:rPr lang="ru-RU" sz="2400" dirty="0" smtClean="0"/>
              <a:t> </a:t>
            </a:r>
            <a:r>
              <a:rPr lang="ru-RU" sz="2400" dirty="0" err="1" smtClean="0"/>
              <a:t>графічних</a:t>
            </a:r>
            <a:r>
              <a:rPr lang="ru-RU" sz="2400" dirty="0" smtClean="0"/>
              <a:t> </a:t>
            </a:r>
            <a:r>
              <a:rPr lang="ru-RU" sz="2400" dirty="0" err="1" smtClean="0"/>
              <a:t>файлів</a:t>
            </a:r>
            <a:r>
              <a:rPr lang="ru-RU" sz="2400" dirty="0" smtClean="0"/>
              <a:t>.</a:t>
            </a:r>
          </a:p>
          <a:p>
            <a:r>
              <a:rPr lang="ru-RU" sz="2400" dirty="0" smtClean="0"/>
              <a:t> </a:t>
            </a:r>
            <a:r>
              <a:rPr lang="ru-RU" sz="2400" b="1" dirty="0" smtClean="0"/>
              <a:t>Предметом </a:t>
            </a:r>
            <a:r>
              <a:rPr lang="ru-RU" sz="2400" dirty="0" err="1" smtClean="0"/>
              <a:t>дослідження</a:t>
            </a:r>
            <a:r>
              <a:rPr lang="ru-RU" sz="2400" dirty="0" smtClean="0"/>
              <a:t> </a:t>
            </a:r>
            <a:r>
              <a:rPr lang="ru-RU" sz="2400" dirty="0" err="1" smtClean="0"/>
              <a:t>є</a:t>
            </a:r>
            <a:r>
              <a:rPr lang="ru-RU" sz="2400" dirty="0" smtClean="0"/>
              <a:t> </a:t>
            </a:r>
            <a:r>
              <a:rPr lang="ru-RU" sz="2400" dirty="0" err="1" smtClean="0"/>
              <a:t>алгоритми</a:t>
            </a:r>
            <a:r>
              <a:rPr lang="ru-RU" sz="2400" dirty="0" smtClean="0"/>
              <a:t> та </a:t>
            </a:r>
            <a:r>
              <a:rPr lang="ru-RU" sz="2400" dirty="0" err="1" smtClean="0"/>
              <a:t>програмні</a:t>
            </a:r>
            <a:r>
              <a:rPr lang="ru-RU" sz="2400" dirty="0" smtClean="0"/>
              <a:t> </a:t>
            </a:r>
            <a:r>
              <a:rPr lang="ru-RU" sz="2400" dirty="0" err="1" smtClean="0"/>
              <a:t>інструменти</a:t>
            </a:r>
            <a:r>
              <a:rPr lang="ru-RU" sz="2400" dirty="0" smtClean="0"/>
              <a:t> для </a:t>
            </a:r>
            <a:r>
              <a:rPr lang="ru-RU" sz="2400" dirty="0" err="1" smtClean="0"/>
              <a:t>вимірювання</a:t>
            </a:r>
            <a:r>
              <a:rPr lang="ru-RU" sz="2400" dirty="0" smtClean="0"/>
              <a:t> </a:t>
            </a:r>
            <a:r>
              <a:rPr lang="ru-RU" sz="2400" dirty="0" err="1" smtClean="0"/>
              <a:t>дисторсії</a:t>
            </a:r>
            <a:r>
              <a:rPr lang="ru-RU" sz="2400" dirty="0" smtClean="0"/>
              <a:t> в </a:t>
            </a:r>
            <a:r>
              <a:rPr lang="ru-RU" sz="2400" dirty="0" err="1" smtClean="0"/>
              <a:t>растрових</a:t>
            </a:r>
            <a:r>
              <a:rPr lang="ru-RU" sz="2400" dirty="0" smtClean="0"/>
              <a:t> </a:t>
            </a:r>
            <a:r>
              <a:rPr lang="ru-RU" sz="2400" dirty="0" err="1" smtClean="0"/>
              <a:t>графічних</a:t>
            </a:r>
            <a:r>
              <a:rPr lang="ru-RU" sz="2400" dirty="0" smtClean="0"/>
              <a:t> </a:t>
            </a:r>
            <a:r>
              <a:rPr lang="ru-RU" sz="2400" dirty="0" err="1" smtClean="0"/>
              <a:t>зображеннях</a:t>
            </a:r>
            <a:r>
              <a:rPr lang="ru-RU" sz="2400" dirty="0" smtClean="0"/>
              <a:t>. </a:t>
            </a:r>
          </a:p>
          <a:p>
            <a:r>
              <a:rPr lang="uk-UA" sz="2400" b="1" dirty="0" smtClean="0"/>
              <a:t>Метою</a:t>
            </a:r>
            <a:r>
              <a:rPr lang="uk-UA" sz="2400" dirty="0" smtClean="0"/>
              <a:t> даного дипломного проекту є підвищення достовірності роботи систем автоматизованої оцінки спотворень.</a:t>
            </a:r>
          </a:p>
          <a:p>
            <a:r>
              <a:rPr lang="uk-UA" sz="2400" dirty="0" smtClean="0"/>
              <a:t> </a:t>
            </a:r>
            <a:r>
              <a:rPr lang="uk-UA" sz="2400" b="1" dirty="0" smtClean="0"/>
              <a:t>Задачами</a:t>
            </a:r>
            <a:r>
              <a:rPr lang="uk-UA" sz="2400" dirty="0" smtClean="0"/>
              <a:t> дослідження є аналіз та вибір методів для створення  подібних систем, математичних </a:t>
            </a:r>
            <a:r>
              <a:rPr lang="ru-RU" sz="2400" dirty="0" smtClean="0"/>
              <a:t>моделей, </a:t>
            </a:r>
            <a:r>
              <a:rPr lang="ru-RU" sz="2400" dirty="0" err="1" smtClean="0"/>
              <a:t>що</a:t>
            </a:r>
            <a:r>
              <a:rPr lang="ru-RU" sz="2400" dirty="0" smtClean="0"/>
              <a:t> лежать в </a:t>
            </a:r>
            <a:r>
              <a:rPr lang="ru-RU" sz="2400" dirty="0" err="1" smtClean="0"/>
              <a:t>основі</a:t>
            </a:r>
            <a:r>
              <a:rPr lang="ru-RU" sz="2400" dirty="0" smtClean="0"/>
              <a:t> </a:t>
            </a:r>
            <a:r>
              <a:rPr lang="ru-RU" sz="2400" dirty="0" err="1" smtClean="0"/>
              <a:t>вимірювання</a:t>
            </a:r>
            <a:r>
              <a:rPr lang="ru-RU" sz="2400" dirty="0" smtClean="0"/>
              <a:t> та </a:t>
            </a:r>
            <a:r>
              <a:rPr lang="ru-RU" sz="2400" dirty="0" err="1" smtClean="0"/>
              <a:t>оцінки</a:t>
            </a:r>
            <a:r>
              <a:rPr lang="ru-RU" sz="2400" dirty="0" smtClean="0"/>
              <a:t> </a:t>
            </a:r>
            <a:r>
              <a:rPr lang="ru-RU" sz="2400" dirty="0" err="1" smtClean="0"/>
              <a:t>спотворень</a:t>
            </a:r>
            <a:r>
              <a:rPr lang="ru-RU" sz="2400" dirty="0" smtClean="0"/>
              <a:t>, а </a:t>
            </a:r>
            <a:r>
              <a:rPr lang="ru-RU" sz="2400" dirty="0" err="1" smtClean="0"/>
              <a:t>також</a:t>
            </a:r>
            <a:r>
              <a:rPr lang="ru-RU" sz="2400" dirty="0" smtClean="0"/>
              <a:t> сама </a:t>
            </a:r>
            <a:r>
              <a:rPr lang="ru-RU" sz="2400" dirty="0" err="1" smtClean="0"/>
              <a:t>розробка</a:t>
            </a:r>
            <a:r>
              <a:rPr lang="ru-RU" sz="2400" dirty="0" smtClean="0"/>
              <a:t> </a:t>
            </a:r>
            <a:r>
              <a:rPr lang="ru-RU" sz="2400" dirty="0" err="1" smtClean="0"/>
              <a:t>програмного</a:t>
            </a:r>
            <a:r>
              <a:rPr lang="ru-RU" sz="2400" dirty="0" smtClean="0"/>
              <a:t> блоку </a:t>
            </a:r>
            <a:r>
              <a:rPr lang="ru-RU" sz="2400" dirty="0" err="1" smtClean="0"/>
              <a:t>автоматизованої</a:t>
            </a:r>
            <a:r>
              <a:rPr lang="ru-RU" sz="2400" dirty="0" smtClean="0"/>
              <a:t> </a:t>
            </a:r>
            <a:r>
              <a:rPr lang="ru-RU" sz="2400" dirty="0" err="1" smtClean="0"/>
              <a:t>оцінки</a:t>
            </a:r>
            <a:r>
              <a:rPr lang="ru-RU" sz="2400" dirty="0" smtClean="0"/>
              <a:t> </a:t>
            </a:r>
            <a:r>
              <a:rPr lang="ru-RU" sz="2400" dirty="0" err="1" smtClean="0"/>
              <a:t>дисторсії</a:t>
            </a:r>
            <a:r>
              <a:rPr lang="ru-RU" sz="2400" dirty="0" smtClean="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0"/>
          <p:cNvSpPr>
            <a:spLocks noGrp="1" noChangeArrowheads="1"/>
          </p:cNvSpPr>
          <p:nvPr>
            <p:ph type="title"/>
          </p:nvPr>
        </p:nvSpPr>
        <p:spPr/>
        <p:txBody>
          <a:bodyPr/>
          <a:lstStyle/>
          <a:p>
            <a:pPr eaLnBrk="1" hangingPunct="1"/>
            <a:r>
              <a:rPr lang="uk-UA" sz="2400" b="1" smtClean="0">
                <a:latin typeface="Times New Roman" pitchFamily="18" charset="0"/>
              </a:rPr>
              <a:t>Геометричні спотворення</a:t>
            </a:r>
            <a:endParaRPr lang="ru-RU" sz="2400" b="1" smtClean="0">
              <a:latin typeface="Times New Roman" pitchFamily="18" charset="0"/>
            </a:endParaRPr>
          </a:p>
        </p:txBody>
      </p:sp>
      <p:sp>
        <p:nvSpPr>
          <p:cNvPr id="5123" name="Rectangle 21"/>
          <p:cNvSpPr>
            <a:spLocks noGrp="1" noChangeArrowheads="1"/>
          </p:cNvSpPr>
          <p:nvPr>
            <p:ph sz="half" idx="1"/>
          </p:nvPr>
        </p:nvSpPr>
        <p:spPr>
          <a:xfrm>
            <a:off x="539750" y="4149725"/>
            <a:ext cx="8229600" cy="2185988"/>
          </a:xfrm>
        </p:spPr>
        <p:txBody>
          <a:bodyPr/>
          <a:lstStyle/>
          <a:p>
            <a:pPr algn="ctr" eaLnBrk="1" hangingPunct="1">
              <a:buFontTx/>
              <a:buNone/>
            </a:pPr>
            <a:r>
              <a:rPr lang="uk-UA" sz="2000" smtClean="0"/>
              <a:t>Рис. 1 Види дисторсії</a:t>
            </a:r>
          </a:p>
          <a:p>
            <a:pPr algn="ctr" eaLnBrk="1" hangingPunct="1">
              <a:buFontTx/>
              <a:buNone/>
            </a:pPr>
            <a:r>
              <a:rPr lang="uk-UA" sz="2000" smtClean="0"/>
              <a:t>Для задач первинного одержання растрових графічних зображень таких як сканування та фотографування, де найсуттєвіша складова виникнення геометричних спотворень пов’язана з проходженням світла через об’єктив, основним типом геометричних спотворень є дисторсія.</a:t>
            </a:r>
            <a:r>
              <a:rPr lang="ru-RU" sz="2000" smtClean="0"/>
              <a:t> </a:t>
            </a:r>
          </a:p>
        </p:txBody>
      </p:sp>
      <p:sp>
        <p:nvSpPr>
          <p:cNvPr id="5124" name="Rectangle 16"/>
          <p:cNvSpPr>
            <a:spLocks noGrp="1" noChangeArrowheads="1"/>
          </p:cNvSpPr>
          <p:nvPr>
            <p:ph type="body" sz="half" idx="2"/>
          </p:nvPr>
        </p:nvSpPr>
        <p:spPr>
          <a:xfrm>
            <a:off x="323850" y="3860800"/>
            <a:ext cx="8229600" cy="2187575"/>
          </a:xfrm>
        </p:spPr>
        <p:txBody>
          <a:bodyPr/>
          <a:lstStyle/>
          <a:p>
            <a:pPr eaLnBrk="1" hangingPunct="1">
              <a:buFontTx/>
              <a:buNone/>
            </a:pPr>
            <a:r>
              <a:rPr lang="uk-UA" sz="2800" smtClean="0"/>
              <a:t> </a:t>
            </a:r>
          </a:p>
          <a:p>
            <a:pPr eaLnBrk="1" hangingPunct="1">
              <a:buFontTx/>
              <a:buNone/>
            </a:pPr>
            <a:endParaRPr lang="ru-RU" sz="2800" smtClean="0"/>
          </a:p>
        </p:txBody>
      </p:sp>
      <p:sp>
        <p:nvSpPr>
          <p:cNvPr id="5125" name="Rectangle 1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pPr indent="449263"/>
            <a:endParaRPr lang="ru-RU"/>
          </a:p>
        </p:txBody>
      </p:sp>
      <p:sp>
        <p:nvSpPr>
          <p:cNvPr id="5126" name="Rectangle 19"/>
          <p:cNvSpPr>
            <a:spLocks noChangeArrowheads="1"/>
          </p:cNvSpPr>
          <p:nvPr/>
        </p:nvSpPr>
        <p:spPr bwMode="auto">
          <a:xfrm>
            <a:off x="1908175" y="3068638"/>
            <a:ext cx="682625" cy="304800"/>
          </a:xfrm>
          <a:prstGeom prst="rect">
            <a:avLst/>
          </a:prstGeom>
          <a:noFill/>
          <a:ln w="9525">
            <a:noFill/>
            <a:miter lim="800000"/>
            <a:headEnd/>
            <a:tailEnd/>
          </a:ln>
          <a:effectLst/>
        </p:spPr>
        <p:txBody>
          <a:bodyPr wrap="none" anchor="ctr">
            <a:spAutoFit/>
          </a:bodyPr>
          <a:lstStyle/>
          <a:p>
            <a:pPr algn="just"/>
            <a:r>
              <a:rPr lang="uk-UA" sz="1400">
                <a:cs typeface="Times New Roman" pitchFamily="18" charset="0"/>
              </a:rPr>
              <a:t> </a:t>
            </a:r>
            <a:endParaRPr lang="uk-UA"/>
          </a:p>
        </p:txBody>
      </p:sp>
      <p:sp>
        <p:nvSpPr>
          <p:cNvPr id="5127" name="Rectangle 23"/>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pPr indent="449263"/>
            <a:endParaRPr lang="ru-RU"/>
          </a:p>
        </p:txBody>
      </p:sp>
      <p:sp>
        <p:nvSpPr>
          <p:cNvPr id="5128" name="Rectangle 24"/>
          <p:cNvSpPr>
            <a:spLocks noChangeArrowheads="1"/>
          </p:cNvSpPr>
          <p:nvPr/>
        </p:nvSpPr>
        <p:spPr bwMode="auto">
          <a:xfrm>
            <a:off x="0" y="1905000"/>
            <a:ext cx="682625" cy="304800"/>
          </a:xfrm>
          <a:prstGeom prst="rect">
            <a:avLst/>
          </a:prstGeom>
          <a:noFill/>
          <a:ln w="9525">
            <a:noFill/>
            <a:miter lim="800000"/>
            <a:headEnd/>
            <a:tailEnd/>
          </a:ln>
          <a:effectLst/>
        </p:spPr>
        <p:txBody>
          <a:bodyPr wrap="none" anchor="ctr">
            <a:spAutoFit/>
          </a:bodyPr>
          <a:lstStyle/>
          <a:p>
            <a:pPr algn="just"/>
            <a:r>
              <a:rPr lang="uk-UA" sz="1400">
                <a:cs typeface="Times New Roman" pitchFamily="18" charset="0"/>
              </a:rPr>
              <a:t> </a:t>
            </a:r>
            <a:endParaRPr lang="uk-UA"/>
          </a:p>
        </p:txBody>
      </p:sp>
      <p:sp>
        <p:nvSpPr>
          <p:cNvPr id="5129" name="Rectangle 26"/>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5130" name="Picture 25"/>
          <p:cNvPicPr>
            <a:picLocks noChangeAspect="1" noChangeArrowheads="1"/>
          </p:cNvPicPr>
          <p:nvPr/>
        </p:nvPicPr>
        <p:blipFill>
          <a:blip r:embed="rId2" cstate="print"/>
          <a:srcRect/>
          <a:stretch>
            <a:fillRect/>
          </a:stretch>
        </p:blipFill>
        <p:spPr bwMode="auto">
          <a:xfrm>
            <a:off x="2484438" y="1557338"/>
            <a:ext cx="3810000" cy="1905000"/>
          </a:xfrm>
          <a:prstGeom prst="rect">
            <a:avLst/>
          </a:prstGeom>
          <a:noFill/>
          <a:ln w="9525">
            <a:noFill/>
            <a:miter lim="800000"/>
            <a:headEnd/>
            <a:tailEnd/>
          </a:ln>
        </p:spPr>
      </p:pic>
      <p:sp>
        <p:nvSpPr>
          <p:cNvPr id="5131" name="Rectangle 27"/>
          <p:cNvSpPr>
            <a:spLocks noChangeArrowheads="1"/>
          </p:cNvSpPr>
          <p:nvPr/>
        </p:nvSpPr>
        <p:spPr bwMode="auto">
          <a:xfrm>
            <a:off x="0" y="1905000"/>
            <a:ext cx="682625" cy="304800"/>
          </a:xfrm>
          <a:prstGeom prst="rect">
            <a:avLst/>
          </a:prstGeom>
          <a:noFill/>
          <a:ln w="9525">
            <a:noFill/>
            <a:miter lim="800000"/>
            <a:headEnd/>
            <a:tailEnd/>
          </a:ln>
          <a:effectLst/>
        </p:spPr>
        <p:txBody>
          <a:bodyPr wrap="none" anchor="ctr">
            <a:spAutoFit/>
          </a:bodyPr>
          <a:lstStyle/>
          <a:p>
            <a:pPr algn="just"/>
            <a:r>
              <a:rPr lang="uk-UA" sz="1400">
                <a:cs typeface="Times New Roman" pitchFamily="18" charset="0"/>
              </a:rPr>
              <a:t> </a:t>
            </a:r>
            <a:endParaRPr lang="uk-U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uk-UA" sz="2400" b="1" smtClean="0">
                <a:latin typeface="Times New Roman" pitchFamily="18" charset="0"/>
              </a:rPr>
              <a:t>Тестування зображень одержаних скануванням</a:t>
            </a:r>
            <a:endParaRPr lang="ru-RU" sz="2400" b="1" smtClean="0">
              <a:latin typeface="Times New Roman" pitchFamily="18" charset="0"/>
            </a:endParaRPr>
          </a:p>
        </p:txBody>
      </p:sp>
      <p:sp>
        <p:nvSpPr>
          <p:cNvPr id="6147" name="Rectangle 3"/>
          <p:cNvSpPr>
            <a:spLocks noGrp="1" noChangeArrowheads="1"/>
          </p:cNvSpPr>
          <p:nvPr>
            <p:ph type="body" idx="1"/>
          </p:nvPr>
        </p:nvSpPr>
        <p:spPr/>
        <p:txBody>
          <a:bodyPr/>
          <a:lstStyle/>
          <a:p>
            <a:pPr eaLnBrk="1" hangingPunct="1">
              <a:lnSpc>
                <a:spcPct val="90000"/>
              </a:lnSpc>
              <a:buFontTx/>
              <a:buNone/>
            </a:pPr>
            <a:endParaRPr lang="uk-UA" smtClean="0"/>
          </a:p>
          <a:p>
            <a:pPr eaLnBrk="1" hangingPunct="1">
              <a:lnSpc>
                <a:spcPct val="90000"/>
              </a:lnSpc>
              <a:buFontTx/>
              <a:buNone/>
            </a:pPr>
            <a:endParaRPr lang="uk-UA" smtClean="0"/>
          </a:p>
          <a:p>
            <a:pPr eaLnBrk="1" hangingPunct="1">
              <a:lnSpc>
                <a:spcPct val="90000"/>
              </a:lnSpc>
              <a:buFontTx/>
              <a:buNone/>
            </a:pPr>
            <a:endParaRPr lang="uk-UA" smtClean="0"/>
          </a:p>
          <a:p>
            <a:pPr eaLnBrk="1" hangingPunct="1">
              <a:lnSpc>
                <a:spcPct val="90000"/>
              </a:lnSpc>
              <a:buFontTx/>
              <a:buNone/>
            </a:pPr>
            <a:endParaRPr lang="uk-UA" smtClean="0"/>
          </a:p>
          <a:p>
            <a:pPr eaLnBrk="1" hangingPunct="1">
              <a:lnSpc>
                <a:spcPct val="90000"/>
              </a:lnSpc>
              <a:buFontTx/>
              <a:buNone/>
            </a:pPr>
            <a:endParaRPr lang="uk-UA" smtClean="0"/>
          </a:p>
          <a:p>
            <a:pPr eaLnBrk="1" hangingPunct="1">
              <a:lnSpc>
                <a:spcPct val="90000"/>
              </a:lnSpc>
              <a:buFontTx/>
              <a:buNone/>
            </a:pPr>
            <a:endParaRPr lang="uk-UA" smtClean="0"/>
          </a:p>
          <a:p>
            <a:pPr eaLnBrk="1" hangingPunct="1">
              <a:lnSpc>
                <a:spcPct val="90000"/>
              </a:lnSpc>
              <a:buFontTx/>
              <a:buNone/>
            </a:pPr>
            <a:endParaRPr lang="uk-UA" smtClean="0"/>
          </a:p>
          <a:p>
            <a:pPr eaLnBrk="1" hangingPunct="1">
              <a:lnSpc>
                <a:spcPct val="90000"/>
              </a:lnSpc>
              <a:buFontTx/>
              <a:buNone/>
            </a:pPr>
            <a:r>
              <a:rPr lang="uk-UA" smtClean="0"/>
              <a:t>Фрагмент тесту для тестування сканерів</a:t>
            </a:r>
          </a:p>
          <a:p>
            <a:pPr eaLnBrk="1" hangingPunct="1">
              <a:lnSpc>
                <a:spcPct val="90000"/>
              </a:lnSpc>
              <a:buFontTx/>
              <a:buNone/>
            </a:pPr>
            <a:endParaRPr lang="ru-RU" smtClean="0"/>
          </a:p>
        </p:txBody>
      </p:sp>
      <p:sp>
        <p:nvSpPr>
          <p:cNvPr id="6148"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6149" name="Picture 4"/>
          <p:cNvPicPr>
            <a:picLocks noChangeAspect="1" noChangeArrowheads="1"/>
          </p:cNvPicPr>
          <p:nvPr/>
        </p:nvPicPr>
        <p:blipFill>
          <a:blip r:embed="rId2" cstate="print"/>
          <a:srcRect/>
          <a:stretch>
            <a:fillRect/>
          </a:stretch>
        </p:blipFill>
        <p:spPr bwMode="auto">
          <a:xfrm>
            <a:off x="2627313" y="2924175"/>
            <a:ext cx="3333750" cy="638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uk-UA" sz="2400" b="1" smtClean="0">
                <a:latin typeface="Times New Roman" pitchFamily="18" charset="0"/>
              </a:rPr>
              <a:t>Математична модель та алгоритм визначення положення лінії теста</a:t>
            </a:r>
            <a:endParaRPr lang="ru-RU" sz="2400" b="1" smtClean="0">
              <a:latin typeface="Times New Roman" pitchFamily="18" charset="0"/>
            </a:endParaRPr>
          </a:p>
        </p:txBody>
      </p:sp>
      <p:sp>
        <p:nvSpPr>
          <p:cNvPr id="7171" name="Rectangle 3"/>
          <p:cNvSpPr>
            <a:spLocks noGrp="1" noChangeArrowheads="1"/>
          </p:cNvSpPr>
          <p:nvPr>
            <p:ph type="body" idx="1"/>
          </p:nvPr>
        </p:nvSpPr>
        <p:spPr/>
        <p:txBody>
          <a:bodyPr/>
          <a:lstStyle/>
          <a:p>
            <a:pPr eaLnBrk="1" hangingPunct="1">
              <a:buFontTx/>
              <a:buNone/>
            </a:pPr>
            <a:r>
              <a:rPr lang="uk-UA" sz="1400" smtClean="0">
                <a:latin typeface="Times New Roman" pitchFamily="18" charset="0"/>
              </a:rPr>
              <a:t>	      Алгоритм визначення координат центрів вертикальних ліній тесту заснований на алгоритмі оцінки положення детермінованого сигналу на тлі аддитивного Гаусового шуму. Алгоритм включає в себе наступні операції:</a:t>
            </a:r>
          </a:p>
          <a:p>
            <a:pPr eaLnBrk="1" hangingPunct="1"/>
            <a:r>
              <a:rPr lang="uk-UA" sz="1400" smtClean="0">
                <a:latin typeface="Times New Roman" pitchFamily="18" charset="0"/>
              </a:rPr>
              <a:t>1. Розрахунок багатокомпонентного зображення рядка тесту</a:t>
            </a:r>
          </a:p>
          <a:p>
            <a:pPr eaLnBrk="1" hangingPunct="1"/>
            <a:endParaRPr lang="uk-UA" sz="1400" smtClean="0">
              <a:latin typeface="Times New Roman" pitchFamily="18" charset="0"/>
            </a:endParaRPr>
          </a:p>
          <a:p>
            <a:pPr eaLnBrk="1" hangingPunct="1">
              <a:buFontTx/>
              <a:buNone/>
            </a:pPr>
            <a:r>
              <a:rPr lang="uk-UA" sz="1400" smtClean="0">
                <a:latin typeface="Times New Roman" pitchFamily="18" charset="0"/>
              </a:rPr>
              <a:t>	 з його багатоспектрального зображення:</a:t>
            </a:r>
          </a:p>
          <a:p>
            <a:pPr eaLnBrk="1" hangingPunct="1"/>
            <a:endParaRPr lang="uk-UA" sz="1400" smtClean="0">
              <a:latin typeface="Times New Roman" pitchFamily="18" charset="0"/>
            </a:endParaRPr>
          </a:p>
          <a:p>
            <a:pPr eaLnBrk="1" hangingPunct="1"/>
            <a:endParaRPr lang="uk-UA" sz="1400" smtClean="0">
              <a:latin typeface="Times New Roman" pitchFamily="18" charset="0"/>
            </a:endParaRPr>
          </a:p>
          <a:p>
            <a:pPr eaLnBrk="1" hangingPunct="1"/>
            <a:endParaRPr lang="uk-UA" sz="1400" smtClean="0">
              <a:latin typeface="Times New Roman" pitchFamily="18" charset="0"/>
            </a:endParaRPr>
          </a:p>
          <a:p>
            <a:pPr eaLnBrk="1" hangingPunct="1">
              <a:buFontTx/>
              <a:buNone/>
            </a:pPr>
            <a:r>
              <a:rPr lang="uk-UA" smtClean="0"/>
              <a:t>    </a:t>
            </a:r>
            <a:r>
              <a:rPr lang="uk-UA" sz="1400" smtClean="0">
                <a:latin typeface="Times New Roman" pitchFamily="18" charset="0"/>
              </a:rPr>
              <a:t>спектральні (кольорові) компоненти, nRad - кількість спектральних компонент.</a:t>
            </a:r>
          </a:p>
          <a:p>
            <a:pPr eaLnBrk="1" hangingPunct="1"/>
            <a:r>
              <a:rPr lang="uk-UA" sz="1400" smtClean="0">
                <a:latin typeface="Times New Roman" pitchFamily="18" charset="0"/>
              </a:rPr>
              <a:t>2. Застосування до повнокольорового зображенню узгодженого фільтра з формою</a:t>
            </a:r>
          </a:p>
          <a:p>
            <a:pPr eaLnBrk="1" hangingPunct="1"/>
            <a:endParaRPr lang="uk-UA" sz="1400" smtClean="0">
              <a:latin typeface="Times New Roman" pitchFamily="18" charset="0"/>
            </a:endParaRPr>
          </a:p>
          <a:p>
            <a:pPr eaLnBrk="1" hangingPunct="1">
              <a:buFontTx/>
              <a:buNone/>
            </a:pPr>
            <a:r>
              <a:rPr lang="uk-UA" sz="1400" smtClean="0">
                <a:latin typeface="Times New Roman" pitchFamily="18" charset="0"/>
              </a:rPr>
              <a:t>	імпульсу вертикальної смуги:</a:t>
            </a:r>
          </a:p>
          <a:p>
            <a:pPr eaLnBrk="1" hangingPunct="1"/>
            <a:endParaRPr lang="uk-UA" sz="1400" smtClean="0">
              <a:latin typeface="Times New Roman" pitchFamily="18" charset="0"/>
            </a:endParaRPr>
          </a:p>
          <a:p>
            <a:pPr eaLnBrk="1" hangingPunct="1"/>
            <a:r>
              <a:rPr lang="uk-UA" sz="1400" smtClean="0">
                <a:latin typeface="Times New Roman" pitchFamily="18" charset="0"/>
              </a:rPr>
              <a:t>3. Позиціонування екст</a:t>
            </a:r>
            <a:r>
              <a:rPr lang="en-US" sz="1400" smtClean="0">
                <a:latin typeface="Times New Roman" pitchFamily="18" charset="0"/>
              </a:rPr>
              <a:t>p</a:t>
            </a:r>
            <a:r>
              <a:rPr lang="uk-UA" sz="1400" smtClean="0">
                <a:latin typeface="Times New Roman" pitchFamily="18" charset="0"/>
              </a:rPr>
              <a:t>емумів фільтрованого сигналу зображення, відповідного вертикальним лініям тесту:</a:t>
            </a:r>
          </a:p>
          <a:p>
            <a:pPr eaLnBrk="1" hangingPunct="1"/>
            <a:endParaRPr lang="uk-UA" sz="1400" smtClean="0">
              <a:latin typeface="Times New Roman" pitchFamily="18" charset="0"/>
            </a:endParaRPr>
          </a:p>
          <a:p>
            <a:pPr eaLnBrk="1" hangingPunct="1"/>
            <a:endParaRPr lang="uk-UA" sz="1400" smtClean="0">
              <a:latin typeface="Times New Roman" pitchFamily="18" charset="0"/>
            </a:endParaRPr>
          </a:p>
          <a:p>
            <a:pPr eaLnBrk="1" hangingPunct="1"/>
            <a:endParaRPr lang="uk-UA" sz="1400" smtClean="0">
              <a:latin typeface="Times New Roman" pitchFamily="18" charset="0"/>
            </a:endParaRPr>
          </a:p>
          <a:p>
            <a:pPr eaLnBrk="1" hangingPunct="1"/>
            <a:endParaRPr lang="uk-UA" sz="1400" smtClean="0">
              <a:latin typeface="Times New Roman" pitchFamily="18" charset="0"/>
            </a:endParaRPr>
          </a:p>
        </p:txBody>
      </p:sp>
      <p:sp>
        <p:nvSpPr>
          <p:cNvPr id="7172"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sp>
        <p:nvSpPr>
          <p:cNvPr id="7173" name="Rectangle 7"/>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sp>
        <p:nvSpPr>
          <p:cNvPr id="7174" name="Rectangle 9"/>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7175" name="Picture 8"/>
          <p:cNvPicPr>
            <a:picLocks noChangeAspect="1" noChangeArrowheads="1"/>
          </p:cNvPicPr>
          <p:nvPr/>
        </p:nvPicPr>
        <p:blipFill>
          <a:blip r:embed="rId2" cstate="print"/>
          <a:srcRect/>
          <a:stretch>
            <a:fillRect/>
          </a:stretch>
        </p:blipFill>
        <p:spPr bwMode="auto">
          <a:xfrm>
            <a:off x="3348038" y="2565400"/>
            <a:ext cx="504825" cy="295275"/>
          </a:xfrm>
          <a:prstGeom prst="rect">
            <a:avLst/>
          </a:prstGeom>
          <a:noFill/>
          <a:ln w="9525">
            <a:noFill/>
            <a:miter lim="800000"/>
            <a:headEnd/>
            <a:tailEnd/>
          </a:ln>
        </p:spPr>
      </p:pic>
      <p:sp>
        <p:nvSpPr>
          <p:cNvPr id="7176" name="Rectangle 11"/>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sp>
        <p:nvSpPr>
          <p:cNvPr id="7177" name="Rectangle 13"/>
          <p:cNvSpPr>
            <a:spLocks noChangeArrowheads="1"/>
          </p:cNvSpPr>
          <p:nvPr/>
        </p:nvSpPr>
        <p:spPr bwMode="auto">
          <a:xfrm>
            <a:off x="0" y="3009900"/>
            <a:ext cx="9144000" cy="0"/>
          </a:xfrm>
          <a:prstGeom prst="rect">
            <a:avLst/>
          </a:prstGeom>
          <a:noFill/>
          <a:ln w="9525">
            <a:noFill/>
            <a:miter lim="800000"/>
            <a:headEnd/>
            <a:tailEnd/>
          </a:ln>
          <a:effectLst/>
        </p:spPr>
        <p:txBody>
          <a:bodyPr wrap="none" anchor="ctr">
            <a:spAutoFit/>
          </a:bodyPr>
          <a:lstStyle/>
          <a:p>
            <a:endParaRPr lang="ru-RU"/>
          </a:p>
        </p:txBody>
      </p:sp>
      <p:pic>
        <p:nvPicPr>
          <p:cNvPr id="7178" name="Picture 12"/>
          <p:cNvPicPr>
            <a:picLocks noChangeAspect="1" noChangeArrowheads="1"/>
          </p:cNvPicPr>
          <p:nvPr/>
        </p:nvPicPr>
        <p:blipFill>
          <a:blip r:embed="rId3" cstate="print"/>
          <a:srcRect/>
          <a:stretch>
            <a:fillRect/>
          </a:stretch>
        </p:blipFill>
        <p:spPr bwMode="auto">
          <a:xfrm>
            <a:off x="3348038" y="3068638"/>
            <a:ext cx="1438275" cy="533400"/>
          </a:xfrm>
          <a:prstGeom prst="rect">
            <a:avLst/>
          </a:prstGeom>
          <a:noFill/>
          <a:ln w="9525">
            <a:noFill/>
            <a:miter lim="800000"/>
            <a:headEnd/>
            <a:tailEnd/>
          </a:ln>
        </p:spPr>
      </p:pic>
      <p:sp>
        <p:nvSpPr>
          <p:cNvPr id="7179" name="Rectangle 16"/>
          <p:cNvSpPr>
            <a:spLocks noChangeArrowheads="1"/>
          </p:cNvSpPr>
          <p:nvPr/>
        </p:nvSpPr>
        <p:spPr bwMode="auto">
          <a:xfrm>
            <a:off x="5076825" y="3119438"/>
            <a:ext cx="385763" cy="304800"/>
          </a:xfrm>
          <a:prstGeom prst="rect">
            <a:avLst/>
          </a:prstGeom>
          <a:noFill/>
          <a:ln w="9525">
            <a:noFill/>
            <a:miter lim="800000"/>
            <a:headEnd/>
            <a:tailEnd/>
          </a:ln>
          <a:effectLst/>
        </p:spPr>
        <p:txBody>
          <a:bodyPr wrap="none">
            <a:spAutoFit/>
          </a:bodyPr>
          <a:lstStyle/>
          <a:p>
            <a:r>
              <a:rPr lang="uk-UA" sz="1400">
                <a:solidFill>
                  <a:schemeClr val="tx2"/>
                </a:solidFill>
              </a:rPr>
              <a:t>де</a:t>
            </a:r>
            <a:endParaRPr lang="ru-RU" sz="1400">
              <a:solidFill>
                <a:schemeClr val="tx2"/>
              </a:solidFill>
            </a:endParaRPr>
          </a:p>
        </p:txBody>
      </p:sp>
      <p:sp>
        <p:nvSpPr>
          <p:cNvPr id="7180" name="Rectangle 18"/>
          <p:cNvSpPr>
            <a:spLocks noChangeArrowheads="1"/>
          </p:cNvSpPr>
          <p:nvPr/>
        </p:nvSpPr>
        <p:spPr bwMode="auto">
          <a:xfrm>
            <a:off x="0" y="3271838"/>
            <a:ext cx="9144000" cy="0"/>
          </a:xfrm>
          <a:prstGeom prst="rect">
            <a:avLst/>
          </a:prstGeom>
          <a:noFill/>
          <a:ln w="9525">
            <a:noFill/>
            <a:miter lim="800000"/>
            <a:headEnd/>
            <a:tailEnd/>
          </a:ln>
          <a:effectLst/>
        </p:spPr>
        <p:txBody>
          <a:bodyPr wrap="none" anchor="ctr">
            <a:spAutoFit/>
          </a:bodyPr>
          <a:lstStyle/>
          <a:p>
            <a:endParaRPr lang="ru-RU"/>
          </a:p>
        </p:txBody>
      </p:sp>
      <p:pic>
        <p:nvPicPr>
          <p:cNvPr id="7181" name="Picture 17"/>
          <p:cNvPicPr>
            <a:picLocks noChangeAspect="1" noChangeArrowheads="1"/>
          </p:cNvPicPr>
          <p:nvPr/>
        </p:nvPicPr>
        <p:blipFill>
          <a:blip r:embed="rId4" cstate="print"/>
          <a:srcRect/>
          <a:stretch>
            <a:fillRect/>
          </a:stretch>
        </p:blipFill>
        <p:spPr bwMode="auto">
          <a:xfrm>
            <a:off x="3851275" y="3644900"/>
            <a:ext cx="476250" cy="314325"/>
          </a:xfrm>
          <a:prstGeom prst="rect">
            <a:avLst/>
          </a:prstGeom>
          <a:noFill/>
          <a:ln w="9525">
            <a:noFill/>
            <a:miter lim="800000"/>
            <a:headEnd/>
            <a:tailEnd/>
          </a:ln>
        </p:spPr>
      </p:pic>
      <p:sp>
        <p:nvSpPr>
          <p:cNvPr id="7182" name="Rectangle 20"/>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7183" name="Picture 19"/>
          <p:cNvPicPr>
            <a:picLocks noChangeAspect="1" noChangeArrowheads="1"/>
          </p:cNvPicPr>
          <p:nvPr/>
        </p:nvPicPr>
        <p:blipFill>
          <a:blip r:embed="rId5" cstate="print"/>
          <a:srcRect/>
          <a:stretch>
            <a:fillRect/>
          </a:stretch>
        </p:blipFill>
        <p:spPr bwMode="auto">
          <a:xfrm>
            <a:off x="3851275" y="4724400"/>
            <a:ext cx="476250" cy="314325"/>
          </a:xfrm>
          <a:prstGeom prst="rect">
            <a:avLst/>
          </a:prstGeom>
          <a:noFill/>
          <a:ln w="9525">
            <a:noFill/>
            <a:miter lim="800000"/>
            <a:headEnd/>
            <a:tailEnd/>
          </a:ln>
        </p:spPr>
      </p:pic>
      <p:sp>
        <p:nvSpPr>
          <p:cNvPr id="7184" name="Rectangle 22"/>
          <p:cNvSpPr>
            <a:spLocks noChangeArrowheads="1"/>
          </p:cNvSpPr>
          <p:nvPr/>
        </p:nvSpPr>
        <p:spPr bwMode="auto">
          <a:xfrm>
            <a:off x="0" y="3205163"/>
            <a:ext cx="9144000" cy="0"/>
          </a:xfrm>
          <a:prstGeom prst="rect">
            <a:avLst/>
          </a:prstGeom>
          <a:noFill/>
          <a:ln w="9525">
            <a:noFill/>
            <a:miter lim="800000"/>
            <a:headEnd/>
            <a:tailEnd/>
          </a:ln>
          <a:effectLst/>
        </p:spPr>
        <p:txBody>
          <a:bodyPr wrap="none" anchor="ctr">
            <a:spAutoFit/>
          </a:bodyPr>
          <a:lstStyle/>
          <a:p>
            <a:endParaRPr lang="ru-RU"/>
          </a:p>
        </p:txBody>
      </p:sp>
      <p:pic>
        <p:nvPicPr>
          <p:cNvPr id="7185" name="Picture 21"/>
          <p:cNvPicPr>
            <a:picLocks noChangeAspect="1" noChangeArrowheads="1"/>
          </p:cNvPicPr>
          <p:nvPr/>
        </p:nvPicPr>
        <p:blipFill>
          <a:blip r:embed="rId6" cstate="print"/>
          <a:srcRect/>
          <a:stretch>
            <a:fillRect/>
          </a:stretch>
        </p:blipFill>
        <p:spPr bwMode="auto">
          <a:xfrm>
            <a:off x="3348038" y="5013325"/>
            <a:ext cx="2124075" cy="447675"/>
          </a:xfrm>
          <a:prstGeom prst="rect">
            <a:avLst/>
          </a:prstGeom>
          <a:noFill/>
          <a:ln w="9525">
            <a:noFill/>
            <a:miter lim="800000"/>
            <a:headEnd/>
            <a:tailEnd/>
          </a:ln>
        </p:spPr>
      </p:pic>
      <p:sp>
        <p:nvSpPr>
          <p:cNvPr id="7186" name="Rectangle 24"/>
          <p:cNvSpPr>
            <a:spLocks noChangeArrowheads="1"/>
          </p:cNvSpPr>
          <p:nvPr/>
        </p:nvSpPr>
        <p:spPr bwMode="auto">
          <a:xfrm>
            <a:off x="0" y="3252788"/>
            <a:ext cx="9144000" cy="0"/>
          </a:xfrm>
          <a:prstGeom prst="rect">
            <a:avLst/>
          </a:prstGeom>
          <a:noFill/>
          <a:ln w="9525">
            <a:noFill/>
            <a:miter lim="800000"/>
            <a:headEnd/>
            <a:tailEnd/>
          </a:ln>
          <a:effectLst/>
        </p:spPr>
        <p:txBody>
          <a:bodyPr wrap="none" anchor="ctr">
            <a:spAutoFit/>
          </a:bodyPr>
          <a:lstStyle/>
          <a:p>
            <a:endParaRPr lang="ru-RU"/>
          </a:p>
        </p:txBody>
      </p:sp>
      <p:pic>
        <p:nvPicPr>
          <p:cNvPr id="7187" name="Picture 23"/>
          <p:cNvPicPr>
            <a:picLocks noChangeAspect="1" noChangeArrowheads="1"/>
          </p:cNvPicPr>
          <p:nvPr/>
        </p:nvPicPr>
        <p:blipFill>
          <a:blip r:embed="rId7" cstate="print"/>
          <a:srcRect/>
          <a:stretch>
            <a:fillRect/>
          </a:stretch>
        </p:blipFill>
        <p:spPr bwMode="auto">
          <a:xfrm>
            <a:off x="3924300" y="5805488"/>
            <a:ext cx="1476375" cy="352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uk-UA" sz="2400" b="1" dirty="0" smtClean="0">
                <a:latin typeface="Times New Roman" pitchFamily="18" charset="0"/>
              </a:rPr>
              <a:t>Оцінка кривої </a:t>
            </a:r>
            <a:r>
              <a:rPr lang="uk-UA" sz="2400" b="1" dirty="0" err="1" smtClean="0">
                <a:latin typeface="Times New Roman" pitchFamily="18" charset="0"/>
              </a:rPr>
              <a:t>дисторсії</a:t>
            </a:r>
            <a:r>
              <a:rPr lang="ru-RU" dirty="0" smtClean="0"/>
              <a:t> </a:t>
            </a:r>
          </a:p>
        </p:txBody>
      </p:sp>
      <p:sp>
        <p:nvSpPr>
          <p:cNvPr id="8195" name="Rectangle 3"/>
          <p:cNvSpPr>
            <a:spLocks noGrp="1" noChangeArrowheads="1"/>
          </p:cNvSpPr>
          <p:nvPr>
            <p:ph type="body" idx="1"/>
          </p:nvPr>
        </p:nvSpPr>
        <p:spPr>
          <a:xfrm>
            <a:off x="468313" y="1628775"/>
            <a:ext cx="8229600" cy="4525963"/>
          </a:xfrm>
        </p:spPr>
        <p:txBody>
          <a:bodyPr/>
          <a:lstStyle/>
          <a:p>
            <a:pPr indent="342900" eaLnBrk="1" hangingPunct="1">
              <a:buNone/>
            </a:pPr>
            <a:r>
              <a:rPr lang="uk-UA" sz="1800" dirty="0" smtClean="0">
                <a:latin typeface="Times New Roman" pitchFamily="18" charset="0"/>
              </a:rPr>
              <a:t>1. Розрахунок графіка </a:t>
            </a:r>
            <a:r>
              <a:rPr lang="uk-UA" sz="1800" dirty="0" err="1" smtClean="0">
                <a:latin typeface="Times New Roman" pitchFamily="18" charset="0"/>
              </a:rPr>
              <a:t>дисторсії</a:t>
            </a:r>
            <a:r>
              <a:rPr lang="uk-UA" sz="1800" dirty="0" smtClean="0">
                <a:latin typeface="Times New Roman" pitchFamily="18" charset="0"/>
              </a:rPr>
              <a:t>, як різниці між положеннями вертикальних ліній, віддалених між собою на відстані:</a:t>
            </a:r>
          </a:p>
          <a:p>
            <a:pPr indent="342900" eaLnBrk="1" hangingPunct="1">
              <a:buNone/>
            </a:pPr>
            <a:endParaRPr lang="uk-UA" sz="1800" dirty="0" smtClean="0">
              <a:latin typeface="Times New Roman" pitchFamily="18" charset="0"/>
            </a:endParaRPr>
          </a:p>
          <a:p>
            <a:pPr indent="342900" eaLnBrk="1" hangingPunct="1">
              <a:buNone/>
            </a:pPr>
            <a:r>
              <a:rPr lang="uk-UA" sz="1800" dirty="0" smtClean="0">
                <a:latin typeface="Times New Roman" pitchFamily="18" charset="0"/>
              </a:rPr>
              <a:t>        розмір зображення, y - відстань між лініями на тесті, воно відповідає розміру оригіналу.</a:t>
            </a:r>
          </a:p>
          <a:p>
            <a:pPr indent="342900" eaLnBrk="1" hangingPunct="1">
              <a:buNone/>
            </a:pPr>
            <a:r>
              <a:rPr lang="uk-UA" sz="1800" dirty="0" smtClean="0">
                <a:latin typeface="Times New Roman" pitchFamily="18" charset="0"/>
              </a:rPr>
              <a:t>2. Значення      присвоюється лінії </a:t>
            </a:r>
            <a:r>
              <a:rPr lang="uk-UA" sz="1800" i="1" dirty="0" err="1" smtClean="0">
                <a:latin typeface="Times New Roman" pitchFamily="18" charset="0"/>
              </a:rPr>
              <a:t>Со</a:t>
            </a:r>
            <a:r>
              <a:rPr lang="en-US" sz="1800" i="1" dirty="0" err="1" smtClean="0">
                <a:latin typeface="Times New Roman" pitchFamily="18" charset="0"/>
              </a:rPr>
              <a:t>ord</a:t>
            </a:r>
            <a:r>
              <a:rPr lang="uk-UA" sz="1800" i="1" dirty="0" smtClean="0">
                <a:latin typeface="Times New Roman" pitchFamily="18" charset="0"/>
              </a:rPr>
              <a:t>(</a:t>
            </a:r>
            <a:r>
              <a:rPr lang="en-US" sz="1800" i="1" dirty="0" err="1" smtClean="0">
                <a:latin typeface="Times New Roman" pitchFamily="18" charset="0"/>
              </a:rPr>
              <a:t>i</a:t>
            </a:r>
            <a:r>
              <a:rPr lang="uk-UA" sz="1800" i="1" dirty="0" smtClean="0">
                <a:latin typeface="Times New Roman" pitchFamily="18" charset="0"/>
              </a:rPr>
              <a:t>)</a:t>
            </a:r>
            <a:r>
              <a:rPr lang="uk-UA" sz="1800" dirty="0" smtClean="0">
                <a:latin typeface="Times New Roman" pitchFamily="18" charset="0"/>
              </a:rPr>
              <a:t> відповідно центру інтервалу</a:t>
            </a:r>
          </a:p>
          <a:p>
            <a:pPr indent="342900" eaLnBrk="1" hangingPunct="1">
              <a:buNone/>
            </a:pPr>
            <a:endParaRPr lang="uk-UA" sz="1800" dirty="0" smtClean="0">
              <a:latin typeface="Times New Roman" pitchFamily="18" charset="0"/>
            </a:endParaRPr>
          </a:p>
          <a:p>
            <a:pPr eaLnBrk="1" hangingPunct="1"/>
            <a:endParaRPr lang="uk-UA" sz="1400" dirty="0" smtClean="0">
              <a:latin typeface="Times New Roman" pitchFamily="18" charset="0"/>
            </a:endParaRPr>
          </a:p>
          <a:p>
            <a:pPr eaLnBrk="1" hangingPunct="1"/>
            <a:endParaRPr lang="uk-UA" sz="1400" dirty="0" smtClean="0">
              <a:latin typeface="Times New Roman" pitchFamily="18" charset="0"/>
            </a:endParaRPr>
          </a:p>
          <a:p>
            <a:pPr eaLnBrk="1" hangingPunct="1"/>
            <a:endParaRPr lang="ru-RU" sz="1400" dirty="0" smtClean="0">
              <a:latin typeface="Times New Roman" pitchFamily="18" charset="0"/>
            </a:endParaRPr>
          </a:p>
        </p:txBody>
      </p:sp>
      <p:sp>
        <p:nvSpPr>
          <p:cNvPr id="8196" name="Rectangle 5"/>
          <p:cNvSpPr>
            <a:spLocks noChangeArrowheads="1"/>
          </p:cNvSpPr>
          <p:nvPr/>
        </p:nvSpPr>
        <p:spPr bwMode="auto">
          <a:xfrm>
            <a:off x="0" y="3262313"/>
            <a:ext cx="9144000" cy="0"/>
          </a:xfrm>
          <a:prstGeom prst="rect">
            <a:avLst/>
          </a:prstGeom>
          <a:noFill/>
          <a:ln w="9525">
            <a:noFill/>
            <a:miter lim="800000"/>
            <a:headEnd/>
            <a:tailEnd/>
          </a:ln>
          <a:effectLst/>
        </p:spPr>
        <p:txBody>
          <a:bodyPr wrap="none" anchor="ctr">
            <a:spAutoFit/>
          </a:bodyPr>
          <a:lstStyle/>
          <a:p>
            <a:endParaRPr lang="ru-RU"/>
          </a:p>
        </p:txBody>
      </p:sp>
      <p:sp>
        <p:nvSpPr>
          <p:cNvPr id="8197" name="Rectangle 6"/>
          <p:cNvSpPr>
            <a:spLocks noChangeArrowheads="1"/>
          </p:cNvSpPr>
          <p:nvPr/>
        </p:nvSpPr>
        <p:spPr bwMode="auto">
          <a:xfrm>
            <a:off x="899592" y="2348880"/>
            <a:ext cx="415498" cy="523220"/>
          </a:xfrm>
          <a:prstGeom prst="rect">
            <a:avLst/>
          </a:prstGeom>
          <a:noFill/>
          <a:ln w="9525">
            <a:noFill/>
            <a:miter lim="800000"/>
            <a:headEnd/>
            <a:tailEnd/>
          </a:ln>
          <a:effectLst/>
        </p:spPr>
        <p:txBody>
          <a:bodyPr wrap="none">
            <a:spAutoFit/>
          </a:bodyPr>
          <a:lstStyle/>
          <a:p>
            <a:endParaRPr lang="uk-UA" sz="1400" dirty="0" smtClean="0">
              <a:solidFill>
                <a:schemeClr val="tx2"/>
              </a:solidFill>
              <a:latin typeface="Times New Roman" pitchFamily="18" charset="0"/>
            </a:endParaRPr>
          </a:p>
          <a:p>
            <a:r>
              <a:rPr lang="uk-UA" sz="1400" dirty="0" err="1" smtClean="0">
                <a:solidFill>
                  <a:schemeClr val="tx2"/>
                </a:solidFill>
                <a:latin typeface="Times New Roman" pitchFamily="18" charset="0"/>
              </a:rPr>
              <a:t>де-</a:t>
            </a:r>
            <a:endParaRPr lang="ru-RU" sz="1400" dirty="0">
              <a:solidFill>
                <a:schemeClr val="tx2"/>
              </a:solidFill>
              <a:latin typeface="Times New Roman" pitchFamily="18" charset="0"/>
            </a:endParaRPr>
          </a:p>
        </p:txBody>
      </p:sp>
      <p:sp>
        <p:nvSpPr>
          <p:cNvPr id="8198" name="Rectangle 8"/>
          <p:cNvSpPr>
            <a:spLocks noChangeArrowheads="1"/>
          </p:cNvSpPr>
          <p:nvPr/>
        </p:nvSpPr>
        <p:spPr bwMode="auto">
          <a:xfrm>
            <a:off x="0" y="3262313"/>
            <a:ext cx="9144000" cy="0"/>
          </a:xfrm>
          <a:prstGeom prst="rect">
            <a:avLst/>
          </a:prstGeom>
          <a:noFill/>
          <a:ln w="9525">
            <a:noFill/>
            <a:miter lim="800000"/>
            <a:headEnd/>
            <a:tailEnd/>
          </a:ln>
          <a:effectLst/>
        </p:spPr>
        <p:txBody>
          <a:bodyPr wrap="none" anchor="ctr">
            <a:spAutoFit/>
          </a:bodyPr>
          <a:lstStyle/>
          <a:p>
            <a:endParaRPr lang="ru-RU"/>
          </a:p>
        </p:txBody>
      </p:sp>
      <p:pic>
        <p:nvPicPr>
          <p:cNvPr id="8199" name="Picture 7"/>
          <p:cNvPicPr>
            <a:picLocks noChangeAspect="1" noChangeArrowheads="1"/>
          </p:cNvPicPr>
          <p:nvPr/>
        </p:nvPicPr>
        <p:blipFill>
          <a:blip r:embed="rId2" cstate="print"/>
          <a:srcRect/>
          <a:stretch>
            <a:fillRect/>
          </a:stretch>
        </p:blipFill>
        <p:spPr bwMode="auto">
          <a:xfrm>
            <a:off x="1331640" y="2564904"/>
            <a:ext cx="219075" cy="333375"/>
          </a:xfrm>
          <a:prstGeom prst="rect">
            <a:avLst/>
          </a:prstGeom>
          <a:noFill/>
          <a:ln w="9525">
            <a:noFill/>
            <a:miter lim="800000"/>
            <a:headEnd/>
            <a:tailEnd/>
          </a:ln>
        </p:spPr>
      </p:pic>
      <p:sp>
        <p:nvSpPr>
          <p:cNvPr id="8200" name="Rectangle 10"/>
          <p:cNvSpPr>
            <a:spLocks noChangeArrowheads="1"/>
          </p:cNvSpPr>
          <p:nvPr/>
        </p:nvSpPr>
        <p:spPr bwMode="auto">
          <a:xfrm>
            <a:off x="0" y="3262313"/>
            <a:ext cx="9144000" cy="0"/>
          </a:xfrm>
          <a:prstGeom prst="rect">
            <a:avLst/>
          </a:prstGeom>
          <a:noFill/>
          <a:ln w="9525">
            <a:noFill/>
            <a:miter lim="800000"/>
            <a:headEnd/>
            <a:tailEnd/>
          </a:ln>
          <a:effectLst/>
        </p:spPr>
        <p:txBody>
          <a:bodyPr wrap="none" anchor="ctr">
            <a:spAutoFit/>
          </a:bodyPr>
          <a:lstStyle/>
          <a:p>
            <a:endParaRPr lang="ru-RU"/>
          </a:p>
        </p:txBody>
      </p:sp>
      <p:pic>
        <p:nvPicPr>
          <p:cNvPr id="8201" name="Picture 9"/>
          <p:cNvPicPr>
            <a:picLocks noChangeAspect="1" noChangeArrowheads="1"/>
          </p:cNvPicPr>
          <p:nvPr/>
        </p:nvPicPr>
        <p:blipFill>
          <a:blip r:embed="rId2" cstate="print"/>
          <a:srcRect/>
          <a:stretch>
            <a:fillRect/>
          </a:stretch>
        </p:blipFill>
        <p:spPr bwMode="auto">
          <a:xfrm>
            <a:off x="2483768" y="3212976"/>
            <a:ext cx="219075" cy="333375"/>
          </a:xfrm>
          <a:prstGeom prst="rect">
            <a:avLst/>
          </a:prstGeom>
          <a:noFill/>
          <a:ln w="9525">
            <a:noFill/>
            <a:miter lim="800000"/>
            <a:headEnd/>
            <a:tailEnd/>
          </a:ln>
        </p:spPr>
      </p:pic>
      <p:pic>
        <p:nvPicPr>
          <p:cNvPr id="8202" name="Picture 12"/>
          <p:cNvPicPr>
            <a:picLocks noChangeAspect="1" noChangeArrowheads="1"/>
          </p:cNvPicPr>
          <p:nvPr/>
        </p:nvPicPr>
        <p:blipFill>
          <a:blip r:embed="rId3" cstate="print"/>
          <a:srcRect/>
          <a:stretch>
            <a:fillRect/>
          </a:stretch>
        </p:blipFill>
        <p:spPr bwMode="auto">
          <a:xfrm>
            <a:off x="3348038" y="1989138"/>
            <a:ext cx="1733550" cy="314325"/>
          </a:xfrm>
          <a:prstGeom prst="rect">
            <a:avLst/>
          </a:prstGeom>
          <a:noFill/>
          <a:ln w="9525">
            <a:noFill/>
            <a:miter lim="800000"/>
            <a:headEnd/>
            <a:tailEnd/>
          </a:ln>
        </p:spPr>
      </p:pic>
      <p:pic>
        <p:nvPicPr>
          <p:cNvPr id="8203" name="Picture 11"/>
          <p:cNvPicPr>
            <a:picLocks noChangeAspect="1" noChangeArrowheads="1"/>
          </p:cNvPicPr>
          <p:nvPr/>
        </p:nvPicPr>
        <p:blipFill>
          <a:blip r:embed="rId4" cstate="print"/>
          <a:srcRect/>
          <a:stretch>
            <a:fillRect/>
          </a:stretch>
        </p:blipFill>
        <p:spPr bwMode="auto">
          <a:xfrm>
            <a:off x="3203848" y="3140968"/>
            <a:ext cx="1885950" cy="314325"/>
          </a:xfrm>
          <a:prstGeom prst="rect">
            <a:avLst/>
          </a:prstGeom>
          <a:noFill/>
          <a:ln w="9525">
            <a:noFill/>
            <a:miter lim="800000"/>
            <a:headEnd/>
            <a:tailEnd/>
          </a:ln>
        </p:spPr>
      </p:pic>
      <p:sp>
        <p:nvSpPr>
          <p:cNvPr id="8204" name="Rectangle 13"/>
          <p:cNvSpPr>
            <a:spLocks noChangeArrowheads="1"/>
          </p:cNvSpPr>
          <p:nvPr/>
        </p:nvSpPr>
        <p:spPr bwMode="auto">
          <a:xfrm>
            <a:off x="0" y="3114675"/>
            <a:ext cx="9144000" cy="0"/>
          </a:xfrm>
          <a:prstGeom prst="rect">
            <a:avLst/>
          </a:prstGeom>
          <a:noFill/>
          <a:ln w="9525">
            <a:noFill/>
            <a:miter lim="800000"/>
            <a:headEnd/>
            <a:tailEnd/>
          </a:ln>
          <a:effectLst/>
        </p:spPr>
        <p:txBody>
          <a:bodyPr wrap="none" anchor="ctr">
            <a:spAutoFit/>
          </a:bodyPr>
          <a:lstStyle/>
          <a:p>
            <a:endParaRPr lang="ru-RU"/>
          </a:p>
        </p:txBody>
      </p:sp>
      <p:sp>
        <p:nvSpPr>
          <p:cNvPr id="8205" name="Rectangle 14"/>
          <p:cNvSpPr>
            <a:spLocks noChangeArrowheads="1"/>
          </p:cNvSpPr>
          <p:nvPr/>
        </p:nvSpPr>
        <p:spPr bwMode="auto">
          <a:xfrm>
            <a:off x="0" y="3429000"/>
            <a:ext cx="9144000" cy="0"/>
          </a:xfrm>
          <a:prstGeom prst="rect">
            <a:avLst/>
          </a:prstGeom>
          <a:noFill/>
          <a:ln w="9525">
            <a:noFill/>
            <a:miter lim="800000"/>
            <a:headEnd/>
            <a:tailEnd/>
          </a:ln>
          <a:effectLst/>
        </p:spPr>
        <p:txBody>
          <a:bodyPr wrap="none" anchor="ctr">
            <a:spAutoFit/>
          </a:bodyPr>
          <a:lstStyle/>
          <a:p>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uk-UA" sz="2800" b="1" smtClean="0">
                <a:latin typeface="Times New Roman" pitchFamily="18" charset="0"/>
              </a:rPr>
              <a:t>Принцип вимірювання дисторсії сканера</a:t>
            </a:r>
            <a:r>
              <a:rPr lang="ru-RU" smtClean="0"/>
              <a:t> </a:t>
            </a:r>
          </a:p>
        </p:txBody>
      </p:sp>
      <p:sp>
        <p:nvSpPr>
          <p:cNvPr id="9219" name="Rectangle 3"/>
          <p:cNvSpPr>
            <a:spLocks noGrp="1" noChangeArrowheads="1"/>
          </p:cNvSpPr>
          <p:nvPr>
            <p:ph type="body" idx="1"/>
          </p:nvPr>
        </p:nvSpPr>
        <p:spPr/>
        <p:txBody>
          <a:bodyPr/>
          <a:lstStyle/>
          <a:p>
            <a:pPr lvl="1" eaLnBrk="1" hangingPunct="1">
              <a:buFontTx/>
              <a:buNone/>
            </a:pPr>
            <a:r>
              <a:rPr lang="uk-UA" smtClean="0"/>
              <a:t>прн</a:t>
            </a:r>
            <a:endParaRPr lang="ru-RU" smtClean="0"/>
          </a:p>
        </p:txBody>
      </p:sp>
      <p:sp>
        <p:nvSpPr>
          <p:cNvPr id="9220"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9221" name="Picture 4"/>
          <p:cNvPicPr>
            <a:picLocks noChangeAspect="1" noChangeArrowheads="1"/>
          </p:cNvPicPr>
          <p:nvPr/>
        </p:nvPicPr>
        <p:blipFill>
          <a:blip r:embed="rId2" cstate="print"/>
          <a:srcRect/>
          <a:stretch>
            <a:fillRect/>
          </a:stretch>
        </p:blipFill>
        <p:spPr bwMode="auto">
          <a:xfrm>
            <a:off x="827088" y="1557338"/>
            <a:ext cx="7065962" cy="5057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uk-UA" sz="2800" b="1" smtClean="0">
                <a:latin typeface="Times New Roman" pitchFamily="18" charset="0"/>
              </a:rPr>
              <a:t>Аналіз результатів вимірювання дисторсії</a:t>
            </a:r>
            <a:r>
              <a:rPr lang="ru-RU" smtClean="0"/>
              <a:t> </a:t>
            </a:r>
          </a:p>
        </p:txBody>
      </p:sp>
      <p:sp>
        <p:nvSpPr>
          <p:cNvPr id="10243" name="Rectangle 3"/>
          <p:cNvSpPr>
            <a:spLocks noGrp="1" noChangeArrowheads="1"/>
          </p:cNvSpPr>
          <p:nvPr>
            <p:ph type="body" idx="1"/>
          </p:nvPr>
        </p:nvSpPr>
        <p:spPr/>
        <p:txBody>
          <a:bodyPr/>
          <a:lstStyle/>
          <a:p>
            <a:pPr eaLnBrk="1" hangingPunct="1"/>
            <a:r>
              <a:rPr lang="uk-UA" sz="1600" smtClean="0">
                <a:latin typeface="Times New Roman" pitchFamily="18" charset="0"/>
              </a:rPr>
              <a:t>Несиметрична дисторсія сканера UMAX PowerLookXL</a:t>
            </a:r>
            <a:r>
              <a:rPr lang="ru-RU" smtClean="0"/>
              <a:t> </a:t>
            </a:r>
          </a:p>
          <a:p>
            <a:pPr eaLnBrk="1" hangingPunct="1"/>
            <a:endParaRPr lang="ru-RU" smtClean="0"/>
          </a:p>
          <a:p>
            <a:pPr eaLnBrk="1" hangingPunct="1"/>
            <a:endParaRPr lang="uk-UA" smtClean="0"/>
          </a:p>
          <a:p>
            <a:pPr eaLnBrk="1" hangingPunct="1"/>
            <a:endParaRPr lang="uk-UA" smtClean="0"/>
          </a:p>
          <a:p>
            <a:pPr eaLnBrk="1" hangingPunct="1"/>
            <a:endParaRPr lang="uk-UA" smtClean="0"/>
          </a:p>
          <a:p>
            <a:pPr eaLnBrk="1" hangingPunct="1"/>
            <a:r>
              <a:rPr lang="uk-UA" sz="1600" smtClean="0">
                <a:latin typeface="Times New Roman" pitchFamily="18" charset="0"/>
              </a:rPr>
              <a:t>Параболічна дисторсія нескоректованого сканера</a:t>
            </a:r>
            <a:r>
              <a:rPr lang="ru-RU" sz="1600" smtClean="0">
                <a:latin typeface="Times New Roman" pitchFamily="18" charset="0"/>
              </a:rPr>
              <a:t> </a:t>
            </a:r>
          </a:p>
        </p:txBody>
      </p:sp>
      <p:sp>
        <p:nvSpPr>
          <p:cNvPr id="10244"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10245" name="Picture 4"/>
          <p:cNvPicPr>
            <a:picLocks noChangeAspect="1" noChangeArrowheads="1"/>
          </p:cNvPicPr>
          <p:nvPr/>
        </p:nvPicPr>
        <p:blipFill>
          <a:blip r:embed="rId2" cstate="print"/>
          <a:srcRect/>
          <a:stretch>
            <a:fillRect/>
          </a:stretch>
        </p:blipFill>
        <p:spPr bwMode="auto">
          <a:xfrm>
            <a:off x="1908175" y="2276475"/>
            <a:ext cx="4751388" cy="2066925"/>
          </a:xfrm>
          <a:prstGeom prst="rect">
            <a:avLst/>
          </a:prstGeom>
          <a:noFill/>
          <a:ln w="9525">
            <a:noFill/>
            <a:miter lim="800000"/>
            <a:headEnd/>
            <a:tailEnd/>
          </a:ln>
        </p:spPr>
      </p:pic>
      <p:sp>
        <p:nvSpPr>
          <p:cNvPr id="10246" name="Rectangle 7"/>
          <p:cNvSpPr>
            <a:spLocks noChangeArrowheads="1"/>
          </p:cNvSpPr>
          <p:nvPr/>
        </p:nvSpPr>
        <p:spPr bwMode="auto">
          <a:xfrm>
            <a:off x="0" y="2276475"/>
            <a:ext cx="9144000" cy="0"/>
          </a:xfrm>
          <a:prstGeom prst="rect">
            <a:avLst/>
          </a:prstGeom>
          <a:noFill/>
          <a:ln w="9525">
            <a:noFill/>
            <a:miter lim="800000"/>
            <a:headEnd/>
            <a:tailEnd/>
          </a:ln>
          <a:effectLst/>
        </p:spPr>
        <p:txBody>
          <a:bodyPr wrap="none" anchor="ctr">
            <a:spAutoFit/>
          </a:bodyPr>
          <a:lstStyle/>
          <a:p>
            <a:endParaRPr lang="ru-RU"/>
          </a:p>
        </p:txBody>
      </p:sp>
      <p:pic>
        <p:nvPicPr>
          <p:cNvPr id="10247" name="Picture 6"/>
          <p:cNvPicPr>
            <a:picLocks noChangeAspect="1" noChangeArrowheads="1"/>
          </p:cNvPicPr>
          <p:nvPr/>
        </p:nvPicPr>
        <p:blipFill>
          <a:blip r:embed="rId3" cstate="print"/>
          <a:srcRect/>
          <a:stretch>
            <a:fillRect/>
          </a:stretch>
        </p:blipFill>
        <p:spPr bwMode="auto">
          <a:xfrm>
            <a:off x="1908175" y="4797425"/>
            <a:ext cx="4824413" cy="187483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default">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default</Template>
  <TotalTime>168</TotalTime>
  <Words>868</Words>
  <Application>Microsoft Office PowerPoint</Application>
  <PresentationFormat>Экран (4:3)</PresentationFormat>
  <Paragraphs>169</Paragraphs>
  <Slides>23</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23</vt:i4>
      </vt:variant>
    </vt:vector>
  </HeadingPairs>
  <TitlesOfParts>
    <vt:vector size="26" baseType="lpstr">
      <vt:lpstr>default</vt:lpstr>
      <vt:lpstr>Формула</vt:lpstr>
      <vt:lpstr>Документ</vt:lpstr>
      <vt:lpstr>   Комплексний дипломний проект  Інтелектуальна система обробки зображень в растровій графіці: оцінювання дисторсії  Розробила студ. гр. КНзн-14  Бенецька К.С. Керівник: к.т.н., доц.каф КН, Сілагін О.В. </vt:lpstr>
      <vt:lpstr>Техніко-економічне обґрунтування розробки</vt:lpstr>
      <vt:lpstr>Постановка задачі</vt:lpstr>
      <vt:lpstr>Геометричні спотворення</vt:lpstr>
      <vt:lpstr>Тестування зображень одержаних скануванням</vt:lpstr>
      <vt:lpstr>Математична модель та алгоритм визначення положення лінії теста</vt:lpstr>
      <vt:lpstr>Оцінка кривої дисторсії </vt:lpstr>
      <vt:lpstr>Принцип вимірювання дисторсії сканера </vt:lpstr>
      <vt:lpstr>Аналіз результатів вимірювання дисторсії </vt:lpstr>
      <vt:lpstr>Геометричні спотворення в цифрових фотоапаратах</vt:lpstr>
      <vt:lpstr>Математична модель тестування на величину дисторсії </vt:lpstr>
      <vt:lpstr>Розробка алгоритма тестування на геометричні спотворення </vt:lpstr>
      <vt:lpstr>Граф-схема алгоритма тестування на геометричні спотворення</vt:lpstr>
      <vt:lpstr>Структури ПЗ системи оцінки якості зображень </vt:lpstr>
      <vt:lpstr>Дерево логічного виведення  інтегрованого показника якості </vt:lpstr>
      <vt:lpstr>Залежності виведення інтегрованого показника</vt:lpstr>
      <vt:lpstr>Зв’язок змінних з лінгвістичними термами</vt:lpstr>
      <vt:lpstr>Прдставлення термів у вигляді нечіткої множини</vt:lpstr>
      <vt:lpstr>Нечітка база знань</vt:lpstr>
      <vt:lpstr>Представлення баз знань нечіткими логічними рівняннями  </vt:lpstr>
      <vt:lpstr>Розробка моделі узагальненого логічного виводу оцінки фотокамери</vt:lpstr>
      <vt:lpstr>Графічна модель виводу методом нечіткої логіки</vt:lpstr>
      <vt:lpstr>ВИСНОВКИ</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Комплексний дипломний проект  Інтелектуальна система обробки зображень в растровій графіці: оцінювання дисторсії  Розробила студ. гр. КНз-14  Бенецька К.С. Керівник: к.т.н., доц.каф КН, Сілагін О.В. </dc:title>
  <dc:creator>Vova</dc:creator>
  <cp:lastModifiedBy>Vova</cp:lastModifiedBy>
  <cp:revision>15</cp:revision>
  <dcterms:created xsi:type="dcterms:W3CDTF">2015-06-17T12:04:44Z</dcterms:created>
  <dcterms:modified xsi:type="dcterms:W3CDTF">2015-06-17T20:33:00Z</dcterms:modified>
</cp:coreProperties>
</file>