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notesMasterIdLst>
    <p:notesMasterId r:id="rId25"/>
  </p:notesMasterIdLst>
  <p:sldIdLst>
    <p:sldId id="256" r:id="rId2"/>
    <p:sldId id="258" r:id="rId3"/>
    <p:sldId id="257" r:id="rId4"/>
    <p:sldId id="259" r:id="rId5"/>
    <p:sldId id="264" r:id="rId6"/>
    <p:sldId id="262" r:id="rId7"/>
    <p:sldId id="263" r:id="rId8"/>
    <p:sldId id="265" r:id="rId9"/>
    <p:sldId id="266" r:id="rId10"/>
    <p:sldId id="267" r:id="rId11"/>
    <p:sldId id="268" r:id="rId12"/>
    <p:sldId id="270" r:id="rId13"/>
    <p:sldId id="271" r:id="rId14"/>
    <p:sldId id="272" r:id="rId15"/>
    <p:sldId id="273" r:id="rId16"/>
    <p:sldId id="274" r:id="rId17"/>
    <p:sldId id="275" r:id="rId18"/>
    <p:sldId id="276" r:id="rId19"/>
    <p:sldId id="277" r:id="rId20"/>
    <p:sldId id="278" r:id="rId21"/>
    <p:sldId id="279" r:id="rId22"/>
    <p:sldId id="281" r:id="rId23"/>
    <p:sldId id="280" r:id="rId2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92" autoAdjust="0"/>
    <p:restoredTop sz="97183" autoAdjust="0"/>
  </p:normalViewPr>
  <p:slideViewPr>
    <p:cSldViewPr>
      <p:cViewPr>
        <p:scale>
          <a:sx n="70" d="100"/>
          <a:sy n="70" d="100"/>
        </p:scale>
        <p:origin x="-1308" y="-4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780D9C6-6C7D-4B1F-88C0-842766B1E8EF}" type="datetimeFigureOut">
              <a:rPr lang="ru-RU" smtClean="0"/>
              <a:pPr/>
              <a:t>19.06.2015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9114B83-C2E2-4E58-8D36-C5E0C5C8BCD8}"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19.06.2015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19.06.2015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19.06.2015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19.06.2015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19.06.2015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19.06.2015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19.06.2015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19.06.2015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19.06.2015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19.06.2015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19.06.2015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19.06.2015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188640"/>
            <a:ext cx="7772400" cy="1470025"/>
          </a:xfrm>
        </p:spPr>
        <p:txBody>
          <a:bodyPr>
            <a:normAutofit/>
          </a:bodyPr>
          <a:lstStyle/>
          <a:p>
            <a:pPr algn="ctr"/>
            <a:r>
              <a:rPr lang="uk-UA" sz="2000" dirty="0" smtClean="0">
                <a:latin typeface="Times New Roman" pitchFamily="18" charset="0"/>
                <a:ea typeface="Calibri" pitchFamily="34" charset="0"/>
                <a:cs typeface="Times New Roman" pitchFamily="18" charset="0"/>
              </a:rPr>
              <a:t>Міністерство освіти та науки України</a:t>
            </a:r>
            <a:r>
              <a:rPr lang="ru-RU" sz="2000" dirty="0" smtClean="0">
                <a:latin typeface="Arial" charset="0"/>
                <a:ea typeface="Calibri" pitchFamily="34" charset="0"/>
                <a:cs typeface="Times New Roman" pitchFamily="18" charset="0"/>
              </a:rPr>
              <a:t/>
            </a:r>
            <a:br>
              <a:rPr lang="ru-RU" sz="2000" dirty="0" smtClean="0">
                <a:latin typeface="Arial" charset="0"/>
                <a:ea typeface="Calibri" pitchFamily="34" charset="0"/>
                <a:cs typeface="Times New Roman" pitchFamily="18" charset="0"/>
              </a:rPr>
            </a:br>
            <a:r>
              <a:rPr lang="uk-UA" sz="2000" dirty="0" smtClean="0">
                <a:latin typeface="Times New Roman" pitchFamily="18" charset="0"/>
                <a:ea typeface="Calibri" pitchFamily="34" charset="0"/>
                <a:cs typeface="Times New Roman" pitchFamily="18" charset="0"/>
              </a:rPr>
              <a:t>Вінницький національний технічний університет</a:t>
            </a:r>
            <a:r>
              <a:rPr lang="ru-RU" sz="2000" dirty="0" smtClean="0">
                <a:latin typeface="Arial" charset="0"/>
                <a:ea typeface="Calibri" pitchFamily="34" charset="0"/>
                <a:cs typeface="Times New Roman" pitchFamily="18" charset="0"/>
              </a:rPr>
              <a:t/>
            </a:r>
            <a:br>
              <a:rPr lang="ru-RU" sz="2000" dirty="0" smtClean="0">
                <a:latin typeface="Arial" charset="0"/>
                <a:ea typeface="Calibri" pitchFamily="34" charset="0"/>
                <a:cs typeface="Times New Roman" pitchFamily="18" charset="0"/>
              </a:rPr>
            </a:br>
            <a:r>
              <a:rPr lang="uk-UA" sz="2000" dirty="0" smtClean="0">
                <a:latin typeface="Times New Roman" pitchFamily="18" charset="0"/>
                <a:ea typeface="Calibri" pitchFamily="34" charset="0"/>
                <a:cs typeface="Times New Roman" pitchFamily="18" charset="0"/>
              </a:rPr>
              <a:t>Факультет </a:t>
            </a:r>
            <a:r>
              <a:rPr lang="uk-UA" sz="2000" dirty="0" smtClean="0">
                <a:latin typeface="Times New Roman" pitchFamily="18" charset="0"/>
                <a:ea typeface="Calibri" pitchFamily="34" charset="0"/>
                <a:cs typeface="Times New Roman" pitchFamily="18" charset="0"/>
              </a:rPr>
              <a:t>інформаційних технологій та комп’ютерної інженерії</a:t>
            </a:r>
            <a:endParaRPr lang="ru-RU" sz="2000" dirty="0"/>
          </a:p>
        </p:txBody>
      </p:sp>
      <p:sp>
        <p:nvSpPr>
          <p:cNvPr id="3" name="Подзаголовок 2"/>
          <p:cNvSpPr>
            <a:spLocks noGrp="1"/>
          </p:cNvSpPr>
          <p:nvPr>
            <p:ph type="subTitle" idx="1"/>
          </p:nvPr>
        </p:nvSpPr>
        <p:spPr>
          <a:xfrm>
            <a:off x="539552" y="404664"/>
            <a:ext cx="8136904" cy="6120680"/>
          </a:xfrm>
        </p:spPr>
        <p:txBody>
          <a:bodyPr>
            <a:normAutofit fontScale="47500" lnSpcReduction="20000"/>
          </a:bodyPr>
          <a:lstStyle/>
          <a:p>
            <a:pPr algn="ctr"/>
            <a:endParaRPr lang="uk-UA" sz="2000" dirty="0" smtClean="0">
              <a:solidFill>
                <a:schemeClr val="tx1"/>
              </a:solidFill>
              <a:latin typeface="Times New Roman" pitchFamily="18" charset="0"/>
              <a:ea typeface="Tahoma" pitchFamily="34" charset="0"/>
              <a:cs typeface="Times New Roman" pitchFamily="18" charset="0"/>
            </a:endParaRPr>
          </a:p>
          <a:p>
            <a:pPr algn="ctr"/>
            <a:endParaRPr lang="uk-UA" sz="4000" b="1" dirty="0" smtClean="0">
              <a:solidFill>
                <a:schemeClr val="tx1"/>
              </a:solidFill>
              <a:latin typeface="Times New Roman" pitchFamily="18" charset="0"/>
              <a:ea typeface="Tahoma" pitchFamily="34" charset="0"/>
              <a:cs typeface="Times New Roman" pitchFamily="18" charset="0"/>
            </a:endParaRPr>
          </a:p>
          <a:p>
            <a:pPr algn="ctr"/>
            <a:endParaRPr lang="uk-UA" sz="4000" b="1" dirty="0" smtClean="0">
              <a:solidFill>
                <a:schemeClr val="tx1"/>
              </a:solidFill>
              <a:latin typeface="Times New Roman" pitchFamily="18" charset="0"/>
              <a:ea typeface="Tahoma" pitchFamily="34" charset="0"/>
              <a:cs typeface="Times New Roman" pitchFamily="18" charset="0"/>
            </a:endParaRPr>
          </a:p>
          <a:p>
            <a:pPr algn="ctr"/>
            <a:endParaRPr lang="uk-UA" sz="5800" b="1" dirty="0" smtClean="0">
              <a:solidFill>
                <a:schemeClr val="tx1"/>
              </a:solidFill>
              <a:latin typeface="Times New Roman" pitchFamily="18" charset="0"/>
              <a:ea typeface="Tahoma" pitchFamily="34" charset="0"/>
              <a:cs typeface="Times New Roman" pitchFamily="18" charset="0"/>
            </a:endParaRPr>
          </a:p>
          <a:p>
            <a:pPr algn="ctr"/>
            <a:endParaRPr lang="uk-UA" sz="5800" b="1" dirty="0" smtClean="0">
              <a:solidFill>
                <a:schemeClr val="tx1"/>
              </a:solidFill>
              <a:latin typeface="Times New Roman" pitchFamily="18" charset="0"/>
              <a:ea typeface="Tahoma" pitchFamily="34" charset="0"/>
              <a:cs typeface="Times New Roman" pitchFamily="18" charset="0"/>
            </a:endParaRPr>
          </a:p>
          <a:p>
            <a:pPr algn="ctr"/>
            <a:endParaRPr lang="uk-UA" sz="5800" b="1" dirty="0" smtClean="0">
              <a:solidFill>
                <a:schemeClr val="tx1"/>
              </a:solidFill>
              <a:latin typeface="Times New Roman" pitchFamily="18" charset="0"/>
              <a:ea typeface="Tahoma" pitchFamily="34" charset="0"/>
              <a:cs typeface="Times New Roman" pitchFamily="18" charset="0"/>
            </a:endParaRPr>
          </a:p>
          <a:p>
            <a:pPr algn="ctr"/>
            <a:r>
              <a:rPr lang="uk-UA" sz="5800" b="1" dirty="0" smtClean="0">
                <a:solidFill>
                  <a:schemeClr val="tx1"/>
                </a:solidFill>
                <a:latin typeface="Times New Roman" pitchFamily="18" charset="0"/>
                <a:ea typeface="Tahoma" pitchFamily="34" charset="0"/>
                <a:cs typeface="Times New Roman" pitchFamily="18" charset="0"/>
              </a:rPr>
              <a:t>ІНТЕЛЕКТУАЛЬНА </a:t>
            </a:r>
            <a:r>
              <a:rPr lang="uk-UA" sz="5800" b="1" dirty="0" smtClean="0">
                <a:solidFill>
                  <a:schemeClr val="tx1"/>
                </a:solidFill>
                <a:latin typeface="Times New Roman" pitchFamily="18" charset="0"/>
                <a:ea typeface="Tahoma" pitchFamily="34" charset="0"/>
                <a:cs typeface="Times New Roman" pitchFamily="18" charset="0"/>
              </a:rPr>
              <a:t>СИСТЕМА ВИЯВЛЕННЯ</a:t>
            </a:r>
            <a:r>
              <a:rPr lang="en-US" sz="5800" b="1" dirty="0" smtClean="0">
                <a:solidFill>
                  <a:schemeClr val="tx1"/>
                </a:solidFill>
                <a:latin typeface="Times New Roman" pitchFamily="18" charset="0"/>
                <a:ea typeface="Tahoma" pitchFamily="34" charset="0"/>
                <a:cs typeface="Times New Roman" pitchFamily="18" charset="0"/>
              </a:rPr>
              <a:t> DENIAL </a:t>
            </a:r>
            <a:r>
              <a:rPr lang="uk-UA" sz="5800" b="1" dirty="0" smtClean="0">
                <a:solidFill>
                  <a:schemeClr val="tx1"/>
                </a:solidFill>
                <a:latin typeface="Times New Roman" pitchFamily="18" charset="0"/>
                <a:ea typeface="Tahoma" pitchFamily="34" charset="0"/>
                <a:cs typeface="Times New Roman" pitchFamily="18" charset="0"/>
              </a:rPr>
              <a:t>-</a:t>
            </a:r>
            <a:r>
              <a:rPr lang="en-US" sz="5800" b="1" dirty="0" smtClean="0">
                <a:solidFill>
                  <a:schemeClr val="tx1"/>
                </a:solidFill>
                <a:latin typeface="Times New Roman" pitchFamily="18" charset="0"/>
                <a:ea typeface="Tahoma" pitchFamily="34" charset="0"/>
                <a:cs typeface="Times New Roman" pitchFamily="18" charset="0"/>
              </a:rPr>
              <a:t> OF </a:t>
            </a:r>
            <a:r>
              <a:rPr lang="uk-UA" sz="5800" b="1" dirty="0" smtClean="0">
                <a:solidFill>
                  <a:schemeClr val="tx1"/>
                </a:solidFill>
                <a:latin typeface="Times New Roman" pitchFamily="18" charset="0"/>
                <a:ea typeface="Tahoma" pitchFamily="34" charset="0"/>
                <a:cs typeface="Times New Roman" pitchFamily="18" charset="0"/>
              </a:rPr>
              <a:t>- </a:t>
            </a:r>
            <a:r>
              <a:rPr lang="en-US" sz="5800" b="1" dirty="0" smtClean="0">
                <a:solidFill>
                  <a:schemeClr val="tx1"/>
                </a:solidFill>
                <a:latin typeface="Times New Roman" pitchFamily="18" charset="0"/>
                <a:ea typeface="Tahoma" pitchFamily="34" charset="0"/>
                <a:cs typeface="Times New Roman" pitchFamily="18" charset="0"/>
              </a:rPr>
              <a:t>SERVICE </a:t>
            </a:r>
            <a:r>
              <a:rPr lang="uk-UA" sz="5800" b="1" dirty="0" smtClean="0">
                <a:solidFill>
                  <a:schemeClr val="tx1"/>
                </a:solidFill>
                <a:latin typeface="Times New Roman" pitchFamily="18" charset="0"/>
                <a:ea typeface="Tahoma" pitchFamily="34" charset="0"/>
                <a:cs typeface="Times New Roman" pitchFamily="18" charset="0"/>
              </a:rPr>
              <a:t>АТАК НА БАЗІ НЕЙРОННОЇ МЕРЕЖІ</a:t>
            </a:r>
          </a:p>
          <a:p>
            <a:endParaRPr lang="uk-UA" dirty="0" smtClean="0">
              <a:solidFill>
                <a:schemeClr val="tx1"/>
              </a:solidFill>
              <a:latin typeface="Tahoma" pitchFamily="34" charset="0"/>
              <a:ea typeface="Tahoma" pitchFamily="34" charset="0"/>
              <a:cs typeface="Tahoma" pitchFamily="34" charset="0"/>
            </a:endParaRPr>
          </a:p>
          <a:p>
            <a:endParaRPr lang="uk-UA" b="0" dirty="0" smtClean="0">
              <a:solidFill>
                <a:schemeClr val="tx1"/>
              </a:solidFill>
              <a:latin typeface="Tahoma" pitchFamily="34" charset="0"/>
              <a:ea typeface="Tahoma" pitchFamily="34" charset="0"/>
              <a:cs typeface="Tahoma" pitchFamily="34" charset="0"/>
            </a:endParaRPr>
          </a:p>
          <a:p>
            <a:endParaRPr lang="uk-UA" b="0" dirty="0" smtClean="0">
              <a:solidFill>
                <a:schemeClr val="tx1"/>
              </a:solidFill>
              <a:latin typeface="Tahoma" pitchFamily="34" charset="0"/>
              <a:ea typeface="Tahoma" pitchFamily="34" charset="0"/>
              <a:cs typeface="Tahoma" pitchFamily="34" charset="0"/>
            </a:endParaRPr>
          </a:p>
          <a:p>
            <a:endParaRPr lang="uk-UA" b="0" dirty="0" smtClean="0">
              <a:solidFill>
                <a:schemeClr val="tx1"/>
              </a:solidFill>
              <a:latin typeface="Tahoma" pitchFamily="34" charset="0"/>
              <a:ea typeface="Tahoma" pitchFamily="34" charset="0"/>
              <a:cs typeface="Tahoma" pitchFamily="34" charset="0"/>
            </a:endParaRPr>
          </a:p>
          <a:p>
            <a:endParaRPr lang="uk-UA" sz="3800" b="0" dirty="0" smtClean="0">
              <a:solidFill>
                <a:schemeClr val="tx1"/>
              </a:solidFill>
              <a:latin typeface="Tahoma" pitchFamily="34" charset="0"/>
              <a:ea typeface="Tahoma" pitchFamily="34" charset="0"/>
              <a:cs typeface="Tahoma" pitchFamily="34" charset="0"/>
            </a:endParaRPr>
          </a:p>
          <a:p>
            <a:endParaRPr lang="uk-UA" sz="3800" b="0" dirty="0" smtClean="0">
              <a:solidFill>
                <a:schemeClr val="tx1"/>
              </a:solidFill>
              <a:latin typeface="Tahoma" pitchFamily="34" charset="0"/>
              <a:ea typeface="Tahoma" pitchFamily="34" charset="0"/>
              <a:cs typeface="Tahoma" pitchFamily="34" charset="0"/>
            </a:endParaRPr>
          </a:p>
          <a:p>
            <a:r>
              <a:rPr lang="uk-UA" sz="3800" b="0" dirty="0" smtClean="0">
                <a:solidFill>
                  <a:schemeClr val="tx1"/>
                </a:solidFill>
                <a:latin typeface="Times New Roman" pitchFamily="18" charset="0"/>
                <a:ea typeface="Tahoma" pitchFamily="34" charset="0"/>
                <a:cs typeface="Times New Roman" pitchFamily="18" charset="0"/>
              </a:rPr>
              <a:t> </a:t>
            </a:r>
          </a:p>
          <a:p>
            <a:pPr algn="l"/>
            <a:r>
              <a:rPr lang="uk-UA" sz="3800" b="0" dirty="0" smtClean="0">
                <a:solidFill>
                  <a:schemeClr val="tx1"/>
                </a:solidFill>
                <a:latin typeface="Times New Roman" pitchFamily="18" charset="0"/>
                <a:ea typeface="Tahoma" pitchFamily="34" charset="0"/>
                <a:cs typeface="Times New Roman" pitchFamily="18" charset="0"/>
              </a:rPr>
              <a:t>Виконав:                                                                                               </a:t>
            </a:r>
            <a:r>
              <a:rPr lang="uk-UA" sz="3800" b="0" dirty="0" err="1" smtClean="0">
                <a:solidFill>
                  <a:schemeClr val="tx1"/>
                </a:solidFill>
                <a:latin typeface="Times New Roman" pitchFamily="18" charset="0"/>
                <a:ea typeface="Tahoma" pitchFamily="34" charset="0"/>
                <a:cs typeface="Times New Roman" pitchFamily="18" charset="0"/>
              </a:rPr>
              <a:t>Блідченко</a:t>
            </a:r>
            <a:r>
              <a:rPr lang="uk-UA" sz="3800" b="0" dirty="0" smtClean="0">
                <a:solidFill>
                  <a:schemeClr val="tx1"/>
                </a:solidFill>
                <a:latin typeface="Times New Roman" pitchFamily="18" charset="0"/>
                <a:ea typeface="Tahoma" pitchFamily="34" charset="0"/>
                <a:cs typeface="Times New Roman" pitchFamily="18" charset="0"/>
              </a:rPr>
              <a:t> Ю. В.</a:t>
            </a:r>
            <a:endParaRPr lang="uk-UA" sz="3800" dirty="0">
              <a:solidFill>
                <a:schemeClr val="tx1"/>
              </a:solidFill>
              <a:latin typeface="Times New Roman" pitchFamily="18" charset="0"/>
              <a:ea typeface="Tahoma" pitchFamily="34" charset="0"/>
              <a:cs typeface="Times New Roman" pitchFamily="18" charset="0"/>
            </a:endParaRPr>
          </a:p>
          <a:p>
            <a:pPr algn="l"/>
            <a:r>
              <a:rPr lang="uk-UA" sz="3800" b="0" dirty="0" smtClean="0">
                <a:solidFill>
                  <a:schemeClr val="tx1"/>
                </a:solidFill>
                <a:latin typeface="Times New Roman" pitchFamily="18" charset="0"/>
                <a:ea typeface="Tahoma" pitchFamily="34" charset="0"/>
                <a:cs typeface="Times New Roman" pitchFamily="18" charset="0"/>
              </a:rPr>
              <a:t>Науков</a:t>
            </a:r>
            <a:r>
              <a:rPr lang="uk-UA" sz="3800" dirty="0">
                <a:solidFill>
                  <a:schemeClr val="tx1"/>
                </a:solidFill>
                <a:latin typeface="Times New Roman" pitchFamily="18" charset="0"/>
                <a:ea typeface="Tahoma" pitchFamily="34" charset="0"/>
                <a:cs typeface="Times New Roman" pitchFamily="18" charset="0"/>
              </a:rPr>
              <a:t>и</a:t>
            </a:r>
            <a:r>
              <a:rPr lang="uk-UA" sz="3800" b="0" dirty="0" smtClean="0">
                <a:solidFill>
                  <a:schemeClr val="tx1"/>
                </a:solidFill>
                <a:latin typeface="Times New Roman" pitchFamily="18" charset="0"/>
                <a:ea typeface="Tahoma" pitchFamily="34" charset="0"/>
                <a:cs typeface="Times New Roman" pitchFamily="18" charset="0"/>
              </a:rPr>
              <a:t>й керівник</a:t>
            </a:r>
            <a:r>
              <a:rPr lang="uk-UA" sz="3800" b="0" dirty="0" smtClean="0">
                <a:solidFill>
                  <a:schemeClr val="tx1"/>
                </a:solidFill>
                <a:latin typeface="Times New Roman" pitchFamily="18" charset="0"/>
                <a:ea typeface="Tahoma" pitchFamily="34" charset="0"/>
                <a:cs typeface="Times New Roman" pitchFamily="18" charset="0"/>
              </a:rPr>
              <a:t> </a:t>
            </a:r>
            <a:r>
              <a:rPr lang="en-US" sz="3800" b="0" dirty="0" smtClean="0">
                <a:solidFill>
                  <a:schemeClr val="tx1"/>
                </a:solidFill>
                <a:latin typeface="Times New Roman" pitchFamily="18" charset="0"/>
                <a:ea typeface="Tahoma" pitchFamily="34" charset="0"/>
                <a:cs typeface="Times New Roman" pitchFamily="18" charset="0"/>
              </a:rPr>
              <a:t>                                    </a:t>
            </a:r>
            <a:r>
              <a:rPr lang="uk-UA" sz="3800" b="0" dirty="0" smtClean="0">
                <a:solidFill>
                  <a:schemeClr val="tx1"/>
                </a:solidFill>
                <a:latin typeface="Times New Roman" pitchFamily="18" charset="0"/>
                <a:ea typeface="Tahoma" pitchFamily="34" charset="0"/>
                <a:cs typeface="Times New Roman" pitchFamily="18" charset="0"/>
              </a:rPr>
              <a:t>  </a:t>
            </a:r>
            <a:r>
              <a:rPr lang="en-US" sz="3800" b="0" dirty="0" smtClean="0">
                <a:solidFill>
                  <a:schemeClr val="tx1"/>
                </a:solidFill>
                <a:latin typeface="Times New Roman" pitchFamily="18" charset="0"/>
                <a:ea typeface="Tahoma" pitchFamily="34" charset="0"/>
                <a:cs typeface="Times New Roman" pitchFamily="18" charset="0"/>
              </a:rPr>
              <a:t> </a:t>
            </a:r>
            <a:r>
              <a:rPr lang="uk-UA" sz="3800" b="0" dirty="0" smtClean="0">
                <a:solidFill>
                  <a:schemeClr val="tx1"/>
                </a:solidFill>
                <a:latin typeface="Times New Roman" pitchFamily="18" charset="0"/>
                <a:ea typeface="Tahoma" pitchFamily="34" charset="0"/>
                <a:cs typeface="Times New Roman" pitchFamily="18" charset="0"/>
              </a:rPr>
              <a:t>      </a:t>
            </a:r>
            <a:r>
              <a:rPr lang="en-US" sz="3800" b="0" dirty="0" smtClean="0">
                <a:solidFill>
                  <a:schemeClr val="tx1"/>
                </a:solidFill>
                <a:latin typeface="Times New Roman" pitchFamily="18" charset="0"/>
                <a:ea typeface="Tahoma" pitchFamily="34" charset="0"/>
                <a:cs typeface="Times New Roman" pitchFamily="18" charset="0"/>
              </a:rPr>
              <a:t>    </a:t>
            </a:r>
            <a:r>
              <a:rPr lang="uk-UA" sz="3800" b="0" dirty="0" err="1" smtClean="0">
                <a:solidFill>
                  <a:schemeClr val="tx1"/>
                </a:solidFill>
                <a:latin typeface="Times New Roman" pitchFamily="18" charset="0"/>
                <a:ea typeface="Tahoma" pitchFamily="34" charset="0"/>
                <a:cs typeface="Times New Roman" pitchFamily="18" charset="0"/>
              </a:rPr>
              <a:t>к.т.н</a:t>
            </a:r>
            <a:r>
              <a:rPr lang="uk-UA" sz="3800" b="0" dirty="0" smtClean="0">
                <a:solidFill>
                  <a:schemeClr val="tx1"/>
                </a:solidFill>
                <a:latin typeface="Times New Roman" pitchFamily="18" charset="0"/>
                <a:ea typeface="Tahoma" pitchFamily="34" charset="0"/>
                <a:cs typeface="Times New Roman" pitchFamily="18" charset="0"/>
              </a:rPr>
              <a:t>.,</a:t>
            </a:r>
            <a:r>
              <a:rPr lang="uk-UA" sz="3800" b="0" dirty="0" smtClean="0">
                <a:solidFill>
                  <a:schemeClr val="tx1"/>
                </a:solidFill>
                <a:latin typeface="Times New Roman" pitchFamily="18" charset="0"/>
                <a:ea typeface="Tahoma" pitchFamily="34" charset="0"/>
                <a:cs typeface="Times New Roman" pitchFamily="18" charset="0"/>
              </a:rPr>
              <a:t> </a:t>
            </a:r>
            <a:r>
              <a:rPr lang="uk-UA" sz="3800" b="0" dirty="0" smtClean="0">
                <a:solidFill>
                  <a:schemeClr val="tx1"/>
                </a:solidFill>
                <a:latin typeface="Times New Roman" pitchFamily="18" charset="0"/>
                <a:ea typeface="Tahoma" pitchFamily="34" charset="0"/>
                <a:cs typeface="Times New Roman" pitchFamily="18" charset="0"/>
              </a:rPr>
              <a:t>доц. каф. КН </a:t>
            </a:r>
            <a:r>
              <a:rPr lang="uk-UA" sz="3800" b="0" dirty="0" err="1" smtClean="0">
                <a:solidFill>
                  <a:schemeClr val="tx1"/>
                </a:solidFill>
                <a:latin typeface="Times New Roman" pitchFamily="18" charset="0"/>
                <a:ea typeface="Tahoma" pitchFamily="34" charset="0"/>
                <a:cs typeface="Times New Roman" pitchFamily="18" charset="0"/>
              </a:rPr>
              <a:t>Арсенюк</a:t>
            </a:r>
            <a:r>
              <a:rPr lang="uk-UA" sz="3800" b="0" dirty="0" smtClean="0">
                <a:solidFill>
                  <a:schemeClr val="tx1"/>
                </a:solidFill>
                <a:latin typeface="Times New Roman" pitchFamily="18" charset="0"/>
                <a:ea typeface="Tahoma" pitchFamily="34" charset="0"/>
                <a:cs typeface="Times New Roman" pitchFamily="18" charset="0"/>
              </a:rPr>
              <a:t> І. Р. </a:t>
            </a:r>
            <a:endParaRPr lang="uk-UA" sz="3800" b="0" dirty="0" smtClean="0">
              <a:solidFill>
                <a:schemeClr val="tx1"/>
              </a:solidFill>
              <a:latin typeface="Times New Roman" pitchFamily="18" charset="0"/>
              <a:ea typeface="Tahoma" pitchFamily="34" charset="0"/>
              <a:cs typeface="Times New Roman" pitchFamily="18" charset="0"/>
            </a:endParaRPr>
          </a:p>
          <a:p>
            <a:pPr algn="l"/>
            <a:endParaRPr lang="ru-RU" sz="1600" b="0" dirty="0">
              <a:solidFill>
                <a:schemeClr val="tx1"/>
              </a:solidFill>
              <a:latin typeface="Times New Roman" pitchFamily="18" charset="0"/>
              <a:ea typeface="Tahoma" pitchFamily="34"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778098"/>
          </a:xfrm>
        </p:spPr>
        <p:txBody>
          <a:bodyPr>
            <a:normAutofit fontScale="90000"/>
          </a:bodyPr>
          <a:lstStyle/>
          <a:p>
            <a:pPr algn="ctr"/>
            <a:r>
              <a:rPr lang="uk-UA" dirty="0" smtClean="0">
                <a:latin typeface="Times New Roman" pitchFamily="18" charset="0"/>
                <a:cs typeface="Times New Roman" pitchFamily="18" charset="0"/>
              </a:rPr>
              <a:t>Недоліки аналогу </a:t>
            </a:r>
            <a:r>
              <a:rPr lang="en-US" dirty="0" smtClean="0">
                <a:latin typeface="Times New Roman" pitchFamily="18" charset="0"/>
                <a:cs typeface="Times New Roman" pitchFamily="18" charset="0"/>
              </a:rPr>
              <a:t>Snort</a:t>
            </a:r>
            <a:r>
              <a:rPr lang="uk-UA" dirty="0" smtClean="0">
                <a:latin typeface="Times New Roman" pitchFamily="18" charset="0"/>
                <a:cs typeface="Times New Roman" pitchFamily="18" charset="0"/>
              </a:rPr>
              <a:t> та їх метод вирішення у новій системі</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a:xfrm>
            <a:off x="323528" y="1268760"/>
            <a:ext cx="8064896" cy="5256584"/>
          </a:xfrm>
        </p:spPr>
        <p:txBody>
          <a:bodyPr>
            <a:normAutofit fontScale="85000" lnSpcReduction="10000"/>
          </a:bodyPr>
          <a:lstStyle/>
          <a:p>
            <a:pPr algn="just"/>
            <a:r>
              <a:rPr lang="uk-UA" dirty="0" smtClean="0">
                <a:latin typeface="Times New Roman" pitchFamily="18" charset="0"/>
                <a:cs typeface="Times New Roman" pitchFamily="18" charset="0"/>
              </a:rPr>
              <a:t>Основними недоліками даного аналогу є нездатність проводити гнучкий аналіз даних, що виливається в нездатність працювати з великими обсягами даних.</a:t>
            </a:r>
          </a:p>
          <a:p>
            <a:pPr algn="just"/>
            <a:r>
              <a:rPr lang="uk-UA" dirty="0" smtClean="0">
                <a:latin typeface="Times New Roman" pitchFamily="18" charset="0"/>
                <a:cs typeface="Times New Roman" pitchFamily="18" charset="0"/>
              </a:rPr>
              <a:t>Також до недоліків можна віднести не змогу захистити мережу від видів поширених </a:t>
            </a:r>
            <a:r>
              <a:rPr lang="uk-UA" dirty="0" err="1" smtClean="0">
                <a:latin typeface="Times New Roman" pitchFamily="18" charset="0"/>
                <a:cs typeface="Times New Roman" pitchFamily="18" charset="0"/>
              </a:rPr>
              <a:t>DoS</a:t>
            </a:r>
            <a:r>
              <a:rPr lang="uk-UA" dirty="0" smtClean="0">
                <a:latin typeface="Times New Roman" pitchFamily="18" charset="0"/>
                <a:cs typeface="Times New Roman" pitchFamily="18" charset="0"/>
              </a:rPr>
              <a:t> атак, таких, як «TEARDROP» та «SMURF» </a:t>
            </a:r>
          </a:p>
          <a:p>
            <a:pPr algn="just"/>
            <a:r>
              <a:rPr lang="uk-UA" dirty="0" smtClean="0">
                <a:latin typeface="Times New Roman" pitchFamily="18" charset="0"/>
                <a:cs typeface="Times New Roman" pitchFamily="18" charset="0"/>
              </a:rPr>
              <a:t>У розробці дані проблеми вирішується насамперед застосуванням нового більш детального планування структури майбутньої розробки. Якіснішого контролю трасування, моніторингу та більш сучасних інструментальних засобів, що надходять та контролюються у реальному часі.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850106"/>
          </a:xfrm>
        </p:spPr>
        <p:txBody>
          <a:bodyPr>
            <a:noAutofit/>
          </a:bodyPr>
          <a:lstStyle/>
          <a:p>
            <a:pPr algn="ctr"/>
            <a:r>
              <a:rPr lang="uk-UA" sz="4200" dirty="0" smtClean="0">
                <a:latin typeface="Times New Roman" pitchFamily="18" charset="0"/>
                <a:cs typeface="Times New Roman" pitchFamily="18" charset="0"/>
              </a:rPr>
              <a:t>Загальна с</a:t>
            </a:r>
            <a:r>
              <a:rPr lang="uk-UA" sz="4200" dirty="0" smtClean="0">
                <a:latin typeface="Times New Roman" pitchFamily="18" charset="0"/>
                <a:cs typeface="Times New Roman" pitchFamily="18" charset="0"/>
              </a:rPr>
              <a:t>труктура нейронної мережі</a:t>
            </a:r>
            <a:endParaRPr lang="ru-RU" sz="4200" dirty="0">
              <a:latin typeface="Times New Roman" pitchFamily="18" charset="0"/>
              <a:cs typeface="Times New Roman" pitchFamily="18" charset="0"/>
            </a:endParaRPr>
          </a:p>
        </p:txBody>
      </p:sp>
      <p:sp>
        <p:nvSpPr>
          <p:cNvPr id="3" name="Содержимое 2"/>
          <p:cNvSpPr>
            <a:spLocks noGrp="1"/>
          </p:cNvSpPr>
          <p:nvPr>
            <p:ph idx="1"/>
          </p:nvPr>
        </p:nvSpPr>
        <p:spPr>
          <a:xfrm>
            <a:off x="395536" y="1268760"/>
            <a:ext cx="7776864" cy="5205192"/>
          </a:xfrm>
        </p:spPr>
        <p:txBody>
          <a:bodyPr>
            <a:normAutofit/>
          </a:bodyPr>
          <a:lstStyle/>
          <a:p>
            <a:pPr algn="just"/>
            <a:r>
              <a:rPr lang="uk-UA" sz="2800" dirty="0" smtClean="0">
                <a:latin typeface="Times New Roman" pitchFamily="18" charset="0"/>
                <a:cs typeface="Times New Roman" pitchFamily="18" charset="0"/>
              </a:rPr>
              <a:t>Способом вирішення проблем у обраному </a:t>
            </a:r>
            <a:r>
              <a:rPr lang="uk-UA" sz="2800" dirty="0" err="1" smtClean="0">
                <a:latin typeface="Times New Roman" pitchFamily="18" charset="0"/>
                <a:cs typeface="Times New Roman" pitchFamily="18" charset="0"/>
              </a:rPr>
              <a:t>аналозі</a:t>
            </a:r>
            <a:r>
              <a:rPr lang="uk-UA" sz="2800" dirty="0" smtClean="0">
                <a:latin typeface="Times New Roman" pitchFamily="18" charset="0"/>
                <a:cs typeface="Times New Roman" pitchFamily="18" charset="0"/>
              </a:rPr>
              <a:t> є застосування у новій системі нейронної мережі на базі двошарового </a:t>
            </a:r>
            <a:r>
              <a:rPr lang="uk-UA" sz="2800" dirty="0" err="1" smtClean="0">
                <a:latin typeface="Times New Roman" pitchFamily="18" charset="0"/>
                <a:cs typeface="Times New Roman" pitchFamily="18" charset="0"/>
              </a:rPr>
              <a:t>персептрону</a:t>
            </a:r>
            <a:r>
              <a:rPr lang="uk-UA" sz="2800" dirty="0" smtClean="0">
                <a:latin typeface="Times New Roman" pitchFamily="18" charset="0"/>
                <a:cs typeface="Times New Roman" pitchFamily="18" charset="0"/>
              </a:rPr>
              <a:t>.</a:t>
            </a:r>
            <a:endParaRPr lang="ru-RU" sz="2800" dirty="0" smtClean="0">
              <a:latin typeface="Times New Roman" pitchFamily="18" charset="0"/>
              <a:cs typeface="Times New Roman" pitchFamily="18" charset="0"/>
            </a:endParaRPr>
          </a:p>
          <a:p>
            <a:endParaRPr lang="ru-RU" sz="2800" dirty="0">
              <a:latin typeface="Times New Roman" pitchFamily="18" charset="0"/>
              <a:cs typeface="Times New Roman" pitchFamily="18" charset="0"/>
            </a:endParaRPr>
          </a:p>
        </p:txBody>
      </p:sp>
      <p:pic>
        <p:nvPicPr>
          <p:cNvPr id="4" name="Рисунок 3" descr="F:\Новая папка (2)\2-шаровий.png"/>
          <p:cNvPicPr/>
          <p:nvPr/>
        </p:nvPicPr>
        <p:blipFill>
          <a:blip r:embed="rId2" cstate="print"/>
          <a:srcRect/>
          <a:stretch>
            <a:fillRect/>
          </a:stretch>
        </p:blipFill>
        <p:spPr bwMode="auto">
          <a:xfrm>
            <a:off x="1115616" y="2996952"/>
            <a:ext cx="6264696" cy="3312368"/>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634082"/>
          </a:xfrm>
        </p:spPr>
        <p:txBody>
          <a:bodyPr>
            <a:normAutofit fontScale="90000"/>
          </a:bodyPr>
          <a:lstStyle/>
          <a:p>
            <a:pPr algn="ctr"/>
            <a:r>
              <a:rPr lang="ru-RU" dirty="0" err="1" smtClean="0">
                <a:latin typeface="Times New Roman" pitchFamily="18" charset="0"/>
                <a:cs typeface="Times New Roman" pitchFamily="18" charset="0"/>
              </a:rPr>
              <a:t>Математична</a:t>
            </a:r>
            <a:r>
              <a:rPr lang="ru-RU" dirty="0" smtClean="0">
                <a:latin typeface="Times New Roman" pitchFamily="18" charset="0"/>
                <a:cs typeface="Times New Roman" pitchFamily="18" charset="0"/>
              </a:rPr>
              <a:t> модель </a:t>
            </a:r>
            <a:r>
              <a:rPr lang="ru-RU" dirty="0" err="1" smtClean="0">
                <a:latin typeface="Times New Roman" pitchFamily="18" charset="0"/>
                <a:cs typeface="Times New Roman" pitchFamily="18" charset="0"/>
              </a:rPr>
              <a:t>системи</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a:xfrm>
            <a:off x="251520" y="1052736"/>
            <a:ext cx="8568952" cy="5616624"/>
          </a:xfrm>
        </p:spPr>
        <p:txBody>
          <a:bodyPr>
            <a:noAutofit/>
          </a:bodyPr>
          <a:lstStyle/>
          <a:p>
            <a:pPr algn="just"/>
            <a:r>
              <a:rPr lang="ru-RU" sz="2000" dirty="0" err="1" smtClean="0">
                <a:latin typeface="Times New Roman" pitchFamily="18" charset="0"/>
                <a:cs typeface="Times New Roman" pitchFamily="18" charset="0"/>
              </a:rPr>
              <a:t>Двошаровий</a:t>
            </a:r>
            <a:r>
              <a:rPr lang="ru-RU" sz="2000" dirty="0" smtClean="0">
                <a:latin typeface="Times New Roman" pitchFamily="18" charset="0"/>
                <a:cs typeface="Times New Roman" pitchFamily="18" charset="0"/>
              </a:rPr>
              <a:t> персептрон </a:t>
            </a:r>
            <a:r>
              <a:rPr lang="ru-RU" sz="2000" dirty="0" err="1" smtClean="0">
                <a:latin typeface="Times New Roman" pitchFamily="18" charset="0"/>
                <a:cs typeface="Times New Roman" pitchFamily="18" charset="0"/>
              </a:rPr>
              <a:t>може</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виконувати</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операцію</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логічного</a:t>
            </a:r>
            <a:r>
              <a:rPr lang="ru-RU" sz="2000" dirty="0" smtClean="0">
                <a:latin typeface="Times New Roman" pitchFamily="18" charset="0"/>
                <a:cs typeface="Times New Roman" pitchFamily="18" charset="0"/>
              </a:rPr>
              <a:t> "І" над </a:t>
            </a:r>
            <a:r>
              <a:rPr lang="ru-RU" sz="2000" dirty="0" err="1" smtClean="0">
                <a:latin typeface="Times New Roman" pitchFamily="18" charset="0"/>
                <a:cs typeface="Times New Roman" pitchFamily="18" charset="0"/>
              </a:rPr>
              <a:t>півпростору</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освіченими</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гіперплощинами</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першого</a:t>
            </a:r>
            <a:r>
              <a:rPr lang="ru-RU" sz="2000" dirty="0" smtClean="0">
                <a:latin typeface="Times New Roman" pitchFamily="18" charset="0"/>
                <a:cs typeface="Times New Roman" pitchFamily="18" charset="0"/>
              </a:rPr>
              <a:t> шару ваг. </a:t>
            </a:r>
            <a:r>
              <a:rPr lang="ru-RU" sz="2000" dirty="0" err="1" smtClean="0">
                <a:latin typeface="Times New Roman" pitchFamily="18" charset="0"/>
                <a:cs typeface="Times New Roman" pitchFamily="18" charset="0"/>
              </a:rPr>
              <a:t>Це</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дозволяє</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формувати</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будь-які</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можливо</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необмежені</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опуклі</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області</a:t>
            </a:r>
            <a:r>
              <a:rPr lang="ru-RU" sz="2000" dirty="0" smtClean="0">
                <a:latin typeface="Times New Roman" pitchFamily="18" charset="0"/>
                <a:cs typeface="Times New Roman" pitchFamily="18" charset="0"/>
              </a:rPr>
              <a:t> у </a:t>
            </a:r>
            <a:r>
              <a:rPr lang="ru-RU" sz="2000" dirty="0" err="1" smtClean="0">
                <a:latin typeface="Times New Roman" pitchFamily="18" charset="0"/>
                <a:cs typeface="Times New Roman" pitchFamily="18" charset="0"/>
              </a:rPr>
              <a:t>просторі</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вхідних</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сигналів</a:t>
            </a:r>
            <a:r>
              <a:rPr lang="ru-RU" sz="2000" dirty="0" smtClean="0">
                <a:latin typeface="Times New Roman" pitchFamily="18" charset="0"/>
                <a:cs typeface="Times New Roman" pitchFamily="18" charset="0"/>
              </a:rPr>
              <a:t>.</a:t>
            </a:r>
          </a:p>
          <a:p>
            <a:pPr algn="just"/>
            <a:endParaRPr lang="ru-RU" sz="2000" dirty="0" smtClean="0">
              <a:latin typeface="Times New Roman" pitchFamily="18" charset="0"/>
              <a:cs typeface="Times New Roman" pitchFamily="18" charset="0"/>
            </a:endParaRPr>
          </a:p>
          <a:p>
            <a:pPr algn="just"/>
            <a:endParaRPr lang="ru-RU" sz="2000" dirty="0" smtClean="0">
              <a:latin typeface="Times New Roman" pitchFamily="18" charset="0"/>
              <a:cs typeface="Times New Roman" pitchFamily="18" charset="0"/>
            </a:endParaRPr>
          </a:p>
          <a:p>
            <a:pPr algn="just"/>
            <a:endParaRPr lang="ru-RU" sz="2000" dirty="0" smtClean="0">
              <a:latin typeface="Times New Roman" pitchFamily="18" charset="0"/>
              <a:cs typeface="Times New Roman" pitchFamily="18" charset="0"/>
            </a:endParaRPr>
          </a:p>
          <a:p>
            <a:pPr algn="just"/>
            <a:endParaRPr lang="uk-UA" sz="2000" dirty="0" smtClean="0">
              <a:latin typeface="Times New Roman" pitchFamily="18" charset="0"/>
              <a:cs typeface="Times New Roman" pitchFamily="18" charset="0"/>
            </a:endParaRPr>
          </a:p>
          <a:p>
            <a:pPr algn="just"/>
            <a:endParaRPr lang="ru-RU" sz="2000" dirty="0" smtClean="0">
              <a:latin typeface="Times New Roman" pitchFamily="18" charset="0"/>
              <a:cs typeface="Times New Roman" pitchFamily="18" charset="0"/>
            </a:endParaRPr>
          </a:p>
          <a:p>
            <a:pPr algn="just"/>
            <a:r>
              <a:rPr lang="ru-RU" sz="2000" dirty="0" smtClean="0">
                <a:latin typeface="Times New Roman" pitchFamily="18" charset="0"/>
                <a:cs typeface="Times New Roman" pitchFamily="18" charset="0"/>
              </a:rPr>
              <a:t>Приведен</a:t>
            </a:r>
            <a:r>
              <a:rPr lang="uk-UA" sz="2000" dirty="0" smtClean="0">
                <a:latin typeface="Times New Roman" pitchFamily="18" charset="0"/>
                <a:cs typeface="Times New Roman" pitchFamily="18" charset="0"/>
              </a:rPr>
              <a:t>і </a:t>
            </a:r>
            <a:r>
              <a:rPr lang="ru-RU" sz="2000" dirty="0" err="1" smtClean="0">
                <a:latin typeface="Times New Roman" pitchFamily="18" charset="0"/>
                <a:cs typeface="Times New Roman" pitchFamily="18" charset="0"/>
              </a:rPr>
              <a:t>вирази</a:t>
            </a:r>
            <a:r>
              <a:rPr lang="ru-RU" sz="2000" dirty="0" smtClean="0">
                <a:latin typeface="Times New Roman" pitchFamily="18" charset="0"/>
                <a:cs typeface="Times New Roman" pitchFamily="18" charset="0"/>
              </a:rPr>
              <a:t>  для  </a:t>
            </a:r>
            <a:r>
              <a:rPr lang="ru-RU" sz="2000" dirty="0" err="1" smtClean="0">
                <a:latin typeface="Times New Roman" pitchFamily="18" charset="0"/>
                <a:cs typeface="Times New Roman" pitchFamily="18" charset="0"/>
              </a:rPr>
              <a:t>оцінки</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оптимальної</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кількості</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синаптичних</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зв'язків</a:t>
            </a:r>
            <a:r>
              <a:rPr lang="ru-RU" sz="2000" dirty="0" smtClean="0">
                <a:latin typeface="Times New Roman" pitchFamily="18" charset="0"/>
                <a:cs typeface="Times New Roman" pitchFamily="18" charset="0"/>
              </a:rPr>
              <a:t>  та </a:t>
            </a:r>
            <a:r>
              <a:rPr lang="ru-RU" sz="2000" dirty="0" err="1" smtClean="0">
                <a:latin typeface="Times New Roman" pitchFamily="18" charset="0"/>
                <a:cs typeface="Times New Roman" pitchFamily="18" charset="0"/>
              </a:rPr>
              <a:t>кількості</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схованих</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нейронів</a:t>
            </a:r>
            <a:r>
              <a:rPr lang="ru-RU" sz="2000" dirty="0" smtClean="0">
                <a:latin typeface="Times New Roman" pitchFamily="18" charset="0"/>
                <a:cs typeface="Times New Roman" pitchFamily="18" charset="0"/>
              </a:rPr>
              <a:t>  в  </a:t>
            </a:r>
            <a:r>
              <a:rPr lang="ru-RU" sz="2000" dirty="0" err="1" smtClean="0">
                <a:latin typeface="Times New Roman" pitchFamily="18" charset="0"/>
                <a:cs typeface="Times New Roman" pitchFamily="18" charset="0"/>
              </a:rPr>
              <a:t>двошаровому</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персептроні</a:t>
            </a:r>
            <a:r>
              <a:rPr lang="ru-RU" sz="2000" dirty="0" smtClean="0">
                <a:latin typeface="Times New Roman" pitchFamily="18" charset="0"/>
                <a:cs typeface="Times New Roman" pitchFamily="18" charset="0"/>
              </a:rPr>
              <a:t> </a:t>
            </a:r>
          </a:p>
          <a:p>
            <a:pPr algn="just"/>
            <a:endParaRPr lang="uk-UA" sz="2000" dirty="0" smtClean="0">
              <a:latin typeface="Times New Roman" pitchFamily="18" charset="0"/>
              <a:cs typeface="Times New Roman" pitchFamily="18" charset="0"/>
            </a:endParaRPr>
          </a:p>
          <a:p>
            <a:pPr algn="just">
              <a:buNone/>
            </a:pPr>
            <a:endParaRPr lang="uk-UA" sz="2000" dirty="0" smtClean="0">
              <a:latin typeface="Times New Roman" pitchFamily="18" charset="0"/>
              <a:cs typeface="Times New Roman" pitchFamily="18" charset="0"/>
            </a:endParaRPr>
          </a:p>
          <a:p>
            <a:pPr algn="just"/>
            <a:r>
              <a:rPr lang="uk-UA" sz="2000" dirty="0" smtClean="0">
                <a:latin typeface="Times New Roman" pitchFamily="18" charset="0"/>
                <a:cs typeface="Times New Roman" pitchFamily="18" charset="0"/>
              </a:rPr>
              <a:t>Визначення відстані між вхідним  і ваговим вектором i-</a:t>
            </a:r>
            <a:r>
              <a:rPr lang="uk-UA" sz="2000" dirty="0" err="1" smtClean="0">
                <a:latin typeface="Times New Roman" pitchFamily="18" charset="0"/>
                <a:cs typeface="Times New Roman" pitchFamily="18" charset="0"/>
              </a:rPr>
              <a:t>го</a:t>
            </a:r>
            <a:r>
              <a:rPr lang="uk-UA" sz="2000" dirty="0" smtClean="0">
                <a:latin typeface="Times New Roman" pitchFamily="18" charset="0"/>
                <a:cs typeface="Times New Roman" pitchFamily="18" charset="0"/>
              </a:rPr>
              <a:t> нейронного елемента.</a:t>
            </a:r>
          </a:p>
          <a:p>
            <a:pPr algn="just"/>
            <a:endParaRPr lang="ru-RU" sz="2000" dirty="0" smtClean="0">
              <a:latin typeface="Times New Roman" pitchFamily="18" charset="0"/>
              <a:cs typeface="Times New Roman" pitchFamily="18" charset="0"/>
            </a:endParaRPr>
          </a:p>
          <a:p>
            <a:pPr algn="just"/>
            <a:endParaRPr lang="ru-RU" sz="2000" dirty="0" smtClean="0">
              <a:latin typeface="Times New Roman" pitchFamily="18" charset="0"/>
              <a:cs typeface="Times New Roman" pitchFamily="18" charset="0"/>
            </a:endParaRPr>
          </a:p>
          <a:p>
            <a:pPr algn="just"/>
            <a:endParaRPr lang="ru-RU" sz="2000" dirty="0" smtClean="0">
              <a:latin typeface="Times New Roman" pitchFamily="18" charset="0"/>
              <a:cs typeface="Times New Roman" pitchFamily="18" charset="0"/>
            </a:endParaRPr>
          </a:p>
          <a:p>
            <a:pPr algn="just">
              <a:buNone/>
            </a:pPr>
            <a:endParaRPr lang="ru-RU" sz="2000" dirty="0" smtClean="0">
              <a:latin typeface="Times New Roman" pitchFamily="18" charset="0"/>
              <a:cs typeface="Times New Roman" pitchFamily="18" charset="0"/>
            </a:endParaRPr>
          </a:p>
          <a:p>
            <a:pPr algn="just">
              <a:buNone/>
            </a:pPr>
            <a:endParaRPr lang="ru-RU" sz="2000" dirty="0" smtClean="0">
              <a:latin typeface="Times New Roman" pitchFamily="18" charset="0"/>
              <a:cs typeface="Times New Roman" pitchFamily="18" charset="0"/>
            </a:endParaRPr>
          </a:p>
          <a:p>
            <a:pPr algn="just"/>
            <a:endParaRPr lang="ru-RU" sz="2000" dirty="0" smtClean="0">
              <a:latin typeface="Times New Roman" pitchFamily="18" charset="0"/>
              <a:cs typeface="Times New Roman" pitchFamily="18" charset="0"/>
            </a:endParaRPr>
          </a:p>
          <a:p>
            <a:pPr algn="just"/>
            <a:endParaRPr lang="ru-RU" sz="2000" dirty="0" smtClean="0">
              <a:latin typeface="Times New Roman" pitchFamily="18" charset="0"/>
              <a:cs typeface="Times New Roman" pitchFamily="18" charset="0"/>
            </a:endParaRPr>
          </a:p>
          <a:p>
            <a:pPr algn="just"/>
            <a:endParaRPr lang="ru-RU" sz="2000" dirty="0" smtClean="0">
              <a:latin typeface="Times New Roman" pitchFamily="18" charset="0"/>
              <a:cs typeface="Times New Roman" pitchFamily="18" charset="0"/>
            </a:endParaRPr>
          </a:p>
          <a:p>
            <a:pPr algn="just">
              <a:buNone/>
            </a:pPr>
            <a:endParaRPr lang="ru-RU" sz="2000" dirty="0" smtClean="0">
              <a:latin typeface="Times New Roman" pitchFamily="18" charset="0"/>
              <a:cs typeface="Times New Roman" pitchFamily="18" charset="0"/>
            </a:endParaRPr>
          </a:p>
        </p:txBody>
      </p:sp>
      <p:pic>
        <p:nvPicPr>
          <p:cNvPr id="1026" name="Picture 2" descr="C:\Users\bfi\Desktop\1.PNG"/>
          <p:cNvPicPr>
            <a:picLocks noChangeAspect="1" noChangeArrowheads="1"/>
          </p:cNvPicPr>
          <p:nvPr/>
        </p:nvPicPr>
        <p:blipFill>
          <a:blip r:embed="rId2" cstate="print"/>
          <a:srcRect/>
          <a:stretch>
            <a:fillRect/>
          </a:stretch>
        </p:blipFill>
        <p:spPr bwMode="auto">
          <a:xfrm>
            <a:off x="1691680" y="2492896"/>
            <a:ext cx="5688632" cy="1505123"/>
          </a:xfrm>
          <a:prstGeom prst="rect">
            <a:avLst/>
          </a:prstGeom>
          <a:noFill/>
        </p:spPr>
      </p:pic>
      <p:pic>
        <p:nvPicPr>
          <p:cNvPr id="5" name="Picture 2" descr="C:\Users\bfi\Desktop\2.PNG"/>
          <p:cNvPicPr>
            <a:picLocks noChangeAspect="1" noChangeArrowheads="1"/>
          </p:cNvPicPr>
          <p:nvPr/>
        </p:nvPicPr>
        <p:blipFill>
          <a:blip r:embed="rId3" cstate="print"/>
          <a:srcRect/>
          <a:stretch>
            <a:fillRect/>
          </a:stretch>
        </p:blipFill>
        <p:spPr bwMode="auto">
          <a:xfrm>
            <a:off x="1187624" y="4941168"/>
            <a:ext cx="6299934" cy="576064"/>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634082"/>
          </a:xfrm>
        </p:spPr>
        <p:txBody>
          <a:bodyPr>
            <a:normAutofit fontScale="90000"/>
          </a:bodyPr>
          <a:lstStyle/>
          <a:p>
            <a:pPr algn="ctr"/>
            <a:r>
              <a:rPr lang="uk-UA" dirty="0" smtClean="0">
                <a:latin typeface="Times New Roman" pitchFamily="18" charset="0"/>
                <a:cs typeface="Times New Roman" pitchFamily="18" charset="0"/>
              </a:rPr>
              <a:t>Алгоритм </a:t>
            </a:r>
            <a:r>
              <a:rPr lang="ru-RU" dirty="0" err="1" smtClean="0">
                <a:latin typeface="Times New Roman" pitchFamily="18" charset="0"/>
                <a:cs typeface="Times New Roman" pitchFamily="18" charset="0"/>
              </a:rPr>
              <a:t>виявлення</a:t>
            </a:r>
            <a:r>
              <a:rPr lang="ru-RU"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DoS</a:t>
            </a:r>
            <a:r>
              <a:rPr lang="en-US" dirty="0" smtClean="0">
                <a:latin typeface="Times New Roman" pitchFamily="18" charset="0"/>
                <a:cs typeface="Times New Roman" pitchFamily="18" charset="0"/>
              </a:rPr>
              <a:t> </a:t>
            </a:r>
            <a:r>
              <a:rPr lang="uk-UA" dirty="0" smtClean="0">
                <a:latin typeface="Times New Roman" pitchFamily="18" charset="0"/>
                <a:cs typeface="Times New Roman" pitchFamily="18" charset="0"/>
              </a:rPr>
              <a:t>атак</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a:xfrm>
            <a:off x="395536" y="1124744"/>
            <a:ext cx="8064896" cy="5328592"/>
          </a:xfrm>
        </p:spPr>
        <p:txBody>
          <a:bodyPr/>
          <a:lstStyle/>
          <a:p>
            <a:pPr>
              <a:buNone/>
            </a:pPr>
            <a:endParaRPr lang="uk-UA" dirty="0" smtClean="0"/>
          </a:p>
          <a:p>
            <a:pPr>
              <a:buNone/>
            </a:pPr>
            <a:r>
              <a:rPr lang="uk-UA" dirty="0" smtClean="0"/>
              <a:t>                                                    </a:t>
            </a:r>
          </a:p>
        </p:txBody>
      </p:sp>
      <p:pic>
        <p:nvPicPr>
          <p:cNvPr id="1026" name="Picture 2" descr="C:\Users\bfi\Desktop\123.png"/>
          <p:cNvPicPr>
            <a:picLocks noChangeAspect="1" noChangeArrowheads="1"/>
          </p:cNvPicPr>
          <p:nvPr/>
        </p:nvPicPr>
        <p:blipFill>
          <a:blip r:embed="rId2" cstate="print"/>
          <a:srcRect/>
          <a:stretch>
            <a:fillRect/>
          </a:stretch>
        </p:blipFill>
        <p:spPr bwMode="auto">
          <a:xfrm>
            <a:off x="1115616" y="908720"/>
            <a:ext cx="6480720" cy="5742949"/>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066130"/>
          </a:xfrm>
        </p:spPr>
        <p:txBody>
          <a:bodyPr>
            <a:normAutofit fontScale="90000"/>
          </a:bodyPr>
          <a:lstStyle/>
          <a:p>
            <a:pPr algn="ctr"/>
            <a:r>
              <a:rPr lang="uk-UA" dirty="0" smtClean="0">
                <a:latin typeface="Times New Roman" pitchFamily="18" charset="0"/>
                <a:cs typeface="Times New Roman" pitchFamily="18" charset="0"/>
              </a:rPr>
              <a:t>Алгоритм функціонування системи виявлення атак</a:t>
            </a:r>
            <a:endParaRPr lang="ru-RU" dirty="0">
              <a:latin typeface="Times New Roman" pitchFamily="18" charset="0"/>
              <a:cs typeface="Times New Roman" pitchFamily="18" charset="0"/>
            </a:endParaRPr>
          </a:p>
        </p:txBody>
      </p:sp>
      <p:pic>
        <p:nvPicPr>
          <p:cNvPr id="4" name="Содержимое 3" descr="F:\Новая папка (2)\алгоритм_атаки.png"/>
          <p:cNvPicPr>
            <a:picLocks noGrp="1"/>
          </p:cNvPicPr>
          <p:nvPr>
            <p:ph idx="1"/>
          </p:nvPr>
        </p:nvPicPr>
        <p:blipFill>
          <a:blip r:embed="rId2" cstate="print"/>
          <a:srcRect/>
          <a:stretch>
            <a:fillRect/>
          </a:stretch>
        </p:blipFill>
        <p:spPr bwMode="auto">
          <a:xfrm>
            <a:off x="3131840" y="1484784"/>
            <a:ext cx="2262754" cy="4896544"/>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778098"/>
          </a:xfrm>
        </p:spPr>
        <p:txBody>
          <a:bodyPr/>
          <a:lstStyle/>
          <a:p>
            <a:pPr algn="ctr"/>
            <a:r>
              <a:rPr lang="en-US" dirty="0" smtClean="0">
                <a:latin typeface="Times New Roman" pitchFamily="18" charset="0"/>
                <a:cs typeface="Times New Roman" pitchFamily="18" charset="0"/>
              </a:rPr>
              <a:t>UML </a:t>
            </a:r>
            <a:r>
              <a:rPr lang="uk-UA" dirty="0" smtClean="0">
                <a:latin typeface="Times New Roman" pitchFamily="18" charset="0"/>
                <a:cs typeface="Times New Roman" pitchFamily="18" charset="0"/>
              </a:rPr>
              <a:t>діаграма класів системи</a:t>
            </a:r>
            <a:endParaRPr lang="ru-RU" dirty="0">
              <a:latin typeface="Times New Roman" pitchFamily="18" charset="0"/>
              <a:cs typeface="Times New Roman" pitchFamily="18" charset="0"/>
            </a:endParaRPr>
          </a:p>
        </p:txBody>
      </p:sp>
      <p:pic>
        <p:nvPicPr>
          <p:cNvPr id="4098" name="Picture 2" descr="C:\Users\bfi\Desktop\Dip\Инфо для диплома\Грфические материалы\3.png"/>
          <p:cNvPicPr>
            <a:picLocks noChangeAspect="1" noChangeArrowheads="1"/>
          </p:cNvPicPr>
          <p:nvPr/>
        </p:nvPicPr>
        <p:blipFill>
          <a:blip r:embed="rId2" cstate="print"/>
          <a:srcRect/>
          <a:stretch>
            <a:fillRect/>
          </a:stretch>
        </p:blipFill>
        <p:spPr bwMode="auto">
          <a:xfrm>
            <a:off x="899592" y="1340768"/>
            <a:ext cx="7200800" cy="4968552"/>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706090"/>
          </a:xfrm>
        </p:spPr>
        <p:txBody>
          <a:bodyPr>
            <a:normAutofit fontScale="90000"/>
          </a:bodyPr>
          <a:lstStyle/>
          <a:p>
            <a:pPr algn="ctr"/>
            <a:r>
              <a:rPr lang="uk-UA" dirty="0" smtClean="0">
                <a:latin typeface="Times New Roman" pitchFamily="18" charset="0"/>
                <a:cs typeface="Times New Roman" pitchFamily="18" charset="0"/>
              </a:rPr>
              <a:t>Інтерфейс програми</a:t>
            </a:r>
            <a:endParaRPr lang="ru-RU" dirty="0">
              <a:latin typeface="Times New Roman" pitchFamily="18" charset="0"/>
              <a:cs typeface="Times New Roman" pitchFamily="18" charset="0"/>
            </a:endParaRPr>
          </a:p>
        </p:txBody>
      </p:sp>
      <p:pic>
        <p:nvPicPr>
          <p:cNvPr id="5122" name="Picture 2" descr="C:\Users\bfi\Desktop\Dip\Инфо для диплома\Грфические материалы\4.png"/>
          <p:cNvPicPr>
            <a:picLocks noChangeAspect="1" noChangeArrowheads="1"/>
          </p:cNvPicPr>
          <p:nvPr/>
        </p:nvPicPr>
        <p:blipFill>
          <a:blip r:embed="rId2" cstate="print"/>
          <a:srcRect/>
          <a:stretch>
            <a:fillRect/>
          </a:stretch>
        </p:blipFill>
        <p:spPr bwMode="auto">
          <a:xfrm>
            <a:off x="827584" y="1124744"/>
            <a:ext cx="7312299" cy="4464496"/>
          </a:xfrm>
          <a:prstGeom prst="rect">
            <a:avLst/>
          </a:prstGeom>
          <a:noFill/>
        </p:spPr>
      </p:pic>
      <p:sp>
        <p:nvSpPr>
          <p:cNvPr id="5" name="Заголовок 1"/>
          <p:cNvSpPr txBox="1">
            <a:spLocks/>
          </p:cNvSpPr>
          <p:nvPr/>
        </p:nvSpPr>
        <p:spPr>
          <a:xfrm>
            <a:off x="539552" y="5733256"/>
            <a:ext cx="7467600" cy="504056"/>
          </a:xfrm>
          <a:prstGeom prst="rect">
            <a:avLst/>
          </a:prstGeom>
        </p:spPr>
        <p:txBody>
          <a:bodyPr vert="horz" anchor="b">
            <a:normAutofit/>
          </a:bodyPr>
          <a:lstStyle/>
          <a:p>
            <a:pPr lvl="0" algn="ctr">
              <a:spcBef>
                <a:spcPct val="0"/>
              </a:spcBef>
            </a:pPr>
            <a:r>
              <a:rPr lang="uk-UA" sz="2400" dirty="0" smtClean="0">
                <a:latin typeface="Times New Roman" pitchFamily="18" charset="0"/>
                <a:cs typeface="Times New Roman" pitchFamily="18" charset="0"/>
              </a:rPr>
              <a:t>Головне вікно системи</a:t>
            </a:r>
            <a:endParaRPr kumimoji="0" lang="ru-RU" sz="2400" b="0" i="0" u="none" strike="noStrike" kern="1200" cap="small" spc="0" normalizeH="0" baseline="0" noProof="0" dirty="0">
              <a:ln>
                <a:noFill/>
              </a:ln>
              <a:solidFill>
                <a:schemeClr val="tx2"/>
              </a:solidFill>
              <a:effectLst/>
              <a:uLnTx/>
              <a:uFillTx/>
              <a:latin typeface="Times New Roman" pitchFamily="18" charset="0"/>
              <a:ea typeface="+mj-ea"/>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4869160"/>
            <a:ext cx="7467600" cy="792088"/>
          </a:xfrm>
        </p:spPr>
        <p:txBody>
          <a:bodyPr>
            <a:noAutofit/>
          </a:bodyPr>
          <a:lstStyle/>
          <a:p>
            <a:pPr algn="ctr"/>
            <a:r>
              <a:rPr lang="uk-UA" sz="2400" dirty="0" smtClean="0">
                <a:solidFill>
                  <a:schemeClr val="tx1"/>
                </a:solidFill>
                <a:latin typeface="Times New Roman" pitchFamily="18" charset="0"/>
                <a:cs typeface="Times New Roman" pitchFamily="18" charset="0"/>
              </a:rPr>
              <a:t>Додавання нового </a:t>
            </a:r>
            <a:r>
              <a:rPr lang="ru-RU" sz="2400" dirty="0" smtClean="0">
                <a:solidFill>
                  <a:schemeClr val="tx1"/>
                </a:solidFill>
                <a:latin typeface="Times New Roman" pitchFamily="18" charset="0"/>
                <a:cs typeface="Times New Roman" pitchFamily="18" charset="0"/>
              </a:rPr>
              <a:t>сервера </a:t>
            </a:r>
            <a:br>
              <a:rPr lang="ru-RU" sz="2400" dirty="0" smtClean="0">
                <a:solidFill>
                  <a:schemeClr val="tx1"/>
                </a:solidFill>
                <a:latin typeface="Times New Roman" pitchFamily="18" charset="0"/>
                <a:cs typeface="Times New Roman" pitchFamily="18" charset="0"/>
              </a:rPr>
            </a:br>
            <a:endParaRPr lang="ru-RU" sz="2400" dirty="0">
              <a:solidFill>
                <a:schemeClr val="tx1"/>
              </a:solidFill>
              <a:latin typeface="Times New Roman" pitchFamily="18" charset="0"/>
              <a:cs typeface="Times New Roman" pitchFamily="18" charset="0"/>
            </a:endParaRPr>
          </a:p>
        </p:txBody>
      </p:sp>
      <p:pic>
        <p:nvPicPr>
          <p:cNvPr id="6" name="Содержимое 5" descr="C:\Users\bfi\Desktop\images\addNewWorks.png"/>
          <p:cNvPicPr>
            <a:picLocks noGrp="1"/>
          </p:cNvPicPr>
          <p:nvPr>
            <p:ph idx="1"/>
          </p:nvPr>
        </p:nvPicPr>
        <p:blipFill>
          <a:blip r:embed="rId2" cstate="print"/>
          <a:srcRect/>
          <a:stretch>
            <a:fillRect/>
          </a:stretch>
        </p:blipFill>
        <p:spPr bwMode="auto">
          <a:xfrm>
            <a:off x="2771800" y="548680"/>
            <a:ext cx="2961905" cy="3800000"/>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4797152"/>
            <a:ext cx="7467600" cy="936104"/>
          </a:xfrm>
        </p:spPr>
        <p:txBody>
          <a:bodyPr>
            <a:noAutofit/>
          </a:bodyPr>
          <a:lstStyle/>
          <a:p>
            <a:pPr algn="ctr"/>
            <a:r>
              <a:rPr lang="ru-RU" sz="2400" dirty="0" err="1" smtClean="0">
                <a:solidFill>
                  <a:schemeClr val="tx1"/>
                </a:solidFill>
                <a:latin typeface="Times New Roman" pitchFamily="18" charset="0"/>
                <a:cs typeface="Times New Roman" pitchFamily="18" charset="0"/>
              </a:rPr>
              <a:t>Завершення</a:t>
            </a:r>
            <a:r>
              <a:rPr lang="ru-RU" sz="2400" dirty="0" smtClean="0">
                <a:solidFill>
                  <a:schemeClr val="tx1"/>
                </a:solidFill>
                <a:latin typeface="Times New Roman" pitchFamily="18" charset="0"/>
                <a:cs typeface="Times New Roman" pitchFamily="18" charset="0"/>
              </a:rPr>
              <a:t> </a:t>
            </a:r>
            <a:r>
              <a:rPr lang="ru-RU" sz="2400" dirty="0" err="1" smtClean="0">
                <a:solidFill>
                  <a:schemeClr val="tx1"/>
                </a:solidFill>
                <a:latin typeface="Times New Roman" pitchFamily="18" charset="0"/>
                <a:cs typeface="Times New Roman" pitchFamily="18" charset="0"/>
              </a:rPr>
              <a:t>анал</a:t>
            </a:r>
            <a:r>
              <a:rPr lang="uk-UA" sz="2400" dirty="0" err="1" smtClean="0">
                <a:solidFill>
                  <a:schemeClr val="tx1"/>
                </a:solidFill>
                <a:latin typeface="Times New Roman" pitchFamily="18" charset="0"/>
                <a:cs typeface="Times New Roman" pitchFamily="18" charset="0"/>
              </a:rPr>
              <a:t>ізу</a:t>
            </a:r>
            <a:r>
              <a:rPr lang="uk-UA" sz="2400" dirty="0" smtClean="0">
                <a:solidFill>
                  <a:schemeClr val="tx1"/>
                </a:solidFill>
                <a:latin typeface="Times New Roman" pitchFamily="18" charset="0"/>
                <a:cs typeface="Times New Roman" pitchFamily="18" charset="0"/>
              </a:rPr>
              <a:t> </a:t>
            </a:r>
            <a:r>
              <a:rPr lang="ru-RU" sz="2400" dirty="0" smtClean="0">
                <a:solidFill>
                  <a:schemeClr val="tx1"/>
                </a:solidFill>
                <a:latin typeface="Times New Roman" pitchFamily="18" charset="0"/>
                <a:cs typeface="Times New Roman" pitchFamily="18" charset="0"/>
              </a:rPr>
              <a:t>адрес </a:t>
            </a:r>
            <a:r>
              <a:rPr lang="ru-RU" sz="2400" dirty="0" err="1" smtClean="0">
                <a:solidFill>
                  <a:schemeClr val="tx1"/>
                </a:solidFill>
                <a:latin typeface="Times New Roman" pitchFamily="18" charset="0"/>
                <a:cs typeface="Times New Roman" pitchFamily="18" charset="0"/>
              </a:rPr>
              <a:t>і</a:t>
            </a:r>
            <a:r>
              <a:rPr lang="ru-RU" sz="2400" dirty="0" smtClean="0">
                <a:solidFill>
                  <a:schemeClr val="tx1"/>
                </a:solidFill>
                <a:latin typeface="Times New Roman" pitchFamily="18" charset="0"/>
                <a:cs typeface="Times New Roman" pitchFamily="18" charset="0"/>
              </a:rPr>
              <a:t> </a:t>
            </a:r>
            <a:r>
              <a:rPr lang="ru-RU" sz="2400" dirty="0" err="1" smtClean="0">
                <a:solidFill>
                  <a:schemeClr val="tx1"/>
                </a:solidFill>
                <a:latin typeface="Times New Roman" pitchFamily="18" charset="0"/>
                <a:cs typeface="Times New Roman" pitchFamily="18" charset="0"/>
              </a:rPr>
              <a:t>виведення</a:t>
            </a:r>
            <a:r>
              <a:rPr lang="ru-RU" sz="2400" dirty="0" smtClean="0">
                <a:solidFill>
                  <a:schemeClr val="tx1"/>
                </a:solidFill>
                <a:latin typeface="Times New Roman" pitchFamily="18" charset="0"/>
                <a:cs typeface="Times New Roman" pitchFamily="18" charset="0"/>
              </a:rPr>
              <a:t> </a:t>
            </a:r>
            <a:r>
              <a:rPr lang="ru-RU" sz="2400" dirty="0" err="1" smtClean="0">
                <a:solidFill>
                  <a:schemeClr val="tx1"/>
                </a:solidFill>
                <a:latin typeface="Times New Roman" pitchFamily="18" charset="0"/>
                <a:cs typeface="Times New Roman" pitchFamily="18" charset="0"/>
              </a:rPr>
              <a:t>кількості</a:t>
            </a:r>
            <a:r>
              <a:rPr lang="ru-RU" sz="2400" dirty="0" smtClean="0">
                <a:solidFill>
                  <a:schemeClr val="tx1"/>
                </a:solidFill>
                <a:latin typeface="Times New Roman" pitchFamily="18" charset="0"/>
                <a:cs typeface="Times New Roman" pitchFamily="18" charset="0"/>
              </a:rPr>
              <a:t> атак</a:t>
            </a:r>
            <a:br>
              <a:rPr lang="ru-RU" sz="2400" dirty="0" smtClean="0">
                <a:solidFill>
                  <a:schemeClr val="tx1"/>
                </a:solidFill>
                <a:latin typeface="Times New Roman" pitchFamily="18" charset="0"/>
                <a:cs typeface="Times New Roman" pitchFamily="18" charset="0"/>
              </a:rPr>
            </a:br>
            <a:endParaRPr lang="ru-RU" sz="2400" dirty="0">
              <a:solidFill>
                <a:schemeClr val="tx1"/>
              </a:solidFill>
              <a:latin typeface="Times New Roman" pitchFamily="18" charset="0"/>
              <a:cs typeface="Times New Roman" pitchFamily="18" charset="0"/>
            </a:endParaRPr>
          </a:p>
        </p:txBody>
      </p:sp>
      <p:pic>
        <p:nvPicPr>
          <p:cNvPr id="4" name="Содержимое 3" descr="C:\Users\bfi\Desktop\images\proxy_parser.png"/>
          <p:cNvPicPr>
            <a:picLocks noGrp="1"/>
          </p:cNvPicPr>
          <p:nvPr>
            <p:ph idx="1"/>
          </p:nvPr>
        </p:nvPicPr>
        <p:blipFill>
          <a:blip r:embed="rId2" cstate="print"/>
          <a:srcRect/>
          <a:stretch>
            <a:fillRect/>
          </a:stretch>
        </p:blipFill>
        <p:spPr bwMode="auto">
          <a:xfrm>
            <a:off x="971600" y="404664"/>
            <a:ext cx="6838096" cy="3904762"/>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922114"/>
          </a:xfrm>
        </p:spPr>
        <p:txBody>
          <a:bodyPr>
            <a:noAutofit/>
          </a:bodyPr>
          <a:lstStyle/>
          <a:p>
            <a:pPr algn="ctr"/>
            <a:r>
              <a:rPr lang="uk-UA" sz="3000" dirty="0" smtClean="0">
                <a:latin typeface="Times New Roman" pitchFamily="18" charset="0"/>
                <a:cs typeface="Times New Roman" pitchFamily="18" charset="0"/>
              </a:rPr>
              <a:t>Порівняння результатів виявлення атак аналога і власної розробки</a:t>
            </a:r>
            <a:endParaRPr lang="ru-RU" sz="3000" dirty="0">
              <a:latin typeface="Times New Roman" pitchFamily="18" charset="0"/>
              <a:cs typeface="Times New Roman" pitchFamily="18" charset="0"/>
            </a:endParaRPr>
          </a:p>
        </p:txBody>
      </p:sp>
      <p:pic>
        <p:nvPicPr>
          <p:cNvPr id="2050" name="Picture 2" descr="C:\Users\bfi\Desktop\1234.PNG"/>
          <p:cNvPicPr>
            <a:picLocks noChangeAspect="1" noChangeArrowheads="1"/>
          </p:cNvPicPr>
          <p:nvPr/>
        </p:nvPicPr>
        <p:blipFill>
          <a:blip r:embed="rId2" cstate="print"/>
          <a:srcRect/>
          <a:stretch>
            <a:fillRect/>
          </a:stretch>
        </p:blipFill>
        <p:spPr bwMode="auto">
          <a:xfrm>
            <a:off x="539552" y="1844824"/>
            <a:ext cx="7949952" cy="3456384"/>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512" y="260648"/>
            <a:ext cx="8784976" cy="6336704"/>
          </a:xfrm>
        </p:spPr>
        <p:txBody>
          <a:bodyPr>
            <a:noAutofit/>
          </a:bodyPr>
          <a:lstStyle/>
          <a:p>
            <a:pPr algn="just"/>
            <a:r>
              <a:rPr lang="uk-UA" sz="2400" u="sng" dirty="0" smtClean="0">
                <a:solidFill>
                  <a:srgbClr val="0070C0"/>
                </a:solidFill>
                <a:latin typeface="Times New Roman" pitchFamily="18" charset="0"/>
                <a:cs typeface="Times New Roman" pitchFamily="18" charset="0"/>
              </a:rPr>
              <a:t>Об’єктом</a:t>
            </a:r>
            <a:r>
              <a:rPr lang="uk-UA" sz="2400" dirty="0" smtClean="0">
                <a:latin typeface="Times New Roman" pitchFamily="18" charset="0"/>
                <a:cs typeface="Times New Roman" pitchFamily="18" charset="0"/>
              </a:rPr>
              <a:t> дослідження є процес виявлення </a:t>
            </a:r>
            <a:r>
              <a:rPr lang="en-US" sz="2400" dirty="0" smtClean="0">
                <a:latin typeface="Times New Roman" pitchFamily="18" charset="0"/>
                <a:cs typeface="Times New Roman" pitchFamily="18" charset="0"/>
              </a:rPr>
              <a:t>Denial</a:t>
            </a:r>
            <a:r>
              <a:rPr lang="uk-UA" sz="2400" dirty="0" smtClean="0">
                <a:latin typeface="Times New Roman" pitchFamily="18" charset="0"/>
                <a:cs typeface="Times New Roman" pitchFamily="18" charset="0"/>
              </a:rPr>
              <a:t> – </a:t>
            </a:r>
            <a:r>
              <a:rPr lang="en-US" sz="2400" dirty="0" smtClean="0">
                <a:latin typeface="Times New Roman" pitchFamily="18" charset="0"/>
                <a:cs typeface="Times New Roman" pitchFamily="18" charset="0"/>
              </a:rPr>
              <a:t>of</a:t>
            </a:r>
            <a:r>
              <a:rPr lang="uk-UA" sz="2400" dirty="0" smtClean="0">
                <a:latin typeface="Times New Roman" pitchFamily="18" charset="0"/>
                <a:cs typeface="Times New Roman" pitchFamily="18" charset="0"/>
              </a:rPr>
              <a:t> – </a:t>
            </a:r>
            <a:r>
              <a:rPr lang="en-US" sz="2400" dirty="0" smtClean="0">
                <a:latin typeface="Times New Roman" pitchFamily="18" charset="0"/>
                <a:cs typeface="Times New Roman" pitchFamily="18" charset="0"/>
              </a:rPr>
              <a:t>service </a:t>
            </a:r>
            <a:r>
              <a:rPr lang="uk-UA" sz="2400" dirty="0" smtClean="0">
                <a:latin typeface="Times New Roman" pitchFamily="18" charset="0"/>
                <a:cs typeface="Times New Roman" pitchFamily="18" charset="0"/>
              </a:rPr>
              <a:t>атак;</a:t>
            </a:r>
            <a:endParaRPr lang="ru-RU" sz="2400" dirty="0" smtClean="0">
              <a:latin typeface="Times New Roman" pitchFamily="18" charset="0"/>
              <a:cs typeface="Times New Roman" pitchFamily="18" charset="0"/>
            </a:endParaRPr>
          </a:p>
          <a:p>
            <a:pPr algn="just"/>
            <a:r>
              <a:rPr lang="uk-UA" sz="2400" u="sng" dirty="0" smtClean="0">
                <a:solidFill>
                  <a:srgbClr val="0070C0"/>
                </a:solidFill>
                <a:latin typeface="Times New Roman" pitchFamily="18" charset="0"/>
                <a:cs typeface="Times New Roman" pitchFamily="18" charset="0"/>
              </a:rPr>
              <a:t>Предметом</a:t>
            </a:r>
            <a:r>
              <a:rPr lang="uk-UA" sz="2400" dirty="0" smtClean="0">
                <a:latin typeface="Times New Roman" pitchFamily="18" charset="0"/>
                <a:cs typeface="Times New Roman" pitchFamily="18" charset="0"/>
              </a:rPr>
              <a:t> дослідження є програмне забезпечення виявлення </a:t>
            </a:r>
            <a:r>
              <a:rPr lang="uk-UA"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Denial</a:t>
            </a:r>
            <a:r>
              <a:rPr lang="uk-UA" sz="2400" dirty="0" smtClean="0">
                <a:latin typeface="Times New Roman" pitchFamily="18" charset="0"/>
                <a:cs typeface="Times New Roman" pitchFamily="18" charset="0"/>
              </a:rPr>
              <a:t> </a:t>
            </a:r>
            <a:r>
              <a:rPr lang="uk-UA"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of</a:t>
            </a:r>
            <a:r>
              <a:rPr lang="uk-UA" sz="2400" dirty="0" smtClean="0">
                <a:latin typeface="Times New Roman" pitchFamily="18" charset="0"/>
                <a:cs typeface="Times New Roman" pitchFamily="18" charset="0"/>
              </a:rPr>
              <a:t> – </a:t>
            </a:r>
            <a:r>
              <a:rPr lang="en-US" sz="2400" dirty="0" smtClean="0">
                <a:latin typeface="Times New Roman" pitchFamily="18" charset="0"/>
                <a:cs typeface="Times New Roman" pitchFamily="18" charset="0"/>
              </a:rPr>
              <a:t>service </a:t>
            </a:r>
            <a:r>
              <a:rPr lang="uk-UA" sz="2400" dirty="0" smtClean="0">
                <a:latin typeface="Times New Roman" pitchFamily="18" charset="0"/>
                <a:cs typeface="Times New Roman" pitchFamily="18" charset="0"/>
              </a:rPr>
              <a:t>атак;</a:t>
            </a:r>
            <a:endParaRPr lang="ru-RU" sz="2400" dirty="0" smtClean="0">
              <a:latin typeface="Times New Roman" pitchFamily="18" charset="0"/>
              <a:cs typeface="Times New Roman" pitchFamily="18" charset="0"/>
            </a:endParaRPr>
          </a:p>
          <a:p>
            <a:pPr algn="just"/>
            <a:r>
              <a:rPr lang="uk-UA" sz="2400" u="sng" dirty="0" smtClean="0">
                <a:solidFill>
                  <a:srgbClr val="0070C0"/>
                </a:solidFill>
                <a:latin typeface="Times New Roman" pitchFamily="18" charset="0"/>
                <a:cs typeface="Times New Roman" pitchFamily="18" charset="0"/>
              </a:rPr>
              <a:t>Метою</a:t>
            </a:r>
            <a:r>
              <a:rPr lang="uk-UA" sz="2400" dirty="0" smtClean="0">
                <a:latin typeface="Times New Roman" pitchFamily="18" charset="0"/>
                <a:cs typeface="Times New Roman" pitchFamily="18" charset="0"/>
              </a:rPr>
              <a:t> дипломного проекту є підвищення </a:t>
            </a:r>
            <a:r>
              <a:rPr lang="uk-UA" sz="2400" spc="-100" dirty="0" smtClean="0">
                <a:latin typeface="Times New Roman" pitchFamily="18" charset="0"/>
                <a:cs typeface="Times New Roman" pitchFamily="18" charset="0"/>
              </a:rPr>
              <a:t>ефективності виявлення </a:t>
            </a:r>
            <a:r>
              <a:rPr lang="uk-UA" sz="2400" spc="-100" dirty="0" smtClean="0">
                <a:latin typeface="Times New Roman" pitchFamily="18" charset="0"/>
                <a:cs typeface="Times New Roman" pitchFamily="18" charset="0"/>
              </a:rPr>
              <a:t> </a:t>
            </a:r>
            <a:r>
              <a:rPr lang="en-US" sz="2400" spc="-100" dirty="0" smtClean="0">
                <a:latin typeface="Times New Roman" pitchFamily="18" charset="0"/>
                <a:cs typeface="Times New Roman" pitchFamily="18" charset="0"/>
              </a:rPr>
              <a:t>Denial</a:t>
            </a:r>
            <a:r>
              <a:rPr lang="uk-UA" sz="2400" spc="-100" dirty="0" smtClean="0">
                <a:latin typeface="Times New Roman" pitchFamily="18" charset="0"/>
                <a:cs typeface="Times New Roman" pitchFamily="18" charset="0"/>
              </a:rPr>
              <a:t> </a:t>
            </a:r>
            <a:r>
              <a:rPr lang="uk-UA" sz="2400" spc="-100" dirty="0" smtClean="0">
                <a:latin typeface="Times New Roman" pitchFamily="18" charset="0"/>
                <a:cs typeface="Times New Roman" pitchFamily="18" charset="0"/>
              </a:rPr>
              <a:t>– </a:t>
            </a:r>
            <a:r>
              <a:rPr lang="en-US" sz="2400" spc="-100" dirty="0" smtClean="0">
                <a:latin typeface="Times New Roman" pitchFamily="18" charset="0"/>
                <a:cs typeface="Times New Roman" pitchFamily="18" charset="0"/>
              </a:rPr>
              <a:t>of</a:t>
            </a:r>
            <a:r>
              <a:rPr lang="uk-UA" sz="2400" spc="-100" dirty="0" smtClean="0">
                <a:latin typeface="Times New Roman" pitchFamily="18" charset="0"/>
                <a:cs typeface="Times New Roman" pitchFamily="18" charset="0"/>
              </a:rPr>
              <a:t> – </a:t>
            </a:r>
            <a:r>
              <a:rPr lang="en-US" sz="2400" spc="-100" dirty="0" smtClean="0">
                <a:latin typeface="Times New Roman" pitchFamily="18" charset="0"/>
                <a:cs typeface="Times New Roman" pitchFamily="18" charset="0"/>
              </a:rPr>
              <a:t>service </a:t>
            </a:r>
            <a:r>
              <a:rPr lang="uk-UA" sz="2400" spc="-100" dirty="0" smtClean="0">
                <a:latin typeface="Times New Roman" pitchFamily="18" charset="0"/>
                <a:cs typeface="Times New Roman" pitchFamily="18" charset="0"/>
              </a:rPr>
              <a:t>атак</a:t>
            </a:r>
            <a:endParaRPr lang="uk-UA" sz="2400" spc="-100" dirty="0" smtClean="0">
              <a:latin typeface="Times New Roman" pitchFamily="18" charset="0"/>
              <a:cs typeface="Times New Roman" pitchFamily="18" charset="0"/>
            </a:endParaRPr>
          </a:p>
          <a:p>
            <a:pPr algn="just">
              <a:buNone/>
            </a:pPr>
            <a:r>
              <a:rPr lang="uk-UA" sz="2400" spc="-100" dirty="0" smtClean="0">
                <a:solidFill>
                  <a:srgbClr val="0070C0"/>
                </a:solidFill>
                <a:latin typeface="Times New Roman" pitchFamily="18" charset="0"/>
                <a:cs typeface="Times New Roman" pitchFamily="18" charset="0"/>
              </a:rPr>
              <a:t>Для досягнення мети слід розв’язати  такі задачі:</a:t>
            </a:r>
          </a:p>
          <a:p>
            <a:pPr lvl="0" algn="just"/>
            <a:r>
              <a:rPr lang="uk-UA" sz="2400" dirty="0" smtClean="0">
                <a:latin typeface="Times New Roman" pitchFamily="18" charset="0"/>
                <a:cs typeface="Times New Roman" pitchFamily="18" charset="0"/>
              </a:rPr>
              <a:t>виконати аналіз сучасних аналогів виявлення </a:t>
            </a:r>
            <a:r>
              <a:rPr lang="en-US" sz="2400" dirty="0" smtClean="0">
                <a:latin typeface="Times New Roman" pitchFamily="18" charset="0"/>
                <a:cs typeface="Times New Roman" pitchFamily="18" charset="0"/>
              </a:rPr>
              <a:t>Denial</a:t>
            </a:r>
            <a:r>
              <a:rPr lang="uk-UA" sz="2400" dirty="0" smtClean="0">
                <a:latin typeface="Times New Roman" pitchFamily="18" charset="0"/>
                <a:cs typeface="Times New Roman" pitchFamily="18" charset="0"/>
              </a:rPr>
              <a:t> – </a:t>
            </a:r>
            <a:r>
              <a:rPr lang="en-US" sz="2400" dirty="0" smtClean="0">
                <a:latin typeface="Times New Roman" pitchFamily="18" charset="0"/>
                <a:cs typeface="Times New Roman" pitchFamily="18" charset="0"/>
              </a:rPr>
              <a:t>of</a:t>
            </a:r>
            <a:r>
              <a:rPr lang="uk-UA" sz="2400" dirty="0" smtClean="0">
                <a:latin typeface="Times New Roman" pitchFamily="18" charset="0"/>
                <a:cs typeface="Times New Roman" pitchFamily="18" charset="0"/>
              </a:rPr>
              <a:t> – </a:t>
            </a:r>
            <a:r>
              <a:rPr lang="en-US" sz="2400" dirty="0" smtClean="0">
                <a:latin typeface="Times New Roman" pitchFamily="18" charset="0"/>
                <a:cs typeface="Times New Roman" pitchFamily="18" charset="0"/>
              </a:rPr>
              <a:t>service </a:t>
            </a:r>
            <a:r>
              <a:rPr lang="uk-UA" sz="2400" dirty="0" smtClean="0">
                <a:latin typeface="Times New Roman" pitchFamily="18" charset="0"/>
                <a:cs typeface="Times New Roman" pitchFamily="18" charset="0"/>
              </a:rPr>
              <a:t>атак;</a:t>
            </a:r>
            <a:endParaRPr lang="ru-RU" sz="2400" dirty="0" smtClean="0">
              <a:latin typeface="Times New Roman" pitchFamily="18" charset="0"/>
              <a:cs typeface="Times New Roman" pitchFamily="18" charset="0"/>
            </a:endParaRPr>
          </a:p>
          <a:p>
            <a:pPr lvl="0" algn="just"/>
            <a:r>
              <a:rPr lang="uk-UA" sz="2400" dirty="0" smtClean="0">
                <a:latin typeface="Times New Roman" pitchFamily="18" charset="0"/>
                <a:cs typeface="Times New Roman" pitchFamily="18" charset="0"/>
              </a:rPr>
              <a:t>виконати варіантний аналіз шляхів розв’язання поставленої задачі;</a:t>
            </a:r>
            <a:endParaRPr lang="ru-RU" sz="2400" dirty="0" smtClean="0">
              <a:latin typeface="Times New Roman" pitchFamily="18" charset="0"/>
              <a:cs typeface="Times New Roman" pitchFamily="18" charset="0"/>
            </a:endParaRPr>
          </a:p>
          <a:p>
            <a:pPr lvl="0" algn="just"/>
            <a:r>
              <a:rPr lang="uk-UA" sz="2400" dirty="0" smtClean="0">
                <a:latin typeface="Times New Roman" pitchFamily="18" charset="0"/>
                <a:cs typeface="Times New Roman" pitchFamily="18" charset="0"/>
              </a:rPr>
              <a:t>розробити алгоритм функціонування інтелектуальної системи виявлення атак;</a:t>
            </a:r>
            <a:endParaRPr lang="ru-RU" sz="2400" dirty="0" smtClean="0">
              <a:latin typeface="Times New Roman" pitchFamily="18" charset="0"/>
              <a:cs typeface="Times New Roman" pitchFamily="18" charset="0"/>
            </a:endParaRPr>
          </a:p>
          <a:p>
            <a:pPr lvl="0" algn="just"/>
            <a:r>
              <a:rPr lang="uk-UA" sz="2400" dirty="0" smtClean="0">
                <a:latin typeface="Times New Roman" pitchFamily="18" charset="0"/>
                <a:cs typeface="Times New Roman" pitchFamily="18" charset="0"/>
              </a:rPr>
              <a:t>розробити </a:t>
            </a:r>
            <a:r>
              <a:rPr lang="en-US" sz="2400" dirty="0" smtClean="0">
                <a:latin typeface="Times New Roman" pitchFamily="18" charset="0"/>
                <a:cs typeface="Times New Roman" pitchFamily="18" charset="0"/>
              </a:rPr>
              <a:t>UML </a:t>
            </a:r>
            <a:r>
              <a:rPr lang="uk-UA" sz="2400" dirty="0" smtClean="0">
                <a:latin typeface="Times New Roman" pitchFamily="18" charset="0"/>
                <a:cs typeface="Times New Roman" pitchFamily="18" charset="0"/>
              </a:rPr>
              <a:t>діаграми класів системи;</a:t>
            </a:r>
            <a:endParaRPr lang="ru-RU" sz="2400" dirty="0" smtClean="0">
              <a:latin typeface="Times New Roman" pitchFamily="18" charset="0"/>
              <a:cs typeface="Times New Roman" pitchFamily="18" charset="0"/>
            </a:endParaRPr>
          </a:p>
          <a:p>
            <a:pPr lvl="0" algn="just"/>
            <a:r>
              <a:rPr lang="uk-UA" sz="2400" dirty="0" smtClean="0">
                <a:latin typeface="Times New Roman" pitchFamily="18" charset="0"/>
                <a:cs typeface="Times New Roman" pitchFamily="18" charset="0"/>
              </a:rPr>
              <a:t>розробити програмне забезпечення для системи виявлення </a:t>
            </a:r>
            <a:r>
              <a:rPr lang="en-US" sz="2400" dirty="0" smtClean="0">
                <a:latin typeface="Times New Roman" pitchFamily="18" charset="0"/>
                <a:cs typeface="Times New Roman" pitchFamily="18" charset="0"/>
              </a:rPr>
              <a:t>Denial</a:t>
            </a:r>
            <a:r>
              <a:rPr lang="ru-RU" sz="2400" dirty="0" smtClean="0">
                <a:latin typeface="Times New Roman" pitchFamily="18" charset="0"/>
                <a:cs typeface="Times New Roman" pitchFamily="18" charset="0"/>
              </a:rPr>
              <a:t> – </a:t>
            </a:r>
            <a:r>
              <a:rPr lang="en-US" sz="2400" dirty="0" smtClean="0">
                <a:latin typeface="Times New Roman" pitchFamily="18" charset="0"/>
                <a:cs typeface="Times New Roman" pitchFamily="18" charset="0"/>
              </a:rPr>
              <a:t>of</a:t>
            </a:r>
            <a:r>
              <a:rPr lang="ru-RU" sz="2400" dirty="0" smtClean="0">
                <a:latin typeface="Times New Roman" pitchFamily="18" charset="0"/>
                <a:cs typeface="Times New Roman" pitchFamily="18" charset="0"/>
              </a:rPr>
              <a:t> – </a:t>
            </a:r>
            <a:r>
              <a:rPr lang="en-US" sz="2400" dirty="0" smtClean="0">
                <a:latin typeface="Times New Roman" pitchFamily="18" charset="0"/>
                <a:cs typeface="Times New Roman" pitchFamily="18" charset="0"/>
              </a:rPr>
              <a:t>service </a:t>
            </a:r>
            <a:r>
              <a:rPr lang="uk-UA" sz="2400" dirty="0" smtClean="0">
                <a:latin typeface="Times New Roman" pitchFamily="18" charset="0"/>
                <a:cs typeface="Times New Roman" pitchFamily="18" charset="0"/>
              </a:rPr>
              <a:t>атак та провести його тестування.</a:t>
            </a:r>
            <a:endParaRPr lang="ru-RU" sz="2400" dirty="0" smtClean="0">
              <a:latin typeface="Times New Roman" pitchFamily="18" charset="0"/>
              <a:cs typeface="Times New Roman" pitchFamily="18" charset="0"/>
            </a:endParaRPr>
          </a:p>
          <a:p>
            <a:endParaRPr lang="uk-UA" sz="2400" spc="-100" dirty="0" smtClean="0">
              <a:latin typeface="Times New Roman" pitchFamily="18" charset="0"/>
              <a:cs typeface="Times New Roman" pitchFamily="18" charset="0"/>
            </a:endParaRPr>
          </a:p>
          <a:p>
            <a:endParaRPr lang="uk-UA" sz="2400" spc="-100" dirty="0" smtClean="0">
              <a:latin typeface="Times New Roman" pitchFamily="18" charset="0"/>
              <a:cs typeface="Times New Roman" pitchFamily="18" charset="0"/>
            </a:endParaRPr>
          </a:p>
          <a:p>
            <a:endParaRPr lang="uk-UA" sz="2400" spc="-100" dirty="0" smtClean="0">
              <a:latin typeface="Times New Roman" pitchFamily="18" charset="0"/>
              <a:cs typeface="Times New Roman" pitchFamily="18" charset="0"/>
            </a:endParaRPr>
          </a:p>
          <a:p>
            <a:pPr>
              <a:buNone/>
            </a:pPr>
            <a:r>
              <a:rPr lang="uk-UA" sz="2400" spc="-100" dirty="0" smtClean="0">
                <a:latin typeface="Times New Roman" pitchFamily="18" charset="0"/>
                <a:cs typeface="Times New Roman" pitchFamily="18" charset="0"/>
              </a:rPr>
              <a:t>	</a:t>
            </a:r>
          </a:p>
          <a:p>
            <a:pPr>
              <a:buNone/>
            </a:pPr>
            <a:r>
              <a:rPr lang="uk-UA" sz="2400" spc="-100" dirty="0" smtClean="0">
                <a:latin typeface="Times New Roman" pitchFamily="18" charset="0"/>
                <a:cs typeface="Times New Roman" pitchFamily="18" charset="0"/>
              </a:rPr>
              <a:t>	</a:t>
            </a:r>
          </a:p>
          <a:p>
            <a:pPr>
              <a:buNone/>
            </a:pPr>
            <a:endParaRPr lang="uk-UA" sz="2400" spc="-100" dirty="0" smtClean="0">
              <a:latin typeface="Times New Roman" pitchFamily="18" charset="0"/>
              <a:cs typeface="Times New Roman" pitchFamily="18" charset="0"/>
            </a:endParaRPr>
          </a:p>
          <a:p>
            <a:pPr>
              <a:buNone/>
            </a:pPr>
            <a:endParaRPr lang="ru-RU" sz="2400" spc="-1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lnSpc>
                <a:spcPct val="170000"/>
              </a:lnSpc>
            </a:pPr>
            <a:endParaRPr lang="ru-RU" sz="2400" dirty="0">
              <a:latin typeface="Times New Roman" pitchFamily="18" charset="0"/>
              <a:cs typeface="Times New Roman"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778098"/>
          </a:xfrm>
        </p:spPr>
        <p:txBody>
          <a:bodyPr/>
          <a:lstStyle/>
          <a:p>
            <a:pPr algn="ctr"/>
            <a:r>
              <a:rPr lang="uk-UA" dirty="0" smtClean="0">
                <a:latin typeface="Times New Roman" pitchFamily="18" charset="0"/>
                <a:cs typeface="Times New Roman" pitchFamily="18" charset="0"/>
              </a:rPr>
              <a:t>Економічне </a:t>
            </a:r>
            <a:r>
              <a:rPr lang="uk-UA" dirty="0" err="1" smtClean="0">
                <a:latin typeface="Times New Roman" pitchFamily="18" charset="0"/>
                <a:cs typeface="Times New Roman" pitchFamily="18" charset="0"/>
              </a:rPr>
              <a:t>обгрунтування</a:t>
            </a:r>
            <a:r>
              <a:rPr lang="uk-UA" dirty="0" smtClean="0">
                <a:latin typeface="Times New Roman" pitchFamily="18" charset="0"/>
                <a:cs typeface="Times New Roman" pitchFamily="18" charset="0"/>
              </a:rPr>
              <a:t> </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fontScale="92500" lnSpcReduction="20000"/>
          </a:bodyPr>
          <a:lstStyle/>
          <a:p>
            <a:pPr algn="just"/>
            <a:r>
              <a:rPr lang="uk-UA" dirty="0" smtClean="0">
                <a:latin typeface="Times New Roman" pitchFamily="18" charset="0"/>
                <a:cs typeface="Times New Roman" pitchFamily="18" charset="0"/>
              </a:rPr>
              <a:t>Проведені у проекті економічні розрахунки підтверджують економічну доцільність розробки інтелектуальної системи виявлення </a:t>
            </a:r>
            <a:r>
              <a:rPr lang="en-US" dirty="0" smtClean="0">
                <a:latin typeface="Times New Roman" pitchFamily="18" charset="0"/>
                <a:cs typeface="Times New Roman" pitchFamily="18" charset="0"/>
              </a:rPr>
              <a:t>Denial </a:t>
            </a:r>
            <a:r>
              <a:rPr lang="uk-UA" dirty="0" smtClean="0">
                <a:latin typeface="Times New Roman" pitchFamily="18" charset="0"/>
                <a:cs typeface="Times New Roman" pitchFamily="18" charset="0"/>
              </a:rPr>
              <a:t>–</a:t>
            </a:r>
            <a:r>
              <a:rPr lang="en-US" dirty="0" smtClean="0">
                <a:latin typeface="Times New Roman" pitchFamily="18" charset="0"/>
                <a:cs typeface="Times New Roman" pitchFamily="18" charset="0"/>
              </a:rPr>
              <a:t> of </a:t>
            </a:r>
            <a:r>
              <a:rPr lang="uk-UA" dirty="0" smtClean="0">
                <a:latin typeface="Times New Roman" pitchFamily="18" charset="0"/>
                <a:cs typeface="Times New Roman" pitchFamily="18" charset="0"/>
              </a:rPr>
              <a:t>-</a:t>
            </a:r>
            <a:r>
              <a:rPr lang="en-US" dirty="0" smtClean="0">
                <a:latin typeface="Times New Roman" pitchFamily="18" charset="0"/>
                <a:cs typeface="Times New Roman" pitchFamily="18" charset="0"/>
              </a:rPr>
              <a:t> service</a:t>
            </a:r>
            <a:r>
              <a:rPr lang="uk-UA" dirty="0" smtClean="0">
                <a:latin typeface="Times New Roman" pitchFamily="18" charset="0"/>
                <a:cs typeface="Times New Roman" pitchFamily="18" charset="0"/>
              </a:rPr>
              <a:t> атак на базі нейронної мережі, оскільки вона є дешевше ніж аналог на 207,79 грн., термін його окупності складає менше року, а саме 4 місяці. </a:t>
            </a:r>
            <a:endParaRPr lang="ru-RU" dirty="0" smtClean="0">
              <a:latin typeface="Times New Roman" pitchFamily="18" charset="0"/>
              <a:cs typeface="Times New Roman" pitchFamily="18" charset="0"/>
            </a:endParaRPr>
          </a:p>
          <a:p>
            <a:pPr algn="just"/>
            <a:r>
              <a:rPr lang="uk-UA" dirty="0" smtClean="0">
                <a:latin typeface="Times New Roman" pitchFamily="18" charset="0"/>
                <a:cs typeface="Times New Roman" pitchFamily="18" charset="0"/>
              </a:rPr>
              <a:t>Вирахувано, що загальні витрати на розробку нового програмного продукту складають 201131 грн., прогнозований прибуток складає 46564,33 грн. </a:t>
            </a:r>
            <a:endParaRPr lang="ru-RU" dirty="0" smtClean="0">
              <a:latin typeface="Times New Roman" pitchFamily="18" charset="0"/>
              <a:cs typeface="Times New Roman"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0"/>
            <a:ext cx="7467600" cy="620688"/>
          </a:xfrm>
        </p:spPr>
        <p:txBody>
          <a:bodyPr>
            <a:normAutofit fontScale="90000"/>
          </a:bodyPr>
          <a:lstStyle/>
          <a:p>
            <a:pPr algn="ctr"/>
            <a:r>
              <a:rPr lang="uk-UA" dirty="0" smtClean="0">
                <a:latin typeface="Times New Roman" pitchFamily="18" charset="0"/>
                <a:cs typeface="Times New Roman" pitchFamily="18" charset="0"/>
              </a:rPr>
              <a:t>Висновки</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a:xfrm>
            <a:off x="251520" y="548680"/>
            <a:ext cx="8640960" cy="6309320"/>
          </a:xfrm>
        </p:spPr>
        <p:txBody>
          <a:bodyPr>
            <a:noAutofit/>
          </a:bodyPr>
          <a:lstStyle/>
          <a:p>
            <a:pPr algn="just"/>
            <a:r>
              <a:rPr lang="uk-UA" sz="2400" dirty="0">
                <a:latin typeface="Times New Roman" pitchFamily="18" charset="0"/>
                <a:cs typeface="Times New Roman" pitchFamily="18" charset="0"/>
              </a:rPr>
              <a:t>У дипломному проекті розроблено інтелектуальну систему виявлення </a:t>
            </a:r>
            <a:r>
              <a:rPr lang="en-US" sz="2400" dirty="0">
                <a:latin typeface="Times New Roman" pitchFamily="18" charset="0"/>
                <a:cs typeface="Times New Roman" pitchFamily="18" charset="0"/>
              </a:rPr>
              <a:t>Denial</a:t>
            </a:r>
            <a:r>
              <a:rPr lang="ru-RU" sz="2400" dirty="0">
                <a:latin typeface="Times New Roman" pitchFamily="18" charset="0"/>
                <a:cs typeface="Times New Roman" pitchFamily="18" charset="0"/>
              </a:rPr>
              <a:t> – </a:t>
            </a:r>
            <a:r>
              <a:rPr lang="en-US" sz="2400" dirty="0">
                <a:latin typeface="Times New Roman" pitchFamily="18" charset="0"/>
                <a:cs typeface="Times New Roman" pitchFamily="18" charset="0"/>
              </a:rPr>
              <a:t>of</a:t>
            </a:r>
            <a:r>
              <a:rPr lang="ru-RU" sz="2400" dirty="0">
                <a:latin typeface="Times New Roman" pitchFamily="18" charset="0"/>
                <a:cs typeface="Times New Roman" pitchFamily="18" charset="0"/>
              </a:rPr>
              <a:t> – </a:t>
            </a:r>
            <a:r>
              <a:rPr lang="en-US" sz="2400" dirty="0">
                <a:latin typeface="Times New Roman" pitchFamily="18" charset="0"/>
                <a:cs typeface="Times New Roman" pitchFamily="18" charset="0"/>
              </a:rPr>
              <a:t>service </a:t>
            </a:r>
            <a:r>
              <a:rPr lang="uk-UA" sz="2400" dirty="0">
                <a:latin typeface="Times New Roman" pitchFamily="18" charset="0"/>
                <a:cs typeface="Times New Roman" pitchFamily="18" charset="0"/>
              </a:rPr>
              <a:t>атак на базі нейронної мережі. </a:t>
            </a:r>
            <a:endParaRPr lang="ru-RU" sz="2400" dirty="0">
              <a:latin typeface="Times New Roman" pitchFamily="18" charset="0"/>
              <a:cs typeface="Times New Roman" pitchFamily="18" charset="0"/>
            </a:endParaRPr>
          </a:p>
          <a:p>
            <a:pPr algn="just"/>
            <a:r>
              <a:rPr lang="uk-UA" sz="2400" dirty="0">
                <a:latin typeface="Times New Roman" pitchFamily="18" charset="0"/>
                <a:cs typeface="Times New Roman" pitchFamily="18" charset="0"/>
              </a:rPr>
              <a:t>Проведено техніко – економічне обґрунтування доцільності розробки системи, в ході якого проаналізовано суть технічної проблеми, вибрано та обґрунтовано аналоги, визначено технічні вимоги до об’єкту проектування, поставлено задачу дослідження. Виконано прогноз величини попиту, розраховано цінову та конкурентну політику. Розраховано економічну доцільність нового програмного продукту.</a:t>
            </a:r>
            <a:endParaRPr lang="ru-RU" sz="2400" dirty="0">
              <a:latin typeface="Times New Roman" pitchFamily="18" charset="0"/>
              <a:cs typeface="Times New Roman" pitchFamily="18" charset="0"/>
            </a:endParaRPr>
          </a:p>
          <a:p>
            <a:pPr algn="just"/>
            <a:r>
              <a:rPr lang="uk-UA" sz="2400" dirty="0">
                <a:latin typeface="Times New Roman" pitchFamily="18" charset="0"/>
                <a:cs typeface="Times New Roman" pitchFamily="18" charset="0"/>
              </a:rPr>
              <a:t>Досліджено предметну область, охарактеризовано та проведено аналіз переваг та недоліків існуючих систем подібного призначення. </a:t>
            </a:r>
            <a:endParaRPr lang="ru-RU" sz="2400" dirty="0">
              <a:latin typeface="Times New Roman" pitchFamily="18" charset="0"/>
              <a:cs typeface="Times New Roman" pitchFamily="18" charset="0"/>
            </a:endParaRPr>
          </a:p>
          <a:p>
            <a:pPr algn="just"/>
            <a:r>
              <a:rPr lang="uk-UA" sz="2400" dirty="0">
                <a:latin typeface="Times New Roman" pitchFamily="18" charset="0"/>
                <a:cs typeface="Times New Roman" pitchFamily="18" charset="0"/>
              </a:rPr>
              <a:t>Проведено варіантний аналіз шляхів розв’язання поставленої задачі. Проаналізовано процес виявлення атак. </a:t>
            </a:r>
            <a:endParaRPr lang="ru-RU" sz="2400" dirty="0">
              <a:latin typeface="Times New Roman" pitchFamily="18" charset="0"/>
              <a:cs typeface="Times New Roman" pitchFamily="18" charset="0"/>
            </a:endParaRPr>
          </a:p>
          <a:p>
            <a:pPr algn="just"/>
            <a:r>
              <a:rPr lang="uk-UA" sz="2400" dirty="0">
                <a:latin typeface="Times New Roman" pitchFamily="18" charset="0"/>
                <a:cs typeface="Times New Roman" pitchFamily="18" charset="0"/>
              </a:rPr>
              <a:t>Обґрунтовано вибір середовища та об’єктно-орієнтованої мови програмування. </a:t>
            </a:r>
            <a:endParaRPr lang="ru-RU" sz="2400" dirty="0">
              <a:latin typeface="Times New Roman" pitchFamily="18" charset="0"/>
              <a:cs typeface="Times New Roman" pitchFamily="18" charset="0"/>
            </a:endParaRPr>
          </a:p>
          <a:p>
            <a:pPr algn="just"/>
            <a:endParaRPr lang="uk-UA" sz="2400" dirty="0" smtClean="0">
              <a:latin typeface="Times New Roman" pitchFamily="18" charset="0"/>
              <a:cs typeface="Times New Roman" pitchFamily="18" charset="0"/>
            </a:endParaRPr>
          </a:p>
          <a:p>
            <a:pPr algn="just"/>
            <a:endParaRPr lang="ru-RU" sz="2400" dirty="0" smtClean="0">
              <a:latin typeface="Times New Roman" pitchFamily="18" charset="0"/>
              <a:cs typeface="Times New Roman"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634082"/>
          </a:xfrm>
        </p:spPr>
        <p:txBody>
          <a:bodyPr>
            <a:normAutofit fontScale="90000"/>
          </a:bodyPr>
          <a:lstStyle/>
          <a:p>
            <a:r>
              <a:rPr lang="uk-UA" dirty="0" smtClean="0">
                <a:latin typeface="Times New Roman" pitchFamily="18" charset="0"/>
                <a:cs typeface="Times New Roman" pitchFamily="18" charset="0"/>
              </a:rPr>
              <a:t>Висновки (продовження)</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a:xfrm>
            <a:off x="251520" y="620688"/>
            <a:ext cx="8712968" cy="6237312"/>
          </a:xfrm>
        </p:spPr>
        <p:txBody>
          <a:bodyPr>
            <a:noAutofit/>
          </a:bodyPr>
          <a:lstStyle/>
          <a:p>
            <a:pPr algn="just"/>
            <a:r>
              <a:rPr lang="uk-UA" sz="2000" dirty="0" smtClean="0">
                <a:latin typeface="Times New Roman" pitchFamily="18" charset="0"/>
                <a:cs typeface="Times New Roman" pitchFamily="18" charset="0"/>
              </a:rPr>
              <a:t>Запропоновано математичну модель та алгоритм роботи інтелектуальної системи виявлення </a:t>
            </a:r>
            <a:r>
              <a:rPr lang="en-US" sz="2000" dirty="0" err="1" smtClean="0">
                <a:latin typeface="Times New Roman" pitchFamily="18" charset="0"/>
                <a:cs typeface="Times New Roman" pitchFamily="18" charset="0"/>
              </a:rPr>
              <a:t>DoS</a:t>
            </a:r>
            <a:r>
              <a:rPr lang="en-US" sz="2000" dirty="0" smtClean="0">
                <a:latin typeface="Times New Roman" pitchFamily="18" charset="0"/>
                <a:cs typeface="Times New Roman" pitchFamily="18" charset="0"/>
              </a:rPr>
              <a:t> </a:t>
            </a:r>
            <a:r>
              <a:rPr lang="uk-UA" sz="2000" dirty="0" smtClean="0">
                <a:latin typeface="Times New Roman" pitchFamily="18" charset="0"/>
                <a:cs typeface="Times New Roman" pitchFamily="18" charset="0"/>
              </a:rPr>
              <a:t>атак. </a:t>
            </a:r>
            <a:endParaRPr lang="ru-RU" sz="2000" dirty="0" smtClean="0">
              <a:latin typeface="Times New Roman" pitchFamily="18" charset="0"/>
              <a:cs typeface="Times New Roman" pitchFamily="18" charset="0"/>
            </a:endParaRPr>
          </a:p>
          <a:p>
            <a:pPr algn="just"/>
            <a:r>
              <a:rPr lang="uk-UA" sz="2000" dirty="0" smtClean="0">
                <a:latin typeface="Times New Roman" pitchFamily="18" charset="0"/>
                <a:cs typeface="Times New Roman" pitchFamily="18" charset="0"/>
              </a:rPr>
              <a:t>Розроблено структуру програмного забезпечення виявлення атак та приведено тестовий приклад роботи програми, який показав правильність її роботи.</a:t>
            </a:r>
            <a:endParaRPr lang="ru-RU" sz="2000" dirty="0" smtClean="0">
              <a:latin typeface="Times New Roman" pitchFamily="18" charset="0"/>
              <a:cs typeface="Times New Roman" pitchFamily="18" charset="0"/>
            </a:endParaRPr>
          </a:p>
          <a:p>
            <a:pPr algn="just"/>
            <a:r>
              <a:rPr lang="uk-UA" sz="2000" dirty="0" smtClean="0">
                <a:latin typeface="Times New Roman" pitchFamily="18" charset="0"/>
                <a:cs typeface="Times New Roman" pitchFamily="18" charset="0"/>
              </a:rPr>
              <a:t>Розраховано витрати на розробку, собівартість, ціну реалізації програмного продукту та чистий прибуток для виробника. Також проведено обрахування терміну окупності і експлуатаційних витрат, пов’язаних з обслуговуванням програми. </a:t>
            </a:r>
            <a:endParaRPr lang="ru-RU" sz="2000" dirty="0" smtClean="0">
              <a:latin typeface="Times New Roman" pitchFamily="18" charset="0"/>
              <a:cs typeface="Times New Roman" pitchFamily="18" charset="0"/>
            </a:endParaRPr>
          </a:p>
          <a:p>
            <a:pPr algn="just"/>
            <a:r>
              <a:rPr lang="uk-UA" sz="2000" dirty="0" smtClean="0">
                <a:latin typeface="Times New Roman" pitchFamily="18" charset="0"/>
                <a:cs typeface="Times New Roman" pitchFamily="18" charset="0"/>
              </a:rPr>
              <a:t>Проведене економічне обґрунтування доцільності розробки показало, що новий програмний продукт раціонально впроваджувати в галузі інформаційних технологій, оскільки його реалізація принесе достатні прибутки та витрати будуть покриті впродовж 4 місяців з моменту виходу продукту на ринок. </a:t>
            </a:r>
            <a:endParaRPr lang="ru-RU" sz="2000" dirty="0" smtClean="0">
              <a:latin typeface="Times New Roman" pitchFamily="18" charset="0"/>
              <a:cs typeface="Times New Roman" pitchFamily="18" charset="0"/>
            </a:endParaRPr>
          </a:p>
          <a:p>
            <a:pPr algn="just"/>
            <a:r>
              <a:rPr lang="uk-UA" sz="2000" dirty="0" smtClean="0">
                <a:latin typeface="Times New Roman" pitchFamily="18" charset="0"/>
                <a:cs typeface="Times New Roman" pitchFamily="18" charset="0"/>
              </a:rPr>
              <a:t>Здійснено розрахунок річного економічного ефекту від впровадження нової розробки. </a:t>
            </a:r>
            <a:endParaRPr lang="ru-RU" sz="2000" dirty="0" smtClean="0">
              <a:latin typeface="Times New Roman" pitchFamily="18" charset="0"/>
              <a:cs typeface="Times New Roman" pitchFamily="18" charset="0"/>
            </a:endParaRPr>
          </a:p>
          <a:p>
            <a:pPr algn="just"/>
            <a:r>
              <a:rPr lang="uk-UA" sz="2000" dirty="0" smtClean="0">
                <a:latin typeface="Times New Roman" pitchFamily="18" charset="0"/>
                <a:cs typeface="Times New Roman" pitchFamily="18" charset="0"/>
              </a:rPr>
              <a:t>Отже, можна вважати, що мета дипломного проекту </a:t>
            </a:r>
            <a:r>
              <a:rPr lang="uk-UA" sz="2000" dirty="0" err="1" smtClean="0">
                <a:latin typeface="Times New Roman" pitchFamily="18" charset="0"/>
                <a:cs typeface="Times New Roman" pitchFamily="18" charset="0"/>
              </a:rPr>
              <a:t>досягнена</a:t>
            </a:r>
            <a:r>
              <a:rPr lang="uk-UA" sz="2000" dirty="0" smtClean="0">
                <a:latin typeface="Times New Roman" pitchFamily="18" charset="0"/>
                <a:cs typeface="Times New Roman" pitchFamily="18" charset="0"/>
              </a:rPr>
              <a:t>, це підтверджується проведеними дослідженнями і встановленими результатами.</a:t>
            </a:r>
            <a:endParaRPr lang="ru-RU" sz="2000" dirty="0" smtClean="0">
              <a:latin typeface="Times New Roman" pitchFamily="18" charset="0"/>
              <a:cs typeface="Times New Roman" pitchFamily="18" charset="0"/>
            </a:endParaRPr>
          </a:p>
          <a:p>
            <a:endParaRPr lang="ru-RU" sz="20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76672"/>
            <a:ext cx="7859216" cy="5997280"/>
          </a:xfrm>
        </p:spPr>
        <p:txBody>
          <a:bodyPr>
            <a:normAutofit/>
          </a:bodyPr>
          <a:lstStyle/>
          <a:p>
            <a:pPr algn="ctr">
              <a:buNone/>
            </a:pPr>
            <a:endParaRPr lang="uk-UA" sz="4000" dirty="0" smtClean="0">
              <a:solidFill>
                <a:schemeClr val="accent6">
                  <a:lumMod val="75000"/>
                </a:schemeClr>
              </a:solidFill>
            </a:endParaRPr>
          </a:p>
          <a:p>
            <a:pPr algn="ctr">
              <a:buNone/>
            </a:pPr>
            <a:endParaRPr lang="uk-UA" sz="4000" dirty="0" smtClean="0">
              <a:solidFill>
                <a:schemeClr val="accent6">
                  <a:lumMod val="75000"/>
                </a:schemeClr>
              </a:solidFill>
            </a:endParaRPr>
          </a:p>
          <a:p>
            <a:pPr algn="ctr">
              <a:buNone/>
            </a:pPr>
            <a:endParaRPr lang="uk-UA" sz="4000" dirty="0" smtClean="0">
              <a:solidFill>
                <a:schemeClr val="accent6">
                  <a:lumMod val="75000"/>
                </a:schemeClr>
              </a:solidFill>
            </a:endParaRPr>
          </a:p>
          <a:p>
            <a:pPr algn="ctr">
              <a:buNone/>
            </a:pPr>
            <a:r>
              <a:rPr lang="uk-UA" sz="4000" dirty="0" smtClean="0">
                <a:latin typeface="Times New Roman" pitchFamily="18" charset="0"/>
                <a:cs typeface="Times New Roman" pitchFamily="18" charset="0"/>
              </a:rPr>
              <a:t>ДЯКУЮ ЗА УВАГУ</a:t>
            </a:r>
            <a:endParaRPr lang="ru-RU" sz="4000"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188640"/>
            <a:ext cx="7467600" cy="796950"/>
          </a:xfrm>
        </p:spPr>
        <p:txBody>
          <a:bodyPr/>
          <a:lstStyle/>
          <a:p>
            <a:pPr algn="ctr"/>
            <a:r>
              <a:rPr lang="uk-UA" dirty="0" smtClean="0">
                <a:latin typeface="Times New Roman" pitchFamily="18" charset="0"/>
                <a:cs typeface="Times New Roman" pitchFamily="18" charset="0"/>
              </a:rPr>
              <a:t>АКТУАЛЬНІСТЬ РОЗРОБКИ</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a:xfrm>
            <a:off x="395536" y="1268760"/>
            <a:ext cx="8136904" cy="5328592"/>
          </a:xfrm>
        </p:spPr>
        <p:txBody>
          <a:bodyPr>
            <a:normAutofit fontScale="77500" lnSpcReduction="20000"/>
          </a:bodyPr>
          <a:lstStyle/>
          <a:p>
            <a:pPr algn="just"/>
            <a:r>
              <a:rPr lang="uk-UA" dirty="0" smtClean="0">
                <a:latin typeface="Times New Roman" pitchFamily="18" charset="0"/>
                <a:cs typeface="Times New Roman" pitchFamily="18" charset="0"/>
              </a:rPr>
              <a:t>Мережеві та інформаційні технології змінюються дуже швидко тому статичні захисні механізми не можуть надати ефективного захисту .</a:t>
            </a:r>
          </a:p>
          <a:p>
            <a:pPr algn="just"/>
            <a:r>
              <a:rPr lang="uk-UA" dirty="0" smtClean="0">
                <a:latin typeface="Times New Roman" pitchFamily="18" charset="0"/>
                <a:cs typeface="Times New Roman" pitchFamily="18" charset="0"/>
              </a:rPr>
              <a:t>З розвитком мережевих технологій розвиваються і мережеві загрози.</a:t>
            </a:r>
          </a:p>
          <a:p>
            <a:pPr algn="just"/>
            <a:r>
              <a:rPr lang="uk-UA" dirty="0" smtClean="0">
                <a:latin typeface="Times New Roman" pitchFamily="18" charset="0"/>
                <a:cs typeface="Times New Roman" pitchFamily="18" charset="0"/>
              </a:rPr>
              <a:t>За останні роки саме </a:t>
            </a:r>
            <a:r>
              <a:rPr lang="en-US" dirty="0" smtClean="0">
                <a:latin typeface="Times New Roman" pitchFamily="18" charset="0"/>
                <a:cs typeface="Times New Roman" pitchFamily="18" charset="0"/>
              </a:rPr>
              <a:t>Denial – of – service </a:t>
            </a:r>
            <a:r>
              <a:rPr lang="uk-UA" dirty="0" smtClean="0">
                <a:latin typeface="Times New Roman" pitchFamily="18" charset="0"/>
                <a:cs typeface="Times New Roman" pitchFamily="18" charset="0"/>
              </a:rPr>
              <a:t>вид атаки набув високої популярності.</a:t>
            </a:r>
          </a:p>
          <a:p>
            <a:pPr algn="just"/>
            <a:r>
              <a:rPr lang="uk-UA" dirty="0" smtClean="0">
                <a:latin typeface="Times New Roman" pitchFamily="18" charset="0"/>
                <a:cs typeface="Times New Roman" pitchFamily="18" charset="0"/>
              </a:rPr>
              <a:t>Інтернет ресурси надають значну кількість інформації, що повідомляє про </a:t>
            </a:r>
            <a:r>
              <a:rPr lang="uk-UA" dirty="0" err="1" smtClean="0">
                <a:latin typeface="Times New Roman" pitchFamily="18" charset="0"/>
                <a:cs typeface="Times New Roman" pitchFamily="18" charset="0"/>
              </a:rPr>
              <a:t>інтернет</a:t>
            </a:r>
            <a:r>
              <a:rPr lang="uk-UA" dirty="0" smtClean="0">
                <a:latin typeface="Times New Roman" pitchFamily="18" charset="0"/>
                <a:cs typeface="Times New Roman" pitchFamily="18" charset="0"/>
              </a:rPr>
              <a:t> злочини такого типу.</a:t>
            </a:r>
          </a:p>
          <a:p>
            <a:pPr algn="just">
              <a:buNone/>
            </a:pPr>
            <a:r>
              <a:rPr lang="uk-UA" dirty="0" smtClean="0">
                <a:latin typeface="Times New Roman" pitchFamily="18" charset="0"/>
                <a:cs typeface="Times New Roman" pitchFamily="18" charset="0"/>
              </a:rPr>
              <a:t>	</a:t>
            </a:r>
          </a:p>
          <a:p>
            <a:pPr algn="just">
              <a:buNone/>
            </a:pPr>
            <a:r>
              <a:rPr lang="uk-UA" dirty="0" smtClean="0">
                <a:latin typeface="Times New Roman" pitchFamily="18" charset="0"/>
                <a:cs typeface="Times New Roman" pitchFamily="18" charset="0"/>
              </a:rPr>
              <a:t>	Тому </a:t>
            </a:r>
            <a:r>
              <a:rPr lang="ru-RU" dirty="0" err="1" smtClean="0">
                <a:latin typeface="Times New Roman" pitchFamily="18" charset="0"/>
                <a:cs typeface="Times New Roman" pitchFamily="18" charset="0"/>
              </a:rPr>
              <a:t>потрібні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методи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що</a:t>
            </a:r>
            <a:r>
              <a:rPr lang="ru-RU" dirty="0" smtClean="0">
                <a:latin typeface="Times New Roman" pitchFamily="18" charset="0"/>
                <a:cs typeface="Times New Roman" pitchFamily="18" charset="0"/>
              </a:rPr>
              <a:t> дозволять оперативно </a:t>
            </a:r>
            <a:r>
              <a:rPr lang="ru-RU" dirty="0" err="1" smtClean="0">
                <a:latin typeface="Times New Roman" pitchFamily="18" charset="0"/>
                <a:cs typeface="Times New Roman" pitchFamily="18" charset="0"/>
              </a:rPr>
              <a:t>виявляти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порушення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безпеки</a:t>
            </a:r>
            <a:r>
              <a:rPr lang="ru-RU" dirty="0" smtClean="0">
                <a:latin typeface="Times New Roman" pitchFamily="18" charset="0"/>
                <a:cs typeface="Times New Roman" pitchFamily="18" charset="0"/>
              </a:rPr>
              <a:t>.</a:t>
            </a:r>
            <a:r>
              <a:rPr lang="uk-UA" dirty="0" smtClean="0">
                <a:latin typeface="Times New Roman" pitchFamily="18" charset="0"/>
                <a:cs typeface="Times New Roman" pitchFamily="18" charset="0"/>
              </a:rPr>
              <a:t> Адже своєчасне виявлення DoS-атаки дозволить зберегти працездатність мережі.</a:t>
            </a:r>
          </a:p>
          <a:p>
            <a:endParaRPr lang="uk-UA" dirty="0" smtClean="0">
              <a:latin typeface="Times New Roman" pitchFamily="18" charset="0"/>
              <a:cs typeface="Times New Roman" pitchFamily="18" charset="0"/>
            </a:endParaRPr>
          </a:p>
          <a:p>
            <a:endParaRPr lang="ru-RU"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003232" cy="778098"/>
          </a:xfrm>
        </p:spPr>
        <p:txBody>
          <a:bodyPr/>
          <a:lstStyle/>
          <a:p>
            <a:r>
              <a:rPr lang="uk-UA" dirty="0" smtClean="0">
                <a:latin typeface="Times New Roman" pitchFamily="18" charset="0"/>
                <a:cs typeface="Times New Roman" pitchFamily="18" charset="0"/>
              </a:rPr>
              <a:t>АКТУАЛЬНІСТЬ РОЗРОБКИ</a:t>
            </a:r>
            <a:endParaRPr lang="ru-RU" dirty="0"/>
          </a:p>
        </p:txBody>
      </p:sp>
      <p:sp>
        <p:nvSpPr>
          <p:cNvPr id="3" name="Содержимое 2"/>
          <p:cNvSpPr>
            <a:spLocks noGrp="1"/>
          </p:cNvSpPr>
          <p:nvPr>
            <p:ph idx="1"/>
          </p:nvPr>
        </p:nvSpPr>
        <p:spPr>
          <a:xfrm>
            <a:off x="179512" y="1052736"/>
            <a:ext cx="8712968" cy="5421216"/>
          </a:xfrm>
        </p:spPr>
        <p:txBody>
          <a:bodyPr>
            <a:noAutofit/>
          </a:bodyPr>
          <a:lstStyle/>
          <a:p>
            <a:pPr algn="just">
              <a:buNone/>
            </a:pPr>
            <a:r>
              <a:rPr lang="uk-UA" sz="2400" dirty="0" smtClean="0">
                <a:latin typeface="Times New Roman" pitchFamily="18" charset="0"/>
                <a:cs typeface="Times New Roman" pitchFamily="18" charset="0"/>
              </a:rPr>
              <a:t>    	Створення ефективних систем захисту інформаційних систем стикається також з браком обчислювальної потужності. </a:t>
            </a:r>
          </a:p>
          <a:p>
            <a:pPr algn="just">
              <a:buNone/>
            </a:pPr>
            <a:r>
              <a:rPr lang="uk-UA" sz="2400" dirty="0" smtClean="0">
                <a:latin typeface="Times New Roman" pitchFamily="18" charset="0"/>
                <a:cs typeface="Times New Roman" pitchFamily="18" charset="0"/>
              </a:rPr>
              <a:t>		З самого початку розвитку комп'ютерів і комп'ютерних мереж спостерігаються дві тенденції, звані законом Мура і законом </a:t>
            </a:r>
            <a:r>
              <a:rPr lang="uk-UA" sz="2400" dirty="0" err="1" smtClean="0">
                <a:latin typeface="Times New Roman" pitchFamily="18" charset="0"/>
                <a:cs typeface="Times New Roman" pitchFamily="18" charset="0"/>
              </a:rPr>
              <a:t>Гілдера</a:t>
            </a:r>
            <a:r>
              <a:rPr lang="uk-UA" sz="2400" dirty="0" smtClean="0">
                <a:latin typeface="Times New Roman" pitchFamily="18" charset="0"/>
                <a:cs typeface="Times New Roman" pitchFamily="18" charset="0"/>
              </a:rPr>
              <a:t>. </a:t>
            </a:r>
          </a:p>
          <a:p>
            <a:pPr algn="just">
              <a:buNone/>
            </a:pPr>
            <a:r>
              <a:rPr lang="uk-UA" sz="2400" dirty="0" smtClean="0">
                <a:latin typeface="Times New Roman" pitchFamily="18" charset="0"/>
                <a:cs typeface="Times New Roman" pitchFamily="18" charset="0"/>
              </a:rPr>
              <a:t>		Закон Мура каже про щорічне подвоєння продуктивності обчислювачів, доступних за одну і ту ж вартість. </a:t>
            </a:r>
          </a:p>
          <a:p>
            <a:pPr algn="just">
              <a:buNone/>
            </a:pPr>
            <a:r>
              <a:rPr lang="uk-UA" sz="2400" dirty="0" smtClean="0">
                <a:latin typeface="Times New Roman" pitchFamily="18" charset="0"/>
                <a:cs typeface="Times New Roman" pitchFamily="18" charset="0"/>
              </a:rPr>
              <a:t>		А закон </a:t>
            </a:r>
            <a:r>
              <a:rPr lang="uk-UA" sz="2400" dirty="0" err="1" smtClean="0">
                <a:latin typeface="Times New Roman" pitchFamily="18" charset="0"/>
                <a:cs typeface="Times New Roman" pitchFamily="18" charset="0"/>
              </a:rPr>
              <a:t>Гілдера</a:t>
            </a:r>
            <a:r>
              <a:rPr lang="uk-UA" sz="2400" dirty="0" smtClean="0">
                <a:latin typeface="Times New Roman" pitchFamily="18" charset="0"/>
                <a:cs typeface="Times New Roman" pitchFamily="18" charset="0"/>
              </a:rPr>
              <a:t> - про потроєння пропускної спроможності каналів зв'язку за той же період. </a:t>
            </a:r>
          </a:p>
          <a:p>
            <a:pPr algn="just">
              <a:buNone/>
            </a:pPr>
            <a:r>
              <a:rPr lang="uk-UA" sz="2400" dirty="0" smtClean="0">
                <a:latin typeface="Times New Roman" pitchFamily="18" charset="0"/>
                <a:cs typeface="Times New Roman" pitchFamily="18" charset="0"/>
              </a:rPr>
              <a:t>		Таким чином, зростання обчислювальної потужності вузлів мережі відстає від зростання обсягів переданої по мережі інформації, що з кожним роком посилює вимоги до обчислювальної складності алгоритмів систем захисту інформації.</a:t>
            </a:r>
          </a:p>
          <a:p>
            <a:endParaRPr lang="ru-RU" sz="2400"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994122"/>
          </a:xfrm>
        </p:spPr>
        <p:txBody>
          <a:bodyPr>
            <a:normAutofit fontScale="90000"/>
          </a:bodyPr>
          <a:lstStyle/>
          <a:p>
            <a:pPr algn="ctr"/>
            <a:r>
              <a:rPr lang="uk-UA" sz="3300" dirty="0" smtClean="0">
                <a:latin typeface="Times New Roman" pitchFamily="18" charset="0"/>
                <a:cs typeface="Times New Roman" pitchFamily="18" charset="0"/>
              </a:rPr>
              <a:t>ПОНЯТТЯ ТА ВИДИ </a:t>
            </a:r>
            <a:r>
              <a:rPr lang="en-US" sz="3300" dirty="0" err="1" smtClean="0">
                <a:latin typeface="Times New Roman" pitchFamily="18" charset="0"/>
                <a:cs typeface="Times New Roman" pitchFamily="18" charset="0"/>
              </a:rPr>
              <a:t>DoS</a:t>
            </a:r>
            <a:r>
              <a:rPr lang="uk-UA" sz="3300" dirty="0" smtClean="0">
                <a:latin typeface="Times New Roman" pitchFamily="18" charset="0"/>
                <a:cs typeface="Times New Roman" pitchFamily="18" charset="0"/>
              </a:rPr>
              <a:t> АТАК</a:t>
            </a:r>
            <a:r>
              <a:rPr lang="uk-UA" dirty="0" smtClean="0"/>
              <a:t/>
            </a:r>
            <a:br>
              <a:rPr lang="uk-UA" dirty="0" smtClean="0"/>
            </a:br>
            <a:endParaRPr lang="ru-RU" dirty="0"/>
          </a:p>
        </p:txBody>
      </p:sp>
      <p:sp>
        <p:nvSpPr>
          <p:cNvPr id="3" name="Содержимое 2"/>
          <p:cNvSpPr>
            <a:spLocks noGrp="1"/>
          </p:cNvSpPr>
          <p:nvPr>
            <p:ph idx="1"/>
          </p:nvPr>
        </p:nvSpPr>
        <p:spPr>
          <a:xfrm>
            <a:off x="457200" y="1268760"/>
            <a:ext cx="7467600" cy="5205192"/>
          </a:xfrm>
        </p:spPr>
        <p:txBody>
          <a:bodyPr>
            <a:normAutofit fontScale="85000" lnSpcReduction="20000"/>
          </a:bodyPr>
          <a:lstStyle/>
          <a:p>
            <a:pPr algn="just"/>
            <a:r>
              <a:rPr lang="en-US" dirty="0" err="1" smtClean="0">
                <a:latin typeface="Times New Roman" pitchFamily="18" charset="0"/>
                <a:cs typeface="Times New Roman" pitchFamily="18" charset="0"/>
              </a:rPr>
              <a:t>DoS</a:t>
            </a:r>
            <a:r>
              <a:rPr lang="en-US" dirty="0" smtClean="0">
                <a:latin typeface="Times New Roman" pitchFamily="18" charset="0"/>
                <a:cs typeface="Times New Roman" pitchFamily="18" charset="0"/>
              </a:rPr>
              <a:t> </a:t>
            </a:r>
            <a:r>
              <a:rPr lang="uk-UA" dirty="0" smtClean="0">
                <a:latin typeface="Times New Roman" pitchFamily="18" charset="0"/>
                <a:cs typeface="Times New Roman" pitchFamily="18" charset="0"/>
              </a:rPr>
              <a:t>атака (відмова в обслуговуванні) – це атака на мережу з метою довести її до відмови, тобто створити такі умови, за яких легальні користувачі мережі не зможуть отримати доступ до надаваних ресурсів.</a:t>
            </a:r>
          </a:p>
          <a:p>
            <a:pPr algn="just"/>
            <a:r>
              <a:rPr lang="uk-UA" dirty="0" smtClean="0">
                <a:latin typeface="Times New Roman" pitchFamily="18" charset="0"/>
                <a:cs typeface="Times New Roman" pitchFamily="18" charset="0"/>
              </a:rPr>
              <a:t>У дипломному проекті розглянуто декілька типів </a:t>
            </a:r>
            <a:r>
              <a:rPr lang="en-US" dirty="0" err="1" smtClean="0">
                <a:latin typeface="Times New Roman" pitchFamily="18" charset="0"/>
                <a:cs typeface="Times New Roman" pitchFamily="18" charset="0"/>
              </a:rPr>
              <a:t>DoS</a:t>
            </a:r>
            <a:r>
              <a:rPr lang="en-US" dirty="0" smtClean="0">
                <a:latin typeface="Times New Roman" pitchFamily="18" charset="0"/>
                <a:cs typeface="Times New Roman" pitchFamily="18" charset="0"/>
              </a:rPr>
              <a:t> </a:t>
            </a:r>
            <a:r>
              <a:rPr lang="uk-UA" dirty="0" smtClean="0">
                <a:latin typeface="Times New Roman" pitchFamily="18" charset="0"/>
                <a:cs typeface="Times New Roman" pitchFamily="18" charset="0"/>
              </a:rPr>
              <a:t>атак:</a:t>
            </a:r>
          </a:p>
          <a:p>
            <a:pPr fontAlgn="ctr"/>
            <a:endParaRPr lang="uk-UA" dirty="0" smtClean="0">
              <a:latin typeface="Times New Roman" pitchFamily="18" charset="0"/>
              <a:cs typeface="Times New Roman" pitchFamily="18" charset="0"/>
            </a:endParaRPr>
          </a:p>
          <a:p>
            <a:pPr fontAlgn="ctr"/>
            <a:r>
              <a:rPr lang="uk-UA" dirty="0" smtClean="0">
                <a:latin typeface="Times New Roman" pitchFamily="18" charset="0"/>
                <a:cs typeface="Times New Roman" pitchFamily="18" charset="0"/>
              </a:rPr>
              <a:t>«</a:t>
            </a:r>
            <a:r>
              <a:rPr lang="ru-RU" dirty="0" smtClean="0">
                <a:latin typeface="Times New Roman" pitchFamily="18" charset="0"/>
                <a:cs typeface="Times New Roman" pitchFamily="18" charset="0"/>
              </a:rPr>
              <a:t>NUKE</a:t>
            </a:r>
            <a:r>
              <a:rPr lang="uk-UA" dirty="0" smtClean="0">
                <a:latin typeface="Times New Roman" pitchFamily="18" charset="0"/>
                <a:cs typeface="Times New Roman" pitchFamily="18" charset="0"/>
              </a:rPr>
              <a:t>»</a:t>
            </a:r>
            <a:endParaRPr lang="ru-RU" dirty="0" smtClean="0">
              <a:latin typeface="Times New Roman" pitchFamily="18" charset="0"/>
              <a:cs typeface="Times New Roman" pitchFamily="18" charset="0"/>
            </a:endParaRPr>
          </a:p>
          <a:p>
            <a:pPr fontAlgn="ctr"/>
            <a:r>
              <a:rPr lang="uk-UA" dirty="0" smtClean="0">
                <a:latin typeface="Times New Roman" pitchFamily="18" charset="0"/>
                <a:cs typeface="Times New Roman" pitchFamily="18" charset="0"/>
              </a:rPr>
              <a:t>«</a:t>
            </a:r>
            <a:r>
              <a:rPr lang="en-US" dirty="0" smtClean="0">
                <a:latin typeface="Times New Roman" pitchFamily="18" charset="0"/>
                <a:cs typeface="Times New Roman" pitchFamily="18" charset="0"/>
              </a:rPr>
              <a:t>SMURF</a:t>
            </a:r>
            <a:r>
              <a:rPr lang="uk-UA" dirty="0" smtClean="0">
                <a:latin typeface="Times New Roman" pitchFamily="18" charset="0"/>
                <a:cs typeface="Times New Roman" pitchFamily="18" charset="0"/>
              </a:rPr>
              <a:t>»</a:t>
            </a:r>
            <a:endParaRPr lang="ru-RU" dirty="0" smtClean="0">
              <a:latin typeface="Times New Roman" pitchFamily="18" charset="0"/>
              <a:cs typeface="Times New Roman" pitchFamily="18" charset="0"/>
            </a:endParaRPr>
          </a:p>
          <a:p>
            <a:pPr fontAlgn="t"/>
            <a:r>
              <a:rPr lang="uk-UA" dirty="0" smtClean="0">
                <a:latin typeface="Times New Roman" pitchFamily="18" charset="0"/>
                <a:cs typeface="Times New Roman" pitchFamily="18" charset="0"/>
              </a:rPr>
              <a:t>«</a:t>
            </a:r>
            <a:r>
              <a:rPr lang="en-US" dirty="0" smtClean="0">
                <a:latin typeface="Times New Roman" pitchFamily="18" charset="0"/>
                <a:cs typeface="Times New Roman" pitchFamily="18" charset="0"/>
              </a:rPr>
              <a:t>LAND</a:t>
            </a:r>
            <a:r>
              <a:rPr lang="uk-UA" dirty="0" smtClean="0">
                <a:latin typeface="Times New Roman" pitchFamily="18" charset="0"/>
                <a:cs typeface="Times New Roman" pitchFamily="18" charset="0"/>
              </a:rPr>
              <a:t>»</a:t>
            </a:r>
            <a:endParaRPr lang="ru-RU" dirty="0" smtClean="0">
              <a:latin typeface="Times New Roman" pitchFamily="18" charset="0"/>
              <a:cs typeface="Times New Roman" pitchFamily="18" charset="0"/>
            </a:endParaRPr>
          </a:p>
          <a:p>
            <a:pPr fontAlgn="t"/>
            <a:r>
              <a:rPr lang="uk-UA" dirty="0" smtClean="0">
                <a:latin typeface="Times New Roman" pitchFamily="18" charset="0"/>
                <a:cs typeface="Times New Roman" pitchFamily="18" charset="0"/>
              </a:rPr>
              <a:t>«</a:t>
            </a:r>
            <a:r>
              <a:rPr lang="uk-UA" dirty="0" err="1" smtClean="0">
                <a:latin typeface="Times New Roman" pitchFamily="18" charset="0"/>
                <a:cs typeface="Times New Roman" pitchFamily="18" charset="0"/>
              </a:rPr>
              <a:t>Ping</a:t>
            </a:r>
            <a:r>
              <a:rPr lang="uk-UA" dirty="0" smtClean="0">
                <a:latin typeface="Times New Roman" pitchFamily="18" charset="0"/>
                <a:cs typeface="Times New Roman" pitchFamily="18" charset="0"/>
              </a:rPr>
              <a:t> </a:t>
            </a:r>
            <a:r>
              <a:rPr lang="uk-UA" dirty="0" err="1" smtClean="0">
                <a:latin typeface="Times New Roman" pitchFamily="18" charset="0"/>
                <a:cs typeface="Times New Roman" pitchFamily="18" charset="0"/>
              </a:rPr>
              <a:t>of</a:t>
            </a:r>
            <a:r>
              <a:rPr lang="uk-UA" dirty="0" smtClean="0">
                <a:latin typeface="Times New Roman" pitchFamily="18" charset="0"/>
                <a:cs typeface="Times New Roman" pitchFamily="18" charset="0"/>
              </a:rPr>
              <a:t> </a:t>
            </a:r>
            <a:r>
              <a:rPr lang="uk-UA" dirty="0" err="1" smtClean="0">
                <a:latin typeface="Times New Roman" pitchFamily="18" charset="0"/>
                <a:cs typeface="Times New Roman" pitchFamily="18" charset="0"/>
              </a:rPr>
              <a:t>Death</a:t>
            </a:r>
            <a:r>
              <a:rPr lang="uk-UA" dirty="0" smtClean="0">
                <a:latin typeface="Times New Roman" pitchFamily="18" charset="0"/>
                <a:cs typeface="Times New Roman" pitchFamily="18" charset="0"/>
              </a:rPr>
              <a:t>»</a:t>
            </a:r>
            <a:endParaRPr lang="ru-RU" dirty="0" smtClean="0">
              <a:latin typeface="Times New Roman" pitchFamily="18" charset="0"/>
              <a:cs typeface="Times New Roman" pitchFamily="18" charset="0"/>
            </a:endParaRPr>
          </a:p>
          <a:p>
            <a:pPr fontAlgn="t"/>
            <a:r>
              <a:rPr lang="uk-UA" dirty="0" smtClean="0">
                <a:latin typeface="Times New Roman" pitchFamily="18" charset="0"/>
                <a:cs typeface="Times New Roman" pitchFamily="18" charset="0"/>
              </a:rPr>
              <a:t>«</a:t>
            </a:r>
            <a:r>
              <a:rPr lang="ru-RU" dirty="0" smtClean="0">
                <a:latin typeface="Times New Roman" pitchFamily="18" charset="0"/>
                <a:cs typeface="Times New Roman" pitchFamily="18" charset="0"/>
              </a:rPr>
              <a:t>TEARDROP</a:t>
            </a:r>
            <a:r>
              <a:rPr lang="uk-UA" dirty="0" smtClean="0">
                <a:latin typeface="Times New Roman" pitchFamily="18" charset="0"/>
                <a:cs typeface="Times New Roman" pitchFamily="18" charset="0"/>
              </a:rPr>
              <a:t>»</a:t>
            </a:r>
            <a:endParaRPr lang="ru-RU" dirty="0" smtClean="0">
              <a:latin typeface="Times New Roman" pitchFamily="18" charset="0"/>
              <a:cs typeface="Times New Roman" pitchFamily="18" charset="0"/>
            </a:endParaRPr>
          </a:p>
          <a:p>
            <a:pPr>
              <a:buNone/>
            </a:pPr>
            <a:endParaRPr lang="ru-RU"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188640"/>
            <a:ext cx="8640960" cy="6408712"/>
          </a:xfrm>
        </p:spPr>
        <p:txBody>
          <a:bodyPr/>
          <a:lstStyle/>
          <a:p>
            <a:pPr algn="just"/>
            <a:r>
              <a:rPr lang="en-US" dirty="0" err="1" smtClean="0">
                <a:solidFill>
                  <a:srgbClr val="0070C0"/>
                </a:solidFill>
                <a:latin typeface="Times New Roman" pitchFamily="18" charset="0"/>
                <a:cs typeface="Times New Roman" pitchFamily="18" charset="0"/>
              </a:rPr>
              <a:t>DoS</a:t>
            </a:r>
            <a:r>
              <a:rPr lang="ru-RU" dirty="0" smtClean="0">
                <a:solidFill>
                  <a:srgbClr val="0070C0"/>
                </a:solidFill>
                <a:latin typeface="Times New Roman" pitchFamily="18" charset="0"/>
                <a:cs typeface="Times New Roman" pitchFamily="18" charset="0"/>
              </a:rPr>
              <a:t> «NUKE</a:t>
            </a:r>
            <a:r>
              <a:rPr lang="uk-UA" dirty="0" smtClean="0">
                <a:solidFill>
                  <a:srgbClr val="0070C0"/>
                </a:solidFill>
                <a:latin typeface="Times New Roman" pitchFamily="18" charset="0"/>
                <a:cs typeface="Times New Roman" pitchFamily="18" charset="0"/>
              </a:rPr>
              <a:t>» </a:t>
            </a:r>
            <a:r>
              <a:rPr lang="uk-UA" sz="2800" dirty="0" smtClean="0">
                <a:solidFill>
                  <a:srgbClr val="0070C0"/>
                </a:solidFill>
                <a:latin typeface="Times New Roman" pitchFamily="18" charset="0"/>
                <a:cs typeface="Times New Roman" pitchFamily="18" charset="0"/>
              </a:rPr>
              <a:t>атака</a:t>
            </a:r>
            <a:r>
              <a:rPr lang="uk-UA" dirty="0" smtClean="0">
                <a:solidFill>
                  <a:srgbClr val="0070C0"/>
                </a:solidFill>
                <a:latin typeface="Times New Roman" pitchFamily="18" charset="0"/>
                <a:cs typeface="Times New Roman" pitchFamily="18" charset="0"/>
              </a:rPr>
              <a:t> -</a:t>
            </a:r>
            <a:r>
              <a:rPr lang="uk-UA" dirty="0" smtClean="0">
                <a:solidFill>
                  <a:srgbClr val="92D050"/>
                </a:solidFill>
                <a:latin typeface="Times New Roman" pitchFamily="18" charset="0"/>
                <a:cs typeface="Times New Roman" pitchFamily="18" charset="0"/>
              </a:rPr>
              <a:t> </a:t>
            </a:r>
            <a:r>
              <a:rPr lang="ru-RU" sz="2000" dirty="0">
                <a:latin typeface="Times New Roman" pitchFamily="18" charset="0"/>
                <a:cs typeface="Times New Roman" pitchFamily="18" charset="0"/>
              </a:rPr>
              <a:t>у</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разі</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виникнення</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помилки</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з'єднання</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повертається</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досить</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докладна</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діагностика</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ситуації</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Наприклад</a:t>
            </a:r>
            <a:r>
              <a:rPr lang="ru-RU" sz="2000" dirty="0" smtClean="0">
                <a:latin typeface="Times New Roman" pitchFamily="18" charset="0"/>
                <a:cs typeface="Times New Roman" pitchFamily="18" charset="0"/>
              </a:rPr>
              <a:t>: "Мережа недоступна", "Адреса </a:t>
            </a:r>
            <a:r>
              <a:rPr lang="ru-RU" sz="2000" dirty="0" err="1" smtClean="0">
                <a:latin typeface="Times New Roman" pitchFamily="18" charset="0"/>
                <a:cs typeface="Times New Roman" pitchFamily="18" charset="0"/>
              </a:rPr>
              <a:t>недоступ</a:t>
            </a:r>
            <a:r>
              <a:rPr lang="uk-UA" sz="2000" dirty="0" smtClean="0">
                <a:latin typeface="Times New Roman" pitchFamily="18" charset="0"/>
                <a:cs typeface="Times New Roman" pitchFamily="18" charset="0"/>
              </a:rPr>
              <a:t>на</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Помилка</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маршрутизації</a:t>
            </a:r>
            <a:r>
              <a:rPr lang="ru-RU" sz="2000" dirty="0" smtClean="0">
                <a:latin typeface="Times New Roman" pitchFamily="18" charset="0"/>
                <a:cs typeface="Times New Roman" pitchFamily="18" charset="0"/>
              </a:rPr>
              <a:t>" та </a:t>
            </a:r>
            <a:r>
              <a:rPr lang="ru-RU" sz="2000" dirty="0" err="1" smtClean="0">
                <a:latin typeface="Times New Roman" pitchFamily="18" charset="0"/>
                <a:cs typeface="Times New Roman" pitchFamily="18" charset="0"/>
              </a:rPr>
              <a:t>інші</a:t>
            </a:r>
            <a:r>
              <a:rPr lang="ru-RU" sz="2000" dirty="0" smtClean="0">
                <a:latin typeface="Times New Roman" pitchFamily="18" charset="0"/>
                <a:cs typeface="Times New Roman" pitchFamily="18" charset="0"/>
              </a:rPr>
              <a:t>. По </a:t>
            </a:r>
            <a:r>
              <a:rPr lang="ru-RU" sz="2000" dirty="0" err="1" smtClean="0">
                <a:latin typeface="Times New Roman" pitchFamily="18" charset="0"/>
                <a:cs typeface="Times New Roman" pitchFamily="18" charset="0"/>
              </a:rPr>
              <a:t>приході</a:t>
            </a:r>
            <a:r>
              <a:rPr lang="ru-RU" sz="2000" dirty="0" smtClean="0">
                <a:latin typeface="Times New Roman" pitchFamily="18" charset="0"/>
                <a:cs typeface="Times New Roman" pitchFamily="18" charset="0"/>
              </a:rPr>
              <a:t> пакету </a:t>
            </a:r>
            <a:r>
              <a:rPr lang="ru-RU" sz="2000" dirty="0" err="1" smtClean="0">
                <a:latin typeface="Times New Roman" pitchFamily="18" charset="0"/>
                <a:cs typeface="Times New Roman" pitchFamily="18" charset="0"/>
              </a:rPr>
              <a:t>з</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повідомленням</a:t>
            </a:r>
            <a:r>
              <a:rPr lang="ru-RU" sz="2000" dirty="0" smtClean="0">
                <a:latin typeface="Times New Roman" pitchFamily="18" charset="0"/>
                <a:cs typeface="Times New Roman" pitchFamily="18" charset="0"/>
              </a:rPr>
              <a:t> про </a:t>
            </a:r>
            <a:r>
              <a:rPr lang="ru-RU" sz="2000" dirty="0" err="1" smtClean="0">
                <a:latin typeface="Times New Roman" pitchFamily="18" charset="0"/>
                <a:cs typeface="Times New Roman" pitchFamily="18" charset="0"/>
              </a:rPr>
              <a:t>помилку</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виробляють</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певні</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дії</a:t>
            </a:r>
            <a:r>
              <a:rPr lang="ru-RU" sz="2000" dirty="0" smtClean="0">
                <a:latin typeface="Times New Roman" pitchFamily="18" charset="0"/>
                <a:cs typeface="Times New Roman" pitchFamily="18" charset="0"/>
              </a:rPr>
              <a:t>, в першу </a:t>
            </a:r>
            <a:r>
              <a:rPr lang="ru-RU" sz="2000" dirty="0" err="1" smtClean="0">
                <a:latin typeface="Times New Roman" pitchFamily="18" charset="0"/>
                <a:cs typeface="Times New Roman" pitchFamily="18" charset="0"/>
              </a:rPr>
              <a:t>чергу</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перебудову</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таблиці</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маршрутизації</a:t>
            </a:r>
            <a:r>
              <a:rPr lang="uk-UA" sz="2000" dirty="0" smtClean="0">
                <a:latin typeface="Times New Roman" pitchFamily="18" charset="0"/>
                <a:cs typeface="Times New Roman" pitchFamily="18" charset="0"/>
              </a:rPr>
              <a:t>. При цьому, як побічний ефект, розриваються всі встановлені з'єднання з машиною, що має адресу, про який стало відомо, що він недосяжний. </a:t>
            </a:r>
            <a:r>
              <a:rPr lang="ru-RU" sz="2000" dirty="0" smtClean="0">
                <a:latin typeface="Times New Roman" pitchFamily="18" charset="0"/>
                <a:cs typeface="Times New Roman" pitchFamily="18" charset="0"/>
              </a:rPr>
              <a:t>На </a:t>
            </a:r>
            <a:r>
              <a:rPr lang="ru-RU" sz="2000" dirty="0" err="1" smtClean="0">
                <a:latin typeface="Times New Roman" pitchFamily="18" charset="0"/>
                <a:cs typeface="Times New Roman" pitchFamily="18" charset="0"/>
              </a:rPr>
              <a:t>використанні</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цього</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ефекту</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і</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будуються</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диверсії</a:t>
            </a:r>
            <a:r>
              <a:rPr lang="ru-RU" sz="2000" dirty="0" smtClean="0">
                <a:latin typeface="Times New Roman" pitchFamily="18" charset="0"/>
                <a:cs typeface="Times New Roman" pitchFamily="18" charset="0"/>
              </a:rPr>
              <a:t>.</a:t>
            </a:r>
          </a:p>
          <a:p>
            <a:pPr algn="just"/>
            <a:r>
              <a:rPr lang="en-US" sz="2800" dirty="0" err="1" smtClean="0">
                <a:solidFill>
                  <a:srgbClr val="0070C0"/>
                </a:solidFill>
                <a:latin typeface="Times New Roman" pitchFamily="18" charset="0"/>
                <a:cs typeface="Times New Roman" pitchFamily="18" charset="0"/>
              </a:rPr>
              <a:t>DoS</a:t>
            </a:r>
            <a:r>
              <a:rPr lang="en-US" sz="2800" dirty="0" smtClean="0">
                <a:solidFill>
                  <a:srgbClr val="0070C0"/>
                </a:solidFill>
                <a:latin typeface="Times New Roman" pitchFamily="18" charset="0"/>
                <a:cs typeface="Times New Roman" pitchFamily="18" charset="0"/>
              </a:rPr>
              <a:t> </a:t>
            </a:r>
            <a:r>
              <a:rPr lang="uk-UA" sz="2800" dirty="0" smtClean="0">
                <a:solidFill>
                  <a:srgbClr val="0070C0"/>
                </a:solidFill>
                <a:latin typeface="Times New Roman" pitchFamily="18" charset="0"/>
                <a:cs typeface="Times New Roman" pitchFamily="18" charset="0"/>
              </a:rPr>
              <a:t>«</a:t>
            </a:r>
            <a:r>
              <a:rPr lang="en-US" sz="2800" dirty="0" smtClean="0">
                <a:solidFill>
                  <a:srgbClr val="0070C0"/>
                </a:solidFill>
                <a:latin typeface="Times New Roman" pitchFamily="18" charset="0"/>
                <a:cs typeface="Times New Roman" pitchFamily="18" charset="0"/>
              </a:rPr>
              <a:t>LAND</a:t>
            </a:r>
            <a:r>
              <a:rPr lang="uk-UA" sz="2800" dirty="0" smtClean="0">
                <a:solidFill>
                  <a:srgbClr val="0070C0"/>
                </a:solidFill>
                <a:latin typeface="Times New Roman" pitchFamily="18" charset="0"/>
                <a:cs typeface="Times New Roman" pitchFamily="18" charset="0"/>
              </a:rPr>
              <a:t>»</a:t>
            </a:r>
            <a:r>
              <a:rPr lang="en-US" sz="2800" dirty="0" smtClean="0">
                <a:solidFill>
                  <a:srgbClr val="0070C0"/>
                </a:solidFill>
                <a:latin typeface="Times New Roman" pitchFamily="18" charset="0"/>
                <a:cs typeface="Times New Roman" pitchFamily="18" charset="0"/>
              </a:rPr>
              <a:t> </a:t>
            </a:r>
            <a:r>
              <a:rPr lang="ru-RU" sz="2800" dirty="0" smtClean="0">
                <a:solidFill>
                  <a:srgbClr val="0070C0"/>
                </a:solidFill>
                <a:latin typeface="Times New Roman" pitchFamily="18" charset="0"/>
                <a:cs typeface="Times New Roman" pitchFamily="18" charset="0"/>
              </a:rPr>
              <a:t>атака</a:t>
            </a:r>
            <a:r>
              <a:rPr lang="ru-RU" sz="1900" dirty="0" smtClean="0">
                <a:solidFill>
                  <a:srgbClr val="0070C0"/>
                </a:solidFill>
                <a:latin typeface="Times New Roman" pitchFamily="18" charset="0"/>
                <a:cs typeface="Times New Roman" pitchFamily="18" charset="0"/>
              </a:rPr>
              <a:t> </a:t>
            </a:r>
            <a:r>
              <a:rPr lang="ru-RU" sz="1900" dirty="0" smtClean="0">
                <a:solidFill>
                  <a:srgbClr val="92D050"/>
                </a:solidFill>
                <a:latin typeface="Times New Roman" pitchFamily="18" charset="0"/>
                <a:cs typeface="Times New Roman" pitchFamily="18" charset="0"/>
              </a:rPr>
              <a:t>-</a:t>
            </a:r>
            <a:r>
              <a:rPr lang="ru-RU" sz="19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надсилається</a:t>
            </a:r>
            <a:r>
              <a:rPr lang="ru-RU"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SYN</a:t>
            </a:r>
            <a:r>
              <a:rPr lang="ru-RU" sz="2000" dirty="0" smtClean="0">
                <a:latin typeface="Times New Roman" pitchFamily="18" charset="0"/>
                <a:cs typeface="Times New Roman" pitchFamily="18" charset="0"/>
              </a:rPr>
              <a:t>-пакет </a:t>
            </a:r>
            <a:r>
              <a:rPr lang="ru-RU" sz="2000" dirty="0" err="1" smtClean="0">
                <a:latin typeface="Times New Roman" pitchFamily="18" charset="0"/>
                <a:cs typeface="Times New Roman" pitchFamily="18" charset="0"/>
              </a:rPr>
              <a:t>з</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адресою</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відправника</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що</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збігається</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з</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адресою</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одержувача</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жертви</a:t>
            </a:r>
            <a:r>
              <a:rPr lang="ru-RU" sz="2000" dirty="0" smtClean="0">
                <a:latin typeface="Times New Roman" pitchFamily="18" charset="0"/>
                <a:cs typeface="Times New Roman" pitchFamily="18" charset="0"/>
              </a:rPr>
              <a:t>. Пакет </a:t>
            </a:r>
            <a:r>
              <a:rPr lang="ru-RU" sz="2000" dirty="0" err="1" smtClean="0">
                <a:latin typeface="Times New Roman" pitchFamily="18" charset="0"/>
                <a:cs typeface="Times New Roman" pitchFamily="18" charset="0"/>
              </a:rPr>
              <a:t>надсилається</a:t>
            </a:r>
            <a:r>
              <a:rPr lang="ru-RU" sz="2000" dirty="0" smtClean="0">
                <a:latin typeface="Times New Roman" pitchFamily="18" charset="0"/>
                <a:cs typeface="Times New Roman" pitchFamily="18" charset="0"/>
              </a:rPr>
              <a:t> на </a:t>
            </a:r>
            <a:r>
              <a:rPr lang="ru-RU" sz="2000" dirty="0" err="1" smtClean="0">
                <a:latin typeface="Times New Roman" pitchFamily="18" charset="0"/>
                <a:cs typeface="Times New Roman" pitchFamily="18" charset="0"/>
              </a:rPr>
              <a:t>будь-який</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відкритий</a:t>
            </a:r>
            <a:r>
              <a:rPr lang="ru-RU" sz="2000" dirty="0" smtClean="0">
                <a:latin typeface="Times New Roman" pitchFamily="18" charset="0"/>
                <a:cs typeface="Times New Roman" pitchFamily="18" charset="0"/>
              </a:rPr>
              <a:t> порт. Для </a:t>
            </a:r>
            <a:r>
              <a:rPr lang="en-US" sz="2000" dirty="0" smtClean="0">
                <a:latin typeface="Times New Roman" pitchFamily="18" charset="0"/>
                <a:cs typeface="Times New Roman" pitchFamily="18" charset="0"/>
              </a:rPr>
              <a:t>WINDOWS </a:t>
            </a:r>
            <a:r>
              <a:rPr lang="ru-RU" sz="2000" dirty="0" smtClean="0">
                <a:latin typeface="Times New Roman" pitchFamily="18" charset="0"/>
                <a:cs typeface="Times New Roman" pitchFamily="18" charset="0"/>
              </a:rPr>
              <a:t>систем </a:t>
            </a:r>
            <a:r>
              <a:rPr lang="ru-RU" sz="2000" dirty="0" err="1" smtClean="0">
                <a:latin typeface="Times New Roman" pitchFamily="18" charset="0"/>
                <a:cs typeface="Times New Roman" pitchFamily="18" charset="0"/>
              </a:rPr>
              <a:t>це</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майже</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завжди</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може</a:t>
            </a:r>
            <a:r>
              <a:rPr lang="ru-RU" sz="2000" dirty="0" smtClean="0">
                <a:latin typeface="Times New Roman" pitchFamily="18" charset="0"/>
                <a:cs typeface="Times New Roman" pitchFamily="18" charset="0"/>
              </a:rPr>
              <a:t> бути 139-й порт. Для </a:t>
            </a:r>
            <a:r>
              <a:rPr lang="ru-RU" sz="2000" dirty="0" err="1" smtClean="0">
                <a:latin typeface="Times New Roman" pitchFamily="18" charset="0"/>
                <a:cs typeface="Times New Roman" pitchFamily="18" charset="0"/>
              </a:rPr>
              <a:t>інших</a:t>
            </a:r>
            <a:r>
              <a:rPr lang="ru-RU" sz="2000" dirty="0" smtClean="0">
                <a:latin typeface="Times New Roman" pitchFamily="18" charset="0"/>
                <a:cs typeface="Times New Roman" pitchFamily="18" charset="0"/>
              </a:rPr>
              <a:t> систем </a:t>
            </a:r>
            <a:r>
              <a:rPr lang="ru-RU" sz="2000" dirty="0" err="1" smtClean="0">
                <a:latin typeface="Times New Roman" pitchFamily="18" charset="0"/>
                <a:cs typeface="Times New Roman" pitchFamily="18" charset="0"/>
              </a:rPr>
              <a:t>це</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може</a:t>
            </a:r>
            <a:r>
              <a:rPr lang="ru-RU" sz="2000" dirty="0" smtClean="0">
                <a:latin typeface="Times New Roman" pitchFamily="18" charset="0"/>
                <a:cs typeface="Times New Roman" pitchFamily="18" charset="0"/>
              </a:rPr>
              <a:t> бути </a:t>
            </a:r>
            <a:r>
              <a:rPr lang="ru-RU" sz="2000" dirty="0" err="1" smtClean="0">
                <a:latin typeface="Times New Roman" pitchFamily="18" charset="0"/>
                <a:cs typeface="Times New Roman" pitchFamily="18" charset="0"/>
              </a:rPr>
              <a:t>будь-який</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відомий</a:t>
            </a:r>
            <a:r>
              <a:rPr lang="ru-RU" sz="2000" dirty="0" smtClean="0">
                <a:latin typeface="Times New Roman" pitchFamily="18" charset="0"/>
                <a:cs typeface="Times New Roman" pitchFamily="18" charset="0"/>
              </a:rPr>
              <a:t> порт (21-й, 80-й та </a:t>
            </a:r>
            <a:r>
              <a:rPr lang="ru-RU" sz="2000" dirty="0" err="1" smtClean="0">
                <a:latin typeface="Times New Roman" pitchFamily="18" charset="0"/>
                <a:cs typeface="Times New Roman" pitchFamily="18" charset="0"/>
              </a:rPr>
              <a:t>ін</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Реакцією</a:t>
            </a:r>
            <a:r>
              <a:rPr lang="ru-RU"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WINDOWS</a:t>
            </a:r>
            <a:r>
              <a:rPr lang="uk-UA" sz="2000"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a:t>
            </a:r>
            <a:r>
              <a:rPr lang="ru-RU" sz="2000" dirty="0" err="1" smtClean="0">
                <a:latin typeface="Times New Roman" pitchFamily="18" charset="0"/>
                <a:cs typeface="Times New Roman" pitchFamily="18" charset="0"/>
              </a:rPr>
              <a:t>комп'ютера</a:t>
            </a:r>
            <a:r>
              <a:rPr lang="ru-RU" sz="2000" dirty="0" smtClean="0">
                <a:latin typeface="Times New Roman" pitchFamily="18" charset="0"/>
                <a:cs typeface="Times New Roman" pitchFamily="18" charset="0"/>
              </a:rPr>
              <a:t> на </a:t>
            </a:r>
            <a:r>
              <a:rPr lang="en-US" sz="2000" dirty="0" smtClean="0">
                <a:latin typeface="Times New Roman" pitchFamily="18" charset="0"/>
                <a:cs typeface="Times New Roman" pitchFamily="18" charset="0"/>
              </a:rPr>
              <a:t>LAND</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є</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абсолютне</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зависання</a:t>
            </a:r>
            <a:r>
              <a:rPr lang="ru-RU" sz="2000" dirty="0" smtClean="0">
                <a:latin typeface="Times New Roman" pitchFamily="18" charset="0"/>
                <a:cs typeface="Times New Roman" pitchFamily="18" charset="0"/>
              </a:rPr>
              <a:t>" .</a:t>
            </a:r>
          </a:p>
          <a:p>
            <a:pPr algn="just"/>
            <a:r>
              <a:rPr lang="en-US" sz="2800" dirty="0" err="1" smtClean="0">
                <a:solidFill>
                  <a:srgbClr val="0070C0"/>
                </a:solidFill>
                <a:latin typeface="Times New Roman" pitchFamily="18" charset="0"/>
                <a:cs typeface="Times New Roman" pitchFamily="18" charset="0"/>
              </a:rPr>
              <a:t>DoS</a:t>
            </a:r>
            <a:r>
              <a:rPr lang="uk-UA" sz="2800" dirty="0" smtClean="0">
                <a:solidFill>
                  <a:srgbClr val="0070C0"/>
                </a:solidFill>
                <a:latin typeface="Times New Roman" pitchFamily="18" charset="0"/>
                <a:cs typeface="Times New Roman" pitchFamily="18" charset="0"/>
              </a:rPr>
              <a:t> «</a:t>
            </a:r>
            <a:r>
              <a:rPr lang="ru-RU" sz="2800" dirty="0" smtClean="0">
                <a:solidFill>
                  <a:srgbClr val="0070C0"/>
                </a:solidFill>
                <a:latin typeface="Times New Roman" pitchFamily="18" charset="0"/>
                <a:cs typeface="Times New Roman" pitchFamily="18" charset="0"/>
              </a:rPr>
              <a:t>TEARDROP</a:t>
            </a:r>
            <a:r>
              <a:rPr lang="uk-UA" sz="2800" dirty="0" smtClean="0">
                <a:solidFill>
                  <a:srgbClr val="0070C0"/>
                </a:solidFill>
                <a:latin typeface="Times New Roman" pitchFamily="18" charset="0"/>
                <a:cs typeface="Times New Roman" pitchFamily="18" charset="0"/>
              </a:rPr>
              <a:t>» атака </a:t>
            </a:r>
            <a:r>
              <a:rPr lang="uk-UA" dirty="0" smtClean="0">
                <a:solidFill>
                  <a:srgbClr val="0070C0"/>
                </a:solidFill>
                <a:latin typeface="Times New Roman" pitchFamily="18" charset="0"/>
                <a:cs typeface="Times New Roman" pitchFamily="18" charset="0"/>
              </a:rPr>
              <a:t>-</a:t>
            </a:r>
            <a:r>
              <a:rPr lang="uk-UA" dirty="0" smtClean="0">
                <a:solidFill>
                  <a:srgbClr val="92D050"/>
                </a:solidFill>
                <a:latin typeface="Times New Roman" pitchFamily="18" charset="0"/>
                <a:cs typeface="Times New Roman" pitchFamily="18" charset="0"/>
              </a:rPr>
              <a:t> </a:t>
            </a:r>
            <a:r>
              <a:rPr lang="ru-RU" sz="2000" dirty="0" err="1" smtClean="0">
                <a:latin typeface="Times New Roman" pitchFamily="18" charset="0"/>
                <a:cs typeface="Times New Roman" pitchFamily="18" charset="0"/>
              </a:rPr>
              <a:t>поляга</a:t>
            </a:r>
            <a:r>
              <a:rPr lang="uk-UA" sz="2000" dirty="0" smtClean="0">
                <a:latin typeface="Times New Roman" pitchFamily="18" charset="0"/>
                <a:cs typeface="Times New Roman" pitchFamily="18" charset="0"/>
              </a:rPr>
              <a:t>є</a:t>
            </a:r>
            <a:r>
              <a:rPr lang="ru-RU" sz="2000" dirty="0" smtClean="0">
                <a:latin typeface="Times New Roman" pitchFamily="18" charset="0"/>
                <a:cs typeface="Times New Roman" pitchFamily="18" charset="0"/>
              </a:rPr>
              <a:t> в </a:t>
            </a:r>
            <a:r>
              <a:rPr lang="ru-RU" sz="2000" dirty="0" err="1" smtClean="0">
                <a:latin typeface="Times New Roman" pitchFamily="18" charset="0"/>
                <a:cs typeface="Times New Roman" pitchFamily="18" charset="0"/>
              </a:rPr>
              <a:t>надсиланні</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великої</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кількості</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udp-пакетів</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зі</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спотворен</a:t>
            </a:r>
            <a:r>
              <a:rPr lang="uk-UA" sz="2000" dirty="0" err="1" smtClean="0">
                <a:latin typeface="Times New Roman" pitchFamily="18" charset="0"/>
                <a:cs typeface="Times New Roman" pitchFamily="18" charset="0"/>
              </a:rPr>
              <a:t>ою</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адресою</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відправника</a:t>
            </a:r>
            <a:r>
              <a:rPr lang="ru-RU" sz="2000" dirty="0" smtClean="0">
                <a:latin typeface="Times New Roman" pitchFamily="18" charset="0"/>
                <a:cs typeface="Times New Roman" pitchFamily="18" charset="0"/>
              </a:rPr>
              <a:t> на 19-й порт, </a:t>
            </a:r>
            <a:r>
              <a:rPr lang="ru-RU" sz="2000" dirty="0" err="1" smtClean="0">
                <a:latin typeface="Times New Roman" pitchFamily="18" charset="0"/>
                <a:cs typeface="Times New Roman" pitchFamily="18" charset="0"/>
              </a:rPr>
              <a:t>що</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призводило</a:t>
            </a:r>
            <a:r>
              <a:rPr lang="ru-RU" sz="2000" dirty="0" smtClean="0">
                <a:latin typeface="Times New Roman" pitchFamily="18" charset="0"/>
                <a:cs typeface="Times New Roman" pitchFamily="18" charset="0"/>
              </a:rPr>
              <a:t> до </a:t>
            </a:r>
            <a:r>
              <a:rPr lang="ru-RU" sz="2000" dirty="0" err="1" smtClean="0">
                <a:latin typeface="Times New Roman" pitchFamily="18" charset="0"/>
                <a:cs typeface="Times New Roman" pitchFamily="18" charset="0"/>
              </a:rPr>
              <a:t>підвищення</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трафіку</a:t>
            </a:r>
            <a:r>
              <a:rPr lang="ru-RU" sz="2000" dirty="0" smtClean="0">
                <a:latin typeface="Times New Roman" pitchFamily="18" charset="0"/>
                <a:cs typeface="Times New Roman" pitchFamily="18" charset="0"/>
              </a:rPr>
              <a:t>.</a:t>
            </a:r>
            <a:endParaRPr lang="ru-RU" sz="2000" dirty="0" smtClean="0">
              <a:solidFill>
                <a:srgbClr val="92D050"/>
              </a:solidFill>
              <a:latin typeface="Times New Roman" pitchFamily="18" charset="0"/>
              <a:cs typeface="Times New Roman" pitchFamily="18" charset="0"/>
            </a:endParaRPr>
          </a:p>
          <a:p>
            <a:endParaRPr lang="ru-RU" sz="1800" dirty="0" smtClean="0">
              <a:latin typeface="Times New Roman" pitchFamily="18" charset="0"/>
              <a:cs typeface="Times New Roman" pitchFamily="18" charset="0"/>
            </a:endParaRPr>
          </a:p>
          <a:p>
            <a:endParaRPr lang="ru-RU" sz="1800" dirty="0" smtClean="0">
              <a:latin typeface="Times New Roman" pitchFamily="18" charset="0"/>
              <a:cs typeface="Times New Roman" pitchFamily="18" charset="0"/>
            </a:endParaRPr>
          </a:p>
          <a:p>
            <a:endParaRPr lang="ru-RU" sz="1800" dirty="0" smtClean="0">
              <a:latin typeface="Times New Roman" pitchFamily="18" charset="0"/>
              <a:cs typeface="Times New Roman" pitchFamily="18" charset="0"/>
            </a:endParaRPr>
          </a:p>
          <a:p>
            <a:endParaRPr lang="ru-RU" dirty="0">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188640"/>
            <a:ext cx="8208912" cy="6408712"/>
          </a:xfrm>
        </p:spPr>
        <p:txBody>
          <a:bodyPr>
            <a:normAutofit lnSpcReduction="10000"/>
          </a:bodyPr>
          <a:lstStyle/>
          <a:p>
            <a:pPr algn="just"/>
            <a:r>
              <a:rPr lang="en-US" sz="2800" dirty="0" err="1" smtClean="0">
                <a:solidFill>
                  <a:srgbClr val="0070C0"/>
                </a:solidFill>
                <a:latin typeface="Times New Roman" pitchFamily="18" charset="0"/>
                <a:cs typeface="Times New Roman" pitchFamily="18" charset="0"/>
              </a:rPr>
              <a:t>DoS</a:t>
            </a:r>
            <a:r>
              <a:rPr lang="en-US" sz="2800" dirty="0" smtClean="0">
                <a:solidFill>
                  <a:srgbClr val="0070C0"/>
                </a:solidFill>
                <a:latin typeface="Times New Roman" pitchFamily="18" charset="0"/>
                <a:cs typeface="Times New Roman" pitchFamily="18" charset="0"/>
              </a:rPr>
              <a:t> </a:t>
            </a:r>
            <a:r>
              <a:rPr lang="uk-UA" sz="2800" dirty="0" smtClean="0">
                <a:solidFill>
                  <a:srgbClr val="0070C0"/>
                </a:solidFill>
                <a:latin typeface="Times New Roman" pitchFamily="18" charset="0"/>
                <a:cs typeface="Times New Roman" pitchFamily="18" charset="0"/>
              </a:rPr>
              <a:t>«</a:t>
            </a:r>
            <a:r>
              <a:rPr lang="en-US" sz="2800" dirty="0" smtClean="0">
                <a:solidFill>
                  <a:srgbClr val="0070C0"/>
                </a:solidFill>
                <a:latin typeface="Times New Roman" pitchFamily="18" charset="0"/>
                <a:cs typeface="Times New Roman" pitchFamily="18" charset="0"/>
              </a:rPr>
              <a:t>SMURF</a:t>
            </a:r>
            <a:r>
              <a:rPr lang="uk-UA" sz="2800" dirty="0" smtClean="0">
                <a:solidFill>
                  <a:srgbClr val="0070C0"/>
                </a:solidFill>
                <a:latin typeface="Times New Roman" pitchFamily="18" charset="0"/>
                <a:cs typeface="Times New Roman" pitchFamily="18" charset="0"/>
              </a:rPr>
              <a:t>»</a:t>
            </a:r>
            <a:r>
              <a:rPr lang="en-US" sz="2800" dirty="0" smtClean="0">
                <a:solidFill>
                  <a:srgbClr val="0070C0"/>
                </a:solidFill>
                <a:latin typeface="Times New Roman" pitchFamily="18" charset="0"/>
                <a:cs typeface="Times New Roman" pitchFamily="18" charset="0"/>
              </a:rPr>
              <a:t> </a:t>
            </a:r>
            <a:r>
              <a:rPr lang="uk-UA" sz="2800" dirty="0" smtClean="0">
                <a:solidFill>
                  <a:srgbClr val="0070C0"/>
                </a:solidFill>
                <a:latin typeface="Times New Roman" pitchFamily="18" charset="0"/>
                <a:cs typeface="Times New Roman" pitchFamily="18" charset="0"/>
              </a:rPr>
              <a:t>атака </a:t>
            </a:r>
            <a:r>
              <a:rPr lang="uk-UA" dirty="0" smtClean="0">
                <a:solidFill>
                  <a:srgbClr val="0070C0"/>
                </a:solidFill>
                <a:latin typeface="Times New Roman" pitchFamily="18" charset="0"/>
                <a:cs typeface="Times New Roman" pitchFamily="18" charset="0"/>
              </a:rPr>
              <a:t>-</a:t>
            </a:r>
            <a:r>
              <a:rPr lang="uk-UA" dirty="0" smtClean="0">
                <a:solidFill>
                  <a:srgbClr val="92D050"/>
                </a:solidFill>
                <a:latin typeface="Times New Roman" pitchFamily="18" charset="0"/>
                <a:cs typeface="Times New Roman" pitchFamily="18" charset="0"/>
              </a:rPr>
              <a:t> </a:t>
            </a:r>
            <a:r>
              <a:rPr lang="uk-UA" sz="2000" dirty="0" smtClean="0">
                <a:latin typeface="Times New Roman" pitchFamily="18" charset="0"/>
                <a:cs typeface="Times New Roman" pitchFamily="18" charset="0"/>
              </a:rPr>
              <a:t>одна з найнебезпечніших видів DoS-атак, так як у комп'ютера-жертви після такої атаки відбудеться відмова в обслуговуванні практично з 100% гарантією. Зловмисник використовує широкомовлення для перевірки працюючих вузлів в системі, відправляючи ping-запит. Очевидно, атакуючий поодинці не зможе вивести з ладу комп'ютер-жертву, тому потрібен ще один учасник - це підсилює мережу. У ній по широкомовній адресі зловмисник відправляє підроблений пакет. Потім адреса атакуючого змінюється на адресу жертви. Всі вузли надішлють їй відповідь на ping-запит. Тому пакет, відправлений зловмисником через посилюючу мережу, яка містить 200 вузлів, буде посилений в 200 разів. Тому для такої атаки зазвичай вибирається велика мережа, щоб у комп'ютера-жертви не було жодних шансів.</a:t>
            </a:r>
          </a:p>
          <a:p>
            <a:pPr algn="just"/>
            <a:r>
              <a:rPr lang="en-US" sz="2800" dirty="0" err="1" smtClean="0">
                <a:solidFill>
                  <a:srgbClr val="0070C0"/>
                </a:solidFill>
                <a:latin typeface="Times New Roman" pitchFamily="18" charset="0"/>
                <a:cs typeface="Times New Roman" pitchFamily="18" charset="0"/>
              </a:rPr>
              <a:t>DoS</a:t>
            </a:r>
            <a:r>
              <a:rPr lang="en-US" sz="2800" dirty="0" smtClean="0">
                <a:solidFill>
                  <a:srgbClr val="0070C0"/>
                </a:solidFill>
                <a:latin typeface="Times New Roman" pitchFamily="18" charset="0"/>
                <a:cs typeface="Times New Roman" pitchFamily="18" charset="0"/>
              </a:rPr>
              <a:t> </a:t>
            </a:r>
            <a:r>
              <a:rPr lang="uk-UA" sz="2800" dirty="0" smtClean="0">
                <a:solidFill>
                  <a:srgbClr val="0070C0"/>
                </a:solidFill>
                <a:latin typeface="Times New Roman" pitchFamily="18" charset="0"/>
                <a:cs typeface="Times New Roman" pitchFamily="18" charset="0"/>
              </a:rPr>
              <a:t>«</a:t>
            </a:r>
            <a:r>
              <a:rPr lang="uk-UA" sz="2800" dirty="0" err="1" smtClean="0">
                <a:solidFill>
                  <a:srgbClr val="0070C0"/>
                </a:solidFill>
                <a:latin typeface="Times New Roman" pitchFamily="18" charset="0"/>
                <a:cs typeface="Times New Roman" pitchFamily="18" charset="0"/>
              </a:rPr>
              <a:t>Ping</a:t>
            </a:r>
            <a:r>
              <a:rPr lang="uk-UA" sz="2800" dirty="0" smtClean="0">
                <a:solidFill>
                  <a:srgbClr val="0070C0"/>
                </a:solidFill>
                <a:latin typeface="Times New Roman" pitchFamily="18" charset="0"/>
                <a:cs typeface="Times New Roman" pitchFamily="18" charset="0"/>
              </a:rPr>
              <a:t> </a:t>
            </a:r>
            <a:r>
              <a:rPr lang="uk-UA" sz="2800" dirty="0" err="1" smtClean="0">
                <a:solidFill>
                  <a:srgbClr val="0070C0"/>
                </a:solidFill>
                <a:latin typeface="Times New Roman" pitchFamily="18" charset="0"/>
                <a:cs typeface="Times New Roman" pitchFamily="18" charset="0"/>
              </a:rPr>
              <a:t>of</a:t>
            </a:r>
            <a:r>
              <a:rPr lang="uk-UA" sz="2800" dirty="0" smtClean="0">
                <a:solidFill>
                  <a:srgbClr val="0070C0"/>
                </a:solidFill>
                <a:latin typeface="Times New Roman" pitchFamily="18" charset="0"/>
                <a:cs typeface="Times New Roman" pitchFamily="18" charset="0"/>
              </a:rPr>
              <a:t> </a:t>
            </a:r>
            <a:r>
              <a:rPr lang="uk-UA" sz="2800" dirty="0" err="1" smtClean="0">
                <a:solidFill>
                  <a:srgbClr val="0070C0"/>
                </a:solidFill>
                <a:latin typeface="Times New Roman" pitchFamily="18" charset="0"/>
                <a:cs typeface="Times New Roman" pitchFamily="18" charset="0"/>
              </a:rPr>
              <a:t>Death</a:t>
            </a:r>
            <a:r>
              <a:rPr lang="uk-UA" sz="2800" dirty="0" smtClean="0">
                <a:solidFill>
                  <a:srgbClr val="0070C0"/>
                </a:solidFill>
                <a:latin typeface="Times New Roman" pitchFamily="18" charset="0"/>
                <a:cs typeface="Times New Roman" pitchFamily="18" charset="0"/>
              </a:rPr>
              <a:t>» атака - </a:t>
            </a:r>
            <a:r>
              <a:rPr lang="uk-UA" sz="2000" dirty="0" smtClean="0">
                <a:latin typeface="Times New Roman" pitchFamily="18" charset="0"/>
                <a:cs typeface="Times New Roman" pitchFamily="18" charset="0"/>
              </a:rPr>
              <a:t>змушують системи реагувати непередбачуваним чином при отриманні занадто великих IP-пакетів. TCP/IP підтримує максимальний розмір пакета в 65Кб (як мінімум 20 байт інформації в IP-заголовку, деяка кількість додаткової інформації та інша частина пакету, що містить основні дані). Атаки «</a:t>
            </a:r>
            <a:r>
              <a:rPr lang="uk-UA" sz="2000" dirty="0" err="1" smtClean="0">
                <a:latin typeface="Times New Roman" pitchFamily="18" charset="0"/>
                <a:cs typeface="Times New Roman" pitchFamily="18" charset="0"/>
              </a:rPr>
              <a:t>Ping</a:t>
            </a:r>
            <a:r>
              <a:rPr lang="uk-UA" sz="2000" dirty="0" smtClean="0">
                <a:latin typeface="Times New Roman" pitchFamily="18" charset="0"/>
                <a:cs typeface="Times New Roman" pitchFamily="18" charset="0"/>
              </a:rPr>
              <a:t> </a:t>
            </a:r>
            <a:r>
              <a:rPr lang="uk-UA" sz="2000" dirty="0" err="1" smtClean="0">
                <a:latin typeface="Times New Roman" pitchFamily="18" charset="0"/>
                <a:cs typeface="Times New Roman" pitchFamily="18" charset="0"/>
              </a:rPr>
              <a:t>of</a:t>
            </a:r>
            <a:r>
              <a:rPr lang="uk-UA" sz="2000" dirty="0" smtClean="0">
                <a:latin typeface="Times New Roman" pitchFamily="18" charset="0"/>
                <a:cs typeface="Times New Roman" pitchFamily="18" charset="0"/>
              </a:rPr>
              <a:t> </a:t>
            </a:r>
            <a:r>
              <a:rPr lang="uk-UA" sz="2000" dirty="0" err="1" smtClean="0">
                <a:latin typeface="Times New Roman" pitchFamily="18" charset="0"/>
                <a:cs typeface="Times New Roman" pitchFamily="18" charset="0"/>
              </a:rPr>
              <a:t>Death</a:t>
            </a:r>
            <a:r>
              <a:rPr lang="uk-UA" sz="2000" dirty="0" smtClean="0">
                <a:latin typeface="Times New Roman" pitchFamily="18" charset="0"/>
                <a:cs typeface="Times New Roman" pitchFamily="18" charset="0"/>
              </a:rPr>
              <a:t>» можуть викликати аварію, зависання та </a:t>
            </a:r>
            <a:r>
              <a:rPr lang="uk-UA" sz="2000" dirty="0" err="1" smtClean="0">
                <a:latin typeface="Times New Roman" pitchFamily="18" charset="0"/>
                <a:cs typeface="Times New Roman" pitchFamily="18" charset="0"/>
              </a:rPr>
              <a:t>перезавантаження</a:t>
            </a:r>
            <a:r>
              <a:rPr lang="uk-UA" sz="2000" dirty="0" smtClean="0">
                <a:latin typeface="Times New Roman" pitchFamily="18" charset="0"/>
                <a:cs typeface="Times New Roman" pitchFamily="18" charset="0"/>
              </a:rPr>
              <a:t> системи.</a:t>
            </a:r>
          </a:p>
          <a:p>
            <a:endParaRPr lang="ru-RU" sz="1900" dirty="0" smtClean="0">
              <a:solidFill>
                <a:srgbClr val="92D050"/>
              </a:solidFill>
              <a:latin typeface="Times New Roman" pitchFamily="18" charset="0"/>
              <a:cs typeface="Times New Roman" pitchFamily="18" charset="0"/>
            </a:endParaRPr>
          </a:p>
          <a:p>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562074"/>
          </a:xfrm>
        </p:spPr>
        <p:txBody>
          <a:bodyPr>
            <a:normAutofit fontScale="90000"/>
          </a:bodyPr>
          <a:lstStyle/>
          <a:p>
            <a:pPr algn="ctr"/>
            <a:r>
              <a:rPr lang="uk-UA" dirty="0" smtClean="0">
                <a:latin typeface="Times New Roman" pitchFamily="18" charset="0"/>
                <a:cs typeface="Times New Roman" pitchFamily="18" charset="0"/>
              </a:rPr>
              <a:t>Вибір та </a:t>
            </a:r>
            <a:r>
              <a:rPr lang="uk-UA" dirty="0" err="1" smtClean="0">
                <a:latin typeface="Times New Roman" pitchFamily="18" charset="0"/>
                <a:cs typeface="Times New Roman" pitchFamily="18" charset="0"/>
              </a:rPr>
              <a:t>огрунтування</a:t>
            </a:r>
            <a:r>
              <a:rPr lang="uk-UA" dirty="0" smtClean="0">
                <a:latin typeface="Times New Roman" pitchFamily="18" charset="0"/>
                <a:cs typeface="Times New Roman" pitchFamily="18" charset="0"/>
              </a:rPr>
              <a:t> аналогу</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a:xfrm>
            <a:off x="323528" y="908720"/>
            <a:ext cx="8208912" cy="5760640"/>
          </a:xfrm>
        </p:spPr>
        <p:txBody>
          <a:bodyPr>
            <a:normAutofit fontScale="85000" lnSpcReduction="10000"/>
          </a:bodyPr>
          <a:lstStyle/>
          <a:p>
            <a:pPr algn="just"/>
            <a:r>
              <a:rPr lang="uk-UA" dirty="0" smtClean="0">
                <a:latin typeface="Times New Roman" pitchFamily="18" charset="0"/>
                <a:cs typeface="Times New Roman" pitchFamily="18" charset="0"/>
              </a:rPr>
              <a:t>В якості аналогу для розробки було обрано систему виявлення атак під назвою «</a:t>
            </a:r>
            <a:r>
              <a:rPr lang="uk-UA" dirty="0" err="1" smtClean="0">
                <a:latin typeface="Times New Roman" pitchFamily="18" charset="0"/>
                <a:cs typeface="Times New Roman" pitchFamily="18" charset="0"/>
              </a:rPr>
              <a:t>Snort</a:t>
            </a:r>
            <a:r>
              <a:rPr lang="uk-UA" dirty="0" smtClean="0">
                <a:latin typeface="Times New Roman" pitchFamily="18" charset="0"/>
                <a:cs typeface="Times New Roman" pitchFamily="18" charset="0"/>
              </a:rPr>
              <a:t>». </a:t>
            </a:r>
          </a:p>
          <a:p>
            <a:pPr algn="just"/>
            <a:r>
              <a:rPr lang="uk-UA" dirty="0" smtClean="0">
                <a:latin typeface="Times New Roman" pitchFamily="18" charset="0"/>
                <a:cs typeface="Times New Roman" pitchFamily="18" charset="0"/>
              </a:rPr>
              <a:t>Система розповсюджується, як  вільна програма з відкритим вихідним кодом під ліцензією GPL. </a:t>
            </a:r>
          </a:p>
          <a:p>
            <a:pPr algn="just"/>
            <a:r>
              <a:rPr lang="uk-UA" dirty="0" smtClean="0">
                <a:latin typeface="Times New Roman" pitchFamily="18" charset="0"/>
                <a:cs typeface="Times New Roman" pitchFamily="18" charset="0"/>
              </a:rPr>
              <a:t>Вона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використовує</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мову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опису</a:t>
            </a:r>
            <a:r>
              <a:rPr lang="ru-RU" dirty="0" smtClean="0">
                <a:latin typeface="Times New Roman" pitchFamily="18" charset="0"/>
                <a:cs typeface="Times New Roman" pitchFamily="18" charset="0"/>
              </a:rPr>
              <a:t> правил, </a:t>
            </a:r>
            <a:r>
              <a:rPr lang="ru-RU" dirty="0" err="1" smtClean="0">
                <a:latin typeface="Times New Roman" pitchFamily="18" charset="0"/>
                <a:cs typeface="Times New Roman" pitchFamily="18" charset="0"/>
              </a:rPr>
              <a:t>який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поєднує</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переваги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методів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обстеження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заснованих</a:t>
            </a:r>
            <a:r>
              <a:rPr lang="ru-RU" dirty="0" smtClean="0">
                <a:latin typeface="Times New Roman" pitchFamily="18" charset="0"/>
                <a:cs typeface="Times New Roman" pitchFamily="18" charset="0"/>
              </a:rPr>
              <a:t> на </a:t>
            </a:r>
            <a:r>
              <a:rPr lang="ru-RU" dirty="0" err="1" smtClean="0">
                <a:latin typeface="Times New Roman" pitchFamily="18" charset="0"/>
                <a:cs typeface="Times New Roman" pitchFamily="18" charset="0"/>
              </a:rPr>
              <a:t>підписах</a:t>
            </a:r>
            <a:r>
              <a:rPr lang="ru-RU" dirty="0" smtClean="0">
                <a:latin typeface="Times New Roman" pitchFamily="18" charset="0"/>
                <a:cs typeface="Times New Roman" pitchFamily="18" charset="0"/>
              </a:rPr>
              <a:t>, протоколах </a:t>
            </a:r>
            <a:r>
              <a:rPr lang="ru-RU" dirty="0" err="1" smtClean="0">
                <a:latin typeface="Times New Roman" pitchFamily="18" charset="0"/>
                <a:cs typeface="Times New Roman" pitchFamily="18" charset="0"/>
              </a:rPr>
              <a:t>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аномаліях</a:t>
            </a:r>
            <a:endParaRPr lang="ru-RU" dirty="0" smtClean="0">
              <a:latin typeface="Times New Roman" pitchFamily="18" charset="0"/>
              <a:cs typeface="Times New Roman" pitchFamily="18" charset="0"/>
            </a:endParaRPr>
          </a:p>
          <a:p>
            <a:pPr algn="just"/>
            <a:r>
              <a:rPr lang="uk-UA" dirty="0" smtClean="0">
                <a:latin typeface="Times New Roman" pitchFamily="18" charset="0"/>
                <a:cs typeface="Times New Roman" pitchFamily="18" charset="0"/>
              </a:rPr>
              <a:t>Система </a:t>
            </a:r>
            <a:r>
              <a:rPr lang="en-US" dirty="0" smtClean="0">
                <a:latin typeface="Times New Roman" pitchFamily="18" charset="0"/>
                <a:cs typeface="Times New Roman" pitchFamily="18" charset="0"/>
              </a:rPr>
              <a:t>Snort </a:t>
            </a:r>
            <a:r>
              <a:rPr lang="uk-UA" dirty="0" smtClean="0">
                <a:latin typeface="Times New Roman" pitchFamily="18" charset="0"/>
                <a:cs typeface="Times New Roman" pitchFamily="18" charset="0"/>
              </a:rPr>
              <a:t>працює таким чином, що при надходженні пакету, пакет послідовно проходить через декодери, препроцесори і тільки потім вже потрапляє в детектор, який починає застосовувати правила. Це показано на слайді 9.</a:t>
            </a:r>
          </a:p>
          <a:p>
            <a:pPr>
              <a:buNone/>
            </a:pPr>
            <a:endParaRPr lang="uk-UA" dirty="0" smtClean="0">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490066"/>
          </a:xfrm>
        </p:spPr>
        <p:txBody>
          <a:bodyPr>
            <a:normAutofit fontScale="90000"/>
          </a:bodyPr>
          <a:lstStyle/>
          <a:p>
            <a:pPr algn="ctr"/>
            <a:r>
              <a:rPr lang="uk-UA" dirty="0" smtClean="0">
                <a:latin typeface="Times New Roman" pitchFamily="18" charset="0"/>
                <a:cs typeface="Times New Roman" pitchFamily="18" charset="0"/>
              </a:rPr>
              <a:t>Послідовність проходження пакетів </a:t>
            </a:r>
            <a:endParaRPr lang="ru-RU" dirty="0">
              <a:latin typeface="Times New Roman" pitchFamily="18" charset="0"/>
              <a:cs typeface="Times New Roman" pitchFamily="18" charset="0"/>
            </a:endParaRPr>
          </a:p>
        </p:txBody>
      </p:sp>
      <p:pic>
        <p:nvPicPr>
          <p:cNvPr id="4" name="Содержимое 3" descr="Безымянный.png"/>
          <p:cNvPicPr>
            <a:picLocks noGrp="1" noChangeAspect="1"/>
          </p:cNvPicPr>
          <p:nvPr>
            <p:ph idx="1"/>
          </p:nvPr>
        </p:nvPicPr>
        <p:blipFill>
          <a:blip r:embed="rId2" cstate="print"/>
          <a:stretch>
            <a:fillRect/>
          </a:stretch>
        </p:blipFill>
        <p:spPr>
          <a:xfrm>
            <a:off x="827584" y="1340768"/>
            <a:ext cx="7272808" cy="4536504"/>
          </a:xfrm>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334</TotalTime>
  <Words>1254</Words>
  <Application>Microsoft Office PowerPoint</Application>
  <PresentationFormat>Экран (4:3)</PresentationFormat>
  <Paragraphs>122</Paragraphs>
  <Slides>23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23</vt:i4>
      </vt:variant>
    </vt:vector>
  </HeadingPairs>
  <TitlesOfParts>
    <vt:vector size="24" baseType="lpstr">
      <vt:lpstr>Тема Office</vt:lpstr>
      <vt:lpstr>Міністерство освіти та науки України Вінницький національний технічний університет Факультет інформаційних технологій та комп’ютерної інженерії</vt:lpstr>
      <vt:lpstr>Слайд 2</vt:lpstr>
      <vt:lpstr>АКТУАЛЬНІСТЬ РОЗРОБКИ</vt:lpstr>
      <vt:lpstr>АКТУАЛЬНІСТЬ РОЗРОБКИ</vt:lpstr>
      <vt:lpstr>ПОНЯТТЯ ТА ВИДИ DoS АТАК </vt:lpstr>
      <vt:lpstr>Слайд 6</vt:lpstr>
      <vt:lpstr>Слайд 7</vt:lpstr>
      <vt:lpstr>Вибір та огрунтування аналогу</vt:lpstr>
      <vt:lpstr>Послідовність проходження пакетів </vt:lpstr>
      <vt:lpstr>Недоліки аналогу Snort та їх метод вирішення у новій системі</vt:lpstr>
      <vt:lpstr>Загальна структура нейронної мережі</vt:lpstr>
      <vt:lpstr>Математична модель системи</vt:lpstr>
      <vt:lpstr>Алгоритм виявлення DoS атак</vt:lpstr>
      <vt:lpstr>Алгоритм функціонування системи виявлення атак</vt:lpstr>
      <vt:lpstr>UML діаграма класів системи</vt:lpstr>
      <vt:lpstr>Інтерфейс програми</vt:lpstr>
      <vt:lpstr>Додавання нового сервера  </vt:lpstr>
      <vt:lpstr>Завершення аналізу адрес і виведення кількості атак </vt:lpstr>
      <vt:lpstr>Порівняння результатів виявлення атак аналога і власної розробки</vt:lpstr>
      <vt:lpstr>Економічне обгрунтування </vt:lpstr>
      <vt:lpstr>Висновки</vt:lpstr>
      <vt:lpstr>Висновки (продовження)</vt:lpstr>
      <vt:lpstr>Слайд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Міністерство освіти та науки України Вінницький національний технічний університет Інститут інформаційних технологій та комп’ютерної інженерії</dc:title>
  <dc:creator>bfi</dc:creator>
  <cp:lastModifiedBy>bfi</cp:lastModifiedBy>
  <cp:revision>38</cp:revision>
  <dcterms:created xsi:type="dcterms:W3CDTF">2015-06-16T21:20:14Z</dcterms:created>
  <dcterms:modified xsi:type="dcterms:W3CDTF">2015-06-19T06:57:55Z</dcterms:modified>
</cp:coreProperties>
</file>