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46AB7-F260-4CD5-A3DA-448ED46C3C25}" type="datetimeFigureOut">
              <a:rPr lang="uk-UA" smtClean="0"/>
              <a:t>19.06.2015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5BACD-BC02-4E1F-9C64-2668449E5976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3429023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Інтелектуальна система класифікації мережевих атак у системах захисту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що базується на генетичному алгоритмі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714884"/>
            <a:ext cx="3571900" cy="1428760"/>
          </a:xfrm>
        </p:spPr>
        <p:txBody>
          <a:bodyPr>
            <a:normAutofit fontScale="55000" lnSpcReduction="20000"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Виконав: студент групи 1КН-14 </a:t>
            </a:r>
            <a:r>
              <a:rPr lang="uk-UA" smtClean="0">
                <a:solidFill>
                  <a:schemeClr val="tx1"/>
                </a:solidFill>
              </a:rPr>
              <a:t>зн</a:t>
            </a:r>
            <a:endParaRPr lang="uk-UA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Вовк С.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Керівник: </a:t>
            </a:r>
            <a:r>
              <a:rPr lang="uk-UA" dirty="0" err="1" smtClean="0">
                <a:solidFill>
                  <a:schemeClr val="tx1"/>
                </a:solidFill>
              </a:rPr>
              <a:t>к.т.н</a:t>
            </a:r>
            <a:r>
              <a:rPr lang="uk-UA" dirty="0" smtClean="0">
                <a:solidFill>
                  <a:schemeClr val="tx1"/>
                </a:solidFill>
              </a:rPr>
              <a:t>., доцент каф. КН </a:t>
            </a:r>
            <a:r>
              <a:rPr lang="uk-UA" dirty="0" err="1" smtClean="0">
                <a:solidFill>
                  <a:schemeClr val="tx1"/>
                </a:solidFill>
              </a:rPr>
              <a:t>Суприган</a:t>
            </a:r>
            <a:r>
              <a:rPr lang="uk-UA" dirty="0" smtClean="0">
                <a:solidFill>
                  <a:schemeClr val="tx1"/>
                </a:solidFill>
              </a:rPr>
              <a:t> О. І.</a:t>
            </a:r>
            <a:endParaRPr lang="uk-U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Структурна реалізація програми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5400684" cy="521497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Основні частини проекту :</a:t>
            </a:r>
          </a:p>
          <a:p>
            <a:r>
              <a:rPr lang="uk-UA" dirty="0" smtClean="0"/>
              <a:t>1. Бібліотеки, які підключені до проекту «вручну».</a:t>
            </a:r>
          </a:p>
          <a:p>
            <a:r>
              <a:rPr lang="uk-UA" dirty="0" smtClean="0"/>
              <a:t>2. Код програми, який розділений по різних пакетах за функціональною ознакою.</a:t>
            </a:r>
          </a:p>
          <a:p>
            <a:r>
              <a:rPr lang="uk-UA" dirty="0" smtClean="0"/>
              <a:t>3. </a:t>
            </a:r>
            <a:r>
              <a:rPr lang="uk-UA" dirty="0" err="1" smtClean="0"/>
              <a:t>Веб-частина</a:t>
            </a:r>
            <a:r>
              <a:rPr lang="uk-UA" dirty="0" smtClean="0"/>
              <a:t>, у якій зосереджено код для взаємодії із користувачем.</a:t>
            </a:r>
          </a:p>
          <a:p>
            <a:r>
              <a:rPr lang="uk-UA" dirty="0" smtClean="0"/>
              <a:t>4. Зовнішні бібліотеки, які підключені через </a:t>
            </a:r>
            <a:r>
              <a:rPr lang="en-US" dirty="0" err="1" smtClean="0"/>
              <a:t>classpath</a:t>
            </a:r>
            <a:r>
              <a:rPr lang="uk-UA" dirty="0" smtClean="0"/>
              <a:t>.</a:t>
            </a:r>
          </a:p>
          <a:p>
            <a:endParaRPr lang="uk-UA" dirty="0"/>
          </a:p>
        </p:txBody>
      </p:sp>
      <p:pic>
        <p:nvPicPr>
          <p:cNvPr id="22530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643050"/>
            <a:ext cx="2268538" cy="456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Тестування програми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Налаштування структури проекту</a:t>
            </a:r>
            <a:endParaRPr lang="uk-UA" dirty="0"/>
          </a:p>
        </p:txBody>
      </p:sp>
      <p:pic>
        <p:nvPicPr>
          <p:cNvPr id="23555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3838818" cy="2333628"/>
          </a:xfrm>
          <a:prstGeom prst="rect">
            <a:avLst/>
          </a:prstGeom>
          <a:noFill/>
        </p:spPr>
      </p:pic>
      <p:pic>
        <p:nvPicPr>
          <p:cNvPr id="2355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04166" y="1714488"/>
            <a:ext cx="3825486" cy="2304373"/>
          </a:xfrm>
          <a:prstGeom prst="rect">
            <a:avLst/>
          </a:prstGeom>
          <a:noFill/>
        </p:spPr>
      </p:pic>
      <p:pic>
        <p:nvPicPr>
          <p:cNvPr id="23553" name="Рисунок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214818"/>
            <a:ext cx="3872433" cy="2346578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4295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6229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9" name="Рисунок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214818"/>
            <a:ext cx="4067194" cy="235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latin typeface="+mn-lt"/>
                <a:cs typeface="Times New Roman" pitchFamily="18" charset="0"/>
              </a:rPr>
              <a:t>Візуалізація пошуку та класифікації мережевих атак</a:t>
            </a:r>
            <a:endParaRPr lang="uk-UA" sz="2400" b="1" dirty="0">
              <a:latin typeface="+mn-lt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928662" y="3286124"/>
            <a:ext cx="2928958" cy="639762"/>
          </a:xfrm>
        </p:spPr>
        <p:txBody>
          <a:bodyPr/>
          <a:lstStyle/>
          <a:p>
            <a:r>
              <a:rPr lang="uk-UA" dirty="0" smtClean="0"/>
              <a:t>Сервер бази даних</a:t>
            </a:r>
            <a:endParaRPr lang="uk-UA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500694" y="3143248"/>
            <a:ext cx="3184519" cy="639762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Діагностика стану завантаження процесору</a:t>
            </a:r>
            <a:endParaRPr lang="uk-UA" dirty="0"/>
          </a:p>
        </p:txBody>
      </p:sp>
      <p:pic>
        <p:nvPicPr>
          <p:cNvPr id="24578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224" y="4071942"/>
            <a:ext cx="4268251" cy="238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785794"/>
            <a:ext cx="4254220" cy="2395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857628"/>
            <a:ext cx="3571900" cy="2561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Результат роботи програми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Залежн</a:t>
            </a:r>
            <a:r>
              <a:rPr lang="uk-UA" dirty="0" err="1" smtClean="0"/>
              <a:t>ість</a:t>
            </a:r>
            <a:r>
              <a:rPr lang="uk-UA" dirty="0" smtClean="0"/>
              <a:t> достовірності від завантаження процесору</a:t>
            </a:r>
            <a:endParaRPr lang="uk-UA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Залежність точності від циклів генетичного алгоритму </a:t>
            </a:r>
            <a:endParaRPr lang="uk-UA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214554"/>
            <a:ext cx="3929090" cy="2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4643439" y="2214554"/>
          <a:ext cx="3714775" cy="2525719"/>
        </p:xfrm>
        <a:graphic>
          <a:graphicData uri="http://schemas.openxmlformats.org/presentationml/2006/ole">
            <p:oleObj spid="_x0000_s5122" name="Visio" r:id="rId4" imgW="4314023" imgH="2933010" progId="">
              <p:embed/>
            </p:oleObj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00034" y="4777740"/>
          <a:ext cx="7929617" cy="1710488"/>
        </p:xfrm>
        <a:graphic>
          <a:graphicData uri="http://schemas.openxmlformats.org/drawingml/2006/table">
            <a:tbl>
              <a:tblPr/>
              <a:tblGrid>
                <a:gridCol w="1982214"/>
                <a:gridCol w="1982214"/>
                <a:gridCol w="1982214"/>
                <a:gridCol w="1982975"/>
              </a:tblGrid>
              <a:tr h="23595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Парам.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веб-інтерфейс</a:t>
                      </a: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Методи сканування</a:t>
                      </a: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платформи ОС</a:t>
                      </a: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5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Прототип</a:t>
                      </a: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Присутній</a:t>
                      </a: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TCP</a:t>
                      </a: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Windows</a:t>
                      </a: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97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Nmap</a:t>
                      </a: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Відсутній</a:t>
                      </a:r>
                      <a:endParaRPr lang="uk-UA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UDP, TCP, </a:t>
                      </a:r>
                      <a:r>
                        <a:rPr lang="uk-UA" sz="1300" dirty="0" err="1">
                          <a:latin typeface="Times New Roman"/>
                          <a:ea typeface="Times New Roman"/>
                          <a:cs typeface="Times New Roman"/>
                        </a:rPr>
                        <a:t>TCP</a:t>
                      </a: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 SYN , FTP </a:t>
                      </a:r>
                      <a:r>
                        <a:rPr lang="uk-UA" sz="1300" dirty="0" err="1">
                          <a:latin typeface="Times New Roman"/>
                          <a:ea typeface="Times New Roman"/>
                          <a:cs typeface="Times New Roman"/>
                        </a:rPr>
                        <a:t>proxy</a:t>
                      </a: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, Reverse-ident, ICMP, FIN, ACK, </a:t>
                      </a:r>
                      <a:r>
                        <a:rPr lang="uk-UA" sz="1300" dirty="0" err="1">
                          <a:latin typeface="Times New Roman"/>
                          <a:ea typeface="Times New Roman"/>
                          <a:cs typeface="Times New Roman"/>
                        </a:rPr>
                        <a:t>Xmas</a:t>
                      </a: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300" dirty="0" err="1">
                          <a:latin typeface="Times New Roman"/>
                          <a:ea typeface="Times New Roman"/>
                          <a:cs typeface="Times New Roman"/>
                        </a:rPr>
                        <a:t>tree</a:t>
                      </a: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, SYN 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Times New Roman"/>
                          <a:cs typeface="Times New Roman"/>
                        </a:rPr>
                        <a:t>Linux</a:t>
                      </a: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/BSD/</a:t>
                      </a:r>
                      <a:r>
                        <a:rPr lang="uk-UA" sz="1300" dirty="0" err="1">
                          <a:latin typeface="Times New Roman"/>
                          <a:ea typeface="Times New Roman"/>
                          <a:cs typeface="Times New Roman"/>
                        </a:rPr>
                        <a:t>Solaris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Windows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 err="1">
                          <a:latin typeface="Times New Roman"/>
                          <a:ea typeface="Times New Roman"/>
                          <a:cs typeface="Times New Roman"/>
                        </a:rPr>
                        <a:t>Mac</a:t>
                      </a:r>
                      <a:r>
                        <a:rPr lang="uk-UA" sz="1300" dirty="0">
                          <a:latin typeface="Times New Roman"/>
                          <a:ea typeface="Times New Roman"/>
                          <a:cs typeface="Times New Roman"/>
                        </a:rPr>
                        <a:t> OS X</a:t>
                      </a:r>
                      <a:endParaRPr lang="uk-UA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6357982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10000"/>
              </a:lnSpc>
            </a:pPr>
            <a:r>
              <a:rPr lang="uk-UA" sz="5800" b="1" dirty="0" smtClean="0"/>
              <a:t>Мета роботи</a:t>
            </a:r>
            <a:r>
              <a:rPr lang="uk-UA" sz="4400" dirty="0" smtClean="0"/>
              <a:t> - підвищення точності визначення класу мережевої атаки у системах захисту  за рахунок використання генетичного алгоритму.</a:t>
            </a:r>
          </a:p>
          <a:p>
            <a:pPr>
              <a:lnSpc>
                <a:spcPct val="110000"/>
              </a:lnSpc>
            </a:pPr>
            <a:r>
              <a:rPr lang="uk-UA" sz="5800" b="1" dirty="0" smtClean="0"/>
              <a:t>Об’єктом роботи</a:t>
            </a:r>
            <a:r>
              <a:rPr lang="uk-UA" sz="4400" dirty="0" smtClean="0"/>
              <a:t> є </a:t>
            </a:r>
            <a:r>
              <a:rPr lang="ru-RU" sz="4400" dirty="0" err="1" smtClean="0"/>
              <a:t>процес</a:t>
            </a:r>
            <a:r>
              <a:rPr lang="ru-RU" sz="4400" dirty="0" smtClean="0"/>
              <a:t> </a:t>
            </a:r>
            <a:r>
              <a:rPr lang="uk-UA" sz="4400" dirty="0" smtClean="0"/>
              <a:t>визначення класу мережевої атаки.</a:t>
            </a:r>
          </a:p>
          <a:p>
            <a:pPr>
              <a:lnSpc>
                <a:spcPct val="110000"/>
              </a:lnSpc>
            </a:pPr>
            <a:r>
              <a:rPr lang="uk-UA" sz="5800" b="1" dirty="0" smtClean="0"/>
              <a:t>Предметом розробки</a:t>
            </a:r>
            <a:r>
              <a:rPr lang="uk-UA" sz="4400" dirty="0" smtClean="0"/>
              <a:t> є програмне  забезпечення для  класифікації мережевих атак у системах захисту.</a:t>
            </a:r>
          </a:p>
          <a:p>
            <a:pPr>
              <a:lnSpc>
                <a:spcPct val="110000"/>
              </a:lnSpc>
            </a:pPr>
            <a:r>
              <a:rPr lang="uk-UA" sz="4400" dirty="0" smtClean="0"/>
              <a:t>Для досягнення поставленої мети слід вирішити такі </a:t>
            </a:r>
            <a:r>
              <a:rPr lang="uk-UA" sz="5900" b="1" dirty="0" smtClean="0"/>
              <a:t>задачі</a:t>
            </a:r>
            <a:r>
              <a:rPr lang="uk-UA" sz="4400" dirty="0" smtClean="0"/>
              <a:t>:</a:t>
            </a:r>
          </a:p>
          <a:p>
            <a:pPr>
              <a:lnSpc>
                <a:spcPct val="110000"/>
              </a:lnSpc>
              <a:buNone/>
            </a:pPr>
            <a:r>
              <a:rPr lang="ru-RU" sz="4400" dirty="0" smtClean="0"/>
              <a:t>- провести </a:t>
            </a:r>
            <a:r>
              <a:rPr lang="ru-RU" sz="4400" dirty="0" err="1" smtClean="0"/>
              <a:t>аналіз</a:t>
            </a:r>
            <a:r>
              <a:rPr lang="ru-RU" sz="4400" dirty="0" smtClean="0"/>
              <a:t> </a:t>
            </a:r>
            <a:r>
              <a:rPr lang="ru-RU" sz="4400" dirty="0" err="1" smtClean="0"/>
              <a:t>предметної</a:t>
            </a:r>
            <a:r>
              <a:rPr lang="ru-RU" sz="4400" dirty="0" smtClean="0"/>
              <a:t> </a:t>
            </a:r>
            <a:r>
              <a:rPr lang="ru-RU" sz="4400" dirty="0" err="1" smtClean="0"/>
              <a:t>області</a:t>
            </a:r>
            <a:r>
              <a:rPr lang="ru-RU" sz="4400" dirty="0" smtClean="0"/>
              <a:t> та </a:t>
            </a:r>
            <a:r>
              <a:rPr lang="uk-UA" sz="4400" dirty="0" smtClean="0"/>
              <a:t>класифікувати мережеві атаки у системах захисту;</a:t>
            </a:r>
          </a:p>
          <a:p>
            <a:pPr>
              <a:lnSpc>
                <a:spcPct val="110000"/>
              </a:lnSpc>
              <a:buNone/>
            </a:pPr>
            <a:r>
              <a:rPr lang="ru-RU" sz="4400" dirty="0" smtClean="0"/>
              <a:t>- </a:t>
            </a:r>
            <a:r>
              <a:rPr lang="ru-RU" sz="4400" dirty="0" err="1" smtClean="0"/>
              <a:t>виконати</a:t>
            </a:r>
            <a:r>
              <a:rPr lang="ru-RU" sz="4400" dirty="0" smtClean="0"/>
              <a:t> </a:t>
            </a:r>
            <a:r>
              <a:rPr lang="uk-UA" sz="4400" dirty="0" smtClean="0"/>
              <a:t>аналіз систем-аналогів для класифікації мережевих атак у системах захисту;</a:t>
            </a:r>
          </a:p>
          <a:p>
            <a:pPr>
              <a:lnSpc>
                <a:spcPct val="110000"/>
              </a:lnSpc>
              <a:buNone/>
            </a:pPr>
            <a:r>
              <a:rPr lang="uk-UA" sz="4400" dirty="0" smtClean="0"/>
              <a:t>- розробити структурну модель інтелектуальної системи класифікації мережевих атак;</a:t>
            </a:r>
          </a:p>
          <a:p>
            <a:pPr>
              <a:lnSpc>
                <a:spcPct val="110000"/>
              </a:lnSpc>
              <a:buNone/>
            </a:pPr>
            <a:r>
              <a:rPr lang="uk-UA" sz="4400" dirty="0" smtClean="0"/>
              <a:t>- розробити математичну модель та алгоритм;</a:t>
            </a:r>
          </a:p>
          <a:p>
            <a:pPr>
              <a:lnSpc>
                <a:spcPct val="110000"/>
              </a:lnSpc>
              <a:buNone/>
            </a:pPr>
            <a:r>
              <a:rPr lang="uk-UA" sz="4400" dirty="0" smtClean="0"/>
              <a:t>- розробити модель стану та поведінки об’єктів системи;</a:t>
            </a:r>
          </a:p>
          <a:p>
            <a:pPr>
              <a:lnSpc>
                <a:spcPct val="110000"/>
              </a:lnSpc>
              <a:buNone/>
            </a:pPr>
            <a:r>
              <a:rPr lang="uk-UA" sz="4400" dirty="0" smtClean="0"/>
              <a:t>- створити код інтелектуальної системи для класифікації мережевих атак у системах захисту.</a:t>
            </a:r>
            <a:endParaRPr lang="uk-U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мережевих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атак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85725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підходи</a:t>
            </a:r>
            <a:r>
              <a:rPr lang="en-US" dirty="0" smtClean="0"/>
              <a:t> </a:t>
            </a:r>
            <a:r>
              <a:rPr lang="ru-RU" dirty="0" smtClean="0"/>
              <a:t>при </a:t>
            </a:r>
            <a:r>
              <a:rPr lang="ru-RU" dirty="0" err="1" smtClean="0"/>
              <a:t>виявленні</a:t>
            </a:r>
            <a:r>
              <a:rPr lang="ru-RU" dirty="0" smtClean="0"/>
              <a:t> та </a:t>
            </a:r>
            <a:r>
              <a:rPr lang="ru-RU" dirty="0" err="1" smtClean="0"/>
              <a:t>класифікації</a:t>
            </a:r>
            <a:r>
              <a:rPr lang="ru-RU" dirty="0" smtClean="0"/>
              <a:t> </a:t>
            </a:r>
            <a:r>
              <a:rPr lang="ru-RU" dirty="0" err="1" smtClean="0"/>
              <a:t>мережевих</a:t>
            </a:r>
            <a:r>
              <a:rPr lang="ru-RU" dirty="0" smtClean="0"/>
              <a:t> атак</a:t>
            </a:r>
            <a:endParaRPr lang="uk-UA" dirty="0" smtClean="0"/>
          </a:p>
          <a:p>
            <a:r>
              <a:rPr lang="ru-RU" dirty="0" smtClean="0"/>
              <a:t>- </a:t>
            </a:r>
            <a:r>
              <a:rPr lang="ru-RU" dirty="0" err="1" smtClean="0"/>
              <a:t>статистичний</a:t>
            </a:r>
            <a:r>
              <a:rPr lang="ru-RU" dirty="0" smtClean="0"/>
              <a:t> </a:t>
            </a:r>
            <a:r>
              <a:rPr lang="ru-RU" dirty="0" err="1" smtClean="0"/>
              <a:t>аналіз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smtClean="0"/>
              <a:t>- </a:t>
            </a:r>
            <a:r>
              <a:rPr lang="ru-RU" dirty="0" err="1" smtClean="0"/>
              <a:t>експертні</a:t>
            </a:r>
            <a:r>
              <a:rPr lang="ru-RU" dirty="0" smtClean="0"/>
              <a:t> </a:t>
            </a:r>
            <a:r>
              <a:rPr lang="ru-RU" dirty="0" err="1" smtClean="0"/>
              <a:t>системи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smtClean="0"/>
              <a:t>- </a:t>
            </a:r>
            <a:r>
              <a:rPr lang="ru-RU" dirty="0" err="1" smtClean="0"/>
              <a:t>нейронні</a:t>
            </a:r>
            <a:r>
              <a:rPr lang="ru-RU" dirty="0" smtClean="0"/>
              <a:t> </a:t>
            </a:r>
            <a:r>
              <a:rPr lang="ru-RU" dirty="0" err="1" smtClean="0"/>
              <a:t>мережі</a:t>
            </a:r>
            <a:r>
              <a:rPr lang="ru-RU" dirty="0" smtClean="0"/>
              <a:t>.</a:t>
            </a:r>
            <a:endParaRPr lang="uk-UA" dirty="0" smtClean="0"/>
          </a:p>
          <a:p>
            <a:pPr>
              <a:buNone/>
            </a:pPr>
            <a:endParaRPr lang="uk-UA" dirty="0" smtClean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143116"/>
            <a:ext cx="8715436" cy="4565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Моделі виявлення і запобігання мережевих атак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Моделі виявлення</a:t>
            </a:r>
            <a:endParaRPr lang="uk-UA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2754323"/>
          </a:xfrm>
        </p:spPr>
        <p:txBody>
          <a:bodyPr/>
          <a:lstStyle/>
          <a:p>
            <a:pPr lvl="0"/>
            <a:r>
              <a:rPr lang="uk-UA" dirty="0" smtClean="0"/>
              <a:t> </a:t>
            </a:r>
            <a:r>
              <a:rPr lang="uk-UA" dirty="0" err="1" smtClean="0"/>
              <a:t>Хостова</a:t>
            </a:r>
            <a:r>
              <a:rPr lang="uk-UA" dirty="0" smtClean="0"/>
              <a:t> (</a:t>
            </a:r>
            <a:r>
              <a:rPr lang="uk-UA" i="1" dirty="0" smtClean="0"/>
              <a:t>host-</a:t>
            </a:r>
            <a:r>
              <a:rPr lang="uk-UA" i="1" dirty="0" err="1" smtClean="0"/>
              <a:t>based</a:t>
            </a:r>
            <a:r>
              <a:rPr lang="uk-UA" i="1" dirty="0" smtClean="0"/>
              <a:t>)</a:t>
            </a:r>
            <a:r>
              <a:rPr lang="uk-UA" dirty="0" smtClean="0"/>
              <a:t> </a:t>
            </a:r>
          </a:p>
          <a:p>
            <a:r>
              <a:rPr lang="uk-UA" dirty="0" smtClean="0"/>
              <a:t>Мережева (</a:t>
            </a:r>
            <a:r>
              <a:rPr lang="uk-UA" i="1" dirty="0" smtClean="0"/>
              <a:t>network-based</a:t>
            </a:r>
            <a:r>
              <a:rPr lang="uk-UA" dirty="0" smtClean="0"/>
              <a:t>) </a:t>
            </a:r>
            <a:endParaRPr lang="uk-UA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Методи запобігання</a:t>
            </a:r>
            <a:endParaRPr lang="uk-UA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275432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uk-UA" dirty="0" smtClean="0"/>
              <a:t>Статистичний метод</a:t>
            </a:r>
            <a:r>
              <a:rPr lang="en-US" dirty="0" smtClean="0"/>
              <a:t>.</a:t>
            </a:r>
            <a:endParaRPr lang="uk-UA" dirty="0" smtClean="0"/>
          </a:p>
          <a:p>
            <a:pPr lvl="0"/>
            <a:r>
              <a:rPr lang="uk-UA" dirty="0" smtClean="0"/>
              <a:t>Приховані </a:t>
            </a:r>
            <a:r>
              <a:rPr lang="uk-UA" dirty="0" err="1" smtClean="0"/>
              <a:t>марківські</a:t>
            </a:r>
            <a:r>
              <a:rPr lang="uk-UA" dirty="0" smtClean="0"/>
              <a:t> моделі</a:t>
            </a:r>
            <a:r>
              <a:rPr lang="en-US" dirty="0" smtClean="0"/>
              <a:t>.</a:t>
            </a:r>
            <a:endParaRPr lang="uk-UA" dirty="0" smtClean="0"/>
          </a:p>
          <a:p>
            <a:pPr lvl="0"/>
            <a:r>
              <a:rPr lang="uk-UA" dirty="0" smtClean="0"/>
              <a:t>Нечітка логіка</a:t>
            </a:r>
            <a:r>
              <a:rPr lang="en-US" dirty="0" smtClean="0"/>
              <a:t>.</a:t>
            </a:r>
            <a:endParaRPr lang="uk-UA" dirty="0" smtClean="0"/>
          </a:p>
          <a:p>
            <a:pPr lvl="0"/>
            <a:r>
              <a:rPr lang="uk-UA" dirty="0" smtClean="0"/>
              <a:t>Експертні системи</a:t>
            </a:r>
            <a:r>
              <a:rPr lang="en-US" dirty="0" smtClean="0"/>
              <a:t>.</a:t>
            </a:r>
            <a:endParaRPr lang="uk-UA" dirty="0" smtClean="0"/>
          </a:p>
          <a:p>
            <a:pPr lvl="0"/>
            <a:r>
              <a:rPr lang="uk-UA" dirty="0" smtClean="0"/>
              <a:t>Використання прогнозованих шаблонів</a:t>
            </a:r>
            <a:r>
              <a:rPr lang="en-US" dirty="0" smtClean="0"/>
              <a:t>.</a:t>
            </a:r>
            <a:endParaRPr lang="uk-UA" dirty="0" smtClean="0"/>
          </a:p>
          <a:p>
            <a:pPr lvl="0"/>
            <a:r>
              <a:rPr lang="uk-UA" dirty="0" smtClean="0"/>
              <a:t>Генетичні алгоритми</a:t>
            </a:r>
            <a:r>
              <a:rPr lang="en-US" dirty="0" smtClean="0"/>
              <a:t>.</a:t>
            </a:r>
            <a:endParaRPr lang="uk-UA" dirty="0" smtClean="0"/>
          </a:p>
          <a:p>
            <a:pPr lvl="0"/>
            <a:r>
              <a:rPr lang="uk-UA" dirty="0" smtClean="0"/>
              <a:t>Штучні нейронні мережі</a:t>
            </a:r>
            <a:r>
              <a:rPr lang="en-US" dirty="0" smtClean="0"/>
              <a:t>.</a:t>
            </a:r>
            <a:endParaRPr lang="uk-UA" dirty="0" smtClean="0"/>
          </a:p>
          <a:p>
            <a:pPr lvl="0"/>
            <a:r>
              <a:rPr lang="uk-UA" dirty="0" smtClean="0"/>
              <a:t>Аналіз переходів зі стану в стан.</a:t>
            </a:r>
          </a:p>
          <a:p>
            <a:r>
              <a:rPr lang="uk-UA" i="1" dirty="0" err="1" smtClean="0"/>
              <a:t>Data</a:t>
            </a:r>
            <a:r>
              <a:rPr lang="uk-UA" i="1" dirty="0" smtClean="0"/>
              <a:t> mining</a:t>
            </a:r>
            <a:r>
              <a:rPr lang="uk-UA" dirty="0" smtClean="0"/>
              <a:t>-методи.</a:t>
            </a:r>
            <a:endParaRPr lang="uk-UA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5000636"/>
            <a:ext cx="85725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Недоліки таких моделей: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моделей, які використовують статистичні методики – велика кількість помилкових тривог і помилок другого роду, </a:t>
            </a:r>
            <a:endParaRPr kumimoji="0" lang="uk-UA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моделей, що використовують сигнатурні методики – неможливість самостійного виявлення нових атак і постійна необхідність оновлення бази сигнатур.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Засоби захисту від мережевих атак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357158" y="1357298"/>
          <a:ext cx="8429684" cy="4143404"/>
        </p:xfrm>
        <a:graphic>
          <a:graphicData uri="http://schemas.openxmlformats.org/presentationml/2006/ole">
            <p:oleObj spid="_x0000_s1026" name="Visio" r:id="rId3" imgW="7131594" imgH="3052717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Системи-аналогі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для класифікації мережевих атак у системах захисту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789106"/>
            <a:ext cx="4040188" cy="639762"/>
          </a:xfrm>
        </p:spPr>
        <p:txBody>
          <a:bodyPr/>
          <a:lstStyle/>
          <a:p>
            <a:r>
              <a:rPr lang="uk-UA" dirty="0" smtClean="0"/>
              <a:t>Нейронні мережі</a:t>
            </a:r>
            <a:endParaRPr lang="uk-UA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789106"/>
            <a:ext cx="4041775" cy="639762"/>
          </a:xfrm>
        </p:spPr>
        <p:txBody>
          <a:bodyPr/>
          <a:lstStyle/>
          <a:p>
            <a:r>
              <a:rPr lang="uk-UA" dirty="0" smtClean="0"/>
              <a:t>Генетичні алгоритми</a:t>
            </a:r>
            <a:endParaRPr lang="uk-UA" dirty="0"/>
          </a:p>
        </p:txBody>
      </p:sp>
      <p:pic>
        <p:nvPicPr>
          <p:cNvPr id="18436" name="Picture 4" descr="http://scorcher.ru/neuro/science/perceptron/mem32.files/image01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00334"/>
            <a:ext cx="3857652" cy="3857624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4714876" y="2471759"/>
          <a:ext cx="3638550" cy="4029075"/>
        </p:xfrm>
        <a:graphic>
          <a:graphicData uri="http://schemas.openxmlformats.org/presentationml/2006/ole">
            <p:oleObj spid="_x0000_s2050" name="Visio" r:id="rId4" imgW="3641122" imgH="4025430" progId="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1511288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МАТЕМАТИЧНА  РЕАЛІЗАЦІЯ  КЛАСИФІКАЦІЇ  МЕРЕЖЕВИХ  АТАК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885952"/>
            <a:ext cx="8229600" cy="1257296"/>
          </a:xfrm>
        </p:spPr>
        <p:txBody>
          <a:bodyPr/>
          <a:lstStyle/>
          <a:p>
            <a:pPr algn="ctr">
              <a:buNone/>
            </a:pPr>
            <a:r>
              <a:rPr lang="uk-UA" dirty="0" smtClean="0"/>
              <a:t>Структурна модель представлення системи інформаційної безпеки</a:t>
            </a:r>
            <a:endParaRPr lang="uk-UA" dirty="0"/>
          </a:p>
        </p:txBody>
      </p:sp>
      <p:pic>
        <p:nvPicPr>
          <p:cNvPr id="19458" name="Рисунок 1" descr="image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214686"/>
            <a:ext cx="528641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Математична модель методу класифікації мережевих атак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uk-UA" dirty="0" smtClean="0"/>
          </a:p>
          <a:p>
            <a:pPr algn="ctr"/>
            <a:r>
              <a:rPr lang="uk-UA" dirty="0" smtClean="0"/>
              <a:t>	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6400" baseline="-250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(0)=1;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uk-UA" sz="6400" baseline="-250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(0)=1/(1+N)</a:t>
            </a:r>
          </a:p>
          <a:p>
            <a:pPr>
              <a:buNone/>
            </a:pPr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 де </a:t>
            </a:r>
            <a:r>
              <a:rPr lang="uk-UA" sz="5600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uk-UA" sz="5600" baseline="-250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(t) - </a:t>
            </a:r>
            <a:r>
              <a:rPr lang="uk-UA" sz="5600" dirty="0" err="1" smtClean="0">
                <a:latin typeface="Times New Roman" pitchFamily="18" charset="0"/>
                <a:cs typeface="Times New Roman" pitchFamily="18" charset="0"/>
              </a:rPr>
              <a:t>синаптична</a:t>
            </a:r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 вага зв'язку від першого прошарку до другого прошарку в момент часу t, </a:t>
            </a:r>
          </a:p>
          <a:p>
            <a:pPr>
              <a:buNone/>
            </a:pPr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56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5600" baseline="-250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(t) - </a:t>
            </a:r>
            <a:r>
              <a:rPr lang="uk-UA" sz="5600" dirty="0" err="1" smtClean="0">
                <a:latin typeface="Times New Roman" pitchFamily="18" charset="0"/>
                <a:cs typeface="Times New Roman" pitchFamily="18" charset="0"/>
              </a:rPr>
              <a:t>синаптична</a:t>
            </a:r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 вага зв'язку від другого прошарку до першого прошарку в момент часу t, </a:t>
            </a:r>
          </a:p>
          <a:p>
            <a:pPr>
              <a:buNone/>
            </a:pPr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	b - значення порога.</a:t>
            </a:r>
          </a:p>
          <a:p>
            <a:pPr algn="ctr">
              <a:buNone/>
            </a:pP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f * = 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 {F (i) | I   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 0}, k: = 0.	</a:t>
            </a:r>
          </a:p>
          <a:p>
            <a:pPr>
              <a:buNone/>
            </a:pP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Обчислення значень відповідності:</a:t>
            </a:r>
          </a:p>
          <a:p>
            <a:pPr>
              <a:buNone/>
            </a:pP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uk-UA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Вибір зразка з найбільшою відповідністю: 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uk-UA" sz="64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=max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uk-UA" sz="64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uk-UA" sz="6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f * &lt;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 (I'), то f *: = 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 (I').</a:t>
            </a:r>
          </a:p>
          <a:p>
            <a:pPr>
              <a:buNone/>
            </a:pP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Адаптація приклада з найбільшим значенням відповідності:</a:t>
            </a:r>
          </a:p>
          <a:p>
            <a:pPr algn="ctr">
              <a:buNone/>
            </a:pPr>
            <a:endParaRPr lang="uk-UA" sz="6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6400" baseline="-250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(t+1)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=v</a:t>
            </a:r>
            <a:r>
              <a:rPr lang="uk-UA" sz="6400" baseline="-250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(t)</a:t>
            </a:r>
            <a:r>
              <a:rPr lang="uk-UA" sz="64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uk-UA" sz="64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uk-UA" sz="6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uk-UA" sz="6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3857620" y="3143248"/>
          <a:ext cx="1092200" cy="495300"/>
        </p:xfrm>
        <a:graphic>
          <a:graphicData uri="http://schemas.openxmlformats.org/presentationml/2006/ole">
            <p:oleObj spid="_x0000_s3074" name="Формула" r:id="rId3" imgW="1091880" imgH="495000" progId="Equation.3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600971" y="3978259"/>
          <a:ext cx="850900" cy="520700"/>
        </p:xfrm>
        <a:graphic>
          <a:graphicData uri="http://schemas.openxmlformats.org/presentationml/2006/ole">
            <p:oleObj spid="_x0000_s3075" name="Формула" r:id="rId4" imgW="850680" imgH="520560" progId="Equation.3">
              <p:embed/>
            </p:oleObj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4429124" y="4000504"/>
          <a:ext cx="1346200" cy="520700"/>
        </p:xfrm>
        <a:graphic>
          <a:graphicData uri="http://schemas.openxmlformats.org/presentationml/2006/ole">
            <p:oleObj spid="_x0000_s3076" name="Формула" r:id="rId5" imgW="1346040" imgH="520560" progId="Equation.3">
              <p:embed/>
            </p:oleObj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3500430" y="5726134"/>
          <a:ext cx="1930400" cy="774700"/>
        </p:xfrm>
        <a:graphic>
          <a:graphicData uri="http://schemas.openxmlformats.org/presentationml/2006/ole">
            <p:oleObj spid="_x0000_s3077" name="Формула" r:id="rId6" imgW="1930320" imgH="77436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uk-UA" sz="3800" b="1" dirty="0" smtClean="0">
                <a:latin typeface="Times New Roman" pitchFamily="18" charset="0"/>
                <a:cs typeface="Times New Roman" pitchFamily="18" charset="0"/>
              </a:rPr>
              <a:t>Алгоритм класифікації мережевих атак</a:t>
            </a:r>
            <a:endParaRPr lang="uk-UA" sz="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2928926" y="1000108"/>
          <a:ext cx="3714776" cy="5678561"/>
        </p:xfrm>
        <a:graphic>
          <a:graphicData uri="http://schemas.openxmlformats.org/presentationml/2006/ole">
            <p:oleObj spid="_x0000_s4098" name="Visio" r:id="rId3" imgW="6300851" imgH="9634680" progId="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434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Visio</vt:lpstr>
      <vt:lpstr>Формула</vt:lpstr>
      <vt:lpstr>Інтелектуальна система класифікації мережевих атак у системах захисту, що базується на генетичному алгоритмі</vt:lpstr>
      <vt:lpstr>Слайд 2</vt:lpstr>
      <vt:lpstr>Класифікація мережевих атак</vt:lpstr>
      <vt:lpstr>Моделі виявлення і запобігання мережевих атак</vt:lpstr>
      <vt:lpstr>Засоби захисту від мережевих атак</vt:lpstr>
      <vt:lpstr>Системи-аналогі для класифікації мережевих атак у системах захисту</vt:lpstr>
      <vt:lpstr>МАТЕМАТИЧНА  РЕАЛІЗАЦІЯ  КЛАСИФІКАЦІЇ  МЕРЕЖЕВИХ  АТАК</vt:lpstr>
      <vt:lpstr>Математична модель методу класифікації мережевих атак</vt:lpstr>
      <vt:lpstr>Алгоритм класифікації мережевих атак</vt:lpstr>
      <vt:lpstr>Структурна реалізація програми</vt:lpstr>
      <vt:lpstr>Тестування програми</vt:lpstr>
      <vt:lpstr>Візуалізація пошуку та класифікації мережевих атак</vt:lpstr>
      <vt:lpstr>Результат роботи програми</vt:lpstr>
      <vt:lpstr>Дякую за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Інтелектуальна система класифікації мережевих атак у системах захисту, що базується на генетичному алгоритмі</dc:title>
  <dc:creator>Ramzes</dc:creator>
  <cp:lastModifiedBy>Ramzes</cp:lastModifiedBy>
  <cp:revision>1</cp:revision>
  <dcterms:created xsi:type="dcterms:W3CDTF">2015-06-19T13:06:51Z</dcterms:created>
  <dcterms:modified xsi:type="dcterms:W3CDTF">2015-06-19T13:07:55Z</dcterms:modified>
</cp:coreProperties>
</file>