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71" r:id="rId6"/>
    <p:sldId id="272" r:id="rId7"/>
    <p:sldId id="262" r:id="rId8"/>
    <p:sldId id="264" r:id="rId9"/>
    <p:sldId id="265" r:id="rId10"/>
    <p:sldId id="263" r:id="rId11"/>
    <p:sldId id="273" r:id="rId12"/>
    <p:sldId id="275" r:id="rId13"/>
    <p:sldId id="267" r:id="rId14"/>
    <p:sldId id="268" r:id="rId15"/>
    <p:sldId id="269" r:id="rId16"/>
    <p:sldId id="274" r:id="rId17"/>
    <p:sldId id="270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2" autoAdjust="0"/>
    <p:restoredTop sz="94670" autoAdjust="0"/>
  </p:normalViewPr>
  <p:slideViewPr>
    <p:cSldViewPr>
      <p:cViewPr varScale="1">
        <p:scale>
          <a:sx n="72" d="100"/>
          <a:sy n="72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2A25F-49A3-4FAE-B924-97E8B6DC2E6A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64035-34C0-486D-AD45-A490741EC637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972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664035-34C0-486D-AD45-A490741EC637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09022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298ED8-F3C3-45B5-9072-D3BE7255FB54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483D7E3-72F3-427D-8987-647BADC69FF2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0216" y="692696"/>
            <a:ext cx="8100392" cy="2160240"/>
          </a:xfrm>
          <a:prstGeom prst="rect">
            <a:avLst/>
          </a:prstGeom>
        </p:spPr>
        <p:txBody>
          <a:bodyPr vert="horz" anchor="b">
            <a:normAutofit fontScale="97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i="1" dirty="0" err="1"/>
              <a:t>Д</a:t>
            </a:r>
            <a:r>
              <a:rPr lang="ru-RU" i="1" dirty="0" err="1" smtClean="0"/>
              <a:t>ипломна</a:t>
            </a:r>
            <a:r>
              <a:rPr lang="ru-RU" i="1" dirty="0" smtClean="0"/>
              <a:t> робота</a:t>
            </a:r>
            <a:br>
              <a:rPr lang="ru-RU" i="1" dirty="0" smtClean="0"/>
            </a:br>
            <a:r>
              <a:rPr lang="ru-RU" i="1" dirty="0" smtClean="0"/>
              <a:t> на тему:</a:t>
            </a:r>
            <a:br>
              <a:rPr lang="ru-RU" i="1" dirty="0" smtClean="0"/>
            </a:br>
            <a:r>
              <a:rPr lang="ru-RU" i="1" dirty="0" smtClean="0"/>
              <a:t>«</a:t>
            </a:r>
            <a:r>
              <a:rPr lang="uk-UA" i="1" dirty="0" smtClean="0"/>
              <a:t>Інтелектуальна система формування пропозицій користувачу за його </a:t>
            </a:r>
          </a:p>
          <a:p>
            <a:pPr algn="ctr"/>
            <a:r>
              <a:rPr lang="uk-UA" i="1" dirty="0" smtClean="0"/>
              <a:t>профілем у соціальній мережі</a:t>
            </a:r>
            <a:r>
              <a:rPr lang="ru-RU" i="1" dirty="0" smtClean="0"/>
              <a:t>»</a:t>
            </a:r>
            <a:endParaRPr lang="uk-UA" i="1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509120"/>
            <a:ext cx="6172200" cy="1371600"/>
          </a:xfrm>
        </p:spPr>
        <p:txBody>
          <a:bodyPr>
            <a:normAutofit fontScale="25000" lnSpcReduction="20000"/>
          </a:bodyPr>
          <a:lstStyle/>
          <a:p>
            <a:pPr marL="288000" algn="r">
              <a:lnSpc>
                <a:spcPct val="120000"/>
              </a:lnSpc>
            </a:pPr>
            <a:r>
              <a:rPr lang="ru-RU" sz="7200" dirty="0" err="1" smtClean="0"/>
              <a:t>Викона</a:t>
            </a:r>
            <a:r>
              <a:rPr lang="uk-UA" sz="7200" dirty="0"/>
              <a:t>в</a:t>
            </a:r>
            <a:r>
              <a:rPr lang="ru-RU" sz="7200" dirty="0" smtClean="0"/>
              <a:t>:</a:t>
            </a:r>
            <a:endParaRPr lang="ru-RU" sz="7200" dirty="0"/>
          </a:p>
          <a:p>
            <a:pPr marL="288000" algn="r">
              <a:lnSpc>
                <a:spcPct val="120000"/>
              </a:lnSpc>
            </a:pPr>
            <a:r>
              <a:rPr lang="ru-RU" sz="7200" dirty="0"/>
              <a:t>ст. </a:t>
            </a:r>
            <a:r>
              <a:rPr lang="ru-RU" sz="7200" dirty="0" err="1"/>
              <a:t>групи</a:t>
            </a:r>
            <a:r>
              <a:rPr lang="ru-RU" sz="7200" dirty="0"/>
              <a:t> </a:t>
            </a:r>
            <a:r>
              <a:rPr lang="ru-RU" sz="7200" dirty="0" smtClean="0"/>
              <a:t>КНсп-14 </a:t>
            </a:r>
            <a:endParaRPr lang="ru-RU" sz="7200" dirty="0"/>
          </a:p>
          <a:p>
            <a:pPr marL="288000" algn="r">
              <a:lnSpc>
                <a:spcPct val="120000"/>
              </a:lnSpc>
            </a:pPr>
            <a:r>
              <a:rPr lang="ru-RU" sz="7200" dirty="0" err="1" smtClean="0"/>
              <a:t>Грінцов</a:t>
            </a:r>
            <a:r>
              <a:rPr lang="ru-RU" sz="7200" dirty="0" smtClean="0"/>
              <a:t> О.Ю.</a:t>
            </a:r>
            <a:endParaRPr lang="ru-RU" sz="7200" dirty="0"/>
          </a:p>
          <a:p>
            <a:pPr marL="288000" algn="r">
              <a:lnSpc>
                <a:spcPct val="120000"/>
              </a:lnSpc>
            </a:pPr>
            <a:r>
              <a:rPr lang="ru-RU" sz="7200" dirty="0" err="1"/>
              <a:t>Науковий</a:t>
            </a:r>
            <a:r>
              <a:rPr lang="ru-RU" sz="7200" dirty="0"/>
              <a:t> </a:t>
            </a:r>
            <a:r>
              <a:rPr lang="ru-RU" sz="7200" dirty="0" err="1"/>
              <a:t>керівник</a:t>
            </a:r>
            <a:r>
              <a:rPr lang="ru-RU" sz="7200" dirty="0"/>
              <a:t>:</a:t>
            </a:r>
          </a:p>
          <a:p>
            <a:pPr marL="288000" algn="r">
              <a:lnSpc>
                <a:spcPct val="120000"/>
              </a:lnSpc>
            </a:pPr>
            <a:r>
              <a:rPr lang="ru-RU" sz="7200" dirty="0" err="1"/>
              <a:t>PhD</a:t>
            </a:r>
            <a:r>
              <a:rPr lang="ru-RU" sz="7200" dirty="0"/>
              <a:t>, </a:t>
            </a:r>
            <a:r>
              <a:rPr lang="ru-RU" sz="7200" dirty="0" err="1"/>
              <a:t>професор</a:t>
            </a:r>
            <a:r>
              <a:rPr lang="ru-RU" sz="7200" dirty="0"/>
              <a:t> Савчук Т.О.</a:t>
            </a:r>
          </a:p>
          <a:p>
            <a:endParaRPr lang="ru-RU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356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55786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803" y="69269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i="1" dirty="0" smtClean="0">
                <a:solidFill>
                  <a:srgbClr val="002060"/>
                </a:solidFill>
              </a:rPr>
              <a:t>Структура інтелектуальної </a:t>
            </a:r>
            <a:r>
              <a:rPr lang="ru-RU" sz="2400" i="1" dirty="0" err="1" smtClean="0">
                <a:solidFill>
                  <a:srgbClr val="002060"/>
                </a:solidFill>
              </a:rPr>
              <a:t>системи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</a:rPr>
              <a:t>формування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</a:rPr>
              <a:t>пропозицій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</a:rPr>
              <a:t>користувачу</a:t>
            </a:r>
            <a:r>
              <a:rPr lang="ru-RU" sz="2400" i="1" dirty="0" smtClean="0">
                <a:solidFill>
                  <a:srgbClr val="002060"/>
                </a:solidFill>
              </a:rPr>
              <a:t> за </a:t>
            </a:r>
            <a:r>
              <a:rPr lang="ru-RU" sz="2400" i="1" dirty="0" err="1" smtClean="0">
                <a:solidFill>
                  <a:srgbClr val="002060"/>
                </a:solidFill>
              </a:rPr>
              <a:t>його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</a:rPr>
              <a:t>профілем</a:t>
            </a:r>
            <a:r>
              <a:rPr lang="ru-RU" sz="2400" i="1" dirty="0" smtClean="0">
                <a:solidFill>
                  <a:srgbClr val="002060"/>
                </a:solidFill>
              </a:rPr>
              <a:t> у </a:t>
            </a:r>
            <a:r>
              <a:rPr lang="ru-RU" sz="2400" i="1" dirty="0" err="1" smtClean="0">
                <a:solidFill>
                  <a:srgbClr val="002060"/>
                </a:solidFill>
              </a:rPr>
              <a:t>соціальній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err="1" smtClean="0">
                <a:solidFill>
                  <a:srgbClr val="002060"/>
                </a:solidFill>
              </a:rPr>
              <a:t>мережі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3725857"/>
              </p:ext>
            </p:extLst>
          </p:nvPr>
        </p:nvGraphicFramePr>
        <p:xfrm>
          <a:off x="1979712" y="1700808"/>
          <a:ext cx="4680520" cy="4973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Visio" r:id="rId3" imgW="5434805" imgH="5771520" progId="Visio.Drawing.11">
                  <p:embed/>
                </p:oleObj>
              </mc:Choice>
              <mc:Fallback>
                <p:oleObj name="Visio" r:id="rId3" imgW="5434805" imgH="5771520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1700808"/>
                        <a:ext cx="4680520" cy="49736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493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55786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803" y="692696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002060"/>
                </a:solidFill>
              </a:rPr>
              <a:t>ER-модель </a:t>
            </a:r>
            <a:r>
              <a:rPr lang="ru-RU" sz="2400" i="1" dirty="0" err="1">
                <a:solidFill>
                  <a:srgbClr val="002060"/>
                </a:solidFill>
              </a:rPr>
              <a:t>предметної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i="1" dirty="0" err="1">
                <a:solidFill>
                  <a:srgbClr val="002060"/>
                </a:solidFill>
              </a:rPr>
              <a:t>області</a:t>
            </a:r>
            <a:r>
              <a:rPr lang="ru-RU" sz="2400" i="1" dirty="0">
                <a:solidFill>
                  <a:srgbClr val="002060"/>
                </a:solidFill>
              </a:rPr>
              <a:t>  «</a:t>
            </a:r>
            <a:r>
              <a:rPr lang="ru-RU" sz="2400" i="1" dirty="0" err="1">
                <a:solidFill>
                  <a:srgbClr val="002060"/>
                </a:solidFill>
              </a:rPr>
              <a:t>Формування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i="1" dirty="0" err="1">
                <a:solidFill>
                  <a:srgbClr val="002060"/>
                </a:solidFill>
              </a:rPr>
              <a:t>пропозицій</a:t>
            </a:r>
            <a:r>
              <a:rPr lang="ru-RU" sz="2400" i="1" dirty="0">
                <a:solidFill>
                  <a:srgbClr val="002060"/>
                </a:solidFill>
              </a:rPr>
              <a:t>»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9986376"/>
              </p:ext>
            </p:extLst>
          </p:nvPr>
        </p:nvGraphicFramePr>
        <p:xfrm>
          <a:off x="1115616" y="1918775"/>
          <a:ext cx="6334125" cy="355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Visio" r:id="rId3" imgW="4097647" imgH="2297700" progId="Visio.Drawing.11">
                  <p:embed/>
                </p:oleObj>
              </mc:Choice>
              <mc:Fallback>
                <p:oleObj name="Visio" r:id="rId3" imgW="4097647" imgH="2297700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918775"/>
                        <a:ext cx="6334125" cy="355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35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55786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8803" y="923528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err="1" smtClean="0">
                <a:solidFill>
                  <a:srgbClr val="002060"/>
                </a:solidFill>
              </a:rPr>
              <a:t>Особливості</a:t>
            </a:r>
            <a:r>
              <a:rPr lang="ru-RU" sz="2400" i="1" dirty="0" smtClean="0">
                <a:solidFill>
                  <a:srgbClr val="002060"/>
                </a:solidFill>
              </a:rPr>
              <a:t> </a:t>
            </a:r>
            <a:r>
              <a:rPr lang="ru-RU" sz="2400" i="1" dirty="0" err="1">
                <a:solidFill>
                  <a:srgbClr val="002060"/>
                </a:solidFill>
              </a:rPr>
              <a:t>роботи</a:t>
            </a:r>
            <a:r>
              <a:rPr lang="ru-RU" sz="2400" i="1" dirty="0">
                <a:solidFill>
                  <a:srgbClr val="002060"/>
                </a:solidFill>
              </a:rPr>
              <a:t> модуля </a:t>
            </a:r>
            <a:r>
              <a:rPr lang="ru-RU" sz="2400" i="1" dirty="0" err="1">
                <a:solidFill>
                  <a:srgbClr val="002060"/>
                </a:solidFill>
              </a:rPr>
              <a:t>формування</a:t>
            </a:r>
            <a:r>
              <a:rPr lang="ru-RU" sz="2400" i="1" dirty="0">
                <a:solidFill>
                  <a:srgbClr val="002060"/>
                </a:solidFill>
              </a:rPr>
              <a:t> </a:t>
            </a:r>
            <a:r>
              <a:rPr lang="ru-RU" sz="2400" i="1" dirty="0" err="1">
                <a:solidFill>
                  <a:srgbClr val="002060"/>
                </a:solidFill>
              </a:rPr>
              <a:t>пропозицій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Объект 2"/>
          <p:cNvSpPr>
            <a:spLocks noGrp="1"/>
          </p:cNvSpPr>
          <p:nvPr>
            <p:ph sz="quarter" idx="1"/>
          </p:nvPr>
        </p:nvSpPr>
        <p:spPr>
          <a:xfrm>
            <a:off x="766500" y="1628800"/>
            <a:ext cx="7409541" cy="381642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Страхувальний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механізм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Працює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зі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збереженими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правилами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Можливість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перегенерації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правил</a:t>
            </a:r>
          </a:p>
          <a:p>
            <a:pPr marL="0" indent="0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Можливість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використання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як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Java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бібліотеки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endParaRPr lang="uk-UA" dirty="0" smtClean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endParaRPr lang="uk-UA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98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2808" y="260648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498080" cy="724942"/>
          </a:xfrm>
        </p:spPr>
        <p:txBody>
          <a:bodyPr>
            <a:normAutofit/>
          </a:bodyPr>
          <a:lstStyle/>
          <a:p>
            <a:pPr algn="ctr"/>
            <a:r>
              <a:rPr lang="uk-UA" sz="3200" i="1" dirty="0" smtClean="0">
                <a:solidFill>
                  <a:srgbClr val="002060"/>
                </a:solidFill>
                <a:latin typeface="Franklin Gothic Book" pitchFamily="34" charset="0"/>
              </a:rPr>
              <a:t>Результати роботи програми</a:t>
            </a:r>
            <a:endParaRPr lang="ru-RU" sz="3200" i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2112021"/>
            <a:ext cx="3744415" cy="194421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1567087"/>
            <a:ext cx="3714869" cy="303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0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1" y="335087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79" t="31739" r="15387" b="16668"/>
          <a:stretch/>
        </p:blipFill>
        <p:spPr bwMode="auto">
          <a:xfrm>
            <a:off x="798567" y="1169377"/>
            <a:ext cx="7474857" cy="410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96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335087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uk-UA" i="1" dirty="0" smtClean="0">
                <a:solidFill>
                  <a:schemeClr val="tx1"/>
                </a:solidFill>
                <a:effectLst/>
                <a:latin typeface="Franklin Gothic Book" pitchFamily="34" charset="0"/>
              </a:rPr>
              <a:t>Висновки</a:t>
            </a:r>
            <a:endParaRPr lang="ru-RU" i="1" dirty="0">
              <a:solidFill>
                <a:schemeClr val="tx1"/>
              </a:solidFill>
              <a:effectLst/>
              <a:latin typeface="Franklin Gothic Book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640960" cy="4873752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проаналізовано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існуючі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системи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формування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пропозицій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користувачу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;</a:t>
            </a:r>
            <a:endParaRPr lang="uk-UA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endParaRPr lang="uk-UA" dirty="0" smtClean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uk-UA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визначено доцільність та сформовано задачу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формування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пропозицій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користувачу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;</a:t>
            </a:r>
            <a:endParaRPr lang="uk-UA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pPr marL="0" indent="0">
              <a:buNone/>
            </a:pPr>
            <a:endParaRPr lang="uk-UA" dirty="0" smtClean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р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озроблено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алгоритм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роботи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інтелектуальної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системи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формування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пропозицій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користувачу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.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uk-UA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розроблено інтелектуальну систему формування пропозицій користувачу за його профілем у соціальній мережі.</a:t>
            </a:r>
          </a:p>
          <a:p>
            <a:endParaRPr lang="uk-UA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28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2808" y="260648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498080" cy="724942"/>
          </a:xfrm>
        </p:spPr>
        <p:txBody>
          <a:bodyPr>
            <a:normAutofit/>
          </a:bodyPr>
          <a:lstStyle/>
          <a:p>
            <a:pPr algn="ctr"/>
            <a:r>
              <a:rPr lang="uk-UA" sz="3200" i="1" dirty="0" smtClean="0">
                <a:solidFill>
                  <a:srgbClr val="002060"/>
                </a:solidFill>
                <a:latin typeface="Franklin Gothic Book" pitchFamily="34" charset="0"/>
              </a:rPr>
              <a:t>Апробації досліджень</a:t>
            </a:r>
            <a:endParaRPr lang="ru-RU" sz="3200" i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860848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Р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езультати </a:t>
            </a:r>
            <a:r>
              <a:rPr lang="uk-UA" sz="2400" dirty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проведених досліджень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були позитивно апробовані на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науково-технічних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та науково-практичних </a:t>
            </a:r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конференціях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.</a:t>
            </a:r>
            <a:endParaRPr lang="uk-UA" sz="2400" dirty="0" smtClean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endParaRPr lang="uk-UA" sz="2400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  <a:p>
            <a:r>
              <a:rPr lang="uk-UA" sz="2400" dirty="0" smtClean="0">
                <a:solidFill>
                  <a:schemeClr val="tx2">
                    <a:lumMod val="75000"/>
                  </a:schemeClr>
                </a:solidFill>
                <a:latin typeface="Franklin Gothic Book" pitchFamily="34" charset="0"/>
              </a:rPr>
              <a:t>Оформлено заявку на авторське рішення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3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00034" y="2071678"/>
            <a:ext cx="9144000" cy="107157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000" b="0" i="1" u="none" strike="noStrike" kern="1200" cap="small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itchFamily="34" charset="0"/>
                <a:ea typeface="+mj-ea"/>
                <a:cs typeface="+mj-cs"/>
              </a:rPr>
              <a:t>Дякую</a:t>
            </a:r>
            <a:r>
              <a:rPr kumimoji="0" lang="uk-UA" sz="6000" b="0" i="1" u="none" strike="noStrike" kern="1200" cap="small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Franklin Gothic Book" pitchFamily="34" charset="0"/>
                <a:ea typeface="+mj-ea"/>
                <a:cs typeface="+mj-cs"/>
              </a:rPr>
              <a:t> за увагу!</a:t>
            </a:r>
            <a:endParaRPr kumimoji="0" lang="en-US" sz="6000" b="0" i="1" u="none" strike="noStrike" kern="1200" cap="small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Franklin Gothic Book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363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60648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36712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solidFill>
                  <a:schemeClr val="accent1">
                    <a:lumMod val="75000"/>
                  </a:schemeClr>
                </a:solidFill>
                <a:latin typeface="Franklin Gothic Book"/>
              </a:rPr>
              <a:t>Порівняльна характеристика сучасних систем формування пропозицій користувачу</a:t>
            </a:r>
            <a:endParaRPr lang="uk-UA" sz="2400" b="1" i="1" dirty="0">
              <a:solidFill>
                <a:schemeClr val="accent1">
                  <a:lumMod val="75000"/>
                </a:schemeClr>
              </a:solidFill>
              <a:latin typeface="Franklin Gothic Book"/>
            </a:endParaRPr>
          </a:p>
        </p:txBody>
      </p:sp>
      <p:graphicFrame>
        <p:nvGraphicFramePr>
          <p:cNvPr id="9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023745056"/>
              </p:ext>
            </p:extLst>
          </p:nvPr>
        </p:nvGraphicFramePr>
        <p:xfrm>
          <a:off x="395537" y="1916832"/>
          <a:ext cx="7611616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39"/>
                <a:gridCol w="1512168"/>
                <a:gridCol w="1800200"/>
                <a:gridCol w="2139009"/>
              </a:tblGrid>
              <a:tr h="1013154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Crossss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Retail Rocket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Rees46</a:t>
                      </a:r>
                      <a:endParaRPr lang="uk-UA" dirty="0"/>
                    </a:p>
                  </a:txBody>
                  <a:tcPr/>
                </a:tc>
              </a:tr>
              <a:tr h="859054"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/>
                        <a:t>Персоналізація </a:t>
                      </a:r>
                    </a:p>
                    <a:p>
                      <a:pPr algn="ctr"/>
                      <a:r>
                        <a:rPr lang="en-US" sz="1600" b="1" dirty="0" smtClean="0"/>
                        <a:t>e-mail </a:t>
                      </a:r>
                      <a:r>
                        <a:rPr lang="uk-UA" sz="1600" b="1" dirty="0" smtClean="0"/>
                        <a:t>розсилок</a:t>
                      </a:r>
                      <a:endParaRPr lang="uk-U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Присутній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Присутній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Присутній</a:t>
                      </a:r>
                      <a:endParaRPr lang="uk-UA" sz="16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/>
                        <a:t>Персоналізація контенту</a:t>
                      </a:r>
                      <a:endParaRPr lang="uk-U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Присутній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Присутній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Відсутній</a:t>
                      </a:r>
                      <a:endParaRPr lang="uk-UA" sz="1600" dirty="0"/>
                    </a:p>
                  </a:txBody>
                  <a:tcPr/>
                </a:tc>
              </a:tr>
              <a:tr h="524938">
                <a:tc>
                  <a:txBody>
                    <a:bodyPr/>
                    <a:lstStyle/>
                    <a:p>
                      <a:pPr algn="ctr"/>
                      <a:r>
                        <a:rPr lang="uk-UA" sz="1600" b="1" dirty="0" smtClean="0"/>
                        <a:t>Вартість системи</a:t>
                      </a:r>
                      <a:endParaRPr lang="uk-U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Висока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Висока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Висока</a:t>
                      </a:r>
                      <a:endParaRPr lang="uk-UA" sz="1600" dirty="0"/>
                    </a:p>
                  </a:txBody>
                  <a:tcPr/>
                </a:tc>
              </a:tr>
              <a:tr h="1347270">
                <a:tc>
                  <a:txBody>
                    <a:bodyPr/>
                    <a:lstStyle/>
                    <a:p>
                      <a:pPr algn="ctr"/>
                      <a:r>
                        <a:rPr lang="uk-UA" sz="1600" b="1" noProof="0" dirty="0" smtClean="0"/>
                        <a:t>Формування пропозицій користувачу за його профілем в соціальній мережі</a:t>
                      </a:r>
                      <a:endParaRPr lang="uk-UA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Відсутній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Відсутній</a:t>
                      </a:r>
                      <a:endParaRPr lang="uk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600" dirty="0" smtClean="0"/>
                        <a:t>Частково </a:t>
                      </a:r>
                    </a:p>
                    <a:p>
                      <a:r>
                        <a:rPr lang="uk-UA" sz="1600" dirty="0" smtClean="0"/>
                        <a:t>присутній</a:t>
                      </a:r>
                      <a:endParaRPr lang="uk-UA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290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6571" y="260648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7704856" cy="5616624"/>
          </a:xfrm>
        </p:spPr>
        <p:txBody>
          <a:bodyPr>
            <a:normAutofit fontScale="77500" lnSpcReduction="20000"/>
          </a:bodyPr>
          <a:lstStyle/>
          <a:p>
            <a:pPr marL="0"/>
            <a:r>
              <a:rPr lang="uk-UA" b="1" dirty="0"/>
              <a:t>Метою</a:t>
            </a:r>
            <a:r>
              <a:rPr lang="uk-UA" dirty="0"/>
              <a:t> </a:t>
            </a:r>
            <a:r>
              <a:rPr lang="uk-UA" dirty="0" smtClean="0"/>
              <a:t>дипломної</a:t>
            </a:r>
            <a:r>
              <a:rPr lang="ru-RU" dirty="0" smtClean="0"/>
              <a:t> </a:t>
            </a:r>
            <a:r>
              <a:rPr lang="ru-RU" dirty="0" err="1"/>
              <a:t>роботи</a:t>
            </a:r>
            <a:r>
              <a:rPr lang="ru-RU" dirty="0"/>
              <a:t> є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ефективності</a:t>
            </a:r>
            <a:r>
              <a:rPr lang="ru-RU" dirty="0"/>
              <a:t> </a:t>
            </a:r>
            <a:r>
              <a:rPr lang="ru-RU" dirty="0" err="1"/>
              <a:t>реклами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врахування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профілю</a:t>
            </a:r>
            <a:r>
              <a:rPr lang="ru-RU" dirty="0"/>
              <a:t> </a:t>
            </a:r>
            <a:r>
              <a:rPr lang="ru-RU" dirty="0" smtClean="0"/>
              <a:t>у </a:t>
            </a:r>
            <a:r>
              <a:rPr lang="ru-RU" dirty="0" err="1"/>
              <a:t>соціальній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 smtClean="0"/>
              <a:t>.</a:t>
            </a: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/>
            <a:r>
              <a:rPr lang="uk-UA" b="1" dirty="0"/>
              <a:t>Об'єктом</a:t>
            </a:r>
            <a:r>
              <a:rPr lang="uk-UA" dirty="0"/>
              <a:t> </a:t>
            </a:r>
            <a:r>
              <a:rPr lang="ru-RU" dirty="0" err="1"/>
              <a:t>дослідження</a:t>
            </a:r>
            <a:r>
              <a:rPr lang="ru-RU" dirty="0"/>
              <a:t> є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за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профілем</a:t>
            </a:r>
            <a:r>
              <a:rPr lang="ru-RU" dirty="0"/>
              <a:t> у </a:t>
            </a:r>
            <a:r>
              <a:rPr lang="ru-RU" dirty="0" err="1"/>
              <a:t>соціальній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 smtClean="0"/>
              <a:t>.</a:t>
            </a:r>
          </a:p>
          <a:p>
            <a:pPr marL="0"/>
            <a:endParaRPr lang="uk-UA" dirty="0"/>
          </a:p>
          <a:p>
            <a:pPr marL="0"/>
            <a:r>
              <a:rPr lang="uk-UA" b="1" dirty="0"/>
              <a:t>Предметом </a:t>
            </a:r>
            <a:r>
              <a:rPr lang="ru-RU" dirty="0" err="1"/>
              <a:t>дослідження</a:t>
            </a:r>
            <a:r>
              <a:rPr lang="ru-RU" dirty="0"/>
              <a:t> є </a:t>
            </a:r>
            <a:r>
              <a:rPr lang="uk-UA" dirty="0" smtClean="0"/>
              <a:t>засоби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пропозицій</a:t>
            </a:r>
            <a:r>
              <a:rPr lang="ru-RU" dirty="0" smtClean="0"/>
              <a:t>.</a:t>
            </a: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r>
              <a:rPr lang="uk-UA" b="1" dirty="0"/>
              <a:t>Задачі дослідження:</a:t>
            </a:r>
          </a:p>
          <a:p>
            <a:pPr marL="0" indent="0">
              <a:buNone/>
            </a:pPr>
            <a:r>
              <a:rPr lang="uk-UA" dirty="0" smtClean="0"/>
              <a:t>1.</a:t>
            </a:r>
            <a:r>
              <a:rPr lang="ru-RU" dirty="0" smtClean="0"/>
              <a:t> </a:t>
            </a:r>
            <a:r>
              <a:rPr lang="ru-RU" dirty="0" err="1" smtClean="0"/>
              <a:t>Аналіз</a:t>
            </a:r>
            <a:r>
              <a:rPr lang="ru-RU" dirty="0" smtClean="0"/>
              <a:t> </a:t>
            </a:r>
            <a:r>
              <a:rPr lang="ru-RU" dirty="0" err="1"/>
              <a:t>існуючих</a:t>
            </a:r>
            <a:r>
              <a:rPr lang="ru-RU" dirty="0"/>
              <a:t>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uk-UA" dirty="0" smtClean="0"/>
              <a:t>2.Розробка </a:t>
            </a:r>
            <a:r>
              <a:rPr lang="ru-RU" dirty="0"/>
              <a:t>алгоритму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за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профілем</a:t>
            </a:r>
            <a:r>
              <a:rPr lang="ru-RU" dirty="0"/>
              <a:t> у </a:t>
            </a:r>
            <a:r>
              <a:rPr lang="ru-RU" dirty="0" err="1"/>
              <a:t>соціальній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uk-UA" dirty="0" smtClean="0"/>
              <a:t>.</a:t>
            </a:r>
            <a:endParaRPr lang="uk-UA" dirty="0"/>
          </a:p>
          <a:p>
            <a:pPr marL="0" indent="0">
              <a:buNone/>
            </a:pPr>
            <a:r>
              <a:rPr lang="uk-UA" dirty="0" smtClean="0"/>
              <a:t>3.Розробка </a:t>
            </a:r>
            <a:r>
              <a:rPr lang="uk-UA" dirty="0"/>
              <a:t>структури </a:t>
            </a:r>
            <a:r>
              <a:rPr lang="ru-RU" dirty="0" err="1"/>
              <a:t>інтелектуальної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за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профілем</a:t>
            </a:r>
            <a:r>
              <a:rPr lang="ru-RU" dirty="0"/>
              <a:t> у </a:t>
            </a:r>
            <a:r>
              <a:rPr lang="ru-RU" dirty="0" err="1"/>
              <a:t>соціальній</a:t>
            </a:r>
            <a:r>
              <a:rPr lang="ru-RU" dirty="0"/>
              <a:t> </a:t>
            </a:r>
            <a:r>
              <a:rPr lang="ru-RU" dirty="0" err="1" smtClean="0"/>
              <a:t>мережі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uk-UA" dirty="0" smtClean="0"/>
              <a:t>4.Розробка </a:t>
            </a:r>
            <a:r>
              <a:rPr lang="ru-RU" dirty="0" err="1"/>
              <a:t>програмних</a:t>
            </a:r>
            <a:r>
              <a:rPr lang="ru-RU" dirty="0"/>
              <a:t> </a:t>
            </a:r>
            <a:r>
              <a:rPr lang="ru-RU" dirty="0" err="1"/>
              <a:t>складових</a:t>
            </a:r>
            <a:r>
              <a:rPr lang="ru-RU" dirty="0"/>
              <a:t> </a:t>
            </a:r>
            <a:r>
              <a:rPr lang="ru-RU" dirty="0" err="1"/>
              <a:t>інтелектуальної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за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профілем</a:t>
            </a:r>
            <a:r>
              <a:rPr lang="ru-RU" dirty="0"/>
              <a:t> у </a:t>
            </a:r>
            <a:r>
              <a:rPr lang="ru-RU" dirty="0" err="1"/>
              <a:t>соціальній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uk-UA" dirty="0" smtClean="0"/>
              <a:t>5.Аналіз </a:t>
            </a:r>
            <a:r>
              <a:rPr lang="ru-RU" dirty="0" err="1"/>
              <a:t>роботи</a:t>
            </a:r>
            <a:r>
              <a:rPr lang="ru-RU" dirty="0"/>
              <a:t> </a:t>
            </a:r>
            <a:r>
              <a:rPr lang="ru-RU" dirty="0" err="1"/>
              <a:t>інтелектуальної</a:t>
            </a:r>
            <a:r>
              <a:rPr lang="ru-RU" dirty="0"/>
              <a:t> </a:t>
            </a:r>
            <a:r>
              <a:rPr lang="ru-RU" dirty="0" err="1"/>
              <a:t>системи</a:t>
            </a:r>
            <a:r>
              <a:rPr lang="ru-RU" dirty="0"/>
              <a:t> </a:t>
            </a:r>
            <a:r>
              <a:rPr lang="ru-RU" dirty="0" err="1"/>
              <a:t>формування</a:t>
            </a:r>
            <a:r>
              <a:rPr lang="ru-RU" dirty="0"/>
              <a:t> </a:t>
            </a:r>
            <a:r>
              <a:rPr lang="ru-RU" dirty="0" err="1"/>
              <a:t>пропозицій</a:t>
            </a:r>
            <a:r>
              <a:rPr lang="ru-RU" dirty="0"/>
              <a:t> </a:t>
            </a:r>
            <a:r>
              <a:rPr lang="ru-RU" dirty="0" err="1"/>
              <a:t>користувачу</a:t>
            </a:r>
            <a:r>
              <a:rPr lang="ru-RU" dirty="0"/>
              <a:t> за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профілем</a:t>
            </a:r>
            <a:r>
              <a:rPr lang="ru-RU" dirty="0"/>
              <a:t> у </a:t>
            </a:r>
            <a:r>
              <a:rPr lang="ru-RU" dirty="0" err="1"/>
              <a:t>соціальній</a:t>
            </a:r>
            <a:r>
              <a:rPr lang="ru-RU" dirty="0"/>
              <a:t> </a:t>
            </a:r>
            <a:r>
              <a:rPr lang="ru-RU" dirty="0" err="1"/>
              <a:t>мережі</a:t>
            </a:r>
            <a:r>
              <a:rPr lang="ru-RU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961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9316" y="335087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1800" i="1" cap="none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 система формування пропозицій користувачу за його </a:t>
            </a:r>
          </a:p>
          <a:p>
            <a:pPr algn="just"/>
            <a:r>
              <a:rPr lang="uk-UA" sz="1800" i="1" cap="none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 у соціальній 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423017" y="1027631"/>
            <a:ext cx="746760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200" i="1" dirty="0" smtClean="0">
                <a:latin typeface="Franklin Gothic Book" pitchFamily="34" charset="0"/>
              </a:rPr>
              <a:t>Постановка задачі</a:t>
            </a:r>
            <a:endParaRPr lang="uk-U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971600" y="1903678"/>
                <a:ext cx="6696744" cy="43450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uk-UA" sz="2400" i="1" smtClean="0">
                        <a:latin typeface="Cambria Math"/>
                      </a:rPr>
                      <m:t>𝑈</m:t>
                    </m:r>
                    <m:r>
                      <a:rPr lang="uk-UA" sz="2400" i="1" smtClean="0">
                        <a:latin typeface="Cambria Math"/>
                      </a:rPr>
                      <m:t>={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 …, 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 …, 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}</m:t>
                    </m:r>
                  </m:oMath>
                </a14:m>
                <a:r>
                  <a:rPr lang="uk-UA" sz="2400" dirty="0"/>
                  <a:t>,</a:t>
                </a:r>
              </a:p>
              <a:p>
                <a:r>
                  <a:rPr lang="uk-UA" sz="2400" dirty="0"/>
                  <a:t> </a:t>
                </a:r>
              </a:p>
              <a:p>
                <a14:m>
                  <m:oMath xmlns:m="http://schemas.openxmlformats.org/officeDocument/2006/math">
                    <m:r>
                      <a:rPr lang="uk-UA" sz="2400" i="1">
                        <a:latin typeface="Cambria Math"/>
                      </a:rPr>
                      <m:t>𝑆</m:t>
                    </m:r>
                    <m:r>
                      <a:rPr lang="uk-UA" sz="24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uk-UA" sz="2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uk-UA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uk-UA" sz="24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uk-UA" sz="2400" i="1">
                            <a:latin typeface="Cambria Math"/>
                          </a:rPr>
                          <m:t>, </m:t>
                        </m:r>
                        <m:sSub>
                          <m:sSubPr>
                            <m:ctrlPr>
                              <a:rPr lang="uk-UA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uk-UA" sz="24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uk-UA" sz="2400" i="1">
                            <a:latin typeface="Cambria Math"/>
                          </a:rPr>
                          <m:t>,…,</m:t>
                        </m:r>
                        <m:sSub>
                          <m:sSubPr>
                            <m:ctrlPr>
                              <a:rPr lang="uk-UA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uk-UA" sz="2400" i="1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  <m:r>
                          <a:rPr lang="uk-UA" sz="2400" i="1">
                            <a:latin typeface="Cambria Math"/>
                          </a:rPr>
                          <m:t>,…, </m:t>
                        </m:r>
                        <m:sSub>
                          <m:sSubPr>
                            <m:ctrlPr>
                              <a:rPr lang="uk-UA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uk-UA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uk-UA" sz="2400" i="1">
                                <a:latin typeface="Cambria Math"/>
                              </a:rPr>
                              <m:t>𝑞</m:t>
                            </m:r>
                          </m:sub>
                        </m:sSub>
                      </m:e>
                    </m:d>
                  </m:oMath>
                </a14:m>
                <a:r>
                  <a:rPr lang="uk-UA" sz="2400" dirty="0"/>
                  <a:t>,</a:t>
                </a:r>
              </a:p>
              <a:p>
                <a:r>
                  <a:rPr lang="uk-UA" sz="2400" dirty="0"/>
                  <a:t> 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 …,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𝑘</m:t>
                        </m:r>
                      </m:sub>
                    </m:sSub>
                    <m:r>
                      <a:rPr lang="uk-UA" sz="240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)</m:t>
                    </m:r>
                  </m:oMath>
                </a14:m>
                <a:r>
                  <a:rPr lang="uk-UA" sz="2400" dirty="0"/>
                  <a:t>,</a:t>
                </a:r>
                <a:endParaRPr lang="uk-UA" sz="2400" dirty="0" smtClean="0"/>
              </a:p>
              <a:p>
                <a:endParaRPr lang="uk-UA" sz="2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uk-UA" sz="2400" i="1">
                          <a:latin typeface="Cambria Math"/>
                        </a:rPr>
                        <m:t>𝐶</m:t>
                      </m:r>
                      <m:d>
                        <m:dPr>
                          <m:ctrlPr>
                            <a:rPr lang="uk-UA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uk-UA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uk-UA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uk-UA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4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uk-UA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uk-UA" sz="2400" i="1">
                              <a:latin typeface="Cambria Math"/>
                            </a:rPr>
                            <m:t>, </m:t>
                          </m:r>
                          <m:sSub>
                            <m:sSub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uk-UA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4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uk-UA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uk-UA" sz="2400" i="1">
                              <a:latin typeface="Cambria Math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d>
                            <m:d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uk-UA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4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uk-UA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  <m:r>
                            <a:rPr lang="uk-UA" sz="2400" i="1">
                              <a:latin typeface="Cambria Math"/>
                            </a:rPr>
                            <m:t>, …, </m:t>
                          </m:r>
                          <m:sSub>
                            <m:sSub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d>
                            <m:dPr>
                              <m:ctrlPr>
                                <a:rPr lang="uk-UA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uk-UA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uk-UA" sz="2400" i="1"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uk-UA" sz="2400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uk-UA" sz="2400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2400" dirty="0"/>
              </a:p>
              <a:p>
                <a:r>
                  <a:rPr lang="uk-UA" sz="2400" b="1" i="1" dirty="0"/>
                  <a:t> </a:t>
                </a:r>
                <a:endParaRPr lang="uk-UA" sz="2400" dirty="0"/>
              </a:p>
              <a:p>
                <a14:m>
                  <m:oMath xmlns:m="http://schemas.openxmlformats.org/officeDocument/2006/math">
                    <m:r>
                      <a:rPr lang="uk-UA" sz="2400" i="1">
                        <a:latin typeface="Cambria Math"/>
                      </a:rPr>
                      <m:t>𝑂</m:t>
                    </m:r>
                    <m:r>
                      <a:rPr lang="uk-UA" sz="2400" i="1">
                        <a:latin typeface="Cambria Math"/>
                      </a:rPr>
                      <m:t>= {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,</m:t>
                    </m:r>
                    <m:r>
                      <a:rPr lang="uk-UA" sz="2400">
                        <a:latin typeface="Cambria Math"/>
                      </a:rPr>
                      <m:t>…,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𝑙</m:t>
                        </m:r>
                      </m:sub>
                    </m:sSub>
                    <m:r>
                      <a:rPr lang="uk-UA" sz="2400">
                        <a:latin typeface="Cambria Math"/>
                      </a:rPr>
                      <m:t>,…,</m:t>
                    </m:r>
                    <m:sSub>
                      <m:sSubPr>
                        <m:ctrlPr>
                          <a:rPr lang="uk-UA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uk-UA" sz="2400" i="1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uk-UA" sz="2400" i="1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uk-UA" sz="2400" i="1">
                        <a:latin typeface="Cambria Math"/>
                      </a:rPr>
                      <m:t>}</m:t>
                    </m:r>
                  </m:oMath>
                </a14:m>
                <a:r>
                  <a:rPr lang="uk-UA" sz="2400" dirty="0"/>
                  <a:t>. </a:t>
                </a:r>
                <a:endParaRPr lang="uk-UA" sz="2400" dirty="0" smtClean="0"/>
              </a:p>
              <a:p>
                <a:endParaRPr lang="uk-UA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uk-UA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400" i="1">
                                  <a:latin typeface="Cambria Math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uk-UA" sz="2400" i="1">
                                  <a:latin typeface="Cambria Math"/>
                                </a:rPr>
                                <m:t>𝑙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𝑚𝑎𝑥</m:t>
                      </m:r>
                    </m:oMath>
                  </m:oMathPara>
                </a14:m>
                <a:endParaRPr lang="uk-UA" sz="24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903678"/>
                <a:ext cx="6696744" cy="4345036"/>
              </a:xfrm>
              <a:prstGeom prst="rect">
                <a:avLst/>
              </a:prstGeom>
              <a:blipFill rotWithShape="1">
                <a:blip r:embed="rId2"/>
                <a:stretch>
                  <a:fillRect l="-182" t="-1122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5918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9316" y="335087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1800" i="1" cap="none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 система формування пропозицій користувачу за його </a:t>
            </a:r>
          </a:p>
          <a:p>
            <a:pPr algn="just"/>
            <a:r>
              <a:rPr lang="uk-UA" sz="1800" i="1" cap="none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 у соціальній 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423017" y="1027630"/>
            <a:ext cx="7467600" cy="54977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200" i="1" dirty="0" smtClean="0">
                <a:latin typeface="Franklin Gothic Book" pitchFamily="34" charset="0"/>
              </a:rPr>
              <a:t>Математична модель процесу формування пропозицій</a:t>
            </a:r>
            <a:endParaRPr lang="uk-U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485442" y="2276872"/>
                <a:ext cx="5112568" cy="3197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28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uk-UA" sz="2800" i="1">
                              <a:latin typeface="Cambria Math"/>
                            </a:rPr>
                            <m:t>𝑆</m:t>
                          </m:r>
                        </m:e>
                        <m:sup>
                          <m:r>
                            <a:rPr lang="uk-UA" sz="2800" i="1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uk-UA" sz="2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uk-UA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2800" i="1">
                              <a:latin typeface="Cambria Math"/>
                            </a:rPr>
                            <m:t>…,</m:t>
                          </m:r>
                          <m:sSub>
                            <m:sSub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uk-UA" sz="2800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uk-UA" sz="2800" i="1">
                              <a:latin typeface="Cambria Math"/>
                            </a:rPr>
                            <m:t>,…, </m:t>
                          </m:r>
                          <m:sSub>
                            <m:sSub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uk-UA" sz="2800" i="1">
                                  <a:latin typeface="Cambria Math"/>
                                </a:rPr>
                                <m:t>𝑞</m:t>
                              </m:r>
                            </m:sub>
                          </m:sSub>
                          <m:r>
                            <a:rPr lang="uk-UA" sz="2800" i="1">
                              <a:latin typeface="Cambria Math"/>
                            </a:rPr>
                            <m:t>,…| </m:t>
                          </m:r>
                          <m:r>
                            <a:rPr lang="uk-UA" sz="2800" i="1">
                              <a:latin typeface="Cambria Math"/>
                            </a:rPr>
                            <m:t>𝑝</m:t>
                          </m:r>
                          <m:r>
                            <a:rPr lang="uk-UA" sz="2800" i="1">
                              <a:latin typeface="Cambria Math"/>
                            </a:rPr>
                            <m:t>&lt;</m:t>
                          </m:r>
                          <m:r>
                            <a:rPr lang="uk-UA" sz="2800" i="1">
                              <a:latin typeface="Cambria Math"/>
                            </a:rPr>
                            <m:t>𝑞</m:t>
                          </m:r>
                        </m:e>
                      </m:d>
                      <m:r>
                        <a:rPr lang="uk-UA" sz="2800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2800" dirty="0"/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i="1">
                          <a:latin typeface="Cambria Math"/>
                        </a:rPr>
                        <m:t>𝑆𝑢𝑝𝑝</m:t>
                      </m:r>
                      <m:d>
                        <m:dPr>
                          <m:ctrlPr>
                            <a:rPr lang="uk-UA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uk-UA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a:rPr lang="uk-UA" sz="28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uk-UA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uk-UA" sz="2800" i="1">
                              <a:latin typeface="Cambria Math"/>
                            </a:rPr>
                            <m:t>𝑆𝑢𝑝𝑝</m:t>
                          </m:r>
                        </m:e>
                        <m:sub>
                          <m:r>
                            <a:rPr lang="uk-UA" sz="2800" i="1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uk-UA" sz="2800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2800" dirty="0"/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2800" i="1">
                          <a:latin typeface="Cambria Math"/>
                        </a:rPr>
                        <m:t>𝐿</m:t>
                      </m:r>
                      <m:r>
                        <a:rPr lang="uk-UA" sz="28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uk-UA" sz="2800" i="1"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𝑆</m:t>
                              </m:r>
                            </m:e>
                            <m:sup>
                              <m:r>
                                <a:rPr lang="uk-UA" sz="2800" i="1">
                                  <a:latin typeface="Cambria Math"/>
                                </a:rPr>
                                <m:t>′</m:t>
                              </m:r>
                            </m:sup>
                          </m:sSup>
                        </m:e>
                        <m:e>
                          <m:r>
                            <a:rPr lang="uk-UA" sz="2800" i="1">
                              <a:latin typeface="Cambria Math"/>
                            </a:rPr>
                            <m:t>𝑆𝑢𝑝𝑝</m:t>
                          </m:r>
                          <m:d>
                            <m:d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uk-UA" sz="2800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uk-UA" sz="2800" i="1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uk-UA" sz="2800" i="1">
                                      <a:latin typeface="Cambria Math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uk-UA" sz="2800" i="1">
                              <a:latin typeface="Cambria Math"/>
                            </a:rPr>
                            <m:t>&gt;</m:t>
                          </m:r>
                          <m:sSub>
                            <m:sSub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𝑆𝑢𝑝𝑝</m:t>
                              </m:r>
                            </m:e>
                            <m:sub>
                              <m:r>
                                <a:rPr lang="uk-UA" sz="2800" i="1">
                                  <a:latin typeface="Cambria Math"/>
                                </a:rPr>
                                <m:t>𝑚𝑖𝑛</m:t>
                              </m:r>
                            </m:sub>
                          </m:sSub>
                        </m:e>
                      </m:d>
                      <m:r>
                        <a:rPr lang="uk-UA" sz="2800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2800" dirty="0"/>
              </a:p>
              <a:p>
                <a:pPr algn="ctr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uk-UA" sz="2800" i="1">
                        <a:latin typeface="Cambria Math"/>
                      </a:rPr>
                      <m:t>𝑆𝑢𝑝𝑝</m:t>
                    </m:r>
                    <m:d>
                      <m:dPr>
                        <m:ctrlPr>
                          <a:rPr lang="uk-UA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uk-UA" sz="2800" i="1">
                            <a:latin typeface="Cambria Math"/>
                          </a:rPr>
                          <m:t>𝑋</m:t>
                        </m:r>
                        <m:r>
                          <a:rPr lang="uk-UA" sz="2800" i="1">
                            <a:latin typeface="Cambria Math"/>
                          </a:rPr>
                          <m:t>⇒</m:t>
                        </m:r>
                        <m:r>
                          <a:rPr lang="uk-UA" sz="2800" i="1">
                            <a:latin typeface="Cambria Math"/>
                          </a:rPr>
                          <m:t>𝑌</m:t>
                        </m:r>
                        <m:r>
                          <a:rPr lang="uk-UA" sz="280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uk-UA" sz="2800" b="0" i="1" smtClean="0">
                        <a:latin typeface="Cambria Math"/>
                      </a:rPr>
                      <m:t>=</m:t>
                    </m:r>
                    <m:r>
                      <a:rPr lang="uk-UA" sz="2800" i="1">
                        <a:latin typeface="Cambria Math"/>
                      </a:rPr>
                      <m:t>𝑆𝑢𝑝𝑝</m:t>
                    </m:r>
                    <m:d>
                      <m:dPr>
                        <m:ctrlPr>
                          <a:rPr lang="uk-UA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uk-UA" sz="2800" i="1">
                            <a:latin typeface="Cambria Math"/>
                          </a:rPr>
                          <m:t>𝑋</m:t>
                        </m:r>
                        <m:r>
                          <a:rPr lang="uk-UA" sz="2800" i="1">
                            <a:latin typeface="Cambria Math"/>
                          </a:rPr>
                          <m:t>⋃</m:t>
                        </m:r>
                        <m:r>
                          <a:rPr lang="uk-UA" sz="2800" i="1">
                            <a:latin typeface="Cambria Math"/>
                          </a:rPr>
                          <m:t>𝑌</m:t>
                        </m:r>
                      </m:e>
                    </m:d>
                  </m:oMath>
                </a14:m>
                <a:r>
                  <a:rPr lang="en-US" sz="2800" dirty="0" smtClean="0"/>
                  <a:t>.</a:t>
                </a:r>
                <a:endParaRPr lang="uk-UA" sz="28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442" y="2276872"/>
                <a:ext cx="5112568" cy="3197991"/>
              </a:xfrm>
              <a:prstGeom prst="rect">
                <a:avLst/>
              </a:prstGeom>
              <a:blipFill rotWithShape="1">
                <a:blip r:embed="rId2"/>
                <a:stretch>
                  <a:fillRect b="-190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797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9316" y="335087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1800" i="1" cap="none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 система формування пропозицій користувачу за його </a:t>
            </a:r>
          </a:p>
          <a:p>
            <a:pPr algn="just"/>
            <a:r>
              <a:rPr lang="uk-UA" sz="1800" i="1" cap="none" dirty="0" smtClean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 у соціальній 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quarter" idx="1"/>
          </p:nvPr>
        </p:nvSpPr>
        <p:spPr>
          <a:xfrm>
            <a:off x="423017" y="1027630"/>
            <a:ext cx="7467600" cy="54977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200" i="1" dirty="0">
                <a:latin typeface="Franklin Gothic Book" pitchFamily="34" charset="0"/>
              </a:rPr>
              <a:t>Математична модель процесу формування пропозицій</a:t>
            </a:r>
            <a:endParaRPr lang="uk-U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141424" y="1844824"/>
                <a:ext cx="6768752" cy="28884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𝐶𝑜𝑛𝑓</m:t>
                      </m:r>
                      <m:d>
                        <m:dPr>
                          <m:ctrlPr>
                            <a:rPr lang="uk-UA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2800" i="1">
                              <a:latin typeface="Cambria Math"/>
                            </a:rPr>
                            <m:t>𝑋</m:t>
                          </m:r>
                          <m:r>
                            <a:rPr lang="uk-UA" sz="2800" i="1">
                              <a:latin typeface="Cambria Math"/>
                            </a:rPr>
                            <m:t>⇒</m:t>
                          </m:r>
                          <m:r>
                            <a:rPr lang="uk-UA" sz="2800" i="1">
                              <a:latin typeface="Cambria Math"/>
                            </a:rPr>
                            <m:t>𝑌</m:t>
                          </m:r>
                        </m:e>
                      </m:d>
                      <m:r>
                        <a:rPr lang="uk-UA" sz="28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uk-UA" sz="28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uk-UA" sz="2800" i="1">
                              <a:latin typeface="Cambria Math"/>
                            </a:rPr>
                            <m:t>𝑆𝑢𝑝𝑝</m:t>
                          </m:r>
                          <m:d>
                            <m:d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𝑋</m:t>
                              </m:r>
                              <m:r>
                                <a:rPr lang="uk-UA" sz="2800" i="1">
                                  <a:latin typeface="Cambria Math"/>
                                </a:rPr>
                                <m:t>⋃</m:t>
                              </m:r>
                              <m:r>
                                <a:rPr lang="uk-UA" sz="2800" i="1">
                                  <a:latin typeface="Cambria Math"/>
                                </a:rPr>
                                <m:t>𝑌</m:t>
                              </m:r>
                            </m:e>
                          </m:d>
                        </m:num>
                        <m:den>
                          <m:r>
                            <a:rPr lang="uk-UA" sz="2800" i="1">
                              <a:latin typeface="Cambria Math"/>
                            </a:rPr>
                            <m:t>𝑆𝑢𝑝𝑝</m:t>
                          </m:r>
                          <m:d>
                            <m:dPr>
                              <m:ctrlPr>
                                <a:rPr lang="uk-UA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uk-UA" sz="2800" i="1">
                                  <a:latin typeface="Cambria Math"/>
                                </a:rPr>
                                <m:t>𝑋</m:t>
                              </m:r>
                            </m:e>
                          </m:d>
                        </m:den>
                      </m:f>
                      <m:r>
                        <a:rPr lang="uk-UA" sz="2800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28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𝐶𝑜𝑛𝑓</m:t>
                      </m:r>
                      <m:d>
                        <m:dPr>
                          <m:ctrlPr>
                            <a:rPr lang="uk-UA" sz="28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uk-UA" sz="2800" i="1">
                              <a:latin typeface="Cambria Math"/>
                            </a:rPr>
                            <m:t>𝑋</m:t>
                          </m:r>
                          <m:r>
                            <a:rPr lang="uk-UA" sz="2800" i="1">
                              <a:latin typeface="Cambria Math"/>
                            </a:rPr>
                            <m:t>⇒</m:t>
                          </m:r>
                          <m:r>
                            <a:rPr lang="uk-UA" sz="2800" i="1">
                              <a:latin typeface="Cambria Math"/>
                            </a:rPr>
                            <m:t>𝑌</m:t>
                          </m:r>
                        </m:e>
                      </m:d>
                      <m:r>
                        <a:rPr lang="ru-RU" sz="2800" i="1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uk-UA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i="1">
                              <a:latin typeface="Cambria Math"/>
                            </a:rPr>
                            <m:t>𝐶𝑜𝑛𝑓</m:t>
                          </m:r>
                        </m:e>
                        <m:sub>
                          <m:r>
                            <a:rPr lang="en-US" sz="2800" i="1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n-US" sz="2800" i="1">
                          <a:latin typeface="Cambria Math"/>
                        </a:rPr>
                        <m:t>,</m:t>
                      </m:r>
                    </m:oMath>
                  </m:oMathPara>
                </a14:m>
                <a:endParaRPr lang="uk-UA" sz="2800" dirty="0"/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𝑅</m:t>
                    </m:r>
                    <m:r>
                      <a:rPr lang="uk-UA" sz="2800" i="1">
                        <a:latin typeface="Cambria Math"/>
                      </a:rPr>
                      <m:t>={</m:t>
                    </m:r>
                    <m:r>
                      <a:rPr lang="uk-UA" sz="2800" i="1">
                        <a:latin typeface="Cambria Math"/>
                      </a:rPr>
                      <m:t>𝑋</m:t>
                    </m:r>
                    <m:r>
                      <a:rPr lang="uk-UA" sz="2800" i="1">
                        <a:latin typeface="Cambria Math"/>
                      </a:rPr>
                      <m:t>⇒</m:t>
                    </m:r>
                    <m:r>
                      <a:rPr lang="uk-UA" sz="2800" i="1">
                        <a:latin typeface="Cambria Math"/>
                      </a:rPr>
                      <m:t>𝑌</m:t>
                    </m:r>
                    <m:r>
                      <a:rPr lang="uk-UA" sz="2800" i="1">
                        <a:latin typeface="Cambria Math"/>
                      </a:rPr>
                      <m:t>|</m:t>
                    </m:r>
                    <m:r>
                      <a:rPr lang="en-US" sz="2800" i="1">
                        <a:latin typeface="Cambria Math"/>
                      </a:rPr>
                      <m:t>𝐶𝑜𝑛𝑓</m:t>
                    </m:r>
                    <m:d>
                      <m:dPr>
                        <m:ctrlPr>
                          <a:rPr lang="uk-UA" sz="2800" i="1">
                            <a:latin typeface="Cambria Math"/>
                          </a:rPr>
                        </m:ctrlPr>
                      </m:dPr>
                      <m:e>
                        <m:r>
                          <a:rPr lang="uk-UA" sz="2800" i="1">
                            <a:latin typeface="Cambria Math"/>
                          </a:rPr>
                          <m:t>𝑋</m:t>
                        </m:r>
                        <m:r>
                          <a:rPr lang="uk-UA" sz="2800" i="1">
                            <a:latin typeface="Cambria Math"/>
                          </a:rPr>
                          <m:t>⇒</m:t>
                        </m:r>
                        <m:r>
                          <a:rPr lang="uk-UA" sz="2800" i="1">
                            <a:latin typeface="Cambria Math"/>
                          </a:rPr>
                          <m:t>𝑌</m:t>
                        </m:r>
                      </m:e>
                    </m:d>
                    <m:r>
                      <a:rPr lang="en-US" sz="2800" i="1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uk-UA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𝐶𝑜𝑛𝑓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uk-UA" sz="2800" i="1">
                        <a:latin typeface="Cambria Math"/>
                      </a:rPr>
                      <m:t>}</m:t>
                    </m:r>
                  </m:oMath>
                </a14:m>
                <a:r>
                  <a:rPr lang="en-US" sz="2800" dirty="0"/>
                  <a:t>.</a:t>
                </a:r>
                <a:endParaRPr lang="uk-UA" sz="28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1424" y="1844824"/>
                <a:ext cx="6768752" cy="2888483"/>
              </a:xfrm>
              <a:prstGeom prst="rect">
                <a:avLst/>
              </a:prstGeom>
              <a:blipFill rotWithShape="1">
                <a:blip r:embed="rId2"/>
                <a:stretch>
                  <a:fillRect b="-1268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881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5483" y="232229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9296" y="1823778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Схема </a:t>
            </a:r>
            <a:r>
              <a:rPr lang="ru-RU" sz="2400" dirty="0" err="1">
                <a:solidFill>
                  <a:srgbClr val="002060"/>
                </a:solidFill>
              </a:rPr>
              <a:t>узагальненого</a:t>
            </a:r>
            <a:r>
              <a:rPr lang="ru-RU" sz="2400" dirty="0">
                <a:solidFill>
                  <a:srgbClr val="002060"/>
                </a:solidFill>
              </a:rPr>
              <a:t> алгоритму </a:t>
            </a:r>
            <a:r>
              <a:rPr lang="ru-RU" sz="2400" dirty="0" err="1">
                <a:solidFill>
                  <a:srgbClr val="002060"/>
                </a:solidFill>
              </a:rPr>
              <a:t>формування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пропозицій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користувачу</a:t>
            </a:r>
            <a:r>
              <a:rPr lang="ru-RU" sz="2400" dirty="0">
                <a:solidFill>
                  <a:srgbClr val="002060"/>
                </a:solidFill>
              </a:rPr>
              <a:t> за </a:t>
            </a:r>
            <a:r>
              <a:rPr lang="ru-RU" sz="2400" dirty="0" err="1">
                <a:solidFill>
                  <a:srgbClr val="002060"/>
                </a:solidFill>
              </a:rPr>
              <a:t>його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профілем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у </a:t>
            </a:r>
            <a:r>
              <a:rPr lang="ru-RU" sz="2400" dirty="0" err="1">
                <a:solidFill>
                  <a:srgbClr val="002060"/>
                </a:solidFill>
              </a:rPr>
              <a:t>соціальній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err="1">
                <a:solidFill>
                  <a:srgbClr val="002060"/>
                </a:solidFill>
              </a:rPr>
              <a:t>мережі</a:t>
            </a:r>
            <a:endParaRPr lang="uk-UA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lh3.googleusercontent.com/DpOZZLPVRnfpnS0SewiDfAVLHdn7Nb4z2djL5PsfdVx4phyS0qhUg6e70jfLMaX9rhSCQLJWZt2DM84nAs0AQKFP5OEbeiiwu-d0KLoxZGb9x3EmFMiW-YHr7i16JSPMjOj228a3Zo5UyZ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685" y="476672"/>
            <a:ext cx="2938791" cy="624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62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93784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6012" y="1628800"/>
            <a:ext cx="22264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Схема алгоритму </a:t>
            </a:r>
            <a:r>
              <a:rPr lang="ru-RU" i="1" dirty="0" err="1" smtClean="0">
                <a:solidFill>
                  <a:srgbClr val="002060"/>
                </a:solidFill>
              </a:rPr>
              <a:t>роботи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інтелектуальної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системи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формування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пропозицій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користувачу</a:t>
            </a:r>
            <a:r>
              <a:rPr lang="ru-RU" i="1" dirty="0" smtClean="0">
                <a:solidFill>
                  <a:srgbClr val="002060"/>
                </a:solidFill>
              </a:rPr>
              <a:t> за </a:t>
            </a:r>
            <a:r>
              <a:rPr lang="ru-RU" i="1" dirty="0" err="1" smtClean="0">
                <a:solidFill>
                  <a:srgbClr val="002060"/>
                </a:solidFill>
              </a:rPr>
              <a:t>його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профілем</a:t>
            </a:r>
            <a:r>
              <a:rPr lang="ru-RU" i="1" dirty="0" smtClean="0">
                <a:solidFill>
                  <a:srgbClr val="002060"/>
                </a:solidFill>
              </a:rPr>
              <a:t> у </a:t>
            </a:r>
            <a:r>
              <a:rPr lang="ru-RU" i="1" dirty="0" err="1" smtClean="0">
                <a:solidFill>
                  <a:srgbClr val="002060"/>
                </a:solidFill>
              </a:rPr>
              <a:t>соціальній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мережі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lh5.googleusercontent.com/kZq75YIUyasHm7zSKEqfb12Kxbxp3IZixO0ofZpSgpObDDpGbVOW66Q8H7JbQVrxg3FxcmBkLw5_T6N4jYvKXcU2ZN8xmUOGYGNobDhnJhvr166KsnHa5PLk3IpGQEKjw6F-ns2E-95Swbw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22145"/>
            <a:ext cx="204660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lh4.googleusercontent.com/6PLzfFhAUmFPP5WKKfS9OAmd8WelSoUbxi1ADl_2MrmEv0UvCVANuCiYqQZH0GvBtS9VMGQmEJV_lvzUTj9vHwu0fs6vXIceWGBGbDKrHyyAqJiN3Z-UBZETVDohL57ddc2J62BjpJKPEWz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815" y="571309"/>
            <a:ext cx="2287350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lh4.googleusercontent.com/yTf_MCzN2iicup79yrjvDGUJg_flYGLQDU5m9ejAzADsCIYL_wQ4vzR5Ab6cE5bqyuPLUTwG28lwUcbXg0DJM3oy24mvOtwmjRtQ7OGa3cR0cN-NyNnC3yPOBq4YUwK8bPEGQmSmuHT9doy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95586"/>
            <a:ext cx="2831020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10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61256" y="219485"/>
            <a:ext cx="8712968" cy="43691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Інтелектуальна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система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формування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пропозицій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користувачу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за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його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</a:p>
          <a:p>
            <a:pPr algn="just"/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профілем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у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соціальній</a:t>
            </a:r>
            <a:r>
              <a:rPr lang="ru-RU" sz="1800" i="1" cap="none" dirty="0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800" i="1" cap="none" dirty="0" err="1">
                <a:solidFill>
                  <a:srgbClr val="00206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Franklin Gothic Book" pitchFamily="34" charset="0"/>
              </a:rPr>
              <a:t>мережі</a:t>
            </a:r>
            <a:endParaRPr lang="uk-UA" sz="18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https://lh3.googleusercontent.com/Rz6zkP_XtNVpR5Ccz3ErmU_OM0ELgKPZYur56idRdnI7LJcwvJ-vAYc7n_e9M2MniOEpytV_i_jHRur9lVGUIW952ojpWsMXogZ776XR62GNiQAZ4oYAiJOzUkFH4icCdv4FBIUFsxKiYpZ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20793"/>
            <a:ext cx="2914286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lh6.googleusercontent.com/yFbenZo7Eg2FhVviJ8Cn4D3O8Kmzb5ytc5tgeWEDZuzl5bvtEViPFXOH5H_7qcfVKcUf8beA2DKSQWLvc-1JUYkgSHwdj1PHABOV2OR3SS9i2z46srLsZgJ0YWDXP5p7stmGaOx4aLFSyFF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620793"/>
            <a:ext cx="3811113" cy="61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6012" y="1628800"/>
            <a:ext cx="22264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Схема алгоритму </a:t>
            </a:r>
            <a:r>
              <a:rPr lang="ru-RU" i="1" dirty="0" err="1" smtClean="0">
                <a:solidFill>
                  <a:srgbClr val="002060"/>
                </a:solidFill>
              </a:rPr>
              <a:t>роботи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інтелектуальної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системи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формування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пропозицій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користувачу</a:t>
            </a:r>
            <a:r>
              <a:rPr lang="ru-RU" i="1" dirty="0" smtClean="0">
                <a:solidFill>
                  <a:srgbClr val="002060"/>
                </a:solidFill>
              </a:rPr>
              <a:t> за </a:t>
            </a:r>
            <a:r>
              <a:rPr lang="ru-RU" i="1" dirty="0" err="1" smtClean="0">
                <a:solidFill>
                  <a:srgbClr val="002060"/>
                </a:solidFill>
              </a:rPr>
              <a:t>його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профілем</a:t>
            </a:r>
            <a:r>
              <a:rPr lang="ru-RU" i="1" dirty="0" smtClean="0">
                <a:solidFill>
                  <a:srgbClr val="002060"/>
                </a:solidFill>
              </a:rPr>
              <a:t> у </a:t>
            </a:r>
            <a:r>
              <a:rPr lang="ru-RU" i="1" dirty="0" err="1" smtClean="0">
                <a:solidFill>
                  <a:srgbClr val="002060"/>
                </a:solidFill>
              </a:rPr>
              <a:t>соціальній</a:t>
            </a: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err="1" smtClean="0">
                <a:solidFill>
                  <a:srgbClr val="002060"/>
                </a:solidFill>
              </a:rPr>
              <a:t>мережі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8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821</TotalTime>
  <Words>607</Words>
  <Application>Microsoft Office PowerPoint</Application>
  <PresentationFormat>Экран (4:3)</PresentationFormat>
  <Paragraphs>120</Paragraphs>
  <Slides>17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Эркер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Результати роботи програми</vt:lpstr>
      <vt:lpstr>Презентация PowerPoint</vt:lpstr>
      <vt:lpstr>Висновки</vt:lpstr>
      <vt:lpstr>Апробації досліджень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Sasha</dc:creator>
  <cp:lastModifiedBy>Sasha</cp:lastModifiedBy>
  <cp:revision>29</cp:revision>
  <dcterms:created xsi:type="dcterms:W3CDTF">2015-06-16T14:53:12Z</dcterms:created>
  <dcterms:modified xsi:type="dcterms:W3CDTF">2015-06-17T06:38:36Z</dcterms:modified>
</cp:coreProperties>
</file>