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70" r:id="rId4"/>
    <p:sldId id="281" r:id="rId5"/>
    <p:sldId id="283" r:id="rId6"/>
    <p:sldId id="282" r:id="rId7"/>
    <p:sldId id="284" r:id="rId8"/>
    <p:sldId id="293" r:id="rId9"/>
    <p:sldId id="300" r:id="rId10"/>
    <p:sldId id="271" r:id="rId11"/>
    <p:sldId id="258" r:id="rId12"/>
    <p:sldId id="260" r:id="rId13"/>
    <p:sldId id="262" r:id="rId14"/>
    <p:sldId id="290" r:id="rId15"/>
    <p:sldId id="285" r:id="rId16"/>
    <p:sldId id="277" r:id="rId17"/>
    <p:sldId id="291" r:id="rId18"/>
    <p:sldId id="294" r:id="rId19"/>
    <p:sldId id="296" r:id="rId20"/>
    <p:sldId id="295" r:id="rId21"/>
    <p:sldId id="292" r:id="rId22"/>
    <p:sldId id="298" r:id="rId23"/>
    <p:sldId id="297" r:id="rId24"/>
    <p:sldId id="272" r:id="rId25"/>
    <p:sldId id="269" r:id="rId26"/>
  </p:sldIdLst>
  <p:sldSz cx="9144000" cy="6858000" type="screen4x3"/>
  <p:notesSz cx="7105650" cy="102393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115" cy="511969"/>
          </a:xfrm>
          <a:prstGeom prst="rect">
            <a:avLst/>
          </a:prstGeom>
        </p:spPr>
        <p:txBody>
          <a:bodyPr vert="horz" lIns="99112" tIns="49556" rIns="99112" bIns="49556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4891" y="0"/>
            <a:ext cx="3079115" cy="511969"/>
          </a:xfrm>
          <a:prstGeom prst="rect">
            <a:avLst/>
          </a:prstGeom>
        </p:spPr>
        <p:txBody>
          <a:bodyPr vert="horz" lIns="99112" tIns="49556" rIns="99112" bIns="49556" rtlCol="0"/>
          <a:lstStyle>
            <a:lvl1pPr algn="r">
              <a:defRPr sz="1300"/>
            </a:lvl1pPr>
          </a:lstStyle>
          <a:p>
            <a:fld id="{1F14EC6B-BAF0-4DFA-862A-3F0A13C94DAE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8100" cy="3840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112" tIns="49556" rIns="99112" bIns="4955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0565" y="4863703"/>
            <a:ext cx="5684520" cy="4607719"/>
          </a:xfrm>
          <a:prstGeom prst="rect">
            <a:avLst/>
          </a:prstGeom>
        </p:spPr>
        <p:txBody>
          <a:bodyPr vert="horz" lIns="99112" tIns="49556" rIns="99112" bIns="4955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5629"/>
            <a:ext cx="3079115" cy="511969"/>
          </a:xfrm>
          <a:prstGeom prst="rect">
            <a:avLst/>
          </a:prstGeom>
        </p:spPr>
        <p:txBody>
          <a:bodyPr vert="horz" lIns="99112" tIns="49556" rIns="99112" bIns="49556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4891" y="9725629"/>
            <a:ext cx="3079115" cy="511969"/>
          </a:xfrm>
          <a:prstGeom prst="rect">
            <a:avLst/>
          </a:prstGeom>
        </p:spPr>
        <p:txBody>
          <a:bodyPr vert="horz" lIns="99112" tIns="49556" rIns="99112" bIns="49556" rtlCol="0" anchor="b"/>
          <a:lstStyle>
            <a:lvl1pPr algn="r">
              <a:defRPr sz="1300"/>
            </a:lvl1pPr>
          </a:lstStyle>
          <a:p>
            <a:fld id="{39B9B3A7-D650-436D-BE0E-5CCFE2A498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9B3A7-D650-436D-BE0E-5CCFE2A498A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953CEA-53E6-42CE-8656-7CC110D2E690}" type="datetimeFigureOut">
              <a:rPr lang="ru-RU" smtClean="0"/>
              <a:pPr/>
              <a:t>14.06.2015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883010-739C-4CB0-BF2F-58FDC1CE2CF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371600"/>
            <a:ext cx="8643998" cy="1828800"/>
          </a:xfrm>
        </p:spPr>
        <p:txBody>
          <a:bodyPr>
            <a:noAutofit/>
          </a:bodyPr>
          <a:lstStyle/>
          <a:p>
            <a:pPr algn="ctr"/>
            <a:r>
              <a:rPr lang="ru-RU" sz="4800" dirty="0" err="1" smtClean="0"/>
              <a:t>Розробка</a:t>
            </a:r>
            <a:r>
              <a:rPr lang="ru-RU" sz="4800" dirty="0" smtClean="0"/>
              <a:t> </a:t>
            </a:r>
            <a:r>
              <a:rPr lang="ru-RU" sz="4800" dirty="0" err="1" smtClean="0"/>
              <a:t>інтелектуальної</a:t>
            </a:r>
            <a:r>
              <a:rPr lang="ru-RU" sz="4800" dirty="0" smtClean="0"/>
              <a:t> </a:t>
            </a:r>
            <a:r>
              <a:rPr lang="ru-RU" sz="4800" dirty="0" err="1" smtClean="0"/>
              <a:t>системи</a:t>
            </a:r>
            <a:r>
              <a:rPr lang="ru-RU" sz="4800" dirty="0" smtClean="0"/>
              <a:t> </a:t>
            </a:r>
            <a:r>
              <a:rPr lang="ru-RU" sz="4800" dirty="0" err="1" smtClean="0"/>
              <a:t>автоматизації</a:t>
            </a:r>
            <a:r>
              <a:rPr lang="ru-RU" sz="4800" dirty="0" smtClean="0"/>
              <a:t> </a:t>
            </a:r>
            <a:r>
              <a:rPr lang="ru-RU" sz="4800" dirty="0" err="1" smtClean="0"/>
              <a:t>служби</a:t>
            </a:r>
            <a:r>
              <a:rPr lang="ru-RU" sz="4800" dirty="0" smtClean="0"/>
              <a:t> </a:t>
            </a:r>
            <a:r>
              <a:rPr lang="ru-RU" sz="4800" dirty="0" err="1" smtClean="0"/>
              <a:t>таксі</a:t>
            </a:r>
            <a:endParaRPr lang="uk-UA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3228536"/>
            <a:ext cx="8715436" cy="3415174"/>
          </a:xfrm>
        </p:spPr>
        <p:txBody>
          <a:bodyPr>
            <a:normAutofit/>
          </a:bodyPr>
          <a:lstStyle/>
          <a:p>
            <a:r>
              <a:rPr lang="ru-RU" dirty="0" err="1" smtClean="0"/>
              <a:t>Керівник</a:t>
            </a:r>
            <a:r>
              <a:rPr lang="ru-RU" dirty="0" smtClean="0"/>
              <a:t>: </a:t>
            </a:r>
          </a:p>
          <a:p>
            <a:r>
              <a:rPr lang="ru-RU" dirty="0" smtClean="0"/>
              <a:t>д.т.н., проф. </a:t>
            </a:r>
            <a:r>
              <a:rPr lang="ru-RU" dirty="0" err="1" smtClean="0"/>
              <a:t>Яровий</a:t>
            </a:r>
            <a:r>
              <a:rPr lang="ru-RU" dirty="0" smtClean="0"/>
              <a:t> А.А.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Виконав</a:t>
            </a:r>
            <a:r>
              <a:rPr lang="ru-RU" dirty="0" smtClean="0"/>
              <a:t>:</a:t>
            </a:r>
          </a:p>
          <a:p>
            <a:r>
              <a:rPr lang="ru-RU" dirty="0" smtClean="0"/>
              <a:t>ст. гр. </a:t>
            </a:r>
            <a:r>
              <a:rPr lang="ru-RU" dirty="0" smtClean="0"/>
              <a:t>1КН-</a:t>
            </a:r>
            <a:r>
              <a:rPr lang="en-US" dirty="0" smtClean="0"/>
              <a:t>14</a:t>
            </a:r>
            <a:r>
              <a:rPr lang="uk-UA" dirty="0" err="1" smtClean="0"/>
              <a:t>сп</a:t>
            </a:r>
            <a:endParaRPr lang="ru-RU" dirty="0" smtClean="0"/>
          </a:p>
          <a:p>
            <a:r>
              <a:rPr lang="ru-RU" dirty="0" err="1" smtClean="0"/>
              <a:t>Єфімчук</a:t>
            </a:r>
            <a:r>
              <a:rPr lang="ru-RU" dirty="0" smtClean="0"/>
              <a:t> Р. С.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17410" name="Picture 2" descr="C:\Users\Roman\Desktop\fro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3286124"/>
            <a:ext cx="3776677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Постановка задачі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0059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uk-UA" sz="3300" dirty="0" smtClean="0"/>
              <a:t>  		Створення зручної та ефективної системи для обслуговування пасажирів і повідомленням водіїв таксі про нові замовлення. Дана система дасть користувачам можливість зручно і легко замовляти таксі на будь-який час, зручний розрахунок за поїздку і бути завжди в курсі всіх своїх замовлень.</a:t>
            </a:r>
            <a:endParaRPr lang="uk-UA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 smtClean="0"/>
              <a:t>Загальний опис функціональності</a:t>
            </a:r>
            <a:endParaRPr lang="uk-UA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dirty="0" smtClean="0"/>
              <a:t>зручний інтерфейс для взаємодії користувача з системою</a:t>
            </a:r>
            <a:r>
              <a:rPr lang="ru-RU" dirty="0" smtClean="0"/>
              <a:t>;</a:t>
            </a:r>
          </a:p>
          <a:p>
            <a:pPr algn="just"/>
            <a:r>
              <a:rPr lang="uk-UA" dirty="0" smtClean="0"/>
              <a:t>відповідний модуль для клієнта;</a:t>
            </a:r>
          </a:p>
          <a:p>
            <a:pPr algn="just"/>
            <a:r>
              <a:rPr lang="uk-UA" dirty="0" smtClean="0"/>
              <a:t>відповідний модуль для водія;</a:t>
            </a:r>
          </a:p>
          <a:p>
            <a:pPr algn="just"/>
            <a:r>
              <a:rPr lang="uk-UA" dirty="0" smtClean="0"/>
              <a:t>наявність серверної частини з базою даних для обробки запитів і зберігання даних про користувачів системи;</a:t>
            </a:r>
          </a:p>
          <a:p>
            <a:pPr algn="just"/>
            <a:r>
              <a:rPr lang="uk-UA" dirty="0" smtClean="0"/>
              <a:t>відповідний модуль для диспетчера;</a:t>
            </a:r>
            <a:endParaRPr lang="ru-RU" dirty="0" smtClean="0"/>
          </a:p>
          <a:p>
            <a:r>
              <a:rPr lang="uk-UA" dirty="0" smtClean="0"/>
              <a:t>покращення якості обслуговування клієнтів.</a:t>
            </a:r>
            <a:endParaRPr lang="uk-UA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1935480"/>
            <a:ext cx="8229600" cy="421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uk-UA" sz="2100" dirty="0" smtClean="0"/>
              <a:t>Дана система повинна задовольняти такі функціональні вимоги:</a:t>
            </a:r>
            <a:endParaRPr kumimoji="0" lang="uk-UA" sz="21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Загальний</a:t>
            </a:r>
            <a:r>
              <a:rPr lang="ru-RU" dirty="0" smtClean="0"/>
              <a:t> </a:t>
            </a:r>
            <a:r>
              <a:rPr lang="ru-RU" dirty="0" err="1" smtClean="0"/>
              <a:t>опис</a:t>
            </a:r>
            <a:r>
              <a:rPr lang="ru-RU" dirty="0" smtClean="0"/>
              <a:t> </a:t>
            </a:r>
            <a:r>
              <a:rPr lang="ru-RU" dirty="0" err="1" smtClean="0"/>
              <a:t>функціональності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752856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</a:pPr>
            <a:r>
              <a:rPr lang="ru-RU" sz="2100" dirty="0" err="1" smtClean="0"/>
              <a:t>можливість</a:t>
            </a:r>
            <a:r>
              <a:rPr lang="ru-RU" sz="2100" dirty="0" smtClean="0"/>
              <a:t> </a:t>
            </a:r>
            <a:r>
              <a:rPr lang="ru-RU" sz="2100" dirty="0" err="1" smtClean="0"/>
              <a:t>замовлення</a:t>
            </a:r>
            <a:r>
              <a:rPr lang="ru-RU" sz="2100" dirty="0" smtClean="0"/>
              <a:t> </a:t>
            </a:r>
            <a:r>
              <a:rPr lang="ru-RU" sz="2100" dirty="0" err="1" smtClean="0"/>
              <a:t>поїздки</a:t>
            </a:r>
            <a:r>
              <a:rPr lang="ru-RU" sz="2100" dirty="0" smtClean="0"/>
              <a:t> на </a:t>
            </a:r>
            <a:r>
              <a:rPr lang="ru-RU" sz="2100" dirty="0" err="1" smtClean="0"/>
              <a:t>поточний</a:t>
            </a:r>
            <a:r>
              <a:rPr lang="ru-RU" sz="2100" dirty="0" smtClean="0"/>
              <a:t> </a:t>
            </a:r>
            <a:r>
              <a:rPr lang="ru-RU" sz="2100" dirty="0" err="1" smtClean="0"/>
              <a:t>або</a:t>
            </a:r>
            <a:r>
              <a:rPr lang="ru-RU" sz="2100" dirty="0" smtClean="0"/>
              <a:t> заданий час (</a:t>
            </a:r>
            <a:r>
              <a:rPr lang="ru-RU" sz="2100" dirty="0" err="1" smtClean="0"/>
              <a:t>пасажир</a:t>
            </a:r>
            <a:r>
              <a:rPr lang="ru-RU" sz="2100" dirty="0" smtClean="0"/>
              <a:t>);</a:t>
            </a:r>
          </a:p>
          <a:p>
            <a:pPr algn="just">
              <a:lnSpc>
                <a:spcPct val="120000"/>
              </a:lnSpc>
            </a:pPr>
            <a:r>
              <a:rPr lang="uk-UA" sz="2100" dirty="0" smtClean="0"/>
              <a:t>можливість перегляду наявних доступних водіїв (</a:t>
            </a:r>
            <a:r>
              <a:rPr lang="ru-RU" sz="2100" dirty="0" err="1" smtClean="0"/>
              <a:t>пасажир</a:t>
            </a:r>
            <a:r>
              <a:rPr lang="uk-UA" sz="2100" dirty="0" smtClean="0"/>
              <a:t>);</a:t>
            </a:r>
          </a:p>
          <a:p>
            <a:pPr algn="just">
              <a:lnSpc>
                <a:spcPct val="120000"/>
              </a:lnSpc>
            </a:pPr>
            <a:r>
              <a:rPr lang="uk-UA" sz="2100" dirty="0" smtClean="0"/>
              <a:t>можливість зберігання інформації про користувачів (серверна частина);</a:t>
            </a:r>
          </a:p>
          <a:p>
            <a:pPr algn="just">
              <a:lnSpc>
                <a:spcPct val="120000"/>
              </a:lnSpc>
            </a:pPr>
            <a:r>
              <a:rPr lang="uk-UA" sz="2100" dirty="0" smtClean="0"/>
              <a:t>можливість обробки запитів користувачів (серверна частина);</a:t>
            </a:r>
          </a:p>
          <a:p>
            <a:pPr algn="just">
              <a:lnSpc>
                <a:spcPct val="120000"/>
              </a:lnSpc>
            </a:pPr>
            <a:r>
              <a:rPr lang="uk-UA" sz="2100" dirty="0" smtClean="0"/>
              <a:t>можливість відмовитися від замовлення(</a:t>
            </a:r>
            <a:r>
              <a:rPr lang="ru-RU" sz="2100" dirty="0" err="1" smtClean="0"/>
              <a:t>пасажир</a:t>
            </a:r>
            <a:r>
              <a:rPr lang="uk-UA" sz="2100" dirty="0" smtClean="0"/>
              <a:t>);</a:t>
            </a:r>
          </a:p>
          <a:p>
            <a:pPr algn="just">
              <a:lnSpc>
                <a:spcPct val="120000"/>
              </a:lnSpc>
            </a:pPr>
            <a:r>
              <a:rPr lang="uk-UA" sz="2100" dirty="0" smtClean="0"/>
              <a:t>можливість приймати або відмовлятися від замовлення(водій).</a:t>
            </a:r>
            <a:endParaRPr lang="ru-RU" sz="21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7200" y="1935480"/>
            <a:ext cx="8229600" cy="421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100" dirty="0" err="1" smtClean="0"/>
              <a:t>Практичність</a:t>
            </a:r>
            <a:r>
              <a:rPr lang="ru-RU" sz="2100" dirty="0" smtClean="0"/>
              <a:t> </a:t>
            </a:r>
            <a:r>
              <a:rPr lang="ru-RU" sz="2100" dirty="0" err="1" smtClean="0"/>
              <a:t>системи</a:t>
            </a:r>
            <a:r>
              <a:rPr lang="ru-RU" sz="2100" dirty="0" smtClean="0"/>
              <a:t> </a:t>
            </a:r>
            <a:r>
              <a:rPr lang="ru-RU" sz="2100" dirty="0" err="1" smtClean="0"/>
              <a:t>полягає</a:t>
            </a:r>
            <a:r>
              <a:rPr lang="ru-RU" sz="2100" dirty="0" smtClean="0"/>
              <a:t> в </a:t>
            </a:r>
            <a:r>
              <a:rPr lang="ru-RU" sz="2100" dirty="0" err="1" smtClean="0"/>
              <a:t>наданні</a:t>
            </a:r>
            <a:r>
              <a:rPr lang="ru-RU" sz="2100" dirty="0" smtClean="0"/>
              <a:t> </a:t>
            </a:r>
            <a:r>
              <a:rPr lang="ru-RU" sz="2100" dirty="0" err="1" smtClean="0"/>
              <a:t>можливостей</a:t>
            </a:r>
            <a:r>
              <a:rPr lang="ru-RU" sz="2100" dirty="0" smtClean="0"/>
              <a:t>:</a:t>
            </a: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Можливості системи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uk-UA" dirty="0" smtClean="0"/>
              <a:t>у оператора є можливість відмовитися від необхідності стежити за переміщенням машин, розподілом замовлень між водіями та контролем їх виконання, забути проблеми з пошуком і формуванням картки замовлення;</a:t>
            </a:r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автоматизація робочого місця водія дозволяє йому проводити розрахунок вартості поїздки, зв'язуватися безпосередньо з клієнтом через систему (минаючи оператора і не видаючи телефон клієнта), також не потрібно дороге радіоустаткування;</a:t>
            </a:r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в результаті використання даної системи ефективність роботи підвищується;</a:t>
            </a:r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інтелектуальний підбір водія на основі кластеризації;</a:t>
            </a:r>
            <a:endParaRPr lang="uk-UA" dirty="0" smtClean="0"/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при впровадженні система може бути адаптована під будь-які запити замовника, в тому числі реалізація додаткового функціоналу.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/>
              <a:t>Діаграма розгортання компонентів системи</a:t>
            </a:r>
            <a:endParaRPr lang="ru-RU" sz="3200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7868440" cy="4967287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Содержимое 19" descr="schem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8415" y="857250"/>
            <a:ext cx="7047170" cy="5786438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smtClean="0"/>
              <a:t>Модель БД системи</a:t>
            </a:r>
            <a:endParaRPr lang="ru-RU" sz="4000" dirty="0"/>
          </a:p>
        </p:txBody>
      </p:sp>
      <p:pic>
        <p:nvPicPr>
          <p:cNvPr id="6146" name="Picture 2" descr="D:\MY_PROJECT\бакалаврська\бакалаврська\images\db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7256360" cy="4967287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000" dirty="0" smtClean="0"/>
              <a:t>Загальна структура системи</a:t>
            </a:r>
            <a:endParaRPr lang="ru-RU" sz="4000" dirty="0"/>
          </a:p>
        </p:txBody>
      </p:sp>
      <p:pic>
        <p:nvPicPr>
          <p:cNvPr id="9219" name="Picture 3" descr="D:\MY_PROJECT\бакалаврська\бакалаврська\images\system_structure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27955" y="2306811"/>
            <a:ext cx="4488089" cy="3068290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9615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Вхідні дані для кластеризації водіїв</a:t>
            </a:r>
            <a:endParaRPr lang="en-US" dirty="0"/>
          </a:p>
        </p:txBody>
      </p:sp>
      <p:grpSp>
        <p:nvGrpSpPr>
          <p:cNvPr id="1095" name="Group 71"/>
          <p:cNvGrpSpPr>
            <a:grpSpLocks noChangeAspect="1"/>
          </p:cNvGrpSpPr>
          <p:nvPr/>
        </p:nvGrpSpPr>
        <p:grpSpPr bwMode="auto">
          <a:xfrm>
            <a:off x="2460625" y="1935163"/>
            <a:ext cx="3360738" cy="3494087"/>
            <a:chOff x="1550" y="1219"/>
            <a:chExt cx="2117" cy="2201"/>
          </a:xfrm>
        </p:grpSpPr>
        <p:sp>
          <p:nvSpPr>
            <p:cNvPr id="1094" name="AutoShape 70"/>
            <p:cNvSpPr>
              <a:spLocks noChangeAspect="1" noChangeArrowheads="1" noTextEdit="1"/>
            </p:cNvSpPr>
            <p:nvPr/>
          </p:nvSpPr>
          <p:spPr bwMode="auto">
            <a:xfrm>
              <a:off x="1550" y="1219"/>
              <a:ext cx="2117" cy="2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6" name="Freeform 72"/>
            <p:cNvSpPr>
              <a:spLocks/>
            </p:cNvSpPr>
            <p:nvPr/>
          </p:nvSpPr>
          <p:spPr bwMode="auto">
            <a:xfrm>
              <a:off x="1578" y="1225"/>
              <a:ext cx="2790" cy="27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780"/>
                </a:cxn>
                <a:cxn ang="0">
                  <a:pos x="3780" y="3780"/>
                </a:cxn>
                <a:cxn ang="0">
                  <a:pos x="0" y="3780"/>
                </a:cxn>
              </a:cxnLst>
              <a:rect l="0" t="0" r="r" b="b"/>
              <a:pathLst>
                <a:path w="3780" h="3780">
                  <a:moveTo>
                    <a:pt x="0" y="0"/>
                  </a:moveTo>
                  <a:lnTo>
                    <a:pt x="0" y="3780"/>
                  </a:lnTo>
                  <a:lnTo>
                    <a:pt x="3780" y="3780"/>
                  </a:lnTo>
                  <a:lnTo>
                    <a:pt x="0" y="378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7" name="Freeform 73"/>
            <p:cNvSpPr>
              <a:spLocks/>
            </p:cNvSpPr>
            <p:nvPr/>
          </p:nvSpPr>
          <p:spPr bwMode="auto">
            <a:xfrm>
              <a:off x="1563" y="1225"/>
              <a:ext cx="30" cy="57"/>
            </a:xfrm>
            <a:custGeom>
              <a:avLst/>
              <a:gdLst/>
              <a:ahLst/>
              <a:cxnLst>
                <a:cxn ang="0">
                  <a:pos x="30" y="57"/>
                </a:cxn>
                <a:cxn ang="0">
                  <a:pos x="15" y="0"/>
                </a:cxn>
                <a:cxn ang="0">
                  <a:pos x="0" y="57"/>
                </a:cxn>
                <a:cxn ang="0">
                  <a:pos x="30" y="57"/>
                </a:cxn>
              </a:cxnLst>
              <a:rect l="0" t="0" r="r" b="b"/>
              <a:pathLst>
                <a:path w="30" h="57">
                  <a:moveTo>
                    <a:pt x="30" y="57"/>
                  </a:moveTo>
                  <a:lnTo>
                    <a:pt x="15" y="0"/>
                  </a:lnTo>
                  <a:lnTo>
                    <a:pt x="0" y="57"/>
                  </a:lnTo>
                  <a:lnTo>
                    <a:pt x="30" y="57"/>
                  </a:lnTo>
                  <a:close/>
                </a:path>
              </a:pathLst>
            </a:custGeom>
            <a:solidFill>
              <a:srgbClr val="000000"/>
            </a:solidFill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8" name="Freeform 74"/>
            <p:cNvSpPr>
              <a:spLocks/>
            </p:cNvSpPr>
            <p:nvPr/>
          </p:nvSpPr>
          <p:spPr bwMode="auto">
            <a:xfrm>
              <a:off x="4311" y="4000"/>
              <a:ext cx="57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57" y="16"/>
                </a:cxn>
                <a:cxn ang="0">
                  <a:pos x="0" y="0"/>
                </a:cxn>
                <a:cxn ang="0">
                  <a:pos x="0" y="30"/>
                </a:cxn>
              </a:cxnLst>
              <a:rect l="0" t="0" r="r" b="b"/>
              <a:pathLst>
                <a:path w="57" h="30">
                  <a:moveTo>
                    <a:pt x="0" y="30"/>
                  </a:moveTo>
                  <a:lnTo>
                    <a:pt x="57" y="16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9" name="Oval 75"/>
            <p:cNvSpPr>
              <a:spLocks noChangeArrowheads="1"/>
            </p:cNvSpPr>
            <p:nvPr/>
          </p:nvSpPr>
          <p:spPr bwMode="auto">
            <a:xfrm>
              <a:off x="1868" y="1794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0" name="Oval 76"/>
            <p:cNvSpPr>
              <a:spLocks noChangeArrowheads="1"/>
            </p:cNvSpPr>
            <p:nvPr/>
          </p:nvSpPr>
          <p:spPr bwMode="auto">
            <a:xfrm>
              <a:off x="2035" y="1598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Oval 77"/>
            <p:cNvSpPr>
              <a:spLocks noChangeArrowheads="1"/>
            </p:cNvSpPr>
            <p:nvPr/>
          </p:nvSpPr>
          <p:spPr bwMode="auto">
            <a:xfrm>
              <a:off x="2035" y="1989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2" name="Oval 78"/>
            <p:cNvSpPr>
              <a:spLocks noChangeArrowheads="1"/>
            </p:cNvSpPr>
            <p:nvPr/>
          </p:nvSpPr>
          <p:spPr bwMode="auto">
            <a:xfrm>
              <a:off x="1896" y="221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Oval 79"/>
            <p:cNvSpPr>
              <a:spLocks noChangeArrowheads="1"/>
            </p:cNvSpPr>
            <p:nvPr/>
          </p:nvSpPr>
          <p:spPr bwMode="auto">
            <a:xfrm>
              <a:off x="2259" y="207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4" name="Oval 80"/>
            <p:cNvSpPr>
              <a:spLocks noChangeArrowheads="1"/>
            </p:cNvSpPr>
            <p:nvPr/>
          </p:nvSpPr>
          <p:spPr bwMode="auto">
            <a:xfrm>
              <a:off x="2398" y="1821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Oval 81"/>
            <p:cNvSpPr>
              <a:spLocks noChangeArrowheads="1"/>
            </p:cNvSpPr>
            <p:nvPr/>
          </p:nvSpPr>
          <p:spPr bwMode="auto">
            <a:xfrm>
              <a:off x="2817" y="207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" name="Oval 82"/>
            <p:cNvSpPr>
              <a:spLocks noChangeArrowheads="1"/>
            </p:cNvSpPr>
            <p:nvPr/>
          </p:nvSpPr>
          <p:spPr bwMode="auto">
            <a:xfrm>
              <a:off x="3040" y="1794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Oval 83"/>
            <p:cNvSpPr>
              <a:spLocks noChangeArrowheads="1"/>
            </p:cNvSpPr>
            <p:nvPr/>
          </p:nvSpPr>
          <p:spPr bwMode="auto">
            <a:xfrm>
              <a:off x="3068" y="2100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8" name="Oval 84"/>
            <p:cNvSpPr>
              <a:spLocks noChangeArrowheads="1"/>
            </p:cNvSpPr>
            <p:nvPr/>
          </p:nvSpPr>
          <p:spPr bwMode="auto">
            <a:xfrm>
              <a:off x="2984" y="2408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Oval 85"/>
            <p:cNvSpPr>
              <a:spLocks noChangeArrowheads="1"/>
            </p:cNvSpPr>
            <p:nvPr/>
          </p:nvSpPr>
          <p:spPr bwMode="auto">
            <a:xfrm>
              <a:off x="3347" y="2631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" name="Oval 86"/>
            <p:cNvSpPr>
              <a:spLocks noChangeArrowheads="1"/>
            </p:cNvSpPr>
            <p:nvPr/>
          </p:nvSpPr>
          <p:spPr bwMode="auto">
            <a:xfrm>
              <a:off x="3262" y="221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Oval 87"/>
            <p:cNvSpPr>
              <a:spLocks noChangeArrowheads="1"/>
            </p:cNvSpPr>
            <p:nvPr/>
          </p:nvSpPr>
          <p:spPr bwMode="auto">
            <a:xfrm>
              <a:off x="3905" y="2268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Oval 88"/>
            <p:cNvSpPr>
              <a:spLocks noChangeArrowheads="1"/>
            </p:cNvSpPr>
            <p:nvPr/>
          </p:nvSpPr>
          <p:spPr bwMode="auto">
            <a:xfrm>
              <a:off x="3654" y="2129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Oval 89"/>
            <p:cNvSpPr>
              <a:spLocks noChangeArrowheads="1"/>
            </p:cNvSpPr>
            <p:nvPr/>
          </p:nvSpPr>
          <p:spPr bwMode="auto">
            <a:xfrm>
              <a:off x="3598" y="1682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4" name="Oval 90"/>
            <p:cNvSpPr>
              <a:spLocks noChangeArrowheads="1"/>
            </p:cNvSpPr>
            <p:nvPr/>
          </p:nvSpPr>
          <p:spPr bwMode="auto">
            <a:xfrm>
              <a:off x="3626" y="1459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Oval 91"/>
            <p:cNvSpPr>
              <a:spLocks noChangeArrowheads="1"/>
            </p:cNvSpPr>
            <p:nvPr/>
          </p:nvSpPr>
          <p:spPr bwMode="auto">
            <a:xfrm>
              <a:off x="3877" y="1319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Oval 92"/>
            <p:cNvSpPr>
              <a:spLocks noChangeArrowheads="1"/>
            </p:cNvSpPr>
            <p:nvPr/>
          </p:nvSpPr>
          <p:spPr bwMode="auto">
            <a:xfrm>
              <a:off x="4044" y="1682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7" name="Oval 93"/>
            <p:cNvSpPr>
              <a:spLocks noChangeArrowheads="1"/>
            </p:cNvSpPr>
            <p:nvPr/>
          </p:nvSpPr>
          <p:spPr bwMode="auto">
            <a:xfrm>
              <a:off x="3821" y="1878"/>
              <a:ext cx="33" cy="33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8" name="Oval 94"/>
            <p:cNvSpPr>
              <a:spLocks noChangeArrowheads="1"/>
            </p:cNvSpPr>
            <p:nvPr/>
          </p:nvSpPr>
          <p:spPr bwMode="auto">
            <a:xfrm>
              <a:off x="3765" y="154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Oval 95"/>
            <p:cNvSpPr>
              <a:spLocks noChangeArrowheads="1"/>
            </p:cNvSpPr>
            <p:nvPr/>
          </p:nvSpPr>
          <p:spPr bwMode="auto">
            <a:xfrm>
              <a:off x="3933" y="3691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Oval 96"/>
            <p:cNvSpPr>
              <a:spLocks noChangeArrowheads="1"/>
            </p:cNvSpPr>
            <p:nvPr/>
          </p:nvSpPr>
          <p:spPr bwMode="auto">
            <a:xfrm>
              <a:off x="3654" y="3775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1" name="Oval 97"/>
            <p:cNvSpPr>
              <a:spLocks noChangeArrowheads="1"/>
            </p:cNvSpPr>
            <p:nvPr/>
          </p:nvSpPr>
          <p:spPr bwMode="auto">
            <a:xfrm>
              <a:off x="3765" y="2994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2" name="Oval 98"/>
            <p:cNvSpPr>
              <a:spLocks noChangeArrowheads="1"/>
            </p:cNvSpPr>
            <p:nvPr/>
          </p:nvSpPr>
          <p:spPr bwMode="auto">
            <a:xfrm>
              <a:off x="4016" y="3022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3" name="Oval 99"/>
            <p:cNvSpPr>
              <a:spLocks noChangeArrowheads="1"/>
            </p:cNvSpPr>
            <p:nvPr/>
          </p:nvSpPr>
          <p:spPr bwMode="auto">
            <a:xfrm>
              <a:off x="3486" y="3049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4" name="Oval 100"/>
            <p:cNvSpPr>
              <a:spLocks noChangeArrowheads="1"/>
            </p:cNvSpPr>
            <p:nvPr/>
          </p:nvSpPr>
          <p:spPr bwMode="auto">
            <a:xfrm>
              <a:off x="3598" y="2492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5" name="Oval 101"/>
            <p:cNvSpPr>
              <a:spLocks noChangeArrowheads="1"/>
            </p:cNvSpPr>
            <p:nvPr/>
          </p:nvSpPr>
          <p:spPr bwMode="auto">
            <a:xfrm>
              <a:off x="3849" y="260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6" name="Oval 102"/>
            <p:cNvSpPr>
              <a:spLocks noChangeArrowheads="1"/>
            </p:cNvSpPr>
            <p:nvPr/>
          </p:nvSpPr>
          <p:spPr bwMode="auto">
            <a:xfrm>
              <a:off x="2370" y="3607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7" name="Oval 103"/>
            <p:cNvSpPr>
              <a:spLocks noChangeArrowheads="1"/>
            </p:cNvSpPr>
            <p:nvPr/>
          </p:nvSpPr>
          <p:spPr bwMode="auto">
            <a:xfrm>
              <a:off x="2147" y="3356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8" name="Oval 104"/>
            <p:cNvSpPr>
              <a:spLocks noChangeArrowheads="1"/>
            </p:cNvSpPr>
            <p:nvPr/>
          </p:nvSpPr>
          <p:spPr bwMode="auto">
            <a:xfrm>
              <a:off x="2453" y="3161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9" name="Oval 105"/>
            <p:cNvSpPr>
              <a:spLocks noChangeArrowheads="1"/>
            </p:cNvSpPr>
            <p:nvPr/>
          </p:nvSpPr>
          <p:spPr bwMode="auto">
            <a:xfrm>
              <a:off x="2677" y="3356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" name="Oval 106"/>
            <p:cNvSpPr>
              <a:spLocks noChangeArrowheads="1"/>
            </p:cNvSpPr>
            <p:nvPr/>
          </p:nvSpPr>
          <p:spPr bwMode="auto">
            <a:xfrm>
              <a:off x="2872" y="3161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Oval 107"/>
            <p:cNvSpPr>
              <a:spLocks noChangeArrowheads="1"/>
            </p:cNvSpPr>
            <p:nvPr/>
          </p:nvSpPr>
          <p:spPr bwMode="auto">
            <a:xfrm>
              <a:off x="2482" y="2771"/>
              <a:ext cx="33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Oval 108"/>
            <p:cNvSpPr>
              <a:spLocks noChangeArrowheads="1"/>
            </p:cNvSpPr>
            <p:nvPr/>
          </p:nvSpPr>
          <p:spPr bwMode="auto">
            <a:xfrm>
              <a:off x="2231" y="2994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3" name="Freeform 109"/>
            <p:cNvSpPr>
              <a:spLocks/>
            </p:cNvSpPr>
            <p:nvPr/>
          </p:nvSpPr>
          <p:spPr bwMode="auto">
            <a:xfrm>
              <a:off x="3782" y="1504"/>
              <a:ext cx="1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1"/>
                </a:cxn>
                <a:cxn ang="0">
                  <a:pos x="0" y="0"/>
                </a:cxn>
              </a:cxnLst>
              <a:rect l="0" t="0" r="r" b="b"/>
              <a:pathLst>
                <a:path h="151">
                  <a:moveTo>
                    <a:pt x="0" y="0"/>
                  </a:moveTo>
                  <a:lnTo>
                    <a:pt x="0" y="151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4" name="Freeform 110"/>
            <p:cNvSpPr>
              <a:spLocks/>
            </p:cNvSpPr>
            <p:nvPr/>
          </p:nvSpPr>
          <p:spPr bwMode="auto">
            <a:xfrm>
              <a:off x="3726" y="1560"/>
              <a:ext cx="11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1" y="0"/>
                </a:cxn>
                <a:cxn ang="0">
                  <a:pos x="0" y="0"/>
                </a:cxn>
              </a:cxnLst>
              <a:rect l="0" t="0" r="r" b="b"/>
              <a:pathLst>
                <a:path w="151">
                  <a:moveTo>
                    <a:pt x="0" y="0"/>
                  </a:moveTo>
                  <a:lnTo>
                    <a:pt x="151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5" name="Freeform 111"/>
            <p:cNvSpPr>
              <a:spLocks/>
            </p:cNvSpPr>
            <p:nvPr/>
          </p:nvSpPr>
          <p:spPr bwMode="auto">
            <a:xfrm>
              <a:off x="4268" y="4061"/>
              <a:ext cx="26" cy="71"/>
            </a:xfrm>
            <a:custGeom>
              <a:avLst/>
              <a:gdLst/>
              <a:ahLst/>
              <a:cxnLst>
                <a:cxn ang="0">
                  <a:pos x="26" y="71"/>
                </a:cxn>
                <a:cxn ang="0">
                  <a:pos x="18" y="71"/>
                </a:cxn>
                <a:cxn ang="0">
                  <a:pos x="18" y="16"/>
                </a:cxn>
                <a:cxn ang="0">
                  <a:pos x="16" y="17"/>
                </a:cxn>
                <a:cxn ang="0">
                  <a:pos x="15" y="18"/>
                </a:cxn>
                <a:cxn ang="0">
                  <a:pos x="12" y="20"/>
                </a:cxn>
                <a:cxn ang="0">
                  <a:pos x="11" y="20"/>
                </a:cxn>
                <a:cxn ang="0">
                  <a:pos x="9" y="22"/>
                </a:cxn>
                <a:cxn ang="0">
                  <a:pos x="6" y="23"/>
                </a:cxn>
                <a:cxn ang="0">
                  <a:pos x="5" y="24"/>
                </a:cxn>
                <a:cxn ang="0">
                  <a:pos x="3" y="25"/>
                </a:cxn>
                <a:cxn ang="0">
                  <a:pos x="1" y="25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2" y="17"/>
                </a:cxn>
                <a:cxn ang="0">
                  <a:pos x="5" y="15"/>
                </a:cxn>
                <a:cxn ang="0">
                  <a:pos x="8" y="13"/>
                </a:cxn>
                <a:cxn ang="0">
                  <a:pos x="10" y="11"/>
                </a:cxn>
                <a:cxn ang="0">
                  <a:pos x="12" y="9"/>
                </a:cxn>
                <a:cxn ang="0">
                  <a:pos x="15" y="8"/>
                </a:cxn>
                <a:cxn ang="0">
                  <a:pos x="17" y="5"/>
                </a:cxn>
                <a:cxn ang="0">
                  <a:pos x="18" y="4"/>
                </a:cxn>
                <a:cxn ang="0">
                  <a:pos x="20" y="2"/>
                </a:cxn>
                <a:cxn ang="0">
                  <a:pos x="20" y="0"/>
                </a:cxn>
                <a:cxn ang="0">
                  <a:pos x="26" y="0"/>
                </a:cxn>
                <a:cxn ang="0">
                  <a:pos x="26" y="71"/>
                </a:cxn>
              </a:cxnLst>
              <a:rect l="0" t="0" r="r" b="b"/>
              <a:pathLst>
                <a:path w="26" h="71">
                  <a:moveTo>
                    <a:pt x="26" y="71"/>
                  </a:moveTo>
                  <a:lnTo>
                    <a:pt x="18" y="71"/>
                  </a:lnTo>
                  <a:lnTo>
                    <a:pt x="18" y="16"/>
                  </a:lnTo>
                  <a:lnTo>
                    <a:pt x="16" y="17"/>
                  </a:lnTo>
                  <a:lnTo>
                    <a:pt x="15" y="18"/>
                  </a:lnTo>
                  <a:lnTo>
                    <a:pt x="12" y="20"/>
                  </a:lnTo>
                  <a:lnTo>
                    <a:pt x="11" y="20"/>
                  </a:lnTo>
                  <a:lnTo>
                    <a:pt x="9" y="22"/>
                  </a:lnTo>
                  <a:lnTo>
                    <a:pt x="6" y="23"/>
                  </a:lnTo>
                  <a:lnTo>
                    <a:pt x="5" y="24"/>
                  </a:lnTo>
                  <a:lnTo>
                    <a:pt x="3" y="25"/>
                  </a:lnTo>
                  <a:lnTo>
                    <a:pt x="1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2" y="17"/>
                  </a:lnTo>
                  <a:lnTo>
                    <a:pt x="5" y="15"/>
                  </a:lnTo>
                  <a:lnTo>
                    <a:pt x="8" y="13"/>
                  </a:lnTo>
                  <a:lnTo>
                    <a:pt x="10" y="11"/>
                  </a:lnTo>
                  <a:lnTo>
                    <a:pt x="12" y="9"/>
                  </a:lnTo>
                  <a:lnTo>
                    <a:pt x="15" y="8"/>
                  </a:lnTo>
                  <a:lnTo>
                    <a:pt x="17" y="5"/>
                  </a:lnTo>
                  <a:lnTo>
                    <a:pt x="18" y="4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26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" name="Freeform 112"/>
            <p:cNvSpPr>
              <a:spLocks/>
            </p:cNvSpPr>
            <p:nvPr/>
          </p:nvSpPr>
          <p:spPr bwMode="auto">
            <a:xfrm>
              <a:off x="1617" y="1271"/>
              <a:ext cx="27" cy="71"/>
            </a:xfrm>
            <a:custGeom>
              <a:avLst/>
              <a:gdLst/>
              <a:ahLst/>
              <a:cxnLst>
                <a:cxn ang="0">
                  <a:pos x="27" y="71"/>
                </a:cxn>
                <a:cxn ang="0">
                  <a:pos x="18" y="71"/>
                </a:cxn>
                <a:cxn ang="0">
                  <a:pos x="18" y="15"/>
                </a:cxn>
                <a:cxn ang="0">
                  <a:pos x="16" y="17"/>
                </a:cxn>
                <a:cxn ang="0">
                  <a:pos x="15" y="18"/>
                </a:cxn>
                <a:cxn ang="0">
                  <a:pos x="13" y="19"/>
                </a:cxn>
                <a:cxn ang="0">
                  <a:pos x="11" y="20"/>
                </a:cxn>
                <a:cxn ang="0">
                  <a:pos x="10" y="21"/>
                </a:cxn>
                <a:cxn ang="0">
                  <a:pos x="8" y="23"/>
                </a:cxn>
                <a:cxn ang="0">
                  <a:pos x="5" y="23"/>
                </a:cxn>
                <a:cxn ang="0">
                  <a:pos x="4" y="25"/>
                </a:cxn>
                <a:cxn ang="0">
                  <a:pos x="2" y="26"/>
                </a:cxn>
                <a:cxn ang="0">
                  <a:pos x="0" y="26"/>
                </a:cxn>
                <a:cxn ang="0">
                  <a:pos x="0" y="17"/>
                </a:cxn>
                <a:cxn ang="0">
                  <a:pos x="3" y="16"/>
                </a:cxn>
                <a:cxn ang="0">
                  <a:pos x="6" y="14"/>
                </a:cxn>
                <a:cxn ang="0">
                  <a:pos x="8" y="13"/>
                </a:cxn>
                <a:cxn ang="0">
                  <a:pos x="11" y="11"/>
                </a:cxn>
                <a:cxn ang="0">
                  <a:pos x="13" y="9"/>
                </a:cxn>
                <a:cxn ang="0">
                  <a:pos x="16" y="7"/>
                </a:cxn>
                <a:cxn ang="0">
                  <a:pos x="17" y="6"/>
                </a:cxn>
                <a:cxn ang="0">
                  <a:pos x="19" y="3"/>
                </a:cxn>
                <a:cxn ang="0">
                  <a:pos x="20" y="1"/>
                </a:cxn>
                <a:cxn ang="0">
                  <a:pos x="21" y="0"/>
                </a:cxn>
                <a:cxn ang="0">
                  <a:pos x="27" y="0"/>
                </a:cxn>
                <a:cxn ang="0">
                  <a:pos x="27" y="71"/>
                </a:cxn>
              </a:cxnLst>
              <a:rect l="0" t="0" r="r" b="b"/>
              <a:pathLst>
                <a:path w="27" h="71">
                  <a:moveTo>
                    <a:pt x="27" y="71"/>
                  </a:moveTo>
                  <a:lnTo>
                    <a:pt x="18" y="71"/>
                  </a:lnTo>
                  <a:lnTo>
                    <a:pt x="18" y="15"/>
                  </a:lnTo>
                  <a:lnTo>
                    <a:pt x="16" y="17"/>
                  </a:lnTo>
                  <a:lnTo>
                    <a:pt x="15" y="18"/>
                  </a:lnTo>
                  <a:lnTo>
                    <a:pt x="13" y="19"/>
                  </a:lnTo>
                  <a:lnTo>
                    <a:pt x="11" y="20"/>
                  </a:lnTo>
                  <a:lnTo>
                    <a:pt x="10" y="21"/>
                  </a:lnTo>
                  <a:lnTo>
                    <a:pt x="8" y="23"/>
                  </a:lnTo>
                  <a:lnTo>
                    <a:pt x="5" y="23"/>
                  </a:lnTo>
                  <a:lnTo>
                    <a:pt x="4" y="25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6" y="14"/>
                  </a:lnTo>
                  <a:lnTo>
                    <a:pt x="8" y="13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3"/>
                  </a:lnTo>
                  <a:lnTo>
                    <a:pt x="20" y="1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2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" name="Freeform 113"/>
            <p:cNvSpPr>
              <a:spLocks noEditPoints="1"/>
            </p:cNvSpPr>
            <p:nvPr/>
          </p:nvSpPr>
          <p:spPr bwMode="auto">
            <a:xfrm>
              <a:off x="1611" y="4061"/>
              <a:ext cx="46" cy="73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0" y="22"/>
                </a:cxn>
                <a:cxn ang="0">
                  <a:pos x="2" y="16"/>
                </a:cxn>
                <a:cxn ang="0">
                  <a:pos x="5" y="10"/>
                </a:cxn>
                <a:cxn ang="0">
                  <a:pos x="8" y="5"/>
                </a:cxn>
                <a:cxn ang="0">
                  <a:pos x="12" y="3"/>
                </a:cxn>
                <a:cxn ang="0">
                  <a:pos x="17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1" y="1"/>
                </a:cxn>
                <a:cxn ang="0">
                  <a:pos x="35" y="3"/>
                </a:cxn>
                <a:cxn ang="0">
                  <a:pos x="38" y="5"/>
                </a:cxn>
                <a:cxn ang="0">
                  <a:pos x="41" y="9"/>
                </a:cxn>
                <a:cxn ang="0">
                  <a:pos x="42" y="13"/>
                </a:cxn>
                <a:cxn ang="0">
                  <a:pos x="44" y="17"/>
                </a:cxn>
                <a:cxn ang="0">
                  <a:pos x="45" y="22"/>
                </a:cxn>
                <a:cxn ang="0">
                  <a:pos x="46" y="28"/>
                </a:cxn>
                <a:cxn ang="0">
                  <a:pos x="46" y="36"/>
                </a:cxn>
                <a:cxn ang="0">
                  <a:pos x="46" y="45"/>
                </a:cxn>
                <a:cxn ang="0">
                  <a:pos x="45" y="53"/>
                </a:cxn>
                <a:cxn ang="0">
                  <a:pos x="42" y="59"/>
                </a:cxn>
                <a:cxn ang="0">
                  <a:pos x="39" y="65"/>
                </a:cxn>
                <a:cxn ang="0">
                  <a:pos x="36" y="68"/>
                </a:cxn>
                <a:cxn ang="0">
                  <a:pos x="31" y="71"/>
                </a:cxn>
                <a:cxn ang="0">
                  <a:pos x="26" y="73"/>
                </a:cxn>
                <a:cxn ang="0">
                  <a:pos x="19" y="72"/>
                </a:cxn>
                <a:cxn ang="0">
                  <a:pos x="12" y="70"/>
                </a:cxn>
                <a:cxn ang="0">
                  <a:pos x="6" y="66"/>
                </a:cxn>
                <a:cxn ang="0">
                  <a:pos x="2" y="56"/>
                </a:cxn>
                <a:cxn ang="0">
                  <a:pos x="0" y="44"/>
                </a:cxn>
                <a:cxn ang="0">
                  <a:pos x="8" y="36"/>
                </a:cxn>
                <a:cxn ang="0">
                  <a:pos x="9" y="48"/>
                </a:cxn>
                <a:cxn ang="0">
                  <a:pos x="11" y="56"/>
                </a:cxn>
                <a:cxn ang="0">
                  <a:pos x="14" y="60"/>
                </a:cxn>
                <a:cxn ang="0">
                  <a:pos x="18" y="63"/>
                </a:cxn>
                <a:cxn ang="0">
                  <a:pos x="23" y="64"/>
                </a:cxn>
                <a:cxn ang="0">
                  <a:pos x="28" y="63"/>
                </a:cxn>
                <a:cxn ang="0">
                  <a:pos x="31" y="60"/>
                </a:cxn>
                <a:cxn ang="0">
                  <a:pos x="35" y="56"/>
                </a:cxn>
                <a:cxn ang="0">
                  <a:pos x="36" y="48"/>
                </a:cxn>
                <a:cxn ang="0">
                  <a:pos x="37" y="36"/>
                </a:cxn>
                <a:cxn ang="0">
                  <a:pos x="36" y="25"/>
                </a:cxn>
                <a:cxn ang="0">
                  <a:pos x="35" y="17"/>
                </a:cxn>
                <a:cxn ang="0">
                  <a:pos x="32" y="12"/>
                </a:cxn>
                <a:cxn ang="0">
                  <a:pos x="28" y="10"/>
                </a:cxn>
                <a:cxn ang="0">
                  <a:pos x="23" y="9"/>
                </a:cxn>
                <a:cxn ang="0">
                  <a:pos x="18" y="10"/>
                </a:cxn>
                <a:cxn ang="0">
                  <a:pos x="14" y="12"/>
                </a:cxn>
                <a:cxn ang="0">
                  <a:pos x="11" y="17"/>
                </a:cxn>
                <a:cxn ang="0">
                  <a:pos x="9" y="25"/>
                </a:cxn>
                <a:cxn ang="0">
                  <a:pos x="8" y="36"/>
                </a:cxn>
              </a:cxnLst>
              <a:rect l="0" t="0" r="r" b="b"/>
              <a:pathLst>
                <a:path w="46" h="73">
                  <a:moveTo>
                    <a:pt x="0" y="36"/>
                  </a:moveTo>
                  <a:lnTo>
                    <a:pt x="0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9"/>
                  </a:lnTo>
                  <a:lnTo>
                    <a:pt x="2" y="16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6" y="8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2" y="3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8" y="0"/>
                  </a:lnTo>
                  <a:lnTo>
                    <a:pt x="30" y="1"/>
                  </a:lnTo>
                  <a:lnTo>
                    <a:pt x="31" y="1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6" y="5"/>
                  </a:lnTo>
                  <a:lnTo>
                    <a:pt x="38" y="5"/>
                  </a:lnTo>
                  <a:lnTo>
                    <a:pt x="39" y="7"/>
                  </a:lnTo>
                  <a:lnTo>
                    <a:pt x="41" y="9"/>
                  </a:lnTo>
                  <a:lnTo>
                    <a:pt x="42" y="11"/>
                  </a:lnTo>
                  <a:lnTo>
                    <a:pt x="42" y="13"/>
                  </a:lnTo>
                  <a:lnTo>
                    <a:pt x="43" y="15"/>
                  </a:lnTo>
                  <a:lnTo>
                    <a:pt x="44" y="17"/>
                  </a:lnTo>
                  <a:lnTo>
                    <a:pt x="45" y="20"/>
                  </a:lnTo>
                  <a:lnTo>
                    <a:pt x="45" y="22"/>
                  </a:lnTo>
                  <a:lnTo>
                    <a:pt x="46" y="25"/>
                  </a:lnTo>
                  <a:lnTo>
                    <a:pt x="46" y="28"/>
                  </a:lnTo>
                  <a:lnTo>
                    <a:pt x="46" y="32"/>
                  </a:lnTo>
                  <a:lnTo>
                    <a:pt x="46" y="36"/>
                  </a:lnTo>
                  <a:lnTo>
                    <a:pt x="46" y="41"/>
                  </a:lnTo>
                  <a:lnTo>
                    <a:pt x="46" y="45"/>
                  </a:lnTo>
                  <a:lnTo>
                    <a:pt x="45" y="50"/>
                  </a:lnTo>
                  <a:lnTo>
                    <a:pt x="45" y="53"/>
                  </a:lnTo>
                  <a:lnTo>
                    <a:pt x="44" y="56"/>
                  </a:lnTo>
                  <a:lnTo>
                    <a:pt x="42" y="59"/>
                  </a:lnTo>
                  <a:lnTo>
                    <a:pt x="41" y="62"/>
                  </a:lnTo>
                  <a:lnTo>
                    <a:pt x="39" y="65"/>
                  </a:lnTo>
                  <a:lnTo>
                    <a:pt x="38" y="67"/>
                  </a:lnTo>
                  <a:lnTo>
                    <a:pt x="36" y="68"/>
                  </a:lnTo>
                  <a:lnTo>
                    <a:pt x="33" y="70"/>
                  </a:lnTo>
                  <a:lnTo>
                    <a:pt x="31" y="71"/>
                  </a:lnTo>
                  <a:lnTo>
                    <a:pt x="29" y="72"/>
                  </a:lnTo>
                  <a:lnTo>
                    <a:pt x="26" y="73"/>
                  </a:lnTo>
                  <a:lnTo>
                    <a:pt x="23" y="73"/>
                  </a:lnTo>
                  <a:lnTo>
                    <a:pt x="19" y="72"/>
                  </a:lnTo>
                  <a:lnTo>
                    <a:pt x="15" y="71"/>
                  </a:lnTo>
                  <a:lnTo>
                    <a:pt x="12" y="70"/>
                  </a:lnTo>
                  <a:lnTo>
                    <a:pt x="9" y="68"/>
                  </a:lnTo>
                  <a:lnTo>
                    <a:pt x="6" y="66"/>
                  </a:lnTo>
                  <a:lnTo>
                    <a:pt x="4" y="62"/>
                  </a:lnTo>
                  <a:lnTo>
                    <a:pt x="2" y="56"/>
                  </a:lnTo>
                  <a:lnTo>
                    <a:pt x="0" y="51"/>
                  </a:lnTo>
                  <a:lnTo>
                    <a:pt x="0" y="44"/>
                  </a:lnTo>
                  <a:lnTo>
                    <a:pt x="0" y="36"/>
                  </a:lnTo>
                  <a:close/>
                  <a:moveTo>
                    <a:pt x="8" y="36"/>
                  </a:moveTo>
                  <a:lnTo>
                    <a:pt x="8" y="42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1" y="56"/>
                  </a:lnTo>
                  <a:lnTo>
                    <a:pt x="13" y="59"/>
                  </a:lnTo>
                  <a:lnTo>
                    <a:pt x="14" y="60"/>
                  </a:lnTo>
                  <a:lnTo>
                    <a:pt x="17" y="62"/>
                  </a:lnTo>
                  <a:lnTo>
                    <a:pt x="18" y="63"/>
                  </a:lnTo>
                  <a:lnTo>
                    <a:pt x="20" y="63"/>
                  </a:lnTo>
                  <a:lnTo>
                    <a:pt x="23" y="64"/>
                  </a:lnTo>
                  <a:lnTo>
                    <a:pt x="25" y="63"/>
                  </a:lnTo>
                  <a:lnTo>
                    <a:pt x="28" y="63"/>
                  </a:lnTo>
                  <a:lnTo>
                    <a:pt x="30" y="62"/>
                  </a:lnTo>
                  <a:lnTo>
                    <a:pt x="31" y="60"/>
                  </a:lnTo>
                  <a:lnTo>
                    <a:pt x="33" y="59"/>
                  </a:lnTo>
                  <a:lnTo>
                    <a:pt x="35" y="56"/>
                  </a:lnTo>
                  <a:lnTo>
                    <a:pt x="36" y="52"/>
                  </a:lnTo>
                  <a:lnTo>
                    <a:pt x="36" y="48"/>
                  </a:lnTo>
                  <a:lnTo>
                    <a:pt x="37" y="42"/>
                  </a:lnTo>
                  <a:lnTo>
                    <a:pt x="37" y="36"/>
                  </a:lnTo>
                  <a:lnTo>
                    <a:pt x="37" y="30"/>
                  </a:lnTo>
                  <a:lnTo>
                    <a:pt x="36" y="25"/>
                  </a:lnTo>
                  <a:lnTo>
                    <a:pt x="36" y="20"/>
                  </a:lnTo>
                  <a:lnTo>
                    <a:pt x="35" y="17"/>
                  </a:lnTo>
                  <a:lnTo>
                    <a:pt x="33" y="14"/>
                  </a:lnTo>
                  <a:lnTo>
                    <a:pt x="32" y="12"/>
                  </a:lnTo>
                  <a:lnTo>
                    <a:pt x="30" y="11"/>
                  </a:lnTo>
                  <a:lnTo>
                    <a:pt x="28" y="10"/>
                  </a:lnTo>
                  <a:lnTo>
                    <a:pt x="25" y="9"/>
                  </a:lnTo>
                  <a:lnTo>
                    <a:pt x="23" y="9"/>
                  </a:lnTo>
                  <a:lnTo>
                    <a:pt x="20" y="9"/>
                  </a:lnTo>
                  <a:lnTo>
                    <a:pt x="18" y="10"/>
                  </a:lnTo>
                  <a:lnTo>
                    <a:pt x="17" y="11"/>
                  </a:lnTo>
                  <a:lnTo>
                    <a:pt x="14" y="12"/>
                  </a:lnTo>
                  <a:lnTo>
                    <a:pt x="13" y="14"/>
                  </a:lnTo>
                  <a:lnTo>
                    <a:pt x="11" y="17"/>
                  </a:lnTo>
                  <a:lnTo>
                    <a:pt x="10" y="20"/>
                  </a:lnTo>
                  <a:lnTo>
                    <a:pt x="9" y="25"/>
                  </a:lnTo>
                  <a:lnTo>
                    <a:pt x="8" y="30"/>
                  </a:lnTo>
                  <a:lnTo>
                    <a:pt x="8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8" name="Freeform 114"/>
            <p:cNvSpPr>
              <a:spLocks/>
            </p:cNvSpPr>
            <p:nvPr/>
          </p:nvSpPr>
          <p:spPr bwMode="auto">
            <a:xfrm>
              <a:off x="3838" y="1393"/>
              <a:ext cx="251" cy="139"/>
            </a:xfrm>
            <a:custGeom>
              <a:avLst/>
              <a:gdLst/>
              <a:ahLst/>
              <a:cxnLst>
                <a:cxn ang="0">
                  <a:pos x="341" y="0"/>
                </a:cxn>
                <a:cxn ang="0">
                  <a:pos x="0" y="189"/>
                </a:cxn>
                <a:cxn ang="0">
                  <a:pos x="341" y="0"/>
                </a:cxn>
              </a:cxnLst>
              <a:rect l="0" t="0" r="r" b="b"/>
              <a:pathLst>
                <a:path w="341" h="189">
                  <a:moveTo>
                    <a:pt x="341" y="0"/>
                  </a:moveTo>
                  <a:lnTo>
                    <a:pt x="0" y="189"/>
                  </a:lnTo>
                  <a:lnTo>
                    <a:pt x="341" y="0"/>
                  </a:lnTo>
                </a:path>
              </a:pathLst>
            </a:custGeom>
            <a:noFill/>
            <a:ln w="8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9" name="Freeform 115"/>
            <p:cNvSpPr>
              <a:spLocks/>
            </p:cNvSpPr>
            <p:nvPr/>
          </p:nvSpPr>
          <p:spPr bwMode="auto">
            <a:xfrm>
              <a:off x="3837" y="1477"/>
              <a:ext cx="77" cy="55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55"/>
                </a:cxn>
                <a:cxn ang="0">
                  <a:pos x="77" y="36"/>
                </a:cxn>
                <a:cxn ang="0">
                  <a:pos x="57" y="0"/>
                </a:cxn>
              </a:cxnLst>
              <a:rect l="0" t="0" r="r" b="b"/>
              <a:pathLst>
                <a:path w="77" h="55">
                  <a:moveTo>
                    <a:pt x="57" y="0"/>
                  </a:moveTo>
                  <a:lnTo>
                    <a:pt x="0" y="55"/>
                  </a:lnTo>
                  <a:lnTo>
                    <a:pt x="77" y="3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0000"/>
            </a:solidFill>
            <a:ln w="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0" name="Freeform 116"/>
            <p:cNvSpPr>
              <a:spLocks/>
            </p:cNvSpPr>
            <p:nvPr/>
          </p:nvSpPr>
          <p:spPr bwMode="auto">
            <a:xfrm>
              <a:off x="4229" y="3843"/>
              <a:ext cx="46" cy="105"/>
            </a:xfrm>
            <a:custGeom>
              <a:avLst/>
              <a:gdLst/>
              <a:ahLst/>
              <a:cxnLst>
                <a:cxn ang="0">
                  <a:pos x="27" y="25"/>
                </a:cxn>
                <a:cxn ang="0">
                  <a:pos x="45" y="31"/>
                </a:cxn>
                <a:cxn ang="0">
                  <a:pos x="27" y="82"/>
                </a:cxn>
                <a:cxn ang="0">
                  <a:pos x="27" y="88"/>
                </a:cxn>
                <a:cxn ang="0">
                  <a:pos x="28" y="91"/>
                </a:cxn>
                <a:cxn ang="0">
                  <a:pos x="29" y="94"/>
                </a:cxn>
                <a:cxn ang="0">
                  <a:pos x="31" y="95"/>
                </a:cxn>
                <a:cxn ang="0">
                  <a:pos x="34" y="96"/>
                </a:cxn>
                <a:cxn ang="0">
                  <a:pos x="36" y="95"/>
                </a:cxn>
                <a:cxn ang="0">
                  <a:pos x="37" y="94"/>
                </a:cxn>
                <a:cxn ang="0">
                  <a:pos x="40" y="94"/>
                </a:cxn>
                <a:cxn ang="0">
                  <a:pos x="41" y="91"/>
                </a:cxn>
                <a:cxn ang="0">
                  <a:pos x="43" y="90"/>
                </a:cxn>
                <a:cxn ang="0">
                  <a:pos x="45" y="93"/>
                </a:cxn>
                <a:cxn ang="0">
                  <a:pos x="42" y="97"/>
                </a:cxn>
                <a:cxn ang="0">
                  <a:pos x="38" y="101"/>
                </a:cxn>
                <a:cxn ang="0">
                  <a:pos x="34" y="104"/>
                </a:cxn>
                <a:cxn ang="0">
                  <a:pos x="29" y="105"/>
                </a:cxn>
                <a:cxn ang="0">
                  <a:pos x="26" y="105"/>
                </a:cxn>
                <a:cxn ang="0">
                  <a:pos x="23" y="105"/>
                </a:cxn>
                <a:cxn ang="0">
                  <a:pos x="20" y="103"/>
                </a:cxn>
                <a:cxn ang="0">
                  <a:pos x="17" y="101"/>
                </a:cxn>
                <a:cxn ang="0">
                  <a:pos x="15" y="98"/>
                </a:cxn>
                <a:cxn ang="0">
                  <a:pos x="14" y="95"/>
                </a:cxn>
                <a:cxn ang="0">
                  <a:pos x="13" y="90"/>
                </a:cxn>
                <a:cxn ang="0">
                  <a:pos x="13" y="84"/>
                </a:cxn>
                <a:cxn ang="0">
                  <a:pos x="0" y="31"/>
                </a:cxn>
                <a:cxn ang="0">
                  <a:pos x="1" y="27"/>
                </a:cxn>
                <a:cxn ang="0">
                  <a:pos x="6" y="25"/>
                </a:cxn>
                <a:cxn ang="0">
                  <a:pos x="10" y="22"/>
                </a:cxn>
                <a:cxn ang="0">
                  <a:pos x="14" y="18"/>
                </a:cxn>
                <a:cxn ang="0">
                  <a:pos x="17" y="14"/>
                </a:cxn>
                <a:cxn ang="0">
                  <a:pos x="20" y="10"/>
                </a:cxn>
                <a:cxn ang="0">
                  <a:pos x="23" y="6"/>
                </a:cxn>
                <a:cxn ang="0">
                  <a:pos x="25" y="0"/>
                </a:cxn>
              </a:cxnLst>
              <a:rect l="0" t="0" r="r" b="b"/>
              <a:pathLst>
                <a:path w="46" h="105">
                  <a:moveTo>
                    <a:pt x="27" y="0"/>
                  </a:moveTo>
                  <a:lnTo>
                    <a:pt x="27" y="25"/>
                  </a:lnTo>
                  <a:lnTo>
                    <a:pt x="45" y="25"/>
                  </a:lnTo>
                  <a:lnTo>
                    <a:pt x="45" y="31"/>
                  </a:lnTo>
                  <a:lnTo>
                    <a:pt x="27" y="31"/>
                  </a:lnTo>
                  <a:lnTo>
                    <a:pt x="27" y="82"/>
                  </a:lnTo>
                  <a:lnTo>
                    <a:pt x="27" y="85"/>
                  </a:lnTo>
                  <a:lnTo>
                    <a:pt x="27" y="88"/>
                  </a:lnTo>
                  <a:lnTo>
                    <a:pt x="28" y="90"/>
                  </a:lnTo>
                  <a:lnTo>
                    <a:pt x="28" y="91"/>
                  </a:lnTo>
                  <a:lnTo>
                    <a:pt x="28" y="93"/>
                  </a:lnTo>
                  <a:lnTo>
                    <a:pt x="29" y="94"/>
                  </a:lnTo>
                  <a:lnTo>
                    <a:pt x="31" y="94"/>
                  </a:lnTo>
                  <a:lnTo>
                    <a:pt x="31" y="95"/>
                  </a:lnTo>
                  <a:lnTo>
                    <a:pt x="32" y="95"/>
                  </a:lnTo>
                  <a:lnTo>
                    <a:pt x="34" y="96"/>
                  </a:lnTo>
                  <a:lnTo>
                    <a:pt x="34" y="95"/>
                  </a:lnTo>
                  <a:lnTo>
                    <a:pt x="36" y="95"/>
                  </a:lnTo>
                  <a:lnTo>
                    <a:pt x="37" y="95"/>
                  </a:lnTo>
                  <a:lnTo>
                    <a:pt x="37" y="94"/>
                  </a:lnTo>
                  <a:lnTo>
                    <a:pt x="39" y="94"/>
                  </a:lnTo>
                  <a:lnTo>
                    <a:pt x="40" y="94"/>
                  </a:lnTo>
                  <a:lnTo>
                    <a:pt x="40" y="93"/>
                  </a:lnTo>
                  <a:lnTo>
                    <a:pt x="41" y="91"/>
                  </a:lnTo>
                  <a:lnTo>
                    <a:pt x="42" y="91"/>
                  </a:lnTo>
                  <a:lnTo>
                    <a:pt x="43" y="90"/>
                  </a:lnTo>
                  <a:lnTo>
                    <a:pt x="46" y="90"/>
                  </a:lnTo>
                  <a:lnTo>
                    <a:pt x="45" y="93"/>
                  </a:lnTo>
                  <a:lnTo>
                    <a:pt x="43" y="95"/>
                  </a:lnTo>
                  <a:lnTo>
                    <a:pt x="42" y="97"/>
                  </a:lnTo>
                  <a:lnTo>
                    <a:pt x="40" y="99"/>
                  </a:lnTo>
                  <a:lnTo>
                    <a:pt x="38" y="101"/>
                  </a:lnTo>
                  <a:lnTo>
                    <a:pt x="36" y="102"/>
                  </a:lnTo>
                  <a:lnTo>
                    <a:pt x="34" y="104"/>
                  </a:lnTo>
                  <a:lnTo>
                    <a:pt x="31" y="105"/>
                  </a:lnTo>
                  <a:lnTo>
                    <a:pt x="29" y="105"/>
                  </a:lnTo>
                  <a:lnTo>
                    <a:pt x="27" y="105"/>
                  </a:lnTo>
                  <a:lnTo>
                    <a:pt x="26" y="105"/>
                  </a:lnTo>
                  <a:lnTo>
                    <a:pt x="24" y="105"/>
                  </a:lnTo>
                  <a:lnTo>
                    <a:pt x="23" y="105"/>
                  </a:lnTo>
                  <a:lnTo>
                    <a:pt x="22" y="104"/>
                  </a:lnTo>
                  <a:lnTo>
                    <a:pt x="20" y="103"/>
                  </a:lnTo>
                  <a:lnTo>
                    <a:pt x="19" y="102"/>
                  </a:lnTo>
                  <a:lnTo>
                    <a:pt x="17" y="101"/>
                  </a:lnTo>
                  <a:lnTo>
                    <a:pt x="17" y="99"/>
                  </a:lnTo>
                  <a:lnTo>
                    <a:pt x="15" y="98"/>
                  </a:lnTo>
                  <a:lnTo>
                    <a:pt x="14" y="97"/>
                  </a:lnTo>
                  <a:lnTo>
                    <a:pt x="14" y="95"/>
                  </a:lnTo>
                  <a:lnTo>
                    <a:pt x="14" y="93"/>
                  </a:lnTo>
                  <a:lnTo>
                    <a:pt x="13" y="90"/>
                  </a:lnTo>
                  <a:lnTo>
                    <a:pt x="13" y="88"/>
                  </a:lnTo>
                  <a:lnTo>
                    <a:pt x="13" y="84"/>
                  </a:lnTo>
                  <a:lnTo>
                    <a:pt x="13" y="31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1" y="27"/>
                  </a:lnTo>
                  <a:lnTo>
                    <a:pt x="3" y="26"/>
                  </a:lnTo>
                  <a:lnTo>
                    <a:pt x="6" y="25"/>
                  </a:lnTo>
                  <a:lnTo>
                    <a:pt x="8" y="23"/>
                  </a:lnTo>
                  <a:lnTo>
                    <a:pt x="10" y="22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6" y="16"/>
                  </a:lnTo>
                  <a:lnTo>
                    <a:pt x="17" y="14"/>
                  </a:lnTo>
                  <a:lnTo>
                    <a:pt x="19" y="12"/>
                  </a:lnTo>
                  <a:lnTo>
                    <a:pt x="20" y="10"/>
                  </a:lnTo>
                  <a:lnTo>
                    <a:pt x="21" y="8"/>
                  </a:lnTo>
                  <a:lnTo>
                    <a:pt x="23" y="6"/>
                  </a:lnTo>
                  <a:lnTo>
                    <a:pt x="23" y="3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1" name="Freeform 117"/>
            <p:cNvSpPr>
              <a:spLocks noEditPoints="1"/>
            </p:cNvSpPr>
            <p:nvPr/>
          </p:nvSpPr>
          <p:spPr bwMode="auto">
            <a:xfrm>
              <a:off x="1720" y="1266"/>
              <a:ext cx="114" cy="113"/>
            </a:xfrm>
            <a:custGeom>
              <a:avLst/>
              <a:gdLst/>
              <a:ahLst/>
              <a:cxnLst>
                <a:cxn ang="0">
                  <a:pos x="44" y="61"/>
                </a:cxn>
                <a:cxn ang="0">
                  <a:pos x="39" y="61"/>
                </a:cxn>
                <a:cxn ang="0">
                  <a:pos x="36" y="61"/>
                </a:cxn>
                <a:cxn ang="0">
                  <a:pos x="34" y="61"/>
                </a:cxn>
                <a:cxn ang="0">
                  <a:pos x="32" y="61"/>
                </a:cxn>
                <a:cxn ang="0">
                  <a:pos x="31" y="61"/>
                </a:cxn>
                <a:cxn ang="0">
                  <a:pos x="31" y="101"/>
                </a:cxn>
                <a:cxn ang="0">
                  <a:pos x="33" y="107"/>
                </a:cxn>
                <a:cxn ang="0">
                  <a:pos x="37" y="111"/>
                </a:cxn>
                <a:cxn ang="0">
                  <a:pos x="46" y="111"/>
                </a:cxn>
                <a:cxn ang="0">
                  <a:pos x="0" y="111"/>
                </a:cxn>
                <a:cxn ang="0">
                  <a:pos x="9" y="110"/>
                </a:cxn>
                <a:cxn ang="0">
                  <a:pos x="13" y="107"/>
                </a:cxn>
                <a:cxn ang="0">
                  <a:pos x="15" y="101"/>
                </a:cxn>
                <a:cxn ang="0">
                  <a:pos x="15" y="19"/>
                </a:cxn>
                <a:cxn ang="0">
                  <a:pos x="15" y="9"/>
                </a:cxn>
                <a:cxn ang="0">
                  <a:pos x="12" y="4"/>
                </a:cxn>
                <a:cxn ang="0">
                  <a:pos x="6" y="2"/>
                </a:cxn>
                <a:cxn ang="0">
                  <a:pos x="0" y="0"/>
                </a:cxn>
                <a:cxn ang="0">
                  <a:pos x="54" y="0"/>
                </a:cxn>
                <a:cxn ang="0">
                  <a:pos x="68" y="2"/>
                </a:cxn>
                <a:cxn ang="0">
                  <a:pos x="78" y="7"/>
                </a:cxn>
                <a:cxn ang="0">
                  <a:pos x="85" y="15"/>
                </a:cxn>
                <a:cxn ang="0">
                  <a:pos x="89" y="25"/>
                </a:cxn>
                <a:cxn ang="0">
                  <a:pos x="88" y="36"/>
                </a:cxn>
                <a:cxn ang="0">
                  <a:pos x="82" y="47"/>
                </a:cxn>
                <a:cxn ang="0">
                  <a:pos x="71" y="54"/>
                </a:cxn>
                <a:cxn ang="0">
                  <a:pos x="85" y="90"/>
                </a:cxn>
                <a:cxn ang="0">
                  <a:pos x="94" y="101"/>
                </a:cxn>
                <a:cxn ang="0">
                  <a:pos x="102" y="107"/>
                </a:cxn>
                <a:cxn ang="0">
                  <a:pos x="110" y="111"/>
                </a:cxn>
                <a:cxn ang="0">
                  <a:pos x="31" y="55"/>
                </a:cxn>
                <a:cxn ang="0">
                  <a:pos x="32" y="55"/>
                </a:cxn>
                <a:cxn ang="0">
                  <a:pos x="34" y="55"/>
                </a:cxn>
                <a:cxn ang="0">
                  <a:pos x="35" y="55"/>
                </a:cxn>
                <a:cxn ang="0">
                  <a:pos x="48" y="53"/>
                </a:cxn>
                <a:cxn ang="0">
                  <a:pos x="61" y="47"/>
                </a:cxn>
                <a:cxn ang="0">
                  <a:pos x="68" y="38"/>
                </a:cxn>
                <a:cxn ang="0">
                  <a:pos x="70" y="25"/>
                </a:cxn>
                <a:cxn ang="0">
                  <a:pos x="65" y="15"/>
                </a:cxn>
                <a:cxn ang="0">
                  <a:pos x="57" y="8"/>
                </a:cxn>
                <a:cxn ang="0">
                  <a:pos x="45" y="5"/>
                </a:cxn>
                <a:cxn ang="0">
                  <a:pos x="37" y="6"/>
                </a:cxn>
                <a:cxn ang="0">
                  <a:pos x="31" y="55"/>
                </a:cxn>
              </a:cxnLst>
              <a:rect l="0" t="0" r="r" b="b"/>
              <a:pathLst>
                <a:path w="114" h="113">
                  <a:moveTo>
                    <a:pt x="114" y="113"/>
                  </a:moveTo>
                  <a:lnTo>
                    <a:pt x="83" y="113"/>
                  </a:lnTo>
                  <a:lnTo>
                    <a:pt x="44" y="61"/>
                  </a:lnTo>
                  <a:lnTo>
                    <a:pt x="43" y="61"/>
                  </a:lnTo>
                  <a:lnTo>
                    <a:pt x="41" y="61"/>
                  </a:lnTo>
                  <a:lnTo>
                    <a:pt x="39" y="61"/>
                  </a:lnTo>
                  <a:lnTo>
                    <a:pt x="37" y="61"/>
                  </a:lnTo>
                  <a:lnTo>
                    <a:pt x="37" y="61"/>
                  </a:lnTo>
                  <a:lnTo>
                    <a:pt x="36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4" y="61"/>
                  </a:lnTo>
                  <a:lnTo>
                    <a:pt x="34" y="61"/>
                  </a:lnTo>
                  <a:lnTo>
                    <a:pt x="33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31" y="61"/>
                  </a:lnTo>
                  <a:lnTo>
                    <a:pt x="31" y="94"/>
                  </a:lnTo>
                  <a:lnTo>
                    <a:pt x="31" y="98"/>
                  </a:lnTo>
                  <a:lnTo>
                    <a:pt x="31" y="101"/>
                  </a:lnTo>
                  <a:lnTo>
                    <a:pt x="32" y="104"/>
                  </a:lnTo>
                  <a:lnTo>
                    <a:pt x="32" y="106"/>
                  </a:lnTo>
                  <a:lnTo>
                    <a:pt x="33" y="107"/>
                  </a:lnTo>
                  <a:lnTo>
                    <a:pt x="34" y="109"/>
                  </a:lnTo>
                  <a:lnTo>
                    <a:pt x="36" y="110"/>
                  </a:lnTo>
                  <a:lnTo>
                    <a:pt x="37" y="111"/>
                  </a:lnTo>
                  <a:lnTo>
                    <a:pt x="40" y="111"/>
                  </a:lnTo>
                  <a:lnTo>
                    <a:pt x="42" y="111"/>
                  </a:lnTo>
                  <a:lnTo>
                    <a:pt x="46" y="111"/>
                  </a:lnTo>
                  <a:lnTo>
                    <a:pt x="46" y="113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3" y="111"/>
                  </a:lnTo>
                  <a:lnTo>
                    <a:pt x="6" y="111"/>
                  </a:lnTo>
                  <a:lnTo>
                    <a:pt x="9" y="110"/>
                  </a:lnTo>
                  <a:lnTo>
                    <a:pt x="10" y="110"/>
                  </a:lnTo>
                  <a:lnTo>
                    <a:pt x="12" y="108"/>
                  </a:lnTo>
                  <a:lnTo>
                    <a:pt x="13" y="107"/>
                  </a:lnTo>
                  <a:lnTo>
                    <a:pt x="14" y="105"/>
                  </a:lnTo>
                  <a:lnTo>
                    <a:pt x="15" y="103"/>
                  </a:lnTo>
                  <a:lnTo>
                    <a:pt x="15" y="101"/>
                  </a:lnTo>
                  <a:lnTo>
                    <a:pt x="15" y="98"/>
                  </a:lnTo>
                  <a:lnTo>
                    <a:pt x="15" y="94"/>
                  </a:lnTo>
                  <a:lnTo>
                    <a:pt x="15" y="19"/>
                  </a:lnTo>
                  <a:lnTo>
                    <a:pt x="15" y="15"/>
                  </a:lnTo>
                  <a:lnTo>
                    <a:pt x="15" y="12"/>
                  </a:lnTo>
                  <a:lnTo>
                    <a:pt x="15" y="9"/>
                  </a:lnTo>
                  <a:lnTo>
                    <a:pt x="14" y="7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0" y="3"/>
                  </a:lnTo>
                  <a:lnTo>
                    <a:pt x="8" y="2"/>
                  </a:lnTo>
                  <a:lnTo>
                    <a:pt x="6" y="2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60" y="1"/>
                  </a:lnTo>
                  <a:lnTo>
                    <a:pt x="65" y="2"/>
                  </a:lnTo>
                  <a:lnTo>
                    <a:pt x="68" y="2"/>
                  </a:lnTo>
                  <a:lnTo>
                    <a:pt x="72" y="4"/>
                  </a:lnTo>
                  <a:lnTo>
                    <a:pt x="75" y="5"/>
                  </a:lnTo>
                  <a:lnTo>
                    <a:pt x="78" y="7"/>
                  </a:lnTo>
                  <a:lnTo>
                    <a:pt x="81" y="10"/>
                  </a:lnTo>
                  <a:lnTo>
                    <a:pt x="83" y="12"/>
                  </a:lnTo>
                  <a:lnTo>
                    <a:pt x="85" y="15"/>
                  </a:lnTo>
                  <a:lnTo>
                    <a:pt x="87" y="18"/>
                  </a:lnTo>
                  <a:lnTo>
                    <a:pt x="88" y="22"/>
                  </a:lnTo>
                  <a:lnTo>
                    <a:pt x="89" y="25"/>
                  </a:lnTo>
                  <a:lnTo>
                    <a:pt x="89" y="29"/>
                  </a:lnTo>
                  <a:lnTo>
                    <a:pt x="89" y="33"/>
                  </a:lnTo>
                  <a:lnTo>
                    <a:pt x="88" y="36"/>
                  </a:lnTo>
                  <a:lnTo>
                    <a:pt x="87" y="40"/>
                  </a:lnTo>
                  <a:lnTo>
                    <a:pt x="85" y="44"/>
                  </a:lnTo>
                  <a:lnTo>
                    <a:pt x="82" y="47"/>
                  </a:lnTo>
                  <a:lnTo>
                    <a:pt x="79" y="50"/>
                  </a:lnTo>
                  <a:lnTo>
                    <a:pt x="76" y="52"/>
                  </a:lnTo>
                  <a:lnTo>
                    <a:pt x="71" y="54"/>
                  </a:lnTo>
                  <a:lnTo>
                    <a:pt x="67" y="56"/>
                  </a:lnTo>
                  <a:lnTo>
                    <a:pt x="62" y="57"/>
                  </a:lnTo>
                  <a:lnTo>
                    <a:pt x="85" y="90"/>
                  </a:lnTo>
                  <a:lnTo>
                    <a:pt x="88" y="95"/>
                  </a:lnTo>
                  <a:lnTo>
                    <a:pt x="91" y="98"/>
                  </a:lnTo>
                  <a:lnTo>
                    <a:pt x="94" y="101"/>
                  </a:lnTo>
                  <a:lnTo>
                    <a:pt x="96" y="104"/>
                  </a:lnTo>
                  <a:lnTo>
                    <a:pt x="99" y="106"/>
                  </a:lnTo>
                  <a:lnTo>
                    <a:pt x="102" y="107"/>
                  </a:lnTo>
                  <a:lnTo>
                    <a:pt x="105" y="109"/>
                  </a:lnTo>
                  <a:lnTo>
                    <a:pt x="108" y="110"/>
                  </a:lnTo>
                  <a:lnTo>
                    <a:pt x="110" y="111"/>
                  </a:lnTo>
                  <a:lnTo>
                    <a:pt x="114" y="111"/>
                  </a:lnTo>
                  <a:lnTo>
                    <a:pt x="114" y="113"/>
                  </a:lnTo>
                  <a:close/>
                  <a:moveTo>
                    <a:pt x="31" y="55"/>
                  </a:moveTo>
                  <a:lnTo>
                    <a:pt x="32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3" y="55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6" y="55"/>
                  </a:lnTo>
                  <a:lnTo>
                    <a:pt x="42" y="54"/>
                  </a:lnTo>
                  <a:lnTo>
                    <a:pt x="48" y="53"/>
                  </a:lnTo>
                  <a:lnTo>
                    <a:pt x="53" y="52"/>
                  </a:lnTo>
                  <a:lnTo>
                    <a:pt x="57" y="50"/>
                  </a:lnTo>
                  <a:lnTo>
                    <a:pt x="61" y="47"/>
                  </a:lnTo>
                  <a:lnTo>
                    <a:pt x="64" y="45"/>
                  </a:lnTo>
                  <a:lnTo>
                    <a:pt x="67" y="42"/>
                  </a:lnTo>
                  <a:lnTo>
                    <a:pt x="68" y="38"/>
                  </a:lnTo>
                  <a:lnTo>
                    <a:pt x="69" y="34"/>
                  </a:lnTo>
                  <a:lnTo>
                    <a:pt x="70" y="30"/>
                  </a:lnTo>
                  <a:lnTo>
                    <a:pt x="70" y="25"/>
                  </a:lnTo>
                  <a:lnTo>
                    <a:pt x="68" y="22"/>
                  </a:lnTo>
                  <a:lnTo>
                    <a:pt x="68" y="19"/>
                  </a:lnTo>
                  <a:lnTo>
                    <a:pt x="65" y="15"/>
                  </a:lnTo>
                  <a:lnTo>
                    <a:pt x="63" y="12"/>
                  </a:lnTo>
                  <a:lnTo>
                    <a:pt x="60" y="10"/>
                  </a:lnTo>
                  <a:lnTo>
                    <a:pt x="57" y="8"/>
                  </a:lnTo>
                  <a:lnTo>
                    <a:pt x="53" y="7"/>
                  </a:lnTo>
                  <a:lnTo>
                    <a:pt x="49" y="6"/>
                  </a:lnTo>
                  <a:lnTo>
                    <a:pt x="45" y="5"/>
                  </a:lnTo>
                  <a:lnTo>
                    <a:pt x="43" y="6"/>
                  </a:lnTo>
                  <a:lnTo>
                    <a:pt x="40" y="6"/>
                  </a:lnTo>
                  <a:lnTo>
                    <a:pt x="37" y="6"/>
                  </a:lnTo>
                  <a:lnTo>
                    <a:pt x="34" y="7"/>
                  </a:lnTo>
                  <a:lnTo>
                    <a:pt x="31" y="8"/>
                  </a:lnTo>
                  <a:lnTo>
                    <a:pt x="31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2" name="Freeform 118"/>
            <p:cNvSpPr>
              <a:spLocks/>
            </p:cNvSpPr>
            <p:nvPr/>
          </p:nvSpPr>
          <p:spPr bwMode="auto">
            <a:xfrm>
              <a:off x="1550" y="3737"/>
              <a:ext cx="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3" name="Freeform 119"/>
            <p:cNvSpPr>
              <a:spLocks/>
            </p:cNvSpPr>
            <p:nvPr/>
          </p:nvSpPr>
          <p:spPr bwMode="auto">
            <a:xfrm>
              <a:off x="1550" y="3457"/>
              <a:ext cx="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4" name="Freeform 120"/>
            <p:cNvSpPr>
              <a:spLocks/>
            </p:cNvSpPr>
            <p:nvPr/>
          </p:nvSpPr>
          <p:spPr bwMode="auto">
            <a:xfrm>
              <a:off x="1550" y="3178"/>
              <a:ext cx="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5" name="Freeform 121"/>
            <p:cNvSpPr>
              <a:spLocks/>
            </p:cNvSpPr>
            <p:nvPr/>
          </p:nvSpPr>
          <p:spPr bwMode="auto">
            <a:xfrm>
              <a:off x="1550" y="2899"/>
              <a:ext cx="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6" name="Freeform 122"/>
            <p:cNvSpPr>
              <a:spLocks/>
            </p:cNvSpPr>
            <p:nvPr/>
          </p:nvSpPr>
          <p:spPr bwMode="auto">
            <a:xfrm>
              <a:off x="1550" y="2620"/>
              <a:ext cx="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7" name="Freeform 123"/>
            <p:cNvSpPr>
              <a:spLocks/>
            </p:cNvSpPr>
            <p:nvPr/>
          </p:nvSpPr>
          <p:spPr bwMode="auto">
            <a:xfrm>
              <a:off x="1550" y="2341"/>
              <a:ext cx="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8" name="Freeform 124"/>
            <p:cNvSpPr>
              <a:spLocks/>
            </p:cNvSpPr>
            <p:nvPr/>
          </p:nvSpPr>
          <p:spPr bwMode="auto">
            <a:xfrm>
              <a:off x="1550" y="2062"/>
              <a:ext cx="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9" name="Freeform 125"/>
            <p:cNvSpPr>
              <a:spLocks/>
            </p:cNvSpPr>
            <p:nvPr/>
          </p:nvSpPr>
          <p:spPr bwMode="auto">
            <a:xfrm>
              <a:off x="1550" y="1783"/>
              <a:ext cx="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0" name="Freeform 126"/>
            <p:cNvSpPr>
              <a:spLocks/>
            </p:cNvSpPr>
            <p:nvPr/>
          </p:nvSpPr>
          <p:spPr bwMode="auto">
            <a:xfrm>
              <a:off x="1550" y="1504"/>
              <a:ext cx="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>
                  <a:moveTo>
                    <a:pt x="0" y="0"/>
                  </a:moveTo>
                  <a:lnTo>
                    <a:pt x="76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1" name="Freeform 127"/>
            <p:cNvSpPr>
              <a:spLocks/>
            </p:cNvSpPr>
            <p:nvPr/>
          </p:nvSpPr>
          <p:spPr bwMode="auto">
            <a:xfrm>
              <a:off x="1857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2" name="Freeform 128"/>
            <p:cNvSpPr>
              <a:spLocks/>
            </p:cNvSpPr>
            <p:nvPr/>
          </p:nvSpPr>
          <p:spPr bwMode="auto">
            <a:xfrm>
              <a:off x="2136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3" name="Freeform 129"/>
            <p:cNvSpPr>
              <a:spLocks/>
            </p:cNvSpPr>
            <p:nvPr/>
          </p:nvSpPr>
          <p:spPr bwMode="auto">
            <a:xfrm>
              <a:off x="2415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4" name="Freeform 130"/>
            <p:cNvSpPr>
              <a:spLocks/>
            </p:cNvSpPr>
            <p:nvPr/>
          </p:nvSpPr>
          <p:spPr bwMode="auto">
            <a:xfrm>
              <a:off x="2694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5" name="Freeform 131"/>
            <p:cNvSpPr>
              <a:spLocks/>
            </p:cNvSpPr>
            <p:nvPr/>
          </p:nvSpPr>
          <p:spPr bwMode="auto">
            <a:xfrm>
              <a:off x="2973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6" name="Freeform 132"/>
            <p:cNvSpPr>
              <a:spLocks/>
            </p:cNvSpPr>
            <p:nvPr/>
          </p:nvSpPr>
          <p:spPr bwMode="auto">
            <a:xfrm>
              <a:off x="3252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" name="Freeform 133"/>
            <p:cNvSpPr>
              <a:spLocks/>
            </p:cNvSpPr>
            <p:nvPr/>
          </p:nvSpPr>
          <p:spPr bwMode="auto">
            <a:xfrm>
              <a:off x="3531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8" name="Freeform 134"/>
            <p:cNvSpPr>
              <a:spLocks/>
            </p:cNvSpPr>
            <p:nvPr/>
          </p:nvSpPr>
          <p:spPr bwMode="auto">
            <a:xfrm>
              <a:off x="3810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9" name="Freeform 135"/>
            <p:cNvSpPr>
              <a:spLocks/>
            </p:cNvSpPr>
            <p:nvPr/>
          </p:nvSpPr>
          <p:spPr bwMode="auto">
            <a:xfrm>
              <a:off x="4089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3916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Визначення кількості кластерів при виконанні алгоритму кластеризації водіїв</a:t>
            </a:r>
            <a:endParaRPr lang="en-US" dirty="0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>
            <p:ph idx="1"/>
          </p:nvPr>
        </p:nvGraphicFramePr>
        <p:xfrm>
          <a:off x="1500166" y="3643314"/>
          <a:ext cx="6024605" cy="2357454"/>
        </p:xfrm>
        <a:graphic>
          <a:graphicData uri="http://schemas.openxmlformats.org/presentationml/2006/ole">
            <p:oleObj spid="_x0000_s37890" name="Уравнение" r:id="rId3" imgW="5839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Об</a:t>
            </a:r>
            <a:r>
              <a:rPr lang="en-US" sz="4000" dirty="0" smtClean="0"/>
              <a:t>’</a:t>
            </a:r>
            <a:r>
              <a:rPr lang="uk-UA" sz="4000" dirty="0" err="1" smtClean="0"/>
              <a:t>єкт</a:t>
            </a:r>
            <a:r>
              <a:rPr lang="uk-UA" sz="4000" dirty="0" smtClean="0"/>
              <a:t>, предмет та мета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928934"/>
            <a:ext cx="8229600" cy="270796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uk-UA" b="1" dirty="0" smtClean="0"/>
              <a:t>Об’єкт дослідження</a:t>
            </a:r>
            <a:r>
              <a:rPr lang="uk-UA" dirty="0" smtClean="0"/>
              <a:t> – процес інформатизації та автоматизації служби таксі.</a:t>
            </a:r>
          </a:p>
          <a:p>
            <a:pPr algn="just"/>
            <a:r>
              <a:rPr lang="uk-UA" b="1" dirty="0" smtClean="0"/>
              <a:t>Предмет дослідження</a:t>
            </a:r>
            <a:r>
              <a:rPr lang="uk-UA" dirty="0" smtClean="0"/>
              <a:t> – програмні засоби автоматизації служби таксі.</a:t>
            </a:r>
          </a:p>
          <a:p>
            <a:pPr algn="just"/>
            <a:r>
              <a:rPr lang="uk-UA" b="1" dirty="0" smtClean="0"/>
              <a:t>Мета дослідження</a:t>
            </a:r>
            <a:r>
              <a:rPr lang="uk-UA" dirty="0" smtClean="0"/>
              <a:t> – зменшення витрат часу на складання замовлення та підвищення ефективності роботи служби таксі шляхом автоматизації її послуг.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Результат кластеризації водіїв</a:t>
            </a:r>
            <a:endParaRPr lang="en-US" dirty="0"/>
          </a:p>
        </p:txBody>
      </p:sp>
      <p:grpSp>
        <p:nvGrpSpPr>
          <p:cNvPr id="2052" name="Group 4"/>
          <p:cNvGrpSpPr>
            <a:grpSpLocks noChangeAspect="1"/>
          </p:cNvGrpSpPr>
          <p:nvPr/>
        </p:nvGrpSpPr>
        <p:grpSpPr bwMode="auto">
          <a:xfrm>
            <a:off x="2460625" y="1935163"/>
            <a:ext cx="3360738" cy="3494087"/>
            <a:chOff x="1550" y="1219"/>
            <a:chExt cx="2117" cy="2201"/>
          </a:xfrm>
        </p:grpSpPr>
        <p:sp>
          <p:nvSpPr>
            <p:cNvPr id="20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50" y="1219"/>
              <a:ext cx="2117" cy="2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577" y="1225"/>
              <a:ext cx="2790" cy="279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780"/>
                </a:cxn>
                <a:cxn ang="0">
                  <a:pos x="3780" y="3780"/>
                </a:cxn>
                <a:cxn ang="0">
                  <a:pos x="0" y="3780"/>
                </a:cxn>
              </a:cxnLst>
              <a:rect l="0" t="0" r="r" b="b"/>
              <a:pathLst>
                <a:path w="3780" h="3780">
                  <a:moveTo>
                    <a:pt x="0" y="0"/>
                  </a:moveTo>
                  <a:lnTo>
                    <a:pt x="0" y="3780"/>
                  </a:lnTo>
                  <a:lnTo>
                    <a:pt x="3780" y="3780"/>
                  </a:lnTo>
                  <a:lnTo>
                    <a:pt x="0" y="378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563" y="1225"/>
              <a:ext cx="30" cy="57"/>
            </a:xfrm>
            <a:custGeom>
              <a:avLst/>
              <a:gdLst/>
              <a:ahLst/>
              <a:cxnLst>
                <a:cxn ang="0">
                  <a:pos x="30" y="57"/>
                </a:cxn>
                <a:cxn ang="0">
                  <a:pos x="14" y="0"/>
                </a:cxn>
                <a:cxn ang="0">
                  <a:pos x="0" y="57"/>
                </a:cxn>
                <a:cxn ang="0">
                  <a:pos x="30" y="57"/>
                </a:cxn>
              </a:cxnLst>
              <a:rect l="0" t="0" r="r" b="b"/>
              <a:pathLst>
                <a:path w="30" h="57">
                  <a:moveTo>
                    <a:pt x="30" y="57"/>
                  </a:moveTo>
                  <a:lnTo>
                    <a:pt x="14" y="0"/>
                  </a:lnTo>
                  <a:lnTo>
                    <a:pt x="0" y="57"/>
                  </a:lnTo>
                  <a:lnTo>
                    <a:pt x="30" y="57"/>
                  </a:lnTo>
                  <a:close/>
                </a:path>
              </a:pathLst>
            </a:custGeom>
            <a:solidFill>
              <a:srgbClr val="000000"/>
            </a:solidFill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4311" y="4000"/>
              <a:ext cx="56" cy="3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56" y="16"/>
                </a:cxn>
                <a:cxn ang="0">
                  <a:pos x="0" y="0"/>
                </a:cxn>
                <a:cxn ang="0">
                  <a:pos x="0" y="30"/>
                </a:cxn>
              </a:cxnLst>
              <a:rect l="0" t="0" r="r" b="b"/>
              <a:pathLst>
                <a:path w="56" h="30">
                  <a:moveTo>
                    <a:pt x="0" y="30"/>
                  </a:moveTo>
                  <a:lnTo>
                    <a:pt x="56" y="16"/>
                  </a:lnTo>
                  <a:lnTo>
                    <a:pt x="0" y="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000000"/>
            </a:solidFill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" name="Oval 8"/>
            <p:cNvSpPr>
              <a:spLocks noChangeArrowheads="1"/>
            </p:cNvSpPr>
            <p:nvPr/>
          </p:nvSpPr>
          <p:spPr bwMode="auto">
            <a:xfrm>
              <a:off x="1867" y="1794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2035" y="1598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2035" y="1989"/>
              <a:ext cx="34" cy="34"/>
            </a:xfrm>
            <a:prstGeom prst="ellipse">
              <a:avLst/>
            </a:prstGeom>
            <a:solidFill>
              <a:srgbClr val="FF0000"/>
            </a:solidFill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1895" y="221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" name="Oval 12"/>
            <p:cNvSpPr>
              <a:spLocks noChangeArrowheads="1"/>
            </p:cNvSpPr>
            <p:nvPr/>
          </p:nvSpPr>
          <p:spPr bwMode="auto">
            <a:xfrm>
              <a:off x="2258" y="207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2397" y="1821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" name="Oval 14"/>
            <p:cNvSpPr>
              <a:spLocks noChangeArrowheads="1"/>
            </p:cNvSpPr>
            <p:nvPr/>
          </p:nvSpPr>
          <p:spPr bwMode="auto">
            <a:xfrm>
              <a:off x="2816" y="207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Oval 15"/>
            <p:cNvSpPr>
              <a:spLocks noChangeArrowheads="1"/>
            </p:cNvSpPr>
            <p:nvPr/>
          </p:nvSpPr>
          <p:spPr bwMode="auto">
            <a:xfrm>
              <a:off x="3040" y="1794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3067" y="2100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Oval 17"/>
            <p:cNvSpPr>
              <a:spLocks noChangeArrowheads="1"/>
            </p:cNvSpPr>
            <p:nvPr/>
          </p:nvSpPr>
          <p:spPr bwMode="auto">
            <a:xfrm>
              <a:off x="2983" y="2408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6" name="Oval 18"/>
            <p:cNvSpPr>
              <a:spLocks noChangeArrowheads="1"/>
            </p:cNvSpPr>
            <p:nvPr/>
          </p:nvSpPr>
          <p:spPr bwMode="auto">
            <a:xfrm>
              <a:off x="3346" y="2631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7" name="Oval 19"/>
            <p:cNvSpPr>
              <a:spLocks noChangeArrowheads="1"/>
            </p:cNvSpPr>
            <p:nvPr/>
          </p:nvSpPr>
          <p:spPr bwMode="auto">
            <a:xfrm>
              <a:off x="3262" y="221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3904" y="2268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3653" y="2129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3598" y="1682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3625" y="1459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2" name="Oval 24"/>
            <p:cNvSpPr>
              <a:spLocks noChangeArrowheads="1"/>
            </p:cNvSpPr>
            <p:nvPr/>
          </p:nvSpPr>
          <p:spPr bwMode="auto">
            <a:xfrm>
              <a:off x="3876" y="1319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3" name="Oval 25"/>
            <p:cNvSpPr>
              <a:spLocks noChangeArrowheads="1"/>
            </p:cNvSpPr>
            <p:nvPr/>
          </p:nvSpPr>
          <p:spPr bwMode="auto">
            <a:xfrm>
              <a:off x="4043" y="1682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4" name="Oval 26"/>
            <p:cNvSpPr>
              <a:spLocks noChangeArrowheads="1"/>
            </p:cNvSpPr>
            <p:nvPr/>
          </p:nvSpPr>
          <p:spPr bwMode="auto">
            <a:xfrm>
              <a:off x="3821" y="1878"/>
              <a:ext cx="33" cy="33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5" name="Oval 27"/>
            <p:cNvSpPr>
              <a:spLocks noChangeArrowheads="1"/>
            </p:cNvSpPr>
            <p:nvPr/>
          </p:nvSpPr>
          <p:spPr bwMode="auto">
            <a:xfrm>
              <a:off x="3764" y="154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6" name="Oval 28"/>
            <p:cNvSpPr>
              <a:spLocks noChangeArrowheads="1"/>
            </p:cNvSpPr>
            <p:nvPr/>
          </p:nvSpPr>
          <p:spPr bwMode="auto">
            <a:xfrm>
              <a:off x="2370" y="3607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7" name="Oval 29"/>
            <p:cNvSpPr>
              <a:spLocks noChangeArrowheads="1"/>
            </p:cNvSpPr>
            <p:nvPr/>
          </p:nvSpPr>
          <p:spPr bwMode="auto">
            <a:xfrm>
              <a:off x="2146" y="3356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8" name="Oval 30"/>
            <p:cNvSpPr>
              <a:spLocks noChangeArrowheads="1"/>
            </p:cNvSpPr>
            <p:nvPr/>
          </p:nvSpPr>
          <p:spPr bwMode="auto">
            <a:xfrm>
              <a:off x="2453" y="3161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9" name="Oval 31"/>
            <p:cNvSpPr>
              <a:spLocks noChangeArrowheads="1"/>
            </p:cNvSpPr>
            <p:nvPr/>
          </p:nvSpPr>
          <p:spPr bwMode="auto">
            <a:xfrm>
              <a:off x="2676" y="3356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0" name="Oval 32"/>
            <p:cNvSpPr>
              <a:spLocks noChangeArrowheads="1"/>
            </p:cNvSpPr>
            <p:nvPr/>
          </p:nvSpPr>
          <p:spPr bwMode="auto">
            <a:xfrm>
              <a:off x="2872" y="3161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1" name="Oval 33"/>
            <p:cNvSpPr>
              <a:spLocks noChangeArrowheads="1"/>
            </p:cNvSpPr>
            <p:nvPr/>
          </p:nvSpPr>
          <p:spPr bwMode="auto">
            <a:xfrm>
              <a:off x="2482" y="2771"/>
              <a:ext cx="33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2" name="Oval 34"/>
            <p:cNvSpPr>
              <a:spLocks noChangeArrowheads="1"/>
            </p:cNvSpPr>
            <p:nvPr/>
          </p:nvSpPr>
          <p:spPr bwMode="auto">
            <a:xfrm>
              <a:off x="2231" y="2994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1884" y="1615"/>
              <a:ext cx="530" cy="615"/>
            </a:xfrm>
            <a:custGeom>
              <a:avLst/>
              <a:gdLst/>
              <a:ahLst/>
              <a:cxnLst>
                <a:cxn ang="0">
                  <a:pos x="0" y="265"/>
                </a:cxn>
                <a:cxn ang="0">
                  <a:pos x="38" y="832"/>
                </a:cxn>
                <a:cxn ang="0">
                  <a:pos x="529" y="643"/>
                </a:cxn>
                <a:cxn ang="0">
                  <a:pos x="718" y="302"/>
                </a:cxn>
                <a:cxn ang="0">
                  <a:pos x="227" y="0"/>
                </a:cxn>
                <a:cxn ang="0">
                  <a:pos x="0" y="265"/>
                </a:cxn>
                <a:cxn ang="0">
                  <a:pos x="227" y="0"/>
                </a:cxn>
              </a:cxnLst>
              <a:rect l="0" t="0" r="r" b="b"/>
              <a:pathLst>
                <a:path w="718" h="832">
                  <a:moveTo>
                    <a:pt x="0" y="265"/>
                  </a:moveTo>
                  <a:lnTo>
                    <a:pt x="38" y="832"/>
                  </a:lnTo>
                  <a:lnTo>
                    <a:pt x="529" y="643"/>
                  </a:lnTo>
                  <a:lnTo>
                    <a:pt x="718" y="302"/>
                  </a:lnTo>
                  <a:lnTo>
                    <a:pt x="227" y="0"/>
                  </a:lnTo>
                  <a:lnTo>
                    <a:pt x="0" y="265"/>
                  </a:lnTo>
                  <a:lnTo>
                    <a:pt x="227" y="0"/>
                  </a:lnTo>
                </a:path>
              </a:pathLst>
            </a:custGeom>
            <a:noFill/>
            <a:ln w="14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4" name="Freeform 36"/>
            <p:cNvSpPr>
              <a:spLocks/>
            </p:cNvSpPr>
            <p:nvPr/>
          </p:nvSpPr>
          <p:spPr bwMode="auto">
            <a:xfrm>
              <a:off x="2833" y="1811"/>
              <a:ext cx="530" cy="837"/>
            </a:xfrm>
            <a:custGeom>
              <a:avLst/>
              <a:gdLst/>
              <a:ahLst/>
              <a:cxnLst>
                <a:cxn ang="0">
                  <a:pos x="0" y="378"/>
                </a:cxn>
                <a:cxn ang="0">
                  <a:pos x="227" y="831"/>
                </a:cxn>
                <a:cxn ang="0">
                  <a:pos x="718" y="1134"/>
                </a:cxn>
                <a:cxn ang="0">
                  <a:pos x="605" y="567"/>
                </a:cxn>
                <a:cxn ang="0">
                  <a:pos x="303" y="0"/>
                </a:cxn>
                <a:cxn ang="0">
                  <a:pos x="0" y="378"/>
                </a:cxn>
                <a:cxn ang="0">
                  <a:pos x="303" y="0"/>
                </a:cxn>
              </a:cxnLst>
              <a:rect l="0" t="0" r="r" b="b"/>
              <a:pathLst>
                <a:path w="718" h="1134">
                  <a:moveTo>
                    <a:pt x="0" y="378"/>
                  </a:moveTo>
                  <a:lnTo>
                    <a:pt x="227" y="831"/>
                  </a:lnTo>
                  <a:lnTo>
                    <a:pt x="718" y="1134"/>
                  </a:lnTo>
                  <a:lnTo>
                    <a:pt x="605" y="567"/>
                  </a:lnTo>
                  <a:lnTo>
                    <a:pt x="303" y="0"/>
                  </a:lnTo>
                  <a:lnTo>
                    <a:pt x="0" y="378"/>
                  </a:lnTo>
                  <a:lnTo>
                    <a:pt x="303" y="0"/>
                  </a:lnTo>
                </a:path>
              </a:pathLst>
            </a:custGeom>
            <a:noFill/>
            <a:ln w="14" cap="rnd">
              <a:solidFill>
                <a:srgbClr val="FF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3615" y="1336"/>
              <a:ext cx="445" cy="949"/>
            </a:xfrm>
            <a:custGeom>
              <a:avLst/>
              <a:gdLst/>
              <a:ahLst/>
              <a:cxnLst>
                <a:cxn ang="0">
                  <a:pos x="415" y="1285"/>
                </a:cxn>
                <a:cxn ang="0">
                  <a:pos x="75" y="1096"/>
                </a:cxn>
                <a:cxn ang="0">
                  <a:pos x="0" y="491"/>
                </a:cxn>
                <a:cxn ang="0">
                  <a:pos x="37" y="189"/>
                </a:cxn>
                <a:cxn ang="0">
                  <a:pos x="377" y="0"/>
                </a:cxn>
                <a:cxn ang="0">
                  <a:pos x="604" y="491"/>
                </a:cxn>
                <a:cxn ang="0">
                  <a:pos x="415" y="1285"/>
                </a:cxn>
                <a:cxn ang="0">
                  <a:pos x="604" y="491"/>
                </a:cxn>
              </a:cxnLst>
              <a:rect l="0" t="0" r="r" b="b"/>
              <a:pathLst>
                <a:path w="604" h="1285">
                  <a:moveTo>
                    <a:pt x="415" y="1285"/>
                  </a:moveTo>
                  <a:lnTo>
                    <a:pt x="75" y="1096"/>
                  </a:lnTo>
                  <a:lnTo>
                    <a:pt x="0" y="491"/>
                  </a:lnTo>
                  <a:lnTo>
                    <a:pt x="37" y="189"/>
                  </a:lnTo>
                  <a:lnTo>
                    <a:pt x="377" y="0"/>
                  </a:lnTo>
                  <a:lnTo>
                    <a:pt x="604" y="491"/>
                  </a:lnTo>
                  <a:lnTo>
                    <a:pt x="415" y="1285"/>
                  </a:lnTo>
                  <a:lnTo>
                    <a:pt x="604" y="491"/>
                  </a:lnTo>
                </a:path>
              </a:pathLst>
            </a:custGeom>
            <a:noFill/>
            <a:ln w="14" cap="rnd">
              <a:solidFill>
                <a:srgbClr val="00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auto">
            <a:xfrm>
              <a:off x="2163" y="2788"/>
              <a:ext cx="726" cy="836"/>
            </a:xfrm>
            <a:custGeom>
              <a:avLst/>
              <a:gdLst/>
              <a:ahLst/>
              <a:cxnLst>
                <a:cxn ang="0">
                  <a:pos x="303" y="1133"/>
                </a:cxn>
                <a:cxn ang="0">
                  <a:pos x="718" y="793"/>
                </a:cxn>
                <a:cxn ang="0">
                  <a:pos x="983" y="529"/>
                </a:cxn>
                <a:cxn ang="0">
                  <a:pos x="454" y="0"/>
                </a:cxn>
                <a:cxn ang="0">
                  <a:pos x="114" y="302"/>
                </a:cxn>
                <a:cxn ang="0">
                  <a:pos x="0" y="793"/>
                </a:cxn>
                <a:cxn ang="0">
                  <a:pos x="303" y="1133"/>
                </a:cxn>
                <a:cxn ang="0">
                  <a:pos x="0" y="793"/>
                </a:cxn>
              </a:cxnLst>
              <a:rect l="0" t="0" r="r" b="b"/>
              <a:pathLst>
                <a:path w="983" h="1133">
                  <a:moveTo>
                    <a:pt x="303" y="1133"/>
                  </a:moveTo>
                  <a:lnTo>
                    <a:pt x="718" y="793"/>
                  </a:lnTo>
                  <a:lnTo>
                    <a:pt x="983" y="529"/>
                  </a:lnTo>
                  <a:lnTo>
                    <a:pt x="454" y="0"/>
                  </a:lnTo>
                  <a:lnTo>
                    <a:pt x="114" y="302"/>
                  </a:lnTo>
                  <a:lnTo>
                    <a:pt x="0" y="793"/>
                  </a:lnTo>
                  <a:lnTo>
                    <a:pt x="303" y="1133"/>
                  </a:lnTo>
                  <a:lnTo>
                    <a:pt x="0" y="793"/>
                  </a:lnTo>
                </a:path>
              </a:pathLst>
            </a:custGeom>
            <a:noFill/>
            <a:ln w="14" cap="rnd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7" name="Oval 39"/>
            <p:cNvSpPr>
              <a:spLocks noChangeArrowheads="1"/>
            </p:cNvSpPr>
            <p:nvPr/>
          </p:nvSpPr>
          <p:spPr bwMode="auto">
            <a:xfrm>
              <a:off x="3932" y="3691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8" name="Oval 40"/>
            <p:cNvSpPr>
              <a:spLocks noChangeArrowheads="1"/>
            </p:cNvSpPr>
            <p:nvPr/>
          </p:nvSpPr>
          <p:spPr bwMode="auto">
            <a:xfrm>
              <a:off x="3653" y="3775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9" name="Oval 41"/>
            <p:cNvSpPr>
              <a:spLocks noChangeArrowheads="1"/>
            </p:cNvSpPr>
            <p:nvPr/>
          </p:nvSpPr>
          <p:spPr bwMode="auto">
            <a:xfrm>
              <a:off x="3764" y="2994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0" name="Oval 42"/>
            <p:cNvSpPr>
              <a:spLocks noChangeArrowheads="1"/>
            </p:cNvSpPr>
            <p:nvPr/>
          </p:nvSpPr>
          <p:spPr bwMode="auto">
            <a:xfrm>
              <a:off x="4015" y="3022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1" name="Oval 43"/>
            <p:cNvSpPr>
              <a:spLocks noChangeArrowheads="1"/>
            </p:cNvSpPr>
            <p:nvPr/>
          </p:nvSpPr>
          <p:spPr bwMode="auto">
            <a:xfrm>
              <a:off x="3485" y="3049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2" name="Oval 44"/>
            <p:cNvSpPr>
              <a:spLocks noChangeArrowheads="1"/>
            </p:cNvSpPr>
            <p:nvPr/>
          </p:nvSpPr>
          <p:spPr bwMode="auto">
            <a:xfrm>
              <a:off x="3598" y="2492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3" name="Oval 45"/>
            <p:cNvSpPr>
              <a:spLocks noChangeArrowheads="1"/>
            </p:cNvSpPr>
            <p:nvPr/>
          </p:nvSpPr>
          <p:spPr bwMode="auto">
            <a:xfrm>
              <a:off x="3849" y="260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3502" y="2509"/>
              <a:ext cx="530" cy="1283"/>
            </a:xfrm>
            <a:custGeom>
              <a:avLst/>
              <a:gdLst/>
              <a:ahLst/>
              <a:cxnLst>
                <a:cxn ang="0">
                  <a:pos x="227" y="1738"/>
                </a:cxn>
                <a:cxn ang="0">
                  <a:pos x="605" y="1625"/>
                </a:cxn>
                <a:cxn ang="0">
                  <a:pos x="718" y="718"/>
                </a:cxn>
                <a:cxn ang="0">
                  <a:pos x="492" y="151"/>
                </a:cxn>
                <a:cxn ang="0">
                  <a:pos x="152" y="0"/>
                </a:cxn>
                <a:cxn ang="0">
                  <a:pos x="0" y="755"/>
                </a:cxn>
                <a:cxn ang="0">
                  <a:pos x="227" y="1738"/>
                </a:cxn>
                <a:cxn ang="0">
                  <a:pos x="0" y="755"/>
                </a:cxn>
              </a:cxnLst>
              <a:rect l="0" t="0" r="r" b="b"/>
              <a:pathLst>
                <a:path w="718" h="1738">
                  <a:moveTo>
                    <a:pt x="227" y="1738"/>
                  </a:moveTo>
                  <a:lnTo>
                    <a:pt x="605" y="1625"/>
                  </a:lnTo>
                  <a:lnTo>
                    <a:pt x="718" y="718"/>
                  </a:lnTo>
                  <a:lnTo>
                    <a:pt x="492" y="151"/>
                  </a:lnTo>
                  <a:lnTo>
                    <a:pt x="152" y="0"/>
                  </a:lnTo>
                  <a:lnTo>
                    <a:pt x="0" y="755"/>
                  </a:lnTo>
                  <a:lnTo>
                    <a:pt x="227" y="1738"/>
                  </a:lnTo>
                  <a:lnTo>
                    <a:pt x="0" y="755"/>
                  </a:lnTo>
                </a:path>
              </a:pathLst>
            </a:custGeom>
            <a:noFill/>
            <a:ln w="14" cap="rnd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3754" y="2983"/>
              <a:ext cx="55" cy="55"/>
            </a:xfrm>
            <a:custGeom>
              <a:avLst/>
              <a:gdLst/>
              <a:ahLst/>
              <a:cxnLst>
                <a:cxn ang="0">
                  <a:pos x="74" y="30"/>
                </a:cxn>
                <a:cxn ang="0">
                  <a:pos x="73" y="27"/>
                </a:cxn>
                <a:cxn ang="0">
                  <a:pos x="71" y="21"/>
                </a:cxn>
                <a:cxn ang="0">
                  <a:pos x="70" y="19"/>
                </a:cxn>
                <a:cxn ang="0">
                  <a:pos x="66" y="14"/>
                </a:cxn>
                <a:cxn ang="0">
                  <a:pos x="64" y="12"/>
                </a:cxn>
                <a:cxn ang="0">
                  <a:pos x="61" y="9"/>
                </a:cxn>
                <a:cxn ang="0">
                  <a:pos x="58" y="6"/>
                </a:cxn>
                <a:cxn ang="0">
                  <a:pos x="55" y="5"/>
                </a:cxn>
                <a:cxn ang="0">
                  <a:pos x="50" y="2"/>
                </a:cxn>
                <a:cxn ang="0">
                  <a:pos x="47" y="1"/>
                </a:cxn>
                <a:cxn ang="0">
                  <a:pos x="41" y="0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29" y="1"/>
                </a:cxn>
                <a:cxn ang="0">
                  <a:pos x="26" y="2"/>
                </a:cxn>
                <a:cxn ang="0">
                  <a:pos x="21" y="4"/>
                </a:cxn>
                <a:cxn ang="0">
                  <a:pos x="18" y="5"/>
                </a:cxn>
                <a:cxn ang="0">
                  <a:pos x="13" y="9"/>
                </a:cxn>
                <a:cxn ang="0">
                  <a:pos x="11" y="11"/>
                </a:cxn>
                <a:cxn ang="0">
                  <a:pos x="8" y="14"/>
                </a:cxn>
                <a:cxn ang="0">
                  <a:pos x="6" y="18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1" y="28"/>
                </a:cxn>
                <a:cxn ang="0">
                  <a:pos x="0" y="34"/>
                </a:cxn>
                <a:cxn ang="0">
                  <a:pos x="0" y="37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1" y="49"/>
                </a:cxn>
                <a:cxn ang="0">
                  <a:pos x="3" y="54"/>
                </a:cxn>
                <a:cxn ang="0">
                  <a:pos x="5" y="57"/>
                </a:cxn>
                <a:cxn ang="0">
                  <a:pos x="8" y="62"/>
                </a:cxn>
                <a:cxn ang="0">
                  <a:pos x="10" y="64"/>
                </a:cxn>
                <a:cxn ang="0">
                  <a:pos x="13" y="67"/>
                </a:cxn>
                <a:cxn ang="0">
                  <a:pos x="17" y="70"/>
                </a:cxn>
                <a:cxn ang="0">
                  <a:pos x="20" y="71"/>
                </a:cxn>
                <a:cxn ang="0">
                  <a:pos x="25" y="73"/>
                </a:cxn>
                <a:cxn ang="0">
                  <a:pos x="28" y="74"/>
                </a:cxn>
                <a:cxn ang="0">
                  <a:pos x="34" y="75"/>
                </a:cxn>
                <a:cxn ang="0">
                  <a:pos x="37" y="75"/>
                </a:cxn>
                <a:cxn ang="0">
                  <a:pos x="41" y="75"/>
                </a:cxn>
                <a:cxn ang="0">
                  <a:pos x="45" y="75"/>
                </a:cxn>
                <a:cxn ang="0">
                  <a:pos x="48" y="74"/>
                </a:cxn>
                <a:cxn ang="0">
                  <a:pos x="54" y="72"/>
                </a:cxn>
                <a:cxn ang="0">
                  <a:pos x="56" y="70"/>
                </a:cxn>
                <a:cxn ang="0">
                  <a:pos x="61" y="67"/>
                </a:cxn>
                <a:cxn ang="0">
                  <a:pos x="63" y="65"/>
                </a:cxn>
                <a:cxn ang="0">
                  <a:pos x="66" y="62"/>
                </a:cxn>
                <a:cxn ang="0">
                  <a:pos x="69" y="58"/>
                </a:cxn>
                <a:cxn ang="0">
                  <a:pos x="70" y="56"/>
                </a:cxn>
                <a:cxn ang="0">
                  <a:pos x="73" y="50"/>
                </a:cxn>
                <a:cxn ang="0">
                  <a:pos x="74" y="47"/>
                </a:cxn>
                <a:cxn ang="0">
                  <a:pos x="75" y="42"/>
                </a:cxn>
                <a:cxn ang="0">
                  <a:pos x="75" y="39"/>
                </a:cxn>
                <a:cxn ang="0">
                  <a:pos x="75" y="34"/>
                </a:cxn>
              </a:cxnLst>
              <a:rect l="0" t="0" r="r" b="b"/>
              <a:pathLst>
                <a:path w="75" h="75">
                  <a:moveTo>
                    <a:pt x="75" y="34"/>
                  </a:moveTo>
                  <a:lnTo>
                    <a:pt x="75" y="33"/>
                  </a:lnTo>
                  <a:lnTo>
                    <a:pt x="74" y="31"/>
                  </a:lnTo>
                  <a:lnTo>
                    <a:pt x="74" y="30"/>
                  </a:lnTo>
                  <a:lnTo>
                    <a:pt x="74" y="28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3" y="26"/>
                  </a:lnTo>
                  <a:lnTo>
                    <a:pt x="72" y="24"/>
                  </a:lnTo>
                  <a:lnTo>
                    <a:pt x="72" y="23"/>
                  </a:lnTo>
                  <a:lnTo>
                    <a:pt x="71" y="21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19"/>
                  </a:lnTo>
                  <a:lnTo>
                    <a:pt x="69" y="18"/>
                  </a:lnTo>
                  <a:lnTo>
                    <a:pt x="68" y="16"/>
                  </a:lnTo>
                  <a:lnTo>
                    <a:pt x="67" y="15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5" y="13"/>
                  </a:lnTo>
                  <a:lnTo>
                    <a:pt x="64" y="12"/>
                  </a:lnTo>
                  <a:lnTo>
                    <a:pt x="63" y="11"/>
                  </a:lnTo>
                  <a:lnTo>
                    <a:pt x="62" y="10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0" y="8"/>
                  </a:lnTo>
                  <a:lnTo>
                    <a:pt x="59" y="7"/>
                  </a:lnTo>
                  <a:lnTo>
                    <a:pt x="58" y="6"/>
                  </a:lnTo>
                  <a:lnTo>
                    <a:pt x="56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4" y="4"/>
                  </a:lnTo>
                  <a:lnTo>
                    <a:pt x="52" y="3"/>
                  </a:lnTo>
                  <a:lnTo>
                    <a:pt x="51" y="3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7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2" y="1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2" y="3"/>
                  </a:lnTo>
                  <a:lnTo>
                    <a:pt x="21" y="4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8" y="5"/>
                  </a:lnTo>
                  <a:lnTo>
                    <a:pt x="17" y="6"/>
                  </a:lnTo>
                  <a:lnTo>
                    <a:pt x="16" y="7"/>
                  </a:lnTo>
                  <a:lnTo>
                    <a:pt x="15" y="8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1" y="11"/>
                  </a:lnTo>
                  <a:lnTo>
                    <a:pt x="10" y="12"/>
                  </a:lnTo>
                  <a:lnTo>
                    <a:pt x="9" y="13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5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5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1" y="30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3" y="53"/>
                  </a:lnTo>
                  <a:lnTo>
                    <a:pt x="3" y="54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5" y="57"/>
                  </a:lnTo>
                  <a:lnTo>
                    <a:pt x="6" y="58"/>
                  </a:lnTo>
                  <a:lnTo>
                    <a:pt x="6" y="59"/>
                  </a:lnTo>
                  <a:lnTo>
                    <a:pt x="7" y="61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8" y="62"/>
                  </a:lnTo>
                  <a:lnTo>
                    <a:pt x="9" y="63"/>
                  </a:lnTo>
                  <a:lnTo>
                    <a:pt x="10" y="64"/>
                  </a:lnTo>
                  <a:lnTo>
                    <a:pt x="11" y="65"/>
                  </a:lnTo>
                  <a:lnTo>
                    <a:pt x="12" y="66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5" y="68"/>
                  </a:lnTo>
                  <a:lnTo>
                    <a:pt x="16" y="69"/>
                  </a:lnTo>
                  <a:lnTo>
                    <a:pt x="17" y="70"/>
                  </a:lnTo>
                  <a:lnTo>
                    <a:pt x="18" y="70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1" y="72"/>
                  </a:lnTo>
                  <a:lnTo>
                    <a:pt x="22" y="72"/>
                  </a:lnTo>
                  <a:lnTo>
                    <a:pt x="24" y="73"/>
                  </a:lnTo>
                  <a:lnTo>
                    <a:pt x="25" y="73"/>
                  </a:lnTo>
                  <a:lnTo>
                    <a:pt x="26" y="74"/>
                  </a:lnTo>
                  <a:lnTo>
                    <a:pt x="26" y="74"/>
                  </a:lnTo>
                  <a:lnTo>
                    <a:pt x="26" y="74"/>
                  </a:lnTo>
                  <a:lnTo>
                    <a:pt x="28" y="74"/>
                  </a:lnTo>
                  <a:lnTo>
                    <a:pt x="29" y="75"/>
                  </a:lnTo>
                  <a:lnTo>
                    <a:pt x="31" y="75"/>
                  </a:lnTo>
                  <a:lnTo>
                    <a:pt x="32" y="75"/>
                  </a:lnTo>
                  <a:lnTo>
                    <a:pt x="34" y="75"/>
                  </a:lnTo>
                  <a:lnTo>
                    <a:pt x="34" y="75"/>
                  </a:lnTo>
                  <a:lnTo>
                    <a:pt x="34" y="75"/>
                  </a:lnTo>
                  <a:lnTo>
                    <a:pt x="35" y="75"/>
                  </a:lnTo>
                  <a:lnTo>
                    <a:pt x="37" y="75"/>
                  </a:lnTo>
                  <a:lnTo>
                    <a:pt x="38" y="75"/>
                  </a:lnTo>
                  <a:lnTo>
                    <a:pt x="40" y="75"/>
                  </a:lnTo>
                  <a:lnTo>
                    <a:pt x="41" y="75"/>
                  </a:lnTo>
                  <a:lnTo>
                    <a:pt x="41" y="75"/>
                  </a:lnTo>
                  <a:lnTo>
                    <a:pt x="41" y="75"/>
                  </a:lnTo>
                  <a:lnTo>
                    <a:pt x="42" y="75"/>
                  </a:lnTo>
                  <a:lnTo>
                    <a:pt x="44" y="75"/>
                  </a:lnTo>
                  <a:lnTo>
                    <a:pt x="45" y="75"/>
                  </a:lnTo>
                  <a:lnTo>
                    <a:pt x="47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0" y="73"/>
                  </a:lnTo>
                  <a:lnTo>
                    <a:pt x="51" y="73"/>
                  </a:lnTo>
                  <a:lnTo>
                    <a:pt x="52" y="72"/>
                  </a:lnTo>
                  <a:lnTo>
                    <a:pt x="54" y="72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56" y="70"/>
                  </a:lnTo>
                  <a:lnTo>
                    <a:pt x="58" y="70"/>
                  </a:lnTo>
                  <a:lnTo>
                    <a:pt x="59" y="69"/>
                  </a:lnTo>
                  <a:lnTo>
                    <a:pt x="60" y="68"/>
                  </a:lnTo>
                  <a:lnTo>
                    <a:pt x="61" y="67"/>
                  </a:lnTo>
                  <a:lnTo>
                    <a:pt x="61" y="67"/>
                  </a:lnTo>
                  <a:lnTo>
                    <a:pt x="61" y="67"/>
                  </a:lnTo>
                  <a:lnTo>
                    <a:pt x="62" y="66"/>
                  </a:lnTo>
                  <a:lnTo>
                    <a:pt x="63" y="65"/>
                  </a:lnTo>
                  <a:lnTo>
                    <a:pt x="64" y="64"/>
                  </a:lnTo>
                  <a:lnTo>
                    <a:pt x="65" y="63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7" y="61"/>
                  </a:lnTo>
                  <a:lnTo>
                    <a:pt x="68" y="59"/>
                  </a:lnTo>
                  <a:lnTo>
                    <a:pt x="69" y="58"/>
                  </a:lnTo>
                  <a:lnTo>
                    <a:pt x="70" y="57"/>
                  </a:lnTo>
                  <a:lnTo>
                    <a:pt x="70" y="56"/>
                  </a:lnTo>
                  <a:lnTo>
                    <a:pt x="70" y="56"/>
                  </a:lnTo>
                  <a:lnTo>
                    <a:pt x="70" y="56"/>
                  </a:lnTo>
                  <a:lnTo>
                    <a:pt x="71" y="54"/>
                  </a:lnTo>
                  <a:lnTo>
                    <a:pt x="72" y="53"/>
                  </a:lnTo>
                  <a:lnTo>
                    <a:pt x="72" y="52"/>
                  </a:lnTo>
                  <a:lnTo>
                    <a:pt x="73" y="50"/>
                  </a:lnTo>
                  <a:lnTo>
                    <a:pt x="73" y="49"/>
                  </a:lnTo>
                  <a:lnTo>
                    <a:pt x="73" y="49"/>
                  </a:lnTo>
                  <a:lnTo>
                    <a:pt x="73" y="49"/>
                  </a:lnTo>
                  <a:lnTo>
                    <a:pt x="74" y="47"/>
                  </a:lnTo>
                  <a:lnTo>
                    <a:pt x="74" y="46"/>
                  </a:lnTo>
                  <a:lnTo>
                    <a:pt x="74" y="44"/>
                  </a:lnTo>
                  <a:lnTo>
                    <a:pt x="75" y="43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0"/>
                  </a:lnTo>
                  <a:lnTo>
                    <a:pt x="75" y="39"/>
                  </a:lnTo>
                  <a:lnTo>
                    <a:pt x="75" y="37"/>
                  </a:lnTo>
                  <a:lnTo>
                    <a:pt x="75" y="36"/>
                  </a:lnTo>
                  <a:lnTo>
                    <a:pt x="75" y="34"/>
                  </a:lnTo>
                  <a:lnTo>
                    <a:pt x="75" y="34"/>
                  </a:lnTo>
                  <a:close/>
                </a:path>
              </a:pathLst>
            </a:custGeom>
            <a:solidFill>
              <a:srgbClr val="008000"/>
            </a:solidFill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2442" y="3150"/>
              <a:ext cx="57" cy="56"/>
            </a:xfrm>
            <a:custGeom>
              <a:avLst/>
              <a:gdLst/>
              <a:ahLst/>
              <a:cxnLst>
                <a:cxn ang="0">
                  <a:pos x="75" y="30"/>
                </a:cxn>
                <a:cxn ang="0">
                  <a:pos x="74" y="27"/>
                </a:cxn>
                <a:cxn ang="0">
                  <a:pos x="72" y="21"/>
                </a:cxn>
                <a:cxn ang="0">
                  <a:pos x="70" y="19"/>
                </a:cxn>
                <a:cxn ang="0">
                  <a:pos x="67" y="14"/>
                </a:cxn>
                <a:cxn ang="0">
                  <a:pos x="65" y="12"/>
                </a:cxn>
                <a:cxn ang="0">
                  <a:pos x="62" y="9"/>
                </a:cxn>
                <a:cxn ang="0">
                  <a:pos x="58" y="6"/>
                </a:cxn>
                <a:cxn ang="0">
                  <a:pos x="56" y="4"/>
                </a:cxn>
                <a:cxn ang="0">
                  <a:pos x="50" y="2"/>
                </a:cxn>
                <a:cxn ang="0">
                  <a:pos x="47" y="1"/>
                </a:cxn>
                <a:cxn ang="0">
                  <a:pos x="42" y="0"/>
                </a:cxn>
                <a:cxn ang="0">
                  <a:pos x="39" y="0"/>
                </a:cxn>
                <a:cxn ang="0">
                  <a:pos x="34" y="0"/>
                </a:cxn>
                <a:cxn ang="0">
                  <a:pos x="30" y="1"/>
                </a:cxn>
                <a:cxn ang="0">
                  <a:pos x="27" y="2"/>
                </a:cxn>
                <a:cxn ang="0">
                  <a:pos x="22" y="4"/>
                </a:cxn>
                <a:cxn ang="0">
                  <a:pos x="19" y="5"/>
                </a:cxn>
                <a:cxn ang="0">
                  <a:pos x="14" y="9"/>
                </a:cxn>
                <a:cxn ang="0">
                  <a:pos x="12" y="11"/>
                </a:cxn>
                <a:cxn ang="0">
                  <a:pos x="9" y="14"/>
                </a:cxn>
                <a:cxn ang="0">
                  <a:pos x="6" y="17"/>
                </a:cxn>
                <a:cxn ang="0">
                  <a:pos x="5" y="20"/>
                </a:cxn>
                <a:cxn ang="0">
                  <a:pos x="2" y="25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7"/>
                </a:cxn>
                <a:cxn ang="0">
                  <a:pos x="0" y="41"/>
                </a:cxn>
                <a:cxn ang="0">
                  <a:pos x="1" y="46"/>
                </a:cxn>
                <a:cxn ang="0">
                  <a:pos x="2" y="49"/>
                </a:cxn>
                <a:cxn ang="0">
                  <a:pos x="4" y="54"/>
                </a:cxn>
                <a:cxn ang="0">
                  <a:pos x="5" y="57"/>
                </a:cxn>
                <a:cxn ang="0">
                  <a:pos x="9" y="62"/>
                </a:cxn>
                <a:cxn ang="0">
                  <a:pos x="11" y="64"/>
                </a:cxn>
                <a:cxn ang="0">
                  <a:pos x="14" y="67"/>
                </a:cxn>
                <a:cxn ang="0">
                  <a:pos x="18" y="69"/>
                </a:cxn>
                <a:cxn ang="0">
                  <a:pos x="20" y="71"/>
                </a:cxn>
                <a:cxn ang="0">
                  <a:pos x="26" y="73"/>
                </a:cxn>
                <a:cxn ang="0">
                  <a:pos x="28" y="74"/>
                </a:cxn>
                <a:cxn ang="0">
                  <a:pos x="34" y="75"/>
                </a:cxn>
                <a:cxn ang="0">
                  <a:pos x="37" y="75"/>
                </a:cxn>
                <a:cxn ang="0">
                  <a:pos x="42" y="75"/>
                </a:cxn>
                <a:cxn ang="0">
                  <a:pos x="46" y="74"/>
                </a:cxn>
                <a:cxn ang="0">
                  <a:pos x="49" y="74"/>
                </a:cxn>
                <a:cxn ang="0">
                  <a:pos x="54" y="71"/>
                </a:cxn>
                <a:cxn ang="0">
                  <a:pos x="57" y="70"/>
                </a:cxn>
                <a:cxn ang="0">
                  <a:pos x="62" y="67"/>
                </a:cxn>
                <a:cxn ang="0">
                  <a:pos x="64" y="65"/>
                </a:cxn>
                <a:cxn ang="0">
                  <a:pos x="67" y="62"/>
                </a:cxn>
                <a:cxn ang="0">
                  <a:pos x="70" y="58"/>
                </a:cxn>
                <a:cxn ang="0">
                  <a:pos x="71" y="55"/>
                </a:cxn>
                <a:cxn ang="0">
                  <a:pos x="73" y="50"/>
                </a:cxn>
                <a:cxn ang="0">
                  <a:pos x="74" y="47"/>
                </a:cxn>
                <a:cxn ang="0">
                  <a:pos x="75" y="41"/>
                </a:cxn>
                <a:cxn ang="0">
                  <a:pos x="76" y="38"/>
                </a:cxn>
                <a:cxn ang="0">
                  <a:pos x="75" y="34"/>
                </a:cxn>
              </a:cxnLst>
              <a:rect l="0" t="0" r="r" b="b"/>
              <a:pathLst>
                <a:path w="76" h="75">
                  <a:moveTo>
                    <a:pt x="75" y="34"/>
                  </a:moveTo>
                  <a:lnTo>
                    <a:pt x="75" y="32"/>
                  </a:lnTo>
                  <a:lnTo>
                    <a:pt x="75" y="31"/>
                  </a:lnTo>
                  <a:lnTo>
                    <a:pt x="75" y="30"/>
                  </a:lnTo>
                  <a:lnTo>
                    <a:pt x="74" y="28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5"/>
                  </a:lnTo>
                  <a:lnTo>
                    <a:pt x="73" y="24"/>
                  </a:lnTo>
                  <a:lnTo>
                    <a:pt x="72" y="23"/>
                  </a:lnTo>
                  <a:lnTo>
                    <a:pt x="72" y="21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0" y="19"/>
                  </a:lnTo>
                  <a:lnTo>
                    <a:pt x="70" y="17"/>
                  </a:lnTo>
                  <a:lnTo>
                    <a:pt x="69" y="16"/>
                  </a:lnTo>
                  <a:lnTo>
                    <a:pt x="68" y="15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6" y="13"/>
                  </a:lnTo>
                  <a:lnTo>
                    <a:pt x="65" y="12"/>
                  </a:lnTo>
                  <a:lnTo>
                    <a:pt x="64" y="11"/>
                  </a:lnTo>
                  <a:lnTo>
                    <a:pt x="63" y="10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1" y="8"/>
                  </a:lnTo>
                  <a:lnTo>
                    <a:pt x="59" y="7"/>
                  </a:lnTo>
                  <a:lnTo>
                    <a:pt x="58" y="6"/>
                  </a:lnTo>
                  <a:lnTo>
                    <a:pt x="57" y="5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4" y="4"/>
                  </a:lnTo>
                  <a:lnTo>
                    <a:pt x="53" y="3"/>
                  </a:lnTo>
                  <a:lnTo>
                    <a:pt x="52" y="3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7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28" y="1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2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9" y="5"/>
                  </a:lnTo>
                  <a:lnTo>
                    <a:pt x="18" y="6"/>
                  </a:lnTo>
                  <a:lnTo>
                    <a:pt x="16" y="7"/>
                  </a:lnTo>
                  <a:lnTo>
                    <a:pt x="15" y="8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2" y="11"/>
                  </a:lnTo>
                  <a:lnTo>
                    <a:pt x="11" y="12"/>
                  </a:lnTo>
                  <a:lnTo>
                    <a:pt x="10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5"/>
                  </a:lnTo>
                  <a:lnTo>
                    <a:pt x="7" y="16"/>
                  </a:lnTo>
                  <a:lnTo>
                    <a:pt x="6" y="17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1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2" y="25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1" y="3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1" y="46"/>
                  </a:lnTo>
                  <a:lnTo>
                    <a:pt x="2" y="47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2" y="50"/>
                  </a:lnTo>
                  <a:lnTo>
                    <a:pt x="3" y="51"/>
                  </a:lnTo>
                  <a:lnTo>
                    <a:pt x="3" y="53"/>
                  </a:lnTo>
                  <a:lnTo>
                    <a:pt x="4" y="54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7"/>
                  </a:lnTo>
                  <a:lnTo>
                    <a:pt x="6" y="58"/>
                  </a:lnTo>
                  <a:lnTo>
                    <a:pt x="7" y="59"/>
                  </a:lnTo>
                  <a:lnTo>
                    <a:pt x="8" y="60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0" y="63"/>
                  </a:lnTo>
                  <a:lnTo>
                    <a:pt x="11" y="64"/>
                  </a:lnTo>
                  <a:lnTo>
                    <a:pt x="12" y="65"/>
                  </a:lnTo>
                  <a:lnTo>
                    <a:pt x="13" y="66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5" y="68"/>
                  </a:lnTo>
                  <a:lnTo>
                    <a:pt x="16" y="69"/>
                  </a:lnTo>
                  <a:lnTo>
                    <a:pt x="18" y="69"/>
                  </a:lnTo>
                  <a:lnTo>
                    <a:pt x="19" y="70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2" y="71"/>
                  </a:lnTo>
                  <a:lnTo>
                    <a:pt x="23" y="72"/>
                  </a:lnTo>
                  <a:lnTo>
                    <a:pt x="24" y="73"/>
                  </a:lnTo>
                  <a:lnTo>
                    <a:pt x="26" y="73"/>
                  </a:lnTo>
                  <a:lnTo>
                    <a:pt x="27" y="74"/>
                  </a:lnTo>
                  <a:lnTo>
                    <a:pt x="27" y="74"/>
                  </a:lnTo>
                  <a:lnTo>
                    <a:pt x="27" y="74"/>
                  </a:lnTo>
                  <a:lnTo>
                    <a:pt x="28" y="74"/>
                  </a:lnTo>
                  <a:lnTo>
                    <a:pt x="30" y="74"/>
                  </a:lnTo>
                  <a:lnTo>
                    <a:pt x="31" y="75"/>
                  </a:lnTo>
                  <a:lnTo>
                    <a:pt x="33" y="75"/>
                  </a:lnTo>
                  <a:lnTo>
                    <a:pt x="34" y="75"/>
                  </a:lnTo>
                  <a:lnTo>
                    <a:pt x="34" y="75"/>
                  </a:lnTo>
                  <a:lnTo>
                    <a:pt x="34" y="75"/>
                  </a:lnTo>
                  <a:lnTo>
                    <a:pt x="36" y="75"/>
                  </a:lnTo>
                  <a:lnTo>
                    <a:pt x="37" y="75"/>
                  </a:lnTo>
                  <a:lnTo>
                    <a:pt x="39" y="75"/>
                  </a:lnTo>
                  <a:lnTo>
                    <a:pt x="40" y="75"/>
                  </a:lnTo>
                  <a:lnTo>
                    <a:pt x="42" y="75"/>
                  </a:lnTo>
                  <a:lnTo>
                    <a:pt x="42" y="75"/>
                  </a:lnTo>
                  <a:lnTo>
                    <a:pt x="42" y="75"/>
                  </a:lnTo>
                  <a:lnTo>
                    <a:pt x="43" y="75"/>
                  </a:lnTo>
                  <a:lnTo>
                    <a:pt x="45" y="75"/>
                  </a:lnTo>
                  <a:lnTo>
                    <a:pt x="46" y="74"/>
                  </a:lnTo>
                  <a:lnTo>
                    <a:pt x="47" y="74"/>
                  </a:lnTo>
                  <a:lnTo>
                    <a:pt x="49" y="74"/>
                  </a:lnTo>
                  <a:lnTo>
                    <a:pt x="49" y="74"/>
                  </a:lnTo>
                  <a:lnTo>
                    <a:pt x="49" y="74"/>
                  </a:lnTo>
                  <a:lnTo>
                    <a:pt x="50" y="73"/>
                  </a:lnTo>
                  <a:lnTo>
                    <a:pt x="52" y="73"/>
                  </a:lnTo>
                  <a:lnTo>
                    <a:pt x="53" y="72"/>
                  </a:lnTo>
                  <a:lnTo>
                    <a:pt x="54" y="71"/>
                  </a:lnTo>
                  <a:lnTo>
                    <a:pt x="56" y="71"/>
                  </a:lnTo>
                  <a:lnTo>
                    <a:pt x="56" y="71"/>
                  </a:lnTo>
                  <a:lnTo>
                    <a:pt x="56" y="71"/>
                  </a:lnTo>
                  <a:lnTo>
                    <a:pt x="57" y="70"/>
                  </a:lnTo>
                  <a:lnTo>
                    <a:pt x="58" y="69"/>
                  </a:lnTo>
                  <a:lnTo>
                    <a:pt x="59" y="69"/>
                  </a:lnTo>
                  <a:lnTo>
                    <a:pt x="61" y="68"/>
                  </a:lnTo>
                  <a:lnTo>
                    <a:pt x="62" y="67"/>
                  </a:lnTo>
                  <a:lnTo>
                    <a:pt x="62" y="67"/>
                  </a:lnTo>
                  <a:lnTo>
                    <a:pt x="62" y="67"/>
                  </a:lnTo>
                  <a:lnTo>
                    <a:pt x="63" y="66"/>
                  </a:lnTo>
                  <a:lnTo>
                    <a:pt x="64" y="65"/>
                  </a:lnTo>
                  <a:lnTo>
                    <a:pt x="65" y="64"/>
                  </a:lnTo>
                  <a:lnTo>
                    <a:pt x="66" y="63"/>
                  </a:lnTo>
                  <a:lnTo>
                    <a:pt x="67" y="62"/>
                  </a:lnTo>
                  <a:lnTo>
                    <a:pt x="67" y="62"/>
                  </a:lnTo>
                  <a:lnTo>
                    <a:pt x="67" y="62"/>
                  </a:lnTo>
                  <a:lnTo>
                    <a:pt x="68" y="60"/>
                  </a:lnTo>
                  <a:lnTo>
                    <a:pt x="69" y="59"/>
                  </a:lnTo>
                  <a:lnTo>
                    <a:pt x="70" y="58"/>
                  </a:lnTo>
                  <a:lnTo>
                    <a:pt x="70" y="57"/>
                  </a:lnTo>
                  <a:lnTo>
                    <a:pt x="71" y="55"/>
                  </a:lnTo>
                  <a:lnTo>
                    <a:pt x="71" y="55"/>
                  </a:lnTo>
                  <a:lnTo>
                    <a:pt x="71" y="55"/>
                  </a:lnTo>
                  <a:lnTo>
                    <a:pt x="72" y="54"/>
                  </a:lnTo>
                  <a:lnTo>
                    <a:pt x="72" y="53"/>
                  </a:lnTo>
                  <a:lnTo>
                    <a:pt x="73" y="51"/>
                  </a:lnTo>
                  <a:lnTo>
                    <a:pt x="73" y="50"/>
                  </a:lnTo>
                  <a:lnTo>
                    <a:pt x="74" y="49"/>
                  </a:lnTo>
                  <a:lnTo>
                    <a:pt x="74" y="49"/>
                  </a:lnTo>
                  <a:lnTo>
                    <a:pt x="74" y="49"/>
                  </a:lnTo>
                  <a:lnTo>
                    <a:pt x="74" y="47"/>
                  </a:lnTo>
                  <a:lnTo>
                    <a:pt x="75" y="46"/>
                  </a:lnTo>
                  <a:lnTo>
                    <a:pt x="75" y="44"/>
                  </a:lnTo>
                  <a:lnTo>
                    <a:pt x="75" y="43"/>
                  </a:lnTo>
                  <a:lnTo>
                    <a:pt x="75" y="41"/>
                  </a:lnTo>
                  <a:lnTo>
                    <a:pt x="75" y="41"/>
                  </a:lnTo>
                  <a:lnTo>
                    <a:pt x="75" y="41"/>
                  </a:lnTo>
                  <a:lnTo>
                    <a:pt x="75" y="40"/>
                  </a:lnTo>
                  <a:lnTo>
                    <a:pt x="76" y="38"/>
                  </a:lnTo>
                  <a:lnTo>
                    <a:pt x="76" y="37"/>
                  </a:lnTo>
                  <a:lnTo>
                    <a:pt x="75" y="35"/>
                  </a:lnTo>
                  <a:lnTo>
                    <a:pt x="75" y="34"/>
                  </a:lnTo>
                  <a:lnTo>
                    <a:pt x="75" y="34"/>
                  </a:lnTo>
                  <a:close/>
                </a:path>
              </a:pathLst>
            </a:custGeom>
            <a:solidFill>
              <a:srgbClr val="FF00FF"/>
            </a:solidFill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3057" y="2090"/>
              <a:ext cx="55" cy="56"/>
            </a:xfrm>
            <a:custGeom>
              <a:avLst/>
              <a:gdLst/>
              <a:ahLst/>
              <a:cxnLst>
                <a:cxn ang="0">
                  <a:pos x="74" y="29"/>
                </a:cxn>
                <a:cxn ang="0">
                  <a:pos x="73" y="27"/>
                </a:cxn>
                <a:cxn ang="0">
                  <a:pos x="71" y="21"/>
                </a:cxn>
                <a:cxn ang="0">
                  <a:pos x="70" y="18"/>
                </a:cxn>
                <a:cxn ang="0">
                  <a:pos x="67" y="14"/>
                </a:cxn>
                <a:cxn ang="0">
                  <a:pos x="65" y="11"/>
                </a:cxn>
                <a:cxn ang="0">
                  <a:pos x="61" y="8"/>
                </a:cxn>
                <a:cxn ang="0">
                  <a:pos x="58" y="6"/>
                </a:cxn>
                <a:cxn ang="0">
                  <a:pos x="55" y="4"/>
                </a:cxn>
                <a:cxn ang="0">
                  <a:pos x="50" y="2"/>
                </a:cxn>
                <a:cxn ang="0">
                  <a:pos x="47" y="1"/>
                </a:cxn>
                <a:cxn ang="0">
                  <a:pos x="41" y="0"/>
                </a:cxn>
                <a:cxn ang="0">
                  <a:pos x="38" y="0"/>
                </a:cxn>
                <a:cxn ang="0">
                  <a:pos x="34" y="0"/>
                </a:cxn>
                <a:cxn ang="0">
                  <a:pos x="29" y="1"/>
                </a:cxn>
                <a:cxn ang="0">
                  <a:pos x="27" y="1"/>
                </a:cxn>
                <a:cxn ang="0">
                  <a:pos x="21" y="4"/>
                </a:cxn>
                <a:cxn ang="0">
                  <a:pos x="18" y="5"/>
                </a:cxn>
                <a:cxn ang="0">
                  <a:pos x="14" y="8"/>
                </a:cxn>
                <a:cxn ang="0">
                  <a:pos x="11" y="10"/>
                </a:cxn>
                <a:cxn ang="0">
                  <a:pos x="8" y="14"/>
                </a:cxn>
                <a:cxn ang="0">
                  <a:pos x="6" y="17"/>
                </a:cxn>
                <a:cxn ang="0">
                  <a:pos x="4" y="20"/>
                </a:cxn>
                <a:cxn ang="0">
                  <a:pos x="2" y="25"/>
                </a:cxn>
                <a:cxn ang="0">
                  <a:pos x="1" y="28"/>
                </a:cxn>
                <a:cxn ang="0">
                  <a:pos x="0" y="34"/>
                </a:cxn>
                <a:cxn ang="0">
                  <a:pos x="0" y="37"/>
                </a:cxn>
                <a:cxn ang="0">
                  <a:pos x="0" y="41"/>
                </a:cxn>
                <a:cxn ang="0">
                  <a:pos x="1" y="45"/>
                </a:cxn>
                <a:cxn ang="0">
                  <a:pos x="1" y="48"/>
                </a:cxn>
                <a:cxn ang="0">
                  <a:pos x="4" y="54"/>
                </a:cxn>
                <a:cxn ang="0">
                  <a:pos x="5" y="56"/>
                </a:cxn>
                <a:cxn ang="0">
                  <a:pos x="8" y="61"/>
                </a:cxn>
                <a:cxn ang="0">
                  <a:pos x="10" y="63"/>
                </a:cxn>
                <a:cxn ang="0">
                  <a:pos x="14" y="67"/>
                </a:cxn>
                <a:cxn ang="0">
                  <a:pos x="17" y="69"/>
                </a:cxn>
                <a:cxn ang="0">
                  <a:pos x="20" y="71"/>
                </a:cxn>
                <a:cxn ang="0">
                  <a:pos x="25" y="73"/>
                </a:cxn>
                <a:cxn ang="0">
                  <a:pos x="28" y="74"/>
                </a:cxn>
                <a:cxn ang="0">
                  <a:pos x="34" y="75"/>
                </a:cxn>
                <a:cxn ang="0">
                  <a:pos x="37" y="75"/>
                </a:cxn>
                <a:cxn ang="0">
                  <a:pos x="41" y="75"/>
                </a:cxn>
                <a:cxn ang="0">
                  <a:pos x="45" y="74"/>
                </a:cxn>
                <a:cxn ang="0">
                  <a:pos x="48" y="73"/>
                </a:cxn>
                <a:cxn ang="0">
                  <a:pos x="54" y="71"/>
                </a:cxn>
                <a:cxn ang="0">
                  <a:pos x="56" y="70"/>
                </a:cxn>
                <a:cxn ang="0">
                  <a:pos x="61" y="67"/>
                </a:cxn>
                <a:cxn ang="0">
                  <a:pos x="63" y="65"/>
                </a:cxn>
                <a:cxn ang="0">
                  <a:pos x="67" y="61"/>
                </a:cxn>
                <a:cxn ang="0">
                  <a:pos x="69" y="58"/>
                </a:cxn>
                <a:cxn ang="0">
                  <a:pos x="71" y="55"/>
                </a:cxn>
                <a:cxn ang="0">
                  <a:pos x="73" y="50"/>
                </a:cxn>
                <a:cxn ang="0">
                  <a:pos x="74" y="47"/>
                </a:cxn>
                <a:cxn ang="0">
                  <a:pos x="75" y="41"/>
                </a:cxn>
                <a:cxn ang="0">
                  <a:pos x="75" y="38"/>
                </a:cxn>
                <a:cxn ang="0">
                  <a:pos x="75" y="34"/>
                </a:cxn>
              </a:cxnLst>
              <a:rect l="0" t="0" r="r" b="b"/>
              <a:pathLst>
                <a:path w="75" h="75">
                  <a:moveTo>
                    <a:pt x="75" y="34"/>
                  </a:moveTo>
                  <a:lnTo>
                    <a:pt x="75" y="32"/>
                  </a:lnTo>
                  <a:lnTo>
                    <a:pt x="74" y="31"/>
                  </a:lnTo>
                  <a:lnTo>
                    <a:pt x="74" y="29"/>
                  </a:lnTo>
                  <a:lnTo>
                    <a:pt x="74" y="28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3" y="25"/>
                  </a:lnTo>
                  <a:lnTo>
                    <a:pt x="72" y="24"/>
                  </a:lnTo>
                  <a:lnTo>
                    <a:pt x="72" y="22"/>
                  </a:lnTo>
                  <a:lnTo>
                    <a:pt x="71" y="21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0" y="18"/>
                  </a:lnTo>
                  <a:lnTo>
                    <a:pt x="69" y="17"/>
                  </a:lnTo>
                  <a:lnTo>
                    <a:pt x="68" y="16"/>
                  </a:lnTo>
                  <a:lnTo>
                    <a:pt x="67" y="15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6" y="12"/>
                  </a:lnTo>
                  <a:lnTo>
                    <a:pt x="65" y="11"/>
                  </a:lnTo>
                  <a:lnTo>
                    <a:pt x="63" y="10"/>
                  </a:lnTo>
                  <a:lnTo>
                    <a:pt x="62" y="9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0" y="7"/>
                  </a:lnTo>
                  <a:lnTo>
                    <a:pt x="59" y="7"/>
                  </a:lnTo>
                  <a:lnTo>
                    <a:pt x="58" y="6"/>
                  </a:lnTo>
                  <a:lnTo>
                    <a:pt x="56" y="5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2" y="3"/>
                  </a:lnTo>
                  <a:lnTo>
                    <a:pt x="51" y="2"/>
                  </a:lnTo>
                  <a:lnTo>
                    <a:pt x="50" y="2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7" y="1"/>
                  </a:lnTo>
                  <a:lnTo>
                    <a:pt x="45" y="1"/>
                  </a:lnTo>
                  <a:lnTo>
                    <a:pt x="44" y="0"/>
                  </a:lnTo>
                  <a:lnTo>
                    <a:pt x="43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31" y="0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2" y="3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5"/>
                  </a:lnTo>
                  <a:lnTo>
                    <a:pt x="17" y="6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9"/>
                  </a:lnTo>
                  <a:lnTo>
                    <a:pt x="11" y="10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6" y="17"/>
                  </a:lnTo>
                  <a:lnTo>
                    <a:pt x="5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3" y="22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1" y="45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2" y="50"/>
                  </a:lnTo>
                  <a:lnTo>
                    <a:pt x="2" y="51"/>
                  </a:lnTo>
                  <a:lnTo>
                    <a:pt x="3" y="52"/>
                  </a:lnTo>
                  <a:lnTo>
                    <a:pt x="4" y="54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5" y="56"/>
                  </a:lnTo>
                  <a:lnTo>
                    <a:pt x="6" y="58"/>
                  </a:lnTo>
                  <a:lnTo>
                    <a:pt x="7" y="59"/>
                  </a:lnTo>
                  <a:lnTo>
                    <a:pt x="7" y="60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9" y="62"/>
                  </a:lnTo>
                  <a:lnTo>
                    <a:pt x="10" y="63"/>
                  </a:lnTo>
                  <a:lnTo>
                    <a:pt x="11" y="65"/>
                  </a:lnTo>
                  <a:lnTo>
                    <a:pt x="12" y="66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5" y="67"/>
                  </a:lnTo>
                  <a:lnTo>
                    <a:pt x="16" y="68"/>
                  </a:lnTo>
                  <a:lnTo>
                    <a:pt x="17" y="69"/>
                  </a:lnTo>
                  <a:lnTo>
                    <a:pt x="18" y="70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1" y="71"/>
                  </a:lnTo>
                  <a:lnTo>
                    <a:pt x="22" y="72"/>
                  </a:lnTo>
                  <a:lnTo>
                    <a:pt x="24" y="72"/>
                  </a:lnTo>
                  <a:lnTo>
                    <a:pt x="25" y="73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8" y="74"/>
                  </a:lnTo>
                  <a:lnTo>
                    <a:pt x="29" y="74"/>
                  </a:lnTo>
                  <a:lnTo>
                    <a:pt x="31" y="74"/>
                  </a:lnTo>
                  <a:lnTo>
                    <a:pt x="32" y="75"/>
                  </a:lnTo>
                  <a:lnTo>
                    <a:pt x="34" y="75"/>
                  </a:lnTo>
                  <a:lnTo>
                    <a:pt x="34" y="75"/>
                  </a:lnTo>
                  <a:lnTo>
                    <a:pt x="34" y="75"/>
                  </a:lnTo>
                  <a:lnTo>
                    <a:pt x="35" y="75"/>
                  </a:lnTo>
                  <a:lnTo>
                    <a:pt x="37" y="75"/>
                  </a:lnTo>
                  <a:lnTo>
                    <a:pt x="38" y="75"/>
                  </a:lnTo>
                  <a:lnTo>
                    <a:pt x="40" y="75"/>
                  </a:lnTo>
                  <a:lnTo>
                    <a:pt x="41" y="75"/>
                  </a:lnTo>
                  <a:lnTo>
                    <a:pt x="41" y="75"/>
                  </a:lnTo>
                  <a:lnTo>
                    <a:pt x="41" y="75"/>
                  </a:lnTo>
                  <a:lnTo>
                    <a:pt x="43" y="75"/>
                  </a:lnTo>
                  <a:lnTo>
                    <a:pt x="44" y="74"/>
                  </a:lnTo>
                  <a:lnTo>
                    <a:pt x="45" y="74"/>
                  </a:lnTo>
                  <a:lnTo>
                    <a:pt x="47" y="74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50" y="73"/>
                  </a:lnTo>
                  <a:lnTo>
                    <a:pt x="51" y="72"/>
                  </a:lnTo>
                  <a:lnTo>
                    <a:pt x="52" y="72"/>
                  </a:lnTo>
                  <a:lnTo>
                    <a:pt x="54" y="71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56" y="70"/>
                  </a:lnTo>
                  <a:lnTo>
                    <a:pt x="58" y="69"/>
                  </a:lnTo>
                  <a:lnTo>
                    <a:pt x="59" y="68"/>
                  </a:lnTo>
                  <a:lnTo>
                    <a:pt x="60" y="67"/>
                  </a:lnTo>
                  <a:lnTo>
                    <a:pt x="61" y="67"/>
                  </a:lnTo>
                  <a:lnTo>
                    <a:pt x="61" y="67"/>
                  </a:lnTo>
                  <a:lnTo>
                    <a:pt x="61" y="67"/>
                  </a:lnTo>
                  <a:lnTo>
                    <a:pt x="62" y="66"/>
                  </a:lnTo>
                  <a:lnTo>
                    <a:pt x="63" y="65"/>
                  </a:lnTo>
                  <a:lnTo>
                    <a:pt x="65" y="63"/>
                  </a:lnTo>
                  <a:lnTo>
                    <a:pt x="66" y="62"/>
                  </a:lnTo>
                  <a:lnTo>
                    <a:pt x="67" y="61"/>
                  </a:lnTo>
                  <a:lnTo>
                    <a:pt x="67" y="61"/>
                  </a:lnTo>
                  <a:lnTo>
                    <a:pt x="67" y="61"/>
                  </a:lnTo>
                  <a:lnTo>
                    <a:pt x="67" y="60"/>
                  </a:lnTo>
                  <a:lnTo>
                    <a:pt x="68" y="59"/>
                  </a:lnTo>
                  <a:lnTo>
                    <a:pt x="69" y="58"/>
                  </a:lnTo>
                  <a:lnTo>
                    <a:pt x="70" y="56"/>
                  </a:lnTo>
                  <a:lnTo>
                    <a:pt x="71" y="55"/>
                  </a:lnTo>
                  <a:lnTo>
                    <a:pt x="71" y="55"/>
                  </a:lnTo>
                  <a:lnTo>
                    <a:pt x="71" y="55"/>
                  </a:lnTo>
                  <a:lnTo>
                    <a:pt x="71" y="54"/>
                  </a:lnTo>
                  <a:lnTo>
                    <a:pt x="72" y="52"/>
                  </a:lnTo>
                  <a:lnTo>
                    <a:pt x="72" y="51"/>
                  </a:lnTo>
                  <a:lnTo>
                    <a:pt x="73" y="50"/>
                  </a:lnTo>
                  <a:lnTo>
                    <a:pt x="73" y="48"/>
                  </a:lnTo>
                  <a:lnTo>
                    <a:pt x="73" y="48"/>
                  </a:lnTo>
                  <a:lnTo>
                    <a:pt x="73" y="48"/>
                  </a:lnTo>
                  <a:lnTo>
                    <a:pt x="74" y="47"/>
                  </a:lnTo>
                  <a:lnTo>
                    <a:pt x="74" y="45"/>
                  </a:lnTo>
                  <a:lnTo>
                    <a:pt x="74" y="44"/>
                  </a:lnTo>
                  <a:lnTo>
                    <a:pt x="75" y="43"/>
                  </a:lnTo>
                  <a:lnTo>
                    <a:pt x="75" y="41"/>
                  </a:lnTo>
                  <a:lnTo>
                    <a:pt x="75" y="41"/>
                  </a:lnTo>
                  <a:lnTo>
                    <a:pt x="75" y="41"/>
                  </a:lnTo>
                  <a:lnTo>
                    <a:pt x="75" y="40"/>
                  </a:lnTo>
                  <a:lnTo>
                    <a:pt x="75" y="38"/>
                  </a:lnTo>
                  <a:lnTo>
                    <a:pt x="75" y="37"/>
                  </a:lnTo>
                  <a:lnTo>
                    <a:pt x="75" y="35"/>
                  </a:lnTo>
                  <a:lnTo>
                    <a:pt x="75" y="34"/>
                  </a:lnTo>
                  <a:lnTo>
                    <a:pt x="75" y="34"/>
                  </a:lnTo>
                  <a:close/>
                </a:path>
              </a:pathLst>
            </a:custGeom>
            <a:solidFill>
              <a:srgbClr val="FF8000"/>
            </a:solidFill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3809" y="1866"/>
              <a:ext cx="57" cy="57"/>
            </a:xfrm>
            <a:custGeom>
              <a:avLst/>
              <a:gdLst/>
              <a:ahLst/>
              <a:cxnLst>
                <a:cxn ang="0">
                  <a:pos x="75" y="30"/>
                </a:cxn>
                <a:cxn ang="0">
                  <a:pos x="74" y="27"/>
                </a:cxn>
                <a:cxn ang="0">
                  <a:pos x="72" y="22"/>
                </a:cxn>
                <a:cxn ang="0">
                  <a:pos x="70" y="19"/>
                </a:cxn>
                <a:cxn ang="0">
                  <a:pos x="67" y="14"/>
                </a:cxn>
                <a:cxn ang="0">
                  <a:pos x="65" y="12"/>
                </a:cxn>
                <a:cxn ang="0">
                  <a:pos x="62" y="9"/>
                </a:cxn>
                <a:cxn ang="0">
                  <a:pos x="58" y="6"/>
                </a:cxn>
                <a:cxn ang="0">
                  <a:pos x="56" y="5"/>
                </a:cxn>
                <a:cxn ang="0">
                  <a:pos x="50" y="3"/>
                </a:cxn>
                <a:cxn ang="0">
                  <a:pos x="47" y="2"/>
                </a:cxn>
                <a:cxn ang="0">
                  <a:pos x="42" y="1"/>
                </a:cxn>
                <a:cxn ang="0">
                  <a:pos x="39" y="0"/>
                </a:cxn>
                <a:cxn ang="0">
                  <a:pos x="34" y="1"/>
                </a:cxn>
                <a:cxn ang="0">
                  <a:pos x="30" y="1"/>
                </a:cxn>
                <a:cxn ang="0">
                  <a:pos x="27" y="2"/>
                </a:cxn>
                <a:cxn ang="0">
                  <a:pos x="21" y="4"/>
                </a:cxn>
                <a:cxn ang="0">
                  <a:pos x="19" y="6"/>
                </a:cxn>
                <a:cxn ang="0">
                  <a:pos x="14" y="9"/>
                </a:cxn>
                <a:cxn ang="0">
                  <a:pos x="12" y="11"/>
                </a:cxn>
                <a:cxn ang="0">
                  <a:pos x="9" y="14"/>
                </a:cxn>
                <a:cxn ang="0">
                  <a:pos x="6" y="18"/>
                </a:cxn>
                <a:cxn ang="0">
                  <a:pos x="5" y="20"/>
                </a:cxn>
                <a:cxn ang="0">
                  <a:pos x="2" y="26"/>
                </a:cxn>
                <a:cxn ang="0">
                  <a:pos x="2" y="29"/>
                </a:cxn>
                <a:cxn ang="0">
                  <a:pos x="0" y="34"/>
                </a:cxn>
                <a:cxn ang="0">
                  <a:pos x="0" y="37"/>
                </a:cxn>
                <a:cxn ang="0">
                  <a:pos x="0" y="42"/>
                </a:cxn>
                <a:cxn ang="0">
                  <a:pos x="1" y="46"/>
                </a:cxn>
                <a:cxn ang="0">
                  <a:pos x="2" y="49"/>
                </a:cxn>
                <a:cxn ang="0">
                  <a:pos x="4" y="54"/>
                </a:cxn>
                <a:cxn ang="0">
                  <a:pos x="5" y="57"/>
                </a:cxn>
                <a:cxn ang="0">
                  <a:pos x="9" y="62"/>
                </a:cxn>
                <a:cxn ang="0">
                  <a:pos x="11" y="64"/>
                </a:cxn>
                <a:cxn ang="0">
                  <a:pos x="14" y="67"/>
                </a:cxn>
                <a:cxn ang="0">
                  <a:pos x="18" y="70"/>
                </a:cxn>
                <a:cxn ang="0">
                  <a:pos x="20" y="71"/>
                </a:cxn>
                <a:cxn ang="0">
                  <a:pos x="26" y="74"/>
                </a:cxn>
                <a:cxn ang="0">
                  <a:pos x="28" y="74"/>
                </a:cxn>
                <a:cxn ang="0">
                  <a:pos x="34" y="75"/>
                </a:cxn>
                <a:cxn ang="0">
                  <a:pos x="37" y="76"/>
                </a:cxn>
                <a:cxn ang="0">
                  <a:pos x="42" y="75"/>
                </a:cxn>
                <a:cxn ang="0">
                  <a:pos x="46" y="75"/>
                </a:cxn>
                <a:cxn ang="0">
                  <a:pos x="49" y="74"/>
                </a:cxn>
                <a:cxn ang="0">
                  <a:pos x="54" y="72"/>
                </a:cxn>
                <a:cxn ang="0">
                  <a:pos x="57" y="71"/>
                </a:cxn>
                <a:cxn ang="0">
                  <a:pos x="62" y="67"/>
                </a:cxn>
                <a:cxn ang="0">
                  <a:pos x="64" y="65"/>
                </a:cxn>
                <a:cxn ang="0">
                  <a:pos x="67" y="62"/>
                </a:cxn>
                <a:cxn ang="0">
                  <a:pos x="70" y="58"/>
                </a:cxn>
                <a:cxn ang="0">
                  <a:pos x="71" y="56"/>
                </a:cxn>
                <a:cxn ang="0">
                  <a:pos x="73" y="50"/>
                </a:cxn>
                <a:cxn ang="0">
                  <a:pos x="74" y="48"/>
                </a:cxn>
                <a:cxn ang="0">
                  <a:pos x="75" y="42"/>
                </a:cxn>
                <a:cxn ang="0">
                  <a:pos x="76" y="39"/>
                </a:cxn>
                <a:cxn ang="0">
                  <a:pos x="75" y="34"/>
                </a:cxn>
              </a:cxnLst>
              <a:rect l="0" t="0" r="r" b="b"/>
              <a:pathLst>
                <a:path w="76" h="76">
                  <a:moveTo>
                    <a:pt x="75" y="34"/>
                  </a:moveTo>
                  <a:lnTo>
                    <a:pt x="75" y="33"/>
                  </a:lnTo>
                  <a:lnTo>
                    <a:pt x="75" y="31"/>
                  </a:lnTo>
                  <a:lnTo>
                    <a:pt x="75" y="30"/>
                  </a:lnTo>
                  <a:lnTo>
                    <a:pt x="74" y="29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4" y="27"/>
                  </a:lnTo>
                  <a:lnTo>
                    <a:pt x="73" y="26"/>
                  </a:lnTo>
                  <a:lnTo>
                    <a:pt x="73" y="24"/>
                  </a:lnTo>
                  <a:lnTo>
                    <a:pt x="72" y="23"/>
                  </a:lnTo>
                  <a:lnTo>
                    <a:pt x="72" y="22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69" y="17"/>
                  </a:lnTo>
                  <a:lnTo>
                    <a:pt x="68" y="15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6" y="13"/>
                  </a:lnTo>
                  <a:lnTo>
                    <a:pt x="65" y="12"/>
                  </a:lnTo>
                  <a:lnTo>
                    <a:pt x="64" y="11"/>
                  </a:lnTo>
                  <a:lnTo>
                    <a:pt x="63" y="10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1" y="8"/>
                  </a:lnTo>
                  <a:lnTo>
                    <a:pt x="59" y="7"/>
                  </a:lnTo>
                  <a:lnTo>
                    <a:pt x="58" y="6"/>
                  </a:lnTo>
                  <a:lnTo>
                    <a:pt x="57" y="6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2" y="3"/>
                  </a:lnTo>
                  <a:lnTo>
                    <a:pt x="50" y="3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47" y="2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0" y="1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3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6" y="7"/>
                  </a:lnTo>
                  <a:lnTo>
                    <a:pt x="15" y="8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2" y="11"/>
                  </a:lnTo>
                  <a:lnTo>
                    <a:pt x="11" y="12"/>
                  </a:lnTo>
                  <a:lnTo>
                    <a:pt x="10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5"/>
                  </a:lnTo>
                  <a:lnTo>
                    <a:pt x="7" y="17"/>
                  </a:lnTo>
                  <a:lnTo>
                    <a:pt x="6" y="18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2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9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1" y="3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43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2" y="48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2" y="50"/>
                  </a:lnTo>
                  <a:lnTo>
                    <a:pt x="3" y="52"/>
                  </a:lnTo>
                  <a:lnTo>
                    <a:pt x="3" y="53"/>
                  </a:lnTo>
                  <a:lnTo>
                    <a:pt x="4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8"/>
                  </a:lnTo>
                  <a:lnTo>
                    <a:pt x="7" y="60"/>
                  </a:lnTo>
                  <a:lnTo>
                    <a:pt x="8" y="61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0" y="63"/>
                  </a:lnTo>
                  <a:lnTo>
                    <a:pt x="11" y="64"/>
                  </a:lnTo>
                  <a:lnTo>
                    <a:pt x="12" y="65"/>
                  </a:lnTo>
                  <a:lnTo>
                    <a:pt x="13" y="66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5" y="68"/>
                  </a:lnTo>
                  <a:lnTo>
                    <a:pt x="16" y="69"/>
                  </a:lnTo>
                  <a:lnTo>
                    <a:pt x="18" y="70"/>
                  </a:lnTo>
                  <a:lnTo>
                    <a:pt x="19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1" y="72"/>
                  </a:lnTo>
                  <a:lnTo>
                    <a:pt x="23" y="73"/>
                  </a:lnTo>
                  <a:lnTo>
                    <a:pt x="24" y="73"/>
                  </a:lnTo>
                  <a:lnTo>
                    <a:pt x="26" y="74"/>
                  </a:lnTo>
                  <a:lnTo>
                    <a:pt x="27" y="74"/>
                  </a:lnTo>
                  <a:lnTo>
                    <a:pt x="27" y="74"/>
                  </a:lnTo>
                  <a:lnTo>
                    <a:pt x="27" y="74"/>
                  </a:lnTo>
                  <a:lnTo>
                    <a:pt x="28" y="74"/>
                  </a:lnTo>
                  <a:lnTo>
                    <a:pt x="30" y="75"/>
                  </a:lnTo>
                  <a:lnTo>
                    <a:pt x="31" y="75"/>
                  </a:lnTo>
                  <a:lnTo>
                    <a:pt x="33" y="75"/>
                  </a:lnTo>
                  <a:lnTo>
                    <a:pt x="34" y="75"/>
                  </a:lnTo>
                  <a:lnTo>
                    <a:pt x="34" y="75"/>
                  </a:lnTo>
                  <a:lnTo>
                    <a:pt x="34" y="75"/>
                  </a:lnTo>
                  <a:lnTo>
                    <a:pt x="36" y="76"/>
                  </a:lnTo>
                  <a:lnTo>
                    <a:pt x="37" y="76"/>
                  </a:lnTo>
                  <a:lnTo>
                    <a:pt x="39" y="76"/>
                  </a:lnTo>
                  <a:lnTo>
                    <a:pt x="40" y="76"/>
                  </a:lnTo>
                  <a:lnTo>
                    <a:pt x="42" y="75"/>
                  </a:lnTo>
                  <a:lnTo>
                    <a:pt x="42" y="75"/>
                  </a:lnTo>
                  <a:lnTo>
                    <a:pt x="42" y="75"/>
                  </a:lnTo>
                  <a:lnTo>
                    <a:pt x="43" y="75"/>
                  </a:lnTo>
                  <a:lnTo>
                    <a:pt x="45" y="75"/>
                  </a:lnTo>
                  <a:lnTo>
                    <a:pt x="46" y="75"/>
                  </a:lnTo>
                  <a:lnTo>
                    <a:pt x="47" y="74"/>
                  </a:lnTo>
                  <a:lnTo>
                    <a:pt x="49" y="74"/>
                  </a:lnTo>
                  <a:lnTo>
                    <a:pt x="49" y="74"/>
                  </a:lnTo>
                  <a:lnTo>
                    <a:pt x="49" y="74"/>
                  </a:lnTo>
                  <a:lnTo>
                    <a:pt x="50" y="74"/>
                  </a:lnTo>
                  <a:lnTo>
                    <a:pt x="52" y="73"/>
                  </a:lnTo>
                  <a:lnTo>
                    <a:pt x="53" y="73"/>
                  </a:lnTo>
                  <a:lnTo>
                    <a:pt x="54" y="72"/>
                  </a:lnTo>
                  <a:lnTo>
                    <a:pt x="56" y="71"/>
                  </a:lnTo>
                  <a:lnTo>
                    <a:pt x="56" y="71"/>
                  </a:lnTo>
                  <a:lnTo>
                    <a:pt x="56" y="71"/>
                  </a:lnTo>
                  <a:lnTo>
                    <a:pt x="57" y="71"/>
                  </a:lnTo>
                  <a:lnTo>
                    <a:pt x="58" y="70"/>
                  </a:lnTo>
                  <a:lnTo>
                    <a:pt x="59" y="69"/>
                  </a:lnTo>
                  <a:lnTo>
                    <a:pt x="61" y="68"/>
                  </a:lnTo>
                  <a:lnTo>
                    <a:pt x="62" y="67"/>
                  </a:lnTo>
                  <a:lnTo>
                    <a:pt x="62" y="67"/>
                  </a:lnTo>
                  <a:lnTo>
                    <a:pt x="62" y="67"/>
                  </a:lnTo>
                  <a:lnTo>
                    <a:pt x="63" y="66"/>
                  </a:lnTo>
                  <a:lnTo>
                    <a:pt x="64" y="65"/>
                  </a:lnTo>
                  <a:lnTo>
                    <a:pt x="65" y="64"/>
                  </a:lnTo>
                  <a:lnTo>
                    <a:pt x="66" y="63"/>
                  </a:lnTo>
                  <a:lnTo>
                    <a:pt x="67" y="62"/>
                  </a:lnTo>
                  <a:lnTo>
                    <a:pt x="67" y="62"/>
                  </a:lnTo>
                  <a:lnTo>
                    <a:pt x="67" y="62"/>
                  </a:lnTo>
                  <a:lnTo>
                    <a:pt x="68" y="61"/>
                  </a:lnTo>
                  <a:lnTo>
                    <a:pt x="69" y="60"/>
                  </a:lnTo>
                  <a:lnTo>
                    <a:pt x="70" y="58"/>
                  </a:lnTo>
                  <a:lnTo>
                    <a:pt x="70" y="57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2" y="54"/>
                  </a:lnTo>
                  <a:lnTo>
                    <a:pt x="72" y="53"/>
                  </a:lnTo>
                  <a:lnTo>
                    <a:pt x="73" y="52"/>
                  </a:lnTo>
                  <a:lnTo>
                    <a:pt x="73" y="50"/>
                  </a:lnTo>
                  <a:lnTo>
                    <a:pt x="74" y="49"/>
                  </a:lnTo>
                  <a:lnTo>
                    <a:pt x="74" y="49"/>
                  </a:lnTo>
                  <a:lnTo>
                    <a:pt x="74" y="49"/>
                  </a:lnTo>
                  <a:lnTo>
                    <a:pt x="74" y="48"/>
                  </a:lnTo>
                  <a:lnTo>
                    <a:pt x="75" y="46"/>
                  </a:lnTo>
                  <a:lnTo>
                    <a:pt x="75" y="45"/>
                  </a:lnTo>
                  <a:lnTo>
                    <a:pt x="75" y="43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0"/>
                  </a:lnTo>
                  <a:lnTo>
                    <a:pt x="76" y="39"/>
                  </a:lnTo>
                  <a:lnTo>
                    <a:pt x="76" y="37"/>
                  </a:lnTo>
                  <a:lnTo>
                    <a:pt x="75" y="36"/>
                  </a:lnTo>
                  <a:lnTo>
                    <a:pt x="75" y="34"/>
                  </a:lnTo>
                  <a:lnTo>
                    <a:pt x="75" y="34"/>
                  </a:lnTo>
                  <a:close/>
                </a:path>
              </a:pathLst>
            </a:custGeom>
            <a:solidFill>
              <a:srgbClr val="0080FF"/>
            </a:solidFill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2024" y="1979"/>
              <a:ext cx="56" cy="55"/>
            </a:xfrm>
            <a:custGeom>
              <a:avLst/>
              <a:gdLst/>
              <a:ahLst/>
              <a:cxnLst>
                <a:cxn ang="0">
                  <a:pos x="75" y="29"/>
                </a:cxn>
                <a:cxn ang="0">
                  <a:pos x="74" y="26"/>
                </a:cxn>
                <a:cxn ang="0">
                  <a:pos x="72" y="21"/>
                </a:cxn>
                <a:cxn ang="0">
                  <a:pos x="70" y="18"/>
                </a:cxn>
                <a:cxn ang="0">
                  <a:pos x="67" y="13"/>
                </a:cxn>
                <a:cxn ang="0">
                  <a:pos x="65" y="11"/>
                </a:cxn>
                <a:cxn ang="0">
                  <a:pos x="62" y="8"/>
                </a:cxn>
                <a:cxn ang="0">
                  <a:pos x="58" y="6"/>
                </a:cxn>
                <a:cxn ang="0">
                  <a:pos x="56" y="4"/>
                </a:cxn>
                <a:cxn ang="0">
                  <a:pos x="50" y="2"/>
                </a:cxn>
                <a:cxn ang="0">
                  <a:pos x="47" y="1"/>
                </a:cxn>
                <a:cxn ang="0">
                  <a:pos x="42" y="0"/>
                </a:cxn>
                <a:cxn ang="0">
                  <a:pos x="39" y="0"/>
                </a:cxn>
                <a:cxn ang="0">
                  <a:pos x="34" y="0"/>
                </a:cxn>
                <a:cxn ang="0">
                  <a:pos x="30" y="1"/>
                </a:cxn>
                <a:cxn ang="0">
                  <a:pos x="27" y="1"/>
                </a:cxn>
                <a:cxn ang="0">
                  <a:pos x="22" y="3"/>
                </a:cxn>
                <a:cxn ang="0">
                  <a:pos x="19" y="5"/>
                </a:cxn>
                <a:cxn ang="0">
                  <a:pos x="14" y="8"/>
                </a:cxn>
                <a:cxn ang="0">
                  <a:pos x="12" y="10"/>
                </a:cxn>
                <a:cxn ang="0">
                  <a:pos x="9" y="13"/>
                </a:cxn>
                <a:cxn ang="0">
                  <a:pos x="6" y="17"/>
                </a:cxn>
                <a:cxn ang="0">
                  <a:pos x="5" y="20"/>
                </a:cxn>
                <a:cxn ang="0">
                  <a:pos x="2" y="25"/>
                </a:cxn>
                <a:cxn ang="0">
                  <a:pos x="2" y="28"/>
                </a:cxn>
                <a:cxn ang="0">
                  <a:pos x="1" y="34"/>
                </a:cxn>
                <a:cxn ang="0">
                  <a:pos x="0" y="37"/>
                </a:cxn>
                <a:cxn ang="0">
                  <a:pos x="1" y="41"/>
                </a:cxn>
                <a:cxn ang="0">
                  <a:pos x="1" y="45"/>
                </a:cxn>
                <a:cxn ang="0">
                  <a:pos x="2" y="48"/>
                </a:cxn>
                <a:cxn ang="0">
                  <a:pos x="4" y="54"/>
                </a:cxn>
                <a:cxn ang="0">
                  <a:pos x="6" y="56"/>
                </a:cxn>
                <a:cxn ang="0">
                  <a:pos x="9" y="61"/>
                </a:cxn>
                <a:cxn ang="0">
                  <a:pos x="11" y="63"/>
                </a:cxn>
                <a:cxn ang="0">
                  <a:pos x="14" y="66"/>
                </a:cxn>
                <a:cxn ang="0">
                  <a:pos x="18" y="69"/>
                </a:cxn>
                <a:cxn ang="0">
                  <a:pos x="20" y="70"/>
                </a:cxn>
                <a:cxn ang="0">
                  <a:pos x="26" y="73"/>
                </a:cxn>
                <a:cxn ang="0">
                  <a:pos x="29" y="74"/>
                </a:cxn>
                <a:cxn ang="0">
                  <a:pos x="34" y="75"/>
                </a:cxn>
                <a:cxn ang="0">
                  <a:pos x="37" y="75"/>
                </a:cxn>
                <a:cxn ang="0">
                  <a:pos x="42" y="75"/>
                </a:cxn>
                <a:cxn ang="0">
                  <a:pos x="46" y="74"/>
                </a:cxn>
                <a:cxn ang="0">
                  <a:pos x="49" y="73"/>
                </a:cxn>
                <a:cxn ang="0">
                  <a:pos x="54" y="71"/>
                </a:cxn>
                <a:cxn ang="0">
                  <a:pos x="57" y="70"/>
                </a:cxn>
                <a:cxn ang="0">
                  <a:pos x="62" y="66"/>
                </a:cxn>
                <a:cxn ang="0">
                  <a:pos x="64" y="64"/>
                </a:cxn>
                <a:cxn ang="0">
                  <a:pos x="67" y="61"/>
                </a:cxn>
                <a:cxn ang="0">
                  <a:pos x="70" y="58"/>
                </a:cxn>
                <a:cxn ang="0">
                  <a:pos x="71" y="55"/>
                </a:cxn>
                <a:cxn ang="0">
                  <a:pos x="74" y="50"/>
                </a:cxn>
                <a:cxn ang="0">
                  <a:pos x="74" y="47"/>
                </a:cxn>
                <a:cxn ang="0">
                  <a:pos x="75" y="41"/>
                </a:cxn>
                <a:cxn ang="0">
                  <a:pos x="76" y="38"/>
                </a:cxn>
                <a:cxn ang="0">
                  <a:pos x="75" y="34"/>
                </a:cxn>
              </a:cxnLst>
              <a:rect l="0" t="0" r="r" b="b"/>
              <a:pathLst>
                <a:path w="76" h="75">
                  <a:moveTo>
                    <a:pt x="75" y="34"/>
                  </a:moveTo>
                  <a:lnTo>
                    <a:pt x="75" y="32"/>
                  </a:lnTo>
                  <a:lnTo>
                    <a:pt x="75" y="31"/>
                  </a:lnTo>
                  <a:lnTo>
                    <a:pt x="75" y="29"/>
                  </a:lnTo>
                  <a:lnTo>
                    <a:pt x="74" y="28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5"/>
                  </a:lnTo>
                  <a:lnTo>
                    <a:pt x="73" y="24"/>
                  </a:lnTo>
                  <a:lnTo>
                    <a:pt x="72" y="22"/>
                  </a:lnTo>
                  <a:lnTo>
                    <a:pt x="72" y="21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0" y="18"/>
                  </a:lnTo>
                  <a:lnTo>
                    <a:pt x="70" y="17"/>
                  </a:lnTo>
                  <a:lnTo>
                    <a:pt x="69" y="16"/>
                  </a:lnTo>
                  <a:lnTo>
                    <a:pt x="68" y="15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6" y="12"/>
                  </a:lnTo>
                  <a:lnTo>
                    <a:pt x="65" y="11"/>
                  </a:lnTo>
                  <a:lnTo>
                    <a:pt x="64" y="10"/>
                  </a:lnTo>
                  <a:lnTo>
                    <a:pt x="63" y="9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1" y="7"/>
                  </a:lnTo>
                  <a:lnTo>
                    <a:pt x="60" y="6"/>
                  </a:lnTo>
                  <a:lnTo>
                    <a:pt x="58" y="6"/>
                  </a:lnTo>
                  <a:lnTo>
                    <a:pt x="57" y="5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4" y="3"/>
                  </a:lnTo>
                  <a:lnTo>
                    <a:pt x="53" y="3"/>
                  </a:lnTo>
                  <a:lnTo>
                    <a:pt x="52" y="2"/>
                  </a:lnTo>
                  <a:lnTo>
                    <a:pt x="50" y="2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7" y="1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43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9" y="5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5" y="7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1" y="11"/>
                  </a:lnTo>
                  <a:lnTo>
                    <a:pt x="10" y="12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5"/>
                  </a:lnTo>
                  <a:lnTo>
                    <a:pt x="7" y="16"/>
                  </a:lnTo>
                  <a:lnTo>
                    <a:pt x="6" y="17"/>
                  </a:lnTo>
                  <a:lnTo>
                    <a:pt x="6" y="18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3" y="24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1" y="29"/>
                  </a:lnTo>
                  <a:lnTo>
                    <a:pt x="1" y="31"/>
                  </a:lnTo>
                  <a:lnTo>
                    <a:pt x="1" y="32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0" y="39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4"/>
                  </a:lnTo>
                  <a:lnTo>
                    <a:pt x="1" y="45"/>
                  </a:lnTo>
                  <a:lnTo>
                    <a:pt x="2" y="47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3" y="51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6" y="56"/>
                  </a:lnTo>
                  <a:lnTo>
                    <a:pt x="6" y="58"/>
                  </a:lnTo>
                  <a:lnTo>
                    <a:pt x="7" y="59"/>
                  </a:lnTo>
                  <a:lnTo>
                    <a:pt x="8" y="60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10" y="62"/>
                  </a:lnTo>
                  <a:lnTo>
                    <a:pt x="11" y="63"/>
                  </a:lnTo>
                  <a:lnTo>
                    <a:pt x="12" y="64"/>
                  </a:lnTo>
                  <a:lnTo>
                    <a:pt x="13" y="65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5" y="67"/>
                  </a:lnTo>
                  <a:lnTo>
                    <a:pt x="16" y="68"/>
                  </a:lnTo>
                  <a:lnTo>
                    <a:pt x="18" y="69"/>
                  </a:lnTo>
                  <a:lnTo>
                    <a:pt x="19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2" y="71"/>
                  </a:lnTo>
                  <a:lnTo>
                    <a:pt x="23" y="72"/>
                  </a:lnTo>
                  <a:lnTo>
                    <a:pt x="24" y="72"/>
                  </a:lnTo>
                  <a:lnTo>
                    <a:pt x="26" y="73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9" y="74"/>
                  </a:lnTo>
                  <a:lnTo>
                    <a:pt x="30" y="74"/>
                  </a:lnTo>
                  <a:lnTo>
                    <a:pt x="31" y="74"/>
                  </a:lnTo>
                  <a:lnTo>
                    <a:pt x="33" y="75"/>
                  </a:lnTo>
                  <a:lnTo>
                    <a:pt x="34" y="75"/>
                  </a:lnTo>
                  <a:lnTo>
                    <a:pt x="34" y="75"/>
                  </a:lnTo>
                  <a:lnTo>
                    <a:pt x="34" y="75"/>
                  </a:lnTo>
                  <a:lnTo>
                    <a:pt x="36" y="75"/>
                  </a:lnTo>
                  <a:lnTo>
                    <a:pt x="37" y="75"/>
                  </a:lnTo>
                  <a:lnTo>
                    <a:pt x="39" y="75"/>
                  </a:lnTo>
                  <a:lnTo>
                    <a:pt x="40" y="75"/>
                  </a:lnTo>
                  <a:lnTo>
                    <a:pt x="42" y="75"/>
                  </a:lnTo>
                  <a:lnTo>
                    <a:pt x="42" y="75"/>
                  </a:lnTo>
                  <a:lnTo>
                    <a:pt x="42" y="75"/>
                  </a:lnTo>
                  <a:lnTo>
                    <a:pt x="43" y="75"/>
                  </a:lnTo>
                  <a:lnTo>
                    <a:pt x="45" y="74"/>
                  </a:lnTo>
                  <a:lnTo>
                    <a:pt x="46" y="74"/>
                  </a:lnTo>
                  <a:lnTo>
                    <a:pt x="47" y="74"/>
                  </a:lnTo>
                  <a:lnTo>
                    <a:pt x="49" y="73"/>
                  </a:lnTo>
                  <a:lnTo>
                    <a:pt x="49" y="73"/>
                  </a:lnTo>
                  <a:lnTo>
                    <a:pt x="49" y="73"/>
                  </a:lnTo>
                  <a:lnTo>
                    <a:pt x="50" y="73"/>
                  </a:lnTo>
                  <a:lnTo>
                    <a:pt x="52" y="72"/>
                  </a:lnTo>
                  <a:lnTo>
                    <a:pt x="53" y="72"/>
                  </a:lnTo>
                  <a:lnTo>
                    <a:pt x="54" y="71"/>
                  </a:lnTo>
                  <a:lnTo>
                    <a:pt x="56" y="70"/>
                  </a:lnTo>
                  <a:lnTo>
                    <a:pt x="56" y="70"/>
                  </a:lnTo>
                  <a:lnTo>
                    <a:pt x="56" y="70"/>
                  </a:lnTo>
                  <a:lnTo>
                    <a:pt x="57" y="70"/>
                  </a:lnTo>
                  <a:lnTo>
                    <a:pt x="58" y="69"/>
                  </a:lnTo>
                  <a:lnTo>
                    <a:pt x="60" y="68"/>
                  </a:lnTo>
                  <a:lnTo>
                    <a:pt x="61" y="67"/>
                  </a:lnTo>
                  <a:lnTo>
                    <a:pt x="62" y="66"/>
                  </a:lnTo>
                  <a:lnTo>
                    <a:pt x="62" y="66"/>
                  </a:lnTo>
                  <a:lnTo>
                    <a:pt x="62" y="66"/>
                  </a:lnTo>
                  <a:lnTo>
                    <a:pt x="63" y="65"/>
                  </a:lnTo>
                  <a:lnTo>
                    <a:pt x="64" y="64"/>
                  </a:lnTo>
                  <a:lnTo>
                    <a:pt x="65" y="63"/>
                  </a:lnTo>
                  <a:lnTo>
                    <a:pt x="66" y="62"/>
                  </a:lnTo>
                  <a:lnTo>
                    <a:pt x="67" y="61"/>
                  </a:lnTo>
                  <a:lnTo>
                    <a:pt x="67" y="61"/>
                  </a:lnTo>
                  <a:lnTo>
                    <a:pt x="67" y="61"/>
                  </a:lnTo>
                  <a:lnTo>
                    <a:pt x="68" y="60"/>
                  </a:lnTo>
                  <a:lnTo>
                    <a:pt x="69" y="59"/>
                  </a:lnTo>
                  <a:lnTo>
                    <a:pt x="70" y="58"/>
                  </a:lnTo>
                  <a:lnTo>
                    <a:pt x="70" y="56"/>
                  </a:lnTo>
                  <a:lnTo>
                    <a:pt x="71" y="55"/>
                  </a:lnTo>
                  <a:lnTo>
                    <a:pt x="71" y="55"/>
                  </a:lnTo>
                  <a:lnTo>
                    <a:pt x="71" y="55"/>
                  </a:lnTo>
                  <a:lnTo>
                    <a:pt x="72" y="54"/>
                  </a:lnTo>
                  <a:lnTo>
                    <a:pt x="72" y="52"/>
                  </a:lnTo>
                  <a:lnTo>
                    <a:pt x="73" y="51"/>
                  </a:lnTo>
                  <a:lnTo>
                    <a:pt x="74" y="50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47"/>
                  </a:lnTo>
                  <a:lnTo>
                    <a:pt x="75" y="45"/>
                  </a:lnTo>
                  <a:lnTo>
                    <a:pt x="75" y="44"/>
                  </a:lnTo>
                  <a:lnTo>
                    <a:pt x="75" y="42"/>
                  </a:lnTo>
                  <a:lnTo>
                    <a:pt x="75" y="41"/>
                  </a:lnTo>
                  <a:lnTo>
                    <a:pt x="75" y="41"/>
                  </a:lnTo>
                  <a:lnTo>
                    <a:pt x="75" y="41"/>
                  </a:lnTo>
                  <a:lnTo>
                    <a:pt x="76" y="39"/>
                  </a:lnTo>
                  <a:lnTo>
                    <a:pt x="76" y="38"/>
                  </a:lnTo>
                  <a:lnTo>
                    <a:pt x="76" y="37"/>
                  </a:lnTo>
                  <a:lnTo>
                    <a:pt x="76" y="35"/>
                  </a:lnTo>
                  <a:lnTo>
                    <a:pt x="75" y="34"/>
                  </a:lnTo>
                  <a:lnTo>
                    <a:pt x="75" y="34"/>
                  </a:lnTo>
                  <a:close/>
                </a:path>
              </a:pathLst>
            </a:custGeom>
            <a:solidFill>
              <a:srgbClr val="FF0000"/>
            </a:solidFill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0" name="Oval 52"/>
            <p:cNvSpPr>
              <a:spLocks noChangeArrowheads="1"/>
            </p:cNvSpPr>
            <p:nvPr/>
          </p:nvSpPr>
          <p:spPr bwMode="auto">
            <a:xfrm>
              <a:off x="3764" y="1543"/>
              <a:ext cx="34" cy="34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1" name="Freeform 53"/>
            <p:cNvSpPr>
              <a:spLocks/>
            </p:cNvSpPr>
            <p:nvPr/>
          </p:nvSpPr>
          <p:spPr bwMode="auto">
            <a:xfrm>
              <a:off x="3781" y="1504"/>
              <a:ext cx="1" cy="1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1"/>
                </a:cxn>
                <a:cxn ang="0">
                  <a:pos x="0" y="0"/>
                </a:cxn>
              </a:cxnLst>
              <a:rect l="0" t="0" r="r" b="b"/>
              <a:pathLst>
                <a:path h="151">
                  <a:moveTo>
                    <a:pt x="0" y="0"/>
                  </a:moveTo>
                  <a:lnTo>
                    <a:pt x="0" y="151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2" name="Freeform 54"/>
            <p:cNvSpPr>
              <a:spLocks/>
            </p:cNvSpPr>
            <p:nvPr/>
          </p:nvSpPr>
          <p:spPr bwMode="auto">
            <a:xfrm>
              <a:off x="3726" y="1560"/>
              <a:ext cx="11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1" y="0"/>
                </a:cxn>
                <a:cxn ang="0">
                  <a:pos x="0" y="0"/>
                </a:cxn>
              </a:cxnLst>
              <a:rect l="0" t="0" r="r" b="b"/>
              <a:pathLst>
                <a:path w="151">
                  <a:moveTo>
                    <a:pt x="0" y="0"/>
                  </a:moveTo>
                  <a:lnTo>
                    <a:pt x="151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3" name="Freeform 55"/>
            <p:cNvSpPr>
              <a:spLocks/>
            </p:cNvSpPr>
            <p:nvPr/>
          </p:nvSpPr>
          <p:spPr bwMode="auto">
            <a:xfrm>
              <a:off x="4267" y="4061"/>
              <a:ext cx="27" cy="71"/>
            </a:xfrm>
            <a:custGeom>
              <a:avLst/>
              <a:gdLst/>
              <a:ahLst/>
              <a:cxnLst>
                <a:cxn ang="0">
                  <a:pos x="27" y="71"/>
                </a:cxn>
                <a:cxn ang="0">
                  <a:pos x="18" y="71"/>
                </a:cxn>
                <a:cxn ang="0">
                  <a:pos x="18" y="16"/>
                </a:cxn>
                <a:cxn ang="0">
                  <a:pos x="16" y="17"/>
                </a:cxn>
                <a:cxn ang="0">
                  <a:pos x="15" y="18"/>
                </a:cxn>
                <a:cxn ang="0">
                  <a:pos x="13" y="20"/>
                </a:cxn>
                <a:cxn ang="0">
                  <a:pos x="11" y="20"/>
                </a:cxn>
                <a:cxn ang="0">
                  <a:pos x="10" y="22"/>
                </a:cxn>
                <a:cxn ang="0">
                  <a:pos x="7" y="23"/>
                </a:cxn>
                <a:cxn ang="0">
                  <a:pos x="5" y="24"/>
                </a:cxn>
                <a:cxn ang="0">
                  <a:pos x="4" y="25"/>
                </a:cxn>
                <a:cxn ang="0">
                  <a:pos x="2" y="25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3" y="17"/>
                </a:cxn>
                <a:cxn ang="0">
                  <a:pos x="6" y="15"/>
                </a:cxn>
                <a:cxn ang="0">
                  <a:pos x="8" y="13"/>
                </a:cxn>
                <a:cxn ang="0">
                  <a:pos x="11" y="11"/>
                </a:cxn>
                <a:cxn ang="0">
                  <a:pos x="13" y="9"/>
                </a:cxn>
                <a:cxn ang="0">
                  <a:pos x="16" y="8"/>
                </a:cxn>
                <a:cxn ang="0">
                  <a:pos x="17" y="5"/>
                </a:cxn>
                <a:cxn ang="0">
                  <a:pos x="19" y="4"/>
                </a:cxn>
                <a:cxn ang="0">
                  <a:pos x="20" y="2"/>
                </a:cxn>
                <a:cxn ang="0">
                  <a:pos x="21" y="0"/>
                </a:cxn>
                <a:cxn ang="0">
                  <a:pos x="27" y="0"/>
                </a:cxn>
                <a:cxn ang="0">
                  <a:pos x="27" y="71"/>
                </a:cxn>
              </a:cxnLst>
              <a:rect l="0" t="0" r="r" b="b"/>
              <a:pathLst>
                <a:path w="27" h="71">
                  <a:moveTo>
                    <a:pt x="27" y="71"/>
                  </a:moveTo>
                  <a:lnTo>
                    <a:pt x="18" y="71"/>
                  </a:lnTo>
                  <a:lnTo>
                    <a:pt x="18" y="16"/>
                  </a:lnTo>
                  <a:lnTo>
                    <a:pt x="16" y="17"/>
                  </a:lnTo>
                  <a:lnTo>
                    <a:pt x="15" y="18"/>
                  </a:lnTo>
                  <a:lnTo>
                    <a:pt x="13" y="20"/>
                  </a:lnTo>
                  <a:lnTo>
                    <a:pt x="11" y="20"/>
                  </a:lnTo>
                  <a:lnTo>
                    <a:pt x="10" y="22"/>
                  </a:lnTo>
                  <a:lnTo>
                    <a:pt x="7" y="23"/>
                  </a:lnTo>
                  <a:lnTo>
                    <a:pt x="5" y="24"/>
                  </a:lnTo>
                  <a:lnTo>
                    <a:pt x="4" y="25"/>
                  </a:lnTo>
                  <a:lnTo>
                    <a:pt x="2" y="25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3" y="17"/>
                  </a:lnTo>
                  <a:lnTo>
                    <a:pt x="6" y="15"/>
                  </a:lnTo>
                  <a:lnTo>
                    <a:pt x="8" y="13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16" y="8"/>
                  </a:lnTo>
                  <a:lnTo>
                    <a:pt x="17" y="5"/>
                  </a:lnTo>
                  <a:lnTo>
                    <a:pt x="19" y="4"/>
                  </a:lnTo>
                  <a:lnTo>
                    <a:pt x="20" y="2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27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4" name="Freeform 56"/>
            <p:cNvSpPr>
              <a:spLocks/>
            </p:cNvSpPr>
            <p:nvPr/>
          </p:nvSpPr>
          <p:spPr bwMode="auto">
            <a:xfrm>
              <a:off x="1616" y="1271"/>
              <a:ext cx="28" cy="71"/>
            </a:xfrm>
            <a:custGeom>
              <a:avLst/>
              <a:gdLst/>
              <a:ahLst/>
              <a:cxnLst>
                <a:cxn ang="0">
                  <a:pos x="28" y="71"/>
                </a:cxn>
                <a:cxn ang="0">
                  <a:pos x="19" y="71"/>
                </a:cxn>
                <a:cxn ang="0">
                  <a:pos x="19" y="15"/>
                </a:cxn>
                <a:cxn ang="0">
                  <a:pos x="17" y="17"/>
                </a:cxn>
                <a:cxn ang="0">
                  <a:pos x="16" y="18"/>
                </a:cxn>
                <a:cxn ang="0">
                  <a:pos x="14" y="19"/>
                </a:cxn>
                <a:cxn ang="0">
                  <a:pos x="12" y="20"/>
                </a:cxn>
                <a:cxn ang="0">
                  <a:pos x="10" y="21"/>
                </a:cxn>
                <a:cxn ang="0">
                  <a:pos x="8" y="23"/>
                </a:cxn>
                <a:cxn ang="0">
                  <a:pos x="6" y="23"/>
                </a:cxn>
                <a:cxn ang="0">
                  <a:pos x="4" y="25"/>
                </a:cxn>
                <a:cxn ang="0">
                  <a:pos x="3" y="26"/>
                </a:cxn>
                <a:cxn ang="0">
                  <a:pos x="0" y="26"/>
                </a:cxn>
                <a:cxn ang="0">
                  <a:pos x="0" y="17"/>
                </a:cxn>
                <a:cxn ang="0">
                  <a:pos x="3" y="16"/>
                </a:cxn>
                <a:cxn ang="0">
                  <a:pos x="6" y="14"/>
                </a:cxn>
                <a:cxn ang="0">
                  <a:pos x="9" y="13"/>
                </a:cxn>
                <a:cxn ang="0">
                  <a:pos x="12" y="11"/>
                </a:cxn>
                <a:cxn ang="0">
                  <a:pos x="14" y="9"/>
                </a:cxn>
                <a:cxn ang="0">
                  <a:pos x="16" y="7"/>
                </a:cxn>
                <a:cxn ang="0">
                  <a:pos x="18" y="6"/>
                </a:cxn>
                <a:cxn ang="0">
                  <a:pos x="20" y="3"/>
                </a:cxn>
                <a:cxn ang="0">
                  <a:pos x="21" y="1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71"/>
                </a:cxn>
              </a:cxnLst>
              <a:rect l="0" t="0" r="r" b="b"/>
              <a:pathLst>
                <a:path w="28" h="71">
                  <a:moveTo>
                    <a:pt x="28" y="71"/>
                  </a:moveTo>
                  <a:lnTo>
                    <a:pt x="19" y="71"/>
                  </a:lnTo>
                  <a:lnTo>
                    <a:pt x="19" y="15"/>
                  </a:lnTo>
                  <a:lnTo>
                    <a:pt x="17" y="17"/>
                  </a:lnTo>
                  <a:lnTo>
                    <a:pt x="16" y="18"/>
                  </a:lnTo>
                  <a:lnTo>
                    <a:pt x="14" y="19"/>
                  </a:lnTo>
                  <a:lnTo>
                    <a:pt x="12" y="20"/>
                  </a:lnTo>
                  <a:lnTo>
                    <a:pt x="10" y="21"/>
                  </a:lnTo>
                  <a:lnTo>
                    <a:pt x="8" y="23"/>
                  </a:lnTo>
                  <a:lnTo>
                    <a:pt x="6" y="23"/>
                  </a:lnTo>
                  <a:lnTo>
                    <a:pt x="4" y="25"/>
                  </a:lnTo>
                  <a:lnTo>
                    <a:pt x="3" y="26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6" y="14"/>
                  </a:lnTo>
                  <a:lnTo>
                    <a:pt x="9" y="13"/>
                  </a:lnTo>
                  <a:lnTo>
                    <a:pt x="12" y="11"/>
                  </a:lnTo>
                  <a:lnTo>
                    <a:pt x="14" y="9"/>
                  </a:lnTo>
                  <a:lnTo>
                    <a:pt x="16" y="7"/>
                  </a:lnTo>
                  <a:lnTo>
                    <a:pt x="18" y="6"/>
                  </a:lnTo>
                  <a:lnTo>
                    <a:pt x="20" y="3"/>
                  </a:lnTo>
                  <a:lnTo>
                    <a:pt x="21" y="1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5" name="Freeform 57"/>
            <p:cNvSpPr>
              <a:spLocks noEditPoints="1"/>
            </p:cNvSpPr>
            <p:nvPr/>
          </p:nvSpPr>
          <p:spPr bwMode="auto">
            <a:xfrm>
              <a:off x="1610" y="4061"/>
              <a:ext cx="47" cy="73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" y="22"/>
                </a:cxn>
                <a:cxn ang="0">
                  <a:pos x="3" y="16"/>
                </a:cxn>
                <a:cxn ang="0">
                  <a:pos x="5" y="10"/>
                </a:cxn>
                <a:cxn ang="0">
                  <a:pos x="9" y="5"/>
                </a:cxn>
                <a:cxn ang="0">
                  <a:pos x="12" y="3"/>
                </a:cxn>
                <a:cxn ang="0">
                  <a:pos x="18" y="0"/>
                </a:cxn>
                <a:cxn ang="0">
                  <a:pos x="23" y="0"/>
                </a:cxn>
                <a:cxn ang="0">
                  <a:pos x="28" y="0"/>
                </a:cxn>
                <a:cxn ang="0">
                  <a:pos x="32" y="1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9"/>
                </a:cxn>
                <a:cxn ang="0">
                  <a:pos x="43" y="13"/>
                </a:cxn>
                <a:cxn ang="0">
                  <a:pos x="45" y="17"/>
                </a:cxn>
                <a:cxn ang="0">
                  <a:pos x="46" y="22"/>
                </a:cxn>
                <a:cxn ang="0">
                  <a:pos x="47" y="28"/>
                </a:cxn>
                <a:cxn ang="0">
                  <a:pos x="47" y="36"/>
                </a:cxn>
                <a:cxn ang="0">
                  <a:pos x="46" y="45"/>
                </a:cxn>
                <a:cxn ang="0">
                  <a:pos x="46" y="53"/>
                </a:cxn>
                <a:cxn ang="0">
                  <a:pos x="43" y="59"/>
                </a:cxn>
                <a:cxn ang="0">
                  <a:pos x="40" y="65"/>
                </a:cxn>
                <a:cxn ang="0">
                  <a:pos x="37" y="68"/>
                </a:cxn>
                <a:cxn ang="0">
                  <a:pos x="32" y="71"/>
                </a:cxn>
                <a:cxn ang="0">
                  <a:pos x="26" y="73"/>
                </a:cxn>
                <a:cxn ang="0">
                  <a:pos x="20" y="72"/>
                </a:cxn>
                <a:cxn ang="0">
                  <a:pos x="12" y="70"/>
                </a:cxn>
                <a:cxn ang="0">
                  <a:pos x="7" y="66"/>
                </a:cxn>
                <a:cxn ang="0">
                  <a:pos x="3" y="56"/>
                </a:cxn>
                <a:cxn ang="0">
                  <a:pos x="1" y="44"/>
                </a:cxn>
                <a:cxn ang="0">
                  <a:pos x="9" y="36"/>
                </a:cxn>
                <a:cxn ang="0">
                  <a:pos x="9" y="48"/>
                </a:cxn>
                <a:cxn ang="0">
                  <a:pos x="12" y="56"/>
                </a:cxn>
                <a:cxn ang="0">
                  <a:pos x="15" y="60"/>
                </a:cxn>
                <a:cxn ang="0">
                  <a:pos x="19" y="63"/>
                </a:cxn>
                <a:cxn ang="0">
                  <a:pos x="23" y="64"/>
                </a:cxn>
                <a:cxn ang="0">
                  <a:pos x="28" y="63"/>
                </a:cxn>
                <a:cxn ang="0">
                  <a:pos x="32" y="60"/>
                </a:cxn>
                <a:cxn ang="0">
                  <a:pos x="35" y="56"/>
                </a:cxn>
                <a:cxn ang="0">
                  <a:pos x="37" y="48"/>
                </a:cxn>
                <a:cxn ang="0">
                  <a:pos x="38" y="36"/>
                </a:cxn>
                <a:cxn ang="0">
                  <a:pos x="37" y="25"/>
                </a:cxn>
                <a:cxn ang="0">
                  <a:pos x="35" y="17"/>
                </a:cxn>
                <a:cxn ang="0">
                  <a:pos x="32" y="12"/>
                </a:cxn>
                <a:cxn ang="0">
                  <a:pos x="29" y="10"/>
                </a:cxn>
                <a:cxn ang="0">
                  <a:pos x="23" y="9"/>
                </a:cxn>
                <a:cxn ang="0">
                  <a:pos x="19" y="10"/>
                </a:cxn>
                <a:cxn ang="0">
                  <a:pos x="15" y="12"/>
                </a:cxn>
                <a:cxn ang="0">
                  <a:pos x="12" y="17"/>
                </a:cxn>
                <a:cxn ang="0">
                  <a:pos x="9" y="25"/>
                </a:cxn>
                <a:cxn ang="0">
                  <a:pos x="9" y="36"/>
                </a:cxn>
              </a:cxnLst>
              <a:rect l="0" t="0" r="r" b="b"/>
              <a:pathLst>
                <a:path w="47" h="73">
                  <a:moveTo>
                    <a:pt x="0" y="36"/>
                  </a:moveTo>
                  <a:lnTo>
                    <a:pt x="1" y="31"/>
                  </a:lnTo>
                  <a:lnTo>
                    <a:pt x="1" y="27"/>
                  </a:lnTo>
                  <a:lnTo>
                    <a:pt x="1" y="22"/>
                  </a:lnTo>
                  <a:lnTo>
                    <a:pt x="2" y="19"/>
                  </a:lnTo>
                  <a:lnTo>
                    <a:pt x="3" y="16"/>
                  </a:lnTo>
                  <a:lnTo>
                    <a:pt x="4" y="13"/>
                  </a:lnTo>
                  <a:lnTo>
                    <a:pt x="5" y="10"/>
                  </a:lnTo>
                  <a:lnTo>
                    <a:pt x="6" y="8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2" y="3"/>
                  </a:lnTo>
                  <a:lnTo>
                    <a:pt x="15" y="1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7" y="5"/>
                  </a:lnTo>
                  <a:lnTo>
                    <a:pt x="39" y="5"/>
                  </a:lnTo>
                  <a:lnTo>
                    <a:pt x="40" y="7"/>
                  </a:lnTo>
                  <a:lnTo>
                    <a:pt x="41" y="9"/>
                  </a:lnTo>
                  <a:lnTo>
                    <a:pt x="42" y="11"/>
                  </a:lnTo>
                  <a:lnTo>
                    <a:pt x="43" y="13"/>
                  </a:lnTo>
                  <a:lnTo>
                    <a:pt x="44" y="15"/>
                  </a:lnTo>
                  <a:lnTo>
                    <a:pt x="45" y="17"/>
                  </a:lnTo>
                  <a:lnTo>
                    <a:pt x="46" y="20"/>
                  </a:lnTo>
                  <a:lnTo>
                    <a:pt x="46" y="22"/>
                  </a:lnTo>
                  <a:lnTo>
                    <a:pt x="46" y="25"/>
                  </a:lnTo>
                  <a:lnTo>
                    <a:pt x="47" y="28"/>
                  </a:lnTo>
                  <a:lnTo>
                    <a:pt x="47" y="32"/>
                  </a:lnTo>
                  <a:lnTo>
                    <a:pt x="47" y="36"/>
                  </a:lnTo>
                  <a:lnTo>
                    <a:pt x="47" y="41"/>
                  </a:lnTo>
                  <a:lnTo>
                    <a:pt x="46" y="45"/>
                  </a:lnTo>
                  <a:lnTo>
                    <a:pt x="46" y="50"/>
                  </a:lnTo>
                  <a:lnTo>
                    <a:pt x="46" y="53"/>
                  </a:lnTo>
                  <a:lnTo>
                    <a:pt x="44" y="56"/>
                  </a:lnTo>
                  <a:lnTo>
                    <a:pt x="43" y="59"/>
                  </a:lnTo>
                  <a:lnTo>
                    <a:pt x="42" y="62"/>
                  </a:lnTo>
                  <a:lnTo>
                    <a:pt x="40" y="65"/>
                  </a:lnTo>
                  <a:lnTo>
                    <a:pt x="38" y="67"/>
                  </a:lnTo>
                  <a:lnTo>
                    <a:pt x="37" y="68"/>
                  </a:lnTo>
                  <a:lnTo>
                    <a:pt x="34" y="70"/>
                  </a:lnTo>
                  <a:lnTo>
                    <a:pt x="32" y="71"/>
                  </a:lnTo>
                  <a:lnTo>
                    <a:pt x="29" y="72"/>
                  </a:lnTo>
                  <a:lnTo>
                    <a:pt x="26" y="73"/>
                  </a:lnTo>
                  <a:lnTo>
                    <a:pt x="23" y="73"/>
                  </a:lnTo>
                  <a:lnTo>
                    <a:pt x="20" y="72"/>
                  </a:lnTo>
                  <a:lnTo>
                    <a:pt x="16" y="71"/>
                  </a:lnTo>
                  <a:lnTo>
                    <a:pt x="12" y="70"/>
                  </a:lnTo>
                  <a:lnTo>
                    <a:pt x="9" y="68"/>
                  </a:lnTo>
                  <a:lnTo>
                    <a:pt x="7" y="66"/>
                  </a:lnTo>
                  <a:lnTo>
                    <a:pt x="5" y="62"/>
                  </a:lnTo>
                  <a:lnTo>
                    <a:pt x="3" y="56"/>
                  </a:lnTo>
                  <a:lnTo>
                    <a:pt x="1" y="51"/>
                  </a:lnTo>
                  <a:lnTo>
                    <a:pt x="1" y="44"/>
                  </a:lnTo>
                  <a:lnTo>
                    <a:pt x="0" y="36"/>
                  </a:lnTo>
                  <a:close/>
                  <a:moveTo>
                    <a:pt x="9" y="36"/>
                  </a:moveTo>
                  <a:lnTo>
                    <a:pt x="9" y="42"/>
                  </a:lnTo>
                  <a:lnTo>
                    <a:pt x="9" y="48"/>
                  </a:lnTo>
                  <a:lnTo>
                    <a:pt x="10" y="52"/>
                  </a:lnTo>
                  <a:lnTo>
                    <a:pt x="12" y="56"/>
                  </a:lnTo>
                  <a:lnTo>
                    <a:pt x="13" y="59"/>
                  </a:lnTo>
                  <a:lnTo>
                    <a:pt x="15" y="60"/>
                  </a:lnTo>
                  <a:lnTo>
                    <a:pt x="17" y="62"/>
                  </a:lnTo>
                  <a:lnTo>
                    <a:pt x="19" y="63"/>
                  </a:lnTo>
                  <a:lnTo>
                    <a:pt x="21" y="63"/>
                  </a:lnTo>
                  <a:lnTo>
                    <a:pt x="23" y="64"/>
                  </a:lnTo>
                  <a:lnTo>
                    <a:pt x="26" y="63"/>
                  </a:lnTo>
                  <a:lnTo>
                    <a:pt x="28" y="63"/>
                  </a:lnTo>
                  <a:lnTo>
                    <a:pt x="30" y="62"/>
                  </a:lnTo>
                  <a:lnTo>
                    <a:pt x="32" y="60"/>
                  </a:lnTo>
                  <a:lnTo>
                    <a:pt x="34" y="59"/>
                  </a:lnTo>
                  <a:lnTo>
                    <a:pt x="35" y="56"/>
                  </a:lnTo>
                  <a:lnTo>
                    <a:pt x="37" y="52"/>
                  </a:lnTo>
                  <a:lnTo>
                    <a:pt x="37" y="48"/>
                  </a:lnTo>
                  <a:lnTo>
                    <a:pt x="38" y="42"/>
                  </a:lnTo>
                  <a:lnTo>
                    <a:pt x="38" y="36"/>
                  </a:lnTo>
                  <a:lnTo>
                    <a:pt x="38" y="30"/>
                  </a:lnTo>
                  <a:lnTo>
                    <a:pt x="37" y="25"/>
                  </a:lnTo>
                  <a:lnTo>
                    <a:pt x="37" y="20"/>
                  </a:lnTo>
                  <a:lnTo>
                    <a:pt x="35" y="17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30" y="11"/>
                  </a:lnTo>
                  <a:lnTo>
                    <a:pt x="29" y="10"/>
                  </a:lnTo>
                  <a:lnTo>
                    <a:pt x="26" y="9"/>
                  </a:lnTo>
                  <a:lnTo>
                    <a:pt x="23" y="9"/>
                  </a:lnTo>
                  <a:lnTo>
                    <a:pt x="21" y="9"/>
                  </a:lnTo>
                  <a:lnTo>
                    <a:pt x="19" y="10"/>
                  </a:lnTo>
                  <a:lnTo>
                    <a:pt x="17" y="11"/>
                  </a:lnTo>
                  <a:lnTo>
                    <a:pt x="15" y="12"/>
                  </a:lnTo>
                  <a:lnTo>
                    <a:pt x="13" y="14"/>
                  </a:lnTo>
                  <a:lnTo>
                    <a:pt x="12" y="17"/>
                  </a:lnTo>
                  <a:lnTo>
                    <a:pt x="11" y="20"/>
                  </a:lnTo>
                  <a:lnTo>
                    <a:pt x="9" y="25"/>
                  </a:lnTo>
                  <a:lnTo>
                    <a:pt x="9" y="30"/>
                  </a:lnTo>
                  <a:lnTo>
                    <a:pt x="9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6" name="Freeform 58"/>
            <p:cNvSpPr>
              <a:spLocks/>
            </p:cNvSpPr>
            <p:nvPr/>
          </p:nvSpPr>
          <p:spPr bwMode="auto">
            <a:xfrm>
              <a:off x="3838" y="1393"/>
              <a:ext cx="250" cy="139"/>
            </a:xfrm>
            <a:custGeom>
              <a:avLst/>
              <a:gdLst/>
              <a:ahLst/>
              <a:cxnLst>
                <a:cxn ang="0">
                  <a:pos x="340" y="0"/>
                </a:cxn>
                <a:cxn ang="0">
                  <a:pos x="0" y="189"/>
                </a:cxn>
                <a:cxn ang="0">
                  <a:pos x="340" y="0"/>
                </a:cxn>
              </a:cxnLst>
              <a:rect l="0" t="0" r="r" b="b"/>
              <a:pathLst>
                <a:path w="340" h="189">
                  <a:moveTo>
                    <a:pt x="340" y="0"/>
                  </a:moveTo>
                  <a:lnTo>
                    <a:pt x="0" y="189"/>
                  </a:lnTo>
                  <a:lnTo>
                    <a:pt x="340" y="0"/>
                  </a:lnTo>
                </a:path>
              </a:pathLst>
            </a:custGeom>
            <a:noFill/>
            <a:ln w="8" cap="rnd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7" name="Freeform 59"/>
            <p:cNvSpPr>
              <a:spLocks/>
            </p:cNvSpPr>
            <p:nvPr/>
          </p:nvSpPr>
          <p:spPr bwMode="auto">
            <a:xfrm>
              <a:off x="3837" y="1477"/>
              <a:ext cx="77" cy="55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0" y="55"/>
                </a:cxn>
                <a:cxn ang="0">
                  <a:pos x="77" y="36"/>
                </a:cxn>
                <a:cxn ang="0">
                  <a:pos x="57" y="0"/>
                </a:cxn>
              </a:cxnLst>
              <a:rect l="0" t="0" r="r" b="b"/>
              <a:pathLst>
                <a:path w="77" h="55">
                  <a:moveTo>
                    <a:pt x="57" y="0"/>
                  </a:moveTo>
                  <a:lnTo>
                    <a:pt x="0" y="55"/>
                  </a:lnTo>
                  <a:lnTo>
                    <a:pt x="77" y="36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0000"/>
            </a:solidFill>
            <a:ln w="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8" name="Freeform 60"/>
            <p:cNvSpPr>
              <a:spLocks/>
            </p:cNvSpPr>
            <p:nvPr/>
          </p:nvSpPr>
          <p:spPr bwMode="auto">
            <a:xfrm>
              <a:off x="4228" y="3843"/>
              <a:ext cx="47" cy="105"/>
            </a:xfrm>
            <a:custGeom>
              <a:avLst/>
              <a:gdLst/>
              <a:ahLst/>
              <a:cxnLst>
                <a:cxn ang="0">
                  <a:pos x="27" y="25"/>
                </a:cxn>
                <a:cxn ang="0">
                  <a:pos x="46" y="31"/>
                </a:cxn>
                <a:cxn ang="0">
                  <a:pos x="27" y="82"/>
                </a:cxn>
                <a:cxn ang="0">
                  <a:pos x="28" y="88"/>
                </a:cxn>
                <a:cxn ang="0">
                  <a:pos x="29" y="91"/>
                </a:cxn>
                <a:cxn ang="0">
                  <a:pos x="30" y="94"/>
                </a:cxn>
                <a:cxn ang="0">
                  <a:pos x="32" y="95"/>
                </a:cxn>
                <a:cxn ang="0">
                  <a:pos x="35" y="96"/>
                </a:cxn>
                <a:cxn ang="0">
                  <a:pos x="36" y="95"/>
                </a:cxn>
                <a:cxn ang="0">
                  <a:pos x="38" y="94"/>
                </a:cxn>
                <a:cxn ang="0">
                  <a:pos x="40" y="94"/>
                </a:cxn>
                <a:cxn ang="0">
                  <a:pos x="42" y="91"/>
                </a:cxn>
                <a:cxn ang="0">
                  <a:pos x="43" y="90"/>
                </a:cxn>
                <a:cxn ang="0">
                  <a:pos x="46" y="93"/>
                </a:cxn>
                <a:cxn ang="0">
                  <a:pos x="43" y="97"/>
                </a:cxn>
                <a:cxn ang="0">
                  <a:pos x="39" y="101"/>
                </a:cxn>
                <a:cxn ang="0">
                  <a:pos x="35" y="104"/>
                </a:cxn>
                <a:cxn ang="0">
                  <a:pos x="30" y="105"/>
                </a:cxn>
                <a:cxn ang="0">
                  <a:pos x="27" y="105"/>
                </a:cxn>
                <a:cxn ang="0">
                  <a:pos x="24" y="105"/>
                </a:cxn>
                <a:cxn ang="0">
                  <a:pos x="21" y="103"/>
                </a:cxn>
                <a:cxn ang="0">
                  <a:pos x="18" y="101"/>
                </a:cxn>
                <a:cxn ang="0">
                  <a:pos x="16" y="98"/>
                </a:cxn>
                <a:cxn ang="0">
                  <a:pos x="15" y="95"/>
                </a:cxn>
                <a:cxn ang="0">
                  <a:pos x="14" y="90"/>
                </a:cxn>
                <a:cxn ang="0">
                  <a:pos x="14" y="84"/>
                </a:cxn>
                <a:cxn ang="0">
                  <a:pos x="0" y="31"/>
                </a:cxn>
                <a:cxn ang="0">
                  <a:pos x="2" y="27"/>
                </a:cxn>
                <a:cxn ang="0">
                  <a:pos x="7" y="25"/>
                </a:cxn>
                <a:cxn ang="0">
                  <a:pos x="10" y="22"/>
                </a:cxn>
                <a:cxn ang="0">
                  <a:pos x="15" y="18"/>
                </a:cxn>
                <a:cxn ang="0">
                  <a:pos x="18" y="14"/>
                </a:cxn>
                <a:cxn ang="0">
                  <a:pos x="21" y="10"/>
                </a:cxn>
                <a:cxn ang="0">
                  <a:pos x="23" y="6"/>
                </a:cxn>
                <a:cxn ang="0">
                  <a:pos x="26" y="0"/>
                </a:cxn>
              </a:cxnLst>
              <a:rect l="0" t="0" r="r" b="b"/>
              <a:pathLst>
                <a:path w="47" h="105">
                  <a:moveTo>
                    <a:pt x="27" y="0"/>
                  </a:moveTo>
                  <a:lnTo>
                    <a:pt x="27" y="25"/>
                  </a:lnTo>
                  <a:lnTo>
                    <a:pt x="46" y="25"/>
                  </a:lnTo>
                  <a:lnTo>
                    <a:pt x="46" y="31"/>
                  </a:lnTo>
                  <a:lnTo>
                    <a:pt x="27" y="31"/>
                  </a:lnTo>
                  <a:lnTo>
                    <a:pt x="27" y="82"/>
                  </a:lnTo>
                  <a:lnTo>
                    <a:pt x="27" y="85"/>
                  </a:lnTo>
                  <a:lnTo>
                    <a:pt x="28" y="88"/>
                  </a:lnTo>
                  <a:lnTo>
                    <a:pt x="28" y="90"/>
                  </a:lnTo>
                  <a:lnTo>
                    <a:pt x="29" y="91"/>
                  </a:lnTo>
                  <a:lnTo>
                    <a:pt x="29" y="93"/>
                  </a:lnTo>
                  <a:lnTo>
                    <a:pt x="30" y="94"/>
                  </a:lnTo>
                  <a:lnTo>
                    <a:pt x="31" y="94"/>
                  </a:lnTo>
                  <a:lnTo>
                    <a:pt x="32" y="95"/>
                  </a:lnTo>
                  <a:lnTo>
                    <a:pt x="33" y="95"/>
                  </a:lnTo>
                  <a:lnTo>
                    <a:pt x="35" y="96"/>
                  </a:lnTo>
                  <a:lnTo>
                    <a:pt x="35" y="95"/>
                  </a:lnTo>
                  <a:lnTo>
                    <a:pt x="36" y="95"/>
                  </a:lnTo>
                  <a:lnTo>
                    <a:pt x="38" y="95"/>
                  </a:lnTo>
                  <a:lnTo>
                    <a:pt x="38" y="94"/>
                  </a:lnTo>
                  <a:lnTo>
                    <a:pt x="39" y="94"/>
                  </a:lnTo>
                  <a:lnTo>
                    <a:pt x="40" y="94"/>
                  </a:lnTo>
                  <a:lnTo>
                    <a:pt x="41" y="93"/>
                  </a:lnTo>
                  <a:lnTo>
                    <a:pt x="42" y="91"/>
                  </a:lnTo>
                  <a:lnTo>
                    <a:pt x="42" y="91"/>
                  </a:lnTo>
                  <a:lnTo>
                    <a:pt x="43" y="90"/>
                  </a:lnTo>
                  <a:lnTo>
                    <a:pt x="47" y="90"/>
                  </a:lnTo>
                  <a:lnTo>
                    <a:pt x="46" y="93"/>
                  </a:lnTo>
                  <a:lnTo>
                    <a:pt x="44" y="95"/>
                  </a:lnTo>
                  <a:lnTo>
                    <a:pt x="43" y="97"/>
                  </a:lnTo>
                  <a:lnTo>
                    <a:pt x="41" y="99"/>
                  </a:lnTo>
                  <a:lnTo>
                    <a:pt x="39" y="101"/>
                  </a:lnTo>
                  <a:lnTo>
                    <a:pt x="37" y="102"/>
                  </a:lnTo>
                  <a:lnTo>
                    <a:pt x="35" y="104"/>
                  </a:lnTo>
                  <a:lnTo>
                    <a:pt x="32" y="105"/>
                  </a:lnTo>
                  <a:lnTo>
                    <a:pt x="30" y="105"/>
                  </a:lnTo>
                  <a:lnTo>
                    <a:pt x="28" y="105"/>
                  </a:lnTo>
                  <a:lnTo>
                    <a:pt x="27" y="105"/>
                  </a:lnTo>
                  <a:lnTo>
                    <a:pt x="25" y="105"/>
                  </a:lnTo>
                  <a:lnTo>
                    <a:pt x="24" y="105"/>
                  </a:lnTo>
                  <a:lnTo>
                    <a:pt x="22" y="104"/>
                  </a:lnTo>
                  <a:lnTo>
                    <a:pt x="21" y="103"/>
                  </a:lnTo>
                  <a:lnTo>
                    <a:pt x="19" y="102"/>
                  </a:lnTo>
                  <a:lnTo>
                    <a:pt x="18" y="101"/>
                  </a:lnTo>
                  <a:lnTo>
                    <a:pt x="17" y="99"/>
                  </a:lnTo>
                  <a:lnTo>
                    <a:pt x="16" y="98"/>
                  </a:lnTo>
                  <a:lnTo>
                    <a:pt x="15" y="97"/>
                  </a:lnTo>
                  <a:lnTo>
                    <a:pt x="15" y="95"/>
                  </a:lnTo>
                  <a:lnTo>
                    <a:pt x="14" y="93"/>
                  </a:lnTo>
                  <a:lnTo>
                    <a:pt x="14" y="90"/>
                  </a:lnTo>
                  <a:lnTo>
                    <a:pt x="14" y="88"/>
                  </a:lnTo>
                  <a:lnTo>
                    <a:pt x="14" y="84"/>
                  </a:lnTo>
                  <a:lnTo>
                    <a:pt x="14" y="31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2" y="27"/>
                  </a:lnTo>
                  <a:lnTo>
                    <a:pt x="4" y="26"/>
                  </a:lnTo>
                  <a:lnTo>
                    <a:pt x="7" y="25"/>
                  </a:lnTo>
                  <a:lnTo>
                    <a:pt x="8" y="23"/>
                  </a:lnTo>
                  <a:lnTo>
                    <a:pt x="10" y="22"/>
                  </a:lnTo>
                  <a:lnTo>
                    <a:pt x="13" y="20"/>
                  </a:lnTo>
                  <a:lnTo>
                    <a:pt x="15" y="18"/>
                  </a:lnTo>
                  <a:lnTo>
                    <a:pt x="16" y="16"/>
                  </a:lnTo>
                  <a:lnTo>
                    <a:pt x="18" y="14"/>
                  </a:lnTo>
                  <a:lnTo>
                    <a:pt x="20" y="12"/>
                  </a:lnTo>
                  <a:lnTo>
                    <a:pt x="21" y="10"/>
                  </a:lnTo>
                  <a:lnTo>
                    <a:pt x="22" y="8"/>
                  </a:lnTo>
                  <a:lnTo>
                    <a:pt x="23" y="6"/>
                  </a:lnTo>
                  <a:lnTo>
                    <a:pt x="24" y="3"/>
                  </a:lnTo>
                  <a:lnTo>
                    <a:pt x="26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9" name="Freeform 61"/>
            <p:cNvSpPr>
              <a:spLocks noEditPoints="1"/>
            </p:cNvSpPr>
            <p:nvPr/>
          </p:nvSpPr>
          <p:spPr bwMode="auto">
            <a:xfrm>
              <a:off x="1719" y="1266"/>
              <a:ext cx="115" cy="113"/>
            </a:xfrm>
            <a:custGeom>
              <a:avLst/>
              <a:gdLst/>
              <a:ahLst/>
              <a:cxnLst>
                <a:cxn ang="0">
                  <a:pos x="45" y="61"/>
                </a:cxn>
                <a:cxn ang="0">
                  <a:pos x="40" y="61"/>
                </a:cxn>
                <a:cxn ang="0">
                  <a:pos x="36" y="61"/>
                </a:cxn>
                <a:cxn ang="0">
                  <a:pos x="35" y="61"/>
                </a:cxn>
                <a:cxn ang="0">
                  <a:pos x="33" y="61"/>
                </a:cxn>
                <a:cxn ang="0">
                  <a:pos x="32" y="61"/>
                </a:cxn>
                <a:cxn ang="0">
                  <a:pos x="32" y="101"/>
                </a:cxn>
                <a:cxn ang="0">
                  <a:pos x="33" y="107"/>
                </a:cxn>
                <a:cxn ang="0">
                  <a:pos x="38" y="111"/>
                </a:cxn>
                <a:cxn ang="0">
                  <a:pos x="47" y="111"/>
                </a:cxn>
                <a:cxn ang="0">
                  <a:pos x="0" y="111"/>
                </a:cxn>
                <a:cxn ang="0">
                  <a:pos x="9" y="110"/>
                </a:cxn>
                <a:cxn ang="0">
                  <a:pos x="14" y="107"/>
                </a:cxn>
                <a:cxn ang="0">
                  <a:pos x="16" y="101"/>
                </a:cxn>
                <a:cxn ang="0">
                  <a:pos x="16" y="19"/>
                </a:cxn>
                <a:cxn ang="0">
                  <a:pos x="15" y="9"/>
                </a:cxn>
                <a:cxn ang="0">
                  <a:pos x="13" y="4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55" y="0"/>
                </a:cxn>
                <a:cxn ang="0">
                  <a:pos x="69" y="2"/>
                </a:cxn>
                <a:cxn ang="0">
                  <a:pos x="79" y="7"/>
                </a:cxn>
                <a:cxn ang="0">
                  <a:pos x="86" y="15"/>
                </a:cxn>
                <a:cxn ang="0">
                  <a:pos x="90" y="25"/>
                </a:cxn>
                <a:cxn ang="0">
                  <a:pos x="89" y="36"/>
                </a:cxn>
                <a:cxn ang="0">
                  <a:pos x="83" y="47"/>
                </a:cxn>
                <a:cxn ang="0">
                  <a:pos x="72" y="54"/>
                </a:cxn>
                <a:cxn ang="0">
                  <a:pos x="86" y="90"/>
                </a:cxn>
                <a:cxn ang="0">
                  <a:pos x="95" y="101"/>
                </a:cxn>
                <a:cxn ang="0">
                  <a:pos x="102" y="107"/>
                </a:cxn>
                <a:cxn ang="0">
                  <a:pos x="111" y="111"/>
                </a:cxn>
                <a:cxn ang="0">
                  <a:pos x="32" y="55"/>
                </a:cxn>
                <a:cxn ang="0">
                  <a:pos x="33" y="55"/>
                </a:cxn>
                <a:cxn ang="0">
                  <a:pos x="35" y="55"/>
                </a:cxn>
                <a:cxn ang="0">
                  <a:pos x="36" y="55"/>
                </a:cxn>
                <a:cxn ang="0">
                  <a:pos x="49" y="53"/>
                </a:cxn>
                <a:cxn ang="0">
                  <a:pos x="62" y="47"/>
                </a:cxn>
                <a:cxn ang="0">
                  <a:pos x="69" y="38"/>
                </a:cxn>
                <a:cxn ang="0">
                  <a:pos x="70" y="25"/>
                </a:cxn>
                <a:cxn ang="0">
                  <a:pos x="66" y="15"/>
                </a:cxn>
                <a:cxn ang="0">
                  <a:pos x="58" y="8"/>
                </a:cxn>
                <a:cxn ang="0">
                  <a:pos x="45" y="5"/>
                </a:cxn>
                <a:cxn ang="0">
                  <a:pos x="38" y="6"/>
                </a:cxn>
                <a:cxn ang="0">
                  <a:pos x="32" y="55"/>
                </a:cxn>
              </a:cxnLst>
              <a:rect l="0" t="0" r="r" b="b"/>
              <a:pathLst>
                <a:path w="115" h="113">
                  <a:moveTo>
                    <a:pt x="115" y="113"/>
                  </a:moveTo>
                  <a:lnTo>
                    <a:pt x="84" y="113"/>
                  </a:lnTo>
                  <a:lnTo>
                    <a:pt x="45" y="61"/>
                  </a:lnTo>
                  <a:lnTo>
                    <a:pt x="43" y="61"/>
                  </a:lnTo>
                  <a:lnTo>
                    <a:pt x="41" y="61"/>
                  </a:lnTo>
                  <a:lnTo>
                    <a:pt x="40" y="61"/>
                  </a:lnTo>
                  <a:lnTo>
                    <a:pt x="38" y="61"/>
                  </a:lnTo>
                  <a:lnTo>
                    <a:pt x="37" y="61"/>
                  </a:lnTo>
                  <a:lnTo>
                    <a:pt x="36" y="61"/>
                  </a:lnTo>
                  <a:lnTo>
                    <a:pt x="36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4" y="61"/>
                  </a:lnTo>
                  <a:lnTo>
                    <a:pt x="33" y="61"/>
                  </a:lnTo>
                  <a:lnTo>
                    <a:pt x="33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31" y="94"/>
                  </a:lnTo>
                  <a:lnTo>
                    <a:pt x="32" y="98"/>
                  </a:lnTo>
                  <a:lnTo>
                    <a:pt x="32" y="101"/>
                  </a:lnTo>
                  <a:lnTo>
                    <a:pt x="33" y="104"/>
                  </a:lnTo>
                  <a:lnTo>
                    <a:pt x="33" y="106"/>
                  </a:lnTo>
                  <a:lnTo>
                    <a:pt x="33" y="107"/>
                  </a:lnTo>
                  <a:lnTo>
                    <a:pt x="35" y="109"/>
                  </a:lnTo>
                  <a:lnTo>
                    <a:pt x="36" y="110"/>
                  </a:lnTo>
                  <a:lnTo>
                    <a:pt x="38" y="111"/>
                  </a:lnTo>
                  <a:lnTo>
                    <a:pt x="41" y="111"/>
                  </a:lnTo>
                  <a:lnTo>
                    <a:pt x="43" y="111"/>
                  </a:lnTo>
                  <a:lnTo>
                    <a:pt x="47" y="111"/>
                  </a:lnTo>
                  <a:lnTo>
                    <a:pt x="47" y="113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4" y="111"/>
                  </a:lnTo>
                  <a:lnTo>
                    <a:pt x="7" y="111"/>
                  </a:lnTo>
                  <a:lnTo>
                    <a:pt x="9" y="110"/>
                  </a:lnTo>
                  <a:lnTo>
                    <a:pt x="11" y="110"/>
                  </a:lnTo>
                  <a:lnTo>
                    <a:pt x="13" y="108"/>
                  </a:lnTo>
                  <a:lnTo>
                    <a:pt x="14" y="107"/>
                  </a:lnTo>
                  <a:lnTo>
                    <a:pt x="15" y="105"/>
                  </a:lnTo>
                  <a:lnTo>
                    <a:pt x="15" y="103"/>
                  </a:lnTo>
                  <a:lnTo>
                    <a:pt x="16" y="101"/>
                  </a:lnTo>
                  <a:lnTo>
                    <a:pt x="16" y="98"/>
                  </a:lnTo>
                  <a:lnTo>
                    <a:pt x="16" y="94"/>
                  </a:lnTo>
                  <a:lnTo>
                    <a:pt x="16" y="19"/>
                  </a:lnTo>
                  <a:lnTo>
                    <a:pt x="16" y="15"/>
                  </a:lnTo>
                  <a:lnTo>
                    <a:pt x="16" y="12"/>
                  </a:lnTo>
                  <a:lnTo>
                    <a:pt x="15" y="9"/>
                  </a:lnTo>
                  <a:lnTo>
                    <a:pt x="14" y="7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0" y="3"/>
                  </a:lnTo>
                  <a:lnTo>
                    <a:pt x="9" y="2"/>
                  </a:lnTo>
                  <a:lnTo>
                    <a:pt x="7" y="2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42" y="0"/>
                  </a:lnTo>
                  <a:lnTo>
                    <a:pt x="49" y="0"/>
                  </a:lnTo>
                  <a:lnTo>
                    <a:pt x="55" y="0"/>
                  </a:lnTo>
                  <a:lnTo>
                    <a:pt x="61" y="1"/>
                  </a:lnTo>
                  <a:lnTo>
                    <a:pt x="65" y="2"/>
                  </a:lnTo>
                  <a:lnTo>
                    <a:pt x="69" y="2"/>
                  </a:lnTo>
                  <a:lnTo>
                    <a:pt x="72" y="4"/>
                  </a:lnTo>
                  <a:lnTo>
                    <a:pt x="76" y="5"/>
                  </a:lnTo>
                  <a:lnTo>
                    <a:pt x="79" y="7"/>
                  </a:lnTo>
                  <a:lnTo>
                    <a:pt x="81" y="10"/>
                  </a:lnTo>
                  <a:lnTo>
                    <a:pt x="84" y="12"/>
                  </a:lnTo>
                  <a:lnTo>
                    <a:pt x="86" y="15"/>
                  </a:lnTo>
                  <a:lnTo>
                    <a:pt x="88" y="18"/>
                  </a:lnTo>
                  <a:lnTo>
                    <a:pt x="89" y="22"/>
                  </a:lnTo>
                  <a:lnTo>
                    <a:pt x="90" y="25"/>
                  </a:lnTo>
                  <a:lnTo>
                    <a:pt x="90" y="29"/>
                  </a:lnTo>
                  <a:lnTo>
                    <a:pt x="90" y="33"/>
                  </a:lnTo>
                  <a:lnTo>
                    <a:pt x="89" y="36"/>
                  </a:lnTo>
                  <a:lnTo>
                    <a:pt x="88" y="40"/>
                  </a:lnTo>
                  <a:lnTo>
                    <a:pt x="86" y="44"/>
                  </a:lnTo>
                  <a:lnTo>
                    <a:pt x="83" y="47"/>
                  </a:lnTo>
                  <a:lnTo>
                    <a:pt x="80" y="50"/>
                  </a:lnTo>
                  <a:lnTo>
                    <a:pt x="77" y="52"/>
                  </a:lnTo>
                  <a:lnTo>
                    <a:pt x="72" y="54"/>
                  </a:lnTo>
                  <a:lnTo>
                    <a:pt x="67" y="56"/>
                  </a:lnTo>
                  <a:lnTo>
                    <a:pt x="62" y="57"/>
                  </a:lnTo>
                  <a:lnTo>
                    <a:pt x="86" y="90"/>
                  </a:lnTo>
                  <a:lnTo>
                    <a:pt x="89" y="95"/>
                  </a:lnTo>
                  <a:lnTo>
                    <a:pt x="92" y="98"/>
                  </a:lnTo>
                  <a:lnTo>
                    <a:pt x="95" y="101"/>
                  </a:lnTo>
                  <a:lnTo>
                    <a:pt x="97" y="104"/>
                  </a:lnTo>
                  <a:lnTo>
                    <a:pt x="100" y="106"/>
                  </a:lnTo>
                  <a:lnTo>
                    <a:pt x="102" y="107"/>
                  </a:lnTo>
                  <a:lnTo>
                    <a:pt x="105" y="109"/>
                  </a:lnTo>
                  <a:lnTo>
                    <a:pt x="108" y="110"/>
                  </a:lnTo>
                  <a:lnTo>
                    <a:pt x="111" y="111"/>
                  </a:lnTo>
                  <a:lnTo>
                    <a:pt x="115" y="111"/>
                  </a:lnTo>
                  <a:lnTo>
                    <a:pt x="115" y="113"/>
                  </a:lnTo>
                  <a:close/>
                  <a:moveTo>
                    <a:pt x="32" y="55"/>
                  </a:moveTo>
                  <a:lnTo>
                    <a:pt x="32" y="55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43" y="54"/>
                  </a:lnTo>
                  <a:lnTo>
                    <a:pt x="49" y="53"/>
                  </a:lnTo>
                  <a:lnTo>
                    <a:pt x="54" y="52"/>
                  </a:lnTo>
                  <a:lnTo>
                    <a:pt x="58" y="50"/>
                  </a:lnTo>
                  <a:lnTo>
                    <a:pt x="62" y="47"/>
                  </a:lnTo>
                  <a:lnTo>
                    <a:pt x="65" y="45"/>
                  </a:lnTo>
                  <a:lnTo>
                    <a:pt x="67" y="42"/>
                  </a:lnTo>
                  <a:lnTo>
                    <a:pt x="69" y="38"/>
                  </a:lnTo>
                  <a:lnTo>
                    <a:pt x="70" y="34"/>
                  </a:lnTo>
                  <a:lnTo>
                    <a:pt x="70" y="30"/>
                  </a:lnTo>
                  <a:lnTo>
                    <a:pt x="70" y="25"/>
                  </a:lnTo>
                  <a:lnTo>
                    <a:pt x="69" y="22"/>
                  </a:lnTo>
                  <a:lnTo>
                    <a:pt x="68" y="19"/>
                  </a:lnTo>
                  <a:lnTo>
                    <a:pt x="66" y="15"/>
                  </a:lnTo>
                  <a:lnTo>
                    <a:pt x="64" y="12"/>
                  </a:lnTo>
                  <a:lnTo>
                    <a:pt x="61" y="10"/>
                  </a:lnTo>
                  <a:lnTo>
                    <a:pt x="58" y="8"/>
                  </a:lnTo>
                  <a:lnTo>
                    <a:pt x="54" y="7"/>
                  </a:lnTo>
                  <a:lnTo>
                    <a:pt x="49" y="6"/>
                  </a:lnTo>
                  <a:lnTo>
                    <a:pt x="45" y="5"/>
                  </a:lnTo>
                  <a:lnTo>
                    <a:pt x="43" y="6"/>
                  </a:lnTo>
                  <a:lnTo>
                    <a:pt x="41" y="6"/>
                  </a:lnTo>
                  <a:lnTo>
                    <a:pt x="38" y="6"/>
                  </a:lnTo>
                  <a:lnTo>
                    <a:pt x="35" y="7"/>
                  </a:lnTo>
                  <a:lnTo>
                    <a:pt x="32" y="8"/>
                  </a:lnTo>
                  <a:lnTo>
                    <a:pt x="32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0" name="Freeform 62"/>
            <p:cNvSpPr>
              <a:spLocks/>
            </p:cNvSpPr>
            <p:nvPr/>
          </p:nvSpPr>
          <p:spPr bwMode="auto">
            <a:xfrm>
              <a:off x="1550" y="3737"/>
              <a:ext cx="5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0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1" name="Freeform 63"/>
            <p:cNvSpPr>
              <a:spLocks/>
            </p:cNvSpPr>
            <p:nvPr/>
          </p:nvSpPr>
          <p:spPr bwMode="auto">
            <a:xfrm>
              <a:off x="1550" y="3457"/>
              <a:ext cx="5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0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2" name="Freeform 64"/>
            <p:cNvSpPr>
              <a:spLocks/>
            </p:cNvSpPr>
            <p:nvPr/>
          </p:nvSpPr>
          <p:spPr bwMode="auto">
            <a:xfrm>
              <a:off x="1550" y="3178"/>
              <a:ext cx="5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0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Freeform 65"/>
            <p:cNvSpPr>
              <a:spLocks/>
            </p:cNvSpPr>
            <p:nvPr/>
          </p:nvSpPr>
          <p:spPr bwMode="auto">
            <a:xfrm>
              <a:off x="1550" y="2899"/>
              <a:ext cx="5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0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Freeform 66"/>
            <p:cNvSpPr>
              <a:spLocks/>
            </p:cNvSpPr>
            <p:nvPr/>
          </p:nvSpPr>
          <p:spPr bwMode="auto">
            <a:xfrm>
              <a:off x="1550" y="2620"/>
              <a:ext cx="5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0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Freeform 67"/>
            <p:cNvSpPr>
              <a:spLocks/>
            </p:cNvSpPr>
            <p:nvPr/>
          </p:nvSpPr>
          <p:spPr bwMode="auto">
            <a:xfrm>
              <a:off x="1550" y="2341"/>
              <a:ext cx="5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0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6" name="Freeform 68"/>
            <p:cNvSpPr>
              <a:spLocks/>
            </p:cNvSpPr>
            <p:nvPr/>
          </p:nvSpPr>
          <p:spPr bwMode="auto">
            <a:xfrm>
              <a:off x="1550" y="2062"/>
              <a:ext cx="5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0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7" name="Freeform 69"/>
            <p:cNvSpPr>
              <a:spLocks/>
            </p:cNvSpPr>
            <p:nvPr/>
          </p:nvSpPr>
          <p:spPr bwMode="auto">
            <a:xfrm>
              <a:off x="1550" y="1783"/>
              <a:ext cx="5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0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8" name="Freeform 70"/>
            <p:cNvSpPr>
              <a:spLocks/>
            </p:cNvSpPr>
            <p:nvPr/>
          </p:nvSpPr>
          <p:spPr bwMode="auto">
            <a:xfrm>
              <a:off x="1550" y="1504"/>
              <a:ext cx="5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5" y="0"/>
                </a:cxn>
                <a:cxn ang="0">
                  <a:pos x="0" y="0"/>
                </a:cxn>
              </a:cxnLst>
              <a:rect l="0" t="0" r="r" b="b"/>
              <a:pathLst>
                <a:path w="75">
                  <a:moveTo>
                    <a:pt x="0" y="0"/>
                  </a:moveTo>
                  <a:lnTo>
                    <a:pt x="75" y="0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9" name="Freeform 71"/>
            <p:cNvSpPr>
              <a:spLocks/>
            </p:cNvSpPr>
            <p:nvPr/>
          </p:nvSpPr>
          <p:spPr bwMode="auto">
            <a:xfrm>
              <a:off x="1856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0" name="Freeform 72"/>
            <p:cNvSpPr>
              <a:spLocks/>
            </p:cNvSpPr>
            <p:nvPr/>
          </p:nvSpPr>
          <p:spPr bwMode="auto">
            <a:xfrm>
              <a:off x="2135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1" name="Freeform 73"/>
            <p:cNvSpPr>
              <a:spLocks/>
            </p:cNvSpPr>
            <p:nvPr/>
          </p:nvSpPr>
          <p:spPr bwMode="auto">
            <a:xfrm>
              <a:off x="2414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2" name="Freeform 74"/>
            <p:cNvSpPr>
              <a:spLocks/>
            </p:cNvSpPr>
            <p:nvPr/>
          </p:nvSpPr>
          <p:spPr bwMode="auto">
            <a:xfrm>
              <a:off x="2693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3" name="Freeform 75"/>
            <p:cNvSpPr>
              <a:spLocks/>
            </p:cNvSpPr>
            <p:nvPr/>
          </p:nvSpPr>
          <p:spPr bwMode="auto">
            <a:xfrm>
              <a:off x="2972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4" name="Freeform 76"/>
            <p:cNvSpPr>
              <a:spLocks/>
            </p:cNvSpPr>
            <p:nvPr/>
          </p:nvSpPr>
          <p:spPr bwMode="auto">
            <a:xfrm>
              <a:off x="3251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5" name="Freeform 77"/>
            <p:cNvSpPr>
              <a:spLocks/>
            </p:cNvSpPr>
            <p:nvPr/>
          </p:nvSpPr>
          <p:spPr bwMode="auto">
            <a:xfrm>
              <a:off x="3530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6" name="Freeform 78"/>
            <p:cNvSpPr>
              <a:spLocks/>
            </p:cNvSpPr>
            <p:nvPr/>
          </p:nvSpPr>
          <p:spPr bwMode="auto">
            <a:xfrm>
              <a:off x="3809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7" name="Freeform 79"/>
            <p:cNvSpPr>
              <a:spLocks/>
            </p:cNvSpPr>
            <p:nvPr/>
          </p:nvSpPr>
          <p:spPr bwMode="auto">
            <a:xfrm>
              <a:off x="4088" y="3988"/>
              <a:ext cx="1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5"/>
                </a:cxn>
                <a:cxn ang="0">
                  <a:pos x="0" y="0"/>
                </a:cxn>
              </a:cxnLst>
              <a:rect l="0" t="0" r="r" b="b"/>
              <a:pathLst>
                <a:path h="75">
                  <a:moveTo>
                    <a:pt x="0" y="0"/>
                  </a:move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noFill/>
            <a:ln w="6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581772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>
                <a:cs typeface="Times New Roman" pitchFamily="18" charset="0"/>
              </a:rPr>
              <a:t>Приклад роботи </a:t>
            </a:r>
            <a:r>
              <a:rPr lang="uk-UA" sz="3200" dirty="0" smtClean="0">
                <a:cs typeface="Times New Roman" pitchFamily="18" charset="0"/>
              </a:rPr>
              <a:t>інтелектуальної системи </a:t>
            </a:r>
            <a:r>
              <a:rPr lang="uk-UA" sz="3200" dirty="0" smtClean="0">
                <a:cs typeface="Times New Roman" pitchFamily="18" charset="0"/>
              </a:rPr>
              <a:t>автоматизації служби таксі</a:t>
            </a:r>
            <a:endParaRPr lang="uk-UA" sz="3200" dirty="0"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6620" y="1935163"/>
            <a:ext cx="587075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>
                <a:cs typeface="Times New Roman" pitchFamily="18" charset="0"/>
              </a:rPr>
              <a:t>Приклад роботи інтелектуальної системи автоматизації служби таксі</a:t>
            </a:r>
            <a:endParaRPr lang="en-US" sz="3200" dirty="0"/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36620" y="1935163"/>
            <a:ext cx="587075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/>
              <a:t>Приклад роботи інтелектуальної системи автоматизації служби таксі</a:t>
            </a:r>
            <a:endParaRPr lang="en-US" sz="3200" dirty="0"/>
          </a:p>
        </p:txBody>
      </p:sp>
      <p:pic>
        <p:nvPicPr>
          <p:cNvPr id="38914" name="Picture 2" descr="D:\ВНТУ\2014\MY_PROJECT\бакалаврська\бакалаврська\images\dispatcher\dispatcher_main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74671" y="1935163"/>
            <a:ext cx="6594657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Висновок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0059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800" dirty="0" smtClean="0"/>
              <a:t>		</a:t>
            </a:r>
            <a:r>
              <a:rPr lang="uk-UA" sz="2800" dirty="0" smtClean="0"/>
              <a:t>Дана інтелектуальна система призначена </a:t>
            </a:r>
            <a:r>
              <a:rPr lang="uk-UA" sz="2800" dirty="0" smtClean="0"/>
              <a:t>для автоматизації служби таксі, з метою зменшити частину ручної праці і кількості паперових документів диспетчера і наглядно демонструвати зайнятість водіїв</a:t>
            </a:r>
            <a:r>
              <a:rPr lang="uk-UA" sz="2800" dirty="0" smtClean="0"/>
              <a:t>.</a:t>
            </a: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		</a:t>
            </a:r>
            <a:r>
              <a:rPr lang="uk-UA" sz="2800" dirty="0" smtClean="0"/>
              <a:t>З результату роботи можна зробити висновок, що витрати часу на оформлення замовлення зменшилися, тому ефективність роботи підвищилася. Отже</a:t>
            </a:r>
            <a:r>
              <a:rPr lang="en-US" sz="2800" dirty="0" smtClean="0"/>
              <a:t> </a:t>
            </a:r>
            <a:r>
              <a:rPr lang="uk-UA" sz="2800" dirty="0" smtClean="0"/>
              <a:t>мета, яка була поставлена перед розробкою системи, досягнута.</a:t>
            </a:r>
            <a:endParaRPr lang="uk-UA" sz="2800" dirty="0" smtClean="0"/>
          </a:p>
          <a:p>
            <a:pPr algn="just">
              <a:buNone/>
            </a:pPr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371600"/>
            <a:ext cx="8643998" cy="1828800"/>
          </a:xfrm>
        </p:spPr>
        <p:txBody>
          <a:bodyPr>
            <a:normAutofit/>
          </a:bodyPr>
          <a:lstStyle/>
          <a:p>
            <a:r>
              <a:rPr lang="ru-RU" dirty="0" err="1" smtClean="0"/>
              <a:t>Дякую</a:t>
            </a:r>
            <a:r>
              <a:rPr lang="ru-RU" dirty="0" smtClean="0"/>
              <a:t> за </a:t>
            </a:r>
            <a:r>
              <a:rPr lang="ru-RU" dirty="0" err="1" smtClean="0"/>
              <a:t>увагу</a:t>
            </a:r>
            <a:endParaRPr lang="ru-RU" dirty="0"/>
          </a:p>
        </p:txBody>
      </p:sp>
      <p:pic>
        <p:nvPicPr>
          <p:cNvPr id="17410" name="Picture 2" descr="C:\Users\Roman\Desktop\front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157" y="3356522"/>
            <a:ext cx="3776677" cy="3073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000" dirty="0" smtClean="0"/>
              <a:t>Актуальність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2636528"/>
          </a:xfrm>
        </p:spPr>
        <p:txBody>
          <a:bodyPr>
            <a:normAutofit/>
          </a:bodyPr>
          <a:lstStyle/>
          <a:p>
            <a:pPr algn="just"/>
            <a:r>
              <a:rPr lang="uk-UA" sz="3600" dirty="0" smtClean="0"/>
              <a:t>зростання попиту на службу таксі</a:t>
            </a:r>
            <a:r>
              <a:rPr lang="ru-RU" sz="3600" dirty="0" smtClean="0"/>
              <a:t>;</a:t>
            </a:r>
          </a:p>
          <a:p>
            <a:pPr algn="just"/>
            <a:r>
              <a:rPr lang="uk-UA" sz="3600" dirty="0" smtClean="0"/>
              <a:t>розвиток мобільних технологій;</a:t>
            </a:r>
          </a:p>
          <a:p>
            <a:pPr algn="just"/>
            <a:r>
              <a:rPr lang="uk-UA" sz="3600" dirty="0" smtClean="0"/>
              <a:t>розвиток і здешевлення технологій безпровідної передачі даних.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 smtClean="0"/>
              <a:t>Порівняння з аналогами</a:t>
            </a:r>
            <a:endParaRPr lang="en-US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564826"/>
          </a:xfrm>
        </p:spPr>
        <p:txBody>
          <a:bodyPr/>
          <a:lstStyle/>
          <a:p>
            <a:pPr algn="ctr">
              <a:buNone/>
            </a:pPr>
            <a:r>
              <a:rPr lang="uk-UA" dirty="0" smtClean="0"/>
              <a:t>Таксі</a:t>
            </a:r>
            <a:r>
              <a:rPr lang="ru-RU" dirty="0" smtClean="0"/>
              <a:t> Диспетчер</a:t>
            </a:r>
            <a:endParaRPr lang="en-US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571744"/>
            <a:ext cx="5943600" cy="3976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 smtClean="0"/>
              <a:t>Порівняння з аналогами</a:t>
            </a:r>
            <a:endParaRPr lang="en-US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uk-UA" b="1" dirty="0" smtClean="0"/>
              <a:t>Призначення:</a:t>
            </a:r>
            <a:r>
              <a:rPr lang="uk-UA" dirty="0" smtClean="0"/>
              <a:t> для прийняття замовлень і їх обробки з наступним оформленням звітів, а так само більш зручного ведення кадрових справ</a:t>
            </a:r>
          </a:p>
          <a:p>
            <a:pPr algn="just"/>
            <a:endParaRPr lang="uk-UA" dirty="0" smtClean="0"/>
          </a:p>
          <a:p>
            <a:pPr algn="just"/>
            <a:r>
              <a:rPr lang="uk-UA" b="1" dirty="0" smtClean="0"/>
              <a:t>Переваги: </a:t>
            </a:r>
            <a:r>
              <a:rPr lang="uk-UA" dirty="0" smtClean="0"/>
              <a:t>зручний інтерфейс, що відображає всі нюанси замовлень, підтримка паролів, можливість самому формувати звіти, підтримка тарифів і автоматичне визначення вартості, можливість роботи з різними базами даних</a:t>
            </a:r>
          </a:p>
          <a:p>
            <a:pPr algn="just"/>
            <a:endParaRPr lang="uk-UA" dirty="0" smtClean="0"/>
          </a:p>
          <a:p>
            <a:pPr algn="just"/>
            <a:r>
              <a:rPr lang="uk-UA" b="1" dirty="0" smtClean="0"/>
              <a:t>Недоліки:</a:t>
            </a:r>
            <a:r>
              <a:rPr lang="uk-UA" dirty="0" smtClean="0"/>
              <a:t> функції диспетчера та адміністратора поєднуються в одній особі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 smtClean="0"/>
              <a:t>Порівняння з аналогами</a:t>
            </a:r>
            <a:endParaRPr lang="en-US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564826"/>
          </a:xfrm>
        </p:spPr>
        <p:txBody>
          <a:bodyPr/>
          <a:lstStyle/>
          <a:p>
            <a:pPr algn="ctr">
              <a:buNone/>
            </a:pPr>
            <a:r>
              <a:rPr lang="uk-UA" dirty="0" smtClean="0"/>
              <a:t>АРМ диспетчера таксі 2.0</a:t>
            </a:r>
            <a:endParaRPr lang="en-US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643182"/>
            <a:ext cx="5448661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Порівняння з аналогами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400" b="1" dirty="0" smtClean="0"/>
              <a:t>Призначення: </a:t>
            </a:r>
            <a:r>
              <a:rPr lang="uk-UA" sz="2400" dirty="0" smtClean="0"/>
              <a:t>для прийняття замовлень і їх обробки з наступним оформленням звітів</a:t>
            </a:r>
          </a:p>
          <a:p>
            <a:pPr algn="just"/>
            <a:endParaRPr lang="uk-UA" sz="2400" dirty="0" smtClean="0"/>
          </a:p>
          <a:p>
            <a:pPr algn="just"/>
            <a:r>
              <a:rPr lang="uk-UA" sz="2400" b="1" dirty="0" smtClean="0"/>
              <a:t>Переваги: </a:t>
            </a:r>
            <a:r>
              <a:rPr lang="uk-UA" sz="2400" dirty="0" smtClean="0"/>
              <a:t>простота роботи, низькі системні вимоги, простий інтерфейс, що не вимагає спеціальної підготовки</a:t>
            </a:r>
          </a:p>
          <a:p>
            <a:pPr algn="just"/>
            <a:endParaRPr lang="uk-UA" sz="2400" dirty="0" smtClean="0"/>
          </a:p>
          <a:p>
            <a:pPr algn="just"/>
            <a:r>
              <a:rPr lang="uk-UA" sz="2400" b="1" dirty="0" smtClean="0"/>
              <a:t>Недоліки: </a:t>
            </a:r>
            <a:r>
              <a:rPr lang="uk-UA" sz="2400" dirty="0" smtClean="0"/>
              <a:t>поєднує в собі функції диспетчера і частина функцій адміністратора, немає захисту даних (не підтримує паролів), немає можливості зведених звітів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err="1" smtClean="0"/>
              <a:t>Аналіз</a:t>
            </a:r>
            <a:r>
              <a:rPr lang="ru-RU" sz="3200" dirty="0" smtClean="0"/>
              <a:t> </a:t>
            </a:r>
            <a:r>
              <a:rPr lang="ru-RU" sz="3200" dirty="0" err="1" smtClean="0"/>
              <a:t>інтелектуальних</a:t>
            </a:r>
            <a:r>
              <a:rPr lang="ru-RU" sz="3200" dirty="0" smtClean="0"/>
              <a:t> </a:t>
            </a:r>
            <a:r>
              <a:rPr lang="ru-RU" sz="3200" dirty="0" err="1" smtClean="0"/>
              <a:t>інформаційних</a:t>
            </a:r>
            <a:r>
              <a:rPr lang="ru-RU" sz="3200" dirty="0" smtClean="0"/>
              <a:t> </a:t>
            </a:r>
            <a:r>
              <a:rPr lang="ru-RU" sz="3200" dirty="0" err="1" smtClean="0"/>
              <a:t>технологій</a:t>
            </a:r>
            <a:endParaRPr lang="en-US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Експертна</a:t>
            </a:r>
            <a:r>
              <a:rPr lang="ru-RU" dirty="0" smtClean="0"/>
              <a:t> </a:t>
            </a:r>
            <a:r>
              <a:rPr lang="ru-RU" dirty="0" smtClean="0"/>
              <a:t>система</a:t>
            </a:r>
          </a:p>
          <a:p>
            <a:endParaRPr lang="ru-RU" dirty="0" smtClean="0"/>
          </a:p>
          <a:p>
            <a:r>
              <a:rPr lang="ru-RU" dirty="0" err="1" smtClean="0"/>
              <a:t>Нейромережі</a:t>
            </a:r>
            <a:r>
              <a:rPr lang="ru-RU" dirty="0" smtClean="0"/>
              <a:t> (</a:t>
            </a:r>
            <a:r>
              <a:rPr lang="en-US" dirty="0" smtClean="0"/>
              <a:t>Neural networks)</a:t>
            </a:r>
            <a:endParaRPr lang="uk-UA" dirty="0" smtClean="0"/>
          </a:p>
          <a:p>
            <a:endParaRPr lang="en-US" dirty="0" smtClean="0"/>
          </a:p>
          <a:p>
            <a:r>
              <a:rPr lang="ru-RU" dirty="0" err="1" smtClean="0"/>
              <a:t>Системи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навчання</a:t>
            </a:r>
            <a:r>
              <a:rPr lang="ru-RU" dirty="0" smtClean="0"/>
              <a:t> (</a:t>
            </a:r>
            <a:r>
              <a:rPr lang="en-US" dirty="0" smtClean="0"/>
              <a:t>Learning)</a:t>
            </a:r>
            <a:endParaRPr lang="uk-UA" dirty="0" smtClean="0"/>
          </a:p>
          <a:p>
            <a:endParaRPr lang="en-US" dirty="0" smtClean="0"/>
          </a:p>
          <a:p>
            <a:r>
              <a:rPr lang="ru-RU" dirty="0" err="1" smtClean="0"/>
              <a:t>Дейтамайнінг</a:t>
            </a:r>
            <a:r>
              <a:rPr lang="ru-RU" dirty="0" smtClean="0"/>
              <a:t> (</a:t>
            </a:r>
            <a:r>
              <a:rPr lang="en-US" dirty="0" smtClean="0"/>
              <a:t>Data mining)</a:t>
            </a:r>
            <a:endParaRPr lang="uk-UA" dirty="0" smtClean="0"/>
          </a:p>
          <a:p>
            <a:endParaRPr lang="en-US" dirty="0" smtClean="0"/>
          </a:p>
          <a:p>
            <a:r>
              <a:rPr lang="ru-RU" dirty="0" err="1" smtClean="0"/>
              <a:t>Генетичні</a:t>
            </a:r>
            <a:r>
              <a:rPr lang="ru-RU" dirty="0" smtClean="0"/>
              <a:t> </a:t>
            </a:r>
            <a:r>
              <a:rPr lang="ru-RU" dirty="0" err="1" smtClean="0"/>
              <a:t>алгоритми</a:t>
            </a:r>
            <a:r>
              <a:rPr lang="ru-RU" dirty="0" smtClean="0"/>
              <a:t> (</a:t>
            </a:r>
            <a:r>
              <a:rPr lang="en-US" dirty="0" smtClean="0"/>
              <a:t>Genetic Algorithms)</a:t>
            </a:r>
            <a:endParaRPr lang="uk-UA" dirty="0" smtClean="0"/>
          </a:p>
          <a:p>
            <a:endParaRPr lang="en-US" dirty="0" smtClean="0"/>
          </a:p>
          <a:p>
            <a:r>
              <a:rPr lang="ru-RU" dirty="0" err="1" smtClean="0"/>
              <a:t>Програмні</a:t>
            </a:r>
            <a:r>
              <a:rPr lang="ru-RU" dirty="0" smtClean="0"/>
              <a:t> </a:t>
            </a:r>
            <a:r>
              <a:rPr lang="ru-RU" dirty="0" err="1" smtClean="0"/>
              <a:t>агенти</a:t>
            </a:r>
            <a:r>
              <a:rPr lang="ru-RU" dirty="0" smtClean="0"/>
              <a:t> (</a:t>
            </a:r>
            <a:r>
              <a:rPr lang="en-US" dirty="0" smtClean="0"/>
              <a:t>Software Agents)</a:t>
            </a:r>
            <a:endParaRPr lang="uk-UA" dirty="0" smtClean="0"/>
          </a:p>
          <a:p>
            <a:endParaRPr lang="en-US" dirty="0" smtClean="0"/>
          </a:p>
          <a:p>
            <a:r>
              <a:rPr lang="ru-RU" dirty="0" smtClean="0"/>
              <a:t>Система </a:t>
            </a:r>
            <a:r>
              <a:rPr lang="ru-RU" dirty="0" err="1" smtClean="0"/>
              <a:t>підтримки</a:t>
            </a:r>
            <a:r>
              <a:rPr lang="ru-RU" dirty="0" smtClean="0"/>
              <a:t> </a:t>
            </a:r>
            <a:r>
              <a:rPr lang="ru-RU" dirty="0" err="1" smtClean="0"/>
              <a:t>прийняття</a:t>
            </a:r>
            <a:r>
              <a:rPr lang="ru-RU" dirty="0" smtClean="0"/>
              <a:t> </a:t>
            </a:r>
            <a:r>
              <a:rPr lang="ru-RU" dirty="0" err="1" smtClean="0"/>
              <a:t>рішень</a:t>
            </a:r>
            <a:r>
              <a:rPr lang="ru-RU" dirty="0" smtClean="0"/>
              <a:t> (СППР)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/>
              <a:t>Обґрунтування </a:t>
            </a:r>
            <a:r>
              <a:rPr lang="uk-UA" sz="3200" dirty="0" smtClean="0"/>
              <a:t>вибору</a:t>
            </a:r>
            <a:r>
              <a:rPr lang="ru-RU" sz="3200" dirty="0" smtClean="0"/>
              <a:t> методу </a:t>
            </a:r>
            <a:r>
              <a:rPr lang="uk-UA" sz="3200" dirty="0" smtClean="0"/>
              <a:t>кластеризації для </a:t>
            </a:r>
            <a:r>
              <a:rPr lang="uk-UA" sz="3200" dirty="0" smtClean="0"/>
              <a:t>підтримки прийняття рішень</a:t>
            </a:r>
            <a:endParaRPr lang="en-US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00438"/>
            <a:ext cx="8229600" cy="1428760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K-Means (</a:t>
            </a:r>
            <a:r>
              <a:rPr lang="ru-RU" sz="4000" dirty="0" smtClean="0"/>
              <a:t>метод </a:t>
            </a:r>
            <a:r>
              <a:rPr lang="en-US" sz="4000" dirty="0" smtClean="0"/>
              <a:t>k - </a:t>
            </a:r>
            <a:r>
              <a:rPr lang="ru-RU" sz="4000" dirty="0" err="1" smtClean="0"/>
              <a:t>середніх</a:t>
            </a:r>
            <a:r>
              <a:rPr lang="en-US" sz="4000" dirty="0" smtClean="0"/>
              <a:t>)</a:t>
            </a:r>
            <a:endParaRPr lang="uk-UA" sz="4000" dirty="0" smtClean="0"/>
          </a:p>
          <a:p>
            <a:r>
              <a:rPr lang="en-US" sz="4000" dirty="0" err="1" smtClean="0"/>
              <a:t>Forel</a:t>
            </a:r>
            <a:r>
              <a:rPr lang="en-US" sz="4000" dirty="0" smtClean="0"/>
              <a:t> (</a:t>
            </a:r>
            <a:r>
              <a:rPr lang="ru-RU" sz="4000" dirty="0" err="1" smtClean="0"/>
              <a:t>формальний</a:t>
            </a:r>
            <a:r>
              <a:rPr lang="ru-RU" sz="4000" dirty="0" smtClean="0"/>
              <a:t> </a:t>
            </a:r>
            <a:r>
              <a:rPr lang="ru-RU" sz="4000" dirty="0" err="1" smtClean="0"/>
              <a:t>елемент</a:t>
            </a:r>
            <a:r>
              <a:rPr lang="en-US" sz="4000" dirty="0" smtClean="0"/>
              <a:t>)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1113</TotalTime>
  <Words>556</Words>
  <Application>Microsoft Office PowerPoint</Application>
  <PresentationFormat>Экран (4:3)</PresentationFormat>
  <Paragraphs>91</Paragraphs>
  <Slides>25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Поток</vt:lpstr>
      <vt:lpstr>Microsoft Equation 3.0</vt:lpstr>
      <vt:lpstr>Розробка інтелектуальної системи автоматизації служби таксі</vt:lpstr>
      <vt:lpstr>Об’єкт, предмет та мета</vt:lpstr>
      <vt:lpstr>Актуальність</vt:lpstr>
      <vt:lpstr>Порівняння з аналогами</vt:lpstr>
      <vt:lpstr>Порівняння з аналогами</vt:lpstr>
      <vt:lpstr>Порівняння з аналогами</vt:lpstr>
      <vt:lpstr>Порівняння з аналогами</vt:lpstr>
      <vt:lpstr>Аналіз інтелектуальних інформаційних технологій</vt:lpstr>
      <vt:lpstr>Обґрунтування вибору методу кластеризації для підтримки прийняття рішень</vt:lpstr>
      <vt:lpstr>Постановка задачі</vt:lpstr>
      <vt:lpstr>Загальний опис функціональності</vt:lpstr>
      <vt:lpstr>Загальний опис функціональності</vt:lpstr>
      <vt:lpstr>Можливості системи</vt:lpstr>
      <vt:lpstr>Діаграма розгортання компонентів системи</vt:lpstr>
      <vt:lpstr>Слайд 15</vt:lpstr>
      <vt:lpstr>Модель БД системи</vt:lpstr>
      <vt:lpstr>Загальна структура системи</vt:lpstr>
      <vt:lpstr>Вхідні дані для кластеризації водіїв</vt:lpstr>
      <vt:lpstr>Визначення кількості кластерів при виконанні алгоритму кластеризації водіїв</vt:lpstr>
      <vt:lpstr>Результат кластеризації водіїв</vt:lpstr>
      <vt:lpstr>Приклад роботи інтелектуальної системи автоматизації служби таксі</vt:lpstr>
      <vt:lpstr>Приклад роботи інтелектуальної системи автоматизації служби таксі</vt:lpstr>
      <vt:lpstr>Приклад роботи інтелектуальної системи автоматизації служби таксі</vt:lpstr>
      <vt:lpstr>Висновок</vt:lpstr>
      <vt:lpstr>Дякую за увагу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Програмні модулі для автоматизації служби таксі</dc:title>
  <dc:creator>Roman</dc:creator>
  <cp:lastModifiedBy>Roman</cp:lastModifiedBy>
  <cp:revision>75</cp:revision>
  <dcterms:created xsi:type="dcterms:W3CDTF">2014-03-13T20:46:33Z</dcterms:created>
  <dcterms:modified xsi:type="dcterms:W3CDTF">2015-06-14T16:46:08Z</dcterms:modified>
</cp:coreProperties>
</file>