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6" r:id="rId1"/>
  </p:sldMasterIdLst>
  <p:sldIdLst>
    <p:sldId id="256" r:id="rId2"/>
    <p:sldId id="257" r:id="rId3"/>
    <p:sldId id="272" r:id="rId4"/>
    <p:sldId id="258" r:id="rId5"/>
    <p:sldId id="279" r:id="rId6"/>
    <p:sldId id="274" r:id="rId7"/>
    <p:sldId id="276" r:id="rId8"/>
    <p:sldId id="271" r:id="rId9"/>
    <p:sldId id="260" r:id="rId10"/>
    <p:sldId id="262" r:id="rId11"/>
    <p:sldId id="273" r:id="rId12"/>
    <p:sldId id="284" r:id="rId13"/>
    <p:sldId id="275" r:id="rId14"/>
    <p:sldId id="278" r:id="rId15"/>
    <p:sldId id="277" r:id="rId16"/>
    <p:sldId id="281" r:id="rId17"/>
    <p:sldId id="265" r:id="rId18"/>
  </p:sldIdLst>
  <p:sldSz cx="12192000" cy="6858000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60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797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609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86802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889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610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20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0329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651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761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689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49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507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778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792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412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871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4588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2730" y="899508"/>
            <a:ext cx="8001000" cy="2971801"/>
          </a:xfrm>
        </p:spPr>
        <p:txBody>
          <a:bodyPr>
            <a:normAutofit/>
          </a:bodyPr>
          <a:lstStyle/>
          <a:p>
            <a:pPr algn="l"/>
            <a:r>
              <a:rPr lang="uk-UA" sz="3200" b="1" spc="0" dirty="0" smtClean="0"/>
              <a:t>Створення інтелектуальної системи </a:t>
            </a:r>
            <a:br>
              <a:rPr lang="uk-UA" sz="3200" b="1" spc="0" dirty="0" smtClean="0"/>
            </a:br>
            <a:r>
              <a:rPr lang="uk-UA" sz="3200" b="1" spc="0" dirty="0" smtClean="0"/>
              <a:t>для концентрації </a:t>
            </a:r>
            <a:r>
              <a:rPr lang="uk-UA" sz="3200" b="1" spc="0" dirty="0" smtClean="0"/>
              <a:t>веб</a:t>
            </a:r>
            <a:r>
              <a:rPr lang="en-US" sz="3200" b="1" spc="0" dirty="0" smtClean="0"/>
              <a:t>-</a:t>
            </a:r>
            <a:r>
              <a:rPr lang="uk-UA" sz="3200" b="1" spc="0" dirty="0" smtClean="0"/>
              <a:t>інформації</a:t>
            </a:r>
            <a:endParaRPr lang="ru-RU" sz="3200" b="1" spc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1955" y="3248025"/>
            <a:ext cx="8001000" cy="1947333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tx1"/>
                </a:solidFill>
              </a:rPr>
              <a:t>Качур В.В.</a:t>
            </a:r>
          </a:p>
          <a:p>
            <a:r>
              <a:rPr lang="uk-UA" b="1" dirty="0">
                <a:solidFill>
                  <a:schemeClr val="tx1"/>
                </a:solidFill>
              </a:rPr>
              <a:t>проф., </a:t>
            </a:r>
            <a:r>
              <a:rPr lang="uk-UA" b="1" dirty="0" err="1" smtClean="0">
                <a:solidFill>
                  <a:schemeClr val="tx1"/>
                </a:solidFill>
              </a:rPr>
              <a:t>к.т.н</a:t>
            </a:r>
            <a:r>
              <a:rPr lang="uk-UA" b="1" dirty="0" smtClean="0">
                <a:solidFill>
                  <a:schemeClr val="tx1"/>
                </a:solidFill>
              </a:rPr>
              <a:t> </a:t>
            </a:r>
            <a:r>
              <a:rPr lang="uk-UA" b="1" dirty="0" err="1" smtClean="0">
                <a:solidFill>
                  <a:schemeClr val="tx1"/>
                </a:solidFill>
              </a:rPr>
              <a:t>Месюра</a:t>
            </a:r>
            <a:r>
              <a:rPr lang="uk-UA" b="1" dirty="0" smtClean="0">
                <a:solidFill>
                  <a:schemeClr val="tx1"/>
                </a:solidFill>
              </a:rPr>
              <a:t> В.І.</a:t>
            </a:r>
            <a:endParaRPr lang="ru-RU" b="1" dirty="0">
              <a:solidFill>
                <a:schemeClr val="tx1"/>
              </a:solidFill>
            </a:endParaRPr>
          </a:p>
          <a:p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97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3457" y="237304"/>
            <a:ext cx="8534400" cy="1507067"/>
          </a:xfrm>
        </p:spPr>
        <p:txBody>
          <a:bodyPr/>
          <a:lstStyle/>
          <a:p>
            <a:pPr algn="ctr"/>
            <a:r>
              <a:rPr lang="uk-UA" b="1" dirty="0" smtClean="0"/>
              <a:t>Класифікатор Інформації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-105878" y="3728841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7141" y="1665171"/>
            <a:ext cx="11155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Нехай у нас є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текст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Крім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того, є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класи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С, до одного з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яких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ми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повинні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віднести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текст.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Нам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необхідно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знайти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такий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клас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с, при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якому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його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ймовірність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даного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тексту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була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б максимальна.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Математично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це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записується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так: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7141" y="3593033"/>
            <a:ext cx="10935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Обчислити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P (C |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складно. Але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можна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скористатися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теоремою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Байєса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і перейти до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непрямих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ймовірност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ей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773723" y="2884710"/>
            <a:ext cx="157592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494646"/>
              </p:ext>
            </p:extLst>
          </p:nvPr>
        </p:nvGraphicFramePr>
        <p:xfrm>
          <a:off x="4572000" y="2724309"/>
          <a:ext cx="2703547" cy="51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Уравнение" r:id="rId3" imgW="1447800" imgH="279400" progId="Equation.3">
                  <p:embed/>
                </p:oleObj>
              </mc:Choice>
              <mc:Fallback>
                <p:oleObj name="Уравнение" r:id="rId3" imgW="1447800" imgH="279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724309"/>
                        <a:ext cx="2703547" cy="51562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 flipV="1">
            <a:off x="773723" y="3106106"/>
            <a:ext cx="157592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373737"/>
              </p:ext>
            </p:extLst>
          </p:nvPr>
        </p:nvGraphicFramePr>
        <p:xfrm>
          <a:off x="4870938" y="5081954"/>
          <a:ext cx="2990338" cy="698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Уравнение" r:id="rId5" imgW="1790700" imgH="419100" progId="Equation.3">
                  <p:embed/>
                </p:oleObj>
              </mc:Choice>
              <mc:Fallback>
                <p:oleObj name="Уравнение" r:id="rId5" imgW="1790700" imgH="4191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0938" y="5081954"/>
                        <a:ext cx="2990338" cy="698677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795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0462837"/>
              </p:ext>
            </p:extLst>
          </p:nvPr>
        </p:nvGraphicFramePr>
        <p:xfrm>
          <a:off x="3886199" y="3123514"/>
          <a:ext cx="4866974" cy="580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Уравнение" r:id="rId3" imgW="1968500" imgH="241300" progId="Equation.3">
                  <p:embed/>
                </p:oleObj>
              </mc:Choice>
              <mc:Fallback>
                <p:oleObj name="Уравнение" r:id="rId3" imgW="1968500" imgH="241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199" y="3123514"/>
                        <a:ext cx="4866974" cy="58029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6153" y="360293"/>
            <a:ext cx="10808677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r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Модель наївного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байєсівського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класифікатора приймає два допущення, від того вона така і наївна: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порядок проходження ознак об'єкта не має значення;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ймовірності ознак не залежать одне від одного при даному класі: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4" name="Picture 6" descr="05fa2e78bde5f3f44bbffb85cba087b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FFFF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876"/>
                    </a14:imgEffect>
                    <a14:imgEffect>
                      <a14:saturation sat="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178" y="4068217"/>
            <a:ext cx="4500995" cy="2466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9259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Лексикографічний аналіз вхідної послідовності </a:t>
            </a:r>
            <a:r>
              <a:rPr lang="uk-UA" dirty="0" smtClean="0"/>
              <a:t>символів: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51892" y="3452697"/>
            <a:ext cx="498230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&lt;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html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&lt;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body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&gt;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Привіт світ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&lt;/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body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&gt;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&lt;/ HTML&gt;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098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883" y="2294050"/>
            <a:ext cx="5074641" cy="3669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674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вигляд новини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154" y="1547446"/>
            <a:ext cx="6277707" cy="4778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6184" y="509954"/>
            <a:ext cx="115706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Результат </a:t>
            </a:r>
            <a:r>
              <a:rPr lang="ru-RU" sz="4400" dirty="0" err="1"/>
              <a:t>роботи</a:t>
            </a:r>
            <a:r>
              <a:rPr lang="ru-RU" sz="4400" dirty="0"/>
              <a:t> </a:t>
            </a:r>
            <a:r>
              <a:rPr lang="ru-RU" sz="4400" dirty="0" err="1" smtClean="0"/>
              <a:t>інтелектуальної</a:t>
            </a:r>
            <a:r>
              <a:rPr lang="ru-RU" sz="4400" dirty="0" smtClean="0"/>
              <a:t> </a:t>
            </a:r>
            <a:r>
              <a:rPr lang="ru-RU" sz="4400" dirty="0" err="1" smtClean="0"/>
              <a:t>системи</a:t>
            </a:r>
            <a:endParaRPr lang="ru-RU" sz="4400" dirty="0"/>
          </a:p>
        </p:txBody>
      </p:sp>
      <p:pic>
        <p:nvPicPr>
          <p:cNvPr id="3075" name="Picture 3" descr="вигляд в браузері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85" y="1547446"/>
            <a:ext cx="5037772" cy="3604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7818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538" y="365125"/>
            <a:ext cx="10826262" cy="1325563"/>
          </a:xfrm>
        </p:spPr>
        <p:txBody>
          <a:bodyPr>
            <a:normAutofit/>
          </a:bodyPr>
          <a:lstStyle/>
          <a:p>
            <a:r>
              <a:rPr lang="ru-RU" sz="4000" dirty="0" err="1"/>
              <a:t>Результати</a:t>
            </a:r>
            <a:r>
              <a:rPr lang="ru-RU" sz="4000" dirty="0"/>
              <a:t> </a:t>
            </a:r>
            <a:r>
              <a:rPr lang="ru-RU" sz="4000" dirty="0" err="1"/>
              <a:t>тестування</a:t>
            </a:r>
            <a:r>
              <a:rPr lang="ru-RU" sz="4000" dirty="0"/>
              <a:t> </a:t>
            </a:r>
            <a:r>
              <a:rPr lang="ru-RU" sz="4000" dirty="0" err="1"/>
              <a:t>інтелектуальної</a:t>
            </a:r>
            <a:r>
              <a:rPr lang="ru-RU" sz="4000" dirty="0"/>
              <a:t> </a:t>
            </a:r>
            <a:r>
              <a:rPr lang="ru-RU" sz="4000" dirty="0" err="1" smtClean="0"/>
              <a:t>системи</a:t>
            </a:r>
            <a:r>
              <a:rPr lang="ru-RU" sz="4000" dirty="0" smtClean="0"/>
              <a:t>:</a:t>
            </a:r>
            <a:endParaRPr lang="ru-RU" sz="4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923764"/>
              </p:ext>
            </p:extLst>
          </p:nvPr>
        </p:nvGraphicFramePr>
        <p:xfrm>
          <a:off x="1354016" y="1690686"/>
          <a:ext cx="9999783" cy="19645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1122"/>
                <a:gridCol w="1963174"/>
                <a:gridCol w="1963174"/>
                <a:gridCol w="1963174"/>
                <a:gridCol w="1839139"/>
              </a:tblGrid>
              <a:tr h="241468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Спосіб доступу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Час доступу (сек.)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Середнє значення (сек.)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29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Новина 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Новина 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Новина 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29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RSS- агрегатор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10,33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14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Веб- серфінг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22,33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829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Веб-концентратор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541277"/>
              </p:ext>
            </p:extLst>
          </p:nvPr>
        </p:nvGraphicFramePr>
        <p:xfrm>
          <a:off x="4125325" y="4192106"/>
          <a:ext cx="4225654" cy="20783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1232"/>
                <a:gridCol w="1227211"/>
                <a:gridCol w="1227211"/>
              </a:tblGrid>
              <a:tr h="3473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Засіб концентрації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Кількість новин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Правильність класифікації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74955"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BazQux Reader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93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100-500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&gt;500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7975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Система для концентрації веб-інформації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7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100-500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7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&gt;500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1034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4400" dirty="0" smtClean="0"/>
              <a:t>Економічне </a:t>
            </a:r>
            <a:r>
              <a:rPr lang="uk-UA" sz="4400" dirty="0" err="1" smtClean="0"/>
              <a:t>обгрунтування</a:t>
            </a:r>
            <a:r>
              <a:rPr lang="uk-UA" sz="4400" dirty="0" smtClean="0"/>
              <a:t> доцільності розробки інтелектуальної системи: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6736" y="3034511"/>
            <a:ext cx="111589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/>
              <a:t>	В </a:t>
            </a:r>
            <a:r>
              <a:rPr lang="uk-UA" sz="2400" dirty="0"/>
              <a:t>дипломному проекті були проведені відповідні економічні розрахунки, що підтверджують економічну доцільність розробки </a:t>
            </a:r>
            <a:r>
              <a:rPr lang="uk-UA" sz="2400" dirty="0" smtClean="0"/>
              <a:t>інтелектуальної системи для концентрації веб-інформації, оскільки ціна реалізації складає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1182,69</a:t>
            </a:r>
            <a:r>
              <a:rPr lang="uk-UA" sz="2400" dirty="0" smtClean="0"/>
              <a:t> і являється дешевшою, </a:t>
            </a:r>
            <a:r>
              <a:rPr lang="uk-UA" sz="2400" dirty="0"/>
              <a:t>ніж аналог на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867,31</a:t>
            </a:r>
            <a:r>
              <a:rPr lang="uk-UA" sz="2400" dirty="0" smtClean="0"/>
              <a:t> грн.</a:t>
            </a:r>
            <a:br>
              <a:rPr lang="uk-UA" sz="2400" dirty="0" smtClean="0"/>
            </a:br>
            <a:r>
              <a:rPr lang="uk-UA" sz="2400" dirty="0" smtClean="0"/>
              <a:t>Термін окупності інтелектуальної системи складає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0,15</a:t>
            </a:r>
            <a:r>
              <a:rPr lang="uk-UA" sz="2400" dirty="0" smtClean="0"/>
              <a:t> </a:t>
            </a:r>
            <a:r>
              <a:rPr lang="uk-UA" sz="2400" dirty="0"/>
              <a:t>року. </a:t>
            </a:r>
            <a:endParaRPr lang="uk-UA" sz="2400" dirty="0" smtClean="0"/>
          </a:p>
          <a:p>
            <a:r>
              <a:rPr lang="uk-UA" sz="2400" dirty="0" smtClean="0"/>
              <a:t>Загальні </a:t>
            </a:r>
            <a:r>
              <a:rPr lang="uk-UA" sz="2400" dirty="0"/>
              <a:t>витрати на розробку нового програмного продукту складають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22607 </a:t>
            </a:r>
            <a:r>
              <a:rPr lang="uk-UA" sz="2400" dirty="0" smtClean="0"/>
              <a:t> </a:t>
            </a:r>
            <a:r>
              <a:rPr lang="uk-UA" sz="2400" dirty="0"/>
              <a:t>грн.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793023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Основні результати роботи: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01309" y="2538115"/>
            <a:ext cx="9567483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buClr>
                <a:schemeClr val="accent1"/>
              </a:buClr>
              <a:buSzPct val="80000"/>
              <a:buAutoNum type="arabicPeriod"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Здійснено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предметної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області.</a:t>
            </a:r>
          </a:p>
          <a:p>
            <a:pPr marL="342900" indent="-342900" algn="just">
              <a:spcBef>
                <a:spcPts val="600"/>
              </a:spcBef>
              <a:buClr>
                <a:schemeClr val="accent1"/>
              </a:buClr>
              <a:buSzPct val="80000"/>
              <a:buAutoNum type="arabicPeriod"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 о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гляд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існуючих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spcBef>
                <a:spcPts val="600"/>
              </a:spcBef>
              <a:buClr>
                <a:schemeClr val="accent1"/>
              </a:buClr>
              <a:buSzPct val="80000"/>
              <a:buFontTx/>
              <a:buAutoNum type="arabicPeriod"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Визначено необхідність створення нових підходів для вирішення проблеми отримання інформації з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веб-ресурсів.</a:t>
            </a:r>
          </a:p>
          <a:p>
            <a:pPr marL="342900" indent="-342900" algn="just">
              <a:spcBef>
                <a:spcPts val="600"/>
              </a:spcBef>
              <a:buClr>
                <a:schemeClr val="accent1"/>
              </a:buClr>
              <a:buSzPct val="80000"/>
              <a:buFontTx/>
              <a:buAutoNum type="arabicPeriod"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інтелектуальну частину для вирішення проблем класифікації новин.</a:t>
            </a:r>
          </a:p>
          <a:p>
            <a:pPr marL="342900" indent="-342900" algn="just">
              <a:spcBef>
                <a:spcPts val="600"/>
              </a:spcBef>
              <a:buClr>
                <a:schemeClr val="accent1"/>
              </a:buClr>
              <a:buSzPct val="80000"/>
              <a:buFontTx/>
              <a:buAutoNum type="arabicPeriod"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Розроблені детальні схеми роботи системи.</a:t>
            </a:r>
          </a:p>
          <a:p>
            <a:pPr marL="342900" indent="-342900" algn="just">
              <a:spcBef>
                <a:spcPts val="600"/>
              </a:spcBef>
              <a:buClr>
                <a:schemeClr val="accent1"/>
              </a:buClr>
              <a:buSzPct val="80000"/>
              <a:buFontTx/>
              <a:buAutoNum type="arabicPeriod"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Здійснено тестування інтелектуальної системи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spcBef>
                <a:spcPts val="600"/>
              </a:spcBef>
              <a:buClr>
                <a:schemeClr val="accent1"/>
              </a:buClr>
              <a:buSzPct val="80000"/>
              <a:buFontTx/>
              <a:buAutoNum type="arabicPeriod"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Розглянуті питання розробки системи з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економічної точки зору.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buClr>
                <a:schemeClr val="accent1"/>
              </a:buClr>
              <a:buSzPct val="80000"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buClr>
                <a:schemeClr val="accent1"/>
              </a:buClr>
              <a:buSzPct val="80000"/>
              <a:buFontTx/>
              <a:buAutoNum type="arabicPeriod"/>
            </a:pP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buClr>
                <a:schemeClr val="accent1"/>
              </a:buClr>
              <a:buSzPct val="80000"/>
            </a:pP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570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4982" y="2648844"/>
            <a:ext cx="8534400" cy="1507067"/>
          </a:xfrm>
        </p:spPr>
        <p:txBody>
          <a:bodyPr/>
          <a:lstStyle/>
          <a:p>
            <a:pPr algn="ctr"/>
            <a:r>
              <a:rPr lang="uk-UA" dirty="0" smtClean="0"/>
              <a:t>Дякую за увагу!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486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6441" y="343284"/>
            <a:ext cx="1068957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</a:t>
            </a:r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dirty="0" smtClean="0"/>
              <a:t>	Інтернет </a:t>
            </a:r>
            <a:r>
              <a:rPr lang="uk-UA" sz="2400" dirty="0"/>
              <a:t>- віртуальний інформаційний простір, </a:t>
            </a:r>
            <a:r>
              <a:rPr lang="uk-UA" sz="2400" dirty="0" smtClean="0"/>
              <a:t>унікальний </a:t>
            </a:r>
            <a:r>
              <a:rPr lang="uk-UA" sz="2400" dirty="0"/>
              <a:t>й </a:t>
            </a:r>
            <a:r>
              <a:rPr lang="uk-UA" sz="2400" dirty="0" smtClean="0"/>
              <a:t>універсальний </a:t>
            </a:r>
            <a:r>
              <a:rPr lang="uk-UA" sz="2400" dirty="0"/>
              <a:t>за своїми властивостями і функцій. Це, насамперед, засіб відкритого зберігання та розповсюдження інформації: наукової, ділової, пізнавальної та розважальної.</a:t>
            </a:r>
            <a:endParaRPr lang="ru-RU" sz="2400" dirty="0"/>
          </a:p>
          <a:p>
            <a:pPr algn="just"/>
            <a:r>
              <a:rPr lang="uk-UA" sz="2400" dirty="0" smtClean="0"/>
              <a:t>	В </a:t>
            </a:r>
            <a:r>
              <a:rPr lang="uk-UA" sz="2400" dirty="0"/>
              <a:t>даний час в світі відбувається великий інформаційний переворот. Телебачення втрачає свої позиції, так як неможливо за ефірний час оглядати всю інформацію, яка цікавить телеглядачів. З кожним днем ми все більше використовуємо новини Інтернету як постійне джерело інформації, так як інтернет дозволяє фільтрувати непотрібні новини, залишаючи тільки той контент, який цікавий читачеві 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6776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6441" y="534074"/>
            <a:ext cx="108283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/>
              <a:t>ІНТЕРНЕТ-РЕСУРС</a:t>
            </a:r>
            <a:r>
              <a:rPr lang="ru-RU" dirty="0"/>
              <a:t> - </a:t>
            </a:r>
            <a:r>
              <a:rPr lang="ru-RU" sz="2100" dirty="0" err="1"/>
              <a:t>сукупність</a:t>
            </a:r>
            <a:r>
              <a:rPr lang="ru-RU" sz="2100" dirty="0"/>
              <a:t> </a:t>
            </a:r>
            <a:r>
              <a:rPr lang="ru-RU" sz="2100" dirty="0" err="1"/>
              <a:t>інтегрованих</a:t>
            </a:r>
            <a:r>
              <a:rPr lang="ru-RU" sz="2100" dirty="0"/>
              <a:t> </a:t>
            </a:r>
            <a:r>
              <a:rPr lang="ru-RU" sz="2100" dirty="0" err="1"/>
              <a:t>програмно-апаратних</a:t>
            </a:r>
            <a:r>
              <a:rPr lang="ru-RU" sz="2100" dirty="0"/>
              <a:t> та </a:t>
            </a:r>
            <a:r>
              <a:rPr lang="ru-RU" sz="2100" dirty="0" err="1"/>
              <a:t>технічних</a:t>
            </a:r>
            <a:r>
              <a:rPr lang="ru-RU" sz="2100" dirty="0"/>
              <a:t> </a:t>
            </a:r>
            <a:r>
              <a:rPr lang="ru-RU" sz="2100" dirty="0" err="1"/>
              <a:t>засобів</a:t>
            </a:r>
            <a:r>
              <a:rPr lang="ru-RU" sz="2100" dirty="0"/>
              <a:t>, а </a:t>
            </a:r>
            <a:r>
              <a:rPr lang="ru-RU" sz="2100" dirty="0" err="1"/>
              <a:t>також</a:t>
            </a:r>
            <a:r>
              <a:rPr lang="ru-RU" sz="2100" dirty="0"/>
              <a:t> </a:t>
            </a:r>
            <a:r>
              <a:rPr lang="ru-RU" sz="2100" dirty="0" err="1"/>
              <a:t>інформації</a:t>
            </a:r>
            <a:r>
              <a:rPr lang="ru-RU" sz="2100" dirty="0"/>
              <a:t>, яка </a:t>
            </a:r>
            <a:r>
              <a:rPr lang="ru-RU" sz="2100" dirty="0" err="1"/>
              <a:t>призначена</a:t>
            </a:r>
            <a:r>
              <a:rPr lang="ru-RU" sz="2100" dirty="0"/>
              <a:t> для </a:t>
            </a:r>
            <a:r>
              <a:rPr lang="ru-RU" sz="2100" dirty="0" err="1"/>
              <a:t>публікації</a:t>
            </a:r>
            <a:r>
              <a:rPr lang="ru-RU" sz="2100" dirty="0"/>
              <a:t> в </a:t>
            </a:r>
            <a:r>
              <a:rPr lang="ru-RU" sz="2100" dirty="0" err="1"/>
              <a:t>мережі</a:t>
            </a:r>
            <a:r>
              <a:rPr lang="ru-RU" sz="2100" dirty="0"/>
              <a:t> </a:t>
            </a:r>
            <a:r>
              <a:rPr lang="ru-RU" sz="2100" dirty="0" err="1"/>
              <a:t>Інтернет</a:t>
            </a:r>
            <a:r>
              <a:rPr lang="ru-RU" sz="2100" dirty="0"/>
              <a:t> та яка </a:t>
            </a:r>
            <a:r>
              <a:rPr lang="ru-RU" sz="2100" dirty="0" err="1"/>
              <a:t>відображається</a:t>
            </a:r>
            <a:r>
              <a:rPr lang="ru-RU" sz="2100" dirty="0"/>
              <a:t> у </a:t>
            </a:r>
            <a:r>
              <a:rPr lang="ru-RU" sz="2100" dirty="0" err="1"/>
              <a:t>певній</a:t>
            </a:r>
            <a:r>
              <a:rPr lang="ru-RU" sz="2100" dirty="0"/>
              <a:t> </a:t>
            </a:r>
            <a:r>
              <a:rPr lang="ru-RU" sz="2100" dirty="0" err="1"/>
              <a:t>текстовій</a:t>
            </a:r>
            <a:r>
              <a:rPr lang="ru-RU" sz="2100" dirty="0"/>
              <a:t>, </a:t>
            </a:r>
            <a:r>
              <a:rPr lang="ru-RU" sz="2100" dirty="0" err="1"/>
              <a:t>графічній</a:t>
            </a:r>
            <a:r>
              <a:rPr lang="ru-RU" sz="2100" dirty="0"/>
              <a:t> </a:t>
            </a:r>
            <a:r>
              <a:rPr lang="ru-RU" sz="2100" dirty="0" err="1"/>
              <a:t>або</a:t>
            </a:r>
            <a:r>
              <a:rPr lang="ru-RU" sz="2100" dirty="0"/>
              <a:t> </a:t>
            </a:r>
            <a:r>
              <a:rPr lang="ru-RU" sz="2100" dirty="0" err="1"/>
              <a:t>звуковий</a:t>
            </a:r>
            <a:r>
              <a:rPr lang="ru-RU" sz="2100" dirty="0"/>
              <a:t> формах. </a:t>
            </a:r>
            <a:r>
              <a:rPr lang="ru-RU" sz="2100" dirty="0" err="1"/>
              <a:t>Інтернет</a:t>
            </a:r>
            <a:r>
              <a:rPr lang="ru-RU" sz="2100" dirty="0"/>
              <a:t>-ресурс </a:t>
            </a:r>
            <a:r>
              <a:rPr lang="ru-RU" sz="2100" dirty="0" err="1"/>
              <a:t>має</a:t>
            </a:r>
            <a:r>
              <a:rPr lang="ru-RU" sz="2100" dirty="0"/>
              <a:t> </a:t>
            </a:r>
            <a:r>
              <a:rPr lang="ru-RU" sz="2100" dirty="0" err="1"/>
              <a:t>доменне</a:t>
            </a:r>
            <a:r>
              <a:rPr lang="ru-RU" sz="2100" dirty="0"/>
              <a:t> </a:t>
            </a:r>
            <a:r>
              <a:rPr lang="ru-RU" sz="2100" dirty="0" err="1"/>
              <a:t>ім'я</a:t>
            </a:r>
            <a:r>
              <a:rPr lang="ru-RU" sz="2100" dirty="0"/>
              <a:t> (</a:t>
            </a:r>
            <a:r>
              <a:rPr lang="en-US" sz="2100" dirty="0"/>
              <a:t>Uniform Resource Locator) - </a:t>
            </a:r>
            <a:r>
              <a:rPr lang="ru-RU" sz="2100" dirty="0" err="1"/>
              <a:t>унікальний</a:t>
            </a:r>
            <a:r>
              <a:rPr lang="ru-RU" sz="2100" dirty="0"/>
              <a:t> </a:t>
            </a:r>
            <a:r>
              <a:rPr lang="ru-RU" sz="2100" dirty="0" err="1"/>
              <a:t>електронну</a:t>
            </a:r>
            <a:r>
              <a:rPr lang="ru-RU" sz="2100" dirty="0"/>
              <a:t> адресу, </a:t>
            </a:r>
            <a:r>
              <a:rPr lang="ru-RU" sz="2100" dirty="0" err="1"/>
              <a:t>що</a:t>
            </a:r>
            <a:r>
              <a:rPr lang="ru-RU" sz="2100" dirty="0"/>
              <a:t> </a:t>
            </a:r>
            <a:r>
              <a:rPr lang="ru-RU" sz="2100" dirty="0" err="1"/>
              <a:t>дозволяє</a:t>
            </a:r>
            <a:r>
              <a:rPr lang="ru-RU" sz="2100" dirty="0"/>
              <a:t> </a:t>
            </a:r>
            <a:r>
              <a:rPr lang="ru-RU" sz="2100" dirty="0" err="1"/>
              <a:t>ідентифікувати</a:t>
            </a:r>
            <a:r>
              <a:rPr lang="ru-RU" sz="2100" dirty="0"/>
              <a:t> </a:t>
            </a:r>
            <a:r>
              <a:rPr lang="ru-RU" sz="2100" dirty="0" err="1"/>
              <a:t>Інтернет</a:t>
            </a:r>
            <a:r>
              <a:rPr lang="ru-RU" sz="2100" dirty="0"/>
              <a:t>-ресурс, а </a:t>
            </a:r>
            <a:r>
              <a:rPr lang="ru-RU" sz="2100" dirty="0" err="1"/>
              <a:t>також</a:t>
            </a:r>
            <a:r>
              <a:rPr lang="ru-RU" sz="2100" dirty="0"/>
              <a:t> </a:t>
            </a:r>
            <a:r>
              <a:rPr lang="ru-RU" sz="2100" dirty="0" err="1"/>
              <a:t>здійснювати</a:t>
            </a:r>
            <a:r>
              <a:rPr lang="ru-RU" sz="2100" dirty="0"/>
              <a:t> доступ до </a:t>
            </a:r>
            <a:r>
              <a:rPr lang="ru-RU" sz="2100" dirty="0" err="1"/>
              <a:t>Інтернет</a:t>
            </a:r>
            <a:r>
              <a:rPr lang="ru-RU" sz="2100" dirty="0"/>
              <a:t>-ресурсу</a:t>
            </a:r>
            <a:r>
              <a:rPr lang="ru-RU" sz="2000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1043" y="2540899"/>
            <a:ext cx="105468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Недоліки які найчастіше присутні при роботі з інтернет ресурсом: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53154" y="3374379"/>
            <a:ext cx="7218096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100" dirty="0"/>
              <a:t>н</a:t>
            </a:r>
            <a:r>
              <a:rPr lang="uk-UA" sz="2100" dirty="0" smtClean="0"/>
              <a:t>езрозуміла</a:t>
            </a:r>
            <a:r>
              <a:rPr lang="uk-UA" sz="2100" dirty="0" smtClean="0"/>
              <a:t>, важка для розуміння, «карта сайту»</a:t>
            </a:r>
            <a:r>
              <a:rPr lang="en-US" sz="2100" dirty="0"/>
              <a:t>;</a:t>
            </a:r>
            <a:endParaRPr lang="uk-UA" sz="21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100" dirty="0" err="1"/>
              <a:t>г</a:t>
            </a:r>
            <a:r>
              <a:rPr lang="uk-UA" sz="2100" dirty="0" err="1" smtClean="0"/>
              <a:t>ромісткий</a:t>
            </a:r>
            <a:r>
              <a:rPr lang="uk-UA" sz="2100" dirty="0" smtClean="0"/>
              <a:t> інтерфейс</a:t>
            </a:r>
            <a:r>
              <a:rPr lang="en-US" sz="2100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100" dirty="0" smtClean="0"/>
              <a:t>відсутня, чи погано організована класифікація інформації, відсутність категорій</a:t>
            </a:r>
            <a:r>
              <a:rPr lang="en-US" sz="2100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100" dirty="0" smtClean="0"/>
              <a:t>нечітке  форматування інформації, та ін.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8662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3385" y="636408"/>
            <a:ext cx="1100796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u="sng" dirty="0"/>
              <a:t>Об’єктом дослідження </a:t>
            </a:r>
            <a:r>
              <a:rPr lang="uk-UA" sz="3200" dirty="0"/>
              <a:t>є процес отримання інформації з веб-ресурсів</a:t>
            </a:r>
            <a:r>
              <a:rPr lang="uk-UA" sz="3200" dirty="0" smtClean="0"/>
              <a:t>.</a:t>
            </a:r>
            <a:br>
              <a:rPr lang="uk-UA" sz="3200" dirty="0" smtClean="0"/>
            </a:br>
            <a:endParaRPr lang="ru-RU" sz="3200" dirty="0"/>
          </a:p>
          <a:p>
            <a:r>
              <a:rPr lang="uk-UA" sz="3200" u="sng" dirty="0"/>
              <a:t>Предметом дослідження </a:t>
            </a:r>
            <a:r>
              <a:rPr lang="uk-UA" sz="3200" dirty="0"/>
              <a:t>є моделі та програмні </a:t>
            </a:r>
            <a:r>
              <a:rPr lang="uk-UA" sz="3200" dirty="0" smtClean="0"/>
              <a:t>засоби</a:t>
            </a:r>
            <a:br>
              <a:rPr lang="uk-UA" sz="3200" dirty="0" smtClean="0"/>
            </a:br>
            <a:r>
              <a:rPr lang="uk-UA" sz="3200" dirty="0" smtClean="0"/>
              <a:t>отримання </a:t>
            </a:r>
            <a:r>
              <a:rPr lang="uk-UA" sz="3200" dirty="0"/>
              <a:t>інформації з веб-ресурсів</a:t>
            </a:r>
            <a:r>
              <a:rPr lang="uk-UA" sz="3200" dirty="0" smtClean="0"/>
              <a:t>.</a:t>
            </a:r>
            <a:br>
              <a:rPr lang="uk-UA" sz="3200" dirty="0" smtClean="0"/>
            </a:br>
            <a:endParaRPr lang="ru-RU" sz="3200" dirty="0"/>
          </a:p>
          <a:p>
            <a:pPr algn="just"/>
            <a:r>
              <a:rPr lang="uk-UA" sz="3200" u="sng" dirty="0"/>
              <a:t>Метою дослідження </a:t>
            </a:r>
            <a:r>
              <a:rPr lang="uk-UA" sz="3200" dirty="0"/>
              <a:t>є зменшення часу доступу користувачем до інформації, яка знаходиться на різних Інтернет-ресурсах, а також досягнення хороших показників правильності класифікації отриманої інформації шляхом розроблення інтелектуальної системи для концентрації веб-інформації.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5110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7295" y="1146306"/>
            <a:ext cx="104791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uk-UA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Основні задачі: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endParaRPr lang="uk-UA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дослідження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методів отримання веб-інформації;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побудова 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схем роботи модулів інтелектуальної системи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концентрації веб-інформації;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об’єктно-орієнтоване проектування інтелектуального модуля для концентрації веб-інформації;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програмна реалізація інтелектуального концентратора веб-інформації.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тестування та аналіз результатів.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14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6815" y="615462"/>
            <a:ext cx="107969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err="1"/>
              <a:t>Існуючі</a:t>
            </a:r>
            <a:r>
              <a:rPr lang="ru-RU" sz="4400" dirty="0"/>
              <a:t> </a:t>
            </a:r>
            <a:r>
              <a:rPr lang="ru-RU" sz="4400" dirty="0" err="1" smtClean="0"/>
              <a:t>методи</a:t>
            </a:r>
            <a:r>
              <a:rPr lang="ru-RU" sz="4400" dirty="0" smtClean="0"/>
              <a:t> </a:t>
            </a:r>
            <a:r>
              <a:rPr lang="ru-RU" sz="4400" dirty="0" err="1" smtClean="0"/>
              <a:t>отримання</a:t>
            </a:r>
            <a:r>
              <a:rPr lang="ru-RU" sz="4400" dirty="0" smtClean="0"/>
              <a:t> веб-</a:t>
            </a:r>
            <a:r>
              <a:rPr lang="ru-RU" sz="4400" dirty="0" err="1" smtClean="0"/>
              <a:t>інформації</a:t>
            </a:r>
            <a:endParaRPr lang="ru-RU" sz="44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399147" y="2038717"/>
            <a:ext cx="5157592" cy="3570776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095" y="2038718"/>
            <a:ext cx="5269890" cy="35707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3896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6138" y="861646"/>
            <a:ext cx="1056835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uk-UA" sz="4800" dirty="0">
                <a:latin typeface="Times New Roman" panose="02020603050405020304" pitchFamily="18" charset="0"/>
                <a:ea typeface="Calibri" panose="020F0502020204030204" pitchFamily="34" charset="0"/>
              </a:rPr>
              <a:t>Комбінований метод дозволить: 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автоматизовано отримувати інформацію в різних веб-ресурсів;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швидко аналізувати тисячі веб сторінок, відділяти технічну інформацію від «людської», відділяти необхідне і фільтрувати зайве;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з</a:t>
            </a:r>
            <a:r>
              <a:rPr lang="uk-UA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абезпечить можливість 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повного контролю інформації;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дозволить відображати </a:t>
            </a:r>
            <a:r>
              <a:rPr lang="uk-UA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дані в необхідному вигляді.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298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8801" y="218941"/>
            <a:ext cx="8268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 схема інтелектуальної системи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616169" y="1102420"/>
            <a:ext cx="2450592" cy="4023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Користувачі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83680" y="2182368"/>
            <a:ext cx="4742688" cy="4998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Інтерфейс користувача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1090159" y="1706476"/>
            <a:ext cx="3084576" cy="1487424"/>
          </a:xfrm>
          <a:prstGeom prst="flowChartMagneticDisk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БД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33984" y="4242816"/>
            <a:ext cx="10692384" cy="0"/>
          </a:xfrm>
          <a:prstGeom prst="line">
            <a:avLst/>
          </a:prstGeom>
          <a:ln w="6667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603505" y="5108449"/>
            <a:ext cx="2450592" cy="4023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Модуль 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36250" y="5108449"/>
            <a:ext cx="2450592" cy="4023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Модуль 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423324" y="5099455"/>
            <a:ext cx="2450592" cy="4023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Модуль </a:t>
            </a:r>
            <a:r>
              <a:rPr lang="en-US" dirty="0">
                <a:solidFill>
                  <a:schemeClr val="bg1"/>
                </a:solidFill>
              </a:rPr>
              <a:t>n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3505" y="5879842"/>
            <a:ext cx="2450592" cy="4023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Ресурс 1</a:t>
            </a:r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36250" y="5879842"/>
            <a:ext cx="2450592" cy="4023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Ресурс 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423324" y="5856055"/>
            <a:ext cx="2450592" cy="40233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Ресурс </a:t>
            </a:r>
            <a:r>
              <a:rPr lang="en-US" dirty="0" smtClean="0">
                <a:solidFill>
                  <a:schemeClr val="bg1"/>
                </a:solidFill>
              </a:rPr>
              <a:t>n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7" name="Блок-схема: узел 16"/>
          <p:cNvSpPr/>
          <p:nvPr/>
        </p:nvSpPr>
        <p:spPr>
          <a:xfrm>
            <a:off x="7470513" y="5300622"/>
            <a:ext cx="145656" cy="128231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7755974" y="5300623"/>
            <a:ext cx="145656" cy="128231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8001676" y="5309616"/>
            <a:ext cx="145656" cy="128231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7437444" y="6057224"/>
            <a:ext cx="145656" cy="128231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7666192" y="6057223"/>
            <a:ext cx="145656" cy="128231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7971930" y="6057223"/>
            <a:ext cx="145656" cy="128231"/>
          </a:xfrm>
          <a:prstGeom prst="flowChartConnecto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1238081" y="5501791"/>
            <a:ext cx="8092" cy="378051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468867" y="5501790"/>
            <a:ext cx="8092" cy="378051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9231663" y="5490930"/>
            <a:ext cx="8092" cy="378051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2192942" y="5510785"/>
            <a:ext cx="0" cy="369056"/>
          </a:xfrm>
          <a:prstGeom prst="straightConnector1">
            <a:avLst/>
          </a:prstGeom>
          <a:ln>
            <a:solidFill>
              <a:schemeClr val="tx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269979" y="5510785"/>
            <a:ext cx="0" cy="369056"/>
          </a:xfrm>
          <a:prstGeom prst="straightConnector1">
            <a:avLst/>
          </a:prstGeom>
          <a:ln>
            <a:solidFill>
              <a:schemeClr val="tx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9960864" y="5495427"/>
            <a:ext cx="0" cy="369056"/>
          </a:xfrm>
          <a:prstGeom prst="straightConnector1">
            <a:avLst/>
          </a:prstGeom>
          <a:ln>
            <a:solidFill>
              <a:schemeClr val="tx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8657993" y="2715903"/>
            <a:ext cx="0" cy="1493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 flipV="1">
            <a:off x="9103540" y="2682240"/>
            <a:ext cx="8092" cy="1560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 flipV="1">
            <a:off x="9506578" y="4276480"/>
            <a:ext cx="1564" cy="822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13" idx="0"/>
          </p:cNvCxnSpPr>
          <p:nvPr/>
        </p:nvCxnSpPr>
        <p:spPr>
          <a:xfrm>
            <a:off x="9648620" y="4242816"/>
            <a:ext cx="0" cy="856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2" idx="2"/>
          </p:cNvCxnSpPr>
          <p:nvPr/>
        </p:nvCxnSpPr>
        <p:spPr>
          <a:xfrm>
            <a:off x="8841465" y="1504756"/>
            <a:ext cx="11922" cy="689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5805604" y="4285475"/>
            <a:ext cx="8092" cy="822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5955738" y="4259649"/>
            <a:ext cx="0" cy="848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1675754" y="4285475"/>
            <a:ext cx="8092" cy="8319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V="1">
            <a:off x="1825888" y="4276480"/>
            <a:ext cx="0" cy="822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>
            <a:off x="4174736" y="2288251"/>
            <a:ext cx="2408944" cy="75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stCxn id="6" idx="4"/>
            <a:endCxn id="3" idx="1"/>
          </p:cNvCxnSpPr>
          <p:nvPr/>
        </p:nvCxnSpPr>
        <p:spPr>
          <a:xfrm flipV="1">
            <a:off x="4174735" y="2432304"/>
            <a:ext cx="2408945" cy="17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077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546" y="412124"/>
            <a:ext cx="11912958" cy="850006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для </a:t>
            </a:r>
            <a:r>
              <a:rPr lang="ru-RU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ресурсом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02494" y="2678464"/>
            <a:ext cx="5017062" cy="1828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8970" y="1464658"/>
            <a:ext cx="2322414" cy="46933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Ресурс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Блок-схема: магнитный диск 7"/>
          <p:cNvSpPr/>
          <p:nvPr/>
        </p:nvSpPr>
        <p:spPr>
          <a:xfrm>
            <a:off x="3329872" y="5389295"/>
            <a:ext cx="2120113" cy="720191"/>
          </a:xfrm>
          <a:prstGeom prst="flowChartMagneticDisk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БД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70177" y="5470216"/>
            <a:ext cx="3273228" cy="4533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Інтерфейс користувача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38520" y="2880765"/>
            <a:ext cx="1521303" cy="4695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/>
              <a:t>Класифікатор</a:t>
            </a:r>
            <a:endParaRPr lang="ru-RU" sz="1600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3738520" y="3855969"/>
            <a:ext cx="1521303" cy="477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Робота з БД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70177" y="3855969"/>
            <a:ext cx="2229356" cy="477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Блок </a:t>
            </a:r>
            <a:r>
              <a:rPr lang="ru-RU" dirty="0" err="1"/>
              <a:t>інтеграції</a:t>
            </a:r>
            <a:r>
              <a:rPr lang="ru-RU" dirty="0"/>
              <a:t> </a:t>
            </a:r>
            <a:r>
              <a:rPr lang="ru-RU" dirty="0" err="1"/>
              <a:t>інтерфейсу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111025" y="2896948"/>
            <a:ext cx="2280416" cy="4533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Блок авторизації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5543044" y="1933996"/>
            <a:ext cx="0" cy="744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667837" y="1933996"/>
            <a:ext cx="0" cy="744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4118846" y="4507265"/>
            <a:ext cx="8092" cy="8820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527493" y="4507264"/>
            <a:ext cx="28323" cy="8820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7177635" y="4507264"/>
            <a:ext cx="8092" cy="9629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 flipV="1">
            <a:off x="7574145" y="4466804"/>
            <a:ext cx="16184" cy="10034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H="1">
            <a:off x="4365652" y="3350557"/>
            <a:ext cx="8094" cy="505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973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убина">
  <a:themeElements>
    <a:clrScheme name="Глубина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Глубина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уби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TC104033923[[fn=Глубина]]</Template>
  <TotalTime>1840</TotalTime>
  <Words>484</Words>
  <Application>Microsoft Office PowerPoint</Application>
  <PresentationFormat>Широкоэкранный</PresentationFormat>
  <Paragraphs>117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Corbel</vt:lpstr>
      <vt:lpstr>Symbol</vt:lpstr>
      <vt:lpstr>Times New Roman</vt:lpstr>
      <vt:lpstr>Глубина</vt:lpstr>
      <vt:lpstr>Уравнение</vt:lpstr>
      <vt:lpstr>Створення інтелектуальної системи  для концентрації веб-інформації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Модуль для роботи з ресурсом</vt:lpstr>
      <vt:lpstr>Класифікатор Інформації</vt:lpstr>
      <vt:lpstr>Презентация PowerPoint</vt:lpstr>
      <vt:lpstr>Лексикографічний аналіз вхідної послідовності символів:</vt:lpstr>
      <vt:lpstr>Презентация PowerPoint</vt:lpstr>
      <vt:lpstr>Результати тестування інтелектуальної системи:</vt:lpstr>
      <vt:lpstr>Економічне обгрунтування доцільності розробки інтелектуальної системи:</vt:lpstr>
      <vt:lpstr>Основні результати роботи:</vt:lpstr>
      <vt:lpstr>Дякую за увагу!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Підхід до психодіагностики з використанням систем штучного інтелекту</dc:title>
  <dc:creator>Любов Паламаренко</dc:creator>
  <cp:lastModifiedBy>Вова Качур</cp:lastModifiedBy>
  <cp:revision>85</cp:revision>
  <cp:lastPrinted>2015-06-17T04:42:48Z</cp:lastPrinted>
  <dcterms:created xsi:type="dcterms:W3CDTF">2014-03-12T10:48:36Z</dcterms:created>
  <dcterms:modified xsi:type="dcterms:W3CDTF">2015-06-17T05:02:02Z</dcterms:modified>
</cp:coreProperties>
</file>