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58" r:id="rId6"/>
    <p:sldId id="260" r:id="rId7"/>
    <p:sldId id="261" r:id="rId8"/>
    <p:sldId id="271" r:id="rId9"/>
    <p:sldId id="262" r:id="rId10"/>
    <p:sldId id="263" r:id="rId11"/>
    <p:sldId id="264" r:id="rId12"/>
    <p:sldId id="265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69" autoAdjust="0"/>
    <p:restoredTop sz="94660"/>
  </p:normalViewPr>
  <p:slideViewPr>
    <p:cSldViewPr>
      <p:cViewPr>
        <p:scale>
          <a:sx n="60" d="100"/>
          <a:sy n="6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0791A54-3D35-4A93-B7FD-F932EE1ECA55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2C11B4C-DBA1-440E-A66A-1F7A1639127B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600" dirty="0" smtClean="0">
                <a:effectLst/>
              </a:rPr>
              <a:t/>
            </a:r>
            <a:br>
              <a:rPr lang="en-US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>
                <a:effectLst/>
              </a:rPr>
              <a:t/>
            </a:r>
            <a:br>
              <a:rPr lang="uk-UA" sz="3600" dirty="0">
                <a:effectLst/>
              </a:rPr>
            </a:br>
            <a:r>
              <a:rPr lang="uk-UA" sz="3600" dirty="0" smtClean="0">
                <a:effectLst/>
              </a:rPr>
              <a:t/>
            </a:r>
            <a:br>
              <a:rPr lang="uk-UA" sz="3600" dirty="0" smtClean="0">
                <a:effectLst/>
              </a:rPr>
            </a:br>
            <a:r>
              <a:rPr lang="uk-UA" sz="3600" dirty="0" smtClean="0">
                <a:effectLst/>
              </a:rPr>
              <a:t>Інтелектуальна система </a:t>
            </a:r>
            <a:r>
              <a:rPr lang="ru-RU" sz="3600" dirty="0" smtClean="0">
                <a:effectLst/>
              </a:rPr>
              <a:t>аналіз</a:t>
            </a:r>
            <a:r>
              <a:rPr lang="uk-UA" sz="3600" dirty="0">
                <a:effectLst/>
              </a:rPr>
              <a:t>у</a:t>
            </a:r>
            <a:r>
              <a:rPr lang="ru-RU" sz="3600" dirty="0">
                <a:effectLst/>
              </a:rPr>
              <a:t> </a:t>
            </a:r>
            <a:r>
              <a:rPr lang="ru-RU" sz="3600" dirty="0" smtClean="0">
                <a:effectLst/>
              </a:rPr>
              <a:t>кардіограм за допомогою нейронних </a:t>
            </a:r>
            <a:r>
              <a:rPr lang="ru-RU" sz="3600" dirty="0">
                <a:effectLst/>
              </a:rPr>
              <a:t>мереж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2819400"/>
            <a:ext cx="5778018" cy="2337792"/>
          </a:xfrm>
        </p:spPr>
        <p:txBody>
          <a:bodyPr>
            <a:normAutofit fontScale="85000" lnSpcReduction="20000"/>
          </a:bodyPr>
          <a:lstStyle/>
          <a:p>
            <a:r>
              <a:rPr lang="uk-UA" sz="2800" dirty="0" smtClean="0"/>
              <a:t>Виконала:</a:t>
            </a:r>
          </a:p>
          <a:p>
            <a:r>
              <a:rPr lang="uk-UA" sz="2800" dirty="0"/>
              <a:t>Клуненко В. В., ст. гр. </a:t>
            </a:r>
            <a:r>
              <a:rPr lang="uk-UA" sz="2800" dirty="0" smtClean="0"/>
              <a:t>1КН-14сп</a:t>
            </a:r>
          </a:p>
          <a:p>
            <a:endParaRPr lang="uk-UA" sz="2800" dirty="0" smtClean="0"/>
          </a:p>
          <a:p>
            <a:endParaRPr lang="uk-UA" sz="2800" dirty="0" smtClean="0"/>
          </a:p>
          <a:p>
            <a:r>
              <a:rPr lang="uk-UA" sz="2800" dirty="0" smtClean="0"/>
              <a:t>Науковий керівник:</a:t>
            </a:r>
          </a:p>
          <a:p>
            <a:r>
              <a:rPr lang="uk-UA" sz="2800" dirty="0"/>
              <a:t>к. т. н., </a:t>
            </a:r>
            <a:r>
              <a:rPr lang="uk-UA" sz="2800" dirty="0" smtClean="0"/>
              <a:t>доц. </a:t>
            </a:r>
            <a:r>
              <a:rPr lang="uk-UA" sz="2800" dirty="0"/>
              <a:t>Колесницький О. К.</a:t>
            </a:r>
            <a:r>
              <a:rPr lang="ru-RU" sz="2800" dirty="0"/>
              <a:t/>
            </a:r>
            <a:br>
              <a:rPr lang="ru-RU" sz="2800" dirty="0"/>
            </a:br>
            <a:endParaRPr lang="uk-UA" sz="2800" dirty="0" smtClean="0"/>
          </a:p>
          <a:p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" y="4941168"/>
            <a:ext cx="9144000" cy="180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5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dirty="0" smtClean="0"/>
              <a:t>Схема алгоритму роботи системи</a:t>
            </a:r>
            <a:endParaRPr lang="ru-RU" sz="36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580791" cy="50231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24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600" dirty="0" smtClean="0"/>
              <a:t>Приклади роботи інтелектуальної системи аналізу кардіограм</a:t>
            </a:r>
            <a:endParaRPr lang="ru-RU" sz="36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417646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235" y="2060848"/>
            <a:ext cx="4066173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570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/>
              <a:t>Приклади роботи </a:t>
            </a:r>
            <a:r>
              <a:rPr lang="uk-UA" sz="3600" dirty="0" smtClean="0"/>
              <a:t>інтелектуальної системи </a:t>
            </a:r>
            <a:r>
              <a:rPr lang="uk-UA" sz="3600" dirty="0"/>
              <a:t>аналізу кардіограм</a:t>
            </a:r>
            <a:endParaRPr lang="ru-RU" sz="36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4264422" cy="2734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712200" cy="2725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11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Висновки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uk-UA" sz="2000" dirty="0"/>
              <a:t>В ході виконання </a:t>
            </a:r>
            <a:r>
              <a:rPr lang="uk-UA" sz="2000" dirty="0" smtClean="0"/>
              <a:t>дипломного проекту було </a:t>
            </a:r>
            <a:r>
              <a:rPr lang="uk-UA" sz="2000" dirty="0"/>
              <a:t>розроблено </a:t>
            </a:r>
            <a:r>
              <a:rPr lang="uk-UA" sz="2000" smtClean="0"/>
              <a:t>інтелектуальну систему </a:t>
            </a:r>
            <a:r>
              <a:rPr lang="uk-UA" sz="2000" dirty="0"/>
              <a:t>аналізу кардіограм </a:t>
            </a:r>
            <a:r>
              <a:rPr lang="uk-UA" sz="2000" dirty="0" smtClean="0"/>
              <a:t>із застосуванням нейронної </a:t>
            </a:r>
            <a:r>
              <a:rPr lang="uk-UA" sz="2000" dirty="0"/>
              <a:t>мережі </a:t>
            </a:r>
            <a:r>
              <a:rPr lang="en-US" sz="2000" dirty="0"/>
              <a:t>LVQ</a:t>
            </a:r>
            <a:r>
              <a:rPr lang="uk-UA" sz="2000" dirty="0"/>
              <a:t>. Програма дозволяє автоматично обробляти та аналізувати  варіабельність серцевого ритму та контурний аналіз. Визначили можливі перешкоди при реєстрації кардіограми, підходи до аналізу сигналів: перетворення Фур</a:t>
            </a:r>
            <a:r>
              <a:rPr lang="ru-RU" sz="2000" dirty="0"/>
              <a:t>’</a:t>
            </a:r>
            <a:r>
              <a:rPr lang="uk-UA" sz="2000" dirty="0"/>
              <a:t>є і </a:t>
            </a:r>
            <a:r>
              <a:rPr lang="uk-UA" sz="2000" dirty="0" smtClean="0"/>
              <a:t>Вейвлет</a:t>
            </a:r>
            <a:r>
              <a:rPr lang="uk-UA" sz="2000" dirty="0"/>
              <a:t>-</a:t>
            </a:r>
            <a:r>
              <a:rPr lang="uk-UA" sz="2000" dirty="0" smtClean="0"/>
              <a:t>перетворення</a:t>
            </a:r>
            <a:r>
              <a:rPr lang="uk-UA" sz="2000" dirty="0"/>
              <a:t>, стиснення кардіограми. </a:t>
            </a:r>
            <a:endParaRPr lang="ru-RU" sz="2000" dirty="0"/>
          </a:p>
          <a:p>
            <a:pPr marL="0" indent="0" algn="just">
              <a:buNone/>
            </a:pPr>
            <a:endParaRPr lang="uk-UA" sz="2000" dirty="0" smtClean="0"/>
          </a:p>
          <a:p>
            <a:pPr marL="0" indent="0" algn="just">
              <a:buNone/>
            </a:pPr>
            <a:r>
              <a:rPr lang="uk-UA" sz="2000" dirty="0" smtClean="0"/>
              <a:t>Результати </a:t>
            </a:r>
            <a:r>
              <a:rPr lang="uk-UA" sz="2000" dirty="0"/>
              <a:t>тестування нейронної мережі показали, що </a:t>
            </a:r>
            <a:r>
              <a:rPr lang="uk-UA" sz="2000" dirty="0" smtClean="0"/>
              <a:t>при </a:t>
            </a:r>
            <a:r>
              <a:rPr lang="uk-UA" sz="2000" dirty="0"/>
              <a:t>аналізі ЕКС за допомогою навченої нейронної мережі LVQ на 10% вище, ніж при класичному </a:t>
            </a:r>
            <a:r>
              <a:rPr lang="uk-UA" sz="2000" dirty="0" smtClean="0"/>
              <a:t>амплітудно</a:t>
            </a:r>
            <a:r>
              <a:rPr lang="uk-UA" sz="2000" dirty="0"/>
              <a:t>-</a:t>
            </a:r>
            <a:r>
              <a:rPr lang="uk-UA" sz="2000" dirty="0" smtClean="0"/>
              <a:t>часовому </a:t>
            </a:r>
            <a:r>
              <a:rPr lang="uk-UA" sz="2000" dirty="0"/>
              <a:t>аналізі, який використовується в аналогічній системі «</a:t>
            </a:r>
            <a:r>
              <a:rPr lang="uk-UA" sz="2000" dirty="0" err="1"/>
              <a:t>Кардіовід</a:t>
            </a:r>
            <a:r>
              <a:rPr lang="uk-UA" sz="2000" dirty="0" smtClean="0"/>
              <a:t>».</a:t>
            </a:r>
          </a:p>
          <a:p>
            <a:pPr marL="0" indent="0" algn="just">
              <a:buNone/>
            </a:pPr>
            <a:endParaRPr lang="uk-UA" sz="2000" dirty="0"/>
          </a:p>
          <a:p>
            <a:pPr marL="0" indent="0" algn="just">
              <a:buNone/>
            </a:pPr>
            <a:r>
              <a:rPr lang="uk-UA" sz="2000" dirty="0"/>
              <a:t>Дані дослідження пройшли апробацію на XLIII </a:t>
            </a:r>
            <a:r>
              <a:rPr lang="uk-UA" sz="2000" dirty="0" smtClean="0"/>
              <a:t>та на </a:t>
            </a:r>
            <a:r>
              <a:rPr lang="ru-RU" sz="2000" dirty="0" smtClean="0"/>
              <a:t>XLIV </a:t>
            </a:r>
            <a:r>
              <a:rPr lang="uk-UA" sz="2000" dirty="0" smtClean="0"/>
              <a:t>науково </a:t>
            </a:r>
            <a:r>
              <a:rPr lang="uk-UA" sz="2000" dirty="0"/>
              <a:t>– </a:t>
            </a:r>
            <a:r>
              <a:rPr lang="uk-UA" sz="2000" dirty="0" smtClean="0"/>
              <a:t>технічних конференціях професорсько</a:t>
            </a:r>
            <a:r>
              <a:rPr lang="uk-UA" sz="2000" dirty="0"/>
              <a:t>-</a:t>
            </a:r>
            <a:r>
              <a:rPr lang="uk-UA" sz="2000" dirty="0" smtClean="0"/>
              <a:t>викладацького </a:t>
            </a:r>
            <a:r>
              <a:rPr lang="uk-UA" sz="2000" dirty="0"/>
              <a:t>складу, співробітників та студентів </a:t>
            </a:r>
            <a:r>
              <a:rPr lang="uk-UA" sz="2000" dirty="0" smtClean="0"/>
              <a:t>університету </a:t>
            </a:r>
            <a:r>
              <a:rPr lang="uk-UA" sz="2000" dirty="0"/>
              <a:t>та представлені в двох публікаціях тез доповідей конференцій.</a:t>
            </a: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44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endParaRPr lang="uk-UA" dirty="0"/>
          </a:p>
          <a:p>
            <a:pPr marL="0" indent="0" algn="ctr">
              <a:buNone/>
            </a:pPr>
            <a:endParaRPr lang="uk-UA" dirty="0" smtClean="0"/>
          </a:p>
          <a:p>
            <a:pPr marL="0" indent="0" algn="ctr">
              <a:buNone/>
            </a:pPr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9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600" dirty="0" smtClean="0"/>
              <a:t>Формулювання завдання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600" dirty="0" smtClean="0"/>
              <a:t>Об’єкт </a:t>
            </a:r>
            <a:r>
              <a:rPr lang="uk-UA" sz="2600" dirty="0"/>
              <a:t>дослідження – процес аналізу </a:t>
            </a:r>
            <a:r>
              <a:rPr lang="uk-UA" sz="2600" dirty="0" smtClean="0"/>
              <a:t>кардіограм</a:t>
            </a:r>
            <a:r>
              <a:rPr lang="uk-UA" sz="2600" dirty="0" smtClean="0"/>
              <a:t>.</a:t>
            </a:r>
          </a:p>
          <a:p>
            <a:pPr algn="just"/>
            <a:endParaRPr lang="uk-UA" sz="2600" dirty="0" smtClean="0"/>
          </a:p>
          <a:p>
            <a:pPr algn="just"/>
            <a:r>
              <a:rPr lang="uk-UA" sz="2600" dirty="0" smtClean="0"/>
              <a:t>Предмет </a:t>
            </a:r>
            <a:r>
              <a:rPr lang="uk-UA" sz="2600" dirty="0"/>
              <a:t>дослідження – програмні засоби аналізу кардіограм та достовірність їх роботи.</a:t>
            </a:r>
          </a:p>
          <a:p>
            <a:pPr marL="0" indent="0" algn="just">
              <a:buNone/>
            </a:pPr>
            <a:endParaRPr lang="ru-RU" sz="2600" dirty="0"/>
          </a:p>
          <a:p>
            <a:pPr algn="just"/>
            <a:r>
              <a:rPr lang="uk-UA" sz="2600" dirty="0"/>
              <a:t>Мета дослідження – підвищення достовірності </a:t>
            </a:r>
            <a:r>
              <a:rPr lang="uk-UA" sz="2600" dirty="0" smtClean="0"/>
              <a:t>аналізу </a:t>
            </a:r>
            <a:r>
              <a:rPr lang="uk-UA" sz="2600" dirty="0" smtClean="0"/>
              <a:t>кардіограм </a:t>
            </a:r>
            <a:r>
              <a:rPr lang="uk-UA" sz="2600" dirty="0"/>
              <a:t>за рахунок застосування нейронної мережі.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796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Актуальність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600" dirty="0" err="1" smtClean="0"/>
              <a:t>Застосування</a:t>
            </a:r>
            <a:r>
              <a:rPr lang="ru-RU" sz="2600" dirty="0" smtClean="0"/>
              <a:t> нейромереж у </a:t>
            </a:r>
            <a:r>
              <a:rPr lang="ru-RU" sz="2600" dirty="0" err="1" smtClean="0"/>
              <a:t>біомедичній</a:t>
            </a:r>
            <a:r>
              <a:rPr lang="ru-RU" sz="2600" dirty="0" smtClean="0"/>
              <a:t> </a:t>
            </a:r>
            <a:r>
              <a:rPr lang="ru-RU" sz="2600" dirty="0" err="1" smtClean="0"/>
              <a:t>промисловост</a:t>
            </a:r>
            <a:r>
              <a:rPr lang="uk-UA" sz="2600" dirty="0" smtClean="0"/>
              <a:t>і, дозволяє виявити відхилення в електрокардіограмах;</a:t>
            </a:r>
          </a:p>
          <a:p>
            <a:pPr marL="0" indent="0" algn="just">
              <a:buNone/>
            </a:pPr>
            <a:endParaRPr lang="uk-UA" sz="2600" dirty="0"/>
          </a:p>
          <a:p>
            <a:pPr marL="0" indent="0" algn="just">
              <a:buNone/>
            </a:pPr>
            <a:r>
              <a:rPr lang="uk-UA" sz="2600" dirty="0" smtClean="0"/>
              <a:t>В медичній діагностиці нейромережі дають можливість значно підвищити специфічність методу, не знижуючи його чутливості;</a:t>
            </a:r>
          </a:p>
          <a:p>
            <a:pPr marL="0" indent="0" algn="just">
              <a:buNone/>
            </a:pPr>
            <a:endParaRPr lang="uk-UA" sz="2600" dirty="0"/>
          </a:p>
          <a:p>
            <a:pPr marL="0" indent="0" algn="just">
              <a:buNone/>
            </a:pPr>
            <a:r>
              <a:rPr lang="uk-UA" sz="2600" dirty="0" smtClean="0"/>
              <a:t>Перевагою нейромережевих технологій є здатність здійснювати класифікацію подій, які відсутні в навчальному наборі, узагальнюючи колишній досвід і застосовуючи його в нових випадках.</a:t>
            </a:r>
          </a:p>
        </p:txBody>
      </p:sp>
    </p:spTree>
    <p:extLst>
      <p:ext uri="{BB962C8B-B14F-4D97-AF65-F5344CB8AC3E}">
        <p14:creationId xmlns:p14="http://schemas.microsoft.com/office/powerpoint/2010/main" val="230965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Порівняння з аналогами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7910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uk-UA" sz="2400" dirty="0" smtClean="0"/>
              <a:t>1. Програмне </a:t>
            </a:r>
            <a:r>
              <a:rPr lang="uk-UA" sz="2400" dirty="0"/>
              <a:t>та апаратне забезпечення </a:t>
            </a:r>
            <a:r>
              <a:rPr lang="uk-UA" sz="2400" dirty="0">
                <a:solidFill>
                  <a:srgbClr val="92D050"/>
                </a:solidFill>
              </a:rPr>
              <a:t>«</a:t>
            </a:r>
            <a:r>
              <a:rPr lang="uk-UA" sz="2400" dirty="0" err="1">
                <a:solidFill>
                  <a:srgbClr val="92D050"/>
                </a:solidFill>
              </a:rPr>
              <a:t>Кардіовід</a:t>
            </a:r>
            <a:r>
              <a:rPr lang="uk-UA" sz="2400" dirty="0">
                <a:solidFill>
                  <a:srgbClr val="92D050"/>
                </a:solidFill>
              </a:rPr>
              <a:t>» </a:t>
            </a:r>
            <a:r>
              <a:rPr lang="uk-UA" sz="2400" dirty="0"/>
              <a:t>призначено для реєстрації електрокардіограми, </a:t>
            </a:r>
            <a:r>
              <a:rPr lang="uk-UA" sz="2400" dirty="0" smtClean="0"/>
              <a:t>експрес-аналізу </a:t>
            </a:r>
            <a:r>
              <a:rPr lang="uk-UA" sz="2400" dirty="0"/>
              <a:t>та видачі рекомендації, фіксації порушень серцевого </a:t>
            </a:r>
            <a:r>
              <a:rPr lang="uk-UA" sz="2400" dirty="0" smtClean="0"/>
              <a:t>ритму.</a:t>
            </a:r>
          </a:p>
          <a:p>
            <a:pPr marL="0" indent="0" algn="just">
              <a:buNone/>
            </a:pPr>
            <a:endParaRPr lang="uk-UA" sz="2400" dirty="0" smtClean="0"/>
          </a:p>
          <a:p>
            <a:pPr marL="0" indent="0" algn="just">
              <a:buNone/>
            </a:pPr>
            <a:r>
              <a:rPr lang="uk-UA" sz="2400" dirty="0" smtClean="0"/>
              <a:t>Перевага – включає апаратне забезпечення для функціонування системи, </a:t>
            </a:r>
            <a:r>
              <a:rPr lang="uk-UA" sz="2400" dirty="0"/>
              <a:t>поєднання різнобічних підходів до проблеми, різноманітність методів</a:t>
            </a:r>
            <a:r>
              <a:rPr lang="uk-UA" sz="2400" dirty="0" smtClean="0"/>
              <a:t>.</a:t>
            </a:r>
          </a:p>
          <a:p>
            <a:pPr marL="0" indent="0" algn="just">
              <a:buNone/>
            </a:pPr>
            <a:endParaRPr lang="uk-UA" sz="2400" dirty="0" smtClean="0"/>
          </a:p>
          <a:p>
            <a:pPr marL="0" indent="0" algn="just">
              <a:buNone/>
            </a:pPr>
            <a:r>
              <a:rPr lang="uk-UA" sz="2400" dirty="0" smtClean="0"/>
              <a:t>Недолік – обмеженість набору критеріїв для формування </a:t>
            </a:r>
            <a:r>
              <a:rPr lang="uk-UA" sz="2400" dirty="0" err="1" smtClean="0"/>
              <a:t>заключення</a:t>
            </a:r>
            <a:r>
              <a:rPr lang="uk-UA" sz="2400" dirty="0" smtClean="0"/>
              <a:t>.</a:t>
            </a:r>
          </a:p>
          <a:p>
            <a:pPr algn="just"/>
            <a:endParaRPr lang="uk-UA" sz="2400" dirty="0"/>
          </a:p>
          <a:p>
            <a:pPr marL="0" indent="0" algn="just">
              <a:buNone/>
            </a:pPr>
            <a:r>
              <a:rPr lang="uk-UA" sz="2400" dirty="0" smtClean="0"/>
              <a:t>2. Кишеньковий </a:t>
            </a:r>
            <a:r>
              <a:rPr lang="uk-UA" sz="2400" dirty="0"/>
              <a:t>комп'ютерний </a:t>
            </a:r>
            <a:r>
              <a:rPr lang="uk-UA" sz="2400" dirty="0" smtClean="0"/>
              <a:t>кардіограф </a:t>
            </a:r>
            <a:r>
              <a:rPr lang="uk-UA" sz="2400" dirty="0" smtClean="0">
                <a:solidFill>
                  <a:srgbClr val="92D050"/>
                </a:solidFill>
              </a:rPr>
              <a:t>«</a:t>
            </a:r>
            <a:r>
              <a:rPr lang="ru-RU" sz="2400" dirty="0" err="1" smtClean="0">
                <a:solidFill>
                  <a:srgbClr val="92D050"/>
                </a:solidFill>
              </a:rPr>
              <a:t>Cardio</a:t>
            </a:r>
            <a:r>
              <a:rPr lang="ru-RU" sz="2400" dirty="0" smtClean="0">
                <a:solidFill>
                  <a:srgbClr val="92D050"/>
                </a:solidFill>
              </a:rPr>
              <a:t> CE». </a:t>
            </a:r>
            <a:r>
              <a:rPr lang="uk-UA" sz="2400" dirty="0" smtClean="0"/>
              <a:t>Програма </a:t>
            </a:r>
            <a:r>
              <a:rPr lang="uk-UA" sz="2400" dirty="0"/>
              <a:t>реєстрації та </a:t>
            </a:r>
            <a:r>
              <a:rPr lang="uk-UA" sz="2400" dirty="0" smtClean="0"/>
              <a:t>обробки кардіограми.</a:t>
            </a:r>
          </a:p>
          <a:p>
            <a:pPr marL="0" indent="0" algn="just">
              <a:buNone/>
            </a:pPr>
            <a:endParaRPr lang="uk-UA" sz="2400" dirty="0" smtClean="0"/>
          </a:p>
          <a:p>
            <a:pPr marL="0" indent="0" algn="just">
              <a:buNone/>
            </a:pPr>
            <a:r>
              <a:rPr lang="uk-UA" sz="2400" dirty="0" smtClean="0"/>
              <a:t>Перевага – простота </a:t>
            </a:r>
            <a:r>
              <a:rPr lang="uk-UA" sz="2400" dirty="0"/>
              <a:t>та зручність використання, розмір пристрою та багатофункціональні здібності</a:t>
            </a:r>
            <a:r>
              <a:rPr lang="uk-UA" sz="2400" dirty="0" smtClean="0"/>
              <a:t>.</a:t>
            </a:r>
          </a:p>
          <a:p>
            <a:pPr marL="0" indent="0" algn="just">
              <a:buNone/>
            </a:pPr>
            <a:endParaRPr lang="uk-UA" sz="2400" dirty="0"/>
          </a:p>
          <a:p>
            <a:pPr marL="0" indent="0" algn="just">
              <a:buNone/>
            </a:pPr>
            <a:r>
              <a:rPr lang="uk-UA" sz="2400" dirty="0" smtClean="0"/>
              <a:t>Недолік – при аналізі кардіограм не враховуються всі параметри електрокардіосигналів. </a:t>
            </a:r>
          </a:p>
          <a:p>
            <a:pPr marL="0" indent="0" algn="just">
              <a:buNone/>
            </a:pPr>
            <a:endParaRPr lang="uk-UA" sz="2400" dirty="0"/>
          </a:p>
          <a:p>
            <a:pPr marL="0" indent="0" algn="just">
              <a:buNone/>
            </a:pPr>
            <a:endParaRPr lang="uk-UA" sz="2400" dirty="0" smtClean="0"/>
          </a:p>
          <a:p>
            <a:pPr marL="0" indent="0" algn="just">
              <a:buNone/>
            </a:pPr>
            <a:endParaRPr lang="uk-UA" sz="2400" dirty="0"/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1328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87232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Загальний опис функціональності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51845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rgbClr val="92D050"/>
                </a:solidFill>
              </a:rPr>
              <a:t>Дана система повинна </a:t>
            </a:r>
            <a:r>
              <a:rPr lang="ru-RU" sz="2000" b="1" dirty="0" err="1">
                <a:solidFill>
                  <a:srgbClr val="92D050"/>
                </a:solidFill>
              </a:rPr>
              <a:t>задовольняти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такі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функціональні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вимоги</a:t>
            </a:r>
            <a:r>
              <a:rPr lang="ru-RU" sz="2000" b="1" dirty="0">
                <a:solidFill>
                  <a:srgbClr val="92D050"/>
                </a:solidFill>
              </a:rPr>
              <a:t>:</a:t>
            </a:r>
          </a:p>
          <a:p>
            <a:pPr lvl="0" algn="just"/>
            <a:r>
              <a:rPr lang="uk-UA" sz="2000" dirty="0"/>
              <a:t>зручний інтерфейс</a:t>
            </a:r>
            <a:r>
              <a:rPr lang="ru-RU" sz="2000" dirty="0"/>
              <a:t> для </a:t>
            </a:r>
            <a:r>
              <a:rPr lang="ru-RU" sz="2000" dirty="0" err="1"/>
              <a:t>взаємодії</a:t>
            </a:r>
            <a:r>
              <a:rPr lang="ru-RU" sz="2000" dirty="0"/>
              <a:t> </a:t>
            </a:r>
            <a:r>
              <a:rPr lang="ru-RU" sz="2000" dirty="0" err="1"/>
              <a:t>користувача</a:t>
            </a:r>
            <a:r>
              <a:rPr lang="ru-RU" sz="2000" dirty="0"/>
              <a:t> з системою;</a:t>
            </a:r>
          </a:p>
          <a:p>
            <a:pPr lvl="0" algn="just"/>
            <a:r>
              <a:rPr lang="ru-RU" sz="2000" dirty="0" err="1" smtClean="0"/>
              <a:t>наявність</a:t>
            </a:r>
            <a:r>
              <a:rPr lang="ru-RU" sz="2000" dirty="0" smtClean="0"/>
              <a:t> </a:t>
            </a:r>
            <a:r>
              <a:rPr lang="ru-RU" sz="2000" dirty="0" err="1"/>
              <a:t>довідки</a:t>
            </a:r>
            <a:r>
              <a:rPr lang="ru-RU" sz="2000" dirty="0"/>
              <a:t> про систему;</a:t>
            </a:r>
          </a:p>
          <a:p>
            <a:pPr lvl="0" algn="just"/>
            <a:r>
              <a:rPr lang="uk-UA" sz="2000" dirty="0"/>
              <a:t>точність</a:t>
            </a:r>
            <a:r>
              <a:rPr lang="ru-RU" sz="2000" dirty="0"/>
              <a:t> </a:t>
            </a:r>
            <a:r>
              <a:rPr lang="ru-RU" sz="2000" dirty="0" err="1"/>
              <a:t>отриманих</a:t>
            </a:r>
            <a:r>
              <a:rPr lang="ru-RU" sz="2000" dirty="0"/>
              <a:t> </a:t>
            </a:r>
            <a:r>
              <a:rPr lang="ru-RU" sz="2000" dirty="0" err="1"/>
              <a:t>результатів</a:t>
            </a:r>
            <a:r>
              <a:rPr lang="ru-RU" sz="2000" dirty="0"/>
              <a:t>. </a:t>
            </a:r>
            <a:endParaRPr lang="ru-RU" sz="2000" dirty="0" smtClean="0"/>
          </a:p>
          <a:p>
            <a:pPr marL="0" indent="0" algn="just">
              <a:buNone/>
            </a:pPr>
            <a:endParaRPr lang="ru-RU" sz="2000" b="1" dirty="0" smtClean="0">
              <a:solidFill>
                <a:srgbClr val="92D050"/>
              </a:solidFill>
            </a:endParaRPr>
          </a:p>
          <a:p>
            <a:pPr marL="0" indent="0" algn="just">
              <a:buNone/>
            </a:pPr>
            <a:r>
              <a:rPr lang="ru-RU" sz="2000" b="1" dirty="0" err="1" smtClean="0">
                <a:solidFill>
                  <a:srgbClr val="92D050"/>
                </a:solidFill>
              </a:rPr>
              <a:t>Практичність</a:t>
            </a:r>
            <a:r>
              <a:rPr lang="ru-RU" sz="2000" b="1" dirty="0" smtClean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системи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полягає</a:t>
            </a:r>
            <a:r>
              <a:rPr lang="ru-RU" sz="2000" b="1" dirty="0">
                <a:solidFill>
                  <a:srgbClr val="92D050"/>
                </a:solidFill>
              </a:rPr>
              <a:t> в </a:t>
            </a:r>
            <a:r>
              <a:rPr lang="ru-RU" sz="2000" b="1" dirty="0" err="1">
                <a:solidFill>
                  <a:srgbClr val="92D050"/>
                </a:solidFill>
              </a:rPr>
              <a:t>наданні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err="1">
                <a:solidFill>
                  <a:srgbClr val="92D050"/>
                </a:solidFill>
              </a:rPr>
              <a:t>користувачам</a:t>
            </a:r>
            <a:r>
              <a:rPr lang="ru-RU" sz="2000" b="1" dirty="0">
                <a:solidFill>
                  <a:srgbClr val="92D050"/>
                </a:solidFill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</a:rPr>
              <a:t>таких </a:t>
            </a:r>
            <a:r>
              <a:rPr lang="ru-RU" sz="2000" b="1" dirty="0" err="1" smtClean="0">
                <a:solidFill>
                  <a:srgbClr val="92D050"/>
                </a:solidFill>
              </a:rPr>
              <a:t>можливостей</a:t>
            </a:r>
            <a:r>
              <a:rPr lang="ru-RU" sz="2000" b="1" dirty="0">
                <a:solidFill>
                  <a:srgbClr val="92D050"/>
                </a:solidFill>
              </a:rPr>
              <a:t>:</a:t>
            </a:r>
          </a:p>
          <a:p>
            <a:pPr lvl="0" algn="just"/>
            <a:r>
              <a:rPr lang="uk-UA" sz="2000" dirty="0" smtClean="0"/>
              <a:t>відкривати </a:t>
            </a:r>
            <a:r>
              <a:rPr lang="uk-UA" sz="2000" dirty="0"/>
              <a:t>файли із відзнятими </a:t>
            </a:r>
            <a:r>
              <a:rPr lang="uk-UA" sz="2000" dirty="0" smtClean="0"/>
              <a:t>кардіограмами;</a:t>
            </a:r>
            <a:endParaRPr lang="ru-RU" sz="2000" dirty="0"/>
          </a:p>
          <a:p>
            <a:pPr lvl="0" algn="just"/>
            <a:r>
              <a:rPr lang="uk-UA" sz="2000" dirty="0" smtClean="0"/>
              <a:t>перегляду </a:t>
            </a:r>
            <a:r>
              <a:rPr lang="uk-UA" sz="2000" dirty="0"/>
              <a:t>даних файлів на окремій панелі </a:t>
            </a:r>
            <a:r>
              <a:rPr lang="uk-UA" sz="2000" dirty="0" smtClean="0"/>
              <a:t>системи;</a:t>
            </a:r>
            <a:endParaRPr lang="ru-RU" sz="2000" dirty="0"/>
          </a:p>
          <a:p>
            <a:pPr lvl="0" algn="just"/>
            <a:r>
              <a:rPr lang="uk-UA" sz="2000" dirty="0" smtClean="0"/>
              <a:t>обробки й аналізу файлів</a:t>
            </a:r>
            <a:r>
              <a:rPr lang="uk-UA" sz="2000" dirty="0"/>
              <a:t>;</a:t>
            </a:r>
            <a:endParaRPr lang="ru-RU" sz="2000" dirty="0"/>
          </a:p>
          <a:p>
            <a:pPr lvl="0" algn="just"/>
            <a:r>
              <a:rPr lang="uk-UA" sz="2000" dirty="0" smtClean="0"/>
              <a:t>вибору </a:t>
            </a:r>
            <a:r>
              <a:rPr lang="uk-UA" sz="2000" dirty="0"/>
              <a:t>різних елементів управління запису </a:t>
            </a:r>
            <a:r>
              <a:rPr lang="uk-UA" sz="2000" dirty="0" smtClean="0"/>
              <a:t>кардіограми;</a:t>
            </a:r>
            <a:endParaRPr lang="ru-RU" sz="2000" dirty="0"/>
          </a:p>
          <a:p>
            <a:pPr lvl="0" algn="just"/>
            <a:r>
              <a:rPr lang="uk-UA" sz="2000" dirty="0" smtClean="0"/>
              <a:t>налаштування </a:t>
            </a:r>
            <a:r>
              <a:rPr lang="uk-UA" sz="2000" dirty="0"/>
              <a:t>режимів цифрової фільтрації сигналів ЕКГ;</a:t>
            </a:r>
            <a:endParaRPr lang="ru-RU" sz="2000" dirty="0"/>
          </a:p>
          <a:p>
            <a:pPr lvl="0" algn="just"/>
            <a:r>
              <a:rPr lang="uk-UA" sz="2000" dirty="0" smtClean="0"/>
              <a:t>проведення </a:t>
            </a:r>
            <a:r>
              <a:rPr lang="uk-UA" sz="2000" dirty="0"/>
              <a:t>контурного аналізу зареєстрованих </a:t>
            </a:r>
            <a:r>
              <a:rPr lang="uk-UA" sz="2000" dirty="0" smtClean="0"/>
              <a:t>сигналів кардіограми;</a:t>
            </a:r>
            <a:endParaRPr lang="ru-RU" sz="2000" dirty="0"/>
          </a:p>
          <a:p>
            <a:pPr lvl="0" algn="just"/>
            <a:r>
              <a:rPr lang="uk-UA" sz="2000" dirty="0" smtClean="0"/>
              <a:t>збереження </a:t>
            </a:r>
            <a:r>
              <a:rPr lang="uk-UA" sz="2000" dirty="0"/>
              <a:t>результату аналізу кардіограми.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lvl="0" indent="0">
              <a:buNone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82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87232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Математична модель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412776"/>
                <a:ext cx="8640960" cy="518457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just">
                  <a:buNone/>
                </a:pPr>
                <a:endParaRPr lang="uk-UA" sz="1600" dirty="0"/>
              </a:p>
              <a:p>
                <a:pPr marL="0" indent="0" algn="just">
                  <a:buNone/>
                </a:pPr>
                <a:r>
                  <a:rPr lang="uk-UA" sz="2000" dirty="0" smtClean="0"/>
                  <a:t>Для обробки ЕКС використовуємо НМ </a:t>
                </a:r>
                <a:r>
                  <a:rPr lang="en-US" sz="2000" dirty="0" smtClean="0"/>
                  <a:t>LVQ</a:t>
                </a:r>
                <a:r>
                  <a:rPr lang="uk-UA" sz="2000" dirty="0" smtClean="0"/>
                  <a:t> (Контрольоване векторне квантування). Значення сигналу на виході НМ визначається за формулою: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𝑌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𝑘</m:t>
                          </m:r>
                        </m:sub>
                      </m:sSub>
                      <m:r>
                        <a:rPr lang="uk-UA" sz="2000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effectLst/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𝐹</m:t>
                          </m:r>
                        </m:e>
                        <m:sub>
                          <m:r>
                            <a:rPr lang="uk-UA" sz="2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𝑙𝑖𝑛</m:t>
                          </m:r>
                        </m:sub>
                      </m:sSub>
                      <m:d>
                        <m:dPr>
                          <m:ctrlPr>
                            <a:rPr lang="ru-RU" sz="2000" i="1">
                              <a:effectLst/>
                              <a:latin typeface="Cambria Math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limLoc m:val="undOvr"/>
                              <m:ctrlPr>
                                <a:rPr lang="ru-RU" sz="2000" i="1">
                                  <a:effectLst/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𝑗</m:t>
                              </m:r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𝑆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uk-UA" sz="20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uk-UA" sz="20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𝑗𝑘</m:t>
                                  </m:r>
                                </m:sub>
                                <m:sup>
                                  <m:r>
                                    <a:rPr lang="uk-UA" sz="2000" i="1">
                                      <a:effectLst/>
                                      <a:latin typeface="Cambria Math"/>
                                      <a:ea typeface="Calibri"/>
                                      <a:cs typeface="Times New Roman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  <m:r>
                            <a:rPr lang="uk-UA" sz="2000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∙</m:t>
                          </m:r>
                          <m:sSub>
                            <m:sSubPr>
                              <m:ctrlPr>
                                <a:rPr lang="ru-RU" sz="2000" i="1">
                                  <a:effectLst/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𝑐𝑜𝑚𝑝𝑒𝑡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>
                                  <a:effectLst/>
                                  <a:latin typeface="Cambria Math"/>
                                </a:rPr>
                              </m:ctrlPr>
                            </m:sSubPr>
                            <m:e>
                              <m:d>
                                <m:d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ad>
                                    <m:radPr>
                                      <m:degHide m:val="on"/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nary>
                                        <m:naryPr>
                                          <m:chr m:val="∑"/>
                                          <m:limLoc m:val="undOvr"/>
                                          <m:ctrlPr>
                                            <a:rPr lang="ru-RU" sz="2000" i="1">
                                              <a:effectLst/>
                                              <a:latin typeface="Cambria Math"/>
                                            </a:rPr>
                                          </m:ctrlPr>
                                        </m:naryPr>
                                        <m:sub>
                                          <m:r>
                                            <a:rPr lang="uk-UA" sz="20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𝑖</m:t>
                                          </m:r>
                                          <m:r>
                                            <a:rPr lang="uk-UA" sz="20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=1</m:t>
                                          </m:r>
                                        </m:sub>
                                        <m:sup>
                                          <m:r>
                                            <a:rPr lang="uk-UA" sz="2000" i="1">
                                              <a:effectLst/>
                                              <a:latin typeface="Cambria Math"/>
                                              <a:ea typeface="Calibri"/>
                                              <a:cs typeface="Times New Roman"/>
                                            </a:rPr>
                                            <m:t>𝑁</m:t>
                                          </m:r>
                                        </m:sup>
                                        <m:e>
                                          <m:d>
                                            <m:dPr>
                                              <m:ctrlPr>
                                                <a:rPr lang="ru-RU" sz="2000" i="1">
                                                  <a:effectLst/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p>
                                                <m:sSupPr>
                                                  <m:ctrlPr>
                                                    <a:rPr lang="ru-RU" sz="2000" i="1">
                                                      <a:effectLst/>
                                                      <a:latin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ru-RU" sz="2000" i="1">
                                                          <a:effectLst/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uk-UA" sz="20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Times New Roman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uk-UA" sz="20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Times New Roman"/>
                                                        </a:rPr>
                                                        <m:t>𝑖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uk-UA" sz="2000" i="1">
                                                      <a:effectLst/>
                                                      <a:latin typeface="Cambria Math"/>
                                                      <a:ea typeface="Calibri"/>
                                                      <a:cs typeface="Times New Roman"/>
                                                    </a:rPr>
                                                    <m:t>−</m:t>
                                                  </m:r>
                                                  <m:sSubSup>
                                                    <m:sSubSupPr>
                                                      <m:ctrlPr>
                                                        <a:rPr lang="ru-RU" sz="2000" i="1">
                                                          <a:effectLst/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SupPr>
                                                    <m:e>
                                                      <m:r>
                                                        <a:rPr lang="uk-UA" sz="20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Times New Roman"/>
                                                        </a:rPr>
                                                        <m:t>𝑤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uk-UA" sz="20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Times New Roman"/>
                                                        </a:rPr>
                                                        <m:t>𝑖𝑚</m:t>
                                                      </m:r>
                                                    </m:sub>
                                                    <m:sup>
                                                      <m:r>
                                                        <a:rPr lang="uk-UA" sz="2000" i="1">
                                                          <a:effectLst/>
                                                          <a:latin typeface="Cambria Math"/>
                                                          <a:ea typeface="Calibri"/>
                                                          <a:cs typeface="Times New Roman"/>
                                                        </a:rPr>
                                                        <m:t>1</m:t>
                                                      </m:r>
                                                    </m:sup>
                                                  </m:sSubSup>
                                                </m:e>
                                                <m:sup>
                                                  <m:r>
                                                    <a:rPr lang="uk-UA" sz="2000" i="1">
                                                      <a:effectLst/>
                                                      <a:latin typeface="Cambria Math"/>
                                                      <a:ea typeface="Calibri"/>
                                                      <a:cs typeface="Times New Roman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e>
                                          </m:d>
                                        </m:e>
                                      </m:nary>
                                    </m:e>
                                  </m:rad>
                                </m:e>
                              </m:d>
                            </m:e>
                            <m:sub>
                              <m:r>
                                <a:rPr lang="uk-UA" sz="2000" i="1">
                                  <a:effectLst/>
                                  <a:latin typeface="Cambria Math"/>
                                  <a:ea typeface="Calibri"/>
                                  <a:cs typeface="Times New Roman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uk-UA" sz="2000" dirty="0" smtClean="0"/>
              </a:p>
              <a:p>
                <a:pPr marL="0" indent="0" algn="just">
                  <a:buNone/>
                </a:pPr>
                <a:endParaRPr lang="uk-UA" sz="2000" dirty="0" smtClean="0"/>
              </a:p>
              <a:p>
                <a:pPr marL="0" indent="0" algn="just">
                  <a:buNone/>
                </a:pPr>
                <a:r>
                  <a:rPr lang="uk-UA" sz="2000" dirty="0" smtClean="0"/>
                  <a:t>де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2000" dirty="0"/>
                  <a:t> –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𝑖</m:t>
                    </m:r>
                  </m:oMath>
                </a14:m>
                <a:r>
                  <a:rPr lang="uk-UA" sz="2000" dirty="0"/>
                  <a:t>-й елемент вхідного вектора</a:t>
                </a:r>
                <a:r>
                  <a:rPr lang="uk-UA" sz="2000" dirty="0" smtClean="0"/>
                  <a:t>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uk-UA" sz="20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𝑖𝑚</m:t>
                        </m:r>
                      </m:sub>
                      <m:sup>
                        <m:r>
                          <a:rPr lang="uk-UA" sz="2000" i="1">
                            <a:latin typeface="Cambria Math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uk-UA" sz="2000" dirty="0"/>
                  <a:t> –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𝑖</m:t>
                    </m:r>
                  </m:oMath>
                </a14:m>
                <a:r>
                  <a:rPr lang="uk-UA" sz="2000" dirty="0"/>
                  <a:t>-й елемент вектора ваг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𝑚</m:t>
                    </m:r>
                  </m:oMath>
                </a14:m>
                <a:r>
                  <a:rPr lang="uk-UA" sz="2000" dirty="0"/>
                  <a:t>-го</a:t>
                </a:r>
                <a:br>
                  <a:rPr lang="uk-UA" sz="2000" dirty="0"/>
                </a:br>
                <a:r>
                  <a:rPr lang="uk-UA" sz="2000" dirty="0"/>
                  <a:t>нейрона конкуруючого шару;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uk-UA" sz="2000" i="1">
                            <a:latin typeface="Cambria Math"/>
                          </a:rPr>
                          <m:t>𝑤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𝑗𝑘</m:t>
                        </m:r>
                      </m:sub>
                      <m:sup>
                        <m:r>
                          <a:rPr lang="uk-UA" sz="20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uk-UA" sz="2000" dirty="0"/>
                  <a:t> –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𝑗</m:t>
                    </m:r>
                  </m:oMath>
                </a14:m>
                <a:r>
                  <a:rPr lang="uk-UA" sz="2000" dirty="0"/>
                  <a:t>-й елемент вектора ваг –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𝑘</m:t>
                    </m:r>
                  </m:oMath>
                </a14:m>
                <a:r>
                  <a:rPr lang="uk-UA" sz="2000" dirty="0"/>
                  <a:t>-</a:t>
                </a:r>
                <a:r>
                  <a:rPr lang="uk-UA" sz="2000" dirty="0" smtClean="0"/>
                  <a:t>го нейрона</a:t>
                </a:r>
                <a:r>
                  <a:rPr lang="uk-UA" sz="2000" dirty="0"/>
                  <a:t> </a:t>
                </a:r>
                <a:r>
                  <a:rPr lang="uk-UA" sz="2000" dirty="0" smtClean="0"/>
                  <a:t>лінійного </a:t>
                </a:r>
                <a:r>
                  <a:rPr lang="uk-UA" sz="2000" dirty="0"/>
                  <a:t>шару; </a:t>
                </a:r>
                <a:endParaRPr lang="uk-UA" sz="2000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𝑐𝑜𝑚𝑝𝑒𝑡</m:t>
                        </m:r>
                      </m:sub>
                    </m:sSub>
                  </m:oMath>
                </a14:m>
                <a:r>
                  <a:rPr lang="uk-UA" sz="2000" dirty="0"/>
                  <a:t> – передавальна функція конкуруючого шару, що виявляє нейрон-переможець;</a:t>
                </a:r>
                <a:endParaRPr lang="uk-UA" sz="2000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𝑙𝑖𝑛</m:t>
                        </m:r>
                      </m:sub>
                    </m:sSub>
                  </m:oMath>
                </a14:m>
                <a:r>
                  <a:rPr lang="uk-UA" sz="2000" dirty="0"/>
                  <a:t> – лінійна функція активації нейронів розподільного шару; </a:t>
                </a:r>
                <a:endParaRPr lang="uk-UA" sz="2000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𝑁</m:t>
                    </m:r>
                  </m:oMath>
                </a14:m>
                <a:r>
                  <a:rPr lang="uk-UA" sz="2000" dirty="0"/>
                  <a:t> – розмірність вхідного вектора НМ;</a:t>
                </a:r>
                <a:endParaRPr lang="uk-UA" sz="2000" dirty="0" smtClean="0"/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𝑆</m:t>
                    </m:r>
                  </m:oMath>
                </a14:m>
                <a:r>
                  <a:rPr lang="uk-UA" sz="2000" dirty="0"/>
                  <a:t> – кількість нейронів у конкуруючому шарі;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𝑆</m:t>
                    </m:r>
                    <m:r>
                      <a:rPr lang="uk-UA" sz="2000" i="1">
                        <a:latin typeface="Cambria Math"/>
                      </a:rPr>
                      <m:t>=</m:t>
                    </m:r>
                    <m:r>
                      <a:rPr lang="uk-UA" sz="2000" i="1">
                        <a:latin typeface="Cambria Math"/>
                      </a:rPr>
                      <m:t>𝛼</m:t>
                    </m:r>
                    <m:r>
                      <a:rPr lang="uk-UA" sz="2000" i="1">
                        <a:latin typeface="Cambria Math"/>
                      </a:rPr>
                      <m:t>∙</m:t>
                    </m:r>
                    <m:r>
                      <a:rPr lang="uk-UA" sz="2000" i="1">
                        <a:latin typeface="Cambria Math"/>
                      </a:rPr>
                      <m:t>𝐾</m:t>
                    </m:r>
                  </m:oMath>
                </a14:m>
                <a:r>
                  <a:rPr lang="uk-UA" sz="2000" dirty="0" smtClean="0"/>
                  <a:t>; де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𝛼</m:t>
                    </m:r>
                  </m:oMath>
                </a14:m>
                <a:r>
                  <a:rPr lang="ru-RU" sz="2000" dirty="0"/>
                  <a:t> – </a:t>
                </a:r>
                <a:r>
                  <a:rPr lang="uk-UA" sz="2000" dirty="0"/>
                  <a:t>число кластерів, що припадають на один клас </a:t>
                </a:r>
                <a:r>
                  <a:rPr lang="uk-UA" sz="2000" dirty="0" smtClean="0"/>
                  <a:t>захворювань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𝐾</m:t>
                    </m:r>
                  </m:oMath>
                </a14:m>
                <a:r>
                  <a:rPr lang="uk-UA" sz="2000" dirty="0" smtClean="0"/>
                  <a:t>. </a:t>
                </a: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0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uk-UA" sz="2000" i="1">
                            <a:latin typeface="Cambria Math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uk-UA" sz="2000" dirty="0"/>
                  <a:t> – значення </a:t>
                </a:r>
                <a14:m>
                  <m:oMath xmlns:m="http://schemas.openxmlformats.org/officeDocument/2006/math">
                    <m:r>
                      <a:rPr lang="uk-UA" sz="2000" i="1">
                        <a:latin typeface="Cambria Math"/>
                      </a:rPr>
                      <m:t>𝑘</m:t>
                    </m:r>
                  </m:oMath>
                </a14:m>
                <a:r>
                  <a:rPr lang="uk-UA" sz="2000" dirty="0"/>
                  <a:t>-го виходу НМ. </a:t>
                </a:r>
                <a:endParaRPr lang="ru-RU" sz="2000" dirty="0"/>
              </a:p>
              <a:p>
                <a:pPr marL="0" indent="0" algn="just">
                  <a:buNone/>
                </a:pPr>
                <a:endParaRPr lang="uk-UA" sz="1600" dirty="0"/>
              </a:p>
              <a:p>
                <a:pPr marL="0" indent="0" algn="just">
                  <a:buNone/>
                </a:pPr>
                <a:endParaRPr lang="uk-UA" sz="1600" dirty="0" smtClean="0"/>
              </a:p>
              <a:p>
                <a:pPr marL="0" indent="0" algn="just">
                  <a:buNone/>
                </a:pPr>
                <a:endParaRPr lang="uk-UA" sz="1600" dirty="0"/>
              </a:p>
              <a:p>
                <a:pPr marL="0" indent="0" algn="just">
                  <a:buNone/>
                </a:pPr>
                <a:endParaRPr lang="uk-UA" sz="1600" dirty="0" smtClean="0"/>
              </a:p>
              <a:p>
                <a:pPr marL="0" indent="0" algn="just">
                  <a:buNone/>
                </a:pPr>
                <a:endParaRPr lang="uk-UA" sz="1600" dirty="0"/>
              </a:p>
              <a:p>
                <a:pPr marL="0" indent="0" algn="just">
                  <a:buNone/>
                </a:pPr>
                <a:endParaRPr lang="uk-UA" sz="1600" dirty="0" smtClean="0"/>
              </a:p>
              <a:p>
                <a:pPr marL="0" indent="0" algn="ctr">
                  <a:buNone/>
                </a:pPr>
                <a:endParaRPr lang="uk-UA" sz="1600" dirty="0"/>
              </a:p>
              <a:p>
                <a:pPr marL="0" indent="0">
                  <a:buNone/>
                </a:pPr>
                <a:endParaRPr lang="uk-UA" sz="1600" dirty="0" smtClean="0"/>
              </a:p>
              <a:p>
                <a:pPr marL="0" indent="0">
                  <a:buNone/>
                </a:pPr>
                <a:endParaRPr lang="uk-UA" sz="1600" dirty="0" smtClean="0"/>
              </a:p>
              <a:p>
                <a:pPr marL="0" indent="0">
                  <a:buNone/>
                </a:pPr>
                <a:endParaRPr lang="uk-UA" sz="1600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412776"/>
                <a:ext cx="8640960" cy="5184575"/>
              </a:xfrm>
              <a:blipFill rotWithShape="1">
                <a:blip r:embed="rId2"/>
                <a:stretch>
                  <a:fillRect l="-635" r="-635" b="-1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954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87232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Структура нейромережі </a:t>
            </a:r>
            <a:r>
              <a:rPr lang="en-US" sz="3600" dirty="0" smtClean="0"/>
              <a:t>LVQ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64921578"/>
                  </p:ext>
                </p:extLst>
              </p:nvPr>
            </p:nvGraphicFramePr>
            <p:xfrm>
              <a:off x="323528" y="1628800"/>
              <a:ext cx="8642352" cy="944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04256"/>
                    <a:gridCol w="2016920"/>
                    <a:gridCol w="2160588"/>
                    <a:gridCol w="2160588"/>
                  </a:tblGrid>
                  <a:tr h="8640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Вхідний шар</a:t>
                          </a:r>
                        </a:p>
                        <a:p>
                          <a:pPr algn="ctr"/>
                          <a:r>
                            <a:rPr lang="uk-UA" sz="1400" dirty="0" smtClean="0"/>
                            <a:t>Діапазон</a:t>
                          </a:r>
                          <a:r>
                            <a:rPr lang="uk-UA" sz="1400" baseline="0" dirty="0" smtClean="0"/>
                            <a:t> значень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ru-RU" sz="14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−</m:t>
                                </m:r>
                                <m:r>
                                  <a:rPr kumimoji="0" lang="ru-RU" sz="1400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1≤</m:t>
                                </m:r>
                                <m:r>
                                  <m:rPr>
                                    <m:sty m:val="p"/>
                                  </m:rPr>
                                  <a:rPr kumimoji="0" lang="ru-RU" sz="1400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X</m:t>
                                </m:r>
                                <m:r>
                                  <a:rPr kumimoji="0" lang="ru-RU" sz="1400" kern="12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≤1</m:t>
                                </m:r>
                              </m:oMath>
                            </m:oMathPara>
                          </a14:m>
                          <a:endParaRPr kumimoji="0" lang="ru-RU" sz="140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lang="ru-RU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Конкуруючий шар</a:t>
                          </a:r>
                          <a:endParaRPr lang="ru-RU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Розподільний (лінійний) шар</a:t>
                          </a:r>
                          <a:endParaRPr lang="ru-RU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Вихідний шар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uk-UA" sz="14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0≤</m:t>
                                </m:r>
                                <m:r>
                                  <a:rPr kumimoji="0" lang="uk-UA" sz="14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𝑌</m:t>
                                </m:r>
                                <m:r>
                                  <a:rPr kumimoji="0" lang="uk-UA" sz="1400" i="1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≤1</m:t>
                                </m:r>
                              </m:oMath>
                            </m:oMathPara>
                          </a14:m>
                          <a:endParaRPr lang="ru-RU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64921578"/>
                  </p:ext>
                </p:extLst>
              </p:nvPr>
            </p:nvGraphicFramePr>
            <p:xfrm>
              <a:off x="323528" y="1628800"/>
              <a:ext cx="8642352" cy="94488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304256"/>
                    <a:gridCol w="2016920"/>
                    <a:gridCol w="2160588"/>
                    <a:gridCol w="2160588"/>
                  </a:tblGrid>
                  <a:tr h="94488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290" r="-275132" b="-6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Конкуруючий шар</a:t>
                          </a:r>
                          <a:endParaRPr lang="ru-RU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400" dirty="0" smtClean="0"/>
                            <a:t>Розподільний (лінійний) шар</a:t>
                          </a:r>
                          <a:endParaRPr lang="ru-RU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565" t="-1290" b="-64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09998"/>
            <a:ext cx="6624736" cy="41873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73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Діаграма процесу розробки системи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36" y="1809219"/>
            <a:ext cx="7354327" cy="42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0527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600" dirty="0">
                <a:effectLst/>
              </a:rPr>
              <a:t>Діаграма класів пакету </a:t>
            </a:r>
            <a:r>
              <a:rPr lang="ru-RU" sz="3600" dirty="0" err="1" smtClean="0">
                <a:effectLst/>
              </a:rPr>
              <a:t>CombinedAnalysis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71" y="1627737"/>
            <a:ext cx="8281615" cy="38223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545117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CombinedAnalysis</a:t>
            </a:r>
            <a:r>
              <a:rPr lang="uk-UA" dirty="0"/>
              <a:t> – даний пакет містить класи, які реалізують методи аналізу: контурний аналіз ЕКС, </a:t>
            </a:r>
            <a:r>
              <a:rPr lang="uk-UA" dirty="0" err="1"/>
              <a:t>амплітудно</a:t>
            </a:r>
            <a:r>
              <a:rPr lang="uk-UA" dirty="0"/>
              <a:t> – часовий аналіз ЕКС, </a:t>
            </a:r>
            <a:r>
              <a:rPr lang="uk-UA" dirty="0" err="1"/>
              <a:t>частотно</a:t>
            </a:r>
            <a:r>
              <a:rPr lang="uk-UA" dirty="0"/>
              <a:t> – часовий аналіз ЕКС, </a:t>
            </a:r>
            <a:r>
              <a:rPr lang="uk-UA" dirty="0" err="1"/>
              <a:t>амплітудно</a:t>
            </a:r>
            <a:r>
              <a:rPr lang="uk-UA" dirty="0"/>
              <a:t> – фазовий аналіз ЕКС, нейромережевий аналіз ЕКС.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7828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1392</TotalTime>
  <Words>609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               Інтелектуальна система аналізу кардіограм за допомогою нейронних мереж </vt:lpstr>
      <vt:lpstr>Формулювання завдання </vt:lpstr>
      <vt:lpstr>Актуальність</vt:lpstr>
      <vt:lpstr>Порівняння з аналогами</vt:lpstr>
      <vt:lpstr>Загальний опис функціональності</vt:lpstr>
      <vt:lpstr>Математична модель</vt:lpstr>
      <vt:lpstr>Структура нейромережі LVQ</vt:lpstr>
      <vt:lpstr>Діаграма процесу розробки системи</vt:lpstr>
      <vt:lpstr>Діаграма класів пакету CombinedAnalysis</vt:lpstr>
      <vt:lpstr>Схема алгоритму роботи системи</vt:lpstr>
      <vt:lpstr>Приклади роботи інтелектуальної системи аналізу кардіограм</vt:lpstr>
      <vt:lpstr>Приклади роботи інтелектуальної системи аналізу кардіограм</vt:lpstr>
      <vt:lpstr>Висновки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Інтелектуальний модуль для аналізу сигналів електрокардіограми із застосуванням нейронних мереж</dc:title>
  <dc:creator>Vika</dc:creator>
  <cp:lastModifiedBy>Vika</cp:lastModifiedBy>
  <cp:revision>50</cp:revision>
  <dcterms:created xsi:type="dcterms:W3CDTF">2014-03-12T18:50:14Z</dcterms:created>
  <dcterms:modified xsi:type="dcterms:W3CDTF">2015-06-16T10:31:30Z</dcterms:modified>
</cp:coreProperties>
</file>