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4" r:id="rId8"/>
    <p:sldId id="256" r:id="rId9"/>
    <p:sldId id="260" r:id="rId10"/>
    <p:sldId id="282" r:id="rId11"/>
    <p:sldId id="268" r:id="rId12"/>
    <p:sldId id="269" r:id="rId13"/>
    <p:sldId id="270" r:id="rId14"/>
    <p:sldId id="272" r:id="rId15"/>
    <p:sldId id="273" r:id="rId16"/>
    <p:sldId id="271" r:id="rId17"/>
    <p:sldId id="285" r:id="rId18"/>
    <p:sldId id="286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02F"/>
    <a:srgbClr val="214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88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DE4A3CC5-2845-4294-AEF3-383804000E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25052-60B1-451B-AB79-BBF1D7C2C28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CE03-1599-424E-B16C-24ACA64EC2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1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60BC4-9301-4845-A81B-445348F5EA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2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373E9-BF62-4F0F-8E77-A15AC7642D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3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2579F-573C-4C9C-8E88-6A0B1FB943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5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B32D-AEAB-4FE0-869D-E2DCD2D0DC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4A330-EE21-462F-8F76-D23005A97D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6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67B71-A64F-4161-8CD8-F654E54B2B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2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3202D-685D-49F8-907B-4C6117A835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97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127CA-96F8-4E82-9FEC-32635D07E6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3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318A6E-9F36-4954-B19B-50EBE189BD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22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D860401-FB8E-4441-9701-90724DB9C22C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051" name="Rectangle 2"/>
          <p:cNvSpPr>
            <a:spLocks noGrp="1"/>
          </p:cNvSpPr>
          <p:nvPr>
            <p:ph type="ctrTitle"/>
          </p:nvPr>
        </p:nvSpPr>
        <p:spPr>
          <a:xfrm>
            <a:off x="2267744" y="908918"/>
            <a:ext cx="6697116" cy="4032250"/>
          </a:xfrm>
        </p:spPr>
        <p:txBody>
          <a:bodyPr/>
          <a:lstStyle/>
          <a:p>
            <a:r>
              <a:rPr lang="ru-RU" sz="4000" dirty="0" err="1"/>
              <a:t>Інтелектуальна</a:t>
            </a:r>
            <a:r>
              <a:rPr lang="ru-RU" sz="4000" dirty="0"/>
              <a:t> система </a:t>
            </a:r>
            <a:r>
              <a:rPr lang="ru-RU" sz="4000" dirty="0" err="1"/>
              <a:t>класифікації</a:t>
            </a:r>
            <a:r>
              <a:rPr lang="ru-RU" sz="4000" dirty="0"/>
              <a:t> типу </a:t>
            </a:r>
            <a:r>
              <a:rPr lang="ru-RU" sz="4000" dirty="0" err="1"/>
              <a:t>мислення</a:t>
            </a:r>
            <a:r>
              <a:rPr lang="ru-RU" sz="4000" dirty="0"/>
              <a:t> </a:t>
            </a:r>
            <a:r>
              <a:rPr lang="ru-RU" sz="4000" dirty="0" err="1"/>
              <a:t>людини</a:t>
            </a:r>
            <a:r>
              <a:rPr lang="ru-RU" sz="4000" dirty="0"/>
              <a:t> на </a:t>
            </a:r>
            <a:r>
              <a:rPr lang="ru-RU" sz="4000" dirty="0" err="1"/>
              <a:t>основі</a:t>
            </a:r>
            <a:r>
              <a:rPr lang="ru-RU" sz="4000" dirty="0"/>
              <a:t> </a:t>
            </a:r>
            <a:r>
              <a:rPr lang="ru-RU" sz="4000" dirty="0" err="1"/>
              <a:t>нейронної</a:t>
            </a:r>
            <a:r>
              <a:rPr lang="ru-RU" sz="4000" dirty="0"/>
              <a:t> </a:t>
            </a:r>
            <a:r>
              <a:rPr lang="ru-RU" sz="4000" dirty="0" err="1"/>
              <a:t>мережі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uk-UA" altLang="uk-UA" sz="2400" dirty="0" smtClean="0">
                <a:latin typeface="Times New Roman" pitchFamily="18" charset="0"/>
              </a:rPr>
              <a:t>Дипломна робота </a:t>
            </a:r>
            <a:br>
              <a:rPr lang="uk-UA" altLang="uk-UA" sz="2400" dirty="0" smtClean="0">
                <a:latin typeface="Times New Roman" pitchFamily="18" charset="0"/>
              </a:rPr>
            </a:br>
            <a:r>
              <a:rPr lang="uk-UA" altLang="uk-UA" sz="2400" dirty="0" smtClean="0">
                <a:latin typeface="Times New Roman" pitchFamily="18" charset="0"/>
              </a:rPr>
              <a:t>напрям 6.050101 </a:t>
            </a:r>
            <a:r>
              <a:rPr lang="uk-UA" altLang="uk-UA" sz="2400" dirty="0" smtClean="0"/>
              <a:t>–</a:t>
            </a:r>
            <a:r>
              <a:rPr lang="uk-UA" altLang="uk-UA" sz="2400" dirty="0" smtClean="0">
                <a:latin typeface="Times New Roman" pitchFamily="18" charset="0"/>
              </a:rPr>
              <a:t> </a:t>
            </a:r>
            <a:r>
              <a:rPr lang="uk-UA" altLang="uk-UA" sz="2400" dirty="0" smtClean="0"/>
              <a:t>“</a:t>
            </a:r>
            <a:r>
              <a:rPr lang="uk-UA" altLang="uk-UA" sz="2400" dirty="0" smtClean="0">
                <a:latin typeface="Times New Roman" pitchFamily="18" charset="0"/>
              </a:rPr>
              <a:t>Комп</a:t>
            </a:r>
            <a:r>
              <a:rPr lang="uk-UA" altLang="uk-UA" sz="2400" dirty="0" smtClean="0"/>
              <a:t>’</a:t>
            </a:r>
            <a:r>
              <a:rPr lang="uk-UA" altLang="uk-UA" sz="2400" dirty="0" smtClean="0">
                <a:latin typeface="Times New Roman" pitchFamily="18" charset="0"/>
              </a:rPr>
              <a:t>ютерні науки</a:t>
            </a:r>
            <a:r>
              <a:rPr lang="uk-UA" altLang="uk-UA" sz="2400" dirty="0" smtClean="0"/>
              <a:t>”</a:t>
            </a:r>
            <a:endParaRPr lang="uk-UA" altLang="uk-UA" sz="2400" dirty="0" smtClean="0">
              <a:latin typeface="Times New Roman" pitchFamily="18" charset="0"/>
            </a:endParaRPr>
          </a:p>
        </p:txBody>
      </p:sp>
      <p:sp>
        <p:nvSpPr>
          <p:cNvPr id="2052" name="Rectangle 3"/>
          <p:cNvSpPr>
            <a:spLocks noGrp="1"/>
          </p:cNvSpPr>
          <p:nvPr>
            <p:ph type="subTitle" idx="1"/>
          </p:nvPr>
        </p:nvSpPr>
        <p:spPr>
          <a:xfrm>
            <a:off x="1692275" y="5300663"/>
            <a:ext cx="7272338" cy="1152525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altLang="uk-UA" sz="2400" dirty="0" err="1" smtClean="0">
                <a:solidFill>
                  <a:schemeClr val="tx1"/>
                </a:solidFill>
                <a:latin typeface="Times New Roman" pitchFamily="18" charset="0"/>
              </a:rPr>
              <a:t>Виконав</a:t>
            </a:r>
            <a:r>
              <a:rPr lang="ru-RU" altLang="uk-UA" sz="2400" dirty="0" smtClean="0">
                <a:solidFill>
                  <a:schemeClr val="tx1"/>
                </a:solidFill>
                <a:latin typeface="Times New Roman" pitchFamily="18" charset="0"/>
              </a:rPr>
              <a:t> студент гр. 1КНсп-14 </a:t>
            </a:r>
            <a:r>
              <a:rPr lang="uk-UA" altLang="uk-UA" sz="2400" dirty="0" smtClean="0">
                <a:solidFill>
                  <a:schemeClr val="tx1"/>
                </a:solidFill>
                <a:latin typeface="Times New Roman" pitchFamily="18" charset="0"/>
              </a:rPr>
              <a:t>Кметь С.С.</a:t>
            </a:r>
          </a:p>
          <a:p>
            <a:pPr algn="r">
              <a:lnSpc>
                <a:spcPct val="90000"/>
              </a:lnSpc>
            </a:pPr>
            <a:r>
              <a:rPr lang="uk-UA" altLang="uk-UA" sz="2400" dirty="0" smtClean="0">
                <a:solidFill>
                  <a:schemeClr val="tx1"/>
                </a:solidFill>
                <a:latin typeface="Times New Roman" pitchFamily="18" charset="0"/>
              </a:rPr>
              <a:t>Керівник: </a:t>
            </a:r>
            <a:r>
              <a:rPr lang="uk-UA" altLang="uk-UA" sz="2400" dirty="0" err="1" smtClean="0">
                <a:solidFill>
                  <a:schemeClr val="tx1"/>
                </a:solidFill>
                <a:latin typeface="Times New Roman" pitchFamily="18" charset="0"/>
              </a:rPr>
              <a:t>к.т.н</a:t>
            </a:r>
            <a:r>
              <a:rPr lang="uk-UA" altLang="uk-UA" sz="2400" dirty="0" smtClean="0">
                <a:solidFill>
                  <a:schemeClr val="tx1"/>
                </a:solidFill>
                <a:latin typeface="Times New Roman" pitchFamily="18" charset="0"/>
              </a:rPr>
              <a:t>., доц. </a:t>
            </a:r>
            <a:r>
              <a:rPr lang="uk-UA" altLang="uk-UA" sz="2400" dirty="0" err="1" smtClean="0">
                <a:solidFill>
                  <a:schemeClr val="tx1"/>
                </a:solidFill>
                <a:latin typeface="Times New Roman" pitchFamily="18" charset="0"/>
              </a:rPr>
              <a:t>КолоднийВ.В</a:t>
            </a:r>
            <a:r>
              <a:rPr lang="uk-UA" altLang="uk-UA" sz="2400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9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665038"/>
              </p:ext>
            </p:extLst>
          </p:nvPr>
        </p:nvGraphicFramePr>
        <p:xfrm>
          <a:off x="7092280" y="116632"/>
          <a:ext cx="1500509" cy="6626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Visio" r:id="rId3" imgW="1470784" imgH="6497280" progId="Visio.Drawing.11">
                  <p:embed/>
                </p:oleObj>
              </mc:Choice>
              <mc:Fallback>
                <p:oleObj name="Visio" r:id="rId3" imgW="1470784" imgH="64972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16632"/>
                        <a:ext cx="1500509" cy="66268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44216" y="54868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/>
              <a:t>Загальний алгоритм роботи </a:t>
            </a:r>
            <a:r>
              <a:rPr lang="uk-UA" sz="2800" dirty="0" smtClean="0"/>
              <a:t>інтелектуальної системи</a:t>
            </a:r>
            <a:endParaRPr lang="uk-UA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2849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Програмна реалізація здійснена на внутрішній мові програмування системи </a:t>
            </a:r>
            <a:r>
              <a:rPr lang="en-US" dirty="0"/>
              <a:t>MATLAB</a:t>
            </a:r>
            <a:r>
              <a:rPr lang="uk-U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09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843808" y="1052513"/>
            <a:ext cx="42727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Навчальна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вибірка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(407 </a:t>
            </a:r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прикладів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  <a:endParaRPr lang="ru-RU" b="1" dirty="0">
              <a:solidFill>
                <a:srgbClr val="21444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9251" name="Group 4979"/>
          <p:cNvGraphicFramePr>
            <a:graphicFrameLocks noGrp="1"/>
          </p:cNvGraphicFramePr>
          <p:nvPr/>
        </p:nvGraphicFramePr>
        <p:xfrm>
          <a:off x="0" y="2205038"/>
          <a:ext cx="9144000" cy="3671893"/>
        </p:xfrm>
        <a:graphic>
          <a:graphicData uri="http://schemas.openxmlformats.org/drawingml/2006/table">
            <a:tbl>
              <a:tblPr/>
              <a:tblGrid>
                <a:gridCol w="312738"/>
                <a:gridCol w="314325"/>
                <a:gridCol w="349250"/>
                <a:gridCol w="347662"/>
                <a:gridCol w="347663"/>
                <a:gridCol w="349250"/>
                <a:gridCol w="347662"/>
                <a:gridCol w="349250"/>
                <a:gridCol w="347663"/>
                <a:gridCol w="439737"/>
                <a:gridCol w="439738"/>
                <a:gridCol w="441325"/>
                <a:gridCol w="439737"/>
                <a:gridCol w="439738"/>
                <a:gridCol w="439737"/>
                <a:gridCol w="387350"/>
                <a:gridCol w="385763"/>
                <a:gridCol w="388937"/>
                <a:gridCol w="387350"/>
                <a:gridCol w="387350"/>
                <a:gridCol w="403225"/>
                <a:gridCol w="403225"/>
                <a:gridCol w="346075"/>
                <a:gridCol w="349250"/>
              </a:tblGrid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x20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987824" y="908050"/>
            <a:ext cx="37352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Тестова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вибірка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(30 </a:t>
            </a:r>
            <a:r>
              <a:rPr lang="ru-RU" b="1" dirty="0" err="1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прикладів</a:t>
            </a:r>
            <a:r>
              <a:rPr lang="ru-RU" b="1" dirty="0" smtClean="0">
                <a:solidFill>
                  <a:srgbClr val="2144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b="1" dirty="0">
              <a:solidFill>
                <a:srgbClr val="21444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9773" name="Group 1405"/>
          <p:cNvGraphicFramePr>
            <a:graphicFrameLocks noGrp="1"/>
          </p:cNvGraphicFramePr>
          <p:nvPr/>
        </p:nvGraphicFramePr>
        <p:xfrm>
          <a:off x="0" y="1916113"/>
          <a:ext cx="9144000" cy="3554413"/>
        </p:xfrm>
        <a:graphic>
          <a:graphicData uri="http://schemas.openxmlformats.org/drawingml/2006/table">
            <a:tbl>
              <a:tblPr/>
              <a:tblGrid>
                <a:gridCol w="368300"/>
                <a:gridCol w="369888"/>
                <a:gridCol w="368300"/>
                <a:gridCol w="369887"/>
                <a:gridCol w="368300"/>
                <a:gridCol w="369888"/>
                <a:gridCol w="368300"/>
                <a:gridCol w="368300"/>
                <a:gridCol w="369887"/>
                <a:gridCol w="400050"/>
                <a:gridCol w="401638"/>
                <a:gridCol w="401637"/>
                <a:gridCol w="400050"/>
                <a:gridCol w="401638"/>
                <a:gridCol w="401637"/>
                <a:gridCol w="400050"/>
                <a:gridCol w="401638"/>
                <a:gridCol w="400050"/>
                <a:gridCol w="401637"/>
                <a:gridCol w="401638"/>
                <a:gridCol w="352425"/>
                <a:gridCol w="352425"/>
                <a:gridCol w="354012"/>
                <a:gridCol w="352425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X19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X20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935763"/>
              </p:ext>
            </p:extLst>
          </p:nvPr>
        </p:nvGraphicFramePr>
        <p:xfrm>
          <a:off x="5364088" y="494925"/>
          <a:ext cx="31273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1" name="Формула" r:id="rId3" imgW="126835" imgH="139518" progId="Equation.3">
                  <p:embed/>
                </p:oleObj>
              </mc:Choice>
              <mc:Fallback>
                <p:oleObj name="Формула" r:id="rId3" imgW="126835" imgH="13951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94925"/>
                        <a:ext cx="312737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3132138" y="1268413"/>
          <a:ext cx="2508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2" name="Формула" r:id="rId5" imgW="126835" imgH="139518" progId="Equation.3">
                  <p:embed/>
                </p:oleObj>
              </mc:Choice>
              <mc:Fallback>
                <p:oleObj name="Формула" r:id="rId5" imgW="126835" imgH="139518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268413"/>
                        <a:ext cx="2508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373981" y="188640"/>
            <a:ext cx="7667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Похибка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персептрона,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обчислена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на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навчальній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вибірці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називається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похибкою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навчання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214443"/>
                </a:solidFill>
                <a:cs typeface="Times New Roman" pitchFamily="18" charset="0"/>
              </a:rPr>
              <a:t>позначається</a:t>
            </a:r>
            <a:endParaRPr lang="ru-RU" dirty="0">
              <a:solidFill>
                <a:srgbClr val="214443"/>
              </a:solidFill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444159" y="979665"/>
            <a:ext cx="68183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обчислена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на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тестовій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вибірці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-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похибкою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узагальнення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позначається</a:t>
            </a:r>
            <a:endParaRPr lang="ru-RU" dirty="0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179388" y="1773238"/>
            <a:ext cx="87852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При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збільшенні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числа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нейронів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внутрішніх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шарів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персептрона </a:t>
            </a:r>
            <a:r>
              <a:rPr lang="en-US" dirty="0">
                <a:solidFill>
                  <a:srgbClr val="214443"/>
                </a:solidFill>
                <a:cs typeface="Times New Roman" pitchFamily="18" charset="0"/>
              </a:rPr>
              <a:t>N </a:t>
            </a:r>
            <a:r>
              <a:rPr lang="ru-RU" dirty="0" err="1" smtClean="0">
                <a:solidFill>
                  <a:srgbClr val="214443"/>
                </a:solidFill>
                <a:cs typeface="Times New Roman" pitchFamily="18" charset="0"/>
              </a:rPr>
              <a:t>похибка</a:t>
            </a:r>
            <a: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навчання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спочатку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падає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потім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зростає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в той час, як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похибка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узагальнення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спочатку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падає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потім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практично не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змінюється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. (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Діаграма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1)</a:t>
            </a:r>
            <a:endParaRPr lang="ru-RU" dirty="0">
              <a:solidFill>
                <a:srgbClr val="214443"/>
              </a:solidFill>
              <a:latin typeface="Times New Roman" pitchFamily="18" charset="0"/>
            </a:endParaRP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203575" y="1341437"/>
            <a:ext cx="33813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900" dirty="0">
                <a:solidFill>
                  <a:schemeClr val="tx2"/>
                </a:solidFill>
              </a:rPr>
              <a:t>т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40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786195"/>
              </p:ext>
            </p:extLst>
          </p:nvPr>
        </p:nvGraphicFramePr>
        <p:xfrm>
          <a:off x="755650" y="5333207"/>
          <a:ext cx="3127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3" name="Формула" r:id="rId7" imgW="126835" imgH="139518" progId="Equation.3">
                  <p:embed/>
                </p:oleObj>
              </mc:Choice>
              <mc:Fallback>
                <p:oleObj name="Формула" r:id="rId7" imgW="126835" imgH="139518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333207"/>
                        <a:ext cx="312738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0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2556268"/>
              </p:ext>
            </p:extLst>
          </p:nvPr>
        </p:nvGraphicFramePr>
        <p:xfrm>
          <a:off x="755650" y="4901407"/>
          <a:ext cx="3127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4" name="Формула" r:id="rId8" imgW="126835" imgH="139518" progId="Equation.3">
                  <p:embed/>
                </p:oleObj>
              </mc:Choice>
              <mc:Fallback>
                <p:oleObj name="Формула" r:id="rId8" imgW="126835" imgH="139518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901407"/>
                        <a:ext cx="312738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179388" y="2866923"/>
            <a:ext cx="329088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Мінімальні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показники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похибок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навчання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та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узагальнення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</a:br>
            <a:r>
              <a:rPr lang="ru-RU" dirty="0" err="1" smtClean="0">
                <a:solidFill>
                  <a:srgbClr val="214443"/>
                </a:solidFill>
                <a:cs typeface="Times New Roman" pitchFamily="18" charset="0"/>
              </a:rPr>
              <a:t>формуються</a:t>
            </a:r>
            <a: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у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випадку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rgbClr val="214443"/>
                </a:solidFill>
                <a:cs typeface="Times New Roman" pitchFamily="18" charset="0"/>
              </a:rPr>
              <a:t>коли 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на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прихованому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шарі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знаходиться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 10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нейронів</a:t>
            </a:r>
            <a:r>
              <a:rPr lang="ru-RU" dirty="0">
                <a:solidFill>
                  <a:srgbClr val="214443"/>
                </a:solidFill>
                <a:cs typeface="Times New Roman" pitchFamily="18" charset="0"/>
              </a:rPr>
              <a:t>. при </a:t>
            </a:r>
            <a:r>
              <a:rPr lang="ru-RU" dirty="0" err="1">
                <a:solidFill>
                  <a:srgbClr val="214443"/>
                </a:solidFill>
                <a:cs typeface="Times New Roman" pitchFamily="18" charset="0"/>
              </a:rPr>
              <a:t>цьому</a:t>
            </a:r>
            <a:endParaRPr lang="ru-RU" dirty="0">
              <a:solidFill>
                <a:srgbClr val="214443"/>
              </a:solidFill>
            </a:endParaRPr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971550" y="5333207"/>
            <a:ext cx="93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=0,046</a:t>
            </a:r>
            <a:r>
              <a:rPr lang="ru-RU" sz="1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971550" y="4901407"/>
            <a:ext cx="80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=0,04</a:t>
            </a:r>
            <a:r>
              <a:rPr lang="ru-RU" sz="1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900113" y="5477669"/>
            <a:ext cx="25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rgbClr val="214443"/>
                </a:solidFill>
              </a:rPr>
              <a:t>т</a:t>
            </a:r>
          </a:p>
        </p:txBody>
      </p:sp>
      <p:pic>
        <p:nvPicPr>
          <p:cNvPr id="16480" name="Picture 96" descr="C:\Users\Sergio\Desktop\11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039" y="2924944"/>
            <a:ext cx="591446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692275" y="331758"/>
            <a:ext cx="40954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Аналіз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отриманих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результатів</a:t>
            </a:r>
            <a:endParaRPr lang="ru-RU" dirty="0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1619250" y="1052513"/>
            <a:ext cx="66575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 err="1">
                <a:solidFill>
                  <a:srgbClr val="214443"/>
                </a:solidFill>
              </a:rPr>
              <a:t>В</a:t>
            </a:r>
            <a:r>
              <a:rPr lang="ru-RU" dirty="0" err="1" smtClean="0">
                <a:solidFill>
                  <a:srgbClr val="214443"/>
                </a:solidFill>
              </a:rPr>
              <a:t>ибірка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тестування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складалася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>
                <a:solidFill>
                  <a:srgbClr val="214443"/>
                </a:solidFill>
              </a:rPr>
              <a:t>з 30 </a:t>
            </a:r>
            <a:r>
              <a:rPr lang="ru-RU" dirty="0" err="1">
                <a:solidFill>
                  <a:srgbClr val="214443"/>
                </a:solidFill>
              </a:rPr>
              <a:t>прикладів</a:t>
            </a:r>
            <a:r>
              <a:rPr lang="ru-RU" dirty="0">
                <a:solidFill>
                  <a:srgbClr val="214443"/>
                </a:solidFill>
              </a:rPr>
              <a:t>. </a:t>
            </a:r>
          </a:p>
          <a:p>
            <a:r>
              <a:rPr lang="ru-RU" dirty="0" err="1">
                <a:solidFill>
                  <a:srgbClr val="214443"/>
                </a:solidFill>
              </a:rPr>
              <a:t>Результати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тестування</a:t>
            </a:r>
            <a:r>
              <a:rPr lang="ru-RU" dirty="0">
                <a:solidFill>
                  <a:srgbClr val="214443"/>
                </a:solidFill>
              </a:rPr>
              <a:t> персептрона </a:t>
            </a:r>
            <a:r>
              <a:rPr lang="ru-RU" dirty="0" err="1">
                <a:solidFill>
                  <a:srgbClr val="214443"/>
                </a:solidFill>
              </a:rPr>
              <a:t>представлені</a:t>
            </a:r>
            <a:r>
              <a:rPr lang="ru-RU" dirty="0">
                <a:solidFill>
                  <a:srgbClr val="214443"/>
                </a:solidFill>
              </a:rPr>
              <a:t> в </a:t>
            </a:r>
            <a:r>
              <a:rPr lang="ru-RU" dirty="0" err="1">
                <a:solidFill>
                  <a:srgbClr val="214443"/>
                </a:solidFill>
              </a:rPr>
              <a:t>таблиці</a:t>
            </a:r>
            <a:r>
              <a:rPr lang="ru-RU" dirty="0">
                <a:solidFill>
                  <a:srgbClr val="214443"/>
                </a:solidFill>
              </a:rPr>
              <a:t>:</a:t>
            </a:r>
          </a:p>
        </p:txBody>
      </p:sp>
      <p:graphicFrame>
        <p:nvGraphicFramePr>
          <p:cNvPr id="61008" name="Group 592"/>
          <p:cNvGraphicFramePr>
            <a:graphicFrameLocks noGrp="1"/>
          </p:cNvGraphicFramePr>
          <p:nvPr/>
        </p:nvGraphicFramePr>
        <p:xfrm>
          <a:off x="539750" y="2060575"/>
          <a:ext cx="7345363" cy="3240092"/>
        </p:xfrm>
        <a:graphic>
          <a:graphicData uri="http://schemas.openxmlformats.org/drawingml/2006/table">
            <a:tbl>
              <a:tblPr/>
              <a:tblGrid>
                <a:gridCol w="990600"/>
                <a:gridCol w="819150"/>
                <a:gridCol w="974725"/>
                <a:gridCol w="819150"/>
                <a:gridCol w="1008063"/>
                <a:gridCol w="820737"/>
                <a:gridCol w="1093788"/>
                <a:gridCol w="819150"/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Y1(модель)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Y2(модель)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Y3(модель)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Y4(модель)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Y4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0,6395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0,3942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0,6424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0,4298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0,4091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0,6174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0,6406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0,641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0,6452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0,1802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0,413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0,6435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0,6307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0,6383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0,836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0,9848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0,4045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0,4178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0,6317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0,8277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0,6377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0,2068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0,1982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0,4068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0,6173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0,8461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0,2005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0,4024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0,6319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0,8312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0,1862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0,6212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0,667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0,0101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1,0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0,9837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0,4068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0,4139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Times New Roman" pitchFamily="18" charset="0"/>
                          <a:cs typeface="Arial" pitchFamily="34" charset="0"/>
                        </a:rPr>
                        <a:t>0,8239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619250" y="539641"/>
            <a:ext cx="72358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 err="1" smtClean="0">
                <a:solidFill>
                  <a:srgbClr val="214443"/>
                </a:solidFill>
              </a:rPr>
              <a:t>Отримані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результати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нейромережевого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моделювання</a:t>
            </a:r>
            <a:r>
              <a:rPr lang="ru-RU" dirty="0">
                <a:solidFill>
                  <a:srgbClr val="214443"/>
                </a:solidFill>
              </a:rPr>
              <a:t> кожного </a:t>
            </a:r>
            <a:r>
              <a:rPr lang="ru-RU" dirty="0" err="1">
                <a:solidFill>
                  <a:srgbClr val="214443"/>
                </a:solidFill>
              </a:rPr>
              <a:t>вихідного</a:t>
            </a:r>
            <a:r>
              <a:rPr lang="ru-RU" dirty="0">
                <a:solidFill>
                  <a:srgbClr val="214443"/>
                </a:solidFill>
              </a:rPr>
              <a:t> параметра </a:t>
            </a:r>
            <a:r>
              <a:rPr lang="ru-RU" dirty="0" err="1">
                <a:solidFill>
                  <a:srgbClr val="214443"/>
                </a:solidFill>
              </a:rPr>
              <a:t>окремо</a:t>
            </a:r>
            <a:r>
              <a:rPr lang="ru-RU" dirty="0">
                <a:solidFill>
                  <a:srgbClr val="214443"/>
                </a:solidFill>
              </a:rPr>
              <a:t>. 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503" name="Picture 63" descr="C:\Users\Sergio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55" y="1484784"/>
            <a:ext cx="42005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6" name="Picture 66" descr="C:\Users\Sergio\Desktop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309" y="4004519"/>
            <a:ext cx="4229179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Sergio\Desktop\12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35" y="4011869"/>
            <a:ext cx="437197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Sergio\Desktop\32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310" y="1503131"/>
            <a:ext cx="4229178" cy="239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47664" y="332656"/>
            <a:ext cx="712879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Для доведення підвищення точності класифікації типу мислення людини нейронною мережею багатошаровий </a:t>
            </a:r>
            <a:r>
              <a:rPr kumimoji="0" lang="uk-UA" alt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персептрон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було проведено порівняння з </a:t>
            </a:r>
            <a:r>
              <a:rPr kumimoji="0" lang="uk-UA" alt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класифікаціїєю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типу мислення людини нейронною мережею РБФ на тих самих навчальних і тестових даних. Результати експериментів наведено у таблиці.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55576" y="5025950"/>
            <a:ext cx="784887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Із таблиці видно, що точність класифікації типу мислення людини нейронною мережею багатошаровий </a:t>
            </a:r>
            <a:r>
              <a:rPr kumimoji="0" lang="uk-UA" alt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персептрон</a:t>
            </a:r>
            <a:r>
              <a:rPr kumimoji="0" lang="uk-UA" alt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краща порівняно з класифікації типу мислення людини нейронною мережею РБФ.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4" t="27399" r="8022" b="31428"/>
          <a:stretch/>
        </p:blipFill>
        <p:spPr bwMode="auto">
          <a:xfrm>
            <a:off x="1259632" y="2274233"/>
            <a:ext cx="7355424" cy="266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691680" y="413792"/>
            <a:ext cx="6552208" cy="1143000"/>
          </a:xfrm>
        </p:spPr>
        <p:txBody>
          <a:bodyPr/>
          <a:lstStyle/>
          <a:p>
            <a:r>
              <a:rPr lang="uk-UA" altLang="uk-UA" sz="3200" b="1" dirty="0" smtClean="0">
                <a:solidFill>
                  <a:schemeClr val="accent5">
                    <a:lumMod val="50000"/>
                  </a:schemeClr>
                </a:solidFill>
              </a:rPr>
              <a:t>ЕКОНОМІЧНА ЧАСТИНА</a:t>
            </a:r>
            <a:endParaRPr lang="ru-RU" altLang="uk-UA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95288" y="1772468"/>
            <a:ext cx="8280400" cy="2160588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uk-UA" altLang="uk-UA" sz="2800" dirty="0"/>
              <a:t>Проведені </a:t>
            </a:r>
            <a:r>
              <a:rPr lang="uk-UA" altLang="uk-UA" sz="2800" dirty="0" smtClean="0"/>
              <a:t>економічні </a:t>
            </a:r>
            <a:r>
              <a:rPr lang="uk-UA" altLang="uk-UA" sz="2800" dirty="0"/>
              <a:t>розрахунки </a:t>
            </a:r>
            <a:r>
              <a:rPr lang="uk-UA" altLang="uk-UA" sz="2800" dirty="0" smtClean="0"/>
              <a:t>підтверджують </a:t>
            </a:r>
            <a:r>
              <a:rPr lang="uk-UA" altLang="uk-UA" sz="2800" dirty="0"/>
              <a:t>економічну доцільність розробки інтелектуальної системи класифікації типу мислення людини на основі нейронної мережі, оскільки </a:t>
            </a:r>
            <a:r>
              <a:rPr lang="uk-UA" altLang="uk-UA" sz="2800" dirty="0" smtClean="0"/>
              <a:t>вона є </a:t>
            </a:r>
            <a:r>
              <a:rPr lang="uk-UA" altLang="uk-UA" sz="2800" dirty="0"/>
              <a:t>дешевше ніж аналог на 1309,55 грн., термін </a:t>
            </a:r>
            <a:r>
              <a:rPr lang="uk-UA" altLang="uk-UA" sz="2800" dirty="0" smtClean="0"/>
              <a:t>її окупності </a:t>
            </a:r>
            <a:r>
              <a:rPr lang="uk-UA" altLang="uk-UA" sz="2800" dirty="0"/>
              <a:t>складає менше року, а саме 3 місяці. Загальні витрати на розробку нового програмного продукту складають 25539,34 грн., прогнозований прибуток склав 86619,65 грн. </a:t>
            </a:r>
            <a:endParaRPr lang="uk-UA" altLang="uk-UA" sz="2800" dirty="0" smtClean="0"/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8101013" y="6308725"/>
            <a:ext cx="574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1800">
                <a:latin typeface="Arial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778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267744" y="394542"/>
            <a:ext cx="6419056" cy="1143000"/>
          </a:xfrm>
        </p:spPr>
        <p:txBody>
          <a:bodyPr/>
          <a:lstStyle/>
          <a:p>
            <a:r>
              <a:rPr lang="uk-UA" altLang="uk-UA" dirty="0" smtClean="0">
                <a:solidFill>
                  <a:schemeClr val="accent5">
                    <a:lumMod val="50000"/>
                  </a:schemeClr>
                </a:solidFill>
              </a:rPr>
              <a:t>ВИСНОВОК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284755" y="1700808"/>
            <a:ext cx="8578850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altLang="uk-UA" sz="2600" dirty="0" smtClean="0"/>
              <a:t>При виконанні роботи було розроблено інтелектуальну систему, яка на основі нейронних мереж виконує задачу </a:t>
            </a:r>
            <a:r>
              <a:rPr lang="ru-RU" altLang="uk-UA" sz="2600" dirty="0" err="1"/>
              <a:t>класифікації</a:t>
            </a:r>
            <a:r>
              <a:rPr lang="ru-RU" altLang="uk-UA" sz="2600" dirty="0"/>
              <a:t> типу </a:t>
            </a:r>
            <a:r>
              <a:rPr lang="ru-RU" altLang="uk-UA" sz="2600" dirty="0" err="1"/>
              <a:t>мислення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л</a:t>
            </a:r>
            <a:r>
              <a:rPr lang="ru-RU" altLang="uk-UA" sz="2600" dirty="0" err="1" smtClean="0"/>
              <a:t>юдини</a:t>
            </a:r>
            <a:r>
              <a:rPr lang="uk-UA" altLang="uk-UA" sz="2600" dirty="0" smtClean="0"/>
              <a:t>. </a:t>
            </a:r>
            <a:r>
              <a:rPr lang="ru-RU" altLang="uk-UA" sz="2600" dirty="0" smtClean="0"/>
              <a:t>Для </a:t>
            </a:r>
            <a:r>
              <a:rPr lang="ru-RU" altLang="uk-UA" sz="2600" dirty="0" err="1" smtClean="0"/>
              <a:t>програмної</a:t>
            </a:r>
            <a:r>
              <a:rPr lang="ru-RU" altLang="uk-UA" sz="2600" dirty="0" smtClean="0"/>
              <a:t> </a:t>
            </a:r>
            <a:r>
              <a:rPr lang="ru-RU" altLang="uk-UA" sz="2600" dirty="0" err="1"/>
              <a:t>реалізації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була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обрана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нейронна</a:t>
            </a:r>
            <a:r>
              <a:rPr lang="ru-RU" altLang="uk-UA" sz="2600" dirty="0"/>
              <a:t> мережа </a:t>
            </a:r>
            <a:r>
              <a:rPr lang="ru-RU" altLang="uk-UA" sz="2600" dirty="0" err="1"/>
              <a:t>багатошаровий</a:t>
            </a:r>
            <a:r>
              <a:rPr lang="ru-RU" altLang="uk-UA" sz="2600" dirty="0"/>
              <a:t> </a:t>
            </a:r>
            <a:r>
              <a:rPr lang="ru-RU" altLang="uk-UA" sz="2600" dirty="0" smtClean="0"/>
              <a:t>персептрон на </a:t>
            </a:r>
            <a:r>
              <a:rPr lang="ru-RU" altLang="uk-UA" sz="2600" dirty="0" err="1"/>
              <a:t>внутрішній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мові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програмування</a:t>
            </a:r>
            <a:r>
              <a:rPr lang="ru-RU" altLang="uk-UA" sz="2600" dirty="0"/>
              <a:t> </a:t>
            </a:r>
            <a:r>
              <a:rPr lang="ru-RU" altLang="uk-UA" sz="2600" dirty="0" err="1"/>
              <a:t>системи</a:t>
            </a:r>
            <a:r>
              <a:rPr lang="ru-RU" altLang="uk-UA" sz="2600" dirty="0"/>
              <a:t> MATLAB. </a:t>
            </a:r>
          </a:p>
          <a:p>
            <a:pPr marL="0" indent="0" algn="ctr">
              <a:buFont typeface="Arial" charset="0"/>
              <a:buNone/>
            </a:pPr>
            <a:r>
              <a:rPr lang="ru-RU" altLang="uk-UA" sz="2600" dirty="0" smtClean="0"/>
              <a:t>Мета </a:t>
            </a:r>
            <a:r>
              <a:rPr lang="ru-RU" altLang="uk-UA" sz="2600" dirty="0" err="1" smtClean="0"/>
              <a:t>роботи</a:t>
            </a:r>
            <a:r>
              <a:rPr lang="ru-RU" altLang="uk-UA" sz="2600" dirty="0" smtClean="0"/>
              <a:t> </a:t>
            </a:r>
            <a:r>
              <a:rPr lang="ru-RU" altLang="uk-UA" sz="2600" dirty="0" err="1"/>
              <a:t>досягнута</a:t>
            </a:r>
            <a:r>
              <a:rPr lang="ru-RU" altLang="uk-UA" sz="2600" dirty="0"/>
              <a:t>, </a:t>
            </a:r>
            <a:r>
              <a:rPr lang="ru-RU" altLang="uk-UA" sz="2600" dirty="0" err="1"/>
              <a:t>оскільки</a:t>
            </a:r>
            <a:r>
              <a:rPr lang="ru-RU" altLang="uk-UA" sz="2600" dirty="0"/>
              <a:t> </a:t>
            </a:r>
            <a:r>
              <a:rPr lang="ru-RU" altLang="uk-UA" sz="2600" dirty="0" err="1"/>
              <a:t>точність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класифікації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підвищена</a:t>
            </a:r>
            <a:r>
              <a:rPr lang="ru-RU" altLang="uk-UA" sz="2600" dirty="0"/>
              <a:t>: </a:t>
            </a:r>
            <a:r>
              <a:rPr lang="ru-RU" altLang="uk-UA" sz="2600" dirty="0" err="1"/>
              <a:t>середня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помилка</a:t>
            </a:r>
            <a:r>
              <a:rPr lang="ru-RU" altLang="uk-UA" sz="2600" dirty="0"/>
              <a:t> </a:t>
            </a:r>
            <a:r>
              <a:rPr lang="ru-RU" altLang="uk-UA" sz="2600" dirty="0" err="1"/>
              <a:t>розробленої</a:t>
            </a:r>
            <a:r>
              <a:rPr lang="ru-RU" altLang="uk-UA" sz="2600" dirty="0"/>
              <a:t> </a:t>
            </a:r>
            <a:r>
              <a:rPr lang="ru-RU" altLang="uk-UA" sz="2600" dirty="0" err="1"/>
              <a:t>системи</a:t>
            </a:r>
            <a:r>
              <a:rPr lang="ru-RU" altLang="uk-UA" sz="2600" dirty="0"/>
              <a:t> </a:t>
            </a:r>
            <a:r>
              <a:rPr lang="ru-RU" altLang="uk-UA" sz="2600" dirty="0" err="1"/>
              <a:t>складає</a:t>
            </a:r>
            <a:r>
              <a:rPr lang="ru-RU" altLang="uk-UA" sz="2600" dirty="0"/>
              <a:t> 0,048 (4,8 %), а </a:t>
            </a:r>
            <a:r>
              <a:rPr lang="ru-RU" altLang="uk-UA" sz="2600" dirty="0" err="1"/>
              <a:t>середня</a:t>
            </a:r>
            <a:r>
              <a:rPr lang="ru-RU" altLang="uk-UA" sz="2600" dirty="0"/>
              <a:t> </a:t>
            </a:r>
            <a:r>
              <a:rPr lang="ru-RU" altLang="uk-UA" sz="2600" dirty="0" err="1"/>
              <a:t>помилка</a:t>
            </a:r>
            <a:r>
              <a:rPr lang="ru-RU" altLang="uk-UA" sz="2600" dirty="0"/>
              <a:t> аналога (на </a:t>
            </a:r>
            <a:r>
              <a:rPr lang="ru-RU" altLang="uk-UA" sz="2600" dirty="0" err="1"/>
              <a:t>основі</a:t>
            </a:r>
            <a:r>
              <a:rPr lang="ru-RU" altLang="uk-UA" sz="2600" dirty="0"/>
              <a:t> РБФ </a:t>
            </a:r>
            <a:r>
              <a:rPr lang="ru-RU" altLang="uk-UA" sz="2600" dirty="0" err="1"/>
              <a:t>мережі</a:t>
            </a:r>
            <a:r>
              <a:rPr lang="ru-RU" altLang="uk-UA" sz="2600" dirty="0"/>
              <a:t>) </a:t>
            </a:r>
            <a:r>
              <a:rPr lang="ru-RU" altLang="uk-UA" sz="2600" dirty="0" err="1"/>
              <a:t>складає</a:t>
            </a:r>
            <a:r>
              <a:rPr lang="ru-RU" altLang="uk-UA" sz="2600" dirty="0"/>
              <a:t> 0,055 (5,5 %).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8CBF0-6AB4-43B5-B171-88D64611A90F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611188" y="3339400"/>
            <a:ext cx="7921625" cy="70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76176" bIns="76176" anchor="ctr">
            <a:spAutoFit/>
          </a:bodyPr>
          <a:lstStyle/>
          <a:p>
            <a:pPr marL="342900" indent="-342900" algn="ctr"/>
            <a:endParaRPr lang="ru-RU" b="1" dirty="0">
              <a:solidFill>
                <a:srgbClr val="214443"/>
              </a:solidFill>
            </a:endParaRPr>
          </a:p>
          <a:p>
            <a:pPr marL="342900" indent="-342900" algn="ctr" eaLnBrk="0" hangingPunct="0"/>
            <a:endParaRPr lang="ru-RU" dirty="0">
              <a:solidFill>
                <a:srgbClr val="214443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3059832" y="2724016"/>
            <a:ext cx="32532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Дякую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за </a:t>
            </a: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увагу</a:t>
            </a:r>
            <a:endParaRPr lang="ru-RU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CA929-EF44-4D96-8EC7-A634E20619B3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547664" y="306287"/>
            <a:ext cx="7416824" cy="319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sz="2400" dirty="0">
                <a:solidFill>
                  <a:srgbClr val="FF0000"/>
                </a:solidFill>
              </a:rPr>
              <a:t>Об’єкт дослідження </a:t>
            </a:r>
            <a:r>
              <a:rPr lang="uk-UA" sz="2400" dirty="0"/>
              <a:t>– процес класифікації типу мислення людини із застосуванням нейронних мереж.</a:t>
            </a:r>
          </a:p>
          <a:p>
            <a:r>
              <a:rPr lang="uk-UA" sz="2400" dirty="0">
                <a:solidFill>
                  <a:srgbClr val="FF0000"/>
                </a:solidFill>
              </a:rPr>
              <a:t>Предмет дослідження </a:t>
            </a:r>
            <a:r>
              <a:rPr lang="uk-UA" sz="2400" dirty="0" smtClean="0">
                <a:solidFill>
                  <a:srgbClr val="FF0000"/>
                </a:solidFill>
              </a:rPr>
              <a:t> </a:t>
            </a:r>
            <a:r>
              <a:rPr lang="uk-UA" sz="2400" dirty="0" smtClean="0"/>
              <a:t>– програмні </a:t>
            </a:r>
            <a:r>
              <a:rPr lang="uk-UA" sz="2400" dirty="0"/>
              <a:t>засоби реалізації процесу класифікації типу мислення людини на основі нейронної мережі.</a:t>
            </a:r>
          </a:p>
          <a:p>
            <a:r>
              <a:rPr lang="uk-UA" sz="2400" dirty="0">
                <a:solidFill>
                  <a:srgbClr val="FF0000"/>
                </a:solidFill>
              </a:rPr>
              <a:t>Мета роботи </a:t>
            </a:r>
            <a:r>
              <a:rPr lang="uk-UA" sz="2400" dirty="0"/>
              <a:t>– підвищення точності програмних засобів класифікації типу мислення людини за рахунок застосування нейронних мереж.</a:t>
            </a:r>
          </a:p>
        </p:txBody>
      </p:sp>
      <p:sp>
        <p:nvSpPr>
          <p:cNvPr id="3076" name="Rectangle 5"/>
          <p:cNvSpPr>
            <a:spLocks noGrp="1"/>
          </p:cNvSpPr>
          <p:nvPr>
            <p:ph type="title"/>
          </p:nvPr>
        </p:nvSpPr>
        <p:spPr>
          <a:xfrm>
            <a:off x="467544" y="3356992"/>
            <a:ext cx="8229600" cy="3168650"/>
          </a:xfrm>
          <a:noFill/>
        </p:spPr>
        <p:txBody>
          <a:bodyPr/>
          <a:lstStyle/>
          <a:p>
            <a:pPr algn="ctr"/>
            <a:r>
              <a:rPr lang="uk-UA" altLang="uk-UA" sz="2800" dirty="0" smtClean="0">
                <a:solidFill>
                  <a:schemeClr val="hlink"/>
                </a:solidFill>
              </a:rPr>
              <a:t>Актуальність</a:t>
            </a:r>
            <a:br>
              <a:rPr lang="uk-UA" altLang="uk-UA" sz="2800" dirty="0" smtClean="0">
                <a:solidFill>
                  <a:schemeClr val="hlink"/>
                </a:solidFill>
              </a:rPr>
            </a:br>
            <a:r>
              <a:rPr lang="uk-UA" altLang="uk-UA" sz="2400" dirty="0" smtClean="0">
                <a:solidFill>
                  <a:srgbClr val="18302F"/>
                </a:solidFill>
              </a:rPr>
              <a:t>полягає в </a:t>
            </a:r>
            <a:r>
              <a:rPr lang="uk-UA" altLang="uk-UA" sz="2400" dirty="0">
                <a:solidFill>
                  <a:srgbClr val="18302F"/>
                </a:solidFill>
              </a:rPr>
              <a:t>тому, що </a:t>
            </a:r>
            <a:r>
              <a:rPr lang="ru-RU" sz="2400" dirty="0" smtClean="0">
                <a:solidFill>
                  <a:srgbClr val="18302F"/>
                </a:solidFill>
              </a:rPr>
              <a:t>на </a:t>
            </a:r>
            <a:r>
              <a:rPr lang="ru-RU" sz="2400" dirty="0" err="1" smtClean="0">
                <a:solidFill>
                  <a:srgbClr val="18302F"/>
                </a:solidFill>
              </a:rPr>
              <a:t>основі</a:t>
            </a:r>
            <a:r>
              <a:rPr lang="ru-RU" sz="2400" dirty="0" smtClean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отриманих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результатів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можна</a:t>
            </a:r>
            <a:r>
              <a:rPr lang="ru-RU" sz="2400" dirty="0">
                <a:solidFill>
                  <a:srgbClr val="18302F"/>
                </a:solidFill>
              </a:rPr>
              <a:t> буде </a:t>
            </a:r>
            <a:r>
              <a:rPr lang="ru-RU" sz="2400" dirty="0" err="1">
                <a:solidFill>
                  <a:srgbClr val="18302F"/>
                </a:solidFill>
              </a:rPr>
              <a:t>сказати</a:t>
            </a:r>
            <a:r>
              <a:rPr lang="ru-RU" sz="2400" dirty="0">
                <a:solidFill>
                  <a:srgbClr val="18302F"/>
                </a:solidFill>
              </a:rPr>
              <a:t>, </a:t>
            </a:r>
            <a:r>
              <a:rPr lang="ru-RU" sz="2400" dirty="0" err="1">
                <a:solidFill>
                  <a:srgbClr val="18302F"/>
                </a:solidFill>
              </a:rPr>
              <a:t>які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професії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переважніше</a:t>
            </a:r>
            <a:r>
              <a:rPr lang="ru-RU" sz="2400" dirty="0">
                <a:solidFill>
                  <a:srgbClr val="18302F"/>
                </a:solidFill>
              </a:rPr>
              <a:t> для </a:t>
            </a:r>
            <a:r>
              <a:rPr lang="ru-RU" sz="2400" dirty="0" err="1">
                <a:solidFill>
                  <a:srgbClr val="18302F"/>
                </a:solidFill>
              </a:rPr>
              <a:t>даної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людини</a:t>
            </a:r>
            <a:r>
              <a:rPr lang="ru-RU" sz="2400" dirty="0">
                <a:solidFill>
                  <a:srgbClr val="18302F"/>
                </a:solidFill>
              </a:rPr>
              <a:t> з </a:t>
            </a:r>
            <a:r>
              <a:rPr lang="ru-RU" sz="2400" dirty="0" err="1">
                <a:solidFill>
                  <a:srgbClr val="18302F"/>
                </a:solidFill>
              </a:rPr>
              <a:t>тим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чи</a:t>
            </a:r>
            <a:r>
              <a:rPr lang="ru-RU" sz="2400" dirty="0">
                <a:solidFill>
                  <a:srgbClr val="18302F"/>
                </a:solidFill>
              </a:rPr>
              <a:t> </a:t>
            </a:r>
            <a:r>
              <a:rPr lang="ru-RU" sz="2400" dirty="0" err="1">
                <a:solidFill>
                  <a:srgbClr val="18302F"/>
                </a:solidFill>
              </a:rPr>
              <a:t>іншим</a:t>
            </a:r>
            <a:r>
              <a:rPr lang="ru-RU" sz="2400" dirty="0">
                <a:solidFill>
                  <a:srgbClr val="18302F"/>
                </a:solidFill>
              </a:rPr>
              <a:t> типом </a:t>
            </a:r>
            <a:r>
              <a:rPr lang="ru-RU" sz="2400" dirty="0" err="1">
                <a:solidFill>
                  <a:srgbClr val="18302F"/>
                </a:solidFill>
              </a:rPr>
              <a:t>мислення</a:t>
            </a:r>
            <a:r>
              <a:rPr lang="ru-RU" sz="2400" dirty="0">
                <a:solidFill>
                  <a:srgbClr val="18302F"/>
                </a:solidFill>
              </a:rPr>
              <a:t>. </a:t>
            </a:r>
            <a:r>
              <a:rPr lang="ru-RU" sz="2400" dirty="0" smtClean="0">
                <a:solidFill>
                  <a:srgbClr val="18302F"/>
                </a:solidFill>
              </a:rPr>
              <a:t/>
            </a:r>
            <a:br>
              <a:rPr lang="ru-RU" sz="2400" dirty="0" smtClean="0">
                <a:solidFill>
                  <a:srgbClr val="18302F"/>
                </a:solidFill>
              </a:rPr>
            </a:br>
            <a:endParaRPr lang="uk-UA" alt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34126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79613" y="981075"/>
            <a:ext cx="2814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14443"/>
                </a:solidFill>
              </a:rPr>
              <a:t>1. Постановка </a:t>
            </a:r>
            <a:r>
              <a:rPr lang="ru-RU" sz="2000" b="1" dirty="0" err="1" smtClean="0">
                <a:solidFill>
                  <a:srgbClr val="214443"/>
                </a:solidFill>
              </a:rPr>
              <a:t>задачі</a:t>
            </a:r>
            <a:endParaRPr lang="ru-RU" sz="2000" b="1" dirty="0">
              <a:solidFill>
                <a:srgbClr val="214443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46063" y="1622743"/>
            <a:ext cx="889793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 dirty="0" err="1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Мислення</a:t>
            </a:r>
            <a:r>
              <a:rPr lang="ru-RU" b="1" dirty="0">
                <a:solidFill>
                  <a:srgbClr val="2144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</a:t>
            </a:r>
            <a:r>
              <a:rPr lang="ru-RU" dirty="0" err="1">
                <a:solidFill>
                  <a:srgbClr val="214443"/>
                </a:solidFill>
              </a:rPr>
              <a:t>сукупність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розумових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процесів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що</a:t>
            </a:r>
            <a:r>
              <a:rPr lang="ru-RU" dirty="0">
                <a:solidFill>
                  <a:srgbClr val="214443"/>
                </a:solidFill>
              </a:rPr>
              <a:t> лежать в </a:t>
            </a:r>
            <a:r>
              <a:rPr lang="ru-RU" dirty="0" err="1">
                <a:solidFill>
                  <a:srgbClr val="214443"/>
                </a:solidFill>
              </a:rPr>
              <a:t>основі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i="1" u="sng" dirty="0" err="1">
                <a:solidFill>
                  <a:srgbClr val="214443"/>
                </a:solidFill>
              </a:rPr>
              <a:t>пізнання</a:t>
            </a:r>
            <a:r>
              <a:rPr lang="ru-RU" dirty="0">
                <a:solidFill>
                  <a:srgbClr val="214443"/>
                </a:solidFill>
              </a:rPr>
              <a:t>; до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саме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відносять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активну</a:t>
            </a:r>
            <a:r>
              <a:rPr lang="ru-RU" dirty="0">
                <a:solidFill>
                  <a:srgbClr val="214443"/>
                </a:solidFill>
              </a:rPr>
              <a:t> сторону </a:t>
            </a:r>
            <a:r>
              <a:rPr lang="ru-RU" dirty="0" err="1">
                <a:solidFill>
                  <a:srgbClr val="214443"/>
                </a:solidFill>
              </a:rPr>
              <a:t>пізнання</a:t>
            </a:r>
            <a:r>
              <a:rPr lang="ru-RU" dirty="0">
                <a:solidFill>
                  <a:srgbClr val="214443"/>
                </a:solidFill>
              </a:rPr>
              <a:t>: </a:t>
            </a:r>
            <a:r>
              <a:rPr lang="ru-RU" i="1" u="sng" dirty="0" err="1">
                <a:solidFill>
                  <a:srgbClr val="214443"/>
                </a:solidFill>
              </a:rPr>
              <a:t>увага</a:t>
            </a:r>
            <a:r>
              <a:rPr lang="ru-RU" i="1" u="sng" dirty="0">
                <a:solidFill>
                  <a:srgbClr val="214443"/>
                </a:solidFill>
              </a:rPr>
              <a:t>,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i="1" u="sng" dirty="0" err="1">
                <a:solidFill>
                  <a:srgbClr val="214443"/>
                </a:solidFill>
              </a:rPr>
              <a:t>сприйняття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процес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асоціацій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утворення</a:t>
            </a:r>
            <a:r>
              <a:rPr lang="ru-RU" dirty="0">
                <a:solidFill>
                  <a:srgbClr val="214443"/>
                </a:solidFill>
              </a:rPr>
              <a:t> понять і </a:t>
            </a:r>
            <a:r>
              <a:rPr lang="ru-RU" dirty="0" err="1">
                <a:solidFill>
                  <a:srgbClr val="214443"/>
                </a:solidFill>
              </a:rPr>
              <a:t>суджень</a:t>
            </a:r>
            <a:r>
              <a:rPr lang="ru-RU" dirty="0">
                <a:solidFill>
                  <a:srgbClr val="214443"/>
                </a:solidFill>
              </a:rPr>
              <a:t>. У </a:t>
            </a:r>
            <a:r>
              <a:rPr lang="ru-RU" dirty="0" err="1">
                <a:solidFill>
                  <a:srgbClr val="214443"/>
                </a:solidFill>
              </a:rPr>
              <a:t>більш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тісному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логічному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сенсі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містить</a:t>
            </a:r>
            <a:r>
              <a:rPr lang="ru-RU" dirty="0">
                <a:solidFill>
                  <a:srgbClr val="214443"/>
                </a:solidFill>
              </a:rPr>
              <a:t> в </a:t>
            </a:r>
            <a:r>
              <a:rPr lang="ru-RU" dirty="0" err="1">
                <a:solidFill>
                  <a:srgbClr val="214443"/>
                </a:solidFill>
              </a:rPr>
              <a:t>собі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лише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освіту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суджень</a:t>
            </a:r>
            <a:r>
              <a:rPr lang="ru-RU" dirty="0">
                <a:solidFill>
                  <a:srgbClr val="214443"/>
                </a:solidFill>
              </a:rPr>
              <a:t> і </a:t>
            </a:r>
            <a:r>
              <a:rPr lang="ru-RU" dirty="0" err="1">
                <a:solidFill>
                  <a:srgbClr val="214443"/>
                </a:solidFill>
              </a:rPr>
              <a:t>умовиводів</a:t>
            </a:r>
            <a:r>
              <a:rPr lang="ru-RU" dirty="0">
                <a:solidFill>
                  <a:srgbClr val="214443"/>
                </a:solidFill>
              </a:rPr>
              <a:t> шляхом </a:t>
            </a:r>
            <a:r>
              <a:rPr lang="ru-RU" dirty="0" err="1">
                <a:solidFill>
                  <a:srgbClr val="214443"/>
                </a:solidFill>
              </a:rPr>
              <a:t>аналізу</a:t>
            </a:r>
            <a:r>
              <a:rPr lang="ru-RU" dirty="0">
                <a:solidFill>
                  <a:srgbClr val="214443"/>
                </a:solidFill>
              </a:rPr>
              <a:t> та синтезу понять.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39750" y="3350350"/>
            <a:ext cx="462857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err="1" smtClean="0">
                <a:solidFill>
                  <a:srgbClr val="214443"/>
                </a:solidFill>
              </a:rPr>
              <a:t>Існує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b="1" dirty="0" smtClean="0">
                <a:solidFill>
                  <a:srgbClr val="214443"/>
                </a:solidFill>
              </a:rPr>
              <a:t>4 типа </a:t>
            </a:r>
            <a:r>
              <a:rPr lang="ru-RU" b="1" dirty="0" err="1" smtClean="0">
                <a:solidFill>
                  <a:srgbClr val="214443"/>
                </a:solidFill>
              </a:rPr>
              <a:t>мислення</a:t>
            </a:r>
            <a:r>
              <a:rPr lang="ru-RU" b="1" dirty="0" smtClean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людини</a:t>
            </a:r>
            <a:r>
              <a:rPr lang="ru-RU" dirty="0" smtClean="0">
                <a:solidFill>
                  <a:srgbClr val="214443"/>
                </a:solidFill>
              </a:rPr>
              <a:t>: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dirty="0" smtClean="0">
              <a:solidFill>
                <a:srgbClr val="214443"/>
              </a:solidFill>
            </a:endParaRPr>
          </a:p>
          <a:p>
            <a:pPr>
              <a:buFontTx/>
              <a:buChar char="-"/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>
                <a:solidFill>
                  <a:srgbClr val="214443"/>
                </a:solidFill>
              </a:rPr>
              <a:t> Предметно-</a:t>
            </a:r>
            <a:r>
              <a:rPr lang="ru-RU" dirty="0" err="1" smtClean="0">
                <a:solidFill>
                  <a:srgbClr val="214443"/>
                </a:solidFill>
              </a:rPr>
              <a:t>діюче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(П-Д) </a:t>
            </a:r>
          </a:p>
          <a:p>
            <a:pPr>
              <a:buFontTx/>
              <a:buChar char="-"/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>
                <a:solidFill>
                  <a:srgbClr val="214443"/>
                </a:solidFill>
              </a:rPr>
              <a:t> Абстрактно-</a:t>
            </a:r>
            <a:r>
              <a:rPr lang="ru-RU" dirty="0" err="1" smtClean="0">
                <a:solidFill>
                  <a:srgbClr val="214443"/>
                </a:solidFill>
              </a:rPr>
              <a:t>символічне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(А-С) </a:t>
            </a:r>
          </a:p>
          <a:p>
            <a:pPr>
              <a:buFontTx/>
              <a:buChar char="-"/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>
                <a:solidFill>
                  <a:srgbClr val="214443"/>
                </a:solidFill>
              </a:rPr>
              <a:t> Словесно-</a:t>
            </a:r>
            <a:r>
              <a:rPr lang="ru-RU" dirty="0" err="1" smtClean="0">
                <a:solidFill>
                  <a:srgbClr val="214443"/>
                </a:solidFill>
              </a:rPr>
              <a:t>логічне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(С-Л) </a:t>
            </a:r>
          </a:p>
          <a:p>
            <a:pPr>
              <a:buFontTx/>
              <a:buChar char="-"/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 smtClean="0">
                <a:solidFill>
                  <a:srgbClr val="214443"/>
                </a:solidFill>
              </a:rPr>
              <a:t>Наочно-образне</a:t>
            </a:r>
            <a:r>
              <a:rPr lang="ru-RU" dirty="0" smtClean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мисленням</a:t>
            </a:r>
            <a:r>
              <a:rPr lang="ru-RU" dirty="0">
                <a:solidFill>
                  <a:srgbClr val="214443"/>
                </a:solidFill>
              </a:rPr>
              <a:t> (Н-О)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23850" y="5437188"/>
            <a:ext cx="8496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err="1">
                <a:solidFill>
                  <a:srgbClr val="214443"/>
                </a:solidFill>
              </a:rPr>
              <a:t>Завданням</a:t>
            </a:r>
            <a:r>
              <a:rPr lang="ru-RU" dirty="0">
                <a:solidFill>
                  <a:srgbClr val="214443"/>
                </a:solidFill>
              </a:rPr>
              <a:t> є </a:t>
            </a:r>
            <a:r>
              <a:rPr lang="ru-RU" dirty="0" err="1">
                <a:solidFill>
                  <a:srgbClr val="214443"/>
                </a:solidFill>
              </a:rPr>
              <a:t>визначення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домінуючого</a:t>
            </a:r>
            <a:r>
              <a:rPr lang="ru-RU" dirty="0">
                <a:solidFill>
                  <a:srgbClr val="214443"/>
                </a:solidFill>
              </a:rPr>
              <a:t> типу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, на </a:t>
            </a:r>
            <a:r>
              <a:rPr lang="ru-RU" dirty="0" err="1">
                <a:solidFill>
                  <a:srgbClr val="214443"/>
                </a:solidFill>
              </a:rPr>
              <a:t>основі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якого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можна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вибрати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бажану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професію</a:t>
            </a:r>
            <a:r>
              <a:rPr lang="ru-RU" dirty="0">
                <a:solidFill>
                  <a:srgbClr val="21444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16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47813" y="327342"/>
            <a:ext cx="690086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1658938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err="1">
                <a:solidFill>
                  <a:srgbClr val="214443"/>
                </a:solidFill>
              </a:rPr>
              <a:t>Вхідними</a:t>
            </a:r>
            <a:r>
              <a:rPr lang="ru-RU" dirty="0">
                <a:solidFill>
                  <a:srgbClr val="214443"/>
                </a:solidFill>
              </a:rPr>
              <a:t> параметрами є 20 </a:t>
            </a:r>
            <a:r>
              <a:rPr lang="ru-RU" dirty="0" err="1">
                <a:solidFill>
                  <a:srgbClr val="214443"/>
                </a:solidFill>
              </a:rPr>
              <a:t>питань</a:t>
            </a:r>
            <a:r>
              <a:rPr lang="ru-RU" dirty="0">
                <a:solidFill>
                  <a:srgbClr val="214443"/>
                </a:solidFill>
              </a:rPr>
              <a:t> з </a:t>
            </a:r>
            <a:r>
              <a:rPr lang="ru-RU" dirty="0" err="1">
                <a:solidFill>
                  <a:srgbClr val="214443"/>
                </a:solidFill>
              </a:rPr>
              <a:t>різних</a:t>
            </a:r>
            <a:r>
              <a:rPr lang="ru-RU" dirty="0">
                <a:solidFill>
                  <a:srgbClr val="214443"/>
                </a:solidFill>
              </a:rPr>
              <a:t> сфер </a:t>
            </a:r>
            <a:r>
              <a:rPr lang="ru-RU" dirty="0" err="1">
                <a:solidFill>
                  <a:srgbClr val="214443"/>
                </a:solidFill>
              </a:rPr>
              <a:t>життя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людини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що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визначають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його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переваги</a:t>
            </a:r>
            <a:r>
              <a:rPr lang="ru-RU" dirty="0">
                <a:solidFill>
                  <a:srgbClr val="214443"/>
                </a:solidFill>
              </a:rPr>
              <a:t>. </a:t>
            </a:r>
          </a:p>
          <a:p>
            <a:pPr indent="1658938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err="1">
                <a:solidFill>
                  <a:srgbClr val="214443"/>
                </a:solidFill>
              </a:rPr>
              <a:t>Допустимими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відповідями</a:t>
            </a:r>
            <a:r>
              <a:rPr lang="ru-RU" dirty="0">
                <a:solidFill>
                  <a:srgbClr val="214443"/>
                </a:solidFill>
              </a:rPr>
              <a:t> на </a:t>
            </a:r>
            <a:r>
              <a:rPr lang="ru-RU" dirty="0" err="1">
                <a:solidFill>
                  <a:srgbClr val="214443"/>
                </a:solidFill>
              </a:rPr>
              <a:t>дані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питання</a:t>
            </a:r>
            <a:r>
              <a:rPr lang="ru-RU" dirty="0">
                <a:solidFill>
                  <a:srgbClr val="214443"/>
                </a:solidFill>
              </a:rPr>
              <a:t> є: </a:t>
            </a:r>
          </a:p>
          <a:p>
            <a:pPr indent="1658938" algn="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«Так» - 1 </a:t>
            </a:r>
          </a:p>
          <a:p>
            <a:pPr indent="1658938" algn="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«</a:t>
            </a:r>
            <a:r>
              <a:rPr lang="ru-RU" dirty="0" err="1">
                <a:solidFill>
                  <a:srgbClr val="214443"/>
                </a:solidFill>
              </a:rPr>
              <a:t>Ні</a:t>
            </a:r>
            <a:r>
              <a:rPr lang="ru-RU" dirty="0">
                <a:solidFill>
                  <a:srgbClr val="214443"/>
                </a:solidFill>
              </a:rPr>
              <a:t>» - 0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60560" y="1318984"/>
            <a:ext cx="8243888" cy="527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/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000" b="1" dirty="0" err="1">
                <a:solidFill>
                  <a:srgbClr val="214443"/>
                </a:solidFill>
              </a:rPr>
              <a:t>Вхідні</a:t>
            </a:r>
            <a:r>
              <a:rPr lang="ru-RU" sz="2000" b="1" dirty="0">
                <a:solidFill>
                  <a:srgbClr val="214443"/>
                </a:solidFill>
              </a:rPr>
              <a:t> </a:t>
            </a:r>
            <a:r>
              <a:rPr lang="ru-RU" sz="2000" b="1" dirty="0" err="1">
                <a:solidFill>
                  <a:srgbClr val="214443"/>
                </a:solidFill>
              </a:rPr>
              <a:t>параметри</a:t>
            </a:r>
            <a:r>
              <a:rPr lang="ru-RU" sz="2000" b="1" dirty="0" smtClean="0">
                <a:solidFill>
                  <a:srgbClr val="214443"/>
                </a:solidFill>
              </a:rPr>
              <a:t>: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2000" b="1" dirty="0">
              <a:solidFill>
                <a:srgbClr val="21444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легше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небудь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зробити</a:t>
            </a:r>
            <a:r>
              <a:rPr lang="ru-RU" sz="1500" dirty="0">
                <a:solidFill>
                  <a:srgbClr val="214443"/>
                </a:solidFill>
              </a:rPr>
              <a:t> самому, </a:t>
            </a:r>
            <a:r>
              <a:rPr lang="ru-RU" sz="1500" dirty="0" err="1">
                <a:solidFill>
                  <a:srgbClr val="214443"/>
                </a:solidFill>
              </a:rPr>
              <a:t>ніж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пояснити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іншому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X2.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цікаво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складати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комп'ютерні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програми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X3. Я легко </a:t>
            </a:r>
            <a:r>
              <a:rPr lang="ru-RU" sz="1500" dirty="0" err="1">
                <a:solidFill>
                  <a:srgbClr val="214443"/>
                </a:solidFill>
              </a:rPr>
              <a:t>висловлюю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свої</a:t>
            </a:r>
            <a:r>
              <a:rPr lang="ru-RU" sz="1500" dirty="0">
                <a:solidFill>
                  <a:srgbClr val="214443"/>
                </a:solidFill>
              </a:rPr>
              <a:t> думки як в </a:t>
            </a:r>
            <a:r>
              <a:rPr lang="ru-RU" sz="1500" dirty="0" err="1">
                <a:solidFill>
                  <a:srgbClr val="214443"/>
                </a:solidFill>
              </a:rPr>
              <a:t>усній</a:t>
            </a:r>
            <a:r>
              <a:rPr lang="ru-RU" sz="1500" dirty="0">
                <a:solidFill>
                  <a:srgbClr val="214443"/>
                </a:solidFill>
              </a:rPr>
              <a:t> , так і в </a:t>
            </a:r>
            <a:r>
              <a:rPr lang="ru-RU" sz="1500" dirty="0" err="1">
                <a:solidFill>
                  <a:srgbClr val="214443"/>
                </a:solidFill>
              </a:rPr>
              <a:t>письмовій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формі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X4.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подобається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живопис</a:t>
            </a:r>
            <a:r>
              <a:rPr lang="ru-RU" sz="1500" dirty="0">
                <a:solidFill>
                  <a:srgbClr val="214443"/>
                </a:solidFill>
              </a:rPr>
              <a:t> , скульптура , </a:t>
            </a:r>
            <a:r>
              <a:rPr lang="ru-RU" sz="1500" dirty="0" err="1">
                <a:solidFill>
                  <a:srgbClr val="214443"/>
                </a:solidFill>
              </a:rPr>
              <a:t>архітектура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X5. Я </a:t>
            </a:r>
            <a:r>
              <a:rPr lang="ru-RU" sz="1500" dirty="0" err="1">
                <a:solidFill>
                  <a:srgbClr val="214443"/>
                </a:solidFill>
              </a:rPr>
              <a:t>краще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розумію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якщо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пояснюють</a:t>
            </a:r>
            <a:r>
              <a:rPr lang="ru-RU" sz="1500" dirty="0">
                <a:solidFill>
                  <a:srgbClr val="214443"/>
                </a:solidFill>
              </a:rPr>
              <a:t> на предметах </a:t>
            </a:r>
            <a:r>
              <a:rPr lang="ru-RU" sz="1500" dirty="0" err="1">
                <a:solidFill>
                  <a:srgbClr val="214443"/>
                </a:solidFill>
              </a:rPr>
              <a:t>або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малюнках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X6. Я люблю </a:t>
            </a:r>
            <a:r>
              <a:rPr lang="ru-RU" sz="1500" dirty="0" err="1">
                <a:solidFill>
                  <a:srgbClr val="214443"/>
                </a:solidFill>
              </a:rPr>
              <a:t>грати</a:t>
            </a:r>
            <a:r>
              <a:rPr lang="ru-RU" sz="1500" dirty="0">
                <a:solidFill>
                  <a:srgbClr val="214443"/>
                </a:solidFill>
              </a:rPr>
              <a:t> в шахи.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X7 . Я надаю </a:t>
            </a:r>
            <a:r>
              <a:rPr lang="ru-RU" sz="1500" dirty="0" err="1">
                <a:solidFill>
                  <a:srgbClr val="214443"/>
                </a:solidFill>
              </a:rPr>
              <a:t>велике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значення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сказаному</a:t>
            </a:r>
            <a:r>
              <a:rPr lang="ru-RU" sz="1500" dirty="0">
                <a:solidFill>
                  <a:srgbClr val="214443"/>
                </a:solidFill>
              </a:rPr>
              <a:t> слову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X8. </a:t>
            </a:r>
            <a:r>
              <a:rPr lang="ru-RU" sz="1500" dirty="0" err="1">
                <a:solidFill>
                  <a:srgbClr val="214443"/>
                </a:solidFill>
              </a:rPr>
              <a:t>Знайомі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мелодії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викликають</a:t>
            </a:r>
            <a:r>
              <a:rPr lang="ru-RU" sz="1500" dirty="0">
                <a:solidFill>
                  <a:srgbClr val="214443"/>
                </a:solidFill>
              </a:rPr>
              <a:t> у мене в </a:t>
            </a:r>
            <a:r>
              <a:rPr lang="ru-RU" sz="1500" dirty="0" err="1">
                <a:solidFill>
                  <a:srgbClr val="214443"/>
                </a:solidFill>
              </a:rPr>
              <a:t>голові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певні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образи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X9 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подобається</a:t>
            </a:r>
            <a:r>
              <a:rPr lang="ru-RU" sz="1500" dirty="0">
                <a:solidFill>
                  <a:srgbClr val="214443"/>
                </a:solidFill>
              </a:rPr>
              <a:t> все </a:t>
            </a:r>
            <a:r>
              <a:rPr lang="ru-RU" sz="1500" dirty="0" err="1">
                <a:solidFill>
                  <a:srgbClr val="214443"/>
                </a:solidFill>
              </a:rPr>
              <a:t>робити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своїми</a:t>
            </a:r>
            <a:r>
              <a:rPr lang="ru-RU" sz="1500" dirty="0">
                <a:solidFill>
                  <a:srgbClr val="214443"/>
                </a:solidFill>
              </a:rPr>
              <a:t> руками.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X10. Я </a:t>
            </a:r>
            <a:r>
              <a:rPr lang="ru-RU" sz="1500" dirty="0" err="1">
                <a:solidFill>
                  <a:srgbClr val="214443"/>
                </a:solidFill>
              </a:rPr>
              <a:t>віддаю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перевагу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точні</a:t>
            </a:r>
            <a:r>
              <a:rPr lang="ru-RU" sz="1500" dirty="0">
                <a:solidFill>
                  <a:srgbClr val="214443"/>
                </a:solidFill>
              </a:rPr>
              <a:t> науки ( математику , </a:t>
            </a:r>
            <a:r>
              <a:rPr lang="ru-RU" sz="1500" dirty="0" err="1">
                <a:solidFill>
                  <a:srgbClr val="214443"/>
                </a:solidFill>
              </a:rPr>
              <a:t>фізику</a:t>
            </a:r>
            <a:r>
              <a:rPr lang="ru-RU" sz="1500" dirty="0">
                <a:solidFill>
                  <a:srgbClr val="214443"/>
                </a:solidFill>
              </a:rPr>
              <a:t> )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X11 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цікава</a:t>
            </a:r>
            <a:r>
              <a:rPr lang="ru-RU" sz="1500" dirty="0">
                <a:solidFill>
                  <a:srgbClr val="214443"/>
                </a:solidFill>
              </a:rPr>
              <a:t> робота </a:t>
            </a:r>
            <a:r>
              <a:rPr lang="ru-RU" sz="1500" dirty="0" err="1">
                <a:solidFill>
                  <a:srgbClr val="214443"/>
                </a:solidFill>
              </a:rPr>
              <a:t>ведучого</a:t>
            </a:r>
            <a:r>
              <a:rPr lang="ru-RU" sz="1500" dirty="0">
                <a:solidFill>
                  <a:srgbClr val="214443"/>
                </a:solidFill>
              </a:rPr>
              <a:t> теле- </a:t>
            </a:r>
            <a:r>
              <a:rPr lang="ru-RU" sz="1500" dirty="0" err="1">
                <a:solidFill>
                  <a:srgbClr val="214443"/>
                </a:solidFill>
              </a:rPr>
              <a:t>радіопрограм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журналіста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X12 . Коли я читаю книгу , я </a:t>
            </a:r>
            <a:r>
              <a:rPr lang="ru-RU" sz="1500" dirty="0" err="1">
                <a:solidFill>
                  <a:srgbClr val="214443"/>
                </a:solidFill>
              </a:rPr>
              <a:t>чітко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бачу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її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героїв</a:t>
            </a:r>
            <a:r>
              <a:rPr lang="ru-RU" sz="1500" dirty="0">
                <a:solidFill>
                  <a:srgbClr val="214443"/>
                </a:solidFill>
              </a:rPr>
              <a:t> і </a:t>
            </a:r>
            <a:r>
              <a:rPr lang="ru-RU" sz="1500" dirty="0" err="1">
                <a:solidFill>
                  <a:srgbClr val="214443"/>
                </a:solidFill>
              </a:rPr>
              <a:t>описувані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події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X13 . При </a:t>
            </a:r>
            <a:r>
              <a:rPr lang="ru-RU" sz="1500" dirty="0" err="1">
                <a:solidFill>
                  <a:srgbClr val="214443"/>
                </a:solidFill>
              </a:rPr>
              <a:t>вирішенні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завдання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легше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йти</a:t>
            </a:r>
            <a:r>
              <a:rPr lang="ru-RU" sz="1500" dirty="0">
                <a:solidFill>
                  <a:srgbClr val="214443"/>
                </a:solidFill>
              </a:rPr>
              <a:t> методом проб і </a:t>
            </a:r>
            <a:r>
              <a:rPr lang="ru-RU" sz="1500" dirty="0" err="1">
                <a:solidFill>
                  <a:srgbClr val="214443"/>
                </a:solidFill>
              </a:rPr>
              <a:t>помилок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X14 . Я </a:t>
            </a:r>
            <a:r>
              <a:rPr lang="ru-RU" sz="1500" dirty="0" err="1">
                <a:solidFill>
                  <a:srgbClr val="214443"/>
                </a:solidFill>
              </a:rPr>
              <a:t>розумію</a:t>
            </a:r>
            <a:r>
              <a:rPr lang="ru-RU" sz="1500" dirty="0">
                <a:solidFill>
                  <a:srgbClr val="214443"/>
                </a:solidFill>
              </a:rPr>
              <a:t> красу </a:t>
            </a:r>
            <a:r>
              <a:rPr lang="ru-RU" sz="1500" dirty="0" err="1">
                <a:solidFill>
                  <a:srgbClr val="214443"/>
                </a:solidFill>
              </a:rPr>
              <a:t>математичних</a:t>
            </a:r>
            <a:r>
              <a:rPr lang="ru-RU" sz="1500" dirty="0">
                <a:solidFill>
                  <a:srgbClr val="214443"/>
                </a:solidFill>
              </a:rPr>
              <a:t> формул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X135 . Мене </a:t>
            </a:r>
            <a:r>
              <a:rPr lang="ru-RU" sz="1500" dirty="0" err="1">
                <a:solidFill>
                  <a:srgbClr val="214443"/>
                </a:solidFill>
              </a:rPr>
              <a:t>захоплює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точність</a:t>
            </a:r>
            <a:r>
              <a:rPr lang="ru-RU" sz="1500" dirty="0">
                <a:solidFill>
                  <a:srgbClr val="214443"/>
                </a:solidFill>
              </a:rPr>
              <a:t> і </a:t>
            </a:r>
            <a:r>
              <a:rPr lang="ru-RU" sz="1500" dirty="0" err="1">
                <a:solidFill>
                  <a:srgbClr val="214443"/>
                </a:solidFill>
              </a:rPr>
              <a:t>глибина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деяких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віршів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X16 . Я люблю </a:t>
            </a:r>
            <a:r>
              <a:rPr lang="ru-RU" sz="1500" dirty="0" err="1">
                <a:solidFill>
                  <a:srgbClr val="214443"/>
                </a:solidFill>
              </a:rPr>
              <a:t>відвідувати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виставки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спектаклі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концерти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X17 . Коли я чую </a:t>
            </a:r>
            <a:r>
              <a:rPr lang="ru-RU" sz="1500" dirty="0" err="1">
                <a:solidFill>
                  <a:srgbClr val="214443"/>
                </a:solidFill>
              </a:rPr>
              <a:t>музику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хочеться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танцювати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X18 . Я легко </a:t>
            </a:r>
            <a:r>
              <a:rPr lang="ru-RU" sz="1500" dirty="0" err="1">
                <a:solidFill>
                  <a:srgbClr val="214443"/>
                </a:solidFill>
              </a:rPr>
              <a:t>запам'ятовую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формули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символи</a:t>
            </a:r>
            <a:r>
              <a:rPr lang="ru-RU" sz="1500" dirty="0">
                <a:solidFill>
                  <a:srgbClr val="214443"/>
                </a:solidFill>
              </a:rPr>
              <a:t> , </a:t>
            </a:r>
            <a:r>
              <a:rPr lang="ru-RU" sz="1500" dirty="0" err="1">
                <a:solidFill>
                  <a:srgbClr val="214443"/>
                </a:solidFill>
              </a:rPr>
              <a:t>умовні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позначення</a:t>
            </a:r>
            <a:r>
              <a:rPr lang="ru-RU" sz="1500" dirty="0">
                <a:solidFill>
                  <a:srgbClr val="214443"/>
                </a:solidFill>
              </a:rPr>
              <a:t>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X19 . </a:t>
            </a:r>
            <a:r>
              <a:rPr lang="ru-RU" sz="1500" dirty="0" err="1">
                <a:solidFill>
                  <a:srgbClr val="214443"/>
                </a:solidFill>
              </a:rPr>
              <a:t>Мені</a:t>
            </a:r>
            <a:r>
              <a:rPr lang="ru-RU" sz="1500" dirty="0">
                <a:solidFill>
                  <a:srgbClr val="214443"/>
                </a:solidFill>
              </a:rPr>
              <a:t> легко </a:t>
            </a:r>
            <a:r>
              <a:rPr lang="ru-RU" sz="1500" dirty="0" err="1">
                <a:solidFill>
                  <a:srgbClr val="214443"/>
                </a:solidFill>
              </a:rPr>
              <a:t>говорити</a:t>
            </a:r>
            <a:r>
              <a:rPr lang="ru-RU" sz="1500" dirty="0">
                <a:solidFill>
                  <a:srgbClr val="214443"/>
                </a:solidFill>
              </a:rPr>
              <a:t> перед будь-</a:t>
            </a:r>
            <a:r>
              <a:rPr lang="ru-RU" sz="1500" dirty="0" err="1">
                <a:solidFill>
                  <a:srgbClr val="214443"/>
                </a:solidFill>
              </a:rPr>
              <a:t>якою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аудиторією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  <a:p>
            <a:pPr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500" dirty="0">
                <a:solidFill>
                  <a:srgbClr val="214443"/>
                </a:solidFill>
              </a:rPr>
              <a:t>X20 . Я легко </a:t>
            </a:r>
            <a:r>
              <a:rPr lang="ru-RU" sz="1500" dirty="0" err="1">
                <a:solidFill>
                  <a:srgbClr val="214443"/>
                </a:solidFill>
              </a:rPr>
              <a:t>можу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уявити</a:t>
            </a:r>
            <a:r>
              <a:rPr lang="ru-RU" sz="1500" dirty="0">
                <a:solidFill>
                  <a:srgbClr val="214443"/>
                </a:solidFill>
              </a:rPr>
              <a:t> в образах </a:t>
            </a:r>
            <a:r>
              <a:rPr lang="ru-RU" sz="1500" dirty="0" err="1">
                <a:solidFill>
                  <a:srgbClr val="214443"/>
                </a:solidFill>
              </a:rPr>
              <a:t>зміст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оповідання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або</a:t>
            </a:r>
            <a:r>
              <a:rPr lang="ru-RU" sz="1500" dirty="0">
                <a:solidFill>
                  <a:srgbClr val="214443"/>
                </a:solidFill>
              </a:rPr>
              <a:t> </a:t>
            </a:r>
            <a:r>
              <a:rPr lang="ru-RU" sz="1500" dirty="0" err="1">
                <a:solidFill>
                  <a:srgbClr val="214443"/>
                </a:solidFill>
              </a:rPr>
              <a:t>фільму</a:t>
            </a:r>
            <a:r>
              <a:rPr lang="ru-RU" sz="1500" dirty="0">
                <a:solidFill>
                  <a:srgbClr val="214443"/>
                </a:solidFill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4848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438275" y="44381"/>
            <a:ext cx="77057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err="1">
                <a:solidFill>
                  <a:srgbClr val="214443"/>
                </a:solidFill>
              </a:rPr>
              <a:t>Вихідними</a:t>
            </a:r>
            <a:r>
              <a:rPr lang="ru-RU" dirty="0">
                <a:solidFill>
                  <a:srgbClr val="214443"/>
                </a:solidFill>
              </a:rPr>
              <a:t> параметрами є 4 </a:t>
            </a:r>
            <a:r>
              <a:rPr lang="ru-RU" dirty="0" err="1">
                <a:solidFill>
                  <a:srgbClr val="214443"/>
                </a:solidFill>
              </a:rPr>
              <a:t>типи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: Y1, Y2, Y3, </a:t>
            </a:r>
            <a:r>
              <a:rPr lang="ru-RU" dirty="0" smtClean="0">
                <a:solidFill>
                  <a:srgbClr val="214443"/>
                </a:solidFill>
              </a:rPr>
              <a:t>Y4</a:t>
            </a:r>
          </a:p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>
                <a:solidFill>
                  <a:srgbClr val="214443"/>
                </a:solidFill>
              </a:rPr>
              <a:t>. </a:t>
            </a:r>
            <a:endParaRPr lang="ru-RU" dirty="0">
              <a:solidFill>
                <a:srgbClr val="214443"/>
              </a:solidFill>
            </a:endParaRPr>
          </a:p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Y1. Предметно-</a:t>
            </a:r>
            <a:r>
              <a:rPr lang="ru-RU" dirty="0" err="1">
                <a:solidFill>
                  <a:srgbClr val="214443"/>
                </a:solidFill>
              </a:rPr>
              <a:t>діюче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(П-Д) </a:t>
            </a:r>
          </a:p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Y2. Абстрактно-</a:t>
            </a:r>
            <a:r>
              <a:rPr lang="ru-RU" dirty="0" err="1">
                <a:solidFill>
                  <a:srgbClr val="214443"/>
                </a:solidFill>
              </a:rPr>
              <a:t>символічним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(А-С) </a:t>
            </a:r>
          </a:p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Y3. Словесно-</a:t>
            </a:r>
            <a:r>
              <a:rPr lang="ru-RU" dirty="0" err="1">
                <a:solidFill>
                  <a:srgbClr val="214443"/>
                </a:solidFill>
              </a:rPr>
              <a:t>логічне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(С-Л) </a:t>
            </a:r>
          </a:p>
          <a:p>
            <a:pPr indent="584200"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>
                <a:solidFill>
                  <a:srgbClr val="214443"/>
                </a:solidFill>
              </a:rPr>
              <a:t>Y4.Наглядно-образним </a:t>
            </a:r>
            <a:r>
              <a:rPr lang="ru-RU" dirty="0" err="1">
                <a:solidFill>
                  <a:srgbClr val="214443"/>
                </a:solidFill>
              </a:rPr>
              <a:t>мисленням</a:t>
            </a:r>
            <a:r>
              <a:rPr lang="ru-RU" dirty="0">
                <a:solidFill>
                  <a:srgbClr val="214443"/>
                </a:solidFill>
              </a:rPr>
              <a:t> (Н-О)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8313" y="1895911"/>
            <a:ext cx="7777162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err="1" smtClean="0">
                <a:solidFill>
                  <a:srgbClr val="214443"/>
                </a:solidFill>
              </a:rPr>
              <a:t>Інтерпретація</a:t>
            </a:r>
            <a:r>
              <a:rPr lang="ru-RU" b="1" dirty="0" smtClean="0">
                <a:solidFill>
                  <a:srgbClr val="214443"/>
                </a:solidFill>
              </a:rPr>
              <a:t> </a:t>
            </a:r>
            <a:r>
              <a:rPr lang="ru-RU" b="1" dirty="0" err="1">
                <a:solidFill>
                  <a:srgbClr val="214443"/>
                </a:solidFill>
              </a:rPr>
              <a:t>результатів</a:t>
            </a:r>
            <a:endParaRPr lang="ru-RU" b="1" dirty="0">
              <a:solidFill>
                <a:srgbClr val="214443"/>
              </a:solidFill>
            </a:endParaRPr>
          </a:p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dirty="0">
              <a:solidFill>
                <a:srgbClr val="214443"/>
              </a:solidFill>
            </a:endParaRPr>
          </a:p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i="1" dirty="0">
                <a:solidFill>
                  <a:srgbClr val="214443"/>
                </a:solidFill>
              </a:rPr>
              <a:t>Y1 . Предметно -</a:t>
            </a:r>
            <a:r>
              <a:rPr lang="ru-RU" b="1" i="1" dirty="0" err="1">
                <a:solidFill>
                  <a:srgbClr val="214443"/>
                </a:solidFill>
              </a:rPr>
              <a:t>діюче</a:t>
            </a:r>
            <a:r>
              <a:rPr lang="ru-RU" b="1" i="1" dirty="0">
                <a:solidFill>
                  <a:srgbClr val="214443"/>
                </a:solidFill>
              </a:rPr>
              <a:t> </a:t>
            </a:r>
            <a:r>
              <a:rPr lang="ru-RU" b="1" i="1" dirty="0" err="1">
                <a:solidFill>
                  <a:srgbClr val="214443"/>
                </a:solidFill>
              </a:rPr>
              <a:t>мислення</a:t>
            </a:r>
            <a:r>
              <a:rPr lang="ru-RU" b="1" i="1" dirty="0">
                <a:solidFill>
                  <a:srgbClr val="214443"/>
                </a:solidFill>
              </a:rPr>
              <a:t> (П- Д</a:t>
            </a:r>
            <a:r>
              <a:rPr lang="ru-RU" b="1" dirty="0">
                <a:solidFill>
                  <a:srgbClr val="214443"/>
                </a:solidFill>
              </a:rPr>
              <a:t>) </a:t>
            </a:r>
            <a:r>
              <a:rPr lang="ru-RU" dirty="0" err="1">
                <a:solidFill>
                  <a:srgbClr val="214443"/>
                </a:solidFill>
              </a:rPr>
              <a:t>властиво</a:t>
            </a:r>
            <a:r>
              <a:rPr lang="ru-RU" dirty="0">
                <a:solidFill>
                  <a:srgbClr val="214443"/>
                </a:solidFill>
              </a:rPr>
              <a:t> людям </a:t>
            </a:r>
            <a:r>
              <a:rPr lang="ru-RU" dirty="0" err="1">
                <a:solidFill>
                  <a:srgbClr val="214443"/>
                </a:solidFill>
              </a:rPr>
              <a:t>справи</a:t>
            </a:r>
            <a:r>
              <a:rPr lang="ru-RU" dirty="0">
                <a:solidFill>
                  <a:srgbClr val="214443"/>
                </a:solidFill>
              </a:rPr>
              <a:t> . Про них </a:t>
            </a:r>
            <a:r>
              <a:rPr lang="ru-RU" dirty="0" err="1">
                <a:solidFill>
                  <a:srgbClr val="214443"/>
                </a:solidFill>
              </a:rPr>
              <a:t>зазвичай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говорять</a:t>
            </a:r>
            <a:r>
              <a:rPr lang="ru-RU" dirty="0">
                <a:solidFill>
                  <a:srgbClr val="214443"/>
                </a:solidFill>
              </a:rPr>
              <a:t> : «</a:t>
            </a:r>
            <a:r>
              <a:rPr lang="ru-RU" dirty="0" err="1">
                <a:solidFill>
                  <a:srgbClr val="214443"/>
                </a:solidFill>
              </a:rPr>
              <a:t>Золоті</a:t>
            </a:r>
            <a:r>
              <a:rPr lang="ru-RU" dirty="0">
                <a:solidFill>
                  <a:srgbClr val="214443"/>
                </a:solidFill>
              </a:rPr>
              <a:t> руки ! » Вони </a:t>
            </a:r>
            <a:r>
              <a:rPr lang="ru-RU" dirty="0" err="1">
                <a:solidFill>
                  <a:srgbClr val="214443"/>
                </a:solidFill>
              </a:rPr>
              <a:t>краще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засвоюють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інформацію</a:t>
            </a:r>
            <a:r>
              <a:rPr lang="ru-RU" dirty="0">
                <a:solidFill>
                  <a:srgbClr val="214443"/>
                </a:solidFill>
              </a:rPr>
              <a:t> через </a:t>
            </a:r>
            <a:r>
              <a:rPr lang="ru-RU" dirty="0" err="1">
                <a:solidFill>
                  <a:srgbClr val="214443"/>
                </a:solidFill>
              </a:rPr>
              <a:t>рухи</a:t>
            </a:r>
            <a:r>
              <a:rPr lang="ru-RU" dirty="0">
                <a:solidFill>
                  <a:srgbClr val="214443"/>
                </a:solidFill>
              </a:rPr>
              <a:t> . Вони </a:t>
            </a:r>
            <a:r>
              <a:rPr lang="ru-RU" dirty="0" err="1">
                <a:solidFill>
                  <a:srgbClr val="214443"/>
                </a:solidFill>
              </a:rPr>
              <a:t>володіють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хорошою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координацією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рухів</a:t>
            </a:r>
            <a:r>
              <a:rPr lang="ru-RU" dirty="0">
                <a:solidFill>
                  <a:srgbClr val="214443"/>
                </a:solidFill>
              </a:rPr>
              <a:t>. </a:t>
            </a:r>
            <a:r>
              <a:rPr lang="ru-RU" dirty="0" err="1">
                <a:solidFill>
                  <a:srgbClr val="214443"/>
                </a:solidFill>
              </a:rPr>
              <a:t>Їх</a:t>
            </a:r>
            <a:r>
              <a:rPr lang="ru-RU" dirty="0">
                <a:solidFill>
                  <a:srgbClr val="214443"/>
                </a:solidFill>
              </a:rPr>
              <a:t> руками </a:t>
            </a:r>
            <a:r>
              <a:rPr lang="ru-RU" dirty="0" err="1">
                <a:solidFill>
                  <a:srgbClr val="214443"/>
                </a:solidFill>
              </a:rPr>
              <a:t>створений</a:t>
            </a:r>
            <a:r>
              <a:rPr lang="ru-RU" dirty="0">
                <a:solidFill>
                  <a:srgbClr val="214443"/>
                </a:solidFill>
              </a:rPr>
              <a:t> весь </a:t>
            </a:r>
            <a:r>
              <a:rPr lang="ru-RU" dirty="0" err="1">
                <a:solidFill>
                  <a:srgbClr val="214443"/>
                </a:solidFill>
              </a:rPr>
              <a:t>оточуючий</a:t>
            </a:r>
            <a:r>
              <a:rPr lang="ru-RU" dirty="0">
                <a:solidFill>
                  <a:srgbClr val="214443"/>
                </a:solidFill>
              </a:rPr>
              <a:t> нас </a:t>
            </a:r>
            <a:r>
              <a:rPr lang="ru-RU" dirty="0" err="1">
                <a:solidFill>
                  <a:srgbClr val="214443"/>
                </a:solidFill>
              </a:rPr>
              <a:t>предметний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світ</a:t>
            </a:r>
            <a:r>
              <a:rPr lang="ru-RU" dirty="0">
                <a:solidFill>
                  <a:srgbClr val="214443"/>
                </a:solidFill>
              </a:rPr>
              <a:t> . Вони </a:t>
            </a:r>
            <a:r>
              <a:rPr lang="ru-RU" dirty="0" err="1">
                <a:solidFill>
                  <a:srgbClr val="214443"/>
                </a:solidFill>
              </a:rPr>
              <a:t>водять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машини</a:t>
            </a:r>
            <a:r>
              <a:rPr lang="ru-RU" dirty="0">
                <a:solidFill>
                  <a:srgbClr val="214443"/>
                </a:solidFill>
              </a:rPr>
              <a:t> , стоять </a:t>
            </a:r>
            <a:r>
              <a:rPr lang="ru-RU" dirty="0" err="1">
                <a:solidFill>
                  <a:srgbClr val="214443"/>
                </a:solidFill>
              </a:rPr>
              <a:t>біля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верстатів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збирають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комп'ютери</a:t>
            </a:r>
            <a:r>
              <a:rPr lang="ru-RU" dirty="0">
                <a:solidFill>
                  <a:srgbClr val="214443"/>
                </a:solidFill>
              </a:rPr>
              <a:t>. Без них </a:t>
            </a:r>
            <a:r>
              <a:rPr lang="ru-RU" dirty="0" err="1">
                <a:solidFill>
                  <a:srgbClr val="214443"/>
                </a:solidFill>
              </a:rPr>
              <a:t>неможливо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реалізувати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найблискучішу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ідею</a:t>
            </a:r>
            <a:r>
              <a:rPr lang="ru-RU" dirty="0">
                <a:solidFill>
                  <a:srgbClr val="214443"/>
                </a:solidFill>
              </a:rPr>
              <a:t>. </a:t>
            </a:r>
            <a:r>
              <a:rPr lang="ru-RU" dirty="0" err="1">
                <a:solidFill>
                  <a:srgbClr val="214443"/>
                </a:solidFill>
              </a:rPr>
              <a:t>Цим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володіють</a:t>
            </a:r>
            <a:r>
              <a:rPr lang="ru-RU" dirty="0">
                <a:solidFill>
                  <a:srgbClr val="214443"/>
                </a:solidFill>
              </a:rPr>
              <a:t> і </a:t>
            </a:r>
            <a:r>
              <a:rPr lang="ru-RU" dirty="0" err="1">
                <a:solidFill>
                  <a:srgbClr val="214443"/>
                </a:solidFill>
              </a:rPr>
              <a:t>багато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видатних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спортсмени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танцюристи</a:t>
            </a:r>
            <a:r>
              <a:rPr lang="ru-RU" dirty="0">
                <a:solidFill>
                  <a:srgbClr val="214443"/>
                </a:solidFill>
              </a:rPr>
              <a:t>.</a:t>
            </a:r>
          </a:p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dirty="0">
              <a:solidFill>
                <a:srgbClr val="214443"/>
              </a:solidFill>
            </a:endParaRPr>
          </a:p>
          <a:p>
            <a:pPr algn="ctr">
              <a:tabLst>
                <a:tab pos="581025" algn="l"/>
                <a:tab pos="6858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i="1" dirty="0">
                <a:solidFill>
                  <a:srgbClr val="214443"/>
                </a:solidFill>
              </a:rPr>
              <a:t>Y2 . Абстрактно - </a:t>
            </a:r>
            <a:r>
              <a:rPr lang="ru-RU" b="1" i="1" dirty="0" err="1">
                <a:solidFill>
                  <a:srgbClr val="214443"/>
                </a:solidFill>
              </a:rPr>
              <a:t>символічним</a:t>
            </a:r>
            <a:r>
              <a:rPr lang="ru-RU" b="1" i="1" dirty="0">
                <a:solidFill>
                  <a:srgbClr val="214443"/>
                </a:solidFill>
              </a:rPr>
              <a:t> </a:t>
            </a:r>
            <a:r>
              <a:rPr lang="ru-RU" b="1" i="1" dirty="0" err="1">
                <a:solidFill>
                  <a:srgbClr val="214443"/>
                </a:solidFill>
              </a:rPr>
              <a:t>мисленням</a:t>
            </a:r>
            <a:r>
              <a:rPr lang="ru-RU" b="1" i="1" dirty="0">
                <a:solidFill>
                  <a:srgbClr val="214443"/>
                </a:solidFill>
              </a:rPr>
              <a:t> (А -С) </a:t>
            </a:r>
            <a:r>
              <a:rPr lang="ru-RU" dirty="0" err="1">
                <a:solidFill>
                  <a:srgbClr val="214443"/>
                </a:solidFill>
              </a:rPr>
              <a:t>володіють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багато</a:t>
            </a:r>
            <a:r>
              <a:rPr lang="ru-RU" dirty="0">
                <a:solidFill>
                  <a:srgbClr val="214443"/>
                </a:solidFill>
              </a:rPr>
              <a:t> людей науки - </a:t>
            </a:r>
            <a:r>
              <a:rPr lang="ru-RU" dirty="0" err="1">
                <a:solidFill>
                  <a:srgbClr val="214443"/>
                </a:solidFill>
              </a:rPr>
              <a:t>фізики</a:t>
            </a:r>
            <a:r>
              <a:rPr lang="ru-RU" dirty="0">
                <a:solidFill>
                  <a:srgbClr val="214443"/>
                </a:solidFill>
              </a:rPr>
              <a:t>- теоретики , математики , </a:t>
            </a:r>
            <a:r>
              <a:rPr lang="ru-RU" dirty="0" err="1">
                <a:solidFill>
                  <a:srgbClr val="214443"/>
                </a:solidFill>
              </a:rPr>
              <a:t>економісти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програмісти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аналітики</a:t>
            </a:r>
            <a:r>
              <a:rPr lang="ru-RU" dirty="0">
                <a:solidFill>
                  <a:srgbClr val="214443"/>
                </a:solidFill>
              </a:rPr>
              <a:t>. Люди з таким типом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можуть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засвоювати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інформацію</a:t>
            </a:r>
            <a:r>
              <a:rPr lang="ru-RU" dirty="0">
                <a:solidFill>
                  <a:srgbClr val="214443"/>
                </a:solidFill>
              </a:rPr>
              <a:t> за </a:t>
            </a:r>
            <a:r>
              <a:rPr lang="ru-RU" dirty="0" err="1">
                <a:solidFill>
                  <a:srgbClr val="214443"/>
                </a:solidFill>
              </a:rPr>
              <a:t>допомогою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математичних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кодів</a:t>
            </a:r>
            <a:r>
              <a:rPr lang="ru-RU" dirty="0">
                <a:solidFill>
                  <a:srgbClr val="214443"/>
                </a:solidFill>
              </a:rPr>
              <a:t> , формул і </a:t>
            </a:r>
            <a:r>
              <a:rPr lang="ru-RU" dirty="0" err="1">
                <a:solidFill>
                  <a:srgbClr val="214443"/>
                </a:solidFill>
              </a:rPr>
              <a:t>операцій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які</a:t>
            </a:r>
            <a:r>
              <a:rPr lang="ru-RU" dirty="0">
                <a:solidFill>
                  <a:srgbClr val="214443"/>
                </a:solidFill>
              </a:rPr>
              <a:t> не </a:t>
            </a:r>
            <a:r>
              <a:rPr lang="ru-RU" dirty="0" err="1">
                <a:solidFill>
                  <a:srgbClr val="214443"/>
                </a:solidFill>
              </a:rPr>
              <a:t>можна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ні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помацати</a:t>
            </a:r>
            <a:r>
              <a:rPr lang="ru-RU" dirty="0">
                <a:solidFill>
                  <a:srgbClr val="214443"/>
                </a:solidFill>
              </a:rPr>
              <a:t>, </a:t>
            </a:r>
            <a:r>
              <a:rPr lang="ru-RU" dirty="0" err="1">
                <a:solidFill>
                  <a:srgbClr val="214443"/>
                </a:solidFill>
              </a:rPr>
              <a:t>ні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уявити</a:t>
            </a:r>
            <a:r>
              <a:rPr lang="ru-RU" dirty="0">
                <a:solidFill>
                  <a:srgbClr val="214443"/>
                </a:solidFill>
              </a:rPr>
              <a:t>. </a:t>
            </a:r>
            <a:r>
              <a:rPr lang="ru-RU" dirty="0" err="1">
                <a:solidFill>
                  <a:srgbClr val="214443"/>
                </a:solidFill>
              </a:rPr>
              <a:t>Завдяки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особливостям</a:t>
            </a:r>
            <a:r>
              <a:rPr lang="ru-RU" dirty="0">
                <a:solidFill>
                  <a:srgbClr val="214443"/>
                </a:solidFill>
              </a:rPr>
              <a:t> такого </a:t>
            </a:r>
            <a:r>
              <a:rPr lang="ru-RU" dirty="0" err="1">
                <a:solidFill>
                  <a:srgbClr val="214443"/>
                </a:solidFill>
              </a:rPr>
              <a:t>мислення</a:t>
            </a:r>
            <a:r>
              <a:rPr lang="ru-RU" dirty="0">
                <a:solidFill>
                  <a:srgbClr val="214443"/>
                </a:solidFill>
              </a:rPr>
              <a:t> на </a:t>
            </a:r>
            <a:r>
              <a:rPr lang="ru-RU" dirty="0" err="1">
                <a:solidFill>
                  <a:srgbClr val="214443"/>
                </a:solidFill>
              </a:rPr>
              <a:t>основі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гіпотез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зроблено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багато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відкриття</a:t>
            </a:r>
            <a:r>
              <a:rPr lang="ru-RU" dirty="0">
                <a:solidFill>
                  <a:srgbClr val="214443"/>
                </a:solidFill>
              </a:rPr>
              <a:t> у </a:t>
            </a:r>
            <a:r>
              <a:rPr lang="ru-RU" dirty="0" err="1">
                <a:solidFill>
                  <a:srgbClr val="214443"/>
                </a:solidFill>
              </a:rPr>
              <a:t>всіх</a:t>
            </a:r>
            <a:r>
              <a:rPr lang="ru-RU" dirty="0">
                <a:solidFill>
                  <a:srgbClr val="214443"/>
                </a:solidFill>
              </a:rPr>
              <a:t> областях науки .</a:t>
            </a:r>
          </a:p>
        </p:txBody>
      </p:sp>
    </p:spTree>
    <p:extLst>
      <p:ext uri="{BB962C8B-B14F-4D97-AF65-F5344CB8AC3E}">
        <p14:creationId xmlns:p14="http://schemas.microsoft.com/office/powerpoint/2010/main" val="57229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8313" y="1989138"/>
            <a:ext cx="78486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214443"/>
                </a:solidFill>
              </a:rPr>
              <a:t>Y3 . </a:t>
            </a:r>
            <a:r>
              <a:rPr lang="ru-RU" b="1" i="1" dirty="0" smtClean="0">
                <a:solidFill>
                  <a:srgbClr val="214443"/>
                </a:solidFill>
              </a:rPr>
              <a:t>Словесно-</a:t>
            </a:r>
            <a:r>
              <a:rPr lang="ru-RU" b="1" i="1" dirty="0" err="1" smtClean="0">
                <a:solidFill>
                  <a:srgbClr val="214443"/>
                </a:solidFill>
              </a:rPr>
              <a:t>логічне</a:t>
            </a:r>
            <a:r>
              <a:rPr lang="ru-RU" b="1" i="1" dirty="0" smtClean="0">
                <a:solidFill>
                  <a:srgbClr val="214443"/>
                </a:solidFill>
              </a:rPr>
              <a:t> </a:t>
            </a:r>
            <a:r>
              <a:rPr lang="ru-RU" b="1" i="1" dirty="0" err="1">
                <a:solidFill>
                  <a:srgbClr val="214443"/>
                </a:solidFill>
              </a:rPr>
              <a:t>мислення</a:t>
            </a:r>
            <a:r>
              <a:rPr lang="ru-RU" b="1" i="1" dirty="0">
                <a:solidFill>
                  <a:srgbClr val="214443"/>
                </a:solidFill>
              </a:rPr>
              <a:t> (С -Л </a:t>
            </a:r>
            <a:r>
              <a:rPr lang="ru-RU" dirty="0">
                <a:solidFill>
                  <a:srgbClr val="214443"/>
                </a:solidFill>
              </a:rPr>
              <a:t>) </a:t>
            </a:r>
            <a:r>
              <a:rPr lang="ru-RU" dirty="0" err="1">
                <a:solidFill>
                  <a:srgbClr val="214443"/>
                </a:solidFill>
              </a:rPr>
              <a:t>відрізняє</a:t>
            </a:r>
            <a:r>
              <a:rPr lang="ru-RU" dirty="0">
                <a:solidFill>
                  <a:srgbClr val="214443"/>
                </a:solidFill>
              </a:rPr>
              <a:t> людей з </a:t>
            </a:r>
            <a:r>
              <a:rPr lang="ru-RU" dirty="0" err="1">
                <a:solidFill>
                  <a:srgbClr val="214443"/>
                </a:solidFill>
              </a:rPr>
              <a:t>яскраво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вираженим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вербальним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інтелектом</a:t>
            </a:r>
            <a:r>
              <a:rPr lang="ru-RU" dirty="0">
                <a:solidFill>
                  <a:srgbClr val="214443"/>
                </a:solidFill>
              </a:rPr>
              <a:t> (</a:t>
            </a:r>
            <a:r>
              <a:rPr lang="ru-RU" dirty="0" err="1">
                <a:solidFill>
                  <a:srgbClr val="214443"/>
                </a:solidFill>
              </a:rPr>
              <a:t>від</a:t>
            </a:r>
            <a:r>
              <a:rPr lang="ru-RU" dirty="0">
                <a:solidFill>
                  <a:srgbClr val="214443"/>
                </a:solidFill>
              </a:rPr>
              <a:t> лат. </a:t>
            </a:r>
            <a:r>
              <a:rPr lang="ru-RU" dirty="0" err="1">
                <a:solidFill>
                  <a:srgbClr val="214443"/>
                </a:solidFill>
              </a:rPr>
              <a:t>Verbalis</a:t>
            </a:r>
            <a:r>
              <a:rPr lang="ru-RU" dirty="0">
                <a:solidFill>
                  <a:srgbClr val="214443"/>
                </a:solidFill>
              </a:rPr>
              <a:t> - </a:t>
            </a:r>
            <a:r>
              <a:rPr lang="ru-RU" dirty="0" err="1">
                <a:solidFill>
                  <a:srgbClr val="214443"/>
                </a:solidFill>
              </a:rPr>
              <a:t>словесний</a:t>
            </a:r>
            <a:r>
              <a:rPr lang="ru-RU" dirty="0">
                <a:solidFill>
                  <a:srgbClr val="214443"/>
                </a:solidFill>
              </a:rPr>
              <a:t> ) . </a:t>
            </a:r>
            <a:r>
              <a:rPr lang="ru-RU" dirty="0" err="1">
                <a:solidFill>
                  <a:srgbClr val="214443"/>
                </a:solidFill>
              </a:rPr>
              <a:t>Завдяки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розвиненому</a:t>
            </a:r>
            <a:r>
              <a:rPr lang="ru-RU" dirty="0">
                <a:solidFill>
                  <a:srgbClr val="214443"/>
                </a:solidFill>
              </a:rPr>
              <a:t> словесно- </a:t>
            </a:r>
            <a:r>
              <a:rPr lang="ru-RU" dirty="0" err="1">
                <a:solidFill>
                  <a:srgbClr val="214443"/>
                </a:solidFill>
              </a:rPr>
              <a:t>логічному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мисленню</a:t>
            </a:r>
            <a:r>
              <a:rPr lang="ru-RU" dirty="0">
                <a:solidFill>
                  <a:srgbClr val="214443"/>
                </a:solidFill>
              </a:rPr>
              <a:t> учений , </a:t>
            </a:r>
            <a:r>
              <a:rPr lang="ru-RU" dirty="0" err="1">
                <a:solidFill>
                  <a:srgbClr val="214443"/>
                </a:solidFill>
              </a:rPr>
              <a:t>викладач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перекладач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письменник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філолог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журналіст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можуть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сформулювати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свої</a:t>
            </a:r>
            <a:r>
              <a:rPr lang="ru-RU" dirty="0">
                <a:solidFill>
                  <a:srgbClr val="214443"/>
                </a:solidFill>
              </a:rPr>
              <a:t> думки і донести </a:t>
            </a:r>
            <a:r>
              <a:rPr lang="ru-RU" dirty="0" err="1">
                <a:solidFill>
                  <a:srgbClr val="214443"/>
                </a:solidFill>
              </a:rPr>
              <a:t>їх</a:t>
            </a:r>
            <a:r>
              <a:rPr lang="ru-RU" dirty="0">
                <a:solidFill>
                  <a:srgbClr val="214443"/>
                </a:solidFill>
              </a:rPr>
              <a:t> до людей. </a:t>
            </a:r>
            <a:r>
              <a:rPr lang="ru-RU" dirty="0" err="1">
                <a:solidFill>
                  <a:srgbClr val="214443"/>
                </a:solidFill>
              </a:rPr>
              <a:t>Це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вміння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необхідно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керівникам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політикам</a:t>
            </a:r>
            <a:r>
              <a:rPr lang="ru-RU" dirty="0">
                <a:solidFill>
                  <a:srgbClr val="214443"/>
                </a:solidFill>
              </a:rPr>
              <a:t> і </a:t>
            </a:r>
            <a:r>
              <a:rPr lang="ru-RU" dirty="0" err="1">
                <a:solidFill>
                  <a:srgbClr val="214443"/>
                </a:solidFill>
              </a:rPr>
              <a:t>громадським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діячам</a:t>
            </a:r>
            <a:r>
              <a:rPr lang="ru-RU" dirty="0">
                <a:solidFill>
                  <a:srgbClr val="214443"/>
                </a:solidFill>
              </a:rPr>
              <a:t>.</a:t>
            </a:r>
          </a:p>
          <a:p>
            <a:endParaRPr lang="uk-UA" dirty="0">
              <a:solidFill>
                <a:srgbClr val="214443"/>
              </a:solidFill>
            </a:endParaRPr>
          </a:p>
          <a:p>
            <a:endParaRPr lang="ru-RU" dirty="0">
              <a:solidFill>
                <a:srgbClr val="214443"/>
              </a:solidFill>
            </a:endParaRPr>
          </a:p>
          <a:p>
            <a:r>
              <a:rPr lang="ru-RU" b="1" i="1" dirty="0">
                <a:solidFill>
                  <a:srgbClr val="214443"/>
                </a:solidFill>
              </a:rPr>
              <a:t>Y4.Наглядно - </a:t>
            </a:r>
            <a:r>
              <a:rPr lang="ru-RU" b="1" i="1" dirty="0" err="1">
                <a:solidFill>
                  <a:srgbClr val="214443"/>
                </a:solidFill>
              </a:rPr>
              <a:t>образним</a:t>
            </a:r>
            <a:r>
              <a:rPr lang="ru-RU" b="1" i="1" dirty="0">
                <a:solidFill>
                  <a:srgbClr val="214443"/>
                </a:solidFill>
              </a:rPr>
              <a:t> </a:t>
            </a:r>
            <a:r>
              <a:rPr lang="ru-RU" b="1" i="1" dirty="0" err="1">
                <a:solidFill>
                  <a:srgbClr val="214443"/>
                </a:solidFill>
              </a:rPr>
              <a:t>мисленням</a:t>
            </a:r>
            <a:r>
              <a:rPr lang="ru-RU" b="1" i="1" dirty="0">
                <a:solidFill>
                  <a:srgbClr val="214443"/>
                </a:solidFill>
              </a:rPr>
              <a:t> (Н- О)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володіють</a:t>
            </a:r>
            <a:r>
              <a:rPr lang="ru-RU" dirty="0">
                <a:solidFill>
                  <a:srgbClr val="214443"/>
                </a:solidFill>
              </a:rPr>
              <a:t> люди з </a:t>
            </a:r>
            <a:r>
              <a:rPr lang="ru-RU" dirty="0" err="1">
                <a:solidFill>
                  <a:srgbClr val="214443"/>
                </a:solidFill>
              </a:rPr>
              <a:t>художнім</a:t>
            </a:r>
            <a:r>
              <a:rPr lang="ru-RU" dirty="0">
                <a:solidFill>
                  <a:srgbClr val="214443"/>
                </a:solidFill>
              </a:rPr>
              <a:t> складом </a:t>
            </a:r>
            <a:r>
              <a:rPr lang="ru-RU" dirty="0" err="1">
                <a:solidFill>
                  <a:srgbClr val="214443"/>
                </a:solidFill>
              </a:rPr>
              <a:t>розуму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які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можуть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представити</a:t>
            </a:r>
            <a:r>
              <a:rPr lang="ru-RU" dirty="0">
                <a:solidFill>
                  <a:srgbClr val="214443"/>
                </a:solidFill>
              </a:rPr>
              <a:t> і те , </a:t>
            </a:r>
            <a:r>
              <a:rPr lang="ru-RU" dirty="0" err="1">
                <a:solidFill>
                  <a:srgbClr val="214443"/>
                </a:solidFill>
              </a:rPr>
              <a:t>що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було</a:t>
            </a:r>
            <a:r>
              <a:rPr lang="ru-RU" dirty="0">
                <a:solidFill>
                  <a:srgbClr val="214443"/>
                </a:solidFill>
              </a:rPr>
              <a:t> , і те , </a:t>
            </a:r>
            <a:r>
              <a:rPr lang="ru-RU" dirty="0" err="1">
                <a:solidFill>
                  <a:srgbClr val="214443"/>
                </a:solidFill>
              </a:rPr>
              <a:t>що</a:t>
            </a:r>
            <a:r>
              <a:rPr lang="ru-RU" dirty="0">
                <a:solidFill>
                  <a:srgbClr val="214443"/>
                </a:solidFill>
              </a:rPr>
              <a:t> буде, і те , </a:t>
            </a:r>
            <a:r>
              <a:rPr lang="ru-RU" dirty="0" err="1">
                <a:solidFill>
                  <a:srgbClr val="214443"/>
                </a:solidFill>
              </a:rPr>
              <a:t>чого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ніколи</a:t>
            </a:r>
            <a:r>
              <a:rPr lang="ru-RU" dirty="0">
                <a:solidFill>
                  <a:srgbClr val="214443"/>
                </a:solidFill>
              </a:rPr>
              <a:t> не </a:t>
            </a:r>
            <a:r>
              <a:rPr lang="ru-RU" dirty="0" err="1">
                <a:solidFill>
                  <a:srgbClr val="214443"/>
                </a:solidFill>
              </a:rPr>
              <a:t>було</a:t>
            </a:r>
            <a:r>
              <a:rPr lang="ru-RU" dirty="0">
                <a:solidFill>
                  <a:srgbClr val="214443"/>
                </a:solidFill>
              </a:rPr>
              <a:t> і не буде - художники , </a:t>
            </a:r>
            <a:r>
              <a:rPr lang="ru-RU" dirty="0" err="1">
                <a:solidFill>
                  <a:srgbClr val="214443"/>
                </a:solidFill>
              </a:rPr>
              <a:t>поети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письменники</a:t>
            </a:r>
            <a:r>
              <a:rPr lang="ru-RU" dirty="0">
                <a:solidFill>
                  <a:srgbClr val="214443"/>
                </a:solidFill>
              </a:rPr>
              <a:t> , </a:t>
            </a:r>
            <a:r>
              <a:rPr lang="ru-RU" dirty="0" err="1">
                <a:solidFill>
                  <a:srgbClr val="214443"/>
                </a:solidFill>
              </a:rPr>
              <a:t>режисери</a:t>
            </a:r>
            <a:r>
              <a:rPr lang="ru-RU" dirty="0">
                <a:solidFill>
                  <a:srgbClr val="214443"/>
                </a:solidFill>
              </a:rPr>
              <a:t>. </a:t>
            </a:r>
            <a:r>
              <a:rPr lang="ru-RU" dirty="0" err="1">
                <a:solidFill>
                  <a:srgbClr val="214443"/>
                </a:solidFill>
              </a:rPr>
              <a:t>Архітектор</a:t>
            </a:r>
            <a:r>
              <a:rPr lang="ru-RU" dirty="0">
                <a:solidFill>
                  <a:srgbClr val="214443"/>
                </a:solidFill>
              </a:rPr>
              <a:t> , конструктор , дизайнер , художник , </a:t>
            </a:r>
            <a:r>
              <a:rPr lang="ru-RU" dirty="0" err="1">
                <a:solidFill>
                  <a:srgbClr val="214443"/>
                </a:solidFill>
              </a:rPr>
              <a:t>режисер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повинні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володіти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розвиненим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наочно-образним</a:t>
            </a:r>
            <a:r>
              <a:rPr lang="ru-RU" dirty="0">
                <a:solidFill>
                  <a:srgbClr val="214443"/>
                </a:solidFill>
              </a:rPr>
              <a:t> </a:t>
            </a:r>
            <a:r>
              <a:rPr lang="ru-RU" dirty="0" err="1">
                <a:solidFill>
                  <a:srgbClr val="214443"/>
                </a:solidFill>
              </a:rPr>
              <a:t>мисленням</a:t>
            </a:r>
            <a:r>
              <a:rPr lang="ru-RU" dirty="0">
                <a:solidFill>
                  <a:srgbClr val="214443"/>
                </a:solidFill>
              </a:rPr>
              <a:t>.</a:t>
            </a:r>
            <a:endParaRPr lang="ru-RU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75856" y="981075"/>
            <a:ext cx="31598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214443"/>
                </a:solidFill>
              </a:rPr>
              <a:t>Інтерпретація</a:t>
            </a:r>
            <a:r>
              <a:rPr lang="ru-RU" b="1" dirty="0" smtClean="0">
                <a:solidFill>
                  <a:srgbClr val="214443"/>
                </a:solidFill>
              </a:rPr>
              <a:t> </a:t>
            </a:r>
            <a:r>
              <a:rPr lang="ru-RU" b="1" dirty="0" err="1" smtClean="0">
                <a:solidFill>
                  <a:srgbClr val="214443"/>
                </a:solidFill>
              </a:rPr>
              <a:t>результатів</a:t>
            </a:r>
            <a:endParaRPr lang="ru-RU" b="1" dirty="0">
              <a:solidFill>
                <a:srgbClr val="2144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32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4" y="188640"/>
            <a:ext cx="7488832" cy="1143000"/>
          </a:xfrm>
        </p:spPr>
        <p:txBody>
          <a:bodyPr/>
          <a:lstStyle/>
          <a:p>
            <a:r>
              <a:rPr lang="ru-RU" altLang="uk-UA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ТЕХНІКО-ЕКОНОМІЧНЕ ОБҐРУНТУВАННЯ РОЗРОБКИ ІНТЕЛЕКТУАЛЬНОЇ СИСТЕМИ КЛАСИФІКАЦІЇ ТИПУ МИСЛЕННЯ ЛЮДИНИ НА ОСНОВІ НЕЙРОННОЇ МЕРЕЖІ</a:t>
            </a:r>
            <a:endParaRPr lang="uk-UA" altLang="uk-UA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3995936" y="4509120"/>
            <a:ext cx="468064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1800" dirty="0" smtClean="0">
                <a:latin typeface="Arial" charset="0"/>
              </a:rPr>
              <a:t>Нова </a:t>
            </a:r>
            <a:r>
              <a:rPr lang="ru-RU" altLang="uk-UA" sz="1800" dirty="0" err="1" smtClean="0">
                <a:latin typeface="Arial" charset="0"/>
              </a:rPr>
              <a:t>розробка</a:t>
            </a:r>
            <a:r>
              <a:rPr lang="ru-RU" altLang="uk-UA" sz="1800" dirty="0" smtClean="0">
                <a:latin typeface="Arial" charset="0"/>
              </a:rPr>
              <a:t> є </a:t>
            </a:r>
            <a:r>
              <a:rPr lang="ru-RU" altLang="uk-UA" sz="1800" dirty="0" err="1" smtClean="0">
                <a:latin typeface="Arial" charset="0"/>
              </a:rPr>
              <a:t>кращою</a:t>
            </a:r>
            <a:r>
              <a:rPr lang="ru-RU" altLang="uk-UA" sz="1800" dirty="0" smtClean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ніж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smtClean="0">
                <a:latin typeface="Arial" charset="0"/>
              </a:rPr>
              <a:t>аналог</a:t>
            </a:r>
            <a:r>
              <a:rPr lang="ru-RU" altLang="uk-UA" sz="1800" dirty="0">
                <a:latin typeface="Arial" charset="0"/>
              </a:rPr>
              <a:t>. Нова система є </a:t>
            </a:r>
            <a:r>
              <a:rPr lang="ru-RU" altLang="uk-UA" sz="1800" dirty="0" err="1">
                <a:latin typeface="Arial" charset="0"/>
              </a:rPr>
              <a:t>більш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зручною</a:t>
            </a:r>
            <a:r>
              <a:rPr lang="ru-RU" altLang="uk-UA" sz="1800" dirty="0">
                <a:latin typeface="Arial" charset="0"/>
              </a:rPr>
              <a:t> у </a:t>
            </a:r>
            <a:r>
              <a:rPr lang="ru-RU" altLang="uk-UA" sz="1800" dirty="0" err="1">
                <a:latin typeface="Arial" charset="0"/>
              </a:rPr>
              <a:t>використанні</a:t>
            </a:r>
            <a:r>
              <a:rPr lang="ru-RU" altLang="uk-UA" sz="1800" dirty="0">
                <a:latin typeface="Arial" charset="0"/>
              </a:rPr>
              <a:t>, у </a:t>
            </a:r>
            <a:r>
              <a:rPr lang="ru-RU" altLang="uk-UA" sz="1800" dirty="0" err="1">
                <a:latin typeface="Arial" charset="0"/>
              </a:rPr>
              <a:t>неї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вищі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показники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достовірності</a:t>
            </a:r>
            <a:r>
              <a:rPr lang="ru-RU" altLang="uk-UA" sz="1800" dirty="0">
                <a:latin typeface="Arial" charset="0"/>
              </a:rPr>
              <a:t> </a:t>
            </a:r>
            <a:r>
              <a:rPr lang="ru-RU" altLang="uk-UA" sz="1800" dirty="0" err="1">
                <a:latin typeface="Arial" charset="0"/>
              </a:rPr>
              <a:t>визначення</a:t>
            </a:r>
            <a:r>
              <a:rPr lang="ru-RU" altLang="uk-UA" sz="1800" dirty="0">
                <a:latin typeface="Arial" charset="0"/>
              </a:rPr>
              <a:t> типу </a:t>
            </a:r>
            <a:r>
              <a:rPr lang="ru-RU" altLang="uk-UA" sz="1800" dirty="0" err="1">
                <a:latin typeface="Arial" charset="0"/>
              </a:rPr>
              <a:t>мислення</a:t>
            </a:r>
            <a:endParaRPr lang="uk-UA" altLang="uk-UA" sz="1800" dirty="0">
              <a:latin typeface="Arial" charset="0"/>
            </a:endParaRPr>
          </a:p>
        </p:txBody>
      </p: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8316913" y="6308725"/>
            <a:ext cx="35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1800">
                <a:latin typeface="Arial" charset="0"/>
              </a:rPr>
              <a:t>4</a:t>
            </a:r>
          </a:p>
        </p:txBody>
      </p:sp>
      <p:pic>
        <p:nvPicPr>
          <p:cNvPr id="21506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5" t="9204" r="12248" b="6303"/>
          <a:stretch>
            <a:fillRect/>
          </a:stretch>
        </p:blipFill>
        <p:spPr bwMode="auto">
          <a:xfrm>
            <a:off x="154612" y="3469556"/>
            <a:ext cx="3337268" cy="255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8933" y="2156663"/>
            <a:ext cx="271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Аналог - програма </a:t>
            </a:r>
            <a:r>
              <a:rPr lang="uk-UA" dirty="0"/>
              <a:t>«</a:t>
            </a:r>
            <a:r>
              <a:rPr lang="uk-UA" dirty="0" err="1"/>
              <a:t>Комплек</a:t>
            </a:r>
            <a:r>
              <a:rPr lang="en-US" dirty="0"/>
              <a:t>c </a:t>
            </a:r>
            <a:r>
              <a:rPr lang="uk-UA" dirty="0" err="1"/>
              <a:t>компьютерных</a:t>
            </a:r>
            <a:r>
              <a:rPr lang="uk-UA" dirty="0"/>
              <a:t> методик «MМPI v3.0»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7" t="24421" r="9263" b="19579"/>
          <a:stretch/>
        </p:blipFill>
        <p:spPr bwMode="auto">
          <a:xfrm>
            <a:off x="3611654" y="1628800"/>
            <a:ext cx="532859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5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23850" y="101046"/>
            <a:ext cx="8604250" cy="664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algn="ctr">
              <a:tabLst>
                <a:tab pos="457200" algn="l"/>
              </a:tabLst>
            </a:pPr>
            <a:r>
              <a:rPr lang="uk-UA" sz="2000" b="1" dirty="0"/>
              <a:t>ОБГРУНТУВАННЯ МЕТОДУ РОЗВ’ЯЗАННЯ </a:t>
            </a:r>
            <a:r>
              <a:rPr lang="uk-UA" sz="2000" b="1" dirty="0" smtClean="0"/>
              <a:t>ЗАДАЧІ</a:t>
            </a:r>
          </a:p>
          <a:p>
            <a:pPr indent="450850" algn="ctr">
              <a:tabLst>
                <a:tab pos="457200" algn="l"/>
              </a:tabLst>
            </a:pPr>
            <a:endParaRPr lang="ru-RU" sz="1000" dirty="0">
              <a:solidFill>
                <a:srgbClr val="18302F"/>
              </a:solidFill>
            </a:endParaRPr>
          </a:p>
          <a:p>
            <a:r>
              <a:rPr lang="uk-UA" dirty="0" smtClean="0"/>
              <a:t>			</a:t>
            </a:r>
            <a:r>
              <a:rPr lang="uk-UA" u="sng" dirty="0" smtClean="0"/>
              <a:t>Основні методи </a:t>
            </a:r>
            <a:r>
              <a:rPr lang="uk-UA" u="sng" dirty="0"/>
              <a:t>класифікації </a:t>
            </a:r>
            <a:r>
              <a:rPr lang="uk-UA" u="sng" dirty="0" smtClean="0"/>
              <a:t>:</a:t>
            </a:r>
            <a:endParaRPr lang="uk-UA" sz="1400" u="sng" dirty="0"/>
          </a:p>
          <a:p>
            <a:pPr lvl="1"/>
            <a:r>
              <a:rPr lang="uk-UA" dirty="0" smtClean="0"/>
              <a:t>		класифікація </a:t>
            </a:r>
            <a:r>
              <a:rPr lang="uk-UA" dirty="0"/>
              <a:t>за допомогою дерев рішень; </a:t>
            </a:r>
          </a:p>
          <a:p>
            <a:pPr lvl="1"/>
            <a:r>
              <a:rPr lang="uk-UA" dirty="0" smtClean="0"/>
              <a:t>		</a:t>
            </a:r>
            <a:r>
              <a:rPr lang="uk-UA" dirty="0" err="1" smtClean="0"/>
              <a:t>байєсова</a:t>
            </a:r>
            <a:r>
              <a:rPr lang="uk-UA" dirty="0" smtClean="0"/>
              <a:t> </a:t>
            </a:r>
            <a:r>
              <a:rPr lang="uk-UA" dirty="0"/>
              <a:t>(наївна) класифікація; </a:t>
            </a:r>
          </a:p>
          <a:p>
            <a:pPr lvl="1"/>
            <a:r>
              <a:rPr lang="uk-UA" dirty="0" smtClean="0"/>
              <a:t>		</a:t>
            </a:r>
            <a:r>
              <a:rPr lang="uk-UA" b="1" i="1" dirty="0" smtClean="0"/>
              <a:t>класифікація </a:t>
            </a:r>
            <a:r>
              <a:rPr lang="uk-UA" b="1" i="1" dirty="0"/>
              <a:t>за допомогою штучних нейронних мереж; </a:t>
            </a:r>
          </a:p>
          <a:p>
            <a:pPr lvl="1"/>
            <a:r>
              <a:rPr lang="uk-UA" dirty="0" smtClean="0"/>
              <a:t>		класифікація </a:t>
            </a:r>
            <a:r>
              <a:rPr lang="uk-UA" dirty="0"/>
              <a:t>методом опорних векторів; </a:t>
            </a:r>
          </a:p>
          <a:p>
            <a:pPr lvl="1"/>
            <a:r>
              <a:rPr lang="uk-UA" dirty="0" smtClean="0"/>
              <a:t>		статистичні </a:t>
            </a:r>
            <a:r>
              <a:rPr lang="uk-UA" dirty="0"/>
              <a:t>методи, зокрема , лінійна регресія; </a:t>
            </a:r>
          </a:p>
          <a:p>
            <a:pPr lvl="1"/>
            <a:r>
              <a:rPr lang="uk-UA" dirty="0" smtClean="0"/>
              <a:t>		класифікація </a:t>
            </a:r>
            <a:r>
              <a:rPr lang="uk-UA" dirty="0"/>
              <a:t>за допомогою методу найближчого сусіда; </a:t>
            </a:r>
          </a:p>
          <a:p>
            <a:pPr lvl="1"/>
            <a:r>
              <a:rPr lang="uk-UA" dirty="0" smtClean="0"/>
              <a:t>		класифікація </a:t>
            </a:r>
            <a:r>
              <a:rPr lang="uk-UA" dirty="0"/>
              <a:t>за допомогою генетичних алгоритмів.</a:t>
            </a:r>
          </a:p>
          <a:p>
            <a:pPr indent="450850" algn="ctr">
              <a:tabLst>
                <a:tab pos="457200" algn="l"/>
              </a:tabLst>
            </a:pPr>
            <a:endParaRPr lang="ru-RU" b="1" dirty="0" smtClean="0">
              <a:solidFill>
                <a:srgbClr val="18302F"/>
              </a:solidFill>
            </a:endParaRPr>
          </a:p>
          <a:p>
            <a:pPr indent="450850" algn="ctr">
              <a:tabLst>
                <a:tab pos="457200" algn="l"/>
              </a:tabLst>
            </a:pPr>
            <a:r>
              <a:rPr lang="ru-RU" b="1" dirty="0" smtClean="0">
                <a:solidFill>
                  <a:srgbClr val="18302F"/>
                </a:solidFill>
              </a:rPr>
              <a:t>Причини </a:t>
            </a:r>
            <a:r>
              <a:rPr lang="ru-RU" b="1" dirty="0">
                <a:solidFill>
                  <a:srgbClr val="18302F"/>
                </a:solidFill>
              </a:rPr>
              <a:t>активного </a:t>
            </a:r>
            <a:r>
              <a:rPr lang="ru-RU" b="1" dirty="0" err="1">
                <a:solidFill>
                  <a:srgbClr val="18302F"/>
                </a:solidFill>
              </a:rPr>
              <a:t>використання</a:t>
            </a:r>
            <a:r>
              <a:rPr lang="ru-RU" b="1" dirty="0">
                <a:solidFill>
                  <a:srgbClr val="18302F"/>
                </a:solidFill>
              </a:rPr>
              <a:t> </a:t>
            </a:r>
            <a:r>
              <a:rPr lang="ru-RU" b="1" dirty="0" err="1">
                <a:solidFill>
                  <a:srgbClr val="18302F"/>
                </a:solidFill>
              </a:rPr>
              <a:t>нейронної</a:t>
            </a:r>
            <a:r>
              <a:rPr lang="ru-RU" b="1" dirty="0">
                <a:solidFill>
                  <a:srgbClr val="18302F"/>
                </a:solidFill>
              </a:rPr>
              <a:t> </a:t>
            </a:r>
            <a:r>
              <a:rPr lang="ru-RU" b="1" dirty="0" err="1">
                <a:solidFill>
                  <a:srgbClr val="18302F"/>
                </a:solidFill>
              </a:rPr>
              <a:t>мережі</a:t>
            </a:r>
            <a:r>
              <a:rPr lang="ru-RU" b="1" dirty="0">
                <a:solidFill>
                  <a:srgbClr val="18302F"/>
                </a:solidFill>
              </a:rPr>
              <a:t> :</a:t>
            </a:r>
          </a:p>
          <a:p>
            <a:pPr indent="450850" algn="ctr">
              <a:tabLst>
                <a:tab pos="457200" algn="l"/>
              </a:tabLst>
            </a:pPr>
            <a:endParaRPr lang="ru-RU" dirty="0">
              <a:solidFill>
                <a:srgbClr val="18302F"/>
              </a:solidFill>
            </a:endParaRPr>
          </a:p>
          <a:p>
            <a:pPr indent="450850" algn="ctr">
              <a:tabLst>
                <a:tab pos="457200" algn="l"/>
              </a:tabLst>
            </a:pPr>
            <a:r>
              <a:rPr lang="ru-RU" b="1" i="1" dirty="0" err="1">
                <a:solidFill>
                  <a:srgbClr val="18302F"/>
                </a:solidFill>
              </a:rPr>
              <a:t>Багаті</a:t>
            </a:r>
            <a:r>
              <a:rPr lang="ru-RU" b="1" i="1" dirty="0">
                <a:solidFill>
                  <a:srgbClr val="18302F"/>
                </a:solidFill>
              </a:rPr>
              <a:t> </a:t>
            </a:r>
            <a:r>
              <a:rPr lang="ru-RU" b="1" i="1" dirty="0" err="1">
                <a:solidFill>
                  <a:srgbClr val="18302F"/>
                </a:solidFill>
              </a:rPr>
              <a:t>можливості</a:t>
            </a:r>
            <a:r>
              <a:rPr lang="ru-RU" b="1" i="1" dirty="0">
                <a:solidFill>
                  <a:srgbClr val="18302F"/>
                </a:solidFill>
              </a:rPr>
              <a:t> </a:t>
            </a:r>
            <a:r>
              <a:rPr lang="ru-RU" dirty="0">
                <a:solidFill>
                  <a:srgbClr val="18302F"/>
                </a:solidFill>
              </a:rPr>
              <a:t>. </a:t>
            </a:r>
            <a:r>
              <a:rPr lang="ru-RU" dirty="0" err="1">
                <a:solidFill>
                  <a:srgbClr val="18302F"/>
                </a:solidFill>
              </a:rPr>
              <a:t>Нейронні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мережі</a:t>
            </a:r>
            <a:r>
              <a:rPr lang="ru-RU" dirty="0">
                <a:solidFill>
                  <a:srgbClr val="18302F"/>
                </a:solidFill>
              </a:rPr>
              <a:t> - </a:t>
            </a:r>
            <a:r>
              <a:rPr lang="ru-RU" dirty="0" err="1">
                <a:solidFill>
                  <a:srgbClr val="18302F"/>
                </a:solidFill>
              </a:rPr>
              <a:t>виключно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потужний</a:t>
            </a:r>
            <a:r>
              <a:rPr lang="ru-RU" dirty="0">
                <a:solidFill>
                  <a:srgbClr val="18302F"/>
                </a:solidFill>
              </a:rPr>
              <a:t> метод </a:t>
            </a:r>
            <a:r>
              <a:rPr lang="ru-RU" dirty="0" err="1">
                <a:solidFill>
                  <a:srgbClr val="18302F"/>
                </a:solidFill>
              </a:rPr>
              <a:t>моделювання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що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дозволяє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відтворювати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надзвичайно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складні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залежності</a:t>
            </a:r>
            <a:r>
              <a:rPr lang="ru-RU" dirty="0">
                <a:solidFill>
                  <a:srgbClr val="18302F"/>
                </a:solidFill>
              </a:rPr>
              <a:t>.</a:t>
            </a:r>
          </a:p>
          <a:p>
            <a:pPr indent="450850" algn="ctr">
              <a:tabLst>
                <a:tab pos="457200" algn="l"/>
              </a:tabLst>
            </a:pPr>
            <a:endParaRPr lang="ru-RU" dirty="0">
              <a:solidFill>
                <a:srgbClr val="18302F"/>
              </a:solidFill>
            </a:endParaRPr>
          </a:p>
          <a:p>
            <a:pPr indent="450850" algn="ctr">
              <a:tabLst>
                <a:tab pos="457200" algn="l"/>
              </a:tabLst>
            </a:pPr>
            <a:r>
              <a:rPr lang="ru-RU" b="1" i="1" dirty="0">
                <a:solidFill>
                  <a:srgbClr val="18302F"/>
                </a:solidFill>
              </a:rPr>
              <a:t>Простота у </a:t>
            </a:r>
            <a:r>
              <a:rPr lang="ru-RU" b="1" i="1" dirty="0" err="1">
                <a:solidFill>
                  <a:srgbClr val="18302F"/>
                </a:solidFill>
              </a:rPr>
              <a:t>використанні</a:t>
            </a:r>
            <a:r>
              <a:rPr lang="ru-RU" i="1" dirty="0">
                <a:solidFill>
                  <a:srgbClr val="18302F"/>
                </a:solidFill>
              </a:rPr>
              <a:t>.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Нейронні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мережі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навчаються</a:t>
            </a:r>
            <a:r>
              <a:rPr lang="ru-RU" dirty="0">
                <a:solidFill>
                  <a:srgbClr val="18302F"/>
                </a:solidFill>
              </a:rPr>
              <a:t> на прикладах. </a:t>
            </a:r>
            <a:r>
              <a:rPr lang="ru-RU" dirty="0" err="1">
                <a:solidFill>
                  <a:srgbClr val="18302F"/>
                </a:solidFill>
              </a:rPr>
              <a:t>Користувач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нейронної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мережі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підбирає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представницькі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дані</a:t>
            </a:r>
            <a:r>
              <a:rPr lang="ru-RU" dirty="0">
                <a:solidFill>
                  <a:srgbClr val="18302F"/>
                </a:solidFill>
              </a:rPr>
              <a:t> , а </a:t>
            </a:r>
            <a:r>
              <a:rPr lang="ru-RU" dirty="0" err="1">
                <a:solidFill>
                  <a:srgbClr val="18302F"/>
                </a:solidFill>
              </a:rPr>
              <a:t>потім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запускає</a:t>
            </a:r>
            <a:r>
              <a:rPr lang="ru-RU" dirty="0">
                <a:solidFill>
                  <a:srgbClr val="18302F"/>
                </a:solidFill>
              </a:rPr>
              <a:t> алгоритм </a:t>
            </a:r>
            <a:r>
              <a:rPr lang="ru-RU" dirty="0" err="1">
                <a:solidFill>
                  <a:srgbClr val="18302F"/>
                </a:solidFill>
              </a:rPr>
              <a:t>навчання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який</a:t>
            </a:r>
            <a:r>
              <a:rPr lang="ru-RU" dirty="0">
                <a:solidFill>
                  <a:srgbClr val="18302F"/>
                </a:solidFill>
              </a:rPr>
              <a:t> автоматично </a:t>
            </a:r>
            <a:r>
              <a:rPr lang="ru-RU" dirty="0" err="1">
                <a:solidFill>
                  <a:srgbClr val="18302F"/>
                </a:solidFill>
              </a:rPr>
              <a:t>сприймає</a:t>
            </a:r>
            <a:r>
              <a:rPr lang="ru-RU" dirty="0">
                <a:solidFill>
                  <a:srgbClr val="18302F"/>
                </a:solidFill>
              </a:rPr>
              <a:t> структуру </a:t>
            </a:r>
            <a:r>
              <a:rPr lang="ru-RU" dirty="0" err="1">
                <a:solidFill>
                  <a:srgbClr val="18302F"/>
                </a:solidFill>
              </a:rPr>
              <a:t>даних</a:t>
            </a:r>
            <a:r>
              <a:rPr lang="ru-RU" dirty="0">
                <a:solidFill>
                  <a:srgbClr val="18302F"/>
                </a:solidFill>
              </a:rPr>
              <a:t>. При </a:t>
            </a:r>
            <a:r>
              <a:rPr lang="ru-RU" dirty="0" err="1">
                <a:solidFill>
                  <a:srgbClr val="18302F"/>
                </a:solidFill>
              </a:rPr>
              <a:t>цьому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від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користувача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звичайно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потрібно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якийсь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набір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евристичних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знань</a:t>
            </a:r>
            <a:r>
              <a:rPr lang="ru-RU" dirty="0">
                <a:solidFill>
                  <a:srgbClr val="18302F"/>
                </a:solidFill>
              </a:rPr>
              <a:t> про те , як </a:t>
            </a:r>
            <a:r>
              <a:rPr lang="ru-RU" dirty="0" err="1">
                <a:solidFill>
                  <a:srgbClr val="18302F"/>
                </a:solidFill>
              </a:rPr>
              <a:t>слід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відбирати</a:t>
            </a:r>
            <a:r>
              <a:rPr lang="ru-RU" dirty="0">
                <a:solidFill>
                  <a:srgbClr val="18302F"/>
                </a:solidFill>
              </a:rPr>
              <a:t> і </a:t>
            </a:r>
            <a:r>
              <a:rPr lang="ru-RU" dirty="0" err="1">
                <a:solidFill>
                  <a:srgbClr val="18302F"/>
                </a:solidFill>
              </a:rPr>
              <a:t>готувати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дані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вибирати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потрібну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архітектуру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мережі</a:t>
            </a:r>
            <a:r>
              <a:rPr lang="ru-RU" dirty="0">
                <a:solidFill>
                  <a:srgbClr val="18302F"/>
                </a:solidFill>
              </a:rPr>
              <a:t> та </a:t>
            </a:r>
            <a:r>
              <a:rPr lang="ru-RU" dirty="0" err="1">
                <a:solidFill>
                  <a:srgbClr val="18302F"/>
                </a:solidFill>
              </a:rPr>
              <a:t>інтерпретувати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результати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проте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рівень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знань</a:t>
            </a:r>
            <a:r>
              <a:rPr lang="ru-RU" dirty="0">
                <a:solidFill>
                  <a:srgbClr val="18302F"/>
                </a:solidFill>
              </a:rPr>
              <a:t>, </a:t>
            </a:r>
            <a:r>
              <a:rPr lang="ru-RU" dirty="0" err="1">
                <a:solidFill>
                  <a:srgbClr val="18302F"/>
                </a:solidFill>
              </a:rPr>
              <a:t>необхідний</a:t>
            </a:r>
            <a:r>
              <a:rPr lang="ru-RU" dirty="0">
                <a:solidFill>
                  <a:srgbClr val="18302F"/>
                </a:solidFill>
              </a:rPr>
              <a:t> для </a:t>
            </a:r>
            <a:r>
              <a:rPr lang="ru-RU" dirty="0" err="1">
                <a:solidFill>
                  <a:srgbClr val="18302F"/>
                </a:solidFill>
              </a:rPr>
              <a:t>успішного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застосування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нейронних</a:t>
            </a:r>
            <a:r>
              <a:rPr lang="ru-RU" dirty="0">
                <a:solidFill>
                  <a:srgbClr val="18302F"/>
                </a:solidFill>
              </a:rPr>
              <a:t> мереж , </a:t>
            </a:r>
            <a:r>
              <a:rPr lang="ru-RU" dirty="0" err="1">
                <a:solidFill>
                  <a:srgbClr val="18302F"/>
                </a:solidFill>
              </a:rPr>
              <a:t>набагато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скромніше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ніж</a:t>
            </a:r>
            <a:r>
              <a:rPr lang="ru-RU" dirty="0">
                <a:solidFill>
                  <a:srgbClr val="18302F"/>
                </a:solidFill>
              </a:rPr>
              <a:t> , </a:t>
            </a:r>
            <a:r>
              <a:rPr lang="ru-RU" dirty="0" err="1">
                <a:solidFill>
                  <a:srgbClr val="18302F"/>
                </a:solidFill>
              </a:rPr>
              <a:t>наприклад</a:t>
            </a:r>
            <a:r>
              <a:rPr lang="ru-RU" dirty="0">
                <a:solidFill>
                  <a:srgbClr val="18302F"/>
                </a:solidFill>
              </a:rPr>
              <a:t> , при </a:t>
            </a:r>
            <a:r>
              <a:rPr lang="ru-RU" dirty="0" err="1">
                <a:solidFill>
                  <a:srgbClr val="18302F"/>
                </a:solidFill>
              </a:rPr>
              <a:t>використанні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традиційних</a:t>
            </a:r>
            <a:r>
              <a:rPr lang="ru-RU" dirty="0">
                <a:solidFill>
                  <a:srgbClr val="18302F"/>
                </a:solidFill>
              </a:rPr>
              <a:t> </a:t>
            </a:r>
            <a:r>
              <a:rPr lang="ru-RU" dirty="0" err="1">
                <a:solidFill>
                  <a:srgbClr val="18302F"/>
                </a:solidFill>
              </a:rPr>
              <a:t>методів</a:t>
            </a:r>
            <a:r>
              <a:rPr lang="ru-RU" dirty="0">
                <a:solidFill>
                  <a:srgbClr val="18302F"/>
                </a:solidFill>
              </a:rPr>
              <a:t> статистики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03350" y="560537"/>
            <a:ext cx="7632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uk-UA" sz="2400" b="1" dirty="0"/>
              <a:t>ВИБІР ТИПУ НЕЙРОННОЇ </a:t>
            </a:r>
            <a:r>
              <a:rPr lang="uk-UA" sz="2400" b="1" dirty="0" smtClean="0"/>
              <a:t>МЕРЕЖІ</a:t>
            </a:r>
            <a:endParaRPr lang="ru-RU" sz="2400" dirty="0">
              <a:solidFill>
                <a:srgbClr val="214443"/>
              </a:solidFill>
            </a:endParaRPr>
          </a:p>
        </p:txBody>
      </p:sp>
      <p:sp>
        <p:nvSpPr>
          <p:cNvPr id="2" name="Rectangle 8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677888" y="1844824"/>
            <a:ext cx="6134472" cy="3600400"/>
            <a:chOff x="1201" y="8874"/>
            <a:chExt cx="9000" cy="3960"/>
          </a:xfrm>
        </p:grpSpPr>
        <p:sp>
          <p:nvSpPr>
            <p:cNvPr id="4" name="Oval 84"/>
            <p:cNvSpPr>
              <a:spLocks noChangeArrowheads="1"/>
            </p:cNvSpPr>
            <p:nvPr/>
          </p:nvSpPr>
          <p:spPr bwMode="auto">
            <a:xfrm>
              <a:off x="4590" y="8874"/>
              <a:ext cx="398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" name="Oval 83"/>
            <p:cNvSpPr>
              <a:spLocks noChangeArrowheads="1"/>
            </p:cNvSpPr>
            <p:nvPr/>
          </p:nvSpPr>
          <p:spPr bwMode="auto">
            <a:xfrm>
              <a:off x="4595" y="9582"/>
              <a:ext cx="396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Oval 82"/>
            <p:cNvSpPr>
              <a:spLocks noChangeArrowheads="1"/>
            </p:cNvSpPr>
            <p:nvPr/>
          </p:nvSpPr>
          <p:spPr bwMode="auto">
            <a:xfrm>
              <a:off x="4590" y="10294"/>
              <a:ext cx="398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Oval 81"/>
            <p:cNvSpPr>
              <a:spLocks noChangeArrowheads="1"/>
            </p:cNvSpPr>
            <p:nvPr/>
          </p:nvSpPr>
          <p:spPr bwMode="auto">
            <a:xfrm>
              <a:off x="4598" y="11687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6148" y="8883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Oval 79"/>
            <p:cNvSpPr>
              <a:spLocks noChangeArrowheads="1"/>
            </p:cNvSpPr>
            <p:nvPr/>
          </p:nvSpPr>
          <p:spPr bwMode="auto">
            <a:xfrm>
              <a:off x="6177" y="9582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Oval 78"/>
            <p:cNvSpPr>
              <a:spLocks noChangeArrowheads="1"/>
            </p:cNvSpPr>
            <p:nvPr/>
          </p:nvSpPr>
          <p:spPr bwMode="auto">
            <a:xfrm>
              <a:off x="6177" y="10294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Oval 77"/>
            <p:cNvSpPr>
              <a:spLocks noChangeArrowheads="1"/>
            </p:cNvSpPr>
            <p:nvPr/>
          </p:nvSpPr>
          <p:spPr bwMode="auto">
            <a:xfrm>
              <a:off x="6177" y="11693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Oval 76"/>
            <p:cNvSpPr>
              <a:spLocks noChangeArrowheads="1"/>
            </p:cNvSpPr>
            <p:nvPr/>
          </p:nvSpPr>
          <p:spPr bwMode="auto">
            <a:xfrm>
              <a:off x="7728" y="10294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Oval 75"/>
            <p:cNvSpPr>
              <a:spLocks noChangeArrowheads="1"/>
            </p:cNvSpPr>
            <p:nvPr/>
          </p:nvSpPr>
          <p:spPr bwMode="auto">
            <a:xfrm>
              <a:off x="7728" y="9582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Oval 74"/>
            <p:cNvSpPr>
              <a:spLocks noChangeArrowheads="1"/>
            </p:cNvSpPr>
            <p:nvPr/>
          </p:nvSpPr>
          <p:spPr bwMode="auto">
            <a:xfrm>
              <a:off x="7728" y="11018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73"/>
            <p:cNvSpPr>
              <a:spLocks noChangeShapeType="1"/>
            </p:cNvSpPr>
            <p:nvPr/>
          </p:nvSpPr>
          <p:spPr bwMode="auto">
            <a:xfrm>
              <a:off x="3465" y="9069"/>
              <a:ext cx="11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Line 72"/>
            <p:cNvSpPr>
              <a:spLocks noChangeShapeType="1"/>
            </p:cNvSpPr>
            <p:nvPr/>
          </p:nvSpPr>
          <p:spPr bwMode="auto">
            <a:xfrm>
              <a:off x="3459" y="9756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Line 71"/>
            <p:cNvSpPr>
              <a:spLocks noChangeShapeType="1"/>
            </p:cNvSpPr>
            <p:nvPr/>
          </p:nvSpPr>
          <p:spPr bwMode="auto">
            <a:xfrm>
              <a:off x="3459" y="11860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Line 70"/>
            <p:cNvSpPr>
              <a:spLocks noChangeShapeType="1"/>
            </p:cNvSpPr>
            <p:nvPr/>
          </p:nvSpPr>
          <p:spPr bwMode="auto">
            <a:xfrm>
              <a:off x="3459" y="10461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Line 69"/>
            <p:cNvSpPr>
              <a:spLocks noChangeShapeType="1"/>
            </p:cNvSpPr>
            <p:nvPr/>
          </p:nvSpPr>
          <p:spPr bwMode="auto">
            <a:xfrm>
              <a:off x="3473" y="9075"/>
              <a:ext cx="1117" cy="6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3467" y="10461"/>
              <a:ext cx="1146" cy="12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Line 67"/>
            <p:cNvSpPr>
              <a:spLocks noChangeShapeType="1"/>
            </p:cNvSpPr>
            <p:nvPr/>
          </p:nvSpPr>
          <p:spPr bwMode="auto">
            <a:xfrm>
              <a:off x="3452" y="9762"/>
              <a:ext cx="1158" cy="6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Line 66"/>
            <p:cNvSpPr>
              <a:spLocks noChangeShapeType="1"/>
            </p:cNvSpPr>
            <p:nvPr/>
          </p:nvSpPr>
          <p:spPr bwMode="auto">
            <a:xfrm flipV="1">
              <a:off x="3444" y="9124"/>
              <a:ext cx="1188" cy="5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Line 65"/>
            <p:cNvSpPr>
              <a:spLocks noChangeShapeType="1"/>
            </p:cNvSpPr>
            <p:nvPr/>
          </p:nvSpPr>
          <p:spPr bwMode="auto">
            <a:xfrm flipV="1">
              <a:off x="3459" y="9861"/>
              <a:ext cx="1187" cy="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Line 64"/>
            <p:cNvSpPr>
              <a:spLocks noChangeShapeType="1"/>
            </p:cNvSpPr>
            <p:nvPr/>
          </p:nvSpPr>
          <p:spPr bwMode="auto">
            <a:xfrm flipV="1">
              <a:off x="3415" y="9168"/>
              <a:ext cx="1256" cy="1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Line 63"/>
            <p:cNvSpPr>
              <a:spLocks noChangeShapeType="1"/>
            </p:cNvSpPr>
            <p:nvPr/>
          </p:nvSpPr>
          <p:spPr bwMode="auto">
            <a:xfrm>
              <a:off x="3459" y="9062"/>
              <a:ext cx="1208" cy="11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Line 62"/>
            <p:cNvSpPr>
              <a:spLocks noChangeShapeType="1"/>
            </p:cNvSpPr>
            <p:nvPr/>
          </p:nvSpPr>
          <p:spPr bwMode="auto">
            <a:xfrm flipV="1">
              <a:off x="3444" y="9186"/>
              <a:ext cx="1245" cy="24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Line 61"/>
            <p:cNvSpPr>
              <a:spLocks noChangeShapeType="1"/>
            </p:cNvSpPr>
            <p:nvPr/>
          </p:nvSpPr>
          <p:spPr bwMode="auto">
            <a:xfrm flipV="1">
              <a:off x="3442" y="10610"/>
              <a:ext cx="1281" cy="11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Line 60"/>
            <p:cNvSpPr>
              <a:spLocks noChangeShapeType="1"/>
            </p:cNvSpPr>
            <p:nvPr/>
          </p:nvSpPr>
          <p:spPr bwMode="auto">
            <a:xfrm flipV="1">
              <a:off x="3459" y="9892"/>
              <a:ext cx="1235" cy="17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Line 59"/>
            <p:cNvSpPr>
              <a:spLocks noChangeShapeType="1"/>
            </p:cNvSpPr>
            <p:nvPr/>
          </p:nvSpPr>
          <p:spPr bwMode="auto">
            <a:xfrm>
              <a:off x="3442" y="9744"/>
              <a:ext cx="1204" cy="18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58"/>
            <p:cNvSpPr>
              <a:spLocks noChangeShapeType="1"/>
            </p:cNvSpPr>
            <p:nvPr/>
          </p:nvSpPr>
          <p:spPr bwMode="auto">
            <a:xfrm>
              <a:off x="5022" y="9062"/>
              <a:ext cx="11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>
              <a:off x="5017" y="9750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>
              <a:off x="5009" y="11854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>
              <a:off x="5009" y="10455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Line 54"/>
            <p:cNvSpPr>
              <a:spLocks noChangeShapeType="1"/>
            </p:cNvSpPr>
            <p:nvPr/>
          </p:nvSpPr>
          <p:spPr bwMode="auto">
            <a:xfrm>
              <a:off x="5031" y="9069"/>
              <a:ext cx="1117" cy="6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Line 53"/>
            <p:cNvSpPr>
              <a:spLocks noChangeShapeType="1"/>
            </p:cNvSpPr>
            <p:nvPr/>
          </p:nvSpPr>
          <p:spPr bwMode="auto">
            <a:xfrm>
              <a:off x="4988" y="10517"/>
              <a:ext cx="1174" cy="1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Line 52"/>
            <p:cNvSpPr>
              <a:spLocks noChangeShapeType="1"/>
            </p:cNvSpPr>
            <p:nvPr/>
          </p:nvSpPr>
          <p:spPr bwMode="auto">
            <a:xfrm>
              <a:off x="5009" y="9756"/>
              <a:ext cx="1159" cy="6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Line 51"/>
            <p:cNvSpPr>
              <a:spLocks noChangeShapeType="1"/>
            </p:cNvSpPr>
            <p:nvPr/>
          </p:nvSpPr>
          <p:spPr bwMode="auto">
            <a:xfrm flipV="1">
              <a:off x="5002" y="9119"/>
              <a:ext cx="1187" cy="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Line 50"/>
            <p:cNvSpPr>
              <a:spLocks noChangeShapeType="1"/>
            </p:cNvSpPr>
            <p:nvPr/>
          </p:nvSpPr>
          <p:spPr bwMode="auto">
            <a:xfrm flipV="1">
              <a:off x="4995" y="9861"/>
              <a:ext cx="1191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Line 49"/>
            <p:cNvSpPr>
              <a:spLocks noChangeShapeType="1"/>
            </p:cNvSpPr>
            <p:nvPr/>
          </p:nvSpPr>
          <p:spPr bwMode="auto">
            <a:xfrm flipV="1">
              <a:off x="4973" y="9162"/>
              <a:ext cx="1257" cy="1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Line 48"/>
            <p:cNvSpPr>
              <a:spLocks noChangeShapeType="1"/>
            </p:cNvSpPr>
            <p:nvPr/>
          </p:nvSpPr>
          <p:spPr bwMode="auto">
            <a:xfrm>
              <a:off x="5017" y="9056"/>
              <a:ext cx="1207" cy="11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Line 47"/>
            <p:cNvSpPr>
              <a:spLocks noChangeShapeType="1"/>
            </p:cNvSpPr>
            <p:nvPr/>
          </p:nvSpPr>
          <p:spPr bwMode="auto">
            <a:xfrm flipV="1">
              <a:off x="4995" y="9180"/>
              <a:ext cx="1245" cy="24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Line 46"/>
            <p:cNvSpPr>
              <a:spLocks noChangeShapeType="1"/>
            </p:cNvSpPr>
            <p:nvPr/>
          </p:nvSpPr>
          <p:spPr bwMode="auto">
            <a:xfrm flipV="1">
              <a:off x="4993" y="10604"/>
              <a:ext cx="1280" cy="11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Line 45"/>
            <p:cNvSpPr>
              <a:spLocks noChangeShapeType="1"/>
            </p:cNvSpPr>
            <p:nvPr/>
          </p:nvSpPr>
          <p:spPr bwMode="auto">
            <a:xfrm flipV="1">
              <a:off x="5009" y="9885"/>
              <a:ext cx="1235" cy="17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4993" y="9737"/>
              <a:ext cx="1204" cy="18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auto">
            <a:xfrm>
              <a:off x="6581" y="9750"/>
              <a:ext cx="11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Line 42"/>
            <p:cNvSpPr>
              <a:spLocks noChangeShapeType="1"/>
            </p:cNvSpPr>
            <p:nvPr/>
          </p:nvSpPr>
          <p:spPr bwMode="auto">
            <a:xfrm>
              <a:off x="6574" y="10455"/>
              <a:ext cx="1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Line 41"/>
            <p:cNvSpPr>
              <a:spLocks noChangeShapeType="1"/>
            </p:cNvSpPr>
            <p:nvPr/>
          </p:nvSpPr>
          <p:spPr bwMode="auto">
            <a:xfrm>
              <a:off x="6552" y="9075"/>
              <a:ext cx="1161" cy="5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Line 40"/>
            <p:cNvSpPr>
              <a:spLocks noChangeShapeType="1"/>
            </p:cNvSpPr>
            <p:nvPr/>
          </p:nvSpPr>
          <p:spPr bwMode="auto">
            <a:xfrm>
              <a:off x="6552" y="10517"/>
              <a:ext cx="1214" cy="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Line 39"/>
            <p:cNvSpPr>
              <a:spLocks noChangeShapeType="1"/>
            </p:cNvSpPr>
            <p:nvPr/>
          </p:nvSpPr>
          <p:spPr bwMode="auto">
            <a:xfrm>
              <a:off x="6574" y="9762"/>
              <a:ext cx="1159" cy="6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Line 38"/>
            <p:cNvSpPr>
              <a:spLocks noChangeShapeType="1"/>
            </p:cNvSpPr>
            <p:nvPr/>
          </p:nvSpPr>
          <p:spPr bwMode="auto">
            <a:xfrm flipV="1">
              <a:off x="6560" y="9861"/>
              <a:ext cx="1191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Line 37"/>
            <p:cNvSpPr>
              <a:spLocks noChangeShapeType="1"/>
            </p:cNvSpPr>
            <p:nvPr/>
          </p:nvSpPr>
          <p:spPr bwMode="auto">
            <a:xfrm>
              <a:off x="6530" y="9094"/>
              <a:ext cx="1208" cy="11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Line 36"/>
            <p:cNvSpPr>
              <a:spLocks noChangeShapeType="1"/>
            </p:cNvSpPr>
            <p:nvPr/>
          </p:nvSpPr>
          <p:spPr bwMode="auto">
            <a:xfrm flipV="1">
              <a:off x="6552" y="10517"/>
              <a:ext cx="1214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Line 35"/>
            <p:cNvSpPr>
              <a:spLocks noChangeShapeType="1"/>
            </p:cNvSpPr>
            <p:nvPr/>
          </p:nvSpPr>
          <p:spPr bwMode="auto">
            <a:xfrm flipV="1">
              <a:off x="6538" y="9861"/>
              <a:ext cx="1234" cy="17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6538" y="9873"/>
              <a:ext cx="1190" cy="1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Line 33"/>
            <p:cNvSpPr>
              <a:spLocks noChangeShapeType="1"/>
            </p:cNvSpPr>
            <p:nvPr/>
          </p:nvSpPr>
          <p:spPr bwMode="auto">
            <a:xfrm flipV="1">
              <a:off x="6574" y="11185"/>
              <a:ext cx="1192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2682" y="11854"/>
              <a:ext cx="5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Line 31"/>
            <p:cNvSpPr>
              <a:spLocks noChangeShapeType="1"/>
            </p:cNvSpPr>
            <p:nvPr/>
          </p:nvSpPr>
          <p:spPr bwMode="auto">
            <a:xfrm>
              <a:off x="2698" y="9069"/>
              <a:ext cx="5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>
              <a:off x="2674" y="9750"/>
              <a:ext cx="5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Line 29"/>
            <p:cNvSpPr>
              <a:spLocks noChangeShapeType="1"/>
            </p:cNvSpPr>
            <p:nvPr/>
          </p:nvSpPr>
          <p:spPr bwMode="auto">
            <a:xfrm>
              <a:off x="2698" y="10467"/>
              <a:ext cx="5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Line 28"/>
            <p:cNvSpPr>
              <a:spLocks noChangeShapeType="1"/>
            </p:cNvSpPr>
            <p:nvPr/>
          </p:nvSpPr>
          <p:spPr bwMode="auto">
            <a:xfrm>
              <a:off x="8132" y="9750"/>
              <a:ext cx="5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Line 27"/>
            <p:cNvSpPr>
              <a:spLocks noChangeShapeType="1"/>
            </p:cNvSpPr>
            <p:nvPr/>
          </p:nvSpPr>
          <p:spPr bwMode="auto">
            <a:xfrm>
              <a:off x="8140" y="11185"/>
              <a:ext cx="5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8132" y="10461"/>
              <a:ext cx="5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AutoShape 25"/>
            <p:cNvSpPr>
              <a:spLocks/>
            </p:cNvSpPr>
            <p:nvPr/>
          </p:nvSpPr>
          <p:spPr bwMode="auto">
            <a:xfrm>
              <a:off x="2465" y="9069"/>
              <a:ext cx="141" cy="2540"/>
            </a:xfrm>
            <a:prstGeom prst="leftBrace">
              <a:avLst>
                <a:gd name="adj1" fmla="val 1501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44" name="AutoShape 24"/>
            <p:cNvSpPr>
              <a:spLocks/>
            </p:cNvSpPr>
            <p:nvPr/>
          </p:nvSpPr>
          <p:spPr bwMode="auto">
            <a:xfrm>
              <a:off x="8809" y="9737"/>
              <a:ext cx="132" cy="1320"/>
            </a:xfrm>
            <a:prstGeom prst="rightBrace">
              <a:avLst>
                <a:gd name="adj1" fmla="val 8333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45" name="Text Box 23"/>
            <p:cNvSpPr txBox="1">
              <a:spLocks noChangeArrowheads="1"/>
            </p:cNvSpPr>
            <p:nvPr/>
          </p:nvSpPr>
          <p:spPr bwMode="auto">
            <a:xfrm>
              <a:off x="1201" y="10050"/>
              <a:ext cx="1176" cy="7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Вхідний сигнал</a:t>
              </a:r>
              <a:endParaRPr kumimoji="0" lang="ru-RU" alt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(збудження)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6" name="Text Box 22"/>
            <p:cNvSpPr txBox="1">
              <a:spLocks noChangeArrowheads="1"/>
            </p:cNvSpPr>
            <p:nvPr/>
          </p:nvSpPr>
          <p:spPr bwMode="auto">
            <a:xfrm>
              <a:off x="9025" y="10037"/>
              <a:ext cx="1176" cy="7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Вихідний сигнал</a:t>
              </a:r>
              <a:endParaRPr kumimoji="0" lang="ru-RU" alt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(відгук)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7" name="Text Box 21"/>
            <p:cNvSpPr txBox="1">
              <a:spLocks noChangeArrowheads="1"/>
            </p:cNvSpPr>
            <p:nvPr/>
          </p:nvSpPr>
          <p:spPr bwMode="auto">
            <a:xfrm>
              <a:off x="2545" y="12249"/>
              <a:ext cx="1007" cy="5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Вхідний шар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2" name="Text Box 20"/>
            <p:cNvSpPr txBox="1">
              <a:spLocks noChangeArrowheads="1"/>
            </p:cNvSpPr>
            <p:nvPr/>
          </p:nvSpPr>
          <p:spPr bwMode="auto">
            <a:xfrm>
              <a:off x="7360" y="12172"/>
              <a:ext cx="1175" cy="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Вихідний шар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3" name="Text Box 19"/>
            <p:cNvSpPr txBox="1">
              <a:spLocks noChangeArrowheads="1"/>
            </p:cNvSpPr>
            <p:nvPr/>
          </p:nvSpPr>
          <p:spPr bwMode="auto">
            <a:xfrm>
              <a:off x="2834" y="11042"/>
              <a:ext cx="171" cy="2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...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4" name="Text Box 18"/>
            <p:cNvSpPr txBox="1">
              <a:spLocks noChangeArrowheads="1"/>
            </p:cNvSpPr>
            <p:nvPr/>
          </p:nvSpPr>
          <p:spPr bwMode="auto">
            <a:xfrm>
              <a:off x="4728" y="11042"/>
              <a:ext cx="171" cy="2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...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5" name="Text Box 17"/>
            <p:cNvSpPr txBox="1">
              <a:spLocks noChangeArrowheads="1"/>
            </p:cNvSpPr>
            <p:nvPr/>
          </p:nvSpPr>
          <p:spPr bwMode="auto">
            <a:xfrm>
              <a:off x="6268" y="11016"/>
              <a:ext cx="171" cy="2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...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Text Box 16"/>
            <p:cNvSpPr txBox="1">
              <a:spLocks noChangeArrowheads="1"/>
            </p:cNvSpPr>
            <p:nvPr/>
          </p:nvSpPr>
          <p:spPr bwMode="auto">
            <a:xfrm>
              <a:off x="4056" y="12095"/>
              <a:ext cx="1176" cy="7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Перший прихований</a:t>
              </a:r>
              <a:endParaRPr kumimoji="0" lang="ru-RU" alt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шар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Text Box 15"/>
            <p:cNvSpPr txBox="1">
              <a:spLocks noChangeArrowheads="1"/>
            </p:cNvSpPr>
            <p:nvPr/>
          </p:nvSpPr>
          <p:spPr bwMode="auto">
            <a:xfrm>
              <a:off x="5792" y="12082"/>
              <a:ext cx="1176" cy="7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Другий прихований</a:t>
              </a:r>
              <a:endParaRPr kumimoji="0" lang="ru-RU" alt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шар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3217" y="8874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59" name="Oval 13"/>
            <p:cNvSpPr>
              <a:spLocks noChangeArrowheads="1"/>
            </p:cNvSpPr>
            <p:nvPr/>
          </p:nvSpPr>
          <p:spPr bwMode="auto">
            <a:xfrm>
              <a:off x="3221" y="9582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0" name="Oval 12"/>
            <p:cNvSpPr>
              <a:spLocks noChangeArrowheads="1"/>
            </p:cNvSpPr>
            <p:nvPr/>
          </p:nvSpPr>
          <p:spPr bwMode="auto">
            <a:xfrm>
              <a:off x="3217" y="10294"/>
              <a:ext cx="397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1" name="Oval 11"/>
            <p:cNvSpPr>
              <a:spLocks noChangeArrowheads="1"/>
            </p:cNvSpPr>
            <p:nvPr/>
          </p:nvSpPr>
          <p:spPr bwMode="auto">
            <a:xfrm>
              <a:off x="3224" y="11687"/>
              <a:ext cx="398" cy="30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2" name="Text Box 10"/>
            <p:cNvSpPr txBox="1">
              <a:spLocks noChangeArrowheads="1"/>
            </p:cNvSpPr>
            <p:nvPr/>
          </p:nvSpPr>
          <p:spPr bwMode="auto">
            <a:xfrm>
              <a:off x="3355" y="11042"/>
              <a:ext cx="170" cy="2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...</a:t>
              </a:r>
              <a:endParaRPr kumimoji="0" lang="ru-RU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3" name="Freeform 9"/>
            <p:cNvSpPr>
              <a:spLocks/>
            </p:cNvSpPr>
            <p:nvPr/>
          </p:nvSpPr>
          <p:spPr bwMode="auto">
            <a:xfrm rot="10800000" flipV="1">
              <a:off x="4989" y="9087"/>
              <a:ext cx="168" cy="559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4" name="Freeform 8"/>
            <p:cNvSpPr>
              <a:spLocks/>
            </p:cNvSpPr>
            <p:nvPr/>
          </p:nvSpPr>
          <p:spPr bwMode="auto">
            <a:xfrm rot="10800000" flipV="1">
              <a:off x="4989" y="9777"/>
              <a:ext cx="168" cy="606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5" name="Freeform 7"/>
            <p:cNvSpPr>
              <a:spLocks/>
            </p:cNvSpPr>
            <p:nvPr/>
          </p:nvSpPr>
          <p:spPr bwMode="auto">
            <a:xfrm rot="10800000" flipV="1">
              <a:off x="6566" y="9121"/>
              <a:ext cx="168" cy="560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6" name="Freeform 6"/>
            <p:cNvSpPr>
              <a:spLocks/>
            </p:cNvSpPr>
            <p:nvPr/>
          </p:nvSpPr>
          <p:spPr bwMode="auto">
            <a:xfrm rot="10800000" flipV="1">
              <a:off x="6576" y="9794"/>
              <a:ext cx="168" cy="606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7" name="Freeform 5"/>
            <p:cNvSpPr>
              <a:spLocks/>
            </p:cNvSpPr>
            <p:nvPr/>
          </p:nvSpPr>
          <p:spPr bwMode="auto">
            <a:xfrm rot="10800000" flipV="1">
              <a:off x="5008" y="9061"/>
              <a:ext cx="635" cy="2487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8" name="Freeform 4"/>
            <p:cNvSpPr>
              <a:spLocks/>
            </p:cNvSpPr>
            <p:nvPr/>
          </p:nvSpPr>
          <p:spPr bwMode="auto">
            <a:xfrm rot="10800000" flipV="1">
              <a:off x="6538" y="9130"/>
              <a:ext cx="514" cy="2400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9" name="Freeform 3"/>
            <p:cNvSpPr>
              <a:spLocks/>
            </p:cNvSpPr>
            <p:nvPr/>
          </p:nvSpPr>
          <p:spPr bwMode="auto">
            <a:xfrm rot="10800000" flipV="1">
              <a:off x="4980" y="10459"/>
              <a:ext cx="167" cy="1204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70" name="Freeform 2"/>
            <p:cNvSpPr>
              <a:spLocks/>
            </p:cNvSpPr>
            <p:nvPr/>
          </p:nvSpPr>
          <p:spPr bwMode="auto">
            <a:xfrm rot="10800000" flipV="1">
              <a:off x="6556" y="10484"/>
              <a:ext cx="206" cy="1158"/>
            </a:xfrm>
            <a:custGeom>
              <a:avLst/>
              <a:gdLst>
                <a:gd name="T0" fmla="*/ 180 w 180"/>
                <a:gd name="T1" fmla="*/ 0 h 720"/>
                <a:gd name="T2" fmla="*/ 0 w 180"/>
                <a:gd name="T3" fmla="*/ 360 h 720"/>
                <a:gd name="T4" fmla="*/ 180 w 180"/>
                <a:gd name="T5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720">
                  <a:moveTo>
                    <a:pt x="180" y="0"/>
                  </a:moveTo>
                  <a:cubicBezTo>
                    <a:pt x="90" y="120"/>
                    <a:pt x="0" y="240"/>
                    <a:pt x="0" y="360"/>
                  </a:cubicBezTo>
                  <a:cubicBezTo>
                    <a:pt x="0" y="480"/>
                    <a:pt x="150" y="660"/>
                    <a:pt x="180" y="72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171" name="Rectangle 9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2" name="Прямоугольник 6171"/>
          <p:cNvSpPr/>
          <p:nvPr/>
        </p:nvSpPr>
        <p:spPr>
          <a:xfrm>
            <a:off x="2865923" y="5651956"/>
            <a:ext cx="3206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багатошаровий </a:t>
            </a:r>
            <a:r>
              <a:rPr lang="uk-UA" dirty="0" err="1" smtClean="0"/>
              <a:t>перцептрон</a:t>
            </a:r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1049</TotalTime>
  <Words>1918</Words>
  <Application>Microsoft Office PowerPoint</Application>
  <PresentationFormat>Экран (4:3)</PresentationFormat>
  <Paragraphs>882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Эхо</vt:lpstr>
      <vt:lpstr>Visio</vt:lpstr>
      <vt:lpstr>Формула</vt:lpstr>
      <vt:lpstr>Інтелектуальна система класифікації типу мислення людини на основі нейронної мережі  Дипломна робота  напрям 6.050101 – “Комп’ютерні науки”</vt:lpstr>
      <vt:lpstr>Актуальність полягає в тому, що на основі отриманих результатів можна буде сказати, які професії переважніше для даної людини з тим чи іншим типом мислення.  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ТЕХНІКО-ЕКОНОМІЧНЕ ОБҐРУНТУВАННЯ РОЗРОБКИ ІНТЕЛЕКТУАЛЬНОЇ СИСТЕМИ КЛАСИФІКАЦІЇ ТИПУ МИСЛЕННЯ ЛЮДИНИ НА ОСНОВІ НЕЙРОННОЇ МЕРЕЖІ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ЕКОНОМІЧНА ЧАСТИНА</vt:lpstr>
      <vt:lpstr>ВИСНОВОК</vt:lpstr>
      <vt:lpstr>Презентация PowerPoint</vt:lpstr>
    </vt:vector>
  </TitlesOfParts>
  <Company>2005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Карагай</dc:creator>
  <cp:lastModifiedBy>KMET</cp:lastModifiedBy>
  <cp:revision>38</cp:revision>
  <dcterms:created xsi:type="dcterms:W3CDTF">2008-06-14T03:25:59Z</dcterms:created>
  <dcterms:modified xsi:type="dcterms:W3CDTF">2015-06-19T04:46:01Z</dcterms:modified>
</cp:coreProperties>
</file>