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75" r:id="rId3"/>
    <p:sldId id="257" r:id="rId4"/>
    <p:sldId id="264" r:id="rId5"/>
    <p:sldId id="258" r:id="rId6"/>
    <p:sldId id="259" r:id="rId7"/>
    <p:sldId id="278" r:id="rId8"/>
    <p:sldId id="262" r:id="rId9"/>
    <p:sldId id="272" r:id="rId10"/>
    <p:sldId id="260" r:id="rId11"/>
    <p:sldId id="273" r:id="rId12"/>
    <p:sldId id="276" r:id="rId13"/>
    <p:sldId id="277" r:id="rId14"/>
    <p:sldId id="268" r:id="rId15"/>
    <p:sldId id="266" r:id="rId16"/>
  </p:sldIdLst>
  <p:sldSz cx="9144000" cy="6858000" type="screen4x3"/>
  <p:notesSz cx="6858000" cy="9945688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6" d="100"/>
          <a:sy n="11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6649C8D-5C4C-4591-A2A5-AB021E45A308}" type="datetimeFigureOut">
              <a:rPr lang="uk-UA" smtClean="0"/>
              <a:pPr/>
              <a:t>15.06.2015</a:t>
            </a:fld>
            <a:endParaRPr lang="uk-UA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8D339AE-67CA-4FC6-8446-2D43A9ECF3BD}" type="slidenum">
              <a:rPr lang="uk-UA" smtClean="0"/>
              <a:pPr/>
              <a:t>‹#›</a:t>
            </a:fld>
            <a:endParaRPr lang="uk-UA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6649C8D-5C4C-4591-A2A5-AB021E45A308}" type="datetimeFigureOut">
              <a:rPr lang="uk-UA" smtClean="0"/>
              <a:pPr/>
              <a:t>15.06.2015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8D339AE-67CA-4FC6-8446-2D43A9ECF3BD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6649C8D-5C4C-4591-A2A5-AB021E45A308}" type="datetimeFigureOut">
              <a:rPr lang="uk-UA" smtClean="0"/>
              <a:pPr/>
              <a:t>15.06.2015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8D339AE-67CA-4FC6-8446-2D43A9ECF3BD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6649C8D-5C4C-4591-A2A5-AB021E45A308}" type="datetimeFigureOut">
              <a:rPr lang="uk-UA" smtClean="0"/>
              <a:pPr/>
              <a:t>15.06.2015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8D339AE-67CA-4FC6-8446-2D43A9ECF3BD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6649C8D-5C4C-4591-A2A5-AB021E45A308}" type="datetimeFigureOut">
              <a:rPr lang="uk-UA" smtClean="0"/>
              <a:pPr/>
              <a:t>15.06.2015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8D339AE-67CA-4FC6-8446-2D43A9ECF3BD}" type="slidenum">
              <a:rPr lang="uk-UA" smtClean="0"/>
              <a:pPr/>
              <a:t>‹#›</a:t>
            </a:fld>
            <a:endParaRPr lang="uk-UA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6649C8D-5C4C-4591-A2A5-AB021E45A308}" type="datetimeFigureOut">
              <a:rPr lang="uk-UA" smtClean="0"/>
              <a:pPr/>
              <a:t>15.06.2015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8D339AE-67CA-4FC6-8446-2D43A9ECF3BD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6649C8D-5C4C-4591-A2A5-AB021E45A308}" type="datetimeFigureOut">
              <a:rPr lang="uk-UA" smtClean="0"/>
              <a:pPr/>
              <a:t>15.06.2015</a:t>
            </a:fld>
            <a:endParaRPr lang="uk-U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8D339AE-67CA-4FC6-8446-2D43A9ECF3BD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6649C8D-5C4C-4591-A2A5-AB021E45A308}" type="datetimeFigureOut">
              <a:rPr lang="uk-UA" smtClean="0"/>
              <a:pPr/>
              <a:t>15.06.2015</a:t>
            </a:fld>
            <a:endParaRPr lang="uk-U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8D339AE-67CA-4FC6-8446-2D43A9ECF3BD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6649C8D-5C4C-4591-A2A5-AB021E45A308}" type="datetimeFigureOut">
              <a:rPr lang="uk-UA" smtClean="0"/>
              <a:pPr/>
              <a:t>15.06.2015</a:t>
            </a:fld>
            <a:endParaRPr lang="uk-U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8D339AE-67CA-4FC6-8446-2D43A9ECF3BD}" type="slidenum">
              <a:rPr lang="uk-UA" smtClean="0"/>
              <a:pPr/>
              <a:t>‹#›</a:t>
            </a:fld>
            <a:endParaRPr lang="uk-UA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6649C8D-5C4C-4591-A2A5-AB021E45A308}" type="datetimeFigureOut">
              <a:rPr lang="uk-UA" smtClean="0"/>
              <a:pPr/>
              <a:t>15.06.2015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8D339AE-67CA-4FC6-8446-2D43A9ECF3BD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6649C8D-5C4C-4591-A2A5-AB021E45A308}" type="datetimeFigureOut">
              <a:rPr lang="uk-UA" smtClean="0"/>
              <a:pPr/>
              <a:t>15.06.2015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8D339AE-67CA-4FC6-8446-2D43A9ECF3BD}" type="slidenum">
              <a:rPr lang="uk-UA" smtClean="0"/>
              <a:pPr/>
              <a:t>‹#›</a:t>
            </a:fld>
            <a:endParaRPr lang="uk-UA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A6649C8D-5C4C-4591-A2A5-AB021E45A308}" type="datetimeFigureOut">
              <a:rPr lang="uk-UA" smtClean="0"/>
              <a:pPr/>
              <a:t>15.06.2015</a:t>
            </a:fld>
            <a:endParaRPr lang="uk-UA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uk-UA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D8D339AE-67CA-4FC6-8446-2D43A9ECF3BD}" type="slidenum">
              <a:rPr lang="uk-UA" smtClean="0"/>
              <a:pPr/>
              <a:t>‹#›</a:t>
            </a:fld>
            <a:endParaRPr lang="uk-UA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32560" y="260648"/>
            <a:ext cx="7406640" cy="995370"/>
          </a:xfrm>
        </p:spPr>
        <p:txBody>
          <a:bodyPr>
            <a:normAutofit fontScale="90000"/>
          </a:bodyPr>
          <a:lstStyle/>
          <a:p>
            <a:pPr algn="ctr"/>
            <a:r>
              <a:rPr lang="uk-UA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Дипломна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робота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здобуття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кваліфікації спеціаліста</a:t>
            </a:r>
            <a:endParaRPr lang="uk-UA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0100" y="1772816"/>
            <a:ext cx="8143900" cy="428628"/>
          </a:xfrm>
        </p:spPr>
        <p:txBody>
          <a:bodyPr>
            <a:normAutofit/>
          </a:bodyPr>
          <a:lstStyle/>
          <a:p>
            <a:pPr algn="ctr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за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спеціальністю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uk-UA" sz="2000" dirty="0">
                <a:latin typeface="Times New Roman" pitchFamily="18" charset="0"/>
                <a:cs typeface="Times New Roman" pitchFamily="18" charset="0"/>
              </a:rPr>
              <a:t>7.05010104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Системи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штучного </a:t>
            </a:r>
            <a:r>
              <a:rPr lang="uk-UA" sz="2000" b="1" dirty="0">
                <a:latin typeface="Times New Roman" pitchFamily="18" charset="0"/>
                <a:cs typeface="Times New Roman" pitchFamily="18" charset="0"/>
              </a:rPr>
              <a:t>інтелекту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»</a:t>
            </a:r>
            <a:endParaRPr lang="uk-UA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1000100" y="2708920"/>
            <a:ext cx="8143900" cy="1934526"/>
          </a:xfrm>
          <a:prstGeom prst="rect">
            <a:avLst/>
          </a:prstGeom>
        </p:spPr>
        <p:txBody>
          <a:bodyPr tIns="0">
            <a:normAutofit/>
          </a:bodyPr>
          <a:lstStyle/>
          <a:p>
            <a:pPr marL="27432" lvl="0" algn="ctr">
              <a:spcBef>
                <a:spcPts val="600"/>
              </a:spcBef>
              <a:buClr>
                <a:schemeClr val="accent1"/>
              </a:buClr>
              <a:buSzPct val="80000"/>
            </a:pPr>
            <a:r>
              <a:rPr lang="uk-UA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Інтелектуальна система диспетчеризації транспортної структури міста</a:t>
            </a:r>
            <a:endParaRPr kumimoji="0" lang="uk-UA" sz="3600" b="0" i="0" u="none" strike="noStrike" kern="1200" cap="none" spc="0" normalizeH="0" baseline="0" dirty="0">
              <a:ln>
                <a:noFill/>
              </a:ln>
              <a:solidFill>
                <a:schemeClr val="tx2">
                  <a:shade val="30000"/>
                  <a:satMod val="1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1000100" y="5143512"/>
            <a:ext cx="8143900" cy="1428760"/>
          </a:xfrm>
          <a:prstGeom prst="rect">
            <a:avLst/>
          </a:prstGeom>
        </p:spPr>
        <p:txBody>
          <a:bodyPr tIns="0">
            <a:normAutofit/>
          </a:bodyPr>
          <a:lstStyle/>
          <a:p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Виконав: ст. гр. 1КН-14сп                                        </a:t>
            </a:r>
            <a:r>
              <a:rPr lang="uk-UA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Козюк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К.П.</a:t>
            </a:r>
          </a:p>
          <a:p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Керівник: </a:t>
            </a:r>
            <a:r>
              <a:rPr lang="uk-UA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к.т.н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., доцент                                             </a:t>
            </a:r>
            <a:r>
              <a:rPr lang="uk-UA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Хазін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М.Б.</a:t>
            </a:r>
            <a:endParaRPr kumimoji="0" lang="uk-UA" sz="24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shade val="30000"/>
                  <a:satMod val="1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uk-UA" sz="24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МОДЕЛЬ ІНТЕЛЕКТУАЛЬНОЇ СИСТЕМИ УПРАВЛІННЯ МІСЬКИМ ТРАНСПОРТОМ</a:t>
            </a:r>
            <a:endParaRPr lang="uk-UA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7" name="Рисунок 5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1492072"/>
            <a:ext cx="7224100" cy="46117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uk-UA" sz="24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Архітектура </a:t>
            </a:r>
            <a:r>
              <a:rPr lang="uk-UA" sz="2400" dirty="0" err="1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нейро-нечіткої</a:t>
            </a:r>
            <a:r>
              <a:rPr lang="uk-UA" sz="24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мережі для оперативного прогнозування пасажиропотоків</a:t>
            </a:r>
            <a:endParaRPr lang="ru-RU" sz="2400" dirty="0"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6" name="Рисунок 5"/>
          <p:cNvPicPr/>
          <p:nvPr/>
        </p:nvPicPr>
        <p:blipFill>
          <a:blip r:embed="rId2"/>
          <a:stretch>
            <a:fillRect/>
          </a:stretch>
        </p:blipFill>
        <p:spPr>
          <a:xfrm>
            <a:off x="1119862" y="1412776"/>
            <a:ext cx="4748282" cy="367240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Content Placeholder 2"/>
              <p:cNvSpPr txBox="1">
                <a:spLocks/>
              </p:cNvSpPr>
              <p:nvPr/>
            </p:nvSpPr>
            <p:spPr>
              <a:xfrm>
                <a:off x="5004048" y="1916832"/>
                <a:ext cx="4104456" cy="2232248"/>
              </a:xfrm>
              <a:prstGeom prst="rect">
                <a:avLst/>
              </a:prstGeom>
            </p:spPr>
            <p:txBody>
              <a:bodyPr>
                <a:normAutofit fontScale="62500" lnSpcReduction="20000"/>
              </a:bodyPr>
              <a:lstStyle>
                <a:lvl1pPr marL="365760" indent="-283464" algn="l" rtl="0" eaLnBrk="1" latinLnBrk="0" hangingPunct="1">
                  <a:lnSpc>
                    <a:spcPct val="100000"/>
                  </a:lnSpc>
                  <a:spcBef>
                    <a:spcPts val="600"/>
                  </a:spcBef>
                  <a:buClr>
                    <a:schemeClr val="accent1"/>
                  </a:buClr>
                  <a:buSzPct val="80000"/>
                  <a:buFont typeface="Wingdings 2"/>
                  <a:buChar char=""/>
                  <a:defRPr kumimoji="0"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40080" indent="-237744" algn="l" rtl="0" eaLnBrk="1" latinLnBrk="0" hangingPunct="1">
                  <a:lnSpc>
                    <a:spcPct val="100000"/>
                  </a:lnSpc>
                  <a:spcBef>
                    <a:spcPts val="550"/>
                  </a:spcBef>
                  <a:buClr>
                    <a:schemeClr val="accent1"/>
                  </a:buClr>
                  <a:buFont typeface="Verdana"/>
                  <a:buChar char="◦"/>
                  <a:defRPr kumimoji="0"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886968" indent="-228600" algn="l" rtl="0" eaLnBrk="1" latinLnBrk="0" hangingPunct="1">
                  <a:lnSpc>
                    <a:spcPct val="100000"/>
                  </a:lnSpc>
                  <a:spcBef>
                    <a:spcPct val="20000"/>
                  </a:spcBef>
                  <a:buClr>
                    <a:schemeClr val="accent2"/>
                  </a:buClr>
                  <a:buFont typeface="Wingdings 2"/>
                  <a:buChar char=""/>
                  <a:defRPr kumimoji="0"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97280" indent="-173736" algn="l" rtl="0" eaLnBrk="1" latinLnBrk="0" hangingPunct="1">
                  <a:lnSpc>
                    <a:spcPct val="100000"/>
                  </a:lnSpc>
                  <a:spcBef>
                    <a:spcPct val="20000"/>
                  </a:spcBef>
                  <a:buClr>
                    <a:schemeClr val="accent3"/>
                  </a:buClr>
                  <a:buFont typeface="Wingdings 2"/>
                  <a:buChar char=""/>
                  <a:defRPr kumimoji="0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298448" indent="-182880" algn="l" rtl="0" eaLnBrk="1" latinLnBrk="0" hangingPunct="1">
                  <a:lnSpc>
                    <a:spcPct val="100000"/>
                  </a:lnSpc>
                  <a:spcBef>
                    <a:spcPct val="20000"/>
                  </a:spcBef>
                  <a:buClr>
                    <a:schemeClr val="accent4"/>
                  </a:buClr>
                  <a:buFont typeface="Wingdings 2"/>
                  <a:buChar char=""/>
                  <a:defRPr kumimoji="0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508760" indent="-182880" algn="l" rtl="0" eaLnBrk="1" latinLnBrk="0" hangingPunct="1">
                  <a:lnSpc>
                    <a:spcPct val="100000"/>
                  </a:lnSpc>
                  <a:spcBef>
                    <a:spcPct val="20000"/>
                  </a:spcBef>
                  <a:buClr>
                    <a:schemeClr val="accent5"/>
                  </a:buClr>
                  <a:buFont typeface="Wingdings 2"/>
                  <a:buChar char=""/>
                  <a:defRPr kumimoji="0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1719072" indent="-182880" algn="l" rtl="0" eaLnBrk="1" latinLnBrk="0" hangingPunct="1">
                  <a:lnSpc>
                    <a:spcPct val="100000"/>
                  </a:lnSpc>
                  <a:spcBef>
                    <a:spcPct val="20000"/>
                  </a:spcBef>
                  <a:buClr>
                    <a:schemeClr val="accent6"/>
                  </a:buClr>
                  <a:buFont typeface="Wingdings 2"/>
                  <a:buChar char=""/>
                  <a:defRPr kumimoji="0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1920240" indent="-182880" algn="l" rtl="0" eaLnBrk="1" latinLnBrk="0" hangingPunct="1">
                  <a:lnSpc>
                    <a:spcPct val="100000"/>
                  </a:lnSpc>
                  <a:spcBef>
                    <a:spcPct val="20000"/>
                  </a:spcBef>
                  <a:buClr>
                    <a:schemeClr val="accent6"/>
                  </a:buClr>
                  <a:buFont typeface="Wingdings 2"/>
                  <a:buChar char=""/>
                  <a:defRPr kumimoji="0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130552" indent="-182880" algn="l" rtl="0" eaLnBrk="1" latinLnBrk="0" hangingPunct="1">
                  <a:lnSpc>
                    <a:spcPct val="100000"/>
                  </a:lnSpc>
                  <a:spcBef>
                    <a:spcPct val="20000"/>
                  </a:spcBef>
                  <a:buClr>
                    <a:schemeClr val="accent6"/>
                  </a:buClr>
                  <a:buFont typeface="Wingdings 2"/>
                  <a:buChar char=""/>
                  <a:defRPr kumimoji="0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  <a:extLst/>
              </a:lstStyle>
              <a:p>
                <a:pPr>
                  <a:lnSpc>
                    <a:spcPct val="150000"/>
                  </a:lnSpc>
                  <a:buNone/>
                </a:pPr>
                <a:r>
                  <a:rPr lang="uk-UA" sz="1800" dirty="0" smtClean="0">
                    <a:latin typeface="Times New Roman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uk-UA" sz="1800" dirty="0" smtClean="0"/>
                  <a:t>Вхідні  </a:t>
                </a:r>
                <a:r>
                  <a:rPr lang="uk-UA" sz="1800" dirty="0"/>
                  <a:t>нейрони, позначені  як,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uk-UA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uk-UA" sz="1800" i="1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uk-UA" sz="1800" i="1">
                            <a:latin typeface="Cambria Math"/>
                          </a:rPr>
                          <m:t>𝑖</m:t>
                        </m:r>
                      </m:sub>
                    </m:sSub>
                    <m:r>
                      <a:rPr lang="uk-UA" sz="1800" b="0" i="0" smtClean="0">
                        <a:latin typeface="Cambria Math"/>
                      </a:rPr>
                      <m:t>,  </m:t>
                    </m:r>
                  </m:oMath>
                </a14:m>
                <a:r>
                  <a:rPr lang="uk-UA" sz="1800" dirty="0" smtClean="0"/>
                  <a:t>де </a:t>
                </a:r>
                <a14:m>
                  <m:oMath xmlns:m="http://schemas.openxmlformats.org/officeDocument/2006/math">
                    <m:r>
                      <a:rPr lang="uk-UA" sz="1800" i="1">
                        <a:latin typeface="Cambria Math"/>
                      </a:rPr>
                      <m:t>𝑖</m:t>
                    </m:r>
                    <m:r>
                      <a:rPr lang="uk-UA" sz="1800" i="1">
                        <a:latin typeface="Cambria Math"/>
                      </a:rPr>
                      <m:t> =</m:t>
                    </m:r>
                    <m:acc>
                      <m:accPr>
                        <m:chr m:val="̅"/>
                        <m:ctrlPr>
                          <a:rPr lang="uk-UA" sz="1800" i="1">
                            <a:latin typeface="Cambria Math"/>
                          </a:rPr>
                        </m:ctrlPr>
                      </m:accPr>
                      <m:e>
                        <m:r>
                          <a:rPr lang="uk-UA" sz="1800" i="1">
                            <a:latin typeface="Cambria Math"/>
                          </a:rPr>
                          <m:t>1,...,</m:t>
                        </m:r>
                        <m:r>
                          <a:rPr lang="uk-UA" sz="1800" i="1">
                            <a:latin typeface="Cambria Math"/>
                          </a:rPr>
                          <m:t>𝑀</m:t>
                        </m:r>
                      </m:e>
                    </m:acc>
                    <m:r>
                      <a:rPr lang="uk-UA" sz="1800" b="0" i="1" smtClean="0">
                        <a:latin typeface="Cambria Math"/>
                      </a:rPr>
                      <m:t>, </m:t>
                    </m:r>
                  </m:oMath>
                </a14:m>
                <a:r>
                  <a:rPr lang="uk-UA" sz="1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uk-UA" sz="1800" dirty="0"/>
                  <a:t>умовно відповідають  дням  тижня,  що  передують горизонту  прогнозування  та  моделюють кількість  перевезених  пасажирів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uk-UA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uk-UA" sz="1800">
                            <a:latin typeface="Cambria Math"/>
                          </a:rPr>
                          <m:t>𝑈</m:t>
                        </m:r>
                      </m:e>
                      <m:sub>
                        <m:r>
                          <a:rPr lang="uk-UA" sz="1800">
                            <a:latin typeface="Cambria Math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uk-UA" sz="1800" dirty="0"/>
                  <a:t>,  де </a:t>
                </a:r>
                <a14:m>
                  <m:oMath xmlns:m="http://schemas.openxmlformats.org/officeDocument/2006/math">
                    <m:r>
                      <a:rPr lang="uk-UA" sz="1800">
                        <a:latin typeface="Cambria Math"/>
                      </a:rPr>
                      <m:t>𝑖</m:t>
                    </m:r>
                    <m:r>
                      <a:rPr lang="uk-UA" sz="1800">
                        <a:latin typeface="Cambria Math"/>
                      </a:rPr>
                      <m:t>=</m:t>
                    </m:r>
                    <m:acc>
                      <m:accPr>
                        <m:chr m:val="̅"/>
                        <m:ctrlPr>
                          <a:rPr lang="uk-UA" sz="1800" i="1">
                            <a:latin typeface="Cambria Math"/>
                          </a:rPr>
                        </m:ctrlPr>
                      </m:accPr>
                      <m:e>
                        <m:r>
                          <a:rPr lang="uk-UA" sz="1800">
                            <a:latin typeface="Cambria Math"/>
                          </a:rPr>
                          <m:t>1,..., </m:t>
                        </m:r>
                        <m:r>
                          <a:rPr lang="uk-UA" sz="1800">
                            <a:latin typeface="Cambria Math"/>
                          </a:rPr>
                          <m:t>𝑛</m:t>
                        </m:r>
                      </m:e>
                    </m:acc>
                    <m:r>
                      <a:rPr lang="uk-UA" sz="1800">
                        <a:latin typeface="Cambria Math"/>
                      </a:rPr>
                      <m:t>.</m:t>
                    </m:r>
                  </m:oMath>
                </a14:m>
                <a:r>
                  <a:rPr lang="uk-UA" sz="1800" dirty="0"/>
                  <a:t> </a:t>
                </a:r>
                <a:endParaRPr lang="uk-UA" sz="1800" dirty="0" smtClean="0"/>
              </a:p>
              <a:p>
                <a:pPr>
                  <a:lnSpc>
                    <a:spcPct val="150000"/>
                  </a:lnSpc>
                  <a:buNone/>
                </a:pPr>
                <a:endParaRPr lang="uk-UA" sz="1800" dirty="0"/>
              </a:p>
              <a:p>
                <a:pPr>
                  <a:lnSpc>
                    <a:spcPct val="150000"/>
                  </a:lnSpc>
                  <a:buNone/>
                </a:pPr>
                <a:r>
                  <a:rPr lang="uk-UA" sz="1800" dirty="0"/>
                  <a:t>Нейрон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uk-UA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uk-UA" sz="1800">
                            <a:latin typeface="Cambria Math"/>
                          </a:rPr>
                          <m:t>𝑦</m:t>
                        </m:r>
                      </m:e>
                      <m:sub>
                        <m:r>
                          <a:rPr lang="uk-UA" sz="1800"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uk-UA" sz="1800" dirty="0"/>
                  <a:t> моделює лаг прогнозування </a:t>
                </a:r>
                <a14:m>
                  <m:oMath xmlns:m="http://schemas.openxmlformats.org/officeDocument/2006/math">
                    <m:r>
                      <a:rPr lang="uk-UA" sz="1800">
                        <a:latin typeface="Cambria Math"/>
                      </a:rPr>
                      <m:t>𝑡</m:t>
                    </m:r>
                    <m:r>
                      <a:rPr lang="uk-UA" sz="1800">
                        <a:latin typeface="Cambria Math"/>
                      </a:rPr>
                      <m:t>+1</m:t>
                    </m:r>
                  </m:oMath>
                </a14:m>
                <a:r>
                  <a:rPr lang="uk-UA" sz="1800" dirty="0" smtClean="0"/>
                  <a:t>,</a:t>
                </a:r>
                <a14:m>
                  <m:oMath xmlns:m="http://schemas.openxmlformats.org/officeDocument/2006/math">
                    <m:r>
                      <a:rPr lang="uk-UA" sz="1800" b="0" i="0" smtClean="0">
                        <a:latin typeface="Cambria Math"/>
                      </a:rPr>
                      <m:t>   ві</m:t>
                    </m:r>
                    <m:r>
                      <a:rPr lang="uk-UA" sz="1800" b="0" i="1" smtClean="0">
                        <a:latin typeface="Cambria Math"/>
                      </a:rPr>
                      <m:t>дповідно </m:t>
                    </m:r>
                    <m:sSub>
                      <m:sSubPr>
                        <m:ctrlPr>
                          <a:rPr lang="uk-UA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uk-UA" sz="1800" i="1">
                            <a:latin typeface="Cambria Math"/>
                          </a:rPr>
                          <m:t>𝑦</m:t>
                        </m:r>
                      </m:e>
                      <m:sub>
                        <m:r>
                          <a:rPr lang="uk-UA" sz="1800" i="1">
                            <a:latin typeface="Cambria Math"/>
                          </a:rPr>
                          <m:t>2</m:t>
                        </m:r>
                      </m:sub>
                    </m:sSub>
                  </m:oMath>
                </a14:m>
                <a:r>
                  <a:rPr lang="uk-UA" sz="1800" dirty="0"/>
                  <a:t> моделює лаг прогнозування </a:t>
                </a:r>
                <a14:m>
                  <m:oMath xmlns:m="http://schemas.openxmlformats.org/officeDocument/2006/math">
                    <m:r>
                      <a:rPr lang="uk-UA" sz="1800" i="1">
                        <a:latin typeface="Cambria Math"/>
                      </a:rPr>
                      <m:t>𝑡</m:t>
                    </m:r>
                    <m:r>
                      <a:rPr lang="uk-UA" sz="1800" i="1">
                        <a:latin typeface="Cambria Math"/>
                      </a:rPr>
                      <m:t>+2</m:t>
                    </m:r>
                  </m:oMath>
                </a14:m>
                <a:endParaRPr lang="uk-UA" sz="1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7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04048" y="1916832"/>
                <a:ext cx="4104456" cy="2232248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31133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5008" y="260648"/>
            <a:ext cx="7498080" cy="1143000"/>
          </a:xfrm>
        </p:spPr>
        <p:txBody>
          <a:bodyPr>
            <a:normAutofit fontScale="90000"/>
          </a:bodyPr>
          <a:lstStyle/>
          <a:p>
            <a:r>
              <a:rPr lang="uk-UA" dirty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Наукова новизна одержаних результатів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23339" y="1484784"/>
            <a:ext cx="7498080" cy="1765176"/>
          </a:xfrm>
        </p:spPr>
        <p:txBody>
          <a:bodyPr>
            <a:normAutofit fontScale="85000" lnSpcReduction="10000"/>
          </a:bodyPr>
          <a:lstStyle/>
          <a:p>
            <a:pPr marL="82296" indent="0">
              <a:buNone/>
            </a:pP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Було 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розроблено модель інтелектуальної системи диспетчеризації транспортної структури міста, 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яка об'єднує можливості існуючих систем та працює  в автоматичному режимі.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1331640" y="3582144"/>
            <a:ext cx="7498080" cy="1143000"/>
          </a:xfrm>
          <a:prstGeom prst="rect">
            <a:avLst/>
          </a:prstGeom>
        </p:spPr>
        <p:txBody>
          <a:bodyPr anchor="ctr">
            <a:normAutofit fontScale="90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300" kern="120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uk-UA" sz="4400" dirty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Практичне значення одержаних результатів</a:t>
            </a:r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1475656" y="4725144"/>
            <a:ext cx="7056784" cy="1809328"/>
          </a:xfrm>
          <a:prstGeom prst="rect">
            <a:avLst/>
          </a:prstGeom>
        </p:spPr>
        <p:txBody>
          <a:bodyPr>
            <a:normAutofit fontScale="85000" lnSpcReduction="20000"/>
          </a:bodyPr>
          <a:lstStyle>
            <a:lvl1pPr marL="365760" indent="-283464" algn="l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37744" algn="l" rtl="0" eaLnBrk="1" latinLnBrk="0" hangingPunct="1">
              <a:lnSpc>
                <a:spcPct val="100000"/>
              </a:lnSpc>
              <a:spcBef>
                <a:spcPts val="550"/>
              </a:spcBef>
              <a:buClr>
                <a:schemeClr val="accent1"/>
              </a:buClr>
              <a:buFont typeface="Verdana"/>
              <a:buChar char="◦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86968" indent="-22860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Char char="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173736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8448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0876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907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055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82296" indent="0">
              <a:buNone/>
            </a:pP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Дослідження проведені в 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дипломні 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роботі дозволили розробити нову ефективну, інтелектуальну, систему управління міським транспортом, яка зменшує використання людських ресурсів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23636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850106"/>
          </a:xfrm>
        </p:spPr>
        <p:txBody>
          <a:bodyPr>
            <a:normAutofit/>
          </a:bodyPr>
          <a:lstStyle/>
          <a:p>
            <a:pPr algn="ctr"/>
            <a:r>
              <a:rPr lang="ru-RU" sz="2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ЕКОНОМІЧНА ЧАСТИНА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Subtitle 2"/>
              <p:cNvSpPr txBox="1">
                <a:spLocks/>
              </p:cNvSpPr>
              <p:nvPr/>
            </p:nvSpPr>
            <p:spPr>
              <a:xfrm>
                <a:off x="1000100" y="908720"/>
                <a:ext cx="8143900" cy="5949280"/>
              </a:xfrm>
              <a:prstGeom prst="rect">
                <a:avLst/>
              </a:prstGeom>
            </p:spPr>
            <p:txBody>
              <a:bodyPr>
                <a:normAutofit/>
              </a:bodyPr>
              <a:lstStyle>
                <a:lvl1pPr marL="365760" indent="-283464" algn="l" rtl="0" eaLnBrk="1" latinLnBrk="0" hangingPunct="1">
                  <a:lnSpc>
                    <a:spcPct val="100000"/>
                  </a:lnSpc>
                  <a:spcBef>
                    <a:spcPts val="600"/>
                  </a:spcBef>
                  <a:buClr>
                    <a:schemeClr val="accent1"/>
                  </a:buClr>
                  <a:buSzPct val="80000"/>
                  <a:buFont typeface="Wingdings 2"/>
                  <a:buChar char=""/>
                  <a:defRPr kumimoji="0"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40080" indent="-237744" algn="l" rtl="0" eaLnBrk="1" latinLnBrk="0" hangingPunct="1">
                  <a:lnSpc>
                    <a:spcPct val="100000"/>
                  </a:lnSpc>
                  <a:spcBef>
                    <a:spcPts val="550"/>
                  </a:spcBef>
                  <a:buClr>
                    <a:schemeClr val="accent1"/>
                  </a:buClr>
                  <a:buFont typeface="Verdana"/>
                  <a:buChar char="◦"/>
                  <a:defRPr kumimoji="0"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886968" indent="-228600" algn="l" rtl="0" eaLnBrk="1" latinLnBrk="0" hangingPunct="1">
                  <a:lnSpc>
                    <a:spcPct val="100000"/>
                  </a:lnSpc>
                  <a:spcBef>
                    <a:spcPct val="20000"/>
                  </a:spcBef>
                  <a:buClr>
                    <a:schemeClr val="accent2"/>
                  </a:buClr>
                  <a:buFont typeface="Wingdings 2"/>
                  <a:buChar char=""/>
                  <a:defRPr kumimoji="0"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97280" indent="-173736" algn="l" rtl="0" eaLnBrk="1" latinLnBrk="0" hangingPunct="1">
                  <a:lnSpc>
                    <a:spcPct val="100000"/>
                  </a:lnSpc>
                  <a:spcBef>
                    <a:spcPct val="20000"/>
                  </a:spcBef>
                  <a:buClr>
                    <a:schemeClr val="accent3"/>
                  </a:buClr>
                  <a:buFont typeface="Wingdings 2"/>
                  <a:buChar char=""/>
                  <a:defRPr kumimoji="0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298448" indent="-182880" algn="l" rtl="0" eaLnBrk="1" latinLnBrk="0" hangingPunct="1">
                  <a:lnSpc>
                    <a:spcPct val="100000"/>
                  </a:lnSpc>
                  <a:spcBef>
                    <a:spcPct val="20000"/>
                  </a:spcBef>
                  <a:buClr>
                    <a:schemeClr val="accent4"/>
                  </a:buClr>
                  <a:buFont typeface="Wingdings 2"/>
                  <a:buChar char=""/>
                  <a:defRPr kumimoji="0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508760" indent="-182880" algn="l" rtl="0" eaLnBrk="1" latinLnBrk="0" hangingPunct="1">
                  <a:lnSpc>
                    <a:spcPct val="100000"/>
                  </a:lnSpc>
                  <a:spcBef>
                    <a:spcPct val="20000"/>
                  </a:spcBef>
                  <a:buClr>
                    <a:schemeClr val="accent5"/>
                  </a:buClr>
                  <a:buFont typeface="Wingdings 2"/>
                  <a:buChar char=""/>
                  <a:defRPr kumimoji="0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1719072" indent="-182880" algn="l" rtl="0" eaLnBrk="1" latinLnBrk="0" hangingPunct="1">
                  <a:lnSpc>
                    <a:spcPct val="100000"/>
                  </a:lnSpc>
                  <a:spcBef>
                    <a:spcPct val="20000"/>
                  </a:spcBef>
                  <a:buClr>
                    <a:schemeClr val="accent6"/>
                  </a:buClr>
                  <a:buFont typeface="Wingdings 2"/>
                  <a:buChar char=""/>
                  <a:defRPr kumimoji="0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1920240" indent="-182880" algn="l" rtl="0" eaLnBrk="1" latinLnBrk="0" hangingPunct="1">
                  <a:lnSpc>
                    <a:spcPct val="100000"/>
                  </a:lnSpc>
                  <a:spcBef>
                    <a:spcPct val="20000"/>
                  </a:spcBef>
                  <a:buClr>
                    <a:schemeClr val="accent6"/>
                  </a:buClr>
                  <a:buFont typeface="Wingdings 2"/>
                  <a:buChar char=""/>
                  <a:defRPr kumimoji="0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130552" indent="-182880" algn="l" rtl="0" eaLnBrk="1" latinLnBrk="0" hangingPunct="1">
                  <a:lnSpc>
                    <a:spcPct val="100000"/>
                  </a:lnSpc>
                  <a:spcBef>
                    <a:spcPct val="20000"/>
                  </a:spcBef>
                  <a:buClr>
                    <a:schemeClr val="accent6"/>
                  </a:buClr>
                  <a:buFont typeface="Wingdings 2"/>
                  <a:buChar char=""/>
                  <a:defRPr kumimoji="0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  <a:extLst/>
              </a:lstStyle>
              <a:p>
                <a:endParaRPr lang="uk-UA" sz="1800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r>
                  <a:rPr lang="uk-UA" sz="1800" dirty="0" smtClean="0">
                    <a:latin typeface="Times New Roman" pitchFamily="18" charset="0"/>
                    <a:cs typeface="Times New Roman" pitchFamily="18" charset="0"/>
                  </a:rPr>
                  <a:t>1) кошторис витрат на розробку програмного продукту – </a:t>
                </a:r>
                <a14:m>
                  <m:oMath xmlns:m="http://schemas.openxmlformats.org/officeDocument/2006/math">
                    <m:r>
                      <a:rPr lang="uk-UA" sz="1800" i="1">
                        <a:latin typeface="Cambria Math"/>
                      </a:rPr>
                      <m:t>46225,16</m:t>
                    </m:r>
                  </m:oMath>
                </a14:m>
                <a:r>
                  <a:rPr lang="uk-UA" sz="1800" dirty="0" smtClean="0">
                    <a:latin typeface="Times New Roman" pitchFamily="18" charset="0"/>
                    <a:cs typeface="Times New Roman" pitchFamily="18" charset="0"/>
                  </a:rPr>
                  <a:t> грн.</a:t>
                </a:r>
              </a:p>
              <a:p>
                <a:r>
                  <a:rPr lang="uk-UA" sz="1800" dirty="0" smtClean="0">
                    <a:latin typeface="Times New Roman" pitchFamily="18" charset="0"/>
                    <a:cs typeface="Times New Roman" pitchFamily="18" charset="0"/>
                  </a:rPr>
                  <a:t>2) ціну реалізації матеріального носія з записаним програмним продуктом -</a:t>
                </a:r>
                <a14:m>
                  <m:oMath xmlns:m="http://schemas.openxmlformats.org/officeDocument/2006/math">
                    <m:r>
                      <a:rPr lang="uk-UA" sz="1800">
                        <a:latin typeface="Cambria Math"/>
                      </a:rPr>
                      <m:t>13090,64 </m:t>
                    </m:r>
                  </m:oMath>
                </a14:m>
                <a:r>
                  <a:rPr lang="uk-UA" sz="1800" dirty="0" smtClean="0">
                    <a:latin typeface="Times New Roman" pitchFamily="18" charset="0"/>
                    <a:cs typeface="Times New Roman" pitchFamily="18" charset="0"/>
                  </a:rPr>
                  <a:t> грн.</a:t>
                </a:r>
              </a:p>
              <a:p>
                <a:r>
                  <a:rPr lang="uk-UA" sz="1800" dirty="0" smtClean="0">
                    <a:latin typeface="Times New Roman" pitchFamily="18" charset="0"/>
                    <a:cs typeface="Times New Roman" pitchFamily="18" charset="0"/>
                  </a:rPr>
                  <a:t>3) чистий прибуток, який отримає розробник протягом одного року від реалізації </a:t>
                </a:r>
                <a14:m>
                  <m:oMath xmlns:m="http://schemas.openxmlformats.org/officeDocument/2006/math">
                    <m:r>
                      <a:rPr lang="uk-UA" sz="1800">
                        <a:latin typeface="Cambria Math"/>
                      </a:rPr>
                      <m:t>12088888,13</m:t>
                    </m:r>
                  </m:oMath>
                </a14:m>
                <a:r>
                  <a:rPr lang="uk-UA" sz="1800" dirty="0" smtClean="0">
                    <a:latin typeface="Times New Roman" pitchFamily="18" charset="0"/>
                    <a:cs typeface="Times New Roman" pitchFamily="18" charset="0"/>
                  </a:rPr>
                  <a:t> грн.</a:t>
                </a:r>
              </a:p>
              <a:p>
                <a:r>
                  <a:rPr lang="uk-UA" sz="1800" dirty="0" smtClean="0">
                    <a:latin typeface="Times New Roman" pitchFamily="18" charset="0"/>
                    <a:cs typeface="Times New Roman" pitchFamily="18" charset="0"/>
                  </a:rPr>
                  <a:t>4) експлуатаційні витрати у споживача, пов’язані з використанням нового програмного продукту </a:t>
                </a:r>
                <a14:m>
                  <m:oMath xmlns:m="http://schemas.openxmlformats.org/officeDocument/2006/math">
                    <m:r>
                      <a:rPr lang="uk-UA" sz="1800">
                        <a:latin typeface="Cambria Math"/>
                      </a:rPr>
                      <m:t>9344,81</m:t>
                    </m:r>
                  </m:oMath>
                </a14:m>
                <a:r>
                  <a:rPr lang="uk-UA" sz="1800" dirty="0" smtClean="0">
                    <a:latin typeface="Times New Roman" pitchFamily="18" charset="0"/>
                    <a:cs typeface="Times New Roman" pitchFamily="18" charset="0"/>
                  </a:rPr>
                  <a:t> грн.</a:t>
                </a:r>
              </a:p>
              <a:p>
                <a:r>
                  <a:rPr lang="uk-UA" sz="1800" dirty="0" smtClean="0">
                    <a:latin typeface="Times New Roman" pitchFamily="18" charset="0"/>
                    <a:cs typeface="Times New Roman" pitchFamily="18" charset="0"/>
                  </a:rPr>
                  <a:t>5) річний економічний ефект на експлуатаційних витратах для споживача при використанні нового програмного продукту – </a:t>
                </a:r>
                <a14:m>
                  <m:oMath xmlns:m="http://schemas.openxmlformats.org/officeDocument/2006/math">
                    <m:r>
                      <a:rPr lang="uk-UA" sz="1800">
                        <a:latin typeface="Cambria Math"/>
                      </a:rPr>
                      <m:t>8863,895</m:t>
                    </m:r>
                  </m:oMath>
                </a14:m>
                <a:r>
                  <a:rPr lang="uk-UA" sz="1800" dirty="0" smtClean="0">
                    <a:latin typeface="Times New Roman" pitchFamily="18" charset="0"/>
                    <a:cs typeface="Times New Roman" pitchFamily="18" charset="0"/>
                  </a:rPr>
                  <a:t> грн.</a:t>
                </a:r>
              </a:p>
              <a:p>
                <a:r>
                  <a:rPr lang="uk-UA" sz="1800" dirty="0" smtClean="0">
                    <a:latin typeface="Times New Roman" pitchFamily="18" charset="0"/>
                    <a:cs typeface="Times New Roman" pitchFamily="18" charset="0"/>
                  </a:rPr>
                  <a:t>6) річний економічний ефект на ціні для споживача при придбанні нового програмного продукту – </a:t>
                </a:r>
                <a14:m>
                  <m:oMath xmlns:m="http://schemas.openxmlformats.org/officeDocument/2006/math">
                    <m:r>
                      <a:rPr lang="uk-UA" sz="1800">
                        <a:latin typeface="Cambria Math"/>
                      </a:rPr>
                      <m:t>8863,895</m:t>
                    </m:r>
                  </m:oMath>
                </a14:m>
                <a:r>
                  <a:rPr lang="ru-RU" sz="1800" dirty="0" smtClean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uk-UA" sz="1800" dirty="0" smtClean="0">
                    <a:latin typeface="Times New Roman" pitchFamily="18" charset="0"/>
                    <a:cs typeface="Times New Roman" pitchFamily="18" charset="0"/>
                  </a:rPr>
                  <a:t>грн.</a:t>
                </a:r>
              </a:p>
              <a:p>
                <a:r>
                  <a:rPr lang="uk-UA" sz="1800" dirty="0" smtClean="0">
                    <a:latin typeface="Times New Roman" pitchFamily="18" charset="0"/>
                    <a:cs typeface="Times New Roman" pitchFamily="18" charset="0"/>
                  </a:rPr>
                  <a:t>7) термін окупності витрат для виробника – 0,38 року.</a:t>
                </a:r>
              </a:p>
              <a:p>
                <a:pPr marL="26988" indent="331788"/>
                <a:endParaRPr lang="uk-UA" sz="1800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 marL="26988" indent="331788"/>
                <a:r>
                  <a:rPr lang="uk-UA" sz="1800" dirty="0" smtClean="0">
                    <a:latin typeface="Times New Roman" pitchFamily="18" charset="0"/>
                    <a:cs typeface="Times New Roman" pitchFamily="18" charset="0"/>
                  </a:rPr>
                  <a:t>Проведені розрахунки свідчать про економічну ефективність та доцільність провадження нового програмного продукту.</a:t>
                </a:r>
              </a:p>
              <a:p>
                <a:endParaRPr lang="uk-UA" sz="1800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endParaRPr lang="uk-UA" sz="18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5" name="Subtitl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0100" y="908720"/>
                <a:ext cx="8143900" cy="5949280"/>
              </a:xfrm>
              <a:prstGeom prst="rect">
                <a:avLst/>
              </a:prstGeom>
              <a:blipFill rotWithShape="1">
                <a:blip r:embed="rId2"/>
                <a:stretch>
                  <a:fillRect l="-299" r="-1272"/>
                </a:stretch>
              </a:blipFill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67412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32560" y="116632"/>
            <a:ext cx="7406640" cy="720080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ВИСНОВКИ</a:t>
            </a:r>
            <a:endParaRPr lang="uk-UA" sz="3600" dirty="0"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4116" y="908720"/>
            <a:ext cx="7892380" cy="5472608"/>
          </a:xfrm>
        </p:spPr>
        <p:txBody>
          <a:bodyPr>
            <a:noAutofit/>
          </a:bodyPr>
          <a:lstStyle/>
          <a:p>
            <a:pPr algn="just"/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	В даній дипломній роботі:</a:t>
            </a:r>
          </a:p>
          <a:p>
            <a:pPr marL="457200" lvl="0" indent="-457200">
              <a:buFont typeface="+mj-lt"/>
              <a:buAutoNum type="arabicPeriod"/>
            </a:pP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Здійснено 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техніко-економічне обґрунтування доцільності розробки інтелектуальної системи диспетчеризації транспортної структури міста.</a:t>
            </a:r>
          </a:p>
          <a:p>
            <a:pPr marL="457200" lvl="0" indent="-457200">
              <a:buFont typeface="+mj-lt"/>
              <a:buAutoNum type="arabicPeriod"/>
            </a:pP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Розроблено модель 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інтелектуальної системи диспетчеризації транспортної структури міста.</a:t>
            </a:r>
          </a:p>
          <a:p>
            <a:pPr marL="457200" lvl="0" indent="-457200">
              <a:buFont typeface="+mj-lt"/>
              <a:buAutoNum type="arabicPeriod"/>
            </a:pP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Розроблено алгоритм 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прогнозування пасажиропотоку у міському транспорті.</a:t>
            </a:r>
          </a:p>
          <a:p>
            <a:pPr marL="457200" lvl="0" indent="-457200">
              <a:buFont typeface="+mj-lt"/>
              <a:buAutoNum type="arabicPeriod"/>
            </a:pP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Здійснено 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програмну реалізацію інтелектуальної системи диспетчеризації транспортної структури міста.</a:t>
            </a:r>
          </a:p>
          <a:p>
            <a:pPr marL="457200" lvl="0" indent="-457200">
              <a:buFont typeface="+mj-lt"/>
              <a:buAutoNum type="arabicPeriod"/>
            </a:pP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Проведено 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тестування та аналіз розробленої системи.</a:t>
            </a:r>
          </a:p>
          <a:p>
            <a:pPr marL="457200" lvl="0" indent="-457200">
              <a:buFont typeface="+mj-lt"/>
              <a:buAutoNum type="arabicPeriod"/>
            </a:pP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Здійснено економічне 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підтвердження того що розроблена система є економічно доцільною.</a:t>
            </a: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1000100" y="2708920"/>
            <a:ext cx="8143900" cy="1934526"/>
          </a:xfrm>
          <a:prstGeom prst="rect">
            <a:avLst/>
          </a:prstGeom>
        </p:spPr>
        <p:txBody>
          <a:bodyPr tIns="0">
            <a:normAutofit/>
          </a:bodyPr>
          <a:lstStyle/>
          <a:p>
            <a:pPr marL="27432" lvl="0" algn="ctr">
              <a:spcBef>
                <a:spcPts val="600"/>
              </a:spcBef>
              <a:buClr>
                <a:schemeClr val="accent1"/>
              </a:buClr>
              <a:buSzPct val="80000"/>
            </a:pPr>
            <a:endParaRPr kumimoji="0" lang="uk-UA" sz="36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shade val="30000"/>
                  <a:satMod val="1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dirty="0" smtClean="0"/>
              <a:t> </a:t>
            </a:r>
            <a:endParaRPr lang="uk-UA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0100" y="2000240"/>
            <a:ext cx="8143900" cy="428628"/>
          </a:xfrm>
        </p:spPr>
        <p:txBody>
          <a:bodyPr>
            <a:normAutofit/>
          </a:bodyPr>
          <a:lstStyle/>
          <a:p>
            <a:pPr algn="ctr"/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uk-UA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1000100" y="1556792"/>
            <a:ext cx="8143900" cy="3086654"/>
          </a:xfrm>
          <a:prstGeom prst="rect">
            <a:avLst/>
          </a:prstGeom>
        </p:spPr>
        <p:txBody>
          <a:bodyPr tIns="0">
            <a:normAutofit/>
          </a:bodyPr>
          <a:lstStyle/>
          <a:p>
            <a:pPr marL="27432" lvl="0" algn="ctr">
              <a:spcBef>
                <a:spcPts val="600"/>
              </a:spcBef>
              <a:buClr>
                <a:schemeClr val="accent1"/>
              </a:buClr>
              <a:buSzPct val="80000"/>
            </a:pPr>
            <a:endParaRPr lang="ru-RU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 marL="27432" lvl="0" algn="ctr">
              <a:spcBef>
                <a:spcPts val="600"/>
              </a:spcBef>
              <a:buClr>
                <a:schemeClr val="accent1"/>
              </a:buClr>
              <a:buSzPct val="80000"/>
            </a:pPr>
            <a:endParaRPr lang="ru-RU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 marL="27432" lvl="0" algn="ctr">
              <a:spcBef>
                <a:spcPts val="600"/>
              </a:spcBef>
              <a:buClr>
                <a:schemeClr val="accent1"/>
              </a:buClr>
              <a:buSzPct val="80000"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ДЯКУЮ ЗА УВАГУ !</a:t>
            </a:r>
            <a:endParaRPr kumimoji="0" lang="uk-UA" sz="3600" i="0" u="none" strike="noStrike" kern="1200" cap="none" spc="0" normalizeH="0" baseline="0" noProof="0" dirty="0">
              <a:ln>
                <a:noFill/>
              </a:ln>
              <a:solidFill>
                <a:schemeClr val="tx2">
                  <a:shade val="30000"/>
                  <a:satMod val="150000"/>
                </a:schemeClr>
              </a:solidFill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1000100" y="5143512"/>
            <a:ext cx="8143900" cy="1428760"/>
          </a:xfrm>
          <a:prstGeom prst="rect">
            <a:avLst/>
          </a:prstGeom>
        </p:spPr>
        <p:txBody>
          <a:bodyPr tIns="0">
            <a:normAutofit/>
          </a:bodyPr>
          <a:lstStyle/>
          <a:p>
            <a:endParaRPr kumimoji="0" lang="uk-UA" sz="24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shade val="30000"/>
                  <a:satMod val="1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28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ПРОБЛЕМИ МІСЬКОГО ТРАНСПОРТУ</a:t>
            </a:r>
            <a:endParaRPr lang="uk-UA" sz="2800" dirty="0"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35608" y="1447800"/>
            <a:ext cx="4000488" cy="4800600"/>
          </a:xfrm>
        </p:spPr>
        <p:txBody>
          <a:bodyPr>
            <a:normAutofit/>
          </a:bodyPr>
          <a:lstStyle/>
          <a:p>
            <a:r>
              <a:rPr lang="uk-UA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Перевантаження транспортних засобів;</a:t>
            </a:r>
          </a:p>
          <a:p>
            <a:r>
              <a:rPr lang="uk-UA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Розрахунок дрібними грошима та дрібна решта;</a:t>
            </a:r>
          </a:p>
          <a:p>
            <a:r>
              <a:rPr lang="uk-UA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Проблема користування міським транспортом для гостей міста;</a:t>
            </a:r>
          </a:p>
          <a:p>
            <a:r>
              <a:rPr lang="uk-UA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Моніторинг руху транспортних засобів;</a:t>
            </a:r>
          </a:p>
          <a:p>
            <a:r>
              <a:rPr lang="uk-UA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Контроль оплати у міському транспорті;</a:t>
            </a:r>
          </a:p>
          <a:p>
            <a:r>
              <a:rPr lang="uk-UA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достатня кількість кондукторів.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218" name="Picture 2" descr="http://lh6.ggpht.com/_d9A2Z8bt0QQ/TDG4_HTgakI/AAAAAAAAJEQ/sfV4JhaDMNE/s640/P704000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1556792"/>
            <a:ext cx="3384375" cy="25382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http://vse.rv.ua/sites/default/files/styles/250x250/public/field/image/monetu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3861049"/>
            <a:ext cx="3379158" cy="2304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96349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uk-UA" sz="24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itchFamily="18" charset="0"/>
              </a:rPr>
              <a:t>НЕДОЛІКИ ІСНУЮЧИХ СИСТЕМИ УПРАВЛІННЯ МІСЬКИМИ ТРАНСПОРТОМ</a:t>
            </a:r>
            <a:endParaRPr lang="uk-UA" sz="2400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03648" y="1628800"/>
            <a:ext cx="7498080" cy="4547592"/>
          </a:xfrm>
        </p:spPr>
        <p:txBody>
          <a:bodyPr>
            <a:normAutofit lnSpcReduction="10000"/>
          </a:bodyPr>
          <a:lstStyle/>
          <a:p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Вузький спектр функціональних можливостей;</a:t>
            </a:r>
          </a:p>
          <a:p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Надають малу кількість інформації;</a:t>
            </a:r>
          </a:p>
          <a:p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Управління здійснюється в ручному режимі;</a:t>
            </a:r>
          </a:p>
          <a:p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працюють в режимі реального часу;</a:t>
            </a:r>
          </a:p>
          <a:p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Залежать від погодних умов;</a:t>
            </a:r>
          </a:p>
          <a:p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враховані особливості людського менталітету.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259632" y="548680"/>
            <a:ext cx="2880320" cy="16561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uk-UA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Мета дослідження 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покращення ефективності управління  міським транспортом.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262642" y="2492896"/>
            <a:ext cx="2880320" cy="16561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uk-UA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Об’єкт дослідження 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процес аналізу даних, який забезпечує управління міським транспортом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259632" y="4437112"/>
            <a:ext cx="2880320" cy="16561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uk-UA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 дослідження 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системи, 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які використовуються для управління міським транспортом.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831518" y="260648"/>
            <a:ext cx="4104456" cy="59766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uk-UA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Задачі дослідження:</a:t>
            </a:r>
          </a:p>
          <a:p>
            <a:pPr marL="342900" lvl="0" indent="-342900">
              <a:buFont typeface="+mj-lt"/>
              <a:buAutoNum type="arabicPeriod"/>
            </a:pPr>
            <a:r>
              <a:rPr lang="uk-UA" dirty="0">
                <a:latin typeface="Times New Roman" pitchFamily="18" charset="0"/>
                <a:cs typeface="Times New Roman" pitchFamily="18" charset="0"/>
              </a:rPr>
              <a:t>Здійснити техніко-економічне обґрунтування доцільності розробки інтелектуальної системи диспетчеризації транспортної структури міста.</a:t>
            </a:r>
          </a:p>
          <a:p>
            <a:pPr marL="342900" lvl="0" indent="-342900">
              <a:buFont typeface="+mj-lt"/>
              <a:buAutoNum type="arabicPeriod"/>
            </a:pPr>
            <a:r>
              <a:rPr lang="uk-UA" dirty="0">
                <a:latin typeface="Times New Roman" pitchFamily="18" charset="0"/>
                <a:cs typeface="Times New Roman" pitchFamily="18" charset="0"/>
              </a:rPr>
              <a:t>Розробити модель інтелектуальної системи диспетчеризації транспортної структури міста.</a:t>
            </a:r>
          </a:p>
          <a:p>
            <a:pPr marL="342900" lvl="0" indent="-342900">
              <a:buFont typeface="+mj-lt"/>
              <a:buAutoNum type="arabicPeriod"/>
            </a:pPr>
            <a:r>
              <a:rPr lang="uk-UA" dirty="0">
                <a:latin typeface="Times New Roman" pitchFamily="18" charset="0"/>
                <a:cs typeface="Times New Roman" pitchFamily="18" charset="0"/>
              </a:rPr>
              <a:t>Розробити алгоритм прогнозування пасажиропотоку у міському транспорті.</a:t>
            </a:r>
          </a:p>
          <a:p>
            <a:pPr marL="342900" lvl="0" indent="-342900">
              <a:buFont typeface="+mj-lt"/>
              <a:buAutoNum type="arabicPeriod"/>
            </a:pPr>
            <a:r>
              <a:rPr lang="uk-UA" dirty="0">
                <a:latin typeface="Times New Roman" pitchFamily="18" charset="0"/>
                <a:cs typeface="Times New Roman" pitchFamily="18" charset="0"/>
              </a:rPr>
              <a:t>Здійснити програмну реалізацію інтелектуальної системи диспетчеризації транспортної структури міста.</a:t>
            </a:r>
          </a:p>
          <a:p>
            <a:pPr marL="342900" lvl="0" indent="-342900">
              <a:buFont typeface="+mj-lt"/>
              <a:buAutoNum type="arabicPeriod"/>
            </a:pPr>
            <a:r>
              <a:rPr lang="uk-UA" dirty="0">
                <a:latin typeface="Times New Roman" pitchFamily="18" charset="0"/>
                <a:cs typeface="Times New Roman" pitchFamily="18" charset="0"/>
              </a:rPr>
              <a:t>Провести тестування та аналіз розробленої системи.</a:t>
            </a:r>
          </a:p>
          <a:p>
            <a:pPr marL="342900" lvl="0" indent="-342900">
              <a:buFont typeface="+mj-lt"/>
              <a:buAutoNum type="arabicPeriod"/>
            </a:pPr>
            <a:r>
              <a:rPr lang="uk-UA" dirty="0">
                <a:latin typeface="Times New Roman" pitchFamily="18" charset="0"/>
                <a:cs typeface="Times New Roman" pitchFamily="18" charset="0"/>
              </a:rPr>
              <a:t>Здійснити економічне підтвердження того що розроблена система є економічно доцільною.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uk-UA" sz="24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ОСНОВНІ ТЕХНОЛОГІЇ ВИКОРИСТАННЯ</a:t>
            </a:r>
            <a:endParaRPr lang="uk-UA" sz="2400" dirty="0"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75656" y="1772816"/>
            <a:ext cx="2852960" cy="1353332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  <a:buNone/>
            </a:pP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Технологія NFC </a:t>
            </a:r>
          </a:p>
        </p:txBody>
      </p:sp>
      <p:pic>
        <p:nvPicPr>
          <p:cNvPr id="16" name="Рисунок 15" descr="http://nfc-ukraine.com/sites/default/files/styles/large/public/images/20132906085346.jpg?itok=DvLUaY7r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268761"/>
            <a:ext cx="4104456" cy="2952328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Рисунок 16" descr="http://monitoring-gps.com.ua/new/index.php?q=system/files/articleImages/10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7078" y="3645024"/>
            <a:ext cx="3816424" cy="2304257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Content Placeholder 2"/>
          <p:cNvSpPr txBox="1">
            <a:spLocks/>
          </p:cNvSpPr>
          <p:nvPr/>
        </p:nvSpPr>
        <p:spPr>
          <a:xfrm>
            <a:off x="5508104" y="4509120"/>
            <a:ext cx="2852960" cy="1353332"/>
          </a:xfrm>
          <a:prstGeom prst="rect">
            <a:avLst/>
          </a:prstGeom>
        </p:spPr>
        <p:txBody>
          <a:bodyPr>
            <a:normAutofit/>
          </a:bodyPr>
          <a:lstStyle>
            <a:lvl1pPr marL="365760" indent="-283464" algn="l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37744" algn="l" rtl="0" eaLnBrk="1" latinLnBrk="0" hangingPunct="1">
              <a:lnSpc>
                <a:spcPct val="100000"/>
              </a:lnSpc>
              <a:spcBef>
                <a:spcPts val="550"/>
              </a:spcBef>
              <a:buClr>
                <a:schemeClr val="accent1"/>
              </a:buClr>
              <a:buFont typeface="Verdana"/>
              <a:buChar char="◦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86968" indent="-22860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Char char="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173736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8448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0876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907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055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>
              <a:lnSpc>
                <a:spcPct val="150000"/>
              </a:lnSpc>
              <a:buFont typeface="Wingdings 2"/>
              <a:buNone/>
            </a:pP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Технологія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GPS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моніторингу</a:t>
            </a:r>
            <a:endParaRPr lang="uk-UA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628800"/>
            <a:ext cx="7200800" cy="4464496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 </a:t>
            </a:r>
            <a:r>
              <a:rPr lang="uk-UA" sz="24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РОБОТИ ІНТЕЛЕКТУАЛЬНОЇ СИСТЕМИ ДИСПЕТЧЕРИЗАЦІЇ ТРАНСПОРТНОЇ СТРУКТУРИ МІСТА</a:t>
            </a:r>
            <a:endParaRPr lang="uk-UA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</p:spPr>
        <p:txBody>
          <a:bodyPr>
            <a:normAutofit/>
          </a:bodyPr>
          <a:lstStyle/>
          <a:p>
            <a:pPr algn="ctr"/>
            <a:r>
              <a:rPr lang="uk-UA" sz="22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ЗАГАЛЬНА СХЕМА ВЗАЄМОДІЇ МОДУЛІВ СИСТЕМИ</a:t>
            </a:r>
            <a:endParaRPr lang="uk-UA" sz="2200" dirty="0"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1641152"/>
            <a:ext cx="5858421" cy="3732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3986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uk-UA" sz="24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itchFamily="18" charset="0"/>
              </a:rPr>
              <a:t>СХЕМА РОБОТИ ТРАНСПОРТНОГО МОДУЛЯ</a:t>
            </a:r>
          </a:p>
        </p:txBody>
      </p:sp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6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2" name="Рисунок 1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9391" y="1700808"/>
            <a:ext cx="7244695" cy="396044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uk-UA" sz="24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itchFamily="18" charset="0"/>
              </a:rPr>
              <a:t>МОДУЛЬ </a:t>
            </a:r>
            <a:r>
              <a:rPr lang="uk-UA" sz="24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itchFamily="18" charset="0"/>
              </a:rPr>
              <a:t>ГОЛОВНОГО СЕРВЕРА ІНТЕЛЕКТУАЛЬНОЇ СИСТЕМИ ДИСПЕТЧЕРИЗАЦІЇ ТРАНСПОРТНОЇ СТРУКТУРИ МІСТА</a:t>
            </a:r>
            <a:endParaRPr lang="ru-RU" sz="2400" dirty="0"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itchFamily="18" charset="0"/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6" name="Рисунок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1813347"/>
            <a:ext cx="6768752" cy="360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0702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2838</TotalTime>
  <Words>510</Words>
  <Application>Microsoft Office PowerPoint</Application>
  <PresentationFormat>Экран (4:3)</PresentationFormat>
  <Paragraphs>69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Solstice</vt:lpstr>
      <vt:lpstr>Дипломна робота на здобуття кваліфікації спеціаліста</vt:lpstr>
      <vt:lpstr>ПРОБЛЕМИ МІСЬКОГО ТРАНСПОРТУ</vt:lpstr>
      <vt:lpstr>НЕДОЛІКИ ІСНУЮЧИХ СИСТЕМИ УПРАВЛІННЯ МІСЬКИМИ ТРАНСПОРТОМ</vt:lpstr>
      <vt:lpstr>Презентация PowerPoint</vt:lpstr>
      <vt:lpstr>ОСНОВНІ ТЕХНОЛОГІЇ ВИКОРИСТАННЯ</vt:lpstr>
      <vt:lpstr>ПРИНЦИП РОБОТИ ІНТЕЛЕКТУАЛЬНОЇ СИСТЕМИ ДИСПЕТЧЕРИЗАЦІЇ ТРАНСПОРТНОЇ СТРУКТУРИ МІСТА</vt:lpstr>
      <vt:lpstr>ЗАГАЛЬНА СХЕМА ВЗАЄМОДІЇ МОДУЛІВ СИСТЕМИ</vt:lpstr>
      <vt:lpstr>СХЕМА РОБОТИ ТРАНСПОРТНОГО МОДУЛЯ</vt:lpstr>
      <vt:lpstr>МОДУЛЬ ГОЛОВНОГО СЕРВЕРА ІНТЕЛЕКТУАЛЬНОЇ СИСТЕМИ ДИСПЕТЧЕРИЗАЦІЇ ТРАНСПОРТНОЇ СТРУКТУРИ МІСТА</vt:lpstr>
      <vt:lpstr>МОДЕЛЬ ІНТЕЛЕКТУАЛЬНОЇ СИСТЕМИ УПРАВЛІННЯ МІСЬКИМ ТРАНСПОРТОМ</vt:lpstr>
      <vt:lpstr>Архітектура нейро-нечіткої мережі для оперативного прогнозування пасажиропотоків</vt:lpstr>
      <vt:lpstr>Наукова новизна одержаних результатів</vt:lpstr>
      <vt:lpstr>ЕКОНОМІЧНА ЧАСТИНА</vt:lpstr>
      <vt:lpstr>ВИСНОВКИ</vt:lpstr>
      <vt:lpstr> </vt:lpstr>
    </vt:vector>
  </TitlesOfParts>
  <Company>Aricent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Дисертаційна робота на здобуття кваліфікації магістра наук</dc:title>
  <dc:creator>Onotole</dc:creator>
  <cp:lastModifiedBy>Kostya</cp:lastModifiedBy>
  <cp:revision>102</cp:revision>
  <cp:lastPrinted>2014-06-23T22:41:30Z</cp:lastPrinted>
  <dcterms:created xsi:type="dcterms:W3CDTF">2010-10-11T16:32:48Z</dcterms:created>
  <dcterms:modified xsi:type="dcterms:W3CDTF">2015-06-15T19:45:29Z</dcterms:modified>
</cp:coreProperties>
</file>