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1" r:id="rId3"/>
    <p:sldId id="257" r:id="rId4"/>
    <p:sldId id="258" r:id="rId5"/>
    <p:sldId id="268" r:id="rId6"/>
    <p:sldId id="269" r:id="rId7"/>
    <p:sldId id="259" r:id="rId8"/>
    <p:sldId id="262" r:id="rId9"/>
    <p:sldId id="261" r:id="rId10"/>
    <p:sldId id="263" r:id="rId11"/>
    <p:sldId id="264" r:id="rId12"/>
    <p:sldId id="265" r:id="rId13"/>
    <p:sldId id="270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14.06.2015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29600" cy="1828800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solidFill>
                  <a:srgbClr val="00B050"/>
                </a:solidFill>
              </a:rPr>
              <a:t>Розробка </a:t>
            </a:r>
            <a:r>
              <a:rPr lang="uk-UA" sz="3600" b="1" dirty="0" smtClean="0">
                <a:solidFill>
                  <a:srgbClr val="00B050"/>
                </a:solidFill>
              </a:rPr>
              <a:t>інтелектуальної системи </a:t>
            </a:r>
            <a:r>
              <a:rPr lang="uk-UA" sz="3600" b="1" dirty="0" smtClean="0">
                <a:solidFill>
                  <a:srgbClr val="00B050"/>
                </a:solidFill>
              </a:rPr>
              <a:t>інтернет−</a:t>
            </a:r>
            <a:r>
              <a:rPr lang="uk-UA" sz="3600" b="1" dirty="0" err="1" smtClean="0">
                <a:solidFill>
                  <a:srgbClr val="00B050"/>
                </a:solidFill>
              </a:rPr>
              <a:t>парсингу</a:t>
            </a:r>
            <a:r>
              <a:rPr lang="uk-UA" sz="3600" b="1" dirty="0" smtClean="0">
                <a:solidFill>
                  <a:srgbClr val="00B050"/>
                </a:solidFill>
              </a:rPr>
              <a:t> контенту веб−ресурсів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284984"/>
            <a:ext cx="7232848" cy="1601191"/>
          </a:xfrm>
        </p:spPr>
        <p:txBody>
          <a:bodyPr>
            <a:noAutofit/>
          </a:bodyPr>
          <a:lstStyle/>
          <a:p>
            <a:pPr algn="l">
              <a:spcBef>
                <a:spcPct val="0"/>
              </a:spcBef>
            </a:pPr>
            <a:r>
              <a:rPr lang="ru-RU" sz="2800" b="1" dirty="0" err="1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Розробив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студент </a:t>
            </a:r>
            <a:r>
              <a:rPr lang="ru-RU" sz="2800" b="1" dirty="0" err="1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групи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1КН-</a:t>
            </a:r>
            <a:r>
              <a:rPr lang="en-US" sz="28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uk-UA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Кратасюк</a:t>
            </a:r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Віктор Васильович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800" b="1" dirty="0" err="1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Керівник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– Арсенюк </a:t>
            </a:r>
            <a:r>
              <a:rPr lang="ru-RU" sz="2800" b="1" dirty="0" err="1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Ігор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Ростиславович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609329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Вінниця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2015р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49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FFFF00"/>
                </a:solidFill>
                <a:effectLst/>
              </a:rPr>
              <a:t>Загальна схема взаємодії  елементів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 descr="C:\Users\Viktor\Desktop\2014-06-21_13405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" y="1196752"/>
            <a:ext cx="8272780" cy="5494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610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/>
          <a:lstStyle/>
          <a:p>
            <a:pPr algn="ctr"/>
            <a:r>
              <a:rPr lang="uk-UA" sz="3600" dirty="0" smtClean="0">
                <a:solidFill>
                  <a:srgbClr val="FFFF00"/>
                </a:solidFill>
                <a:effectLst/>
              </a:rPr>
              <a:t>Графічний інтерфейс програми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C:\Users\Viktor\Desktop\2014-06-22_15155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3" y="1528041"/>
            <a:ext cx="4122023" cy="1869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Viktor\Desktop\2014-06-22_15245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727" y="1407324"/>
            <a:ext cx="3486070" cy="198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Viktor\Desktop\2014-06-22_153739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64" y="4005064"/>
            <a:ext cx="3630086" cy="21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Viktor\Desktop\2014-06-22_154025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39" y="4005064"/>
            <a:ext cx="2849676" cy="197452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924264" y="119097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</a:rPr>
              <a:t>Головне вікно програми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67988" y="111545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>
                <a:solidFill>
                  <a:srgbClr val="00B050"/>
                </a:solidFill>
              </a:rPr>
              <a:t>Вінко</a:t>
            </a:r>
            <a:r>
              <a:rPr lang="uk-UA" dirty="0" smtClean="0">
                <a:solidFill>
                  <a:srgbClr val="00B050"/>
                </a:solidFill>
              </a:rPr>
              <a:t> додавання ресурсів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6738" y="371703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err="1" smtClean="0">
                <a:solidFill>
                  <a:srgbClr val="00B050"/>
                </a:solidFill>
              </a:rPr>
              <a:t>Вінко</a:t>
            </a:r>
            <a:r>
              <a:rPr lang="uk-UA" dirty="0" smtClean="0">
                <a:solidFill>
                  <a:srgbClr val="00B050"/>
                </a:solidFill>
              </a:rPr>
              <a:t> вводу команд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12081" y="372386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</a:rPr>
              <a:t>Поле попереднього перегляду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4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/>
          <a:lstStyle/>
          <a:p>
            <a:pPr algn="ctr"/>
            <a:r>
              <a:rPr lang="uk-UA" sz="3600" dirty="0" smtClean="0">
                <a:solidFill>
                  <a:srgbClr val="FFFF00"/>
                </a:solidFill>
                <a:effectLst/>
              </a:rPr>
              <a:t>Результати тестування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91566" y="153720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</a:rPr>
              <a:t>Результати </a:t>
            </a:r>
            <a:r>
              <a:rPr lang="uk-UA" dirty="0" smtClean="0">
                <a:solidFill>
                  <a:srgbClr val="00B050"/>
                </a:solidFill>
              </a:rPr>
              <a:t>проектованої системи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9437" y="1607251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B050"/>
                </a:solidFill>
              </a:rPr>
              <a:t>Результати аналога </a:t>
            </a:r>
            <a:r>
              <a:rPr lang="en-US" dirty="0">
                <a:solidFill>
                  <a:srgbClr val="00B050"/>
                </a:solidFill>
              </a:rPr>
              <a:t>X</a:t>
            </a:r>
            <a:r>
              <a:rPr lang="uk-UA" dirty="0">
                <a:solidFill>
                  <a:srgbClr val="00B050"/>
                </a:solidFill>
              </a:rPr>
              <a:t>-</a:t>
            </a:r>
            <a:r>
              <a:rPr lang="en-US" dirty="0">
                <a:solidFill>
                  <a:srgbClr val="00B050"/>
                </a:solidFill>
              </a:rPr>
              <a:t>Parser Light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6" name="Рисунок 15" descr="C:\Users\Viktor\Desktop\2014-06-23_19215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83539"/>
            <a:ext cx="4171702" cy="2484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Viktor\Desktop\2014-06-23_19144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22400"/>
            <a:ext cx="4176729" cy="2445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984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/>
          <a:lstStyle/>
          <a:p>
            <a:pPr algn="ctr"/>
            <a:r>
              <a:rPr lang="uk-UA" sz="3600" dirty="0" smtClean="0">
                <a:solidFill>
                  <a:srgbClr val="FFFF00"/>
                </a:solidFill>
                <a:effectLst/>
              </a:rPr>
              <a:t>Апробація роботи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12776"/>
            <a:ext cx="43924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000" dirty="0"/>
              <a:t> </a:t>
            </a:r>
            <a:r>
              <a:rPr lang="uk-UA" sz="2000" dirty="0" smtClean="0"/>
              <a:t>       Дана робота не одноразово доповідалася на </a:t>
            </a:r>
            <a:r>
              <a:rPr lang="uk-UA" sz="2000" i="1" dirty="0"/>
              <a:t>науково-технічних конференціях </a:t>
            </a:r>
            <a:r>
              <a:rPr lang="uk-UA" sz="2000" dirty="0"/>
              <a:t>професорсько-викладацького складу, співробітників та студентів університету за участю працівників науково-дослідних організацій та інженерно-технічних працівників підприємств м. Вінниці.</a:t>
            </a:r>
            <a:r>
              <a:rPr lang="uk-UA" sz="2000" dirty="0" smtClean="0"/>
              <a:t> </a:t>
            </a:r>
          </a:p>
          <a:p>
            <a:pPr algn="just"/>
            <a:r>
              <a:rPr lang="uk-UA" sz="2000" dirty="0"/>
              <a:t> </a:t>
            </a:r>
            <a:r>
              <a:rPr lang="uk-UA" sz="2000" dirty="0" smtClean="0"/>
              <a:t>       </a:t>
            </a:r>
            <a:r>
              <a:rPr lang="uk-UA" sz="2000" b="1" dirty="0" smtClean="0"/>
              <a:t>Має </a:t>
            </a:r>
            <a:r>
              <a:rPr lang="uk-UA" sz="2000" b="1" dirty="0"/>
              <a:t>4 публікації</a:t>
            </a:r>
            <a:r>
              <a:rPr lang="uk-UA" sz="2000" dirty="0"/>
              <a:t>: </a:t>
            </a:r>
            <a:r>
              <a:rPr lang="uk-UA" sz="2000" b="1" i="1" dirty="0"/>
              <a:t>авторське право на твір</a:t>
            </a:r>
            <a:r>
              <a:rPr lang="uk-UA" sz="2000" dirty="0"/>
              <a:t> (програму), </a:t>
            </a:r>
            <a:r>
              <a:rPr lang="uk-UA" sz="2000" b="1" i="1" dirty="0"/>
              <a:t>матеріали міжнародної науково-</a:t>
            </a:r>
            <a:r>
              <a:rPr lang="uk-UA" sz="2000" b="1" i="1" dirty="0" err="1"/>
              <a:t>пратичної</a:t>
            </a:r>
            <a:r>
              <a:rPr lang="uk-UA" sz="2000" b="1" i="1" dirty="0"/>
              <a:t> конференції</a:t>
            </a:r>
            <a:r>
              <a:rPr lang="uk-UA" sz="2000" dirty="0"/>
              <a:t> „Інтернет – Освіта – Наука” та </a:t>
            </a:r>
            <a:r>
              <a:rPr lang="uk-UA" sz="2000" b="1" i="1" dirty="0" smtClean="0"/>
              <a:t>двоє </a:t>
            </a:r>
            <a:r>
              <a:rPr lang="uk-UA" sz="2000" b="1" i="1" dirty="0"/>
              <a:t>тез </a:t>
            </a:r>
            <a:r>
              <a:rPr lang="uk-UA" sz="2000" b="1" i="1" dirty="0" smtClean="0"/>
              <a:t>доповідей вище вказаних конференцій.</a:t>
            </a:r>
            <a:endParaRPr lang="uk-UA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83178"/>
            <a:ext cx="3397386" cy="475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/>
          <a:lstStyle/>
          <a:p>
            <a:pPr algn="ctr"/>
            <a:r>
              <a:rPr lang="ru-RU" sz="3600" dirty="0" err="1" smtClean="0">
                <a:solidFill>
                  <a:srgbClr val="FFFF00"/>
                </a:solidFill>
                <a:effectLst/>
              </a:rPr>
              <a:t>Висновки</a:t>
            </a:r>
            <a:r>
              <a:rPr lang="ru-RU" sz="3600" dirty="0" smtClean="0">
                <a:solidFill>
                  <a:srgbClr val="FFFF00"/>
                </a:solidFill>
                <a:effectLst/>
              </a:rPr>
              <a:t>: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1052735"/>
            <a:ext cx="80289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 smtClean="0"/>
              <a:t>	Проведено </a:t>
            </a:r>
            <a:r>
              <a:rPr lang="uk-UA" sz="2400" dirty="0"/>
              <a:t>дослідження та аналіз існуючих аналогів на ринку, та обґрунтування доцільності розробки інтелектуального модуля. Виконано </a:t>
            </a:r>
            <a:r>
              <a:rPr lang="uk-UA" sz="2400" dirty="0" err="1"/>
              <a:t>обгрункування</a:t>
            </a:r>
            <a:r>
              <a:rPr lang="uk-UA" sz="2400" dirty="0"/>
              <a:t> вибору математичної моделі </a:t>
            </a:r>
            <a:r>
              <a:rPr lang="uk-UA" sz="2400" dirty="0" smtClean="0"/>
              <a:t>та її вдосконалення. </a:t>
            </a:r>
            <a:r>
              <a:rPr lang="uk-UA" sz="2400" dirty="0"/>
              <a:t>Розроблено алгоритм </a:t>
            </a:r>
            <a:r>
              <a:rPr lang="uk-UA" sz="2400" dirty="0" smtClean="0"/>
              <a:t>інтелектуальної системи </a:t>
            </a:r>
            <a:r>
              <a:rPr lang="uk-UA" sz="2400" dirty="0"/>
              <a:t>та обґрунтовано вибір генетичного алгоритму.</a:t>
            </a:r>
            <a:endParaRPr lang="ru-RU" sz="2400" dirty="0"/>
          </a:p>
          <a:p>
            <a:pPr algn="just"/>
            <a:r>
              <a:rPr lang="uk-UA" sz="2400" dirty="0" smtClean="0"/>
              <a:t>	</a:t>
            </a:r>
            <a:r>
              <a:rPr lang="uk-UA" sz="2400" dirty="0" smtClean="0"/>
              <a:t>Проведені економічні розрахунки довели доцільність та окупність нової розробки. Робота </a:t>
            </a:r>
            <a:r>
              <a:rPr lang="uk-UA" sz="2400" dirty="0"/>
              <a:t>містить розгляд детального планування та розробки об’єктно орієнтованої системи з використанням </a:t>
            </a:r>
            <a:r>
              <a:rPr lang="en-US" sz="2400" dirty="0"/>
              <a:t>UML</a:t>
            </a:r>
            <a:r>
              <a:rPr lang="uk-UA" sz="2400" dirty="0"/>
              <a:t> діаграм</a:t>
            </a:r>
            <a:r>
              <a:rPr lang="uk-UA" sz="2400" dirty="0" smtClean="0"/>
              <a:t>. </a:t>
            </a:r>
            <a:r>
              <a:rPr lang="uk-UA" sz="2400" dirty="0" smtClean="0"/>
              <a:t>Після розв’язання усіх поставлених задач та аналізу результатів тестування системи мета роботи була досягнута в повній мірі. </a:t>
            </a:r>
            <a:endParaRPr lang="ru-RU" sz="2400" dirty="0"/>
          </a:p>
          <a:p>
            <a:pPr algn="just"/>
            <a:r>
              <a:rPr lang="uk-UA" sz="2400" dirty="0" smtClean="0">
                <a:solidFill>
                  <a:srgbClr val="00B050"/>
                </a:solidFill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2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496" y="2636912"/>
            <a:ext cx="9144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err="1" smtClean="0">
                <a:solidFill>
                  <a:srgbClr val="FFFF00"/>
                </a:solidFill>
                <a:effectLst/>
              </a:rPr>
              <a:t>Дякую</a:t>
            </a:r>
            <a:r>
              <a:rPr lang="ru-RU" sz="6000" dirty="0" smtClean="0">
                <a:solidFill>
                  <a:srgbClr val="FFFF00"/>
                </a:solidFill>
                <a:effectLst/>
              </a:rPr>
              <a:t> за </a:t>
            </a:r>
            <a:r>
              <a:rPr lang="ru-RU" sz="6000" dirty="0" err="1" smtClean="0">
                <a:solidFill>
                  <a:srgbClr val="FFFF00"/>
                </a:solidFill>
                <a:effectLst/>
              </a:rPr>
              <a:t>увагу</a:t>
            </a:r>
            <a:r>
              <a:rPr lang="ru-RU" sz="6000" dirty="0" smtClean="0">
                <a:solidFill>
                  <a:srgbClr val="FFFF00"/>
                </a:solidFill>
                <a:effectLst/>
              </a:rPr>
              <a:t>!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417" y="476672"/>
            <a:ext cx="8928992" cy="6264696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b="1" dirty="0" smtClean="0">
                <a:solidFill>
                  <a:srgbClr val="FFFF00"/>
                </a:solidFill>
              </a:rPr>
              <a:t>Об’єктом</a:t>
            </a:r>
            <a:r>
              <a:rPr lang="uk-UA" dirty="0" smtClean="0"/>
              <a:t> </a:t>
            </a:r>
            <a:r>
              <a:rPr lang="uk-UA" dirty="0"/>
              <a:t>дослідження є процес аналізу та отримання  інформації з веб-ресурсів</a:t>
            </a:r>
            <a:r>
              <a:rPr lang="uk-UA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uk-UA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b="1" dirty="0">
                <a:solidFill>
                  <a:srgbClr val="FFFF00"/>
                </a:solidFill>
              </a:rPr>
              <a:t>Предметом</a:t>
            </a:r>
            <a:r>
              <a:rPr lang="uk-UA" dirty="0"/>
              <a:t> дослідження є моделі та методи отримання контенту веб-ресурсів з використанням програмних засобів</a:t>
            </a:r>
            <a:r>
              <a:rPr lang="uk-UA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uk-UA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b="1" dirty="0">
                <a:solidFill>
                  <a:srgbClr val="FFFF00"/>
                </a:solidFill>
              </a:rPr>
              <a:t>Метою</a:t>
            </a:r>
            <a:r>
              <a:rPr lang="uk-UA" dirty="0"/>
              <a:t> дослідження є покращення якості отримання інформації, що </a:t>
            </a:r>
            <a:r>
              <a:rPr lang="uk-UA" dirty="0" err="1"/>
              <a:t>розміщюється</a:t>
            </a:r>
            <a:r>
              <a:rPr lang="uk-UA" dirty="0"/>
              <a:t> на веб-ресурсах шляхом розроблення інтелектуальної системи інтернет-</a:t>
            </a:r>
            <a:r>
              <a:rPr lang="uk-UA" dirty="0" err="1"/>
              <a:t>парсингу</a:t>
            </a:r>
            <a:r>
              <a:rPr lang="uk-UA" dirty="0"/>
              <a:t> контенту веб-ресурсів.</a:t>
            </a:r>
          </a:p>
        </p:txBody>
      </p:sp>
    </p:spTree>
    <p:extLst>
      <p:ext uri="{BB962C8B-B14F-4D97-AF65-F5344CB8AC3E}">
        <p14:creationId xmlns:p14="http://schemas.microsoft.com/office/powerpoint/2010/main" val="66450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00" cy="9144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</a:rPr>
              <a:t>Актуальність роботи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772816"/>
            <a:ext cx="8928992" cy="4464496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ru-RU" sz="2800" dirty="0" err="1">
                <a:solidFill>
                  <a:srgbClr val="00B050"/>
                </a:solidFill>
                <a:effectLst/>
              </a:rPr>
              <a:t>Розроблена</a:t>
            </a:r>
            <a:r>
              <a:rPr lang="ru-RU" sz="2800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>
                <a:solidFill>
                  <a:srgbClr val="00B050"/>
                </a:solidFill>
                <a:effectLst/>
              </a:rPr>
              <a:t>програма</a:t>
            </a:r>
            <a:r>
              <a:rPr lang="ru-RU" sz="2800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>
                <a:solidFill>
                  <a:srgbClr val="00B050"/>
                </a:solidFill>
                <a:effectLst/>
              </a:rPr>
              <a:t>може</a:t>
            </a:r>
            <a:r>
              <a:rPr lang="ru-RU" sz="2800" dirty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effectLst/>
              </a:rPr>
              <a:t>використовуватись</a:t>
            </a:r>
            <a:r>
              <a:rPr lang="ru-RU" sz="2800" dirty="0" smtClean="0">
                <a:solidFill>
                  <a:srgbClr val="00B050"/>
                </a:solidFill>
                <a:effectLst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effectLst/>
              </a:rPr>
              <a:t>Для </a:t>
            </a:r>
            <a:r>
              <a:rPr lang="ru-RU" sz="2800" dirty="0" err="1" smtClean="0">
                <a:effectLst/>
              </a:rPr>
              <a:t>вилучення</a:t>
            </a:r>
            <a:r>
              <a:rPr lang="ru-RU" sz="2800" dirty="0" smtClean="0">
                <a:effectLst/>
              </a:rPr>
              <a:t> контенту </a:t>
            </a:r>
            <a:r>
              <a:rPr lang="ru-RU" sz="2800" dirty="0" err="1" smtClean="0">
                <a:effectLst/>
              </a:rPr>
              <a:t>із</a:t>
            </a:r>
            <a:r>
              <a:rPr lang="ru-RU" sz="2800" dirty="0" smtClean="0">
                <a:effectLst/>
              </a:rPr>
              <a:t> веб-</a:t>
            </a:r>
            <a:r>
              <a:rPr lang="ru-RU" sz="2800" dirty="0" err="1" smtClean="0">
                <a:effectLst/>
              </a:rPr>
              <a:t>ресурсів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представлених</a:t>
            </a:r>
            <a:r>
              <a:rPr lang="ru-RU" sz="2800" dirty="0" smtClean="0">
                <a:effectLst/>
              </a:rPr>
              <a:t> в </a:t>
            </a:r>
            <a:r>
              <a:rPr lang="ru-RU" sz="2800" dirty="0" err="1" smtClean="0">
                <a:effectLst/>
              </a:rPr>
              <a:t>мережі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Інтернет</a:t>
            </a:r>
            <a:r>
              <a:rPr lang="ru-RU" sz="2800" dirty="0" smtClean="0">
                <a:effectLst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 smtClean="0">
                <a:effectLst/>
              </a:rPr>
              <a:t>Зручного перенесення інформації із застарілого сайту на оновлений ресурс;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 smtClean="0">
                <a:effectLst/>
              </a:rPr>
              <a:t>Як засіб збору інформації для наповнення веб−сайту.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966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>
                <a:solidFill>
                  <a:srgbClr val="FFFF00"/>
                </a:solidFill>
                <a:effectLst/>
              </a:rPr>
              <a:t>Аналіз</a:t>
            </a:r>
            <a:r>
              <a:rPr lang="ru-RU" sz="4400" dirty="0" smtClean="0">
                <a:solidFill>
                  <a:srgbClr val="FFFF00"/>
                </a:solidFill>
                <a:effectLst/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  <a:effectLst/>
              </a:rPr>
              <a:t>методів</a:t>
            </a:r>
            <a:r>
              <a:rPr lang="ru-RU" sz="4400" dirty="0" smtClean="0">
                <a:solidFill>
                  <a:srgbClr val="FFFF00"/>
                </a:solidFill>
                <a:effectLst/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  <a:effectLst/>
              </a:rPr>
              <a:t>вирішення</a:t>
            </a:r>
            <a:r>
              <a:rPr lang="ru-RU" sz="4400" dirty="0" smtClean="0">
                <a:solidFill>
                  <a:srgbClr val="FFFF00"/>
                </a:solidFill>
                <a:effectLst/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  <a:effectLst/>
              </a:rPr>
              <a:t>задачі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5008" y="1484784"/>
            <a:ext cx="8928992" cy="3600400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ru-RU" sz="2800" dirty="0" smtClean="0">
                <a:solidFill>
                  <a:srgbClr val="00B050"/>
                </a:solidFill>
                <a:effectLst/>
              </a:rPr>
              <a:t>В </a:t>
            </a:r>
            <a:r>
              <a:rPr lang="ru-RU" sz="2800" dirty="0" err="1" smtClean="0">
                <a:solidFill>
                  <a:srgbClr val="00B050"/>
                </a:solidFill>
                <a:effectLst/>
              </a:rPr>
              <a:t>ході</a:t>
            </a:r>
            <a:r>
              <a:rPr lang="ru-RU" sz="2800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effectLst/>
              </a:rPr>
              <a:t>роботи</a:t>
            </a:r>
            <a:r>
              <a:rPr lang="ru-RU" sz="2800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effectLst/>
              </a:rPr>
              <a:t>розглядалися</a:t>
            </a:r>
            <a:r>
              <a:rPr lang="ru-RU" sz="2800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effectLst/>
              </a:rPr>
              <a:t>наступні</a:t>
            </a:r>
            <a:r>
              <a:rPr lang="ru-RU" sz="2800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2800" dirty="0" err="1" smtClean="0">
                <a:solidFill>
                  <a:srgbClr val="00B050"/>
                </a:solidFill>
                <a:effectLst/>
              </a:rPr>
              <a:t>методи</a:t>
            </a:r>
            <a:r>
              <a:rPr lang="ru-RU" sz="2800" dirty="0" smtClean="0">
                <a:solidFill>
                  <a:srgbClr val="00B050"/>
                </a:solidFill>
                <a:effectLst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>
                <a:effectLst/>
              </a:rPr>
              <a:t>Метод, </a:t>
            </a:r>
            <a:r>
              <a:rPr lang="ru-RU" sz="2800" dirty="0" err="1" smtClean="0">
                <a:effectLst/>
              </a:rPr>
              <a:t>що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 err="1" smtClean="0">
                <a:effectLst/>
              </a:rPr>
              <a:t>базується</a:t>
            </a:r>
            <a:r>
              <a:rPr lang="ru-RU" sz="2800" dirty="0" smtClean="0">
                <a:effectLst/>
              </a:rPr>
              <a:t> на </a:t>
            </a:r>
            <a:r>
              <a:rPr lang="en-US" sz="2800" dirty="0" smtClean="0">
                <a:effectLst/>
              </a:rPr>
              <a:t>LL</a:t>
            </a:r>
            <a:r>
              <a:rPr lang="uk-UA" sz="2800" dirty="0" smtClean="0">
                <a:effectLst/>
              </a:rPr>
              <a:t> </a:t>
            </a:r>
            <a:r>
              <a:rPr lang="uk-UA" sz="2800" dirty="0" smtClean="0">
                <a:effectLst/>
              </a:rPr>
              <a:t>аналізаторі </a:t>
            </a:r>
            <a:r>
              <a:rPr lang="ru-RU" sz="2800" dirty="0" smtClean="0">
                <a:effectLst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/>
              <a:t>Метод, </a:t>
            </a:r>
            <a:r>
              <a:rPr lang="ru-RU" sz="2800" dirty="0" err="1"/>
              <a:t>що</a:t>
            </a:r>
            <a:r>
              <a:rPr lang="ru-RU" sz="2800" dirty="0"/>
              <a:t> </a:t>
            </a:r>
            <a:r>
              <a:rPr lang="ru-RU" sz="2800" dirty="0" err="1"/>
              <a:t>базується</a:t>
            </a:r>
            <a:r>
              <a:rPr lang="ru-RU" sz="2800" dirty="0"/>
              <a:t> на </a:t>
            </a:r>
            <a:r>
              <a:rPr lang="en-US" sz="2800" dirty="0" smtClean="0"/>
              <a:t>RL</a:t>
            </a:r>
            <a:r>
              <a:rPr lang="uk-UA" sz="2800" dirty="0" smtClean="0"/>
              <a:t> </a:t>
            </a:r>
            <a:r>
              <a:rPr lang="uk-UA" sz="2800" dirty="0"/>
              <a:t>аналізаторі </a:t>
            </a:r>
            <a:r>
              <a:rPr lang="ru-RU" sz="2800" dirty="0"/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 smtClean="0">
                <a:effectLst/>
              </a:rPr>
              <a:t>Метод рекурсивного спуску</a:t>
            </a:r>
            <a:r>
              <a:rPr lang="uk-UA" sz="2800" dirty="0" smtClean="0">
                <a:effectLst/>
              </a:rPr>
              <a:t>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/>
              <a:t>Метод на базі регулярних виразів</a:t>
            </a:r>
            <a:r>
              <a:rPr lang="uk-UA" sz="2800" dirty="0" smtClean="0"/>
              <a:t>;</a:t>
            </a:r>
            <a:endParaRPr lang="uk-UA" sz="2800" dirty="0" smtClean="0">
              <a:effectLst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uk-UA" sz="2800" dirty="0" smtClean="0">
                <a:effectLst/>
              </a:rPr>
              <a:t>Метод, що базується на генетичному алгоритмі.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83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err="1" smtClean="0">
                <a:solidFill>
                  <a:srgbClr val="FFFF00"/>
                </a:solidFill>
              </a:rPr>
              <a:t>Удосконалення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метематичної</a:t>
            </a:r>
            <a:r>
              <a:rPr lang="ru-RU" sz="4400" dirty="0" smtClean="0">
                <a:solidFill>
                  <a:srgbClr val="FFFF00"/>
                </a:solidFill>
              </a:rPr>
              <a:t> </a:t>
            </a:r>
            <a:r>
              <a:rPr lang="ru-RU" sz="4400" dirty="0" err="1" smtClean="0">
                <a:solidFill>
                  <a:srgbClr val="FFFF00"/>
                </a:solidFill>
              </a:rPr>
              <a:t>моделі</a:t>
            </a:r>
            <a:endParaRPr lang="ru-RU" sz="440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215008" y="1484784"/>
                <a:ext cx="8928992" cy="5184576"/>
              </a:xfrm>
            </p:spPr>
            <p:txBody>
              <a:bodyPr>
                <a:noAutofit/>
              </a:bodyPr>
              <a:lstStyle/>
              <a:p>
                <a:pPr marL="18288" indent="0" algn="ctr">
                  <a:buNone/>
                </a:pPr>
                <a:r>
                  <a:rPr lang="ru-RU" sz="2800" dirty="0" smtClean="0">
                    <a:solidFill>
                      <a:srgbClr val="00B050"/>
                    </a:solidFill>
                  </a:rPr>
                  <a:t>Для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усунення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збіжності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було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використано</a:t>
                </a:r>
                <a:r>
                  <a:rPr lang="ru-RU" sz="2800" dirty="0" smtClean="0">
                    <a:solidFill>
                      <a:srgbClr val="00B050"/>
                    </a:solidFill>
                    <a:effectLst/>
                  </a:rPr>
                  <a:t>:</a:t>
                </a:r>
              </a:p>
              <a:p>
                <a:pPr marL="18288" indent="0" algn="ctr">
                  <a:buNone/>
                </a:pPr>
                <a:endParaRPr lang="ru-RU" sz="2800" dirty="0" smtClean="0">
                  <a:solidFill>
                    <a:srgbClr val="00B050"/>
                  </a:solidFill>
                  <a:effectLst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uk-UA" sz="2400" dirty="0"/>
                  <a:t>Лінійне масштабування полягає у перетворенні функції пристосованості F до форми F’ через лінійну залежність </a:t>
                </a:r>
                <a:r>
                  <a:rPr lang="uk-UA" sz="2400" dirty="0" smtClean="0"/>
                  <a:t>виду</a:t>
                </a:r>
                <a:r>
                  <a:rPr lang="ru-RU" sz="2400" dirty="0" smtClean="0"/>
                  <a:t>: </a:t>
                </a:r>
                <a:r>
                  <a:rPr lang="en-US" sz="2400" i="1" dirty="0" smtClean="0"/>
                  <a:t>F</a:t>
                </a:r>
                <a:r>
                  <a:rPr lang="uk-UA" sz="2400" i="1" dirty="0"/>
                  <a:t> </a:t>
                </a:r>
                <a:r>
                  <a:rPr lang="uk-UA" sz="2400" dirty="0" smtClean="0"/>
                  <a:t>’ </a:t>
                </a:r>
                <a:r>
                  <a:rPr lang="uk-UA" sz="2400" dirty="0"/>
                  <a:t>= </a:t>
                </a:r>
                <a:r>
                  <a:rPr lang="en-US" sz="2400" i="1" dirty="0"/>
                  <a:t>AF</a:t>
                </a:r>
                <a:r>
                  <a:rPr lang="uk-UA" sz="2400" dirty="0"/>
                  <a:t> + </a:t>
                </a:r>
                <a:r>
                  <a:rPr lang="en-US" sz="2400" i="1" dirty="0"/>
                  <a:t>B</a:t>
                </a:r>
                <a:r>
                  <a:rPr lang="uk-UA" sz="2400" i="1" dirty="0"/>
                  <a:t>,</a:t>
                </a:r>
                <a:r>
                  <a:rPr lang="uk-UA" sz="2400" dirty="0"/>
                  <a:t> </a:t>
                </a:r>
                <a:endParaRPr lang="uk-UA" sz="2400" dirty="0" smtClean="0"/>
              </a:p>
              <a:p>
                <a:pPr>
                  <a:buFont typeface="Wingdings" pitchFamily="2" charset="2"/>
                  <a:buChar char="Ø"/>
                </a:pPr>
                <a:endParaRPr lang="ru-RU" sz="2400" dirty="0" smtClean="0">
                  <a:effectLst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uk-UA" sz="2400" dirty="0" smtClean="0"/>
                  <a:t>Сигма-відсікання - метод масштабування, заснований на перетворенні функції пристосованості F до форми </a:t>
                </a:r>
                <a:r>
                  <a:rPr lang="en-US" sz="2400" dirty="0"/>
                  <a:t>F</a:t>
                </a:r>
                <a:r>
                  <a:rPr lang="uk-UA" sz="2400" dirty="0"/>
                  <a:t>’ згідно з </a:t>
                </a:r>
                <a:r>
                  <a:rPr lang="uk-UA" sz="2400" dirty="0"/>
                  <a:t>виразом</a:t>
                </a:r>
                <a:r>
                  <a:rPr lang="uk-UA" sz="24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b="1" i="1"/>
                        </m:ctrlPr>
                      </m:sSupPr>
                      <m:e>
                        <m:r>
                          <a:rPr lang="en-US" sz="2400" b="1" i="1"/>
                          <m:t>𝑭</m:t>
                        </m:r>
                      </m:e>
                      <m:sup>
                        <m:r>
                          <a:rPr lang="ru-RU" sz="2400" b="1" i="1"/>
                          <m:t>′</m:t>
                        </m:r>
                      </m:sup>
                    </m:sSup>
                    <m:r>
                      <a:rPr lang="ru-RU" sz="2400" b="1" i="1"/>
                      <m:t>=</m:t>
                    </m:r>
                    <m:r>
                      <a:rPr lang="en-US" sz="2400" b="1" i="1"/>
                      <m:t>𝑭</m:t>
                    </m:r>
                    <m:r>
                      <a:rPr lang="ru-RU" sz="2400" b="1" i="1"/>
                      <m:t>+</m:t>
                    </m:r>
                    <m:d>
                      <m:dPr>
                        <m:ctrlPr>
                          <a:rPr lang="uk-UA" sz="2400" b="1" i="1"/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uk-UA" sz="2400" b="1" i="1"/>
                            </m:ctrlPr>
                          </m:accPr>
                          <m:e>
                            <m:r>
                              <a:rPr lang="en-US" sz="2400" b="1" i="1"/>
                              <m:t>𝑭</m:t>
                            </m:r>
                          </m:e>
                        </m:acc>
                        <m:r>
                          <a:rPr lang="ru-RU" sz="2400" b="1" i="1"/>
                          <m:t>−</m:t>
                        </m:r>
                        <m:r>
                          <a:rPr lang="en-US" sz="2400" b="1" i="1"/>
                          <m:t>𝑪</m:t>
                        </m:r>
                        <m:r>
                          <a:rPr lang="en-US" sz="2400" b="1" i="1"/>
                          <m:t>𝝈</m:t>
                        </m:r>
                      </m:e>
                    </m:d>
                    <m:r>
                      <a:rPr lang="ru-RU" sz="2400" b="1" i="1"/>
                      <m:t>,</m:t>
                    </m:r>
                  </m:oMath>
                </a14:m>
                <a:endParaRPr lang="ru-RU" sz="2400" b="1" i="1" dirty="0" smtClean="0"/>
              </a:p>
              <a:p>
                <a:pPr marL="0" indent="0">
                  <a:buNone/>
                </a:pPr>
                <a:endParaRPr lang="ru-RU" sz="2400" dirty="0"/>
              </a:p>
              <a:p>
                <a:pPr>
                  <a:buFont typeface="Wingdings" pitchFamily="2" charset="2"/>
                  <a:buChar char="Ø"/>
                </a:pPr>
                <a:r>
                  <a:rPr lang="uk-UA" sz="2400" dirty="0" err="1"/>
                  <a:t>Ступінне</a:t>
                </a:r>
                <a:r>
                  <a:rPr lang="uk-UA" sz="2400" dirty="0"/>
                  <a:t> масштабування - являє собою метод масштабування, при якому функція пристосованості F перетвориться у форму F</a:t>
                </a:r>
                <a:r>
                  <a:rPr lang="ru-RU" sz="2400" dirty="0"/>
                  <a:t>’</a:t>
                </a:r>
                <a:r>
                  <a:rPr lang="uk-UA" sz="2400" dirty="0"/>
                  <a:t> згідно з виразом</a:t>
                </a:r>
                <a:r>
                  <a:rPr lang="uk-UA" sz="2400" dirty="0" smtClean="0"/>
                  <a:t>:</a:t>
                </a:r>
                <a14:m>
                  <m:oMath xmlns:m="http://schemas.openxmlformats.org/officeDocument/2006/math">
                    <m:r>
                      <a:rPr lang="uk-UA" sz="2400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uk-UA" sz="2400" b="1" i="1"/>
                        </m:ctrlPr>
                      </m:sSupPr>
                      <m:e>
                        <m:r>
                          <a:rPr lang="en-US" sz="2400" b="1" i="1"/>
                          <m:t>𝑭</m:t>
                        </m:r>
                      </m:e>
                      <m:sup>
                        <m:r>
                          <a:rPr lang="ru-RU" sz="2400" b="1" i="1"/>
                          <m:t>′</m:t>
                        </m:r>
                      </m:sup>
                    </m:sSup>
                    <m:r>
                      <a:rPr lang="ru-RU" sz="2400" b="1" i="1"/>
                      <m:t>=</m:t>
                    </m:r>
                    <m:sSup>
                      <m:sSupPr>
                        <m:ctrlPr>
                          <a:rPr lang="uk-UA" sz="2400" b="1" i="1"/>
                        </m:ctrlPr>
                      </m:sSupPr>
                      <m:e>
                        <m:r>
                          <a:rPr lang="en-US" sz="2400" b="1" i="1"/>
                          <m:t>𝑭</m:t>
                        </m:r>
                      </m:e>
                      <m:sup>
                        <m:r>
                          <a:rPr lang="en-US" sz="2400" b="1" i="1"/>
                          <m:t>𝒌</m:t>
                        </m:r>
                      </m:sup>
                    </m:sSup>
                    <m:r>
                      <a:rPr lang="ru-RU" sz="2400" b="1" i="1"/>
                      <m:t>,</m:t>
                    </m:r>
                  </m:oMath>
                </a14:m>
                <a:r>
                  <a:rPr lang="ru-RU" sz="2400" b="1" dirty="0"/>
                  <a:t> </a:t>
                </a:r>
                <a:endParaRPr lang="uk-UA" sz="2400" b="1" dirty="0"/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008" y="1484784"/>
                <a:ext cx="8928992" cy="5184576"/>
              </a:xfrm>
              <a:blipFill rotWithShape="0">
                <a:blip r:embed="rId2"/>
                <a:stretch>
                  <a:fillRect l="-273" t="-1294" r="-1502" b="-58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835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215008" y="404664"/>
                <a:ext cx="8928992" cy="6264696"/>
              </a:xfrm>
            </p:spPr>
            <p:txBody>
              <a:bodyPr>
                <a:noAutofit/>
              </a:bodyPr>
              <a:lstStyle/>
              <a:p>
                <a:pPr marL="18288" indent="0" algn="ctr">
                  <a:buNone/>
                </a:pPr>
                <a:r>
                  <a:rPr lang="ru-RU" sz="2800" dirty="0" smtClean="0">
                    <a:solidFill>
                      <a:srgbClr val="00B050"/>
                    </a:solidFill>
                  </a:rPr>
                  <a:t>Для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надання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функції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пристосованості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</a:rPr>
                  <a:t>адаптивності</a:t>
                </a:r>
                <a:r>
                  <a:rPr lang="ru-RU" sz="2800" dirty="0" smtClean="0">
                    <a:solidFill>
                      <a:srgbClr val="00B050"/>
                    </a:solidFill>
                  </a:rPr>
                  <a:t> </a:t>
                </a:r>
              </a:p>
              <a:p>
                <a:pPr marL="18288" indent="0" algn="ctr">
                  <a:buNone/>
                </a:pPr>
                <a:r>
                  <a:rPr lang="ru-RU" sz="2800" dirty="0" err="1" smtClean="0">
                    <a:solidFill>
                      <a:srgbClr val="00B050"/>
                    </a:solidFill>
                    <a:effectLst/>
                  </a:rPr>
                  <a:t>було</a:t>
                </a:r>
                <a:r>
                  <a:rPr lang="ru-RU" sz="2800" dirty="0" smtClean="0">
                    <a:solidFill>
                      <a:srgbClr val="00B050"/>
                    </a:solidFill>
                    <a:effectLst/>
                  </a:rPr>
                  <a:t> </a:t>
                </a:r>
                <a:r>
                  <a:rPr lang="ru-RU" sz="2800" dirty="0" err="1" smtClean="0">
                    <a:solidFill>
                      <a:srgbClr val="00B050"/>
                    </a:solidFill>
                    <a:effectLst/>
                  </a:rPr>
                  <a:t>використано</a:t>
                </a:r>
                <a:r>
                  <a:rPr lang="ru-RU" sz="2800" dirty="0" smtClean="0">
                    <a:solidFill>
                      <a:srgbClr val="00B050"/>
                    </a:solidFill>
                    <a:effectLst/>
                  </a:rPr>
                  <a:t>:</a:t>
                </a:r>
              </a:p>
              <a:p>
                <a:pPr marL="18288" indent="0" algn="ctr">
                  <a:buNone/>
                </a:pPr>
                <a:endParaRPr lang="ru-RU" sz="2800" dirty="0" smtClean="0">
                  <a:solidFill>
                    <a:srgbClr val="00B050"/>
                  </a:solidFill>
                  <a:effectLst/>
                </a:endParaRPr>
              </a:p>
              <a:p>
                <a:pPr marL="0" indent="0">
                  <a:buNone/>
                </a:pPr>
                <a:r>
                  <a:rPr lang="uk-UA" sz="2000" dirty="0"/>
                  <a:t>Припустимо, що ми маємо точку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000" i="1"/>
                        </m:ctrlPr>
                      </m:accPr>
                      <m:e>
                        <m:r>
                          <a:rPr lang="uk-UA" sz="2000" i="1"/>
                          <m:t>х</m:t>
                        </m:r>
                      </m:e>
                    </m:acc>
                  </m:oMath>
                </a14:m>
                <a:r>
                  <a:rPr lang="uk-UA" sz="2000" dirty="0"/>
                  <a:t>, для якої буде проведена адаптація. Нехай </a:t>
                </a:r>
                <a:r>
                  <a:rPr lang="en-US" sz="2000" i="1" dirty="0"/>
                  <a:t>F</a:t>
                </a:r>
                <a:r>
                  <a:rPr lang="uk-UA" sz="2000" baseline="-25000" dirty="0"/>
                  <a:t>0</a:t>
                </a:r>
                <a:r>
                  <a:rPr lang="uk-UA" sz="2000" dirty="0"/>
                  <a:t>(</a:t>
                </a:r>
                <a:r>
                  <a:rPr lang="en-US" sz="2000" dirty="0"/>
                  <a:t>ch</a:t>
                </a:r>
                <a:r>
                  <a:rPr lang="en-US" sz="2000" i="1" baseline="-25000" dirty="0"/>
                  <a:t>i</a:t>
                </a:r>
                <a:r>
                  <a:rPr lang="uk-UA" sz="2000" dirty="0"/>
                  <a:t>) – поточне значення функції пристосованості</a:t>
                </a:r>
                <a:r>
                  <a:rPr lang="uk-UA" sz="2000" dirty="0" smtClean="0"/>
                  <a:t>.</a:t>
                </a:r>
              </a:p>
              <a:p>
                <a:pPr marL="0" indent="0">
                  <a:buNone/>
                </a:pPr>
                <a:endParaRPr lang="uk-UA" sz="2000" dirty="0"/>
              </a:p>
              <a:p>
                <a:pPr marL="0" indent="0">
                  <a:buNone/>
                </a:pPr>
                <a:r>
                  <a:rPr lang="uk-UA" sz="2000" dirty="0">
                    <a:effectLst/>
                  </a:rPr>
                  <a:t>1) Якщо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000" i="1"/>
                        </m:ctrlPr>
                      </m:accPr>
                      <m:e>
                        <m:r>
                          <a:rPr lang="uk-UA" sz="2000" i="1"/>
                          <m:t>х</m:t>
                        </m:r>
                      </m:e>
                    </m:acc>
                  </m:oMath>
                </a14:m>
                <a:r>
                  <a:rPr lang="uk-UA" sz="2000" dirty="0">
                    <a:effectLst/>
                  </a:rPr>
                  <a:t> – локальне оптимальне рішення, тоді функція пристосованості буде модифікована згідно з функцією </a:t>
                </a:r>
                <a:r>
                  <a:rPr lang="uk-UA" sz="2000" dirty="0" err="1" smtClean="0">
                    <a:effectLst/>
                  </a:rPr>
                  <a:t>тунелювання</a:t>
                </a:r>
                <a:r>
                  <a:rPr lang="uk-UA" sz="2000" dirty="0" smtClean="0">
                    <a:effectLst/>
                  </a:rPr>
                  <a:t>:</a:t>
                </a:r>
                <a:endParaRPr lang="uk-UA" sz="2000" dirty="0">
                  <a:effectLst/>
                </a:endParaRPr>
              </a:p>
              <a:p>
                <a:pPr marL="0" indent="0">
                  <a:buNone/>
                </a:pPr>
                <a:r>
                  <a:rPr lang="uk-UA" sz="1800" dirty="0">
                    <a:effectLst/>
                  </a:rPr>
                  <a:t> 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uk-UA" sz="2000" b="1" i="1"/>
                      <m:t>𝑭</m:t>
                    </m:r>
                    <m:d>
                      <m:dPr>
                        <m:ctrlPr>
                          <a:rPr lang="uk-UA" sz="2000" b="1" i="1"/>
                        </m:ctrlPr>
                      </m:dPr>
                      <m:e>
                        <m:r>
                          <a:rPr lang="uk-UA" sz="2000" b="1" i="1"/>
                          <m:t>𝒙</m:t>
                        </m:r>
                        <m:r>
                          <a:rPr lang="uk-UA" sz="2000" b="1" i="1"/>
                          <m:t>,</m:t>
                        </m:r>
                        <m:acc>
                          <m:accPr>
                            <m:chr m:val="̅"/>
                            <m:ctrlPr>
                              <a:rPr lang="uk-UA" sz="2000" b="1" i="1"/>
                            </m:ctrlPr>
                          </m:accPr>
                          <m:e>
                            <m:r>
                              <a:rPr lang="uk-UA" sz="2000" b="1" i="1"/>
                              <m:t>𝒙</m:t>
                            </m:r>
                          </m:e>
                        </m:acc>
                      </m:e>
                    </m:d>
                    <m:r>
                      <a:rPr lang="uk-UA" sz="2000" b="1" i="1"/>
                      <m:t>= </m:t>
                    </m:r>
                    <m:sSub>
                      <m:sSubPr>
                        <m:ctrlPr>
                          <a:rPr lang="uk-UA" sz="2000" b="1" i="1"/>
                        </m:ctrlPr>
                      </m:sSubPr>
                      <m:e>
                        <m:r>
                          <a:rPr lang="uk-UA" sz="2000" b="1" i="1"/>
                          <m:t>𝑭</m:t>
                        </m:r>
                      </m:e>
                      <m:sub>
                        <m:r>
                          <a:rPr lang="uk-UA" sz="2000" b="1" i="1"/>
                          <m:t>𝟎</m:t>
                        </m:r>
                      </m:sub>
                    </m:sSub>
                    <m:r>
                      <a:rPr lang="uk-UA" sz="2000" b="1" i="1"/>
                      <m:t>(</m:t>
                    </m:r>
                    <m:r>
                      <a:rPr lang="uk-UA" sz="2000" b="1" i="1"/>
                      <m:t>𝒙</m:t>
                    </m:r>
                    <m:r>
                      <a:rPr lang="uk-UA" sz="2000" b="1" i="1"/>
                      <m:t>)∙</m:t>
                    </m:r>
                    <m:r>
                      <a:rPr lang="uk-UA" sz="2000" b="1" i="1"/>
                      <m:t>𝒆𝒙𝒑</m:t>
                    </m:r>
                    <m:d>
                      <m:dPr>
                        <m:ctrlPr>
                          <a:rPr lang="uk-UA" sz="2000" b="1" i="1"/>
                        </m:ctrlPr>
                      </m:dPr>
                      <m:e>
                        <m:f>
                          <m:fPr>
                            <m:ctrlPr>
                              <a:rPr lang="uk-UA" sz="2000" b="1" i="1"/>
                            </m:ctrlPr>
                          </m:fPr>
                          <m:num>
                            <m:r>
                              <a:rPr lang="uk-UA" sz="2000" b="1" i="1"/>
                              <m:t>𝟏</m:t>
                            </m:r>
                          </m:num>
                          <m:den>
                            <m:r>
                              <a:rPr lang="uk-UA" sz="2000" b="1" i="1"/>
                              <m:t>𝒑</m:t>
                            </m:r>
                            <m:r>
                              <a:rPr lang="uk-UA" sz="2000" b="1" i="1"/>
                              <m:t>+</m:t>
                            </m:r>
                            <m:f>
                              <m:fPr>
                                <m:ctrlPr>
                                  <a:rPr lang="uk-UA" sz="2000" b="1" i="1"/>
                                </m:ctrlPr>
                              </m:fPr>
                              <m:num>
                                <m:r>
                                  <a:rPr lang="uk-UA" sz="2000" b="1" i="1"/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uk-UA" sz="2000" b="1" i="1"/>
                                    </m:ctrlPr>
                                  </m:sSupPr>
                                  <m:e>
                                    <m:r>
                                      <a:rPr lang="uk-UA" sz="2000" b="1" i="1"/>
                                      <m:t>𝒓</m:t>
                                    </m:r>
                                  </m:e>
                                  <m:sup>
                                    <m:r>
                                      <a:rPr lang="uk-UA" sz="2000" b="1" i="1"/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uk-UA" sz="2000" b="1" i="1"/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uk-UA" sz="2000" b="1" i="1"/>
                                    </m:ctrlPr>
                                  </m:dPr>
                                  <m:e>
                                    <m:r>
                                      <a:rPr lang="uk-UA" sz="2000" b="1" i="1"/>
                                      <m:t>𝒙</m:t>
                                    </m:r>
                                    <m:r>
                                      <a:rPr lang="uk-UA" sz="2000" b="1" i="1"/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uk-UA" sz="2000" b="1" i="1"/>
                                        </m:ctrlPr>
                                      </m:accPr>
                                      <m:e>
                                        <m:r>
                                          <a:rPr lang="uk-UA" sz="2000" b="1" i="1"/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uk-UA" sz="2000" b="1" i="1"/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uk-UA" sz="2000" b="1" i="1" dirty="0" smtClean="0">
                    <a:effectLst/>
                  </a:rPr>
                  <a:t>.</a:t>
                </a:r>
              </a:p>
              <a:p>
                <a:pPr marL="0" indent="0" algn="ctr">
                  <a:buNone/>
                </a:pPr>
                <a:endParaRPr lang="uk-UA" sz="2000" b="1" i="1" dirty="0" smtClean="0">
                  <a:effectLst/>
                </a:endParaRPr>
              </a:p>
              <a:p>
                <a:pPr marL="0" indent="0">
                  <a:buNone/>
                </a:pPr>
                <a:r>
                  <a:rPr lang="uk-UA" sz="2000" dirty="0"/>
                  <a:t>2)Якщо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uk-UA" sz="2000" i="1"/>
                        </m:ctrlPr>
                      </m:accPr>
                      <m:e>
                        <m:r>
                          <a:rPr lang="uk-UA" sz="2000" i="1"/>
                          <m:t>х</m:t>
                        </m:r>
                      </m:e>
                    </m:acc>
                  </m:oMath>
                </a14:m>
                <a:r>
                  <a:rPr lang="uk-UA" sz="2000" dirty="0">
                    <a:effectLst/>
                  </a:rPr>
                  <a:t> – глобальне оптимальне рішення, тоді функція пристосованості буде модифікована згідно з </a:t>
                </a:r>
                <a:r>
                  <a:rPr lang="uk-UA" sz="2000" dirty="0" smtClean="0">
                    <a:effectLst/>
                  </a:rPr>
                  <a:t>функціє горбоподібного </a:t>
                </a:r>
                <a:r>
                  <a:rPr lang="uk-UA" sz="2000" dirty="0" err="1" smtClean="0">
                    <a:effectLst/>
                  </a:rPr>
                  <a:t>тунелювання</a:t>
                </a:r>
                <a:r>
                  <a:rPr lang="uk-UA" sz="2000" dirty="0" smtClean="0">
                    <a:effectLst/>
                  </a:rPr>
                  <a:t>:</a:t>
                </a:r>
              </a:p>
              <a:p>
                <a:pPr marL="0" indent="0">
                  <a:buNone/>
                </a:pPr>
                <a:endParaRPr lang="uk-UA" sz="1800" dirty="0">
                  <a:effectLst/>
                </a:endParaRPr>
              </a:p>
              <a:p>
                <a:pPr marL="0" indent="0" algn="ctr">
                  <a:buNone/>
                </a:pPr>
                <a:r>
                  <a:rPr lang="uk-UA" sz="1800" dirty="0">
                    <a:effectLst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600" b="1" i="1"/>
                        </m:ctrlPr>
                      </m:sSubPr>
                      <m:e>
                        <m:r>
                          <a:rPr lang="uk-UA" sz="1600" b="1" i="1"/>
                          <m:t>𝑭</m:t>
                        </m:r>
                      </m:e>
                      <m:sub>
                        <m:r>
                          <a:rPr lang="uk-UA" sz="1600" b="1" i="1"/>
                          <m:t>𝒈𝒍</m:t>
                        </m:r>
                      </m:sub>
                    </m:sSub>
                    <m:d>
                      <m:dPr>
                        <m:ctrlPr>
                          <a:rPr lang="uk-UA" sz="1600" b="1" i="1"/>
                        </m:ctrlPr>
                      </m:dPr>
                      <m:e>
                        <m:r>
                          <a:rPr lang="uk-UA" sz="1600" b="1" i="1"/>
                          <m:t>𝒙</m:t>
                        </m:r>
                        <m:r>
                          <a:rPr lang="uk-UA" sz="1600" b="1" i="1"/>
                          <m:t>,</m:t>
                        </m:r>
                        <m:acc>
                          <m:accPr>
                            <m:chr m:val="̅"/>
                            <m:ctrlPr>
                              <a:rPr lang="uk-UA" sz="1600" b="1" i="1"/>
                            </m:ctrlPr>
                          </m:accPr>
                          <m:e>
                            <m:r>
                              <a:rPr lang="uk-UA" sz="1600" b="1" i="1"/>
                              <m:t>𝒙</m:t>
                            </m:r>
                          </m:e>
                        </m:acc>
                      </m:e>
                    </m:d>
                    <m:r>
                      <a:rPr lang="uk-UA" sz="1600" b="1" i="1"/>
                      <m:t>= </m:t>
                    </m:r>
                    <m:r>
                      <a:rPr lang="uk-UA" sz="1600" b="1" i="1"/>
                      <m:t>𝑭</m:t>
                    </m:r>
                    <m:d>
                      <m:dPr>
                        <m:ctrlPr>
                          <a:rPr lang="uk-UA" sz="1600" b="1" i="1"/>
                        </m:ctrlPr>
                      </m:dPr>
                      <m:e>
                        <m:r>
                          <a:rPr lang="uk-UA" sz="1600" b="1" i="1"/>
                          <m:t>𝒙</m:t>
                        </m:r>
                        <m:r>
                          <a:rPr lang="en-US" sz="1600" b="1" i="1"/>
                          <m:t>,</m:t>
                        </m:r>
                        <m:acc>
                          <m:accPr>
                            <m:chr m:val="̅"/>
                            <m:ctrlPr>
                              <a:rPr lang="uk-UA" sz="1600" b="1" i="1"/>
                            </m:ctrlPr>
                          </m:accPr>
                          <m:e>
                            <m:r>
                              <a:rPr lang="uk-UA" sz="1600" b="1" i="1"/>
                              <m:t>𝒙</m:t>
                            </m:r>
                          </m:e>
                        </m:acc>
                      </m:e>
                    </m:d>
                    <m:r>
                      <a:rPr lang="uk-UA" sz="1600" b="1" i="1"/>
                      <m:t>∙</m:t>
                    </m:r>
                    <m:r>
                      <a:rPr lang="uk-UA" sz="1600" b="1" i="1"/>
                      <m:t>𝒆𝒙𝒑</m:t>
                    </m:r>
                    <m:d>
                      <m:dPr>
                        <m:ctrlPr>
                          <a:rPr lang="uk-UA" sz="1600" b="1" i="1"/>
                        </m:ctrlPr>
                      </m:dPr>
                      <m:e>
                        <m:f>
                          <m:fPr>
                            <m:ctrlPr>
                              <a:rPr lang="uk-UA" sz="1600" b="1" i="1"/>
                            </m:ctrlPr>
                          </m:fPr>
                          <m:num>
                            <m:r>
                              <a:rPr lang="uk-UA" sz="1600" b="1" i="1"/>
                              <m:t>𝟏</m:t>
                            </m:r>
                          </m:num>
                          <m:den>
                            <m:r>
                              <a:rPr lang="uk-UA" sz="1600" b="1" i="1"/>
                              <m:t>𝒑</m:t>
                            </m:r>
                            <m:r>
                              <a:rPr lang="uk-UA" sz="1600" b="1" i="1"/>
                              <m:t>+</m:t>
                            </m:r>
                            <m:f>
                              <m:fPr>
                                <m:ctrlPr>
                                  <a:rPr lang="uk-UA" sz="1600" b="1" i="1"/>
                                </m:ctrlPr>
                              </m:fPr>
                              <m:num>
                                <m:r>
                                  <a:rPr lang="uk-UA" sz="1600" b="1" i="1"/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uk-UA" sz="1600" b="1" i="1"/>
                                    </m:ctrlPr>
                                  </m:sSupPr>
                                  <m:e>
                                    <m:r>
                                      <a:rPr lang="uk-UA" sz="1600" b="1" i="1"/>
                                      <m:t>𝒓</m:t>
                                    </m:r>
                                  </m:e>
                                  <m:sup>
                                    <m:r>
                                      <a:rPr lang="uk-UA" sz="1600" b="1" i="1"/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uk-UA" sz="1600" b="1" i="1"/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uk-UA" sz="1600" b="1" i="1"/>
                                    </m:ctrlPr>
                                  </m:dPr>
                                  <m:e>
                                    <m:r>
                                      <a:rPr lang="uk-UA" sz="1600" b="1" i="1"/>
                                      <m:t>𝒙</m:t>
                                    </m:r>
                                    <m:r>
                                      <a:rPr lang="uk-UA" sz="1600" b="1" i="1"/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uk-UA" sz="1600" b="1" i="1"/>
                                        </m:ctrlPr>
                                      </m:accPr>
                                      <m:e>
                                        <m:r>
                                          <a:rPr lang="uk-UA" sz="1600" b="1" i="1"/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uk-UA" sz="1600" b="1" i="1"/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uk-UA" sz="1600" b="1" i="1"/>
                      <m:t>=</m:t>
                    </m:r>
                    <m:d>
                      <m:dPr>
                        <m:ctrlPr>
                          <a:rPr lang="uk-UA" sz="1600" b="1" i="1"/>
                        </m:ctrlPr>
                      </m:dPr>
                      <m:e>
                        <m:sSub>
                          <m:sSubPr>
                            <m:ctrlPr>
                              <a:rPr lang="uk-UA" sz="1600" b="1" i="1"/>
                            </m:ctrlPr>
                          </m:sSubPr>
                          <m:e>
                            <m:r>
                              <a:rPr lang="uk-UA" sz="1600" b="1" i="1"/>
                              <m:t>𝑭</m:t>
                            </m:r>
                          </m:e>
                          <m:sub>
                            <m:r>
                              <a:rPr lang="uk-UA" sz="1600" b="1" i="1"/>
                              <m:t>𝟎</m:t>
                            </m:r>
                          </m:sub>
                        </m:sSub>
                        <m:d>
                          <m:dPr>
                            <m:ctrlPr>
                              <a:rPr lang="uk-UA" sz="1600" b="1" i="1"/>
                            </m:ctrlPr>
                          </m:dPr>
                          <m:e>
                            <m:r>
                              <a:rPr lang="uk-UA" sz="1600" b="1" i="1"/>
                              <m:t>𝒙</m:t>
                            </m:r>
                          </m:e>
                        </m:d>
                        <m:r>
                          <a:rPr lang="uk-UA" sz="1600" b="1" i="1"/>
                          <m:t>+</m:t>
                        </m:r>
                        <m:r>
                          <a:rPr lang="uk-UA" sz="1600" b="1" i="1"/>
                          <m:t>𝒎𝒂𝒙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uk-UA" sz="1600" b="1" i="1"/>
                            </m:ctrlPr>
                          </m:dPr>
                          <m:e>
                            <m:r>
                              <a:rPr lang="uk-UA" sz="1600" b="1" i="1"/>
                              <m:t>𝟎</m:t>
                            </m:r>
                            <m:r>
                              <a:rPr lang="uk-UA" sz="1600" b="1" i="1"/>
                              <m:t>,</m:t>
                            </m:r>
                            <m:r>
                              <a:rPr lang="uk-UA" sz="1600" b="1" i="1"/>
                              <m:t>𝟏</m:t>
                            </m:r>
                            <m:r>
                              <a:rPr lang="uk-UA" sz="1600" b="1" i="1"/>
                              <m:t>− </m:t>
                            </m:r>
                            <m:f>
                              <m:fPr>
                                <m:ctrlPr>
                                  <a:rPr lang="uk-UA" sz="1600" b="1" i="1"/>
                                </m:ctrlPr>
                              </m:fPr>
                              <m:num>
                                <m:r>
                                  <a:rPr lang="uk-UA" sz="1600" b="1" i="1"/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uk-UA" sz="1600" b="1" i="1"/>
                                    </m:ctrlPr>
                                  </m:sSupPr>
                                  <m:e>
                                    <m:r>
                                      <a:rPr lang="uk-UA" sz="1600" b="1" i="1"/>
                                      <m:t>𝒓</m:t>
                                    </m:r>
                                  </m:e>
                                  <m:sup>
                                    <m:r>
                                      <a:rPr lang="uk-UA" sz="1600" b="1" i="1"/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uk-UA" sz="1600" b="1" i="1"/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uk-UA" sz="1600" b="1" i="1"/>
                                    </m:ctrlPr>
                                  </m:dPr>
                                  <m:e>
                                    <m:r>
                                      <a:rPr lang="uk-UA" sz="1600" b="1" i="1"/>
                                      <m:t>𝒙</m:t>
                                    </m:r>
                                    <m:r>
                                      <a:rPr lang="uk-UA" sz="1600" b="1" i="1"/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uk-UA" sz="1600" b="1" i="1"/>
                                        </m:ctrlPr>
                                      </m:accPr>
                                      <m:e>
                                        <m:r>
                                          <a:rPr lang="uk-UA" sz="1600" b="1" i="1"/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uk-UA" sz="1600" b="1" i="1"/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uk-UA" sz="1600" b="1" i="1"/>
                      <m:t>∙</m:t>
                    </m:r>
                    <m:r>
                      <a:rPr lang="uk-UA" sz="1600" b="1" i="1"/>
                      <m:t>𝒆𝒙𝒑</m:t>
                    </m:r>
                    <m:d>
                      <m:dPr>
                        <m:ctrlPr>
                          <a:rPr lang="uk-UA" sz="1600" b="1" i="1"/>
                        </m:ctrlPr>
                      </m:dPr>
                      <m:e>
                        <m:f>
                          <m:fPr>
                            <m:ctrlPr>
                              <a:rPr lang="uk-UA" sz="1600" b="1" i="1"/>
                            </m:ctrlPr>
                          </m:fPr>
                          <m:num>
                            <m:r>
                              <a:rPr lang="uk-UA" sz="1600" b="1" i="1"/>
                              <m:t>𝟏</m:t>
                            </m:r>
                          </m:num>
                          <m:den>
                            <m:r>
                              <a:rPr lang="uk-UA" sz="1600" b="1" i="1"/>
                              <m:t>𝒑</m:t>
                            </m:r>
                            <m:r>
                              <a:rPr lang="uk-UA" sz="1600" b="1" i="1"/>
                              <m:t>+</m:t>
                            </m:r>
                            <m:f>
                              <m:fPr>
                                <m:ctrlPr>
                                  <a:rPr lang="uk-UA" sz="1600" b="1" i="1"/>
                                </m:ctrlPr>
                              </m:fPr>
                              <m:num>
                                <m:r>
                                  <a:rPr lang="uk-UA" sz="1600" b="1" i="1"/>
                                  <m:t>𝟏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uk-UA" sz="1600" b="1" i="1"/>
                                    </m:ctrlPr>
                                  </m:sSupPr>
                                  <m:e>
                                    <m:r>
                                      <a:rPr lang="uk-UA" sz="1600" b="1" i="1"/>
                                      <m:t>𝒓</m:t>
                                    </m:r>
                                  </m:e>
                                  <m:sup>
                                    <m:r>
                                      <a:rPr lang="uk-UA" sz="1600" b="1" i="1"/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uk-UA" sz="1600" b="1" i="1"/>
                                </m:ctrlPr>
                              </m:sSupPr>
                              <m:e>
                                <m:d>
                                  <m:dPr>
                                    <m:begChr m:val="‖"/>
                                    <m:endChr m:val="‖"/>
                                    <m:ctrlPr>
                                      <a:rPr lang="uk-UA" sz="1600" b="1" i="1"/>
                                    </m:ctrlPr>
                                  </m:dPr>
                                  <m:e>
                                    <m:r>
                                      <a:rPr lang="uk-UA" sz="1600" b="1" i="1"/>
                                      <m:t>𝒙</m:t>
                                    </m:r>
                                    <m:r>
                                      <a:rPr lang="uk-UA" sz="1600" b="1" i="1"/>
                                      <m:t>−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uk-UA" sz="1600" b="1" i="1"/>
                                        </m:ctrlPr>
                                      </m:accPr>
                                      <m:e>
                                        <m:r>
                                          <a:rPr lang="uk-UA" sz="1600" b="1" i="1"/>
                                          <m:t>𝒙</m:t>
                                        </m:r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uk-UA" sz="1600" b="1" i="1"/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uk-UA" sz="1600" b="1" i="1"/>
                      <m:t>.</m:t>
                    </m:r>
                  </m:oMath>
                </a14:m>
                <a:r>
                  <a:rPr lang="uk-UA" sz="1600" b="1" dirty="0"/>
                  <a:t> </a:t>
                </a:r>
                <a:endParaRPr lang="uk-UA" sz="1600" b="1" dirty="0">
                  <a:effectLst/>
                </a:endParaRPr>
              </a:p>
            </p:txBody>
          </p:sp>
        </mc:Choice>
        <mc:Fallback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008" y="404664"/>
                <a:ext cx="8928992" cy="6264696"/>
              </a:xfrm>
              <a:blipFill rotWithShape="0">
                <a:blip r:embed="rId2"/>
                <a:stretch>
                  <a:fillRect l="-683" t="-97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31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effectLst/>
              </a:rPr>
              <a:t>Алгоритм </a:t>
            </a:r>
            <a:r>
              <a:rPr lang="ru-RU" sz="3600" dirty="0" err="1" smtClean="0">
                <a:solidFill>
                  <a:srgbClr val="FFFF00"/>
                </a:solidFill>
                <a:effectLst/>
              </a:rPr>
              <a:t>інтелектуального</a:t>
            </a:r>
            <a:r>
              <a:rPr lang="ru-RU" sz="3600" dirty="0" smtClean="0">
                <a:solidFill>
                  <a:srgbClr val="FFFF00"/>
                </a:solidFill>
                <a:effectLst/>
              </a:rPr>
              <a:t> модуля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26" y="908720"/>
            <a:ext cx="3728865" cy="575225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9076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FFFF00"/>
                </a:solidFill>
                <a:effectLst/>
              </a:rPr>
              <a:t>Схема генетичного </a:t>
            </a:r>
            <a:r>
              <a:rPr lang="uk-UA" sz="3600" dirty="0" smtClean="0">
                <a:solidFill>
                  <a:srgbClr val="FFFF00"/>
                </a:solidFill>
                <a:effectLst/>
              </a:rPr>
              <a:t>алгоритму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076221"/>
              </p:ext>
            </p:extLst>
          </p:nvPr>
        </p:nvGraphicFramePr>
        <p:xfrm>
          <a:off x="2051720" y="980728"/>
          <a:ext cx="5428431" cy="5649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Visio" r:id="rId3" imgW="6572382" imgH="6562725" progId="Visio.Drawing.15">
                  <p:embed/>
                </p:oleObj>
              </mc:Choice>
              <mc:Fallback>
                <p:oleObj name="Visio" r:id="rId3" imgW="6572382" imgH="6562725" progId="Visio.Drawing.15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980728"/>
                        <a:ext cx="5428431" cy="564977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39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36104"/>
          </a:xfrm>
        </p:spPr>
        <p:txBody>
          <a:bodyPr/>
          <a:lstStyle/>
          <a:p>
            <a:pPr algn="ctr"/>
            <a:r>
              <a:rPr lang="en-US" sz="3600" dirty="0" smtClean="0">
                <a:solidFill>
                  <a:srgbClr val="FFFF00"/>
                </a:solidFill>
                <a:effectLst/>
              </a:rPr>
              <a:t>UML </a:t>
            </a:r>
            <a:r>
              <a:rPr lang="uk-UA" sz="3600" dirty="0" smtClean="0">
                <a:solidFill>
                  <a:srgbClr val="FFFF00"/>
                </a:solidFill>
                <a:effectLst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effectLst/>
              </a:rPr>
              <a:t>діаграма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C:\Users\Viktor\Desktop\2014-06-22_13195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052736"/>
            <a:ext cx="4410372" cy="5496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105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85</TotalTime>
  <Words>318</Words>
  <Application>Microsoft Office PowerPoint</Application>
  <PresentationFormat>Экран (4:3)</PresentationFormat>
  <Paragraphs>60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Cambria</vt:lpstr>
      <vt:lpstr>Cambria Math</vt:lpstr>
      <vt:lpstr>Rockwell</vt:lpstr>
      <vt:lpstr>Times New Roman</vt:lpstr>
      <vt:lpstr>Wingdings</vt:lpstr>
      <vt:lpstr>Wingdings 2</vt:lpstr>
      <vt:lpstr>Литейная</vt:lpstr>
      <vt:lpstr>Visio</vt:lpstr>
      <vt:lpstr>Розробка інтелектуальної системи інтернет−парсингу контенту веб−ресурсів</vt:lpstr>
      <vt:lpstr>Презентация PowerPoint</vt:lpstr>
      <vt:lpstr>Актуальність роботи</vt:lpstr>
      <vt:lpstr>Аналіз методів вирішення задачі</vt:lpstr>
      <vt:lpstr>Удосконалення метематичної моделі</vt:lpstr>
      <vt:lpstr>Презентация PowerPoint</vt:lpstr>
      <vt:lpstr>Алгоритм інтелектуального модуля</vt:lpstr>
      <vt:lpstr>Схема генетичного алгоритму</vt:lpstr>
      <vt:lpstr>UML  діаграма</vt:lpstr>
      <vt:lpstr>Загальна схема взаємодії  елементів</vt:lpstr>
      <vt:lpstr>Графічний інтерфейс програми</vt:lpstr>
      <vt:lpstr>Результати тестування </vt:lpstr>
      <vt:lpstr>Апробація роботи</vt:lpstr>
      <vt:lpstr>Висновки:</vt:lpstr>
      <vt:lpstr>Дякую за увагу!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інтелектуального модуля інтернет−парсингу контенту веб−ресурсів</dc:title>
  <dc:creator>Viktor Kratasuk</dc:creator>
  <cp:lastModifiedBy>Viktor</cp:lastModifiedBy>
  <cp:revision>26</cp:revision>
  <dcterms:created xsi:type="dcterms:W3CDTF">2014-06-23T19:26:50Z</dcterms:created>
  <dcterms:modified xsi:type="dcterms:W3CDTF">2015-06-14T13:59:05Z</dcterms:modified>
</cp:coreProperties>
</file>