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val>
            <c:numRef>
              <c:f>Аркуш1!$A$9:$G$9</c:f>
              <c:numCache>
                <c:formatCode>General</c:formatCode>
                <c:ptCount val="7"/>
                <c:pt idx="0">
                  <c:v>92.875</c:v>
                </c:pt>
                <c:pt idx="1">
                  <c:v>37.782500000000013</c:v>
                </c:pt>
                <c:pt idx="2">
                  <c:v>55.305</c:v>
                </c:pt>
                <c:pt idx="3">
                  <c:v>8.9862500000000001</c:v>
                </c:pt>
                <c:pt idx="4">
                  <c:v>99.31</c:v>
                </c:pt>
                <c:pt idx="5">
                  <c:v>97.4</c:v>
                </c:pt>
                <c:pt idx="6">
                  <c:v>14.738749999999998</c:v>
                </c:pt>
              </c:numCache>
            </c:numRef>
          </c:val>
        </c:ser>
        <c:dLbls/>
        <c:shape val="box"/>
        <c:axId val="66051456"/>
        <c:axId val="66221184"/>
        <c:axId val="0"/>
      </c:bar3DChart>
      <c:catAx>
        <c:axId val="66051456"/>
        <c:scaling>
          <c:orientation val="minMax"/>
        </c:scaling>
        <c:axPos val="b"/>
        <c:tickLblPos val="nextTo"/>
        <c:crossAx val="66221184"/>
        <c:crosses val="autoZero"/>
        <c:auto val="1"/>
        <c:lblAlgn val="ctr"/>
        <c:lblOffset val="100"/>
      </c:catAx>
      <c:valAx>
        <c:axId val="66221184"/>
        <c:scaling>
          <c:orientation val="minMax"/>
        </c:scaling>
        <c:axPos val="l"/>
        <c:majorGridlines/>
        <c:numFmt formatCode="General" sourceLinked="1"/>
        <c:tickLblPos val="nextTo"/>
        <c:crossAx val="66051456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44624"/>
            <a:ext cx="821925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uk-UA" sz="4000" dirty="0">
                <a:effectLst/>
              </a:rPr>
              <a:t>Розробка графічної утиліти архівації мовою </a:t>
            </a:r>
            <a:r>
              <a:rPr lang="uk-UA" sz="4000" dirty="0" err="1">
                <a:effectLst/>
              </a:rPr>
              <a:t>Java</a:t>
            </a:r>
            <a:r>
              <a:rPr lang="uk-UA" sz="4000" dirty="0">
                <a:effectLst/>
              </a:rPr>
              <a:t> </a:t>
            </a:r>
            <a:r>
              <a:rPr lang="ru-RU" sz="4000" dirty="0" smtClean="0">
                <a:effectLst/>
              </a:rPr>
              <a:t>на </a:t>
            </a:r>
            <a:r>
              <a:rPr lang="ru-RU" sz="4000" dirty="0" err="1" smtClean="0">
                <a:effectLst/>
              </a:rPr>
              <a:t>осно</a:t>
            </a:r>
            <a:r>
              <a:rPr lang="uk-UA" sz="4000" dirty="0" err="1" smtClean="0">
                <a:effectLst/>
              </a:rPr>
              <a:t>ві</a:t>
            </a:r>
            <a:r>
              <a:rPr lang="uk-UA" sz="4000" smtClean="0">
                <a:effectLst/>
              </a:rPr>
              <a:t>  </a:t>
            </a:r>
            <a:r>
              <a:rPr lang="uk-UA" sz="4000" dirty="0">
                <a:effectLst/>
              </a:rPr>
              <a:t>алгоритму стиснення ZIP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437112"/>
            <a:ext cx="8094787" cy="1944216"/>
          </a:xfrm>
        </p:spPr>
        <p:txBody>
          <a:bodyPr>
            <a:normAutofit/>
          </a:bodyPr>
          <a:lstStyle/>
          <a:p>
            <a:pPr algn="r"/>
            <a:r>
              <a:rPr lang="uk-UA" sz="2400" dirty="0"/>
              <a:t>Виконав: студент </a:t>
            </a:r>
            <a:r>
              <a:rPr lang="en-US" sz="2400" dirty="0" smtClean="0"/>
              <a:t>2</a:t>
            </a:r>
            <a:r>
              <a:rPr lang="uk-UA" sz="2400" dirty="0" smtClean="0"/>
              <a:t> </a:t>
            </a:r>
            <a:r>
              <a:rPr lang="uk-UA" sz="2400" dirty="0"/>
              <a:t>курсу, групи </a:t>
            </a:r>
            <a:r>
              <a:rPr lang="uk-UA" sz="2400" dirty="0" smtClean="0"/>
              <a:t>КІ </a:t>
            </a:r>
            <a:r>
              <a:rPr lang="uk-UA" sz="2400" dirty="0"/>
              <a:t>– </a:t>
            </a:r>
            <a:r>
              <a:rPr lang="uk-UA" sz="2400" dirty="0" smtClean="0"/>
              <a:t>1</a:t>
            </a:r>
            <a:r>
              <a:rPr lang="en-US" sz="2400" dirty="0" smtClean="0"/>
              <a:t>4</a:t>
            </a:r>
            <a:r>
              <a:rPr lang="uk-UA" sz="2400" dirty="0" smtClean="0"/>
              <a:t> </a:t>
            </a:r>
            <a:r>
              <a:rPr lang="uk-UA" sz="2400" dirty="0" err="1" smtClean="0"/>
              <a:t>сп</a:t>
            </a:r>
            <a:r>
              <a:rPr lang="ru-RU" sz="2400" dirty="0"/>
              <a:t> </a:t>
            </a:r>
            <a:endParaRPr lang="ru-RU" sz="2400" dirty="0" smtClean="0"/>
          </a:p>
          <a:p>
            <a:pPr algn="r"/>
            <a:r>
              <a:rPr lang="uk-UA" sz="2400" dirty="0" err="1" smtClean="0"/>
              <a:t>Апарін</a:t>
            </a:r>
            <a:r>
              <a:rPr lang="uk-UA" sz="2400" dirty="0" smtClean="0"/>
              <a:t> Д. І.</a:t>
            </a:r>
            <a:endParaRPr lang="ru-RU" sz="2400" dirty="0"/>
          </a:p>
          <a:p>
            <a:pPr algn="r"/>
            <a:r>
              <a:rPr lang="uk-UA" sz="2400" dirty="0" smtClean="0"/>
              <a:t>Керівник:</a:t>
            </a:r>
            <a:r>
              <a:rPr lang="en-US" sz="2400" dirty="0" smtClean="0"/>
              <a:t> </a:t>
            </a:r>
            <a:r>
              <a:rPr lang="uk-UA" sz="2400" dirty="0" smtClean="0"/>
              <a:t>к.т.н., асистент каф. ОТ </a:t>
            </a:r>
          </a:p>
          <a:p>
            <a:pPr algn="r"/>
            <a:r>
              <a:rPr lang="uk-UA" sz="2400" dirty="0" err="1" smtClean="0"/>
              <a:t>Трояновська</a:t>
            </a:r>
            <a:r>
              <a:rPr lang="uk-UA" sz="2400" dirty="0" smtClean="0"/>
              <a:t> Т. І. 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6225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>
                <a:effectLst/>
              </a:rPr>
              <a:t>Тестування і перевірка правильності роботи програми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44824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/>
              <a:t>Перевіримо роботу програми на тестовому прикладі. Запакуємо і розпакуємо десять файлів, а потім порівняємо їх вміст за допомогою утиліти порівняння каталогів. Створимо два каталоги, </a:t>
            </a:r>
            <a:r>
              <a:rPr lang="uk-UA" sz="2800" dirty="0" err="1"/>
              <a:t>Source</a:t>
            </a:r>
            <a:r>
              <a:rPr lang="uk-UA" sz="2800" dirty="0"/>
              <a:t> та </a:t>
            </a:r>
            <a:r>
              <a:rPr lang="uk-UA" sz="2800" dirty="0" err="1"/>
              <a:t>Dest</a:t>
            </a:r>
            <a:r>
              <a:rPr lang="uk-UA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044031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Формування списку файлів до стиснення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1556792"/>
            <a:ext cx="7128792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6567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Стан програми після архівації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6552728" cy="4824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859401" y="1916832"/>
            <a:ext cx="2430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Графа Ступінь стиснення змінилась. Вона показує, скільки відсотків від оригінального файлу лишилось після стискання.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4029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7272808" cy="5328592"/>
          </a:xfrm>
        </p:spPr>
        <p:txBody>
          <a:bodyPr>
            <a:normAutofit/>
          </a:bodyPr>
          <a:lstStyle/>
          <a:p>
            <a:pPr algn="ctr"/>
            <a:r>
              <a:rPr lang="uk-UA" sz="3200" dirty="0"/>
              <a:t>Тепер розпакуємо ці файли в окремий каталог. Для цього заново запустимо програму, перемкнемо режим на Розпаковку і виберемо створений нами архів. Робочий простір повинен мати наступний </a:t>
            </a:r>
            <a:r>
              <a:rPr lang="uk-UA" sz="3200" dirty="0" smtClean="0"/>
              <a:t>розмір</a:t>
            </a:r>
            <a:r>
              <a:rPr lang="en-US" sz="3200" dirty="0"/>
              <a:t>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7951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Відкриття архіву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98477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9512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7416824" cy="4824536"/>
          </a:xfrm>
        </p:spPr>
        <p:txBody>
          <a:bodyPr>
            <a:normAutofit/>
          </a:bodyPr>
          <a:lstStyle/>
          <a:p>
            <a:pPr algn="ctr"/>
            <a:r>
              <a:rPr lang="uk-UA" sz="2800" dirty="0"/>
              <a:t>Для того, щоб розпакувати всі файли, просто не треба вибирати жодного файлу в таблиці списку. Тепер порівняємо каталоги </a:t>
            </a:r>
            <a:r>
              <a:rPr lang="uk-UA" sz="2800" dirty="0" err="1"/>
              <a:t>Source</a:t>
            </a:r>
            <a:r>
              <a:rPr lang="uk-UA" sz="2800" dirty="0"/>
              <a:t> та </a:t>
            </a:r>
            <a:r>
              <a:rPr lang="uk-UA" sz="2800" dirty="0" err="1"/>
              <a:t>Dest</a:t>
            </a:r>
            <a:r>
              <a:rPr lang="uk-UA" sz="2800" dirty="0"/>
              <a:t> за допомогою утиліти порівняння каталогів </a:t>
            </a:r>
            <a:r>
              <a:rPr lang="uk-UA" sz="2800" dirty="0" err="1"/>
              <a:t>Beyond</a:t>
            </a:r>
            <a:r>
              <a:rPr lang="uk-UA" sz="2800" dirty="0"/>
              <a:t> </a:t>
            </a:r>
            <a:r>
              <a:rPr lang="uk-UA" sz="2800" dirty="0" err="1"/>
              <a:t>Compare</a:t>
            </a:r>
            <a:r>
              <a:rPr lang="uk-UA" sz="2800" dirty="0"/>
              <a:t>, виставивши опції двійкового порівняння (</a:t>
            </a:r>
            <a:r>
              <a:rPr lang="uk-UA" sz="2800" dirty="0" err="1"/>
              <a:t>Hex</a:t>
            </a:r>
            <a:r>
              <a:rPr lang="uk-UA" sz="2800" dirty="0"/>
              <a:t> </a:t>
            </a:r>
            <a:r>
              <a:rPr lang="uk-UA" sz="2800" dirty="0" err="1"/>
              <a:t>Compare</a:t>
            </a:r>
            <a:r>
              <a:rPr lang="uk-UA" sz="2800" dirty="0"/>
              <a:t>), і показ тільки ідентичних файлів (</a:t>
            </a:r>
            <a:r>
              <a:rPr lang="uk-UA" sz="2800" dirty="0" err="1"/>
              <a:t>Same</a:t>
            </a:r>
            <a:r>
              <a:rPr lang="uk-UA" sz="2800" dirty="0"/>
              <a:t>).</a:t>
            </a:r>
            <a:endParaRPr lang="ru-RU" sz="2800" dirty="0"/>
          </a:p>
          <a:p>
            <a:pPr algn="ctr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0650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Порівняння оригінального і розпакованого каталогу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8352928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5312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7647384" cy="4963816"/>
          </a:xfrm>
        </p:spPr>
        <p:txBody>
          <a:bodyPr>
            <a:normAutofit/>
          </a:bodyPr>
          <a:lstStyle/>
          <a:p>
            <a:pPr algn="ctr"/>
            <a:r>
              <a:rPr lang="uk-UA" sz="3600" dirty="0"/>
              <a:t>Тепер визначимо ефективність </a:t>
            </a:r>
            <a:r>
              <a:rPr lang="uk-UA" sz="3600" dirty="0" err="1"/>
              <a:t>архіватора</a:t>
            </a:r>
            <a:r>
              <a:rPr lang="uk-UA" sz="3600" dirty="0"/>
              <a:t> в залежності від типу файлів. Перевіримо середній показник стискання для різних форматів файлів.</a:t>
            </a:r>
            <a:endParaRPr lang="ru-RU" sz="3600" dirty="0"/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592012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Ефективність стиснення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6260264"/>
              </p:ext>
            </p:extLst>
          </p:nvPr>
        </p:nvGraphicFramePr>
        <p:xfrm>
          <a:off x="395536" y="1628800"/>
          <a:ext cx="5256584" cy="4142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8017"/>
                <a:gridCol w="2628567"/>
              </a:tblGrid>
              <a:tr h="476868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Тип файлів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Середнє стиснення,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0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Документ (*.docx)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92,875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0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Документ (*.doc)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37,7825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0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Текстовий (*.txt)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55,305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0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Бази даних (*.accdb)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8,89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0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Графічні файли (*.jpg)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99,31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0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Звукові файли (*.mp3)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97,4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70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HTML (*.html)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14,74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868144" y="1700808"/>
            <a:ext cx="29340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/>
              <a:t>З цієї таблиці очевидно, що алгоритм JAR найкраще працює для файлів із великою кількістю повторюваних даних (формати баз даних, чи веб – сторінок). Тому саме для цих категорій файлів його доцільно використовувати, причому бажано файлів повинно бути декілька – тоді кількість повторюваних даних більша, а відтак і стиснення більше.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0496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Діаграма стиснення</a:t>
            </a:r>
            <a:endParaRPr lang="ru-RU" dirty="0"/>
          </a:p>
        </p:txBody>
      </p:sp>
      <p:graphicFrame>
        <p:nvGraphicFramePr>
          <p:cNvPr id="4" name="Діаграма 8"/>
          <p:cNvGraphicFramePr/>
          <p:nvPr>
            <p:extLst>
              <p:ext uri="{D42A27DB-BD31-4B8C-83A1-F6EECF244321}">
                <p14:modId xmlns:p14="http://schemas.microsoft.com/office/powerpoint/2010/main" xmlns="" val="3792792384"/>
              </p:ext>
            </p:extLst>
          </p:nvPr>
        </p:nvGraphicFramePr>
        <p:xfrm>
          <a:off x="1187624" y="1628140"/>
          <a:ext cx="6087571" cy="4609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8667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4713" cy="694685"/>
          </a:xfrm>
        </p:spPr>
        <p:txBody>
          <a:bodyPr/>
          <a:lstStyle/>
          <a:p>
            <a:pPr algn="ctr"/>
            <a:r>
              <a:rPr lang="uk-UA" b="1" dirty="0" smtClean="0"/>
              <a:t>ВСТУП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556792"/>
            <a:ext cx="7734747" cy="4464496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Предметом роботи даної програми є архівація великих кількостей файлів за допомогою стандартного алгоритму JAR, який входить в стандартну поставку мови програмування Java, і присутній у вигляді утиліти командного рядка. Цей метод архівації є модифікацією алгоритму ZIP, оптимізованою для великих обсягів маленьких файлів – так званий LZ77 – LZ78.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472960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153"/>
            <a:ext cx="7239000" cy="1362075"/>
          </a:xfrm>
        </p:spPr>
        <p:txBody>
          <a:bodyPr/>
          <a:lstStyle/>
          <a:p>
            <a:pPr algn="ctr"/>
            <a:r>
              <a:rPr lang="uk-UA" dirty="0">
                <a:effectLst/>
              </a:rPr>
              <a:t>Класи та функції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124744"/>
            <a:ext cx="8352928" cy="5472608"/>
          </a:xfrm>
        </p:spPr>
        <p:txBody>
          <a:bodyPr>
            <a:normAutofit/>
          </a:bodyPr>
          <a:lstStyle/>
          <a:p>
            <a:r>
              <a:rPr lang="uk-UA" sz="2400" dirty="0"/>
              <a:t>До складу програми графічного інтерфейсу </a:t>
            </a:r>
            <a:r>
              <a:rPr lang="uk-UA" sz="2400" dirty="0" err="1"/>
              <a:t>архіватора</a:t>
            </a:r>
            <a:r>
              <a:rPr lang="uk-UA" sz="2400" dirty="0"/>
              <a:t> входить один основний клас і один допоміжний.</a:t>
            </a:r>
            <a:endParaRPr lang="ru-RU" sz="2400" dirty="0"/>
          </a:p>
          <a:p>
            <a:pPr marL="397764" lvl="0" indent="-342900">
              <a:buFont typeface="Arial" pitchFamily="34" charset="0"/>
              <a:buChar char="•"/>
            </a:pPr>
            <a:r>
              <a:rPr lang="uk-UA" sz="2400" dirty="0" err="1"/>
              <a:t>GraphJar</a:t>
            </a:r>
            <a:r>
              <a:rPr lang="uk-UA" sz="2400" dirty="0"/>
              <a:t>. Основний клас програми, успадкований від стандартного класу головного вікна програми </a:t>
            </a:r>
            <a:r>
              <a:rPr lang="uk-UA" sz="2400" dirty="0" err="1"/>
              <a:t>JFrame</a:t>
            </a:r>
            <a:r>
              <a:rPr lang="uk-UA" sz="2400" dirty="0"/>
              <a:t> і реалізує інтерфейси </a:t>
            </a:r>
            <a:r>
              <a:rPr lang="uk-UA" sz="2400" dirty="0" err="1"/>
              <a:t>ActionListener</a:t>
            </a:r>
            <a:r>
              <a:rPr lang="uk-UA" sz="2400" dirty="0"/>
              <a:t> та </a:t>
            </a:r>
            <a:r>
              <a:rPr lang="uk-UA" sz="2400" dirty="0" err="1"/>
              <a:t>ItemListener</a:t>
            </a:r>
            <a:r>
              <a:rPr lang="uk-UA" sz="2400" dirty="0"/>
              <a:t>. Представляє собою головний клас програми, який власне і запускається при запуску програми;</a:t>
            </a:r>
            <a:endParaRPr lang="ru-RU" sz="2400" dirty="0"/>
          </a:p>
          <a:p>
            <a:pPr marL="397764" lvl="0" indent="-342900">
              <a:buFont typeface="Arial" pitchFamily="34" charset="0"/>
              <a:buChar char="•"/>
            </a:pPr>
            <a:r>
              <a:rPr lang="uk-UA" sz="2400" dirty="0" err="1"/>
              <a:t>JarFileFilter</a:t>
            </a:r>
            <a:r>
              <a:rPr lang="uk-UA" sz="2400" dirty="0"/>
              <a:t>. Успадкований від класу </a:t>
            </a:r>
            <a:r>
              <a:rPr lang="uk-UA" sz="2400" dirty="0" err="1"/>
              <a:t>FileFilter</a:t>
            </a:r>
            <a:r>
              <a:rPr lang="uk-UA" sz="2400" dirty="0"/>
              <a:t>. Допоміжний клас, який дозволяє при виборі файлів відфільтрувати тільки каталоги та JAR – документи.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69418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Діаграма класів програми </a:t>
            </a:r>
            <a:r>
              <a:rPr lang="uk-UA" dirty="0" err="1">
                <a:effectLst/>
              </a:rPr>
              <a:t>архіватора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32880493"/>
              </p:ext>
            </p:extLst>
          </p:nvPr>
        </p:nvGraphicFramePr>
        <p:xfrm>
          <a:off x="1331640" y="1556792"/>
          <a:ext cx="5904656" cy="4949861"/>
        </p:xfrm>
        <a:graphic>
          <a:graphicData uri="http://schemas.openxmlformats.org/presentationml/2006/ole">
            <p:oleObj spid="_x0000_s5124" name="Visio" r:id="rId3" imgW="4373189" imgH="3653373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25102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575376" cy="1362075"/>
          </a:xfrm>
        </p:spPr>
        <p:txBody>
          <a:bodyPr/>
          <a:lstStyle/>
          <a:p>
            <a:pPr algn="ctr"/>
            <a:r>
              <a:rPr lang="uk-UA" dirty="0" smtClean="0"/>
              <a:t>Висновок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511480" cy="4963816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2800" dirty="0"/>
              <a:t>Підсумком виконання даної дипломної роботи стала розробка програми для архівації великих кількостей файлів за допомогою стандартного алгоритму JAR, який входить в стандартну поставку мови програмування Java і присутній у вигляді утиліти командного рядка. Проте, робота з </a:t>
            </a:r>
            <a:r>
              <a:rPr lang="uk-UA" sz="2800" dirty="0" err="1"/>
              <a:t>архіватором</a:t>
            </a:r>
            <a:r>
              <a:rPr lang="uk-UA" sz="2800" dirty="0"/>
              <a:t> JAR вимагає роботи із командною стрічкою. З метою спростити роботу користувача був розроблений програмний продукт із графічним інтерфейсом.</a:t>
            </a:r>
            <a:endParaRPr lang="ru-RU" sz="28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5569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420888"/>
            <a:ext cx="7239000" cy="1362075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/>
              <a:t>Дякую за увагу.</a:t>
            </a:r>
            <a:br>
              <a:rPr lang="uk-UA" sz="6000" dirty="0" smtClean="0"/>
            </a:br>
            <a:r>
              <a:rPr lang="uk-UA" sz="6000" dirty="0" smtClean="0"/>
              <a:t>Доповідь завершено!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800103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223448" cy="4963816"/>
          </a:xfrm>
        </p:spPr>
        <p:txBody>
          <a:bodyPr>
            <a:noAutofit/>
          </a:bodyPr>
          <a:lstStyle/>
          <a:p>
            <a:pPr algn="ctr"/>
            <a:r>
              <a:rPr lang="uk-UA" sz="2800" dirty="0"/>
              <a:t>Основна ідея алгоритму – заміна повторного входження деякого блока посиланням на одну з попередніх позицій входження. Для цього використовують метод «</a:t>
            </a:r>
            <a:r>
              <a:rPr lang="uk-UA" sz="2800" dirty="0" err="1"/>
              <a:t>ковзаючого</a:t>
            </a:r>
            <a:r>
              <a:rPr lang="uk-UA" sz="2800" dirty="0"/>
              <a:t> вікна». </a:t>
            </a:r>
            <a:r>
              <a:rPr lang="uk-UA" sz="2800" dirty="0" err="1"/>
              <a:t>Ковзаюче</a:t>
            </a:r>
            <a:r>
              <a:rPr lang="uk-UA" sz="2800" dirty="0"/>
              <a:t> вікно можна представити у вигляді динамічної структури даних, яка організована так, щоб запам’ятовувати «введену» раніше інформацію та надавати до неї доступ.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04718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7584" y="1783632"/>
            <a:ext cx="3686944" cy="4021632"/>
          </a:xfrm>
        </p:spPr>
        <p:txBody>
          <a:bodyPr/>
          <a:lstStyle/>
          <a:p>
            <a:pPr algn="ctr"/>
            <a:r>
              <a:rPr lang="uk-UA" dirty="0">
                <a:effectLst/>
              </a:rPr>
              <a:t>Блок – схема алгоритму роботи програми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28076924"/>
              </p:ext>
            </p:extLst>
          </p:nvPr>
        </p:nvGraphicFramePr>
        <p:xfrm>
          <a:off x="-1" y="44624"/>
          <a:ext cx="5985635" cy="6741368"/>
        </p:xfrm>
        <a:graphic>
          <a:graphicData uri="http://schemas.openxmlformats.org/presentationml/2006/ole">
            <p:oleObj spid="_x0000_s1029" name="Visio" r:id="rId3" imgW="8456696" imgH="7613335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783777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5048" y="2708920"/>
            <a:ext cx="3758952" cy="3877616"/>
          </a:xfrm>
        </p:spPr>
        <p:txBody>
          <a:bodyPr/>
          <a:lstStyle/>
          <a:p>
            <a:r>
              <a:rPr lang="uk-UA" dirty="0">
                <a:effectLst/>
              </a:rPr>
              <a:t>Реалізація алгоритму стиснення LZ77 – LZ78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7019874"/>
              </p:ext>
            </p:extLst>
          </p:nvPr>
        </p:nvGraphicFramePr>
        <p:xfrm>
          <a:off x="179512" y="116632"/>
          <a:ext cx="5004048" cy="6529531"/>
        </p:xfrm>
        <a:graphic>
          <a:graphicData uri="http://schemas.openxmlformats.org/presentationml/2006/ole">
            <p:oleObj spid="_x0000_s2053" name="Visio" r:id="rId3" imgW="4444065" imgH="5813146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110305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Створення головного класу програми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7937" y="1772816"/>
            <a:ext cx="4048125" cy="484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1321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Візуальний редактор форм </a:t>
            </a:r>
            <a:r>
              <a:rPr lang="uk-UA" dirty="0" err="1">
                <a:effectLst/>
              </a:rPr>
              <a:t>JDeveloper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7624" y="1624012"/>
            <a:ext cx="6480720" cy="497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9743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Дизайн користувацького інтерфейсу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640" y="1664506"/>
            <a:ext cx="6264696" cy="493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2409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effectLst/>
              </a:rPr>
              <a:t>Співставлення функцій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783776"/>
              </p:ext>
            </p:extLst>
          </p:nvPr>
        </p:nvGraphicFramePr>
        <p:xfrm>
          <a:off x="1403648" y="1300688"/>
          <a:ext cx="6077585" cy="5440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Елемент керування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Функція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Кнопка Переглянути (файл JAR)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Відкриття архіву для стиснення чи розпаковки.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Кнопка Переглянути (шлях розпаковки)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Вказання каталогу, в який поміщуються розпаковані файли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Радіокнопка Архівація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Переключення програми в режим стиснення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Радіокнопка Розпаковка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Переключення в режим розпаковки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Табличний елемент (склад архіву)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Відображення змісту архіву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Кнопка Додати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Додає новий файл до складу архіву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Кнопка Змінити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Замінює вибраний файл в складі архіву іншим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Кнопка Видалити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Видаляє файл із списку архіву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9690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</TotalTime>
  <Words>654</Words>
  <Application>Microsoft Office PowerPoint</Application>
  <PresentationFormat>Экран (4:3)</PresentationFormat>
  <Paragraphs>69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Яркая</vt:lpstr>
      <vt:lpstr>Visio</vt:lpstr>
      <vt:lpstr>    Розробка графічної утиліти архівації мовою Java на основі  алгоритму стиснення ZIP </vt:lpstr>
      <vt:lpstr>ВСТУП</vt:lpstr>
      <vt:lpstr>Слайд 3</vt:lpstr>
      <vt:lpstr>Блок – схема алгоритму роботи програми</vt:lpstr>
      <vt:lpstr>Реалізація алгоритму стиснення LZ77 – LZ78</vt:lpstr>
      <vt:lpstr>Створення головного класу програми</vt:lpstr>
      <vt:lpstr>Візуальний редактор форм JDeveloper</vt:lpstr>
      <vt:lpstr>Дизайн користувацького інтерфейсу</vt:lpstr>
      <vt:lpstr>Співставлення функцій</vt:lpstr>
      <vt:lpstr>Тестування і перевірка правильності роботи програми</vt:lpstr>
      <vt:lpstr>Формування списку файлів до стиснення</vt:lpstr>
      <vt:lpstr>Стан програми після архівації</vt:lpstr>
      <vt:lpstr>Слайд 13</vt:lpstr>
      <vt:lpstr>Відкриття архіву</vt:lpstr>
      <vt:lpstr>Слайд 15</vt:lpstr>
      <vt:lpstr>Порівняння оригінального і розпакованого каталогу</vt:lpstr>
      <vt:lpstr>Слайд 17</vt:lpstr>
      <vt:lpstr>Ефективність стиснення</vt:lpstr>
      <vt:lpstr>Діаграма стиснення</vt:lpstr>
      <vt:lpstr>Класи та функції</vt:lpstr>
      <vt:lpstr>Діаграма класів програми архіватора</vt:lpstr>
      <vt:lpstr>Висновок</vt:lpstr>
      <vt:lpstr>Дякую за увагу. Доповідь завершено!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Розробка програмного засобу для керування персональними вкладками користувача </dc:title>
  <cp:lastModifiedBy>Lina</cp:lastModifiedBy>
  <cp:revision>8</cp:revision>
  <dcterms:modified xsi:type="dcterms:W3CDTF">2015-06-21T21:35:10Z</dcterms:modified>
</cp:coreProperties>
</file>