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45" r:id="rId1"/>
  </p:sldMasterIdLst>
  <p:notesMasterIdLst>
    <p:notesMasterId r:id="rId13"/>
  </p:notesMasterIdLst>
  <p:sldIdLst>
    <p:sldId id="259" r:id="rId2"/>
    <p:sldId id="264" r:id="rId3"/>
    <p:sldId id="265" r:id="rId4"/>
    <p:sldId id="266" r:id="rId5"/>
    <p:sldId id="260" r:id="rId6"/>
    <p:sldId id="277" r:id="rId7"/>
    <p:sldId id="275" r:id="rId8"/>
    <p:sldId id="256" r:id="rId9"/>
    <p:sldId id="278" r:id="rId10"/>
    <p:sldId id="268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94958" autoAdjust="0"/>
  </p:normalViewPr>
  <p:slideViewPr>
    <p:cSldViewPr>
      <p:cViewPr varScale="1">
        <p:scale>
          <a:sx n="87" d="100"/>
          <a:sy n="87" d="100"/>
        </p:scale>
        <p:origin x="-10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C89717-DEAA-4D42-B46E-75CADEF6B3B5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DCAB14-490E-45FE-9A69-F160F84C5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852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800C7-4417-4086-9507-0180E7D39684}" type="datetime1">
              <a:rPr lang="ru-RU" smtClean="0"/>
              <a:t>21.06.2015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326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B884-401B-4F88-BCB5-3CDEFD1BB455}" type="datetime1">
              <a:rPr lang="ru-RU" smtClean="0"/>
              <a:t>21.06.2015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591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5B00-E276-4955-9F37-40A778897D6F}" type="datetime1">
              <a:rPr lang="ru-RU" smtClean="0"/>
              <a:t>21.06.2015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336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44A4A-1FF2-4D6B-B817-3C1C47D62BAE}" type="datetime1">
              <a:rPr lang="ru-RU" smtClean="0"/>
              <a:t>21.06.2015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168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E5E8-796B-4576-B85A-226233FF9F10}" type="datetime1">
              <a:rPr lang="ru-RU" smtClean="0"/>
              <a:t>21.06.2015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721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3B254-B3D4-4787-A758-335F60105D6D}" type="datetime1">
              <a:rPr lang="ru-RU" smtClean="0"/>
              <a:t>21.06.2015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081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333D7-0934-4E60-9ACE-536CA2BF554A}" type="datetime1">
              <a:rPr lang="ru-RU" smtClean="0"/>
              <a:t>21.06.2015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02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9AAC1-E2C0-4B2E-8B99-BC8B21EAFD66}" type="datetime1">
              <a:rPr lang="ru-RU" smtClean="0"/>
              <a:t>21.06.2015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164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969FA-5DA5-4733-B4B2-3A227D77C5B3}" type="datetime1">
              <a:rPr lang="ru-RU" smtClean="0"/>
              <a:t>21.06.2015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879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F670C-039C-455C-BD12-E1568A576D19}" type="datetime1">
              <a:rPr lang="ru-RU" smtClean="0"/>
              <a:t>21.06.2015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173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D88A-5FD4-44AD-9283-1D8A716347CF}" type="datetime1">
              <a:rPr lang="ru-RU" smtClean="0"/>
              <a:t>21.06.2015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174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FA87B-21EA-42AF-A3B1-DECC59FD634C}" type="datetime1">
              <a:rPr lang="ru-RU" smtClean="0"/>
              <a:t>21.06.2015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34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6" r:id="rId1"/>
    <p:sldLayoutId id="2147484147" r:id="rId2"/>
    <p:sldLayoutId id="2147484148" r:id="rId3"/>
    <p:sldLayoutId id="2147484149" r:id="rId4"/>
    <p:sldLayoutId id="2147484150" r:id="rId5"/>
    <p:sldLayoutId id="2147484151" r:id="rId6"/>
    <p:sldLayoutId id="2147484152" r:id="rId7"/>
    <p:sldLayoutId id="2147484153" r:id="rId8"/>
    <p:sldLayoutId id="2147484154" r:id="rId9"/>
    <p:sldLayoutId id="2147484155" r:id="rId10"/>
    <p:sldLayoutId id="214748415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28"/>
            <a:ext cx="9143999" cy="169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Міністерство освіти 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науки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України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Вінницький національний технічний університет</a:t>
            </a:r>
          </a:p>
          <a:p>
            <a:pPr algn="ctr">
              <a:spcBef>
                <a:spcPct val="20000"/>
              </a:spcBef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Кафедра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обчислювальної техніки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endParaRPr lang="uk-U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" y="2132856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smtClean="0">
                <a:latin typeface="Times New Roman"/>
                <a:ea typeface="Calibri"/>
              </a:rPr>
              <a:t>Розробка комп’ютерної </a:t>
            </a:r>
            <a:r>
              <a:rPr lang="uk-UA" sz="3200" dirty="0">
                <a:latin typeface="Times New Roman"/>
                <a:ea typeface="Calibri"/>
              </a:rPr>
              <a:t>мережі </a:t>
            </a:r>
            <a:r>
              <a:rPr lang="ru-RU" sz="3200" dirty="0" smtClean="0">
                <a:latin typeface="Times New Roman"/>
                <a:ea typeface="Calibri"/>
              </a:rPr>
              <a:t>для</a:t>
            </a:r>
            <a:r>
              <a:rPr lang="ru-RU" sz="3200" dirty="0"/>
              <a:t> </a:t>
            </a:r>
            <a:r>
              <a:rPr lang="ru-RU" sz="3200" dirty="0" err="1" smtClean="0"/>
              <a:t>загальноосвітньої</a:t>
            </a:r>
            <a:r>
              <a:rPr lang="ru-RU" sz="3200" dirty="0" smtClean="0"/>
              <a:t> </a:t>
            </a:r>
            <a:r>
              <a:rPr lang="ru-RU" sz="3200" dirty="0" err="1"/>
              <a:t>школи</a:t>
            </a:r>
            <a:r>
              <a:rPr lang="ru-RU" sz="3200" dirty="0"/>
              <a:t> І-ІІІ </a:t>
            </a:r>
            <a:r>
              <a:rPr lang="ru-RU" sz="3200" dirty="0" err="1"/>
              <a:t>ступенів</a:t>
            </a:r>
            <a:r>
              <a:rPr lang="ru-RU" sz="3200" dirty="0"/>
              <a:t> №3 </a:t>
            </a:r>
            <a:endParaRPr lang="ru-RU" sz="3200" dirty="0" smtClean="0"/>
          </a:p>
          <a:p>
            <a:pPr algn="ctr"/>
            <a:r>
              <a:rPr lang="ru-RU" sz="3200" dirty="0" smtClean="0"/>
              <a:t>м</a:t>
            </a:r>
            <a:r>
              <a:rPr lang="ru-RU" sz="3200" dirty="0"/>
              <a:t>. </a:t>
            </a:r>
            <a:r>
              <a:rPr lang="ru-RU" sz="3200" dirty="0" smtClean="0"/>
              <a:t>Жмеринки</a:t>
            </a:r>
            <a:endParaRPr lang="uk-UA" sz="3200" dirty="0"/>
          </a:p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20072" y="5106590"/>
            <a:ext cx="2880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Керівник: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к. т. н., доцент каф.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</a:t>
            </a:r>
          </a:p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Кадук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О. В.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5237487" y="4437112"/>
            <a:ext cx="2557458" cy="785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Виконав ст. гр. </a:t>
            </a:r>
            <a:r>
              <a:rPr kumimoji="0" lang="uk-UA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КІ</a:t>
            </a:r>
            <a:r>
              <a:rPr lang="uk-UA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-14сп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Віняр</a:t>
            </a:r>
            <a:r>
              <a:rPr kumimoji="0" lang="uk-UA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Д. С.</a:t>
            </a:r>
            <a:endParaRPr kumimoji="0" lang="uk-UA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30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771" y="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Висновки до дипломної роботи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48680"/>
            <a:ext cx="8496944" cy="64633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Проведено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аналіз існуючих рішень побудови локальних комп’ютерних мереж. Для реалізації мережі обрано технологію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Ethernet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100Base-T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Ethernet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1000Base-T.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270501"/>
            <a:ext cx="8496944" cy="64633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Розроблено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логічну структуру мережі, що забезпечує роботу підрозділів в окремих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підмережах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001614"/>
            <a:ext cx="8496944" cy="92333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Розроблено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структуровану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кабельну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систему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комп’ютерної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мережі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яка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включає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себе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етапи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архітектурного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телекомунікаційного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проектування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розрахунок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додаткових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елементів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CKC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0696" y="2970818"/>
            <a:ext cx="8519775" cy="147732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Проведено вибір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активного мережевого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обладнання, а саме </a:t>
            </a:r>
            <a:r>
              <a:rPr lang="uk-UA" dirty="0"/>
              <a:t>м</a:t>
            </a:r>
            <a:r>
              <a:rPr lang="uk-UA" dirty="0" smtClean="0"/>
              <a:t>аршрутизатор </a:t>
            </a:r>
            <a:r>
              <a:rPr lang="ru-RU" dirty="0"/>
              <a:t>CISCO </a:t>
            </a:r>
            <a:r>
              <a:rPr lang="ru-RU" dirty="0" smtClean="0"/>
              <a:t>2911/K9,</a:t>
            </a:r>
            <a:r>
              <a:rPr lang="uk-UA" dirty="0" smtClean="0"/>
              <a:t> комутатор </a:t>
            </a:r>
            <a:r>
              <a:rPr lang="uk-UA" dirty="0"/>
              <a:t>D-LINK D</a:t>
            </a:r>
            <a:r>
              <a:rPr lang="en-US" dirty="0"/>
              <a:t>G</a:t>
            </a:r>
            <a:r>
              <a:rPr lang="uk-UA" dirty="0" smtClean="0"/>
              <a:t>S-1210-52, сервер </a:t>
            </a:r>
            <a:r>
              <a:rPr lang="en-US" dirty="0"/>
              <a:t>HP ProLiant DL</a:t>
            </a:r>
            <a:r>
              <a:rPr lang="uk-UA" dirty="0"/>
              <a:t>585 </a:t>
            </a:r>
            <a:r>
              <a:rPr lang="en-US" dirty="0"/>
              <a:t>G</a:t>
            </a:r>
            <a:r>
              <a:rPr lang="uk-UA" dirty="0" smtClean="0"/>
              <a:t>7 </a:t>
            </a:r>
            <a:r>
              <a:rPr lang="uk-UA" dirty="0" smtClean="0"/>
              <a:t>та </a:t>
            </a:r>
            <a:r>
              <a:rPr lang="uk-UA" dirty="0"/>
              <a:t>надано рекомендації щодо встановлення на них </a:t>
            </a:r>
            <a:r>
              <a:rPr lang="uk-UA" dirty="0" smtClean="0"/>
              <a:t>ОС </a:t>
            </a:r>
            <a:r>
              <a:rPr lang="uk-UA" dirty="0"/>
              <a:t>та </a:t>
            </a:r>
            <a:r>
              <a:rPr lang="uk-UA" dirty="0" smtClean="0"/>
              <a:t>ПЗ. </a:t>
            </a:r>
            <a:r>
              <a:rPr lang="ru-RU" dirty="0" smtClean="0"/>
              <a:t>На </a:t>
            </a:r>
            <a:r>
              <a:rPr lang="ru-RU" dirty="0" err="1" smtClean="0"/>
              <a:t>обладнанн</a:t>
            </a:r>
            <a:r>
              <a:rPr lang="uk-UA" dirty="0"/>
              <a:t>і</a:t>
            </a:r>
            <a:r>
              <a:rPr lang="ru-RU" dirty="0" smtClean="0"/>
              <a:t> </a:t>
            </a:r>
            <a:r>
              <a:rPr lang="uk-UA" dirty="0"/>
              <a:t>н</a:t>
            </a:r>
            <a:r>
              <a:rPr lang="uk-UA" dirty="0" smtClean="0"/>
              <a:t>алаштовано </a:t>
            </a:r>
            <a:r>
              <a:rPr lang="en-US" dirty="0" smtClean="0"/>
              <a:t>VLAN, DHCP, PAT</a:t>
            </a:r>
            <a:r>
              <a:rPr lang="ru-RU" dirty="0" smtClean="0"/>
              <a:t>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Виконанано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обмеження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можливостей доступу користувачів до інших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підмереж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за допомогою розширених списків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керування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доступом.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0696" y="4797152"/>
            <a:ext cx="8519775" cy="64633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Виконано моделювання розроблювальної мережі та надані рекомендації щодо фізичного тестування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перевірки працездатності мережі. 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0696" y="5949280"/>
            <a:ext cx="8519775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Розроблено проект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’ютерної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мережі.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83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2773377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>
                <a:ln w="1905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ДЯКУЮ</a:t>
            </a:r>
            <a:r>
              <a:rPr lang="uk-UA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b="1" dirty="0">
                <a:ln w="1905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uk-UA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b="1" dirty="0">
                <a:ln w="1905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УВАГУ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65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043186" y="188640"/>
            <a:ext cx="75612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Актуальність, мета та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завдання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роботи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4"/>
          <p:cNvSpPr/>
          <p:nvPr/>
        </p:nvSpPr>
        <p:spPr>
          <a:xfrm>
            <a:off x="6660232" y="1390886"/>
            <a:ext cx="2041362" cy="8070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Aft>
                <a:spcPct val="35000"/>
              </a:spcAft>
            </a:pPr>
            <a:endParaRPr lang="uk-UA" sz="1600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43348" y="4883095"/>
            <a:ext cx="8372806" cy="1354217"/>
          </a:xfrm>
          <a:prstGeom prst="rect">
            <a:avLst/>
          </a:prstGeom>
          <a:ln w="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990600" algn="l"/>
              </a:tabLst>
            </a:pPr>
            <a:r>
              <a:rPr lang="uk-UA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Завдання  роботи</a:t>
            </a:r>
            <a:endParaRPr lang="uk-UA" sz="16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990600" algn="l"/>
              </a:tabLst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Провести </a:t>
            </a:r>
            <a:r>
              <a:rPr lang="ru-RU" sz="16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аналіз</a:t>
            </a: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існуючих</a:t>
            </a: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рішень</a:t>
            </a: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побудови</a:t>
            </a: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комп’ютерних</a:t>
            </a: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мереж. </a:t>
            </a: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990600" algn="l"/>
              </a:tabLst>
            </a:pPr>
            <a:r>
              <a:rPr lang="ru-RU" sz="16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Розробити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логічну</a:t>
            </a: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структуру </a:t>
            </a:r>
            <a:r>
              <a:rPr lang="ru-RU" sz="16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мережі</a:t>
            </a: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 </a:t>
            </a: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</a:t>
            </a:r>
            <a:r>
              <a:rPr lang="ru-RU" sz="16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її</a:t>
            </a: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основі</a:t>
            </a: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розробити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кабельну</a:t>
            </a: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систему.</a:t>
            </a: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990600" algn="l"/>
              </a:tabLst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Провести </a:t>
            </a:r>
            <a:r>
              <a:rPr lang="ru-RU" sz="16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вибір</a:t>
            </a: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активного </a:t>
            </a:r>
            <a:r>
              <a:rPr lang="ru-RU" sz="16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мережевого</a:t>
            </a: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обладнання</a:t>
            </a: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 </a:t>
            </a:r>
            <a:r>
              <a:rPr lang="ru-RU" sz="16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його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налаштування</a:t>
            </a: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285750" lvl="0" indent="-28575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990600" algn="l"/>
              </a:tabLst>
            </a:pPr>
            <a:r>
              <a:rPr lang="ru-RU" sz="16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Виконати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моделювання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мережі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та </a:t>
            </a:r>
            <a:r>
              <a:rPr lang="ru-RU" sz="16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перевірити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її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працездатність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44640" y="3573016"/>
            <a:ext cx="8372806" cy="107721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Мета роботи</a:t>
            </a:r>
          </a:p>
          <a:p>
            <a:pPr algn="just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абезпечення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ефективної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обробки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обміну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даними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спільного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переферійних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пристроїв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мережевих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сервісів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шляхом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комп’ютерної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мережі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загальноосвітньої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школи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І-ІІІ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ступенів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№3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Жмеринки.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43347" y="1055741"/>
            <a:ext cx="8372805" cy="212365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Актуальність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теми</a:t>
            </a:r>
            <a:endParaRPr lang="uk-UA" sz="1600" b="1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адання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користувачам загального доступу до папок, файлів і інших ресурсів;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пільне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використання файлів;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бмеження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при бажанні доступу до спільних папок і каталогів;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астройка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прав доступу;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рхівація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потрібної інформації та зберігання даних на файловому сервері;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ожливість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надійно зашифровувати свої дані на файловому сервері, що дає високий рівень захисту від зовнішніх атак .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05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11998" y="3580905"/>
            <a:ext cx="2143125" cy="11430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Призначення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адрес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підмережам та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кінцев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пристроям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16632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Етапи проектування </a:t>
            </a:r>
            <a:r>
              <a:rPr kumimoji="0" lang="uk-UA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комп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’</a:t>
            </a:r>
            <a:r>
              <a:rPr kumimoji="0" lang="uk-UA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ютерної</a:t>
            </a:r>
            <a:r>
              <a:rPr kumimoji="0" lang="uk-U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мережі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8744" y="2362653"/>
            <a:ext cx="2159000" cy="8640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uk-UA" sz="1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Визначення кількості та розміру підмереж</a:t>
            </a:r>
          </a:p>
          <a:p>
            <a:pPr algn="ctr">
              <a:defRPr/>
            </a:pP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72285" y="2383050"/>
            <a:ext cx="2214562" cy="6429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Вибір методу прокладання мережі</a:t>
            </a:r>
          </a:p>
          <a:p>
            <a:pPr algn="ctr">
              <a:defRPr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88038" y="3334069"/>
            <a:ext cx="2214562" cy="7858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uk-UA" sz="1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Розрахунок структурованої кабельної системи</a:t>
            </a:r>
          </a:p>
          <a:p>
            <a:pPr algn="ctr">
              <a:defRPr/>
            </a:pP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55776" y="4492461"/>
            <a:ext cx="2214562" cy="7858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uk-UA" sz="1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Вибір активного обладнання та його налаштування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олилиния 15"/>
          <p:cNvSpPr/>
          <p:nvPr/>
        </p:nvSpPr>
        <p:spPr>
          <a:xfrm rot="5400000">
            <a:off x="1009787" y="1922298"/>
            <a:ext cx="360165" cy="508781"/>
          </a:xfrm>
          <a:custGeom>
            <a:avLst/>
            <a:gdLst>
              <a:gd name="connsiteX0" fmla="*/ 0 w 656760"/>
              <a:gd name="connsiteY0" fmla="*/ 101756 h 508781"/>
              <a:gd name="connsiteX1" fmla="*/ 402370 w 656760"/>
              <a:gd name="connsiteY1" fmla="*/ 101756 h 508781"/>
              <a:gd name="connsiteX2" fmla="*/ 402370 w 656760"/>
              <a:gd name="connsiteY2" fmla="*/ 0 h 508781"/>
              <a:gd name="connsiteX3" fmla="*/ 656760 w 656760"/>
              <a:gd name="connsiteY3" fmla="*/ 254391 h 508781"/>
              <a:gd name="connsiteX4" fmla="*/ 402370 w 656760"/>
              <a:gd name="connsiteY4" fmla="*/ 508781 h 508781"/>
              <a:gd name="connsiteX5" fmla="*/ 402370 w 656760"/>
              <a:gd name="connsiteY5" fmla="*/ 407025 h 508781"/>
              <a:gd name="connsiteX6" fmla="*/ 0 w 656760"/>
              <a:gd name="connsiteY6" fmla="*/ 407025 h 508781"/>
              <a:gd name="connsiteX7" fmla="*/ 0 w 656760"/>
              <a:gd name="connsiteY7" fmla="*/ 101756 h 50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6760" h="508781">
                <a:moveTo>
                  <a:pt x="0" y="101756"/>
                </a:moveTo>
                <a:lnTo>
                  <a:pt x="402370" y="101756"/>
                </a:lnTo>
                <a:lnTo>
                  <a:pt x="402370" y="0"/>
                </a:lnTo>
                <a:lnTo>
                  <a:pt x="656760" y="254391"/>
                </a:lnTo>
                <a:lnTo>
                  <a:pt x="402370" y="508781"/>
                </a:lnTo>
                <a:lnTo>
                  <a:pt x="402370" y="407025"/>
                </a:lnTo>
                <a:lnTo>
                  <a:pt x="0" y="407025"/>
                </a:lnTo>
                <a:lnTo>
                  <a:pt x="0" y="101756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0" tIns="101756" rIns="152634" bIns="101756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uk-UA" sz="1400" kern="1200"/>
          </a:p>
        </p:txBody>
      </p:sp>
      <p:sp>
        <p:nvSpPr>
          <p:cNvPr id="22" name="Полилиния 21"/>
          <p:cNvSpPr/>
          <p:nvPr/>
        </p:nvSpPr>
        <p:spPr>
          <a:xfrm rot="5400000">
            <a:off x="1008161" y="3152441"/>
            <a:ext cx="360165" cy="508781"/>
          </a:xfrm>
          <a:custGeom>
            <a:avLst/>
            <a:gdLst>
              <a:gd name="connsiteX0" fmla="*/ 0 w 656760"/>
              <a:gd name="connsiteY0" fmla="*/ 101756 h 508781"/>
              <a:gd name="connsiteX1" fmla="*/ 402370 w 656760"/>
              <a:gd name="connsiteY1" fmla="*/ 101756 h 508781"/>
              <a:gd name="connsiteX2" fmla="*/ 402370 w 656760"/>
              <a:gd name="connsiteY2" fmla="*/ 0 h 508781"/>
              <a:gd name="connsiteX3" fmla="*/ 656760 w 656760"/>
              <a:gd name="connsiteY3" fmla="*/ 254391 h 508781"/>
              <a:gd name="connsiteX4" fmla="*/ 402370 w 656760"/>
              <a:gd name="connsiteY4" fmla="*/ 508781 h 508781"/>
              <a:gd name="connsiteX5" fmla="*/ 402370 w 656760"/>
              <a:gd name="connsiteY5" fmla="*/ 407025 h 508781"/>
              <a:gd name="connsiteX6" fmla="*/ 0 w 656760"/>
              <a:gd name="connsiteY6" fmla="*/ 407025 h 508781"/>
              <a:gd name="connsiteX7" fmla="*/ 0 w 656760"/>
              <a:gd name="connsiteY7" fmla="*/ 101756 h 50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6760" h="508781">
                <a:moveTo>
                  <a:pt x="0" y="101756"/>
                </a:moveTo>
                <a:lnTo>
                  <a:pt x="402370" y="101756"/>
                </a:lnTo>
                <a:lnTo>
                  <a:pt x="402370" y="0"/>
                </a:lnTo>
                <a:lnTo>
                  <a:pt x="656760" y="254391"/>
                </a:lnTo>
                <a:lnTo>
                  <a:pt x="402370" y="508781"/>
                </a:lnTo>
                <a:lnTo>
                  <a:pt x="402370" y="407025"/>
                </a:lnTo>
                <a:lnTo>
                  <a:pt x="0" y="407025"/>
                </a:lnTo>
                <a:lnTo>
                  <a:pt x="0" y="101756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0" tIns="101756" rIns="152634" bIns="101756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uk-UA" sz="1400" kern="1200"/>
          </a:p>
        </p:txBody>
      </p:sp>
      <p:sp>
        <p:nvSpPr>
          <p:cNvPr id="23" name="Полилиния 22"/>
          <p:cNvSpPr/>
          <p:nvPr/>
        </p:nvSpPr>
        <p:spPr>
          <a:xfrm rot="5400000">
            <a:off x="3499484" y="1928180"/>
            <a:ext cx="360165" cy="508781"/>
          </a:xfrm>
          <a:custGeom>
            <a:avLst/>
            <a:gdLst>
              <a:gd name="connsiteX0" fmla="*/ 0 w 656760"/>
              <a:gd name="connsiteY0" fmla="*/ 101756 h 508781"/>
              <a:gd name="connsiteX1" fmla="*/ 402370 w 656760"/>
              <a:gd name="connsiteY1" fmla="*/ 101756 h 508781"/>
              <a:gd name="connsiteX2" fmla="*/ 402370 w 656760"/>
              <a:gd name="connsiteY2" fmla="*/ 0 h 508781"/>
              <a:gd name="connsiteX3" fmla="*/ 656760 w 656760"/>
              <a:gd name="connsiteY3" fmla="*/ 254391 h 508781"/>
              <a:gd name="connsiteX4" fmla="*/ 402370 w 656760"/>
              <a:gd name="connsiteY4" fmla="*/ 508781 h 508781"/>
              <a:gd name="connsiteX5" fmla="*/ 402370 w 656760"/>
              <a:gd name="connsiteY5" fmla="*/ 407025 h 508781"/>
              <a:gd name="connsiteX6" fmla="*/ 0 w 656760"/>
              <a:gd name="connsiteY6" fmla="*/ 407025 h 508781"/>
              <a:gd name="connsiteX7" fmla="*/ 0 w 656760"/>
              <a:gd name="connsiteY7" fmla="*/ 101756 h 50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6760" h="508781">
                <a:moveTo>
                  <a:pt x="0" y="101756"/>
                </a:moveTo>
                <a:lnTo>
                  <a:pt x="402370" y="101756"/>
                </a:lnTo>
                <a:lnTo>
                  <a:pt x="402370" y="0"/>
                </a:lnTo>
                <a:lnTo>
                  <a:pt x="656760" y="254391"/>
                </a:lnTo>
                <a:lnTo>
                  <a:pt x="402370" y="508781"/>
                </a:lnTo>
                <a:lnTo>
                  <a:pt x="402370" y="407025"/>
                </a:lnTo>
                <a:lnTo>
                  <a:pt x="0" y="407025"/>
                </a:lnTo>
                <a:lnTo>
                  <a:pt x="0" y="101756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0" tIns="101756" rIns="152634" bIns="101756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uk-UA" sz="1400" kern="1200"/>
          </a:p>
        </p:txBody>
      </p:sp>
      <p:sp>
        <p:nvSpPr>
          <p:cNvPr id="24" name="Полилиния 23"/>
          <p:cNvSpPr/>
          <p:nvPr/>
        </p:nvSpPr>
        <p:spPr>
          <a:xfrm rot="5400000">
            <a:off x="3499483" y="2930533"/>
            <a:ext cx="360165" cy="508781"/>
          </a:xfrm>
          <a:custGeom>
            <a:avLst/>
            <a:gdLst>
              <a:gd name="connsiteX0" fmla="*/ 0 w 656760"/>
              <a:gd name="connsiteY0" fmla="*/ 101756 h 508781"/>
              <a:gd name="connsiteX1" fmla="*/ 402370 w 656760"/>
              <a:gd name="connsiteY1" fmla="*/ 101756 h 508781"/>
              <a:gd name="connsiteX2" fmla="*/ 402370 w 656760"/>
              <a:gd name="connsiteY2" fmla="*/ 0 h 508781"/>
              <a:gd name="connsiteX3" fmla="*/ 656760 w 656760"/>
              <a:gd name="connsiteY3" fmla="*/ 254391 h 508781"/>
              <a:gd name="connsiteX4" fmla="*/ 402370 w 656760"/>
              <a:gd name="connsiteY4" fmla="*/ 508781 h 508781"/>
              <a:gd name="connsiteX5" fmla="*/ 402370 w 656760"/>
              <a:gd name="connsiteY5" fmla="*/ 407025 h 508781"/>
              <a:gd name="connsiteX6" fmla="*/ 0 w 656760"/>
              <a:gd name="connsiteY6" fmla="*/ 407025 h 508781"/>
              <a:gd name="connsiteX7" fmla="*/ 0 w 656760"/>
              <a:gd name="connsiteY7" fmla="*/ 101756 h 50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6760" h="508781">
                <a:moveTo>
                  <a:pt x="0" y="101756"/>
                </a:moveTo>
                <a:lnTo>
                  <a:pt x="402370" y="101756"/>
                </a:lnTo>
                <a:lnTo>
                  <a:pt x="402370" y="0"/>
                </a:lnTo>
                <a:lnTo>
                  <a:pt x="656760" y="254391"/>
                </a:lnTo>
                <a:lnTo>
                  <a:pt x="402370" y="508781"/>
                </a:lnTo>
                <a:lnTo>
                  <a:pt x="402370" y="407025"/>
                </a:lnTo>
                <a:lnTo>
                  <a:pt x="0" y="407025"/>
                </a:lnTo>
                <a:lnTo>
                  <a:pt x="0" y="101756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0" tIns="101756" rIns="152634" bIns="101756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uk-UA" sz="1400" kern="1200"/>
          </a:p>
        </p:txBody>
      </p:sp>
      <p:sp>
        <p:nvSpPr>
          <p:cNvPr id="25" name="Полилиния 24"/>
          <p:cNvSpPr/>
          <p:nvPr/>
        </p:nvSpPr>
        <p:spPr>
          <a:xfrm rot="5400000">
            <a:off x="3515236" y="4057988"/>
            <a:ext cx="360165" cy="508781"/>
          </a:xfrm>
          <a:custGeom>
            <a:avLst/>
            <a:gdLst>
              <a:gd name="connsiteX0" fmla="*/ 0 w 656760"/>
              <a:gd name="connsiteY0" fmla="*/ 101756 h 508781"/>
              <a:gd name="connsiteX1" fmla="*/ 402370 w 656760"/>
              <a:gd name="connsiteY1" fmla="*/ 101756 h 508781"/>
              <a:gd name="connsiteX2" fmla="*/ 402370 w 656760"/>
              <a:gd name="connsiteY2" fmla="*/ 0 h 508781"/>
              <a:gd name="connsiteX3" fmla="*/ 656760 w 656760"/>
              <a:gd name="connsiteY3" fmla="*/ 254391 h 508781"/>
              <a:gd name="connsiteX4" fmla="*/ 402370 w 656760"/>
              <a:gd name="connsiteY4" fmla="*/ 508781 h 508781"/>
              <a:gd name="connsiteX5" fmla="*/ 402370 w 656760"/>
              <a:gd name="connsiteY5" fmla="*/ 407025 h 508781"/>
              <a:gd name="connsiteX6" fmla="*/ 0 w 656760"/>
              <a:gd name="connsiteY6" fmla="*/ 407025 h 508781"/>
              <a:gd name="connsiteX7" fmla="*/ 0 w 656760"/>
              <a:gd name="connsiteY7" fmla="*/ 101756 h 50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6760" h="508781">
                <a:moveTo>
                  <a:pt x="0" y="101756"/>
                </a:moveTo>
                <a:lnTo>
                  <a:pt x="402370" y="101756"/>
                </a:lnTo>
                <a:lnTo>
                  <a:pt x="402370" y="0"/>
                </a:lnTo>
                <a:lnTo>
                  <a:pt x="656760" y="254391"/>
                </a:lnTo>
                <a:lnTo>
                  <a:pt x="402370" y="508781"/>
                </a:lnTo>
                <a:lnTo>
                  <a:pt x="402370" y="407025"/>
                </a:lnTo>
                <a:lnTo>
                  <a:pt x="0" y="407025"/>
                </a:lnTo>
                <a:lnTo>
                  <a:pt x="0" y="101756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0" tIns="101756" rIns="152634" bIns="101756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uk-UA" sz="1400" kern="1200"/>
          </a:p>
        </p:txBody>
      </p:sp>
      <p:grpSp>
        <p:nvGrpSpPr>
          <p:cNvPr id="4" name="Группа 3"/>
          <p:cNvGrpSpPr/>
          <p:nvPr/>
        </p:nvGrpSpPr>
        <p:grpSpPr>
          <a:xfrm>
            <a:off x="111999" y="980728"/>
            <a:ext cx="6963100" cy="1015877"/>
            <a:chOff x="111998" y="1548903"/>
            <a:chExt cx="6963100" cy="1015877"/>
          </a:xfrm>
        </p:grpSpPr>
        <p:sp>
          <p:nvSpPr>
            <p:cNvPr id="5" name="Полилиния 4"/>
            <p:cNvSpPr/>
            <p:nvPr/>
          </p:nvSpPr>
          <p:spPr>
            <a:xfrm>
              <a:off x="111998" y="1548903"/>
              <a:ext cx="2155746" cy="1015877"/>
            </a:xfrm>
            <a:custGeom>
              <a:avLst/>
              <a:gdLst>
                <a:gd name="connsiteX0" fmla="*/ 0 w 2043536"/>
                <a:gd name="connsiteY0" fmla="*/ 101588 h 1015877"/>
                <a:gd name="connsiteX1" fmla="*/ 101588 w 2043536"/>
                <a:gd name="connsiteY1" fmla="*/ 0 h 1015877"/>
                <a:gd name="connsiteX2" fmla="*/ 1941948 w 2043536"/>
                <a:gd name="connsiteY2" fmla="*/ 0 h 1015877"/>
                <a:gd name="connsiteX3" fmla="*/ 2043536 w 2043536"/>
                <a:gd name="connsiteY3" fmla="*/ 101588 h 1015877"/>
                <a:gd name="connsiteX4" fmla="*/ 2043536 w 2043536"/>
                <a:gd name="connsiteY4" fmla="*/ 914289 h 1015877"/>
                <a:gd name="connsiteX5" fmla="*/ 1941948 w 2043536"/>
                <a:gd name="connsiteY5" fmla="*/ 1015877 h 1015877"/>
                <a:gd name="connsiteX6" fmla="*/ 101588 w 2043536"/>
                <a:gd name="connsiteY6" fmla="*/ 1015877 h 1015877"/>
                <a:gd name="connsiteX7" fmla="*/ 0 w 2043536"/>
                <a:gd name="connsiteY7" fmla="*/ 914289 h 1015877"/>
                <a:gd name="connsiteX8" fmla="*/ 0 w 2043536"/>
                <a:gd name="connsiteY8" fmla="*/ 101588 h 1015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43536" h="1015877">
                  <a:moveTo>
                    <a:pt x="0" y="101588"/>
                  </a:moveTo>
                  <a:cubicBezTo>
                    <a:pt x="0" y="45482"/>
                    <a:pt x="45482" y="0"/>
                    <a:pt x="101588" y="0"/>
                  </a:cubicBezTo>
                  <a:lnTo>
                    <a:pt x="1941948" y="0"/>
                  </a:lnTo>
                  <a:cubicBezTo>
                    <a:pt x="1998054" y="0"/>
                    <a:pt x="2043536" y="45482"/>
                    <a:pt x="2043536" y="101588"/>
                  </a:cubicBezTo>
                  <a:lnTo>
                    <a:pt x="2043536" y="914289"/>
                  </a:lnTo>
                  <a:cubicBezTo>
                    <a:pt x="2043536" y="970395"/>
                    <a:pt x="1998054" y="1015877"/>
                    <a:pt x="1941948" y="1015877"/>
                  </a:cubicBezTo>
                  <a:lnTo>
                    <a:pt x="101588" y="1015877"/>
                  </a:lnTo>
                  <a:cubicBezTo>
                    <a:pt x="45482" y="1015877"/>
                    <a:pt x="0" y="970395"/>
                    <a:pt x="0" y="914289"/>
                  </a:cubicBezTo>
                  <a:lnTo>
                    <a:pt x="0" y="101588"/>
                  </a:lnTo>
                  <a:close/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128016" tIns="128016" rIns="128016" bIns="407206" numCol="1" spcCol="1270" anchor="t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000" kern="1200" dirty="0" smtClean="0">
                  <a:latin typeface="Arial" pitchFamily="34" charset="0"/>
                  <a:cs typeface="Arial" pitchFamily="34" charset="0"/>
                </a:rPr>
                <a:t>Логічна структура мережі</a:t>
              </a:r>
              <a:endParaRPr lang="uk-UA" sz="2000" kern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2627783" y="1548903"/>
              <a:ext cx="2185407" cy="1015877"/>
            </a:xfrm>
            <a:custGeom>
              <a:avLst/>
              <a:gdLst>
                <a:gd name="connsiteX0" fmla="*/ 0 w 2043536"/>
                <a:gd name="connsiteY0" fmla="*/ 101588 h 1015877"/>
                <a:gd name="connsiteX1" fmla="*/ 101588 w 2043536"/>
                <a:gd name="connsiteY1" fmla="*/ 0 h 1015877"/>
                <a:gd name="connsiteX2" fmla="*/ 1941948 w 2043536"/>
                <a:gd name="connsiteY2" fmla="*/ 0 h 1015877"/>
                <a:gd name="connsiteX3" fmla="*/ 2043536 w 2043536"/>
                <a:gd name="connsiteY3" fmla="*/ 101588 h 1015877"/>
                <a:gd name="connsiteX4" fmla="*/ 2043536 w 2043536"/>
                <a:gd name="connsiteY4" fmla="*/ 914289 h 1015877"/>
                <a:gd name="connsiteX5" fmla="*/ 1941948 w 2043536"/>
                <a:gd name="connsiteY5" fmla="*/ 1015877 h 1015877"/>
                <a:gd name="connsiteX6" fmla="*/ 101588 w 2043536"/>
                <a:gd name="connsiteY6" fmla="*/ 1015877 h 1015877"/>
                <a:gd name="connsiteX7" fmla="*/ 0 w 2043536"/>
                <a:gd name="connsiteY7" fmla="*/ 914289 h 1015877"/>
                <a:gd name="connsiteX8" fmla="*/ 0 w 2043536"/>
                <a:gd name="connsiteY8" fmla="*/ 101588 h 1015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43536" h="1015877">
                  <a:moveTo>
                    <a:pt x="0" y="101588"/>
                  </a:moveTo>
                  <a:cubicBezTo>
                    <a:pt x="0" y="45482"/>
                    <a:pt x="45482" y="0"/>
                    <a:pt x="101588" y="0"/>
                  </a:cubicBezTo>
                  <a:lnTo>
                    <a:pt x="1941948" y="0"/>
                  </a:lnTo>
                  <a:cubicBezTo>
                    <a:pt x="1998054" y="0"/>
                    <a:pt x="2043536" y="45482"/>
                    <a:pt x="2043536" y="101588"/>
                  </a:cubicBezTo>
                  <a:lnTo>
                    <a:pt x="2043536" y="914289"/>
                  </a:lnTo>
                  <a:cubicBezTo>
                    <a:pt x="2043536" y="970395"/>
                    <a:pt x="1998054" y="1015877"/>
                    <a:pt x="1941948" y="1015877"/>
                  </a:cubicBezTo>
                  <a:lnTo>
                    <a:pt x="101588" y="1015877"/>
                  </a:lnTo>
                  <a:cubicBezTo>
                    <a:pt x="45482" y="1015877"/>
                    <a:pt x="0" y="970395"/>
                    <a:pt x="0" y="914289"/>
                  </a:cubicBezTo>
                  <a:lnTo>
                    <a:pt x="0" y="101588"/>
                  </a:lnTo>
                  <a:close/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128016" tIns="128016" rIns="128016" bIns="407206" numCol="1" spcCol="1270" anchor="t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000" kern="1200" dirty="0" smtClean="0">
                  <a:latin typeface="Arial" pitchFamily="34" charset="0"/>
                  <a:cs typeface="Arial" pitchFamily="34" charset="0"/>
                </a:rPr>
                <a:t>Фізична структура мережі</a:t>
              </a:r>
              <a:endParaRPr lang="uk-UA" sz="2000" kern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5148063" y="1548903"/>
              <a:ext cx="1927035" cy="1015877"/>
            </a:xfrm>
            <a:custGeom>
              <a:avLst/>
              <a:gdLst>
                <a:gd name="connsiteX0" fmla="*/ 0 w 2043536"/>
                <a:gd name="connsiteY0" fmla="*/ 101588 h 1015877"/>
                <a:gd name="connsiteX1" fmla="*/ 101588 w 2043536"/>
                <a:gd name="connsiteY1" fmla="*/ 0 h 1015877"/>
                <a:gd name="connsiteX2" fmla="*/ 1941948 w 2043536"/>
                <a:gd name="connsiteY2" fmla="*/ 0 h 1015877"/>
                <a:gd name="connsiteX3" fmla="*/ 2043536 w 2043536"/>
                <a:gd name="connsiteY3" fmla="*/ 101588 h 1015877"/>
                <a:gd name="connsiteX4" fmla="*/ 2043536 w 2043536"/>
                <a:gd name="connsiteY4" fmla="*/ 914289 h 1015877"/>
                <a:gd name="connsiteX5" fmla="*/ 1941948 w 2043536"/>
                <a:gd name="connsiteY5" fmla="*/ 1015877 h 1015877"/>
                <a:gd name="connsiteX6" fmla="*/ 101588 w 2043536"/>
                <a:gd name="connsiteY6" fmla="*/ 1015877 h 1015877"/>
                <a:gd name="connsiteX7" fmla="*/ 0 w 2043536"/>
                <a:gd name="connsiteY7" fmla="*/ 914289 h 1015877"/>
                <a:gd name="connsiteX8" fmla="*/ 0 w 2043536"/>
                <a:gd name="connsiteY8" fmla="*/ 101588 h 1015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43536" h="1015877">
                  <a:moveTo>
                    <a:pt x="0" y="101588"/>
                  </a:moveTo>
                  <a:cubicBezTo>
                    <a:pt x="0" y="45482"/>
                    <a:pt x="45482" y="0"/>
                    <a:pt x="101588" y="0"/>
                  </a:cubicBezTo>
                  <a:lnTo>
                    <a:pt x="1941948" y="0"/>
                  </a:lnTo>
                  <a:cubicBezTo>
                    <a:pt x="1998054" y="0"/>
                    <a:pt x="2043536" y="45482"/>
                    <a:pt x="2043536" y="101588"/>
                  </a:cubicBezTo>
                  <a:lnTo>
                    <a:pt x="2043536" y="914289"/>
                  </a:lnTo>
                  <a:cubicBezTo>
                    <a:pt x="2043536" y="970395"/>
                    <a:pt x="1998054" y="1015877"/>
                    <a:pt x="1941948" y="1015877"/>
                  </a:cubicBezTo>
                  <a:lnTo>
                    <a:pt x="101588" y="1015877"/>
                  </a:lnTo>
                  <a:cubicBezTo>
                    <a:pt x="45482" y="1015877"/>
                    <a:pt x="0" y="970395"/>
                    <a:pt x="0" y="914289"/>
                  </a:cubicBezTo>
                  <a:lnTo>
                    <a:pt x="0" y="101588"/>
                  </a:lnTo>
                  <a:close/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128016" tIns="128016" rIns="128016" bIns="407206" numCol="1" spcCol="1270" anchor="t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000" kern="1200" dirty="0" smtClean="0">
                  <a:latin typeface="Arial" pitchFamily="34" charset="0"/>
                  <a:cs typeface="Arial" pitchFamily="34" charset="0"/>
                </a:rPr>
                <a:t>Моделювання мережі</a:t>
              </a:r>
              <a:endParaRPr lang="uk-UA" sz="2000" kern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4772596" y="1802450"/>
              <a:ext cx="405264" cy="508781"/>
            </a:xfrm>
            <a:custGeom>
              <a:avLst/>
              <a:gdLst>
                <a:gd name="connsiteX0" fmla="*/ 0 w 656760"/>
                <a:gd name="connsiteY0" fmla="*/ 101756 h 508781"/>
                <a:gd name="connsiteX1" fmla="*/ 402370 w 656760"/>
                <a:gd name="connsiteY1" fmla="*/ 101756 h 508781"/>
                <a:gd name="connsiteX2" fmla="*/ 402370 w 656760"/>
                <a:gd name="connsiteY2" fmla="*/ 0 h 508781"/>
                <a:gd name="connsiteX3" fmla="*/ 656760 w 656760"/>
                <a:gd name="connsiteY3" fmla="*/ 254391 h 508781"/>
                <a:gd name="connsiteX4" fmla="*/ 402370 w 656760"/>
                <a:gd name="connsiteY4" fmla="*/ 508781 h 508781"/>
                <a:gd name="connsiteX5" fmla="*/ 402370 w 656760"/>
                <a:gd name="connsiteY5" fmla="*/ 407025 h 508781"/>
                <a:gd name="connsiteX6" fmla="*/ 0 w 656760"/>
                <a:gd name="connsiteY6" fmla="*/ 407025 h 508781"/>
                <a:gd name="connsiteX7" fmla="*/ 0 w 656760"/>
                <a:gd name="connsiteY7" fmla="*/ 101756 h 508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6760" h="508781">
                  <a:moveTo>
                    <a:pt x="0" y="101756"/>
                  </a:moveTo>
                  <a:lnTo>
                    <a:pt x="402370" y="101756"/>
                  </a:lnTo>
                  <a:lnTo>
                    <a:pt x="402370" y="0"/>
                  </a:lnTo>
                  <a:lnTo>
                    <a:pt x="656760" y="254391"/>
                  </a:lnTo>
                  <a:lnTo>
                    <a:pt x="402370" y="508781"/>
                  </a:lnTo>
                  <a:lnTo>
                    <a:pt x="402370" y="407025"/>
                  </a:lnTo>
                  <a:lnTo>
                    <a:pt x="0" y="407025"/>
                  </a:lnTo>
                  <a:lnTo>
                    <a:pt x="0" y="101756"/>
                  </a:lnTo>
                  <a:close/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0" tIns="101756" rIns="152634" bIns="101756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uk-UA" sz="1400" kern="1200"/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2279086" y="1802450"/>
              <a:ext cx="405264" cy="508781"/>
            </a:xfrm>
            <a:custGeom>
              <a:avLst/>
              <a:gdLst>
                <a:gd name="connsiteX0" fmla="*/ 0 w 656760"/>
                <a:gd name="connsiteY0" fmla="*/ 101756 h 508781"/>
                <a:gd name="connsiteX1" fmla="*/ 402370 w 656760"/>
                <a:gd name="connsiteY1" fmla="*/ 101756 h 508781"/>
                <a:gd name="connsiteX2" fmla="*/ 402370 w 656760"/>
                <a:gd name="connsiteY2" fmla="*/ 0 h 508781"/>
                <a:gd name="connsiteX3" fmla="*/ 656760 w 656760"/>
                <a:gd name="connsiteY3" fmla="*/ 254391 h 508781"/>
                <a:gd name="connsiteX4" fmla="*/ 402370 w 656760"/>
                <a:gd name="connsiteY4" fmla="*/ 508781 h 508781"/>
                <a:gd name="connsiteX5" fmla="*/ 402370 w 656760"/>
                <a:gd name="connsiteY5" fmla="*/ 407025 h 508781"/>
                <a:gd name="connsiteX6" fmla="*/ 0 w 656760"/>
                <a:gd name="connsiteY6" fmla="*/ 407025 h 508781"/>
                <a:gd name="connsiteX7" fmla="*/ 0 w 656760"/>
                <a:gd name="connsiteY7" fmla="*/ 101756 h 508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6760" h="508781">
                  <a:moveTo>
                    <a:pt x="0" y="101756"/>
                  </a:moveTo>
                  <a:lnTo>
                    <a:pt x="402370" y="101756"/>
                  </a:lnTo>
                  <a:lnTo>
                    <a:pt x="402370" y="0"/>
                  </a:lnTo>
                  <a:lnTo>
                    <a:pt x="656760" y="254391"/>
                  </a:lnTo>
                  <a:lnTo>
                    <a:pt x="402370" y="508781"/>
                  </a:lnTo>
                  <a:lnTo>
                    <a:pt x="402370" y="407025"/>
                  </a:lnTo>
                  <a:lnTo>
                    <a:pt x="0" y="407025"/>
                  </a:lnTo>
                  <a:lnTo>
                    <a:pt x="0" y="101756"/>
                  </a:lnTo>
                  <a:close/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0" tIns="101756" rIns="152634" bIns="101756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uk-UA" sz="1400" kern="1200"/>
            </a:p>
          </p:txBody>
        </p:sp>
      </p:grpSp>
      <p:sp>
        <p:nvSpPr>
          <p:cNvPr id="27" name="Полилиния 26"/>
          <p:cNvSpPr/>
          <p:nvPr/>
        </p:nvSpPr>
        <p:spPr>
          <a:xfrm>
            <a:off x="7380312" y="988617"/>
            <a:ext cx="1650459" cy="1015877"/>
          </a:xfrm>
          <a:custGeom>
            <a:avLst/>
            <a:gdLst>
              <a:gd name="connsiteX0" fmla="*/ 0 w 2043536"/>
              <a:gd name="connsiteY0" fmla="*/ 101588 h 1015877"/>
              <a:gd name="connsiteX1" fmla="*/ 101588 w 2043536"/>
              <a:gd name="connsiteY1" fmla="*/ 0 h 1015877"/>
              <a:gd name="connsiteX2" fmla="*/ 1941948 w 2043536"/>
              <a:gd name="connsiteY2" fmla="*/ 0 h 1015877"/>
              <a:gd name="connsiteX3" fmla="*/ 2043536 w 2043536"/>
              <a:gd name="connsiteY3" fmla="*/ 101588 h 1015877"/>
              <a:gd name="connsiteX4" fmla="*/ 2043536 w 2043536"/>
              <a:gd name="connsiteY4" fmla="*/ 914289 h 1015877"/>
              <a:gd name="connsiteX5" fmla="*/ 1941948 w 2043536"/>
              <a:gd name="connsiteY5" fmla="*/ 1015877 h 1015877"/>
              <a:gd name="connsiteX6" fmla="*/ 101588 w 2043536"/>
              <a:gd name="connsiteY6" fmla="*/ 1015877 h 1015877"/>
              <a:gd name="connsiteX7" fmla="*/ 0 w 2043536"/>
              <a:gd name="connsiteY7" fmla="*/ 914289 h 1015877"/>
              <a:gd name="connsiteX8" fmla="*/ 0 w 2043536"/>
              <a:gd name="connsiteY8" fmla="*/ 101588 h 1015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3536" h="1015877">
                <a:moveTo>
                  <a:pt x="0" y="101588"/>
                </a:moveTo>
                <a:cubicBezTo>
                  <a:pt x="0" y="45482"/>
                  <a:pt x="45482" y="0"/>
                  <a:pt x="101588" y="0"/>
                </a:cubicBezTo>
                <a:lnTo>
                  <a:pt x="1941948" y="0"/>
                </a:lnTo>
                <a:cubicBezTo>
                  <a:pt x="1998054" y="0"/>
                  <a:pt x="2043536" y="45482"/>
                  <a:pt x="2043536" y="101588"/>
                </a:cubicBezTo>
                <a:lnTo>
                  <a:pt x="2043536" y="914289"/>
                </a:lnTo>
                <a:cubicBezTo>
                  <a:pt x="2043536" y="970395"/>
                  <a:pt x="1998054" y="1015877"/>
                  <a:pt x="1941948" y="1015877"/>
                </a:cubicBezTo>
                <a:lnTo>
                  <a:pt x="101588" y="1015877"/>
                </a:lnTo>
                <a:cubicBezTo>
                  <a:pt x="45482" y="1015877"/>
                  <a:pt x="0" y="970395"/>
                  <a:pt x="0" y="914289"/>
                </a:cubicBezTo>
                <a:lnTo>
                  <a:pt x="0" y="101588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128016" tIns="128016" rIns="128016" bIns="407206" numCol="1" spcCol="1270" anchor="t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Розробка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kern="1200" dirty="0" smtClean="0">
                <a:latin typeface="Arial" pitchFamily="34" charset="0"/>
                <a:cs typeface="Arial" pitchFamily="34" charset="0"/>
              </a:rPr>
              <a:t>проекту</a:t>
            </a:r>
            <a:endParaRPr lang="uk-UA" sz="2000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олилиния 27"/>
          <p:cNvSpPr/>
          <p:nvPr/>
        </p:nvSpPr>
        <p:spPr>
          <a:xfrm>
            <a:off x="7075099" y="1234274"/>
            <a:ext cx="405264" cy="508781"/>
          </a:xfrm>
          <a:custGeom>
            <a:avLst/>
            <a:gdLst>
              <a:gd name="connsiteX0" fmla="*/ 0 w 656760"/>
              <a:gd name="connsiteY0" fmla="*/ 101756 h 508781"/>
              <a:gd name="connsiteX1" fmla="*/ 402370 w 656760"/>
              <a:gd name="connsiteY1" fmla="*/ 101756 h 508781"/>
              <a:gd name="connsiteX2" fmla="*/ 402370 w 656760"/>
              <a:gd name="connsiteY2" fmla="*/ 0 h 508781"/>
              <a:gd name="connsiteX3" fmla="*/ 656760 w 656760"/>
              <a:gd name="connsiteY3" fmla="*/ 254391 h 508781"/>
              <a:gd name="connsiteX4" fmla="*/ 402370 w 656760"/>
              <a:gd name="connsiteY4" fmla="*/ 508781 h 508781"/>
              <a:gd name="connsiteX5" fmla="*/ 402370 w 656760"/>
              <a:gd name="connsiteY5" fmla="*/ 407025 h 508781"/>
              <a:gd name="connsiteX6" fmla="*/ 0 w 656760"/>
              <a:gd name="connsiteY6" fmla="*/ 407025 h 508781"/>
              <a:gd name="connsiteX7" fmla="*/ 0 w 656760"/>
              <a:gd name="connsiteY7" fmla="*/ 101756 h 50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6760" h="508781">
                <a:moveTo>
                  <a:pt x="0" y="101756"/>
                </a:moveTo>
                <a:lnTo>
                  <a:pt x="402370" y="101756"/>
                </a:lnTo>
                <a:lnTo>
                  <a:pt x="402370" y="0"/>
                </a:lnTo>
                <a:lnTo>
                  <a:pt x="656760" y="254391"/>
                </a:lnTo>
                <a:lnTo>
                  <a:pt x="402370" y="508781"/>
                </a:lnTo>
                <a:lnTo>
                  <a:pt x="402370" y="407025"/>
                </a:lnTo>
                <a:lnTo>
                  <a:pt x="0" y="407025"/>
                </a:lnTo>
                <a:lnTo>
                  <a:pt x="0" y="101756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0" tIns="101756" rIns="152634" bIns="101756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uk-UA" sz="1400" kern="120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21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>
                <a:latin typeface="Arial" pitchFamily="34" charset="0"/>
                <a:cs typeface="Arial" pitchFamily="34" charset="0"/>
              </a:rPr>
              <a:t>Логічна структура мережі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584775"/>
            <a:ext cx="53285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b="1" dirty="0">
                <a:latin typeface="Arial" pitchFamily="34" charset="0"/>
                <a:cs typeface="Arial" pitchFamily="34" charset="0"/>
              </a:rPr>
              <a:t>Розбиття </a:t>
            </a:r>
            <a:r>
              <a:rPr lang="uk-UA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1600" b="1" dirty="0">
                <a:latin typeface="Arial" pitchFamily="34" charset="0"/>
                <a:cs typeface="Arial" pitchFamily="34" charset="0"/>
              </a:rPr>
              <a:t>адресного простору на </a:t>
            </a:r>
            <a:r>
              <a:rPr lang="uk-UA" sz="1600" b="1" dirty="0" err="1">
                <a:latin typeface="Arial" pitchFamily="34" charset="0"/>
                <a:cs typeface="Arial" pitchFamily="34" charset="0"/>
              </a:rPr>
              <a:t>підмережі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3450486"/>
            <a:ext cx="48965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b="1" dirty="0">
                <a:latin typeface="Arial" pitchFamily="34" charset="0"/>
                <a:cs typeface="Arial" pitchFamily="34" charset="0"/>
              </a:rPr>
              <a:t>Адреси, що використовуватимуться у мережі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3095382"/>
            <a:ext cx="360040" cy="2616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1050" b="1" dirty="0" smtClean="0">
                <a:latin typeface="Arial" pitchFamily="34" charset="0"/>
                <a:cs typeface="Arial" pitchFamily="34" charset="0"/>
              </a:rPr>
              <a:t>30</a:t>
            </a:r>
            <a:endParaRPr lang="ru-RU" sz="1050" b="1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345678"/>
              </p:ext>
            </p:extLst>
          </p:nvPr>
        </p:nvGraphicFramePr>
        <p:xfrm>
          <a:off x="323528" y="992927"/>
          <a:ext cx="4536504" cy="247833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60510"/>
                <a:gridCol w="642860"/>
                <a:gridCol w="250002"/>
                <a:gridCol w="242440"/>
                <a:gridCol w="242440"/>
                <a:gridCol w="242440"/>
                <a:gridCol w="216807"/>
                <a:gridCol w="216807"/>
                <a:gridCol w="216807"/>
                <a:gridCol w="216807"/>
                <a:gridCol w="540510"/>
                <a:gridCol w="648074"/>
              </a:tblGrid>
              <a:tr h="62220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 підрозділу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Кількість комп’ютерів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128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Префікс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Адреса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мережі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10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Звичайні класи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65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Комп’ютерні класи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7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Вчительська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3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Дирекція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128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3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Сервери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136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463830"/>
              </p:ext>
            </p:extLst>
          </p:nvPr>
        </p:nvGraphicFramePr>
        <p:xfrm>
          <a:off x="251521" y="3933057"/>
          <a:ext cx="5976665" cy="264818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918740"/>
                <a:gridCol w="985418"/>
                <a:gridCol w="1087498"/>
                <a:gridCol w="919919"/>
                <a:gridCol w="997829"/>
                <a:gridCol w="1067261"/>
              </a:tblGrid>
              <a:tr h="464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 підрозділу (VLAN)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Адреса </a:t>
                      </a:r>
                      <a:r>
                        <a:rPr lang="uk-UA" sz="105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підмережі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Маска підмережі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Перша доступна адреса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Остання доступна адреса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Широкомовна адреса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Звичайні класи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101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192.168.1.0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255.255.255.</a:t>
                      </a: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192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192.168.1.1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192.168.1.62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192.168.1.63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Комп’ютерні класи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102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192.168.1.64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255.255.255.2</a:t>
                      </a: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192.168.1.65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192.168.1.94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192.168.1.95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9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Вчительська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103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192.168.1.96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255.255.255.2</a:t>
                      </a: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192.168.1.97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192.168.1.126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192.168.1.127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97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Дирекція </a:t>
                      </a:r>
                      <a:br>
                        <a:rPr lang="uk-UA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192.168.1.128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255.255.255.248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192.168.1.129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192.168.1.134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192.168.1.135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9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Серверна</a:t>
                      </a:r>
                      <a:br>
                        <a:rPr lang="uk-UA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111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192.168.1.136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255.255.255.252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192.168.1.137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192.168.1.138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192.168.1.139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536" y="754051"/>
            <a:ext cx="3849463" cy="2865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444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>
                <a:latin typeface="Arial" pitchFamily="34" charset="0"/>
                <a:cs typeface="Arial" pitchFamily="34" charset="0"/>
              </a:rPr>
              <a:t>Проектування </a:t>
            </a:r>
            <a:r>
              <a:rPr lang="uk-UA" sz="3200" dirty="0" smtClean="0">
                <a:latin typeface="Arial" pitchFamily="34" charset="0"/>
                <a:cs typeface="Arial" pitchFamily="34" charset="0"/>
              </a:rPr>
              <a:t>СКС мережі </a:t>
            </a:r>
            <a:endParaRPr lang="uk-UA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92149" y="692696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План СКС 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1-го поверху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928358" y="-624102"/>
            <a:ext cx="5538804" cy="8892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6089650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353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395372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План СКС 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2-го поверху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82014" y="-705751"/>
            <a:ext cx="5358403" cy="9019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6089650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464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0"/>
            <a:ext cx="41216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Службові приміщення</a:t>
            </a:r>
            <a:endParaRPr lang="ru-RU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85775"/>
            <a:ext cx="4104456" cy="588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383790"/>
              </p:ext>
            </p:extLst>
          </p:nvPr>
        </p:nvGraphicFramePr>
        <p:xfrm>
          <a:off x="4860032" y="980728"/>
          <a:ext cx="3744416" cy="355177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28233"/>
                <a:gridCol w="2364030"/>
                <a:gridCol w="752153"/>
              </a:tblGrid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Позначення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Найменування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Кількість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err="1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Патч-панель</a:t>
                      </a:r>
                      <a:r>
                        <a:rPr lang="uk-UA" sz="1200" dirty="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1</a:t>
                      </a:r>
                      <a:r>
                        <a:rPr lang="uk-UA" sz="1200" dirty="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U </a:t>
                      </a:r>
                      <a:r>
                        <a:rPr lang="ru-RU" sz="1200" dirty="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24</a:t>
                      </a:r>
                      <a:r>
                        <a:rPr lang="uk-UA" sz="1200" dirty="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-порт.</a:t>
                      </a:r>
                      <a:r>
                        <a:rPr lang="en-US" sz="1200" dirty="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RJ</a:t>
                      </a:r>
                      <a:r>
                        <a:rPr lang="ru-RU" sz="1200" dirty="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45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19" пластиковий організатори S110-RWM-01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4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3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Маршрутизатор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CISCO 2911/K9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4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Комутатор </a:t>
                      </a:r>
                      <a:r>
                        <a:rPr lang="uk-UA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D-LINK D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uk-UA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S-1210-52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5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Сервер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HP ProLiant DL</a:t>
                      </a:r>
                      <a:r>
                        <a:rPr lang="uk-UA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585 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uk-UA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6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АРС Smart-UPS RM 1500VA 2U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Lucida Sans Unicode"/>
                          <a:cs typeface="Times New Roman"/>
                        </a:rPr>
                        <a:t>1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280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14905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Вибір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та конфігурування активного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мережевого обладнання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49616" y="4648452"/>
            <a:ext cx="8652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latin typeface="Times New Roman"/>
                <a:ea typeface="Calibri"/>
              </a:rPr>
              <a:t>Конфігурування мережевих </a:t>
            </a:r>
            <a:r>
              <a:rPr lang="uk-UA" sz="2000" b="1" dirty="0" err="1" smtClean="0">
                <a:latin typeface="Times New Roman"/>
                <a:ea typeface="Calibri"/>
              </a:rPr>
              <a:t>пристороїв</a:t>
            </a:r>
            <a:r>
              <a:rPr lang="uk-UA" sz="2000" b="1" dirty="0" smtClean="0">
                <a:latin typeface="Times New Roman"/>
                <a:ea typeface="Calibri"/>
              </a:rPr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uk-UA" sz="2000" dirty="0">
                <a:latin typeface="Times New Roman"/>
                <a:ea typeface="Calibri"/>
              </a:rPr>
              <a:t>В</a:t>
            </a:r>
            <a:r>
              <a:rPr lang="uk-UA" sz="2000" dirty="0" smtClean="0">
                <a:latin typeface="Times New Roman"/>
                <a:ea typeface="Calibri"/>
              </a:rPr>
              <a:t>іддалений доступ до активного обладнання  </a:t>
            </a:r>
            <a:r>
              <a:rPr lang="uk-UA" sz="2000" dirty="0">
                <a:latin typeface="Times New Roman"/>
                <a:ea typeface="Calibri"/>
              </a:rPr>
              <a:t>по протоколу </a:t>
            </a:r>
            <a:r>
              <a:rPr lang="uk-UA" sz="2000" dirty="0" smtClean="0">
                <a:latin typeface="Times New Roman"/>
                <a:ea typeface="Calibri"/>
              </a:rPr>
              <a:t>SSH</a:t>
            </a:r>
            <a:r>
              <a:rPr lang="en-US" sz="2000" dirty="0">
                <a:latin typeface="Times New Roman"/>
                <a:ea typeface="Calibri"/>
              </a:rPr>
              <a:t>.</a:t>
            </a:r>
            <a:endParaRPr lang="uk-UA" sz="2000" dirty="0" smtClean="0">
              <a:latin typeface="Times New Roman"/>
              <a:ea typeface="Calibri"/>
            </a:endParaRPr>
          </a:p>
          <a:p>
            <a:pPr marL="457200" indent="-457200">
              <a:buFont typeface="+mj-lt"/>
              <a:buAutoNum type="arabicPeriod"/>
            </a:pPr>
            <a:r>
              <a:rPr lang="uk-UA" sz="2000" dirty="0" smtClean="0">
                <a:latin typeface="Times New Roman"/>
                <a:ea typeface="Calibri"/>
              </a:rPr>
              <a:t>Налаштування віртуальних мереж</a:t>
            </a:r>
            <a:r>
              <a:rPr lang="en-US" sz="2000" dirty="0" smtClean="0">
                <a:latin typeface="Times New Roman"/>
                <a:ea typeface="Calibri"/>
              </a:rPr>
              <a:t>.</a:t>
            </a:r>
            <a:endParaRPr lang="ru-RU" sz="2000" dirty="0" smtClean="0">
              <a:latin typeface="Times New Roman"/>
              <a:ea typeface="Calibri"/>
            </a:endParaRPr>
          </a:p>
          <a:p>
            <a:pPr marL="457200" indent="-457200">
              <a:buFont typeface="+mj-lt"/>
              <a:buAutoNum type="arabicPeriod"/>
            </a:pPr>
            <a:r>
              <a:rPr lang="uk-UA" sz="2000" dirty="0" smtClean="0">
                <a:latin typeface="Times New Roman"/>
                <a:ea typeface="Calibri"/>
              </a:rPr>
              <a:t>Налаштування РАТ</a:t>
            </a:r>
            <a:r>
              <a:rPr lang="en-US" sz="2000" dirty="0" smtClean="0">
                <a:latin typeface="Times New Roman"/>
                <a:ea typeface="Calibri"/>
              </a:rPr>
              <a:t>.</a:t>
            </a:r>
            <a:endParaRPr lang="ru-RU" sz="2000" dirty="0" smtClean="0">
              <a:latin typeface="Times New Roman"/>
              <a:ea typeface="Calibri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000" dirty="0" err="1" smtClean="0">
                <a:latin typeface="Times New Roman"/>
                <a:ea typeface="Calibri"/>
              </a:rPr>
              <a:t>Налаштування</a:t>
            </a:r>
            <a:r>
              <a:rPr lang="ru-RU" sz="2000" dirty="0" smtClean="0">
                <a:latin typeface="Times New Roman"/>
                <a:ea typeface="Calibri"/>
              </a:rPr>
              <a:t> </a:t>
            </a:r>
            <a:r>
              <a:rPr lang="ru-RU" sz="2000" dirty="0" err="1" smtClean="0">
                <a:latin typeface="Times New Roman"/>
                <a:ea typeface="Calibri"/>
              </a:rPr>
              <a:t>динамічного</a:t>
            </a:r>
            <a:r>
              <a:rPr lang="ru-RU" sz="2000" dirty="0" smtClean="0">
                <a:latin typeface="Times New Roman"/>
                <a:ea typeface="Calibri"/>
              </a:rPr>
              <a:t> </a:t>
            </a:r>
            <a:r>
              <a:rPr lang="ru-RU" sz="2000" dirty="0" err="1" smtClean="0">
                <a:latin typeface="Times New Roman"/>
                <a:ea typeface="Calibri"/>
              </a:rPr>
              <a:t>призначення</a:t>
            </a:r>
            <a:r>
              <a:rPr lang="ru-RU" sz="2000" dirty="0" smtClean="0">
                <a:latin typeface="Times New Roman"/>
                <a:ea typeface="Calibri"/>
              </a:rPr>
              <a:t> </a:t>
            </a:r>
            <a:r>
              <a:rPr lang="ru-RU" sz="2000" dirty="0" err="1" smtClean="0">
                <a:latin typeface="Times New Roman"/>
                <a:ea typeface="Calibri"/>
              </a:rPr>
              <a:t>мережевих</a:t>
            </a:r>
            <a:r>
              <a:rPr lang="ru-RU" sz="2000" dirty="0" smtClean="0">
                <a:latin typeface="Times New Roman"/>
                <a:ea typeface="Calibri"/>
              </a:rPr>
              <a:t> адрес</a:t>
            </a:r>
            <a:r>
              <a:rPr lang="en-US" sz="2000" dirty="0" smtClean="0">
                <a:latin typeface="Times New Roman"/>
                <a:ea typeface="Calibri"/>
              </a:rPr>
              <a:t>.</a:t>
            </a:r>
            <a:endParaRPr lang="ru-RU" sz="2000" dirty="0" smtClean="0">
              <a:latin typeface="Times New Roman"/>
              <a:ea typeface="Calibri"/>
            </a:endParaRPr>
          </a:p>
          <a:p>
            <a:pPr marL="457200" indent="-457200">
              <a:buFont typeface="+mj-lt"/>
              <a:buAutoNum type="arabicPeriod"/>
            </a:pPr>
            <a:r>
              <a:rPr lang="uk-UA" sz="2000" dirty="0" smtClean="0">
                <a:latin typeface="Times New Roman"/>
                <a:ea typeface="Calibri"/>
              </a:rPr>
              <a:t>Обмеження доступу між підрозділами за допомогою АС</a:t>
            </a:r>
            <a:r>
              <a:rPr lang="en-US" sz="2000" dirty="0" smtClean="0">
                <a:latin typeface="Times New Roman"/>
                <a:ea typeface="Calibri"/>
              </a:rPr>
              <a:t>L</a:t>
            </a:r>
            <a:r>
              <a:rPr lang="en-US" sz="2000" dirty="0">
                <a:latin typeface="Times New Roman"/>
                <a:ea typeface="Calibri"/>
              </a:rPr>
              <a:t>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75424" y="1952011"/>
            <a:ext cx="3608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/>
            <a:r>
              <a:rPr lang="uk-UA" dirty="0">
                <a:latin typeface="Times New Roman" pitchFamily="18" charset="0"/>
                <a:cs typeface="Times New Roman" pitchFamily="18" charset="0"/>
              </a:rPr>
              <a:t>Маршрутизатор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CISCO 2911/K9</a:t>
            </a:r>
          </a:p>
          <a:p>
            <a:pPr marL="177800" indent="-177800"/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6506" y="3861048"/>
            <a:ext cx="3447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Комутатор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D-LINK DGS-1210-52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76277" y="2451725"/>
            <a:ext cx="3168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Сервер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HP ProLiant DL585 G7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02" b="36032"/>
          <a:stretch/>
        </p:blipFill>
        <p:spPr>
          <a:xfrm>
            <a:off x="353125" y="1036957"/>
            <a:ext cx="3656192" cy="97498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46" b="26034"/>
          <a:stretch/>
        </p:blipFill>
        <p:spPr>
          <a:xfrm>
            <a:off x="316506" y="2821057"/>
            <a:ext cx="3429000" cy="93338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35" b="28971"/>
          <a:stretch/>
        </p:blipFill>
        <p:spPr>
          <a:xfrm>
            <a:off x="4932040" y="880549"/>
            <a:ext cx="3456826" cy="1506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92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36302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3200" kern="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Фізичне т</a:t>
            </a:r>
            <a:r>
              <a:rPr kumimoji="0" lang="uk-UA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естування</a:t>
            </a:r>
            <a:r>
              <a:rPr kumimoji="0" lang="uk-U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мережі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E:\downloads\256003_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7" r="18368"/>
          <a:stretch/>
        </p:blipFill>
        <p:spPr bwMode="auto">
          <a:xfrm>
            <a:off x="6550924" y="1228477"/>
            <a:ext cx="180150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276" y="950020"/>
            <a:ext cx="2609850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10316" y="580688"/>
            <a:ext cx="1715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Головне меню</a:t>
            </a:r>
            <a:endParaRPr lang="ru-RU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20401"/>
            <a:ext cx="2638425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25144"/>
            <a:ext cx="32194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920401"/>
            <a:ext cx="2362200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78064" y="2551069"/>
            <a:ext cx="2241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Тестування кабелю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820632" y="2573757"/>
            <a:ext cx="2036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Довжина кабелю</a:t>
            </a:r>
            <a:endParaRPr lang="ru-RU" dirty="0"/>
          </a:p>
        </p:txBody>
      </p:sp>
      <p:sp>
        <p:nvSpPr>
          <p:cNvPr id="17" name="Полилиния 16"/>
          <p:cNvSpPr/>
          <p:nvPr/>
        </p:nvSpPr>
        <p:spPr>
          <a:xfrm rot="8193227">
            <a:off x="1599654" y="2046058"/>
            <a:ext cx="501242" cy="508781"/>
          </a:xfrm>
          <a:custGeom>
            <a:avLst/>
            <a:gdLst>
              <a:gd name="connsiteX0" fmla="*/ 0 w 656760"/>
              <a:gd name="connsiteY0" fmla="*/ 101756 h 508781"/>
              <a:gd name="connsiteX1" fmla="*/ 402370 w 656760"/>
              <a:gd name="connsiteY1" fmla="*/ 101756 h 508781"/>
              <a:gd name="connsiteX2" fmla="*/ 402370 w 656760"/>
              <a:gd name="connsiteY2" fmla="*/ 0 h 508781"/>
              <a:gd name="connsiteX3" fmla="*/ 656760 w 656760"/>
              <a:gd name="connsiteY3" fmla="*/ 254391 h 508781"/>
              <a:gd name="connsiteX4" fmla="*/ 402370 w 656760"/>
              <a:gd name="connsiteY4" fmla="*/ 508781 h 508781"/>
              <a:gd name="connsiteX5" fmla="*/ 402370 w 656760"/>
              <a:gd name="connsiteY5" fmla="*/ 407025 h 508781"/>
              <a:gd name="connsiteX6" fmla="*/ 0 w 656760"/>
              <a:gd name="connsiteY6" fmla="*/ 407025 h 508781"/>
              <a:gd name="connsiteX7" fmla="*/ 0 w 656760"/>
              <a:gd name="connsiteY7" fmla="*/ 101756 h 50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6760" h="508781">
                <a:moveTo>
                  <a:pt x="0" y="101756"/>
                </a:moveTo>
                <a:lnTo>
                  <a:pt x="402370" y="101756"/>
                </a:lnTo>
                <a:lnTo>
                  <a:pt x="402370" y="0"/>
                </a:lnTo>
                <a:lnTo>
                  <a:pt x="656760" y="254391"/>
                </a:lnTo>
                <a:lnTo>
                  <a:pt x="402370" y="508781"/>
                </a:lnTo>
                <a:lnTo>
                  <a:pt x="402370" y="407025"/>
                </a:lnTo>
                <a:lnTo>
                  <a:pt x="0" y="407025"/>
                </a:lnTo>
                <a:lnTo>
                  <a:pt x="0" y="101756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0" tIns="101756" rIns="152634" bIns="101756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uk-UA" sz="1400" kern="1200"/>
          </a:p>
        </p:txBody>
      </p:sp>
      <p:sp>
        <p:nvSpPr>
          <p:cNvPr id="18" name="Полилиния 17"/>
          <p:cNvSpPr/>
          <p:nvPr/>
        </p:nvSpPr>
        <p:spPr>
          <a:xfrm rot="2526341">
            <a:off x="4209505" y="2046060"/>
            <a:ext cx="501242" cy="508781"/>
          </a:xfrm>
          <a:custGeom>
            <a:avLst/>
            <a:gdLst>
              <a:gd name="connsiteX0" fmla="*/ 0 w 656760"/>
              <a:gd name="connsiteY0" fmla="*/ 101756 h 508781"/>
              <a:gd name="connsiteX1" fmla="*/ 402370 w 656760"/>
              <a:gd name="connsiteY1" fmla="*/ 101756 h 508781"/>
              <a:gd name="connsiteX2" fmla="*/ 402370 w 656760"/>
              <a:gd name="connsiteY2" fmla="*/ 0 h 508781"/>
              <a:gd name="connsiteX3" fmla="*/ 656760 w 656760"/>
              <a:gd name="connsiteY3" fmla="*/ 254391 h 508781"/>
              <a:gd name="connsiteX4" fmla="*/ 402370 w 656760"/>
              <a:gd name="connsiteY4" fmla="*/ 508781 h 508781"/>
              <a:gd name="connsiteX5" fmla="*/ 402370 w 656760"/>
              <a:gd name="connsiteY5" fmla="*/ 407025 h 508781"/>
              <a:gd name="connsiteX6" fmla="*/ 0 w 656760"/>
              <a:gd name="connsiteY6" fmla="*/ 407025 h 508781"/>
              <a:gd name="connsiteX7" fmla="*/ 0 w 656760"/>
              <a:gd name="connsiteY7" fmla="*/ 101756 h 50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6760" h="508781">
                <a:moveTo>
                  <a:pt x="0" y="101756"/>
                </a:moveTo>
                <a:lnTo>
                  <a:pt x="402370" y="101756"/>
                </a:lnTo>
                <a:lnTo>
                  <a:pt x="402370" y="0"/>
                </a:lnTo>
                <a:lnTo>
                  <a:pt x="656760" y="254391"/>
                </a:lnTo>
                <a:lnTo>
                  <a:pt x="402370" y="508781"/>
                </a:lnTo>
                <a:lnTo>
                  <a:pt x="402370" y="407025"/>
                </a:lnTo>
                <a:lnTo>
                  <a:pt x="0" y="407025"/>
                </a:lnTo>
                <a:lnTo>
                  <a:pt x="0" y="101756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0" tIns="101756" rIns="152634" bIns="101756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uk-UA" sz="1400" kern="1200"/>
          </a:p>
        </p:txBody>
      </p:sp>
      <p:sp>
        <p:nvSpPr>
          <p:cNvPr id="19" name="Полилиния 18"/>
          <p:cNvSpPr/>
          <p:nvPr/>
        </p:nvSpPr>
        <p:spPr>
          <a:xfrm rot="5400000">
            <a:off x="1242759" y="4217319"/>
            <a:ext cx="501242" cy="508781"/>
          </a:xfrm>
          <a:custGeom>
            <a:avLst/>
            <a:gdLst>
              <a:gd name="connsiteX0" fmla="*/ 0 w 656760"/>
              <a:gd name="connsiteY0" fmla="*/ 101756 h 508781"/>
              <a:gd name="connsiteX1" fmla="*/ 402370 w 656760"/>
              <a:gd name="connsiteY1" fmla="*/ 101756 h 508781"/>
              <a:gd name="connsiteX2" fmla="*/ 402370 w 656760"/>
              <a:gd name="connsiteY2" fmla="*/ 0 h 508781"/>
              <a:gd name="connsiteX3" fmla="*/ 656760 w 656760"/>
              <a:gd name="connsiteY3" fmla="*/ 254391 h 508781"/>
              <a:gd name="connsiteX4" fmla="*/ 402370 w 656760"/>
              <a:gd name="connsiteY4" fmla="*/ 508781 h 508781"/>
              <a:gd name="connsiteX5" fmla="*/ 402370 w 656760"/>
              <a:gd name="connsiteY5" fmla="*/ 407025 h 508781"/>
              <a:gd name="connsiteX6" fmla="*/ 0 w 656760"/>
              <a:gd name="connsiteY6" fmla="*/ 407025 h 508781"/>
              <a:gd name="connsiteX7" fmla="*/ 0 w 656760"/>
              <a:gd name="connsiteY7" fmla="*/ 101756 h 50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6760" h="508781">
                <a:moveTo>
                  <a:pt x="0" y="101756"/>
                </a:moveTo>
                <a:lnTo>
                  <a:pt x="402370" y="101756"/>
                </a:lnTo>
                <a:lnTo>
                  <a:pt x="402370" y="0"/>
                </a:lnTo>
                <a:lnTo>
                  <a:pt x="656760" y="254391"/>
                </a:lnTo>
                <a:lnTo>
                  <a:pt x="402370" y="508781"/>
                </a:lnTo>
                <a:lnTo>
                  <a:pt x="402370" y="407025"/>
                </a:lnTo>
                <a:lnTo>
                  <a:pt x="0" y="407025"/>
                </a:lnTo>
                <a:lnTo>
                  <a:pt x="0" y="101756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0" tIns="101756" rIns="152634" bIns="101756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uk-UA" sz="1400" kern="1200"/>
          </a:p>
        </p:txBody>
      </p:sp>
      <p:sp>
        <p:nvSpPr>
          <p:cNvPr id="20" name="TextBox 19"/>
          <p:cNvSpPr txBox="1"/>
          <p:nvPr/>
        </p:nvSpPr>
        <p:spPr>
          <a:xfrm>
            <a:off x="3695401" y="4725144"/>
            <a:ext cx="4188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Індикатор пари головного пристрою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682703" y="5094476"/>
            <a:ext cx="412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Індикатор пари додаткового модуля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742241" y="5589240"/>
            <a:ext cx="2125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Параметр кабелю</a:t>
            </a:r>
            <a:endParaRPr lang="ru-RU" dirty="0"/>
          </a:p>
        </p:txBody>
      </p:sp>
      <p:sp>
        <p:nvSpPr>
          <p:cNvPr id="23" name="Полилиния 22"/>
          <p:cNvSpPr/>
          <p:nvPr/>
        </p:nvSpPr>
        <p:spPr>
          <a:xfrm>
            <a:off x="2566840" y="4782615"/>
            <a:ext cx="1090759" cy="254390"/>
          </a:xfrm>
          <a:custGeom>
            <a:avLst/>
            <a:gdLst>
              <a:gd name="connsiteX0" fmla="*/ 0 w 656760"/>
              <a:gd name="connsiteY0" fmla="*/ 101756 h 508781"/>
              <a:gd name="connsiteX1" fmla="*/ 402370 w 656760"/>
              <a:gd name="connsiteY1" fmla="*/ 101756 h 508781"/>
              <a:gd name="connsiteX2" fmla="*/ 402370 w 656760"/>
              <a:gd name="connsiteY2" fmla="*/ 0 h 508781"/>
              <a:gd name="connsiteX3" fmla="*/ 656760 w 656760"/>
              <a:gd name="connsiteY3" fmla="*/ 254391 h 508781"/>
              <a:gd name="connsiteX4" fmla="*/ 402370 w 656760"/>
              <a:gd name="connsiteY4" fmla="*/ 508781 h 508781"/>
              <a:gd name="connsiteX5" fmla="*/ 402370 w 656760"/>
              <a:gd name="connsiteY5" fmla="*/ 407025 h 508781"/>
              <a:gd name="connsiteX6" fmla="*/ 0 w 656760"/>
              <a:gd name="connsiteY6" fmla="*/ 407025 h 508781"/>
              <a:gd name="connsiteX7" fmla="*/ 0 w 656760"/>
              <a:gd name="connsiteY7" fmla="*/ 101756 h 50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6760" h="508781">
                <a:moveTo>
                  <a:pt x="0" y="101756"/>
                </a:moveTo>
                <a:lnTo>
                  <a:pt x="402370" y="101756"/>
                </a:lnTo>
                <a:lnTo>
                  <a:pt x="402370" y="0"/>
                </a:lnTo>
                <a:lnTo>
                  <a:pt x="656760" y="254391"/>
                </a:lnTo>
                <a:lnTo>
                  <a:pt x="402370" y="508781"/>
                </a:lnTo>
                <a:lnTo>
                  <a:pt x="402370" y="407025"/>
                </a:lnTo>
                <a:lnTo>
                  <a:pt x="0" y="407025"/>
                </a:lnTo>
                <a:lnTo>
                  <a:pt x="0" y="101756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0" tIns="101756" rIns="152634" bIns="101756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uk-UA" sz="1400" kern="1200"/>
          </a:p>
        </p:txBody>
      </p:sp>
      <p:sp>
        <p:nvSpPr>
          <p:cNvPr id="24" name="Полилиния 23"/>
          <p:cNvSpPr/>
          <p:nvPr/>
        </p:nvSpPr>
        <p:spPr>
          <a:xfrm>
            <a:off x="2570356" y="5101563"/>
            <a:ext cx="1090759" cy="254390"/>
          </a:xfrm>
          <a:custGeom>
            <a:avLst/>
            <a:gdLst>
              <a:gd name="connsiteX0" fmla="*/ 0 w 656760"/>
              <a:gd name="connsiteY0" fmla="*/ 101756 h 508781"/>
              <a:gd name="connsiteX1" fmla="*/ 402370 w 656760"/>
              <a:gd name="connsiteY1" fmla="*/ 101756 h 508781"/>
              <a:gd name="connsiteX2" fmla="*/ 402370 w 656760"/>
              <a:gd name="connsiteY2" fmla="*/ 0 h 508781"/>
              <a:gd name="connsiteX3" fmla="*/ 656760 w 656760"/>
              <a:gd name="connsiteY3" fmla="*/ 254391 h 508781"/>
              <a:gd name="connsiteX4" fmla="*/ 402370 w 656760"/>
              <a:gd name="connsiteY4" fmla="*/ 508781 h 508781"/>
              <a:gd name="connsiteX5" fmla="*/ 402370 w 656760"/>
              <a:gd name="connsiteY5" fmla="*/ 407025 h 508781"/>
              <a:gd name="connsiteX6" fmla="*/ 0 w 656760"/>
              <a:gd name="connsiteY6" fmla="*/ 407025 h 508781"/>
              <a:gd name="connsiteX7" fmla="*/ 0 w 656760"/>
              <a:gd name="connsiteY7" fmla="*/ 101756 h 50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6760" h="508781">
                <a:moveTo>
                  <a:pt x="0" y="101756"/>
                </a:moveTo>
                <a:lnTo>
                  <a:pt x="402370" y="101756"/>
                </a:lnTo>
                <a:lnTo>
                  <a:pt x="402370" y="0"/>
                </a:lnTo>
                <a:lnTo>
                  <a:pt x="656760" y="254391"/>
                </a:lnTo>
                <a:lnTo>
                  <a:pt x="402370" y="508781"/>
                </a:lnTo>
                <a:lnTo>
                  <a:pt x="402370" y="407025"/>
                </a:lnTo>
                <a:lnTo>
                  <a:pt x="0" y="407025"/>
                </a:lnTo>
                <a:lnTo>
                  <a:pt x="0" y="101756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0" tIns="101756" rIns="152634" bIns="101756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uk-UA" sz="1400" kern="1200"/>
          </a:p>
        </p:txBody>
      </p:sp>
      <p:sp>
        <p:nvSpPr>
          <p:cNvPr id="25" name="Полилиния 24"/>
          <p:cNvSpPr/>
          <p:nvPr/>
        </p:nvSpPr>
        <p:spPr>
          <a:xfrm>
            <a:off x="2609821" y="5646711"/>
            <a:ext cx="1090759" cy="254390"/>
          </a:xfrm>
          <a:custGeom>
            <a:avLst/>
            <a:gdLst>
              <a:gd name="connsiteX0" fmla="*/ 0 w 656760"/>
              <a:gd name="connsiteY0" fmla="*/ 101756 h 508781"/>
              <a:gd name="connsiteX1" fmla="*/ 402370 w 656760"/>
              <a:gd name="connsiteY1" fmla="*/ 101756 h 508781"/>
              <a:gd name="connsiteX2" fmla="*/ 402370 w 656760"/>
              <a:gd name="connsiteY2" fmla="*/ 0 h 508781"/>
              <a:gd name="connsiteX3" fmla="*/ 656760 w 656760"/>
              <a:gd name="connsiteY3" fmla="*/ 254391 h 508781"/>
              <a:gd name="connsiteX4" fmla="*/ 402370 w 656760"/>
              <a:gd name="connsiteY4" fmla="*/ 508781 h 508781"/>
              <a:gd name="connsiteX5" fmla="*/ 402370 w 656760"/>
              <a:gd name="connsiteY5" fmla="*/ 407025 h 508781"/>
              <a:gd name="connsiteX6" fmla="*/ 0 w 656760"/>
              <a:gd name="connsiteY6" fmla="*/ 407025 h 508781"/>
              <a:gd name="connsiteX7" fmla="*/ 0 w 656760"/>
              <a:gd name="connsiteY7" fmla="*/ 101756 h 50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6760" h="508781">
                <a:moveTo>
                  <a:pt x="0" y="101756"/>
                </a:moveTo>
                <a:lnTo>
                  <a:pt x="402370" y="101756"/>
                </a:lnTo>
                <a:lnTo>
                  <a:pt x="402370" y="0"/>
                </a:lnTo>
                <a:lnTo>
                  <a:pt x="656760" y="254391"/>
                </a:lnTo>
                <a:lnTo>
                  <a:pt x="402370" y="508781"/>
                </a:lnTo>
                <a:lnTo>
                  <a:pt x="402370" y="407025"/>
                </a:lnTo>
                <a:lnTo>
                  <a:pt x="0" y="407025"/>
                </a:lnTo>
                <a:lnTo>
                  <a:pt x="0" y="101756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0" tIns="101756" rIns="152634" bIns="101756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uk-UA" sz="1400" kern="1200"/>
          </a:p>
        </p:txBody>
      </p:sp>
      <p:sp>
        <p:nvSpPr>
          <p:cNvPr id="26" name="TextBox 25"/>
          <p:cNvSpPr txBox="1"/>
          <p:nvPr/>
        </p:nvSpPr>
        <p:spPr>
          <a:xfrm>
            <a:off x="5800502" y="765354"/>
            <a:ext cx="3296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Кабельний тестер </a:t>
            </a:r>
            <a:r>
              <a:rPr lang="en-US" dirty="0" err="1" smtClean="0"/>
              <a:t>LANsmart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80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2335</TotalTime>
  <Words>672</Words>
  <Application>Microsoft Office PowerPoint</Application>
  <PresentationFormat>Экран (4:3)</PresentationFormat>
  <Paragraphs>225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KASTIK</dc:creator>
  <cp:lastModifiedBy>Денис</cp:lastModifiedBy>
  <cp:revision>139</cp:revision>
  <dcterms:created xsi:type="dcterms:W3CDTF">2011-06-05T08:34:11Z</dcterms:created>
  <dcterms:modified xsi:type="dcterms:W3CDTF">2015-06-21T16:33:31Z</dcterms:modified>
</cp:coreProperties>
</file>