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3" r:id="rId3"/>
    <p:sldId id="264" r:id="rId4"/>
    <p:sldId id="265" r:id="rId5"/>
    <p:sldId id="261" r:id="rId6"/>
    <p:sldId id="260" r:id="rId7"/>
    <p:sldId id="257" r:id="rId8"/>
    <p:sldId id="258" r:id="rId9"/>
    <p:sldId id="266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Розробка словника ознак для ідентифікації музичного твору за його фрагментом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3789040"/>
            <a:ext cx="6688832" cy="2472680"/>
          </a:xfrm>
        </p:spPr>
        <p:txBody>
          <a:bodyPr/>
          <a:lstStyle/>
          <a:p>
            <a:pPr algn="r"/>
            <a:r>
              <a:rPr lang="uk-UA" sz="2000" dirty="0"/>
              <a:t>Виконав: ст. гр. </a:t>
            </a:r>
            <a:r>
              <a:rPr lang="uk-UA" sz="2000" dirty="0" smtClean="0"/>
              <a:t>1</a:t>
            </a:r>
            <a:r>
              <a:rPr lang="en-US" sz="2000" dirty="0" smtClean="0"/>
              <a:t> </a:t>
            </a:r>
            <a:r>
              <a:rPr lang="uk-UA" sz="2000" dirty="0" smtClean="0"/>
              <a:t>КС </a:t>
            </a:r>
            <a:r>
              <a:rPr lang="uk-UA" sz="2000" dirty="0"/>
              <a:t>– </a:t>
            </a:r>
            <a:r>
              <a:rPr lang="uk-UA" sz="2000" dirty="0" smtClean="0"/>
              <a:t>14сп</a:t>
            </a:r>
            <a:endParaRPr lang="uk-UA" sz="2000" dirty="0"/>
          </a:p>
          <a:p>
            <a:pPr algn="r"/>
            <a:r>
              <a:rPr lang="uk-UA" sz="2000" dirty="0" smtClean="0"/>
              <a:t>Далекий Ю.Л.</a:t>
            </a:r>
            <a:endParaRPr lang="ru-RU" sz="2000" dirty="0"/>
          </a:p>
          <a:p>
            <a:pPr algn="r"/>
            <a:r>
              <a:rPr lang="uk-UA" sz="2000" dirty="0"/>
              <a:t>Керівник: </a:t>
            </a:r>
            <a:r>
              <a:rPr lang="uk-UA" sz="2000" dirty="0" err="1"/>
              <a:t>к.т.н</a:t>
            </a:r>
            <a:r>
              <a:rPr lang="uk-UA" sz="2000" dirty="0"/>
              <a:t>., доц. каф. ОТ</a:t>
            </a:r>
          </a:p>
          <a:p>
            <a:pPr algn="r"/>
            <a:r>
              <a:rPr lang="uk-UA" sz="2000" dirty="0" smtClean="0"/>
              <a:t>Ткаченко О.М.</a:t>
            </a:r>
            <a:endParaRPr lang="uk-UA" sz="2000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2694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1840" y="2852936"/>
            <a:ext cx="313258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000" dirty="0" smtClean="0"/>
              <a:t>Дякую за увагу!!</a:t>
            </a:r>
            <a:endParaRPr lang="uk-UA" sz="3000" dirty="0"/>
          </a:p>
        </p:txBody>
      </p:sp>
    </p:spTree>
    <p:extLst>
      <p:ext uri="{BB962C8B-B14F-4D97-AF65-F5344CB8AC3E}">
        <p14:creationId xmlns:p14="http://schemas.microsoft.com/office/powerpoint/2010/main" val="206973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>
          <a:xfrm>
            <a:off x="500063" y="71438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800" dirty="0" smtClean="0"/>
              <a:t>Актуальність</a:t>
            </a:r>
            <a:endParaRPr lang="ru-RU" sz="2800" dirty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85775" y="1403350"/>
            <a:ext cx="8229600" cy="4525963"/>
          </a:xfrm>
        </p:spPr>
        <p:txBody>
          <a:bodyPr/>
          <a:lstStyle/>
          <a:p>
            <a:pPr marL="1588" indent="449263" eaLnBrk="1" hangingPunct="1">
              <a:buSzPct val="90000"/>
              <a:buFont typeface="Arial" charset="0"/>
              <a:buNone/>
              <a:defRPr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Актуальність ідентифікації музичного твору за коротким фрагментом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аудіозапису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обумовлена:</a:t>
            </a:r>
          </a:p>
          <a:p>
            <a:pPr marL="1588" indent="449263" eaLnBrk="1" hangingPunct="1">
              <a:buSzPct val="90000"/>
              <a:buFont typeface="Times New Roman" pitchFamily="18" charset="0"/>
              <a:buChar char="̵"/>
              <a:defRPr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високими затратами людських ресурсів  під час аналізу і пошуку музичного твору  в великих базах даних музики і, відповідно, необхідністю автоматизації цих процесів;</a:t>
            </a:r>
          </a:p>
          <a:p>
            <a:pPr marL="1588" indent="449263" eaLnBrk="1" hangingPunct="1">
              <a:buSzPct val="90000"/>
              <a:buFont typeface="Times New Roman" pitchFamily="18" charset="0"/>
              <a:buChar char="̵"/>
              <a:defRPr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переважанням систем пошуку музичних творів на основі метаданих та/або текстових анотацій (користувач пошукової системи повинен володіти певною інформацією про шуканий музичний твір);</a:t>
            </a:r>
          </a:p>
          <a:p>
            <a:pPr marL="1588" indent="449263" eaLnBrk="1" hangingPunct="1">
              <a:buSzPct val="90000"/>
              <a:buFont typeface="Times New Roman" pitchFamily="18" charset="0"/>
              <a:buChar char="̵"/>
              <a:defRPr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закритість коду  і  обмеженість сфери застосування більшості існуючих систем ідентифікації музики таких як: </a:t>
            </a:r>
          </a:p>
          <a:p>
            <a:pPr marL="725488" indent="449263" eaLnBrk="1" hangingPunct="1">
              <a:buSzPct val="90000"/>
              <a:buFont typeface="Arial" pitchFamily="34" charset="0"/>
              <a:buChar char="•"/>
              <a:defRPr/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Shazam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IOS, Android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), </a:t>
            </a:r>
          </a:p>
          <a:p>
            <a:pPr marL="725488" indent="449263" eaLnBrk="1" hangingPunct="1">
              <a:buSzPct val="90000"/>
              <a:buFont typeface="Arial" pitchFamily="34" charset="0"/>
              <a:buChar char="•"/>
              <a:defRPr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Audiotag.info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сервіс)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725488" indent="449263" eaLnBrk="1" hangingPunct="1">
              <a:buSzPct val="90000"/>
              <a:buFont typeface="Arial" pitchFamily="34" charset="0"/>
              <a:buChar char="•"/>
              <a:defRPr/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Midomi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сервіс)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725488" indent="449263" eaLnBrk="1" hangingPunct="1">
              <a:buSzPct val="90000"/>
              <a:buFont typeface="Arial" pitchFamily="34" charset="0"/>
              <a:buChar char="•"/>
              <a:defRPr/>
            </a:pP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TrackID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моб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тел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Sony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Ericsson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285750"/>
            <a:ext cx="7924800" cy="7223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800" dirty="0" smtClean="0"/>
              <a:t>Мета та  задачі досліджень</a:t>
            </a:r>
            <a:endParaRPr lang="ru-RU" sz="2800" dirty="0" smtClean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071546"/>
            <a:ext cx="8286750" cy="4897437"/>
          </a:xfrm>
        </p:spPr>
        <p:txBody>
          <a:bodyPr/>
          <a:lstStyle/>
          <a:p>
            <a:pPr marL="1588" indent="449263" eaLnBrk="1" hangingPunct="1">
              <a:spcBef>
                <a:spcPct val="0"/>
              </a:spcBef>
              <a:buFont typeface="Arial" charset="0"/>
              <a:buNone/>
            </a:pPr>
            <a:r>
              <a:rPr lang="uk-UA" sz="1800" u="sng" dirty="0" smtClean="0">
                <a:latin typeface="Times New Roman" pitchFamily="18" charset="0"/>
                <a:cs typeface="Times New Roman" pitchFamily="18" charset="0"/>
              </a:rPr>
              <a:t>Мета роботи: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588" indent="449263" algn="just" eaLnBrk="1" hangingPunct="1">
              <a:spcBef>
                <a:spcPct val="0"/>
              </a:spcBef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теоретичне обґрунтування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розробити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програму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ідентифікації музичного твору за його фрагментом та мінімальної тривалості фрагменту, що дозволяє зменшити складність обчислень в процесі автомати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ної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ідентифікації музичного твору.</a:t>
            </a:r>
          </a:p>
          <a:p>
            <a:pPr marL="1588" indent="449263" algn="just">
              <a:spcBef>
                <a:spcPct val="0"/>
              </a:spcBef>
              <a:buFont typeface="Arial" charset="0"/>
              <a:buNone/>
            </a:pP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1588" indent="449263" algn="just">
              <a:spcBef>
                <a:spcPct val="0"/>
              </a:spcBef>
              <a:buFont typeface="Arial" charset="0"/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Для реалізації системи 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ідентифікації музики (визначення точного </a:t>
            </a:r>
            <a:r>
              <a:rPr lang="uk-UA" sz="1800" b="1" dirty="0" err="1" smtClean="0">
                <a:latin typeface="Times New Roman" pitchFamily="18" charset="0"/>
                <a:cs typeface="Times New Roman" pitchFamily="18" charset="0"/>
              </a:rPr>
              <a:t>співпадіння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 двох музичних творів)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необхідно вирішити такі </a:t>
            </a:r>
            <a:r>
              <a:rPr lang="uk-UA" sz="1800" u="sng" dirty="0" smtClean="0">
                <a:latin typeface="Times New Roman" pitchFamily="18" charset="0"/>
                <a:cs typeface="Times New Roman" pitchFamily="18" charset="0"/>
              </a:rPr>
              <a:t>задачі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1588" indent="449263">
              <a:spcBef>
                <a:spcPct val="0"/>
              </a:spcBef>
              <a:buFont typeface="Arial" charset="0"/>
              <a:buAutoNum type="arabicParenR"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обрати параметри, які дозволили б однозначно та компактно описати музичний твір; </a:t>
            </a:r>
          </a:p>
          <a:p>
            <a:pPr marL="1588" indent="449263">
              <a:spcBef>
                <a:spcPct val="0"/>
              </a:spcBef>
              <a:buFont typeface="Arial" charset="0"/>
              <a:buAutoNum type="arabicParenR"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створити швидкий та надійний метод порівняння за обраними параметрами вхідного  фрагменту музичного твору та попередньо створеного корпусу еталонів (шаблонів) музичних творів. </a:t>
            </a:r>
            <a:endParaRPr lang="uk-UA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1588" indent="449263" algn="just">
              <a:spcBef>
                <a:spcPct val="0"/>
              </a:spcBef>
              <a:buFont typeface="Arial" charset="0"/>
              <a:buNone/>
            </a:pP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1588" indent="449263" algn="just">
              <a:spcBef>
                <a:spcPct val="0"/>
              </a:spcBef>
              <a:buFont typeface="Arial" charset="0"/>
              <a:buNone/>
            </a:pP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1588" indent="449263" eaLnBrk="1" hangingPunct="1">
              <a:spcBef>
                <a:spcPct val="0"/>
              </a:spcBef>
              <a:buFont typeface="Arial" charset="0"/>
              <a:buNone/>
            </a:pP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1588" indent="449263" eaLnBrk="1" hangingPunct="1">
              <a:spcBef>
                <a:spcPct val="0"/>
              </a:spcBef>
              <a:buFont typeface="Arial" charset="0"/>
              <a:buNone/>
            </a:pP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1588" indent="449263" eaLnBrk="1" hangingPunct="1">
              <a:spcBef>
                <a:spcPct val="0"/>
              </a:spcBef>
              <a:buFont typeface="Wingdings" pitchFamily="2" charset="2"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14375" y="65111"/>
            <a:ext cx="7924800" cy="8572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2600" dirty="0" smtClean="0"/>
              <a:t>Математична модель </a:t>
            </a:r>
            <a:r>
              <a:rPr lang="uk-UA" sz="2600" dirty="0" err="1" smtClean="0"/>
              <a:t>аудіосигналу</a:t>
            </a:r>
            <a:r>
              <a:rPr lang="uk-UA" sz="2600" dirty="0" smtClean="0"/>
              <a:t> - </a:t>
            </a:r>
            <a:r>
              <a:rPr lang="en-US" sz="2600" dirty="0" smtClean="0"/>
              <a:t>MFCC</a:t>
            </a:r>
            <a:r>
              <a:rPr lang="uk-UA" sz="2600" dirty="0" smtClean="0"/>
              <a:t> </a:t>
            </a:r>
            <a:br>
              <a:rPr lang="uk-UA" sz="2600" dirty="0" smtClean="0"/>
            </a:br>
            <a:r>
              <a:rPr lang="uk-UA" sz="2600" dirty="0" smtClean="0"/>
              <a:t>(</a:t>
            </a:r>
            <a:r>
              <a:rPr lang="uk-UA" sz="2600" dirty="0" err="1" smtClean="0"/>
              <a:t>Mel</a:t>
            </a:r>
            <a:r>
              <a:rPr lang="uk-UA" sz="2600" dirty="0" smtClean="0"/>
              <a:t> </a:t>
            </a:r>
            <a:r>
              <a:rPr lang="uk-UA" sz="2600" dirty="0" err="1" smtClean="0"/>
              <a:t>Frequency</a:t>
            </a:r>
            <a:r>
              <a:rPr lang="uk-UA" sz="2600" dirty="0" smtClean="0"/>
              <a:t> </a:t>
            </a:r>
            <a:r>
              <a:rPr lang="uk-UA" sz="2600" dirty="0" err="1" smtClean="0"/>
              <a:t>Cepstral</a:t>
            </a:r>
            <a:r>
              <a:rPr lang="uk-UA" sz="2600" dirty="0" smtClean="0"/>
              <a:t> </a:t>
            </a:r>
            <a:r>
              <a:rPr lang="uk-UA" sz="2600" dirty="0" err="1" smtClean="0"/>
              <a:t>Coefficients</a:t>
            </a:r>
            <a:r>
              <a:rPr lang="uk-UA" sz="2600" dirty="0" smtClean="0"/>
              <a:t>)</a:t>
            </a: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0023"/>
            <a:ext cx="2133600" cy="365125"/>
          </a:xfrm>
        </p:spPr>
        <p:txBody>
          <a:bodyPr/>
          <a:lstStyle/>
          <a:p>
            <a:pPr>
              <a:defRPr/>
            </a:pPr>
            <a:fld id="{CD8FE1A2-79D0-4409-9D52-3AA9FB77C375}" type="slidenum">
              <a:rPr lang="uk-UA"/>
              <a:pPr>
                <a:defRPr/>
              </a:pPr>
              <a:t>4</a:t>
            </a:fld>
            <a:endParaRPr lang="uk-UA" dirty="0"/>
          </a:p>
        </p:txBody>
      </p:sp>
      <p:graphicFrame>
        <p:nvGraphicFramePr>
          <p:cNvPr id="6" name="Object 8"/>
          <p:cNvGraphicFramePr>
            <a:graphicFrameLocks noChangeAspect="1"/>
          </p:cNvGraphicFramePr>
          <p:nvPr/>
        </p:nvGraphicFramePr>
        <p:xfrm>
          <a:off x="1155700" y="1350986"/>
          <a:ext cx="7059613" cy="257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Visio" r:id="rId3" imgW="5331842" imgH="1942560" progId="">
                  <p:embed/>
                </p:oleObj>
              </mc:Choice>
              <mc:Fallback>
                <p:oleObj name="Visio" r:id="rId3" imgW="5331842" imgH="1942560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1350986"/>
                        <a:ext cx="7059613" cy="2571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500063" y="4143380"/>
            <a:ext cx="8143875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 eaLnBrk="0" hangingPunct="0"/>
            <a:r>
              <a:rPr lang="uk-UA" dirty="0">
                <a:latin typeface="Times New Roman" pitchFamily="18" charset="0"/>
                <a:cs typeface="Times New Roman" pitchFamily="18" charset="0"/>
              </a:rPr>
              <a:t>Переваги </a:t>
            </a: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мел-частотних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err="1">
                <a:latin typeface="Times New Roman" pitchFamily="18" charset="0"/>
                <a:cs typeface="Times New Roman" pitchFamily="18" charset="0"/>
              </a:rPr>
              <a:t>кепстральних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 параметрів (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MFCC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450850" algn="just" eaLnBrk="0" hangingPunct="0">
              <a:buFontTx/>
              <a:buChar char="•"/>
            </a:pP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мінімізація обсягу інформації, необхідної для опису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аудіозапису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(за рахунок логарифмування);</a:t>
            </a:r>
          </a:p>
          <a:p>
            <a:pPr indent="450850" algn="just" eaLnBrk="0" hangingPunct="0">
              <a:buFontTx/>
              <a:buChar char="•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однорідність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параметрів, тобто однакова дисперсія в середньому;</a:t>
            </a:r>
          </a:p>
          <a:p>
            <a:pPr indent="450850" algn="just" eaLnBrk="0" hangingPunct="0">
              <a:buFontTx/>
              <a:buChar char="•"/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можливість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застосовувати прості метрики (Евклідова метрика) для визначення близькості між наборами параметрів;</a:t>
            </a:r>
          </a:p>
          <a:p>
            <a:pPr indent="450850" algn="just" eaLnBrk="0" hangingPunct="0"/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Пошук в базі</a:t>
            </a:r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398" y="1500174"/>
            <a:ext cx="7344816" cy="4478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19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Зв’язок з клієнтом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869506"/>
            <a:ext cx="3424464" cy="39203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SOCKET </a:t>
            </a:r>
            <a:r>
              <a:rPr lang="en-US" dirty="0" err="1"/>
              <a:t>servSock</a:t>
            </a:r>
            <a:r>
              <a:rPr lang="en-US" dirty="0"/>
              <a:t> = </a:t>
            </a:r>
            <a:r>
              <a:rPr lang="en-US" dirty="0" smtClean="0"/>
              <a:t>socket</a:t>
            </a:r>
            <a:r>
              <a:rPr lang="uk-UA" dirty="0" smtClean="0"/>
              <a:t>()</a:t>
            </a:r>
          </a:p>
          <a:p>
            <a:r>
              <a:rPr lang="en-US" dirty="0" err="1"/>
              <a:t>retVal</a:t>
            </a:r>
            <a:r>
              <a:rPr lang="en-US" dirty="0"/>
              <a:t> = </a:t>
            </a:r>
            <a:r>
              <a:rPr lang="en-US" dirty="0" smtClean="0"/>
              <a:t>bind(</a:t>
            </a:r>
            <a:r>
              <a:rPr lang="en-US" dirty="0" err="1" smtClean="0"/>
              <a:t>servSock</a:t>
            </a:r>
            <a:r>
              <a:rPr lang="uk-UA" dirty="0" smtClean="0"/>
              <a:t>)</a:t>
            </a:r>
          </a:p>
          <a:p>
            <a:r>
              <a:rPr lang="en-US" dirty="0" err="1"/>
              <a:t>retVal</a:t>
            </a:r>
            <a:r>
              <a:rPr lang="en-US" dirty="0"/>
              <a:t> = listen(</a:t>
            </a:r>
            <a:r>
              <a:rPr lang="en-US" dirty="0" err="1"/>
              <a:t>servSock</a:t>
            </a:r>
            <a:r>
              <a:rPr lang="en-US" dirty="0"/>
              <a:t>, 10</a:t>
            </a:r>
            <a:r>
              <a:rPr lang="en-US" dirty="0" smtClean="0"/>
              <a:t>);</a:t>
            </a:r>
            <a:endParaRPr lang="uk-UA" dirty="0" smtClean="0"/>
          </a:p>
          <a:p>
            <a:r>
              <a:rPr lang="en-US" dirty="0" smtClean="0"/>
              <a:t>s1 </a:t>
            </a:r>
            <a:r>
              <a:rPr lang="en-US" dirty="0"/>
              <a:t>= </a:t>
            </a:r>
            <a:r>
              <a:rPr lang="en-US" dirty="0" smtClean="0"/>
              <a:t>accept(</a:t>
            </a:r>
            <a:r>
              <a:rPr lang="en-US" dirty="0" err="1" smtClean="0"/>
              <a:t>servSock</a:t>
            </a:r>
            <a:r>
              <a:rPr lang="uk-UA" dirty="0" smtClean="0"/>
              <a:t>);</a:t>
            </a:r>
          </a:p>
          <a:p>
            <a:r>
              <a:rPr lang="en-US" dirty="0"/>
              <a:t>r = </a:t>
            </a:r>
            <a:r>
              <a:rPr lang="en-US" dirty="0" err="1"/>
              <a:t>recv</a:t>
            </a:r>
            <a:r>
              <a:rPr lang="en-US" dirty="0"/>
              <a:t>(s1, </a:t>
            </a:r>
            <a:r>
              <a:rPr lang="en-US" dirty="0" err="1" smtClean="0"/>
              <a:t>buf</a:t>
            </a:r>
            <a:r>
              <a:rPr lang="uk-UA" dirty="0" smtClean="0"/>
              <a:t>);</a:t>
            </a:r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34554" y="3093642"/>
            <a:ext cx="3053870" cy="14000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TextBox 6"/>
          <p:cNvSpPr txBox="1"/>
          <p:nvPr/>
        </p:nvSpPr>
        <p:spPr>
          <a:xfrm>
            <a:off x="1927152" y="1500174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Сервер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6406877" y="2724092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Клієнт</a:t>
            </a:r>
            <a:endParaRPr lang="uk-UA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995936" y="3485606"/>
            <a:ext cx="133861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870778" y="4061670"/>
            <a:ext cx="146377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95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Принцип роботи ПЗ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72816"/>
            <a:ext cx="2808312" cy="37444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Клієнт</a:t>
            </a:r>
            <a:endParaRPr lang="uk-UA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1749655"/>
            <a:ext cx="3528392" cy="37444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Сервер</a:t>
            </a:r>
            <a:endParaRPr lang="uk-UA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275856" y="2492896"/>
            <a:ext cx="172819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3275856" y="4509120"/>
            <a:ext cx="175697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75856" y="2131026"/>
            <a:ext cx="169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Фрагмент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wav</a:t>
            </a:r>
            <a:endParaRPr lang="uk-UA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49068" y="4139788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Назва пісні</a:t>
            </a:r>
            <a:endParaRPr lang="uk-UA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29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Принцип роботи сервера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988840"/>
            <a:ext cx="2880320" cy="3600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Сервер</a:t>
            </a:r>
            <a:endParaRPr lang="uk-UA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79512" y="2708920"/>
            <a:ext cx="86409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1520" y="23488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.wav</a:t>
            </a:r>
            <a:endParaRPr lang="uk-UA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1988840"/>
            <a:ext cx="338437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OpenSmile</a:t>
            </a:r>
            <a:endParaRPr lang="uk-UA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923928" y="2132856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923928" y="2924944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031940" y="176352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.wav</a:t>
            </a:r>
            <a:endParaRPr lang="uk-UA" dirty="0"/>
          </a:p>
        </p:txBody>
      </p:sp>
      <p:sp>
        <p:nvSpPr>
          <p:cNvPr id="18" name="TextBox 17"/>
          <p:cNvSpPr txBox="1"/>
          <p:nvPr/>
        </p:nvSpPr>
        <p:spPr>
          <a:xfrm>
            <a:off x="4139952" y="253354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.txt</a:t>
            </a:r>
            <a:endParaRPr lang="uk-UA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860032" y="3356992"/>
            <a:ext cx="338437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Пошук в базі</a:t>
            </a:r>
            <a:endParaRPr lang="uk-UA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3923928" y="3501008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3923928" y="4293096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39952" y="313167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.txt</a:t>
            </a:r>
            <a:endParaRPr lang="uk-UA" dirty="0"/>
          </a:p>
        </p:txBody>
      </p:sp>
      <p:sp>
        <p:nvSpPr>
          <p:cNvPr id="25" name="TextBox 24"/>
          <p:cNvSpPr txBox="1"/>
          <p:nvPr/>
        </p:nvSpPr>
        <p:spPr>
          <a:xfrm>
            <a:off x="4139952" y="3924313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.txt</a:t>
            </a:r>
            <a:endParaRPr lang="uk-UA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860032" y="4725144"/>
            <a:ext cx="338437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Обробка результату</a:t>
            </a:r>
            <a:endParaRPr lang="uk-UA" dirty="0"/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3940518" y="4909810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156542" y="454047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.txt</a:t>
            </a:r>
            <a:endParaRPr lang="uk-UA" dirty="0"/>
          </a:p>
        </p:txBody>
      </p:sp>
      <p:cxnSp>
        <p:nvCxnSpPr>
          <p:cNvPr id="32" name="Прямая со стрелкой 31"/>
          <p:cNvCxnSpPr/>
          <p:nvPr/>
        </p:nvCxnSpPr>
        <p:spPr>
          <a:xfrm flipH="1">
            <a:off x="3940518" y="5483147"/>
            <a:ext cx="9361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156542" y="511436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.txt</a:t>
            </a:r>
            <a:endParaRPr lang="uk-UA" dirty="0"/>
          </a:p>
        </p:txBody>
      </p:sp>
      <p:cxnSp>
        <p:nvCxnSpPr>
          <p:cNvPr id="34" name="Прямая со стрелкой 33"/>
          <p:cNvCxnSpPr/>
          <p:nvPr/>
        </p:nvCxnSpPr>
        <p:spPr>
          <a:xfrm flipH="1">
            <a:off x="179512" y="4712747"/>
            <a:ext cx="864097" cy="1239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34558" y="4343415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ans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6560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dirty="0"/>
              <a:t>В даній дипломній роботі розроблено програмне забезпечення для пошуку музичного твору за його </a:t>
            </a:r>
            <a:r>
              <a:rPr lang="uk-UA" dirty="0" smtClean="0"/>
              <a:t>фрагментом</a:t>
            </a:r>
          </a:p>
          <a:p>
            <a:pPr algn="just"/>
            <a:r>
              <a:rPr lang="uk-UA" dirty="0" smtClean="0"/>
              <a:t>Проаналізовано  сучасні методи та системи пошуку музичних творів</a:t>
            </a:r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Висновки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8396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120</TotalTime>
  <Words>348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Открытая</vt:lpstr>
      <vt:lpstr>Visio</vt:lpstr>
      <vt:lpstr>Розробка словника ознак для ідентифікації музичного твору за його фрагментом</vt:lpstr>
      <vt:lpstr>Актуальність</vt:lpstr>
      <vt:lpstr>Мета та  задачі досліджень</vt:lpstr>
      <vt:lpstr>Математична модель аудіосигналу - MFCC  (Mel Frequency Cepstral Coefficients)</vt:lpstr>
      <vt:lpstr>Пошук в базі</vt:lpstr>
      <vt:lpstr>Зв’язок з клієнтом</vt:lpstr>
      <vt:lpstr>Принцип роботи ПЗ</vt:lpstr>
      <vt:lpstr>Принцип роботи сервера</vt:lpstr>
      <vt:lpstr>Висновки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словника ознак для ідентифікації музичного твору за його фрагментом</dc:title>
  <dc:creator>Axiosspryt1</dc:creator>
  <cp:lastModifiedBy>Serhii Pavlovych</cp:lastModifiedBy>
  <cp:revision>13</cp:revision>
  <dcterms:created xsi:type="dcterms:W3CDTF">2015-06-16T05:06:07Z</dcterms:created>
  <dcterms:modified xsi:type="dcterms:W3CDTF">2015-06-17T08:26:14Z</dcterms:modified>
</cp:coreProperties>
</file>