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2" d="100"/>
          <a:sy n="112" d="100"/>
        </p:scale>
        <p:origin x="-158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image" Target="../media/image11.wmf"/><Relationship Id="rId1" Type="http://schemas.openxmlformats.org/officeDocument/2006/relationships/image" Target="../media/image10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C798994-B946-4288-B389-6D6DDDA56CE3}" type="datetimeFigureOut">
              <a:rPr lang="ru-RU" smtClean="0"/>
              <a:t>21.06.2015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A71DFAC-7D9D-4989-A940-3E369C8493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86594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71DFAC-7D9D-4989-A940-3E369C8493C5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34110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FFFEF15B-3C59-4600-855E-C9156421CE19}" type="datetimeFigureOut">
              <a:rPr lang="ru-RU" smtClean="0"/>
              <a:t>21.06.2015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BEE047E6-387A-456F-978B-685D1553ED5E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Прямоугольник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Прямоугольник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FEF15B-3C59-4600-855E-C9156421CE19}" type="datetimeFigureOut">
              <a:rPr lang="ru-RU" smtClean="0"/>
              <a:t>21.06.2015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E047E6-387A-456F-978B-685D1553ED5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FEF15B-3C59-4600-855E-C9156421CE19}" type="datetimeFigureOut">
              <a:rPr lang="ru-RU" smtClean="0"/>
              <a:t>21.06.2015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E047E6-387A-456F-978B-685D1553ED5E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Равнобедренный треугольник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FEF15B-3C59-4600-855E-C9156421CE19}" type="datetimeFigureOut">
              <a:rPr lang="ru-RU" smtClean="0"/>
              <a:t>21.06.2015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E047E6-387A-456F-978B-685D1553ED5E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FFFEF15B-3C59-4600-855E-C9156421CE19}" type="datetimeFigureOut">
              <a:rPr lang="ru-RU" smtClean="0"/>
              <a:t>21.06.2015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BEE047E6-387A-456F-978B-685D1553ED5E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FEF15B-3C59-4600-855E-C9156421CE19}" type="datetimeFigureOut">
              <a:rPr lang="ru-RU" smtClean="0"/>
              <a:t>21.06.2015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E047E6-387A-456F-978B-685D1553ED5E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FEF15B-3C59-4600-855E-C9156421CE19}" type="datetimeFigureOut">
              <a:rPr lang="ru-RU" smtClean="0"/>
              <a:t>21.06.2015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E047E6-387A-456F-978B-685D1553ED5E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FEF15B-3C59-4600-855E-C9156421CE19}" type="datetimeFigureOut">
              <a:rPr lang="ru-RU" smtClean="0"/>
              <a:t>21.06.2015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E047E6-387A-456F-978B-685D1553ED5E}" type="slidenum">
              <a:rPr lang="ru-RU" smtClean="0"/>
              <a:t>‹#›</a:t>
            </a:fld>
            <a:endParaRPr lang="ru-RU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FEF15B-3C59-4600-855E-C9156421CE19}" type="datetimeFigureOut">
              <a:rPr lang="ru-RU" smtClean="0"/>
              <a:t>21.06.2015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E047E6-387A-456F-978B-685D1553ED5E}" type="slidenum">
              <a:rPr lang="ru-RU" smtClean="0"/>
              <a:t>‹#›</a:t>
            </a:fld>
            <a:endParaRPr lang="ru-RU"/>
          </a:p>
        </p:txBody>
      </p:sp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FEF15B-3C59-4600-855E-C9156421CE19}" type="datetimeFigureOut">
              <a:rPr lang="ru-RU" smtClean="0"/>
              <a:t>21.06.2015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E047E6-387A-456F-978B-685D1553ED5E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Объект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FEF15B-3C59-4600-855E-C9156421CE19}" type="datetimeFigureOut">
              <a:rPr lang="ru-RU" smtClean="0"/>
              <a:t>21.06.2015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E047E6-387A-456F-978B-685D1553ED5E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FFFEF15B-3C59-4600-855E-C9156421CE19}" type="datetimeFigureOut">
              <a:rPr lang="ru-RU" smtClean="0"/>
              <a:t>21.06.2015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BEE047E6-387A-456F-978B-685D1553ED5E}" type="slidenum">
              <a:rPr lang="ru-RU" smtClean="0"/>
              <a:t>‹#›</a:t>
            </a:fld>
            <a:endParaRPr lang="ru-RU"/>
          </a:p>
        </p:txBody>
      </p:sp>
      <p:sp>
        <p:nvSpPr>
          <p:cNvPr id="28" name="Прямая соединительная линия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Прямая соединительная линия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Равнобедренный треугольник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wmf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1.w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10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87624" y="3573016"/>
            <a:ext cx="6930008" cy="1152128"/>
          </a:xfrm>
        </p:spPr>
        <p:txBody>
          <a:bodyPr>
            <a:noAutofit/>
          </a:bodyPr>
          <a:lstStyle/>
          <a:p>
            <a:r>
              <a:rPr lang="uk-UA" sz="2800" dirty="0" smtClean="0">
                <a:latin typeface="+mn-lt"/>
              </a:rPr>
              <a:t>Дипломна робота на тему</a:t>
            </a:r>
            <a:br>
              <a:rPr lang="uk-UA" sz="2800" dirty="0" smtClean="0">
                <a:latin typeface="+mn-lt"/>
              </a:rPr>
            </a:br>
            <a:r>
              <a:rPr lang="uk-UA" sz="2800" dirty="0" smtClean="0">
                <a:latin typeface="+mn-lt"/>
              </a:rPr>
              <a:t>«</a:t>
            </a:r>
            <a:r>
              <a:rPr lang="uk-UA" sz="2800" b="1" dirty="0" smtClean="0">
                <a:latin typeface="+mn-lt"/>
              </a:rPr>
              <a:t>Розробка програмного забезпечення для захисту текстових файлів</a:t>
            </a:r>
            <a:r>
              <a:rPr lang="uk-UA" sz="2800" dirty="0" smtClean="0">
                <a:latin typeface="+mn-lt"/>
              </a:rPr>
              <a:t>»</a:t>
            </a:r>
            <a:endParaRPr lang="ru-RU" sz="2800" dirty="0">
              <a:latin typeface="+mn-lt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uk-UA" b="1" dirty="0" smtClean="0"/>
              <a:t>Виконав:</a:t>
            </a:r>
            <a:r>
              <a:rPr lang="uk-UA" dirty="0" smtClean="0"/>
              <a:t> студент групи КІ-14сп </a:t>
            </a:r>
            <a:r>
              <a:rPr lang="uk-UA" dirty="0" err="1" smtClean="0"/>
              <a:t>Зіменко</a:t>
            </a:r>
            <a:r>
              <a:rPr lang="uk-UA" dirty="0" smtClean="0"/>
              <a:t> Є.Ф.</a:t>
            </a:r>
          </a:p>
          <a:p>
            <a:r>
              <a:rPr lang="uk-UA" b="1" dirty="0" smtClean="0"/>
              <a:t>Керівник:</a:t>
            </a:r>
            <a:r>
              <a:rPr lang="uk-UA" dirty="0" smtClean="0"/>
              <a:t> </a:t>
            </a:r>
            <a:r>
              <a:rPr lang="uk-UA" dirty="0" err="1" smtClean="0"/>
              <a:t>к.т.н</a:t>
            </a:r>
            <a:r>
              <a:rPr lang="uk-UA" dirty="0" smtClean="0"/>
              <a:t>., доцент кафедри ОТ </a:t>
            </a:r>
            <a:r>
              <a:rPr lang="uk-UA" dirty="0" err="1" smtClean="0"/>
              <a:t>Гороховський</a:t>
            </a:r>
            <a:r>
              <a:rPr lang="uk-UA" dirty="0" smtClean="0"/>
              <a:t> О.І.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29854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19672" y="2564904"/>
            <a:ext cx="684076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6000" dirty="0" smtClean="0"/>
              <a:t>ДЯКУЮ ЗА УВАГУ</a:t>
            </a:r>
            <a:endParaRPr lang="ru-RU" sz="6000" dirty="0"/>
          </a:p>
        </p:txBody>
      </p:sp>
    </p:spTree>
    <p:extLst>
      <p:ext uri="{BB962C8B-B14F-4D97-AF65-F5344CB8AC3E}">
        <p14:creationId xmlns:p14="http://schemas.microsoft.com/office/powerpoint/2010/main" val="931646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Завдання досліджень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uk-UA" dirty="0" smtClean="0"/>
              <a:t>Проаналізувати основні алгоритми шифрування даних.</a:t>
            </a:r>
          </a:p>
          <a:p>
            <a:r>
              <a:rPr lang="uk-UA" dirty="0" smtClean="0"/>
              <a:t>Розробити алгоритми криптографічного шифрування даних. </a:t>
            </a:r>
          </a:p>
          <a:p>
            <a:r>
              <a:rPr lang="uk-UA" dirty="0" smtClean="0"/>
              <a:t>Обґрунтувати вибір мови програмування для реалізації розроблених алгоритмів і інтерфейсу. </a:t>
            </a:r>
          </a:p>
          <a:p>
            <a:r>
              <a:rPr lang="uk-UA" dirty="0" smtClean="0"/>
              <a:t>Розробити програмні модулі, які реалізують процеси шифрування і дешифрування різноманітних файлів.</a:t>
            </a:r>
          </a:p>
          <a:p>
            <a:r>
              <a:rPr lang="uk-UA" dirty="0" smtClean="0"/>
              <a:t>Проаналізувати </a:t>
            </a:r>
            <a:r>
              <a:rPr lang="uk-UA" dirty="0" err="1" smtClean="0"/>
              <a:t>криптостійкість</a:t>
            </a:r>
            <a:r>
              <a:rPr lang="uk-UA" dirty="0" smtClean="0"/>
              <a:t> розроблених алгоритмів.</a:t>
            </a: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461873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Характеристики методів шифрування</a:t>
            </a:r>
            <a:endParaRPr lang="ru-RU" dirty="0"/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869916702"/>
              </p:ext>
            </p:extLst>
          </p:nvPr>
        </p:nvGraphicFramePr>
        <p:xfrm>
          <a:off x="1509712" y="1685290"/>
          <a:ext cx="6124576" cy="3973831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1171763"/>
                <a:gridCol w="1351692"/>
                <a:gridCol w="1352328"/>
                <a:gridCol w="1077666"/>
                <a:gridCol w="1171127"/>
              </a:tblGrid>
              <a:tr h="32448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Метод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Коефіцієнт 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ущільнення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Обчислювальні затрати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Адаптивний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Додаткові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Обчислювальні затрати для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шифрування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  <a:tr h="33782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Словниковий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Близький до 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оптимального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для великих масивів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Середні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Так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Так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448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Хаффмана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Оптимальний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Середні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Ні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Так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782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MTF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Близький до 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оптимального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Середні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Так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Ні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448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Імовірнісний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Близький до 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оптимального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Малі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Так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Ні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782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Арифметич­ний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Найбільший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Великі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Так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Так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12515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dirty="0" smtClean="0"/>
              <a:t>Алгоритм шифрування на основі методу </a:t>
            </a:r>
            <a:r>
              <a:rPr lang="en-US" dirty="0" smtClean="0"/>
              <a:t>MTF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3" y="1340768"/>
            <a:ext cx="6696745" cy="49026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06698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dirty="0" smtClean="0"/>
              <a:t>Алгоритм шифрування на основі імовірнісного методу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8238" y="1196752"/>
            <a:ext cx="5688631" cy="50619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73434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Критерії вибору мови програмування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uk-UA" dirty="0" smtClean="0"/>
              <a:t>Можливість автоматизованої розробки інтерфейсу користувача.</a:t>
            </a:r>
          </a:p>
          <a:p>
            <a:r>
              <a:rPr lang="uk-UA" dirty="0" smtClean="0"/>
              <a:t>Простота програмної реалізації складних обчислень.</a:t>
            </a:r>
          </a:p>
          <a:p>
            <a:r>
              <a:rPr lang="uk-UA" dirty="0" smtClean="0"/>
              <a:t>Наявність вбудованої бібліотеки класів/функцій.</a:t>
            </a:r>
          </a:p>
          <a:p>
            <a:r>
              <a:rPr lang="uk-UA" dirty="0" smtClean="0"/>
              <a:t>Дружнє середовище розробки програмного забезпечення.</a:t>
            </a:r>
            <a:endParaRPr lang="ru-RU" dirty="0"/>
          </a:p>
        </p:txBody>
      </p:sp>
      <p:pic>
        <p:nvPicPr>
          <p:cNvPr id="4098" name="Picture 2" descr="http://qph.is.quoracdn.net/main-qimg-133cb67a060cbb79455b67bd45a6ea6a?convert_to_webp=tru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4293096"/>
            <a:ext cx="3905250" cy="1171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63627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Класова діаграма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122" name="Picture 2" descr="\\lambdadelta\c$\Users\Admin\Desktop\for_diplom\class diagram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1196752"/>
            <a:ext cx="6421438" cy="51125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85406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Інтерфейс програми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146" name="Picture 2" descr="D:\Documents\Office Docs\VSTU\new диплом\mai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1" y="1412776"/>
            <a:ext cx="5187951" cy="26177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D:\Documents\Office Docs\VSTU\new диплом\don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120" y="4509120"/>
            <a:ext cx="2224088" cy="1193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D:\Documents\Office Docs\VSTU\new диплом\err_pass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6" y="4509120"/>
            <a:ext cx="2357438" cy="1193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9" name="Picture 5" descr="D:\Documents\Office Docs\VSTU\new диплом\err_path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224" y="4514056"/>
            <a:ext cx="1693863" cy="1193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48081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Аналіз </a:t>
            </a:r>
            <a:r>
              <a:rPr lang="uk-UA" dirty="0" err="1" smtClean="0"/>
              <a:t>криптостійкості</a:t>
            </a:r>
            <a:r>
              <a:rPr lang="uk-UA" dirty="0" smtClean="0"/>
              <a:t> шифрування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uk-UA" dirty="0" smtClean="0"/>
              <a:t>Оцінимо нижню оцінку складності дешифрування повідомлення для ідеального алгоритму: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/>
              <a:t>де   с - </a:t>
            </a:r>
            <a:r>
              <a:rPr lang="uk-UA" dirty="0" smtClean="0"/>
              <a:t>кількість ключів;</a:t>
            </a:r>
          </a:p>
          <a:p>
            <a:pPr marL="0" indent="0">
              <a:buNone/>
            </a:pPr>
            <a:r>
              <a:rPr lang="ru-RU" dirty="0" smtClean="0"/>
              <a:t>        </a:t>
            </a:r>
            <a:r>
              <a:rPr lang="en-US" dirty="0" smtClean="0"/>
              <a:t>v </a:t>
            </a:r>
            <a:r>
              <a:rPr lang="en-US" dirty="0"/>
              <a:t>- </a:t>
            </a:r>
            <a:r>
              <a:rPr lang="uk-UA" dirty="0" smtClean="0"/>
              <a:t>швидкодія комп'ютера.</a:t>
            </a:r>
          </a:p>
          <a:p>
            <a:pPr marL="0" indent="0">
              <a:buNone/>
            </a:pPr>
            <a:r>
              <a:rPr lang="uk-UA" dirty="0" smtClean="0"/>
              <a:t>Тактова частота потужного комп'ютера перевищує уже 2 ГГц, а кількість ключів для розглянутого алгоритму складає 2160, отже нижня оцінка складності дешифрування дорівнює:</a:t>
            </a:r>
          </a:p>
          <a:p>
            <a:pPr marL="0" indent="0">
              <a:buNone/>
            </a:pPr>
            <a:r>
              <a:rPr lang="ru-RU" dirty="0"/>
              <a:t> </a:t>
            </a:r>
          </a:p>
          <a:p>
            <a:pPr marL="0" indent="0">
              <a:buNone/>
            </a:pPr>
            <a:endParaRPr lang="uk-UA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uk-UA" dirty="0" smtClean="0"/>
              <a:t>Щоб обчислити приблизний час, за який відбудеться дешифрування алгоритму методом простого перебору, необхідно найти відношення нижньої оцінки складності дешифрування до кількості секунд в році, тобто 315360000 секунд:</a:t>
            </a:r>
          </a:p>
          <a:p>
            <a:pPr marL="0" indent="0">
              <a:buNone/>
            </a:pPr>
            <a:endParaRPr lang="ru-RU" dirty="0"/>
          </a:p>
        </p:txBody>
      </p:sp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42928050"/>
              </p:ext>
            </p:extLst>
          </p:nvPr>
        </p:nvGraphicFramePr>
        <p:xfrm>
          <a:off x="4139952" y="1772816"/>
          <a:ext cx="571500" cy="546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76" name="Equation" r:id="rId3" imgW="431613" imgH="393529" progId="Equation.DSMT4">
                  <p:embed/>
                </p:oleObj>
              </mc:Choice>
              <mc:Fallback>
                <p:oleObj name="Equation" r:id="rId3" imgW="431613" imgH="393529" progId="Equation.DSMT4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39952" y="1772816"/>
                        <a:ext cx="571500" cy="5461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43569671"/>
              </p:ext>
            </p:extLst>
          </p:nvPr>
        </p:nvGraphicFramePr>
        <p:xfrm>
          <a:off x="3275856" y="4077072"/>
          <a:ext cx="2471737" cy="571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77" name="Equation" r:id="rId5" imgW="1778000" imgH="419100" progId="Equation.DSMT4">
                  <p:embed/>
                </p:oleObj>
              </mc:Choice>
              <mc:Fallback>
                <p:oleObj name="Equation" r:id="rId5" imgW="1778000" imgH="419100" progId="Equation.DSMT4">
                  <p:embed/>
                  <p:pic>
                    <p:nvPicPr>
                      <p:cNvPr id="0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75856" y="4077072"/>
                        <a:ext cx="2471737" cy="5715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Объект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57494263"/>
              </p:ext>
            </p:extLst>
          </p:nvPr>
        </p:nvGraphicFramePr>
        <p:xfrm>
          <a:off x="2555776" y="5733256"/>
          <a:ext cx="4067175" cy="571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78" name="Equation" r:id="rId7" imgW="2933700" imgH="419100" progId="Equation.DSMT4">
                  <p:embed/>
                </p:oleObj>
              </mc:Choice>
              <mc:Fallback>
                <p:oleObj name="Equation" r:id="rId7" imgW="2933700" imgH="419100" progId="Equation.DSMT4">
                  <p:embed/>
                  <p:pic>
                    <p:nvPicPr>
                      <p:cNvPr id="0" name="Object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55776" y="5733256"/>
                        <a:ext cx="4067175" cy="5715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994971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чальная">
  <a:themeElements>
    <a:clrScheme name="Начальная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Начальная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Начальная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78</TotalTime>
  <Words>210</Words>
  <Application>Microsoft Office PowerPoint</Application>
  <PresentationFormat>Экран (4:3)</PresentationFormat>
  <Paragraphs>69</Paragraphs>
  <Slides>10</Slides>
  <Notes>1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2" baseType="lpstr">
      <vt:lpstr>Начальная</vt:lpstr>
      <vt:lpstr>Equation</vt:lpstr>
      <vt:lpstr>Дипломна робота на тему «Розробка програмного забезпечення для захисту текстових файлів»</vt:lpstr>
      <vt:lpstr>Завдання досліджень</vt:lpstr>
      <vt:lpstr>Характеристики методів шифрування</vt:lpstr>
      <vt:lpstr>Алгоритм шифрування на основі методу MTF</vt:lpstr>
      <vt:lpstr>Алгоритм шифрування на основі імовірнісного методу</vt:lpstr>
      <vt:lpstr>Критерії вибору мови програмування</vt:lpstr>
      <vt:lpstr>Класова діаграма</vt:lpstr>
      <vt:lpstr>Інтерфейс програми</vt:lpstr>
      <vt:lpstr>Аналіз криптостійкості шифрування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Дипломна робота на тему «Розробка програмного забезпечення для захисту текстових файлів»</dc:title>
  <dc:creator>Admin</dc:creator>
  <cp:lastModifiedBy>Admin</cp:lastModifiedBy>
  <cp:revision>6</cp:revision>
  <dcterms:created xsi:type="dcterms:W3CDTF">2015-06-21T17:02:10Z</dcterms:created>
  <dcterms:modified xsi:type="dcterms:W3CDTF">2015-06-21T18:20:29Z</dcterms:modified>
</cp:coreProperties>
</file>