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937E-6834-4366-BE51-C5F7A9DF8209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5729-B3E1-456E-BC7C-2C3C6292BF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978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937E-6834-4366-BE51-C5F7A9DF8209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5729-B3E1-456E-BC7C-2C3C6292BF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623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937E-6834-4366-BE51-C5F7A9DF8209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5729-B3E1-456E-BC7C-2C3C6292BF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69532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937E-6834-4366-BE51-C5F7A9DF8209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5729-B3E1-456E-BC7C-2C3C6292BF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679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937E-6834-4366-BE51-C5F7A9DF8209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5729-B3E1-456E-BC7C-2C3C6292BF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5213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937E-6834-4366-BE51-C5F7A9DF8209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5729-B3E1-456E-BC7C-2C3C6292BF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5383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937E-6834-4366-BE51-C5F7A9DF8209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5729-B3E1-456E-BC7C-2C3C6292BF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4534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937E-6834-4366-BE51-C5F7A9DF8209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5729-B3E1-456E-BC7C-2C3C6292BF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720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937E-6834-4366-BE51-C5F7A9DF8209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5729-B3E1-456E-BC7C-2C3C6292BF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796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937E-6834-4366-BE51-C5F7A9DF8209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5729-B3E1-456E-BC7C-2C3C6292BF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43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937E-6834-4366-BE51-C5F7A9DF8209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5729-B3E1-456E-BC7C-2C3C6292BF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231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937E-6834-4366-BE51-C5F7A9DF8209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5729-B3E1-456E-BC7C-2C3C6292BF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016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937E-6834-4366-BE51-C5F7A9DF8209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5729-B3E1-456E-BC7C-2C3C6292BF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46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937E-6834-4366-BE51-C5F7A9DF8209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5729-B3E1-456E-BC7C-2C3C6292BF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212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937E-6834-4366-BE51-C5F7A9DF8209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5729-B3E1-456E-BC7C-2C3C6292BF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910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D937E-6834-4366-BE51-C5F7A9DF8209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B5729-B3E1-456E-BC7C-2C3C6292BF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268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D937E-6834-4366-BE51-C5F7A9DF8209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DAB5729-B3E1-456E-BC7C-2C3C6292BF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234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-161518"/>
            <a:ext cx="5826719" cy="16463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b="1" dirty="0" err="1" smtClean="0">
                <a:latin typeface="Gabriola" panose="04040605051002020D02" pitchFamily="82" charset="0"/>
              </a:rPr>
              <a:t>Дипломна</a:t>
            </a:r>
            <a:r>
              <a:rPr lang="ru-RU" sz="8000" b="1" dirty="0" smtClean="0">
                <a:latin typeface="Gabriola" panose="04040605051002020D02" pitchFamily="82" charset="0"/>
              </a:rPr>
              <a:t>  </a:t>
            </a:r>
            <a:r>
              <a:rPr lang="ru-RU" sz="8000" b="1" dirty="0" smtClean="0">
                <a:latin typeface="Gabriola" panose="04040605051002020D02" pitchFamily="82" charset="0"/>
              </a:rPr>
              <a:t>Робота</a:t>
            </a:r>
            <a:endParaRPr lang="ru-RU" sz="8000" b="1" dirty="0">
              <a:latin typeface="Gabriola" panose="04040605051002020D02" pitchFamily="82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3647" y="2420888"/>
            <a:ext cx="7406640" cy="2508310"/>
          </a:xfrm>
          <a:prstGeom prst="rect">
            <a:avLst/>
          </a:prstGeom>
        </p:spPr>
        <p:txBody>
          <a:bodyPr anchor="b">
            <a:normAutofit fontScale="85000" lnSpcReduction="10000"/>
          </a:bodyPr>
          <a:lstStyle/>
          <a:p>
            <a:pPr algn="ctr">
              <a:spcAft>
                <a:spcPts val="0"/>
              </a:spcAft>
            </a:pPr>
            <a:r>
              <a:rPr kumimoji="0" lang="ru-RU" sz="43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orbel (Заголовки)"/>
                <a:ea typeface="+mj-ea"/>
                <a:cs typeface="+mj-cs"/>
              </a:rPr>
              <a:t>на  тему </a:t>
            </a:r>
            <a:r>
              <a:rPr lang="en-US" sz="43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 (Заголовки)"/>
                <a:ea typeface="+mj-ea"/>
                <a:cs typeface="+mj-cs"/>
              </a:rPr>
              <a:t>:</a:t>
            </a:r>
            <a:r>
              <a:rPr lang="uk-UA" sz="43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 (Заголовки)"/>
                <a:ea typeface="+mj-ea"/>
                <a:cs typeface="+mj-cs"/>
              </a:rPr>
              <a:t> </a:t>
            </a:r>
            <a:r>
              <a:rPr lang="en-US" sz="43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 (Заголовки)"/>
                <a:ea typeface="+mj-ea"/>
                <a:cs typeface="+mj-cs"/>
              </a:rPr>
              <a:t>“</a:t>
            </a:r>
            <a:r>
              <a:rPr lang="uk-UA" sz="4400" i="1" dirty="0">
                <a:solidFill>
                  <a:srgbClr val="000000"/>
                </a:solidFill>
                <a:latin typeface="Corbel (Заголовки)"/>
                <a:ea typeface="Times New Roman" panose="02020603050405020304" pitchFamily="18" charset="0"/>
              </a:rPr>
              <a:t>Розробка </a:t>
            </a:r>
            <a:r>
              <a:rPr lang="uk-UA" sz="4400" i="1" dirty="0" smtClean="0">
                <a:latin typeface="Corbel (Заголовки)"/>
                <a:ea typeface="Times New Roman" panose="02020603050405020304" pitchFamily="18" charset="0"/>
              </a:rPr>
              <a:t>апаратно-програмного </a:t>
            </a:r>
            <a:r>
              <a:rPr lang="uk-UA" sz="4400" i="1" dirty="0">
                <a:latin typeface="Corbel (Заголовки)"/>
                <a:ea typeface="Times New Roman" panose="02020603050405020304" pitchFamily="18" charset="0"/>
              </a:rPr>
              <a:t>комплексу для відлагодження пристроїв на </a:t>
            </a:r>
            <a:r>
              <a:rPr lang="uk-UA" sz="4400" i="1" dirty="0" smtClean="0">
                <a:latin typeface="Corbel (Заголовки)"/>
                <a:ea typeface="Times New Roman" panose="02020603050405020304" pitchFamily="18" charset="0"/>
              </a:rPr>
              <a:t>мікроконтролерах</a:t>
            </a:r>
            <a:r>
              <a:rPr lang="en-US" sz="43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 (Заголовки)"/>
                <a:ea typeface="+mj-ea"/>
                <a:cs typeface="+mj-cs"/>
              </a:rPr>
              <a:t>”</a:t>
            </a:r>
            <a:endParaRPr kumimoji="0" lang="ru-RU" sz="4300" b="0" i="1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Corbel (Заголовки)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5301208"/>
            <a:ext cx="7406640" cy="1472184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Виконав</a:t>
            </a: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студент </a:t>
            </a:r>
            <a:r>
              <a:rPr kumimoji="0" lang="ru-RU" sz="2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груп</a:t>
            </a:r>
            <a:r>
              <a:rPr lang="ru-RU" sz="25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и 1 </a:t>
            </a:r>
            <a:r>
              <a:rPr lang="ru-RU" sz="25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К</a:t>
            </a:r>
            <a:r>
              <a:rPr lang="en-US" sz="25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</a:t>
            </a:r>
            <a:r>
              <a:rPr lang="ru-RU" sz="25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-1</a:t>
            </a:r>
            <a:r>
              <a:rPr lang="en-US" sz="25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4</a:t>
            </a:r>
            <a:r>
              <a:rPr lang="ru-RU" sz="25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uk-UA" sz="25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сп</a:t>
            </a:r>
            <a:endParaRPr lang="ru-RU" sz="25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Коваленко Я.І.</a:t>
            </a:r>
          </a:p>
          <a:p>
            <a:pPr>
              <a:spcBef>
                <a:spcPct val="0"/>
              </a:spcBef>
            </a:pPr>
            <a:r>
              <a:rPr lang="uk-UA" sz="25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Керівник</a:t>
            </a:r>
            <a:r>
              <a:rPr lang="en-US" sz="25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:</a:t>
            </a:r>
            <a:r>
              <a:rPr lang="uk-UA" sz="25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uk-UA" sz="25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доцент, </a:t>
            </a:r>
            <a:r>
              <a:rPr lang="uk-UA" sz="25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к.т.н</a:t>
            </a:r>
            <a:r>
              <a:rPr lang="uk-UA" sz="25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., </a:t>
            </a:r>
            <a:r>
              <a:rPr lang="uk-UA" sz="25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Роптанов</a:t>
            </a:r>
            <a:r>
              <a:rPr lang="uk-UA" sz="25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В.І.</a:t>
            </a:r>
            <a:endParaRPr kumimoji="0" lang="ru-RU" sz="25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7020272" cy="5891234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uk-UA" sz="2000" b="1" u="sng" dirty="0" smtClean="0">
                <a:latin typeface="Times New Roman" pitchFamily="18" charset="0"/>
                <a:cs typeface="Times New Roman" pitchFamily="18" charset="0"/>
              </a:rPr>
              <a:t>Метою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є розробка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відлагоджувального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комплексу, який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працює на основі мікроконтролера, і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створенний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для побудови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мікропроцеорних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систем</a:t>
            </a:r>
          </a:p>
          <a:p>
            <a:pPr algn="just">
              <a:defRPr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	Для досягнення поставленої мети потрібно розв'язати ряд таких </a:t>
            </a:r>
            <a:r>
              <a:rPr lang="uk-UA" sz="2000" b="1" u="sng" dirty="0" smtClean="0">
                <a:latin typeface="Times New Roman" pitchFamily="18" charset="0"/>
                <a:cs typeface="Times New Roman" pitchFamily="18" charset="0"/>
              </a:rPr>
              <a:t>задач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defRPr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Аналіз теоретичних засад по даному пристрою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Основні функції та архітектура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відлагоджувальних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комплексів для побудови мікропроцесорних систем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Розробка алгоритму роботи, принципової схеми пристрою та програмного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забзпечення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Моделювання пристрою в середовищі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Proteus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та перевірка його на працездатність.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 smtClean="0"/>
              <a:t>Основні складові частини відлагоджувальної плати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r>
              <a:rPr lang="uk-UA" dirty="0" err="1" smtClean="0"/>
              <a:t>Мікроконтролер</a:t>
            </a:r>
            <a:endParaRPr lang="uk-UA" dirty="0" smtClean="0"/>
          </a:p>
          <a:p>
            <a:r>
              <a:rPr lang="uk-UA" dirty="0" smtClean="0"/>
              <a:t>Дисплей (індикатор)</a:t>
            </a:r>
          </a:p>
          <a:p>
            <a:r>
              <a:rPr lang="uk-UA" dirty="0" smtClean="0"/>
              <a:t>Блок керування</a:t>
            </a:r>
          </a:p>
          <a:p>
            <a:r>
              <a:rPr lang="uk-UA" dirty="0" smtClean="0"/>
              <a:t>Блок живлення</a:t>
            </a:r>
          </a:p>
          <a:p>
            <a:r>
              <a:rPr lang="uk-UA" dirty="0" smtClean="0"/>
              <a:t>Схема узгодження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108520" y="18864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en-US" sz="3200" dirty="0" err="1" smtClean="0">
                <a:latin typeface="Corbel (Заголовки)"/>
                <a:cs typeface="Times New Roman" pitchFamily="18" charset="0"/>
              </a:rPr>
              <a:t>Функ</a:t>
            </a:r>
            <a:r>
              <a:rPr lang="uk-UA" sz="3200" dirty="0" err="1" smtClean="0">
                <a:latin typeface="Corbel (Заголовки)"/>
                <a:cs typeface="Times New Roman" pitchFamily="18" charset="0"/>
              </a:rPr>
              <a:t>ціональна</a:t>
            </a:r>
            <a:r>
              <a:rPr lang="uk-UA" sz="3200" dirty="0" smtClean="0">
                <a:latin typeface="Corbel (Заголовки)"/>
                <a:cs typeface="Times New Roman" pitchFamily="18" charset="0"/>
              </a:rPr>
              <a:t> схема відлагоджувальної плати для побудови мікропроцесорних систем</a:t>
            </a:r>
            <a:endParaRPr lang="ru-RU" sz="3200" dirty="0">
              <a:latin typeface="Corbel (Заголовки)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0090"/>
            <a:ext cx="7092280" cy="469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6347713" cy="1320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Corbel (Заголовки)"/>
              </a:rPr>
              <a:t>Приклад </a:t>
            </a:r>
            <a:r>
              <a:rPr lang="ru-RU" dirty="0" err="1" smtClean="0">
                <a:latin typeface="Corbel (Заголовки)"/>
              </a:rPr>
              <a:t>роботи</a:t>
            </a:r>
            <a:r>
              <a:rPr lang="ru-RU" dirty="0" smtClean="0">
                <a:latin typeface="Corbel (Заголовки)"/>
              </a:rPr>
              <a:t> пристрою в </a:t>
            </a:r>
            <a:r>
              <a:rPr lang="ru-RU" dirty="0" err="1" smtClean="0">
                <a:latin typeface="Corbel (Заголовки)"/>
              </a:rPr>
              <a:t>середовищі</a:t>
            </a:r>
            <a:r>
              <a:rPr lang="ru-RU" dirty="0" smtClean="0">
                <a:latin typeface="Corbel (Заголовки)"/>
              </a:rPr>
              <a:t> </a:t>
            </a:r>
            <a:r>
              <a:rPr lang="en-US" dirty="0" smtClean="0">
                <a:latin typeface="Corbel (Заголовки)"/>
              </a:rPr>
              <a:t>Proteus</a:t>
            </a:r>
            <a:endParaRPr lang="ru-RU" dirty="0">
              <a:latin typeface="Corbel (Заголовки)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012" y="1340768"/>
            <a:ext cx="7100292" cy="49406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dirty="0" smtClean="0"/>
              <a:t>USB </a:t>
            </a:r>
            <a:r>
              <a:rPr lang="uk-UA" dirty="0" err="1" smtClean="0"/>
              <a:t>Asp</a:t>
            </a:r>
            <a:r>
              <a:rPr lang="uk-UA" dirty="0" smtClean="0"/>
              <a:t>, генератор</a:t>
            </a:r>
            <a:endParaRPr lang="ru-RU" dirty="0"/>
          </a:p>
        </p:txBody>
      </p:sp>
      <p:pic>
        <p:nvPicPr>
          <p:cNvPr id="4" name="Рисунок 3" descr="C:\Users\User\Desktop\Схема.JPG"/>
          <p:cNvPicPr/>
          <p:nvPr/>
        </p:nvPicPr>
        <p:blipFill>
          <a:blip r:embed="rId2" cstate="print"/>
          <a:srcRect b="53836"/>
          <a:stretch>
            <a:fillRect/>
          </a:stretch>
        </p:blipFill>
        <p:spPr bwMode="auto">
          <a:xfrm>
            <a:off x="323528" y="1556792"/>
            <a:ext cx="728667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Схема.JPG"/>
          <p:cNvPicPr/>
          <p:nvPr/>
        </p:nvPicPr>
        <p:blipFill>
          <a:blip r:embed="rId2" cstate="print"/>
          <a:srcRect l="15050" t="85183" r="37291"/>
          <a:stretch>
            <a:fillRect/>
          </a:stretch>
        </p:blipFill>
        <p:spPr bwMode="auto">
          <a:xfrm>
            <a:off x="4895560" y="3501008"/>
            <a:ext cx="2714644" cy="1238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Головний </a:t>
            </a:r>
            <a:r>
              <a:rPr lang="uk-UA" dirty="0" err="1" smtClean="0"/>
              <a:t>МК</a:t>
            </a:r>
            <a:endParaRPr lang="ru-RU" dirty="0"/>
          </a:p>
        </p:txBody>
      </p:sp>
      <p:pic>
        <p:nvPicPr>
          <p:cNvPr id="5" name="Рисунок 4" descr="C:\Users\User\Desktop\Схема.JPG"/>
          <p:cNvPicPr/>
          <p:nvPr/>
        </p:nvPicPr>
        <p:blipFill>
          <a:blip r:embed="rId2" cstate="print"/>
          <a:srcRect b="45604"/>
          <a:stretch>
            <a:fillRect/>
          </a:stretch>
        </p:blipFill>
        <p:spPr bwMode="auto">
          <a:xfrm>
            <a:off x="971600" y="1628800"/>
            <a:ext cx="5489873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-142900"/>
            <a:ext cx="7498080" cy="1143000"/>
          </a:xfrm>
        </p:spPr>
        <p:txBody>
          <a:bodyPr/>
          <a:lstStyle/>
          <a:p>
            <a:pPr algn="ctr"/>
            <a:r>
              <a:rPr lang="uk-UA" dirty="0" smtClean="0"/>
              <a:t>Висновки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511" y="428600"/>
            <a:ext cx="7498080" cy="5857892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uk-UA" sz="1600" dirty="0" smtClean="0"/>
              <a:t>У результаті виконання </a:t>
            </a:r>
            <a:r>
              <a:rPr lang="uk-UA" sz="1600" dirty="0" smtClean="0"/>
              <a:t>дипломної </a:t>
            </a:r>
            <a:r>
              <a:rPr lang="uk-UA" sz="1600" dirty="0" smtClean="0"/>
              <a:t>роботи було розроблено </a:t>
            </a:r>
            <a:r>
              <a:rPr lang="uk-UA" sz="1600" dirty="0" err="1" smtClean="0"/>
              <a:t>відлагоджувальний</a:t>
            </a:r>
            <a:r>
              <a:rPr lang="uk-UA" sz="1600" dirty="0" smtClean="0"/>
              <a:t> </a:t>
            </a:r>
            <a:r>
              <a:rPr lang="uk-UA" sz="1600" dirty="0" err="1" smtClean="0"/>
              <a:t>косплекс</a:t>
            </a:r>
            <a:r>
              <a:rPr lang="uk-UA" sz="1600" dirty="0" smtClean="0"/>
              <a:t> </a:t>
            </a:r>
            <a:r>
              <a:rPr lang="uk-UA" sz="1600" dirty="0" smtClean="0"/>
              <a:t>для </a:t>
            </a:r>
            <a:r>
              <a:rPr lang="uk-UA" sz="1600" dirty="0" smtClean="0"/>
              <a:t>відлагодження пристроїв на мікроконтролерах. </a:t>
            </a:r>
            <a:r>
              <a:rPr lang="uk-UA" sz="1600" dirty="0" smtClean="0"/>
              <a:t>Було розглянуто архітектуру та функціональні можливості </a:t>
            </a:r>
            <a:r>
              <a:rPr lang="uk-UA" sz="1600" dirty="0" err="1" smtClean="0"/>
              <a:t>мікроконтролера</a:t>
            </a:r>
            <a:r>
              <a:rPr lang="uk-UA" sz="1600" dirty="0" smtClean="0"/>
              <a:t>. Розроблено принципову схему пристрою, здійснено вибір додаткових елементів, побудовано алгоритм роботи. Відповідно до алгоритму створено програмне забезпечення для керування </a:t>
            </a:r>
            <a:r>
              <a:rPr lang="uk-UA" sz="1600" dirty="0" err="1" smtClean="0"/>
              <a:t>мікроконтролером</a:t>
            </a:r>
            <a:r>
              <a:rPr lang="uk-UA" sz="1600" dirty="0" smtClean="0"/>
              <a:t>. Проведено тестування  пристрою, пристрій працює під керівництвом програми.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uk-UA" sz="1600" dirty="0" smtClean="0"/>
              <a:t>У дипломній роботі було використано функції мови програмування С++. Використання </a:t>
            </a:r>
            <a:r>
              <a:rPr lang="uk-UA" sz="1600" dirty="0" err="1" smtClean="0"/>
              <a:t>мікроконтролера</a:t>
            </a:r>
            <a:r>
              <a:rPr lang="uk-UA" sz="1600" dirty="0" smtClean="0"/>
              <a:t>, різних методів та ресурсів проектування дозволило  створити невеликий  за розміром точний та економічний пристрій . </a:t>
            </a:r>
            <a:endParaRPr lang="ru-RU" sz="1600" dirty="0" smtClean="0"/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uk-UA" sz="1600" dirty="0" smtClean="0"/>
              <a:t>У </a:t>
            </a:r>
            <a:r>
              <a:rPr lang="uk-UA" sz="1600" dirty="0" smtClean="0"/>
              <a:t>дипломній </a:t>
            </a:r>
            <a:r>
              <a:rPr lang="uk-UA" sz="1600" dirty="0" smtClean="0"/>
              <a:t>роботі </a:t>
            </a:r>
            <a:r>
              <a:rPr lang="uk-UA" sz="1600" dirty="0" smtClean="0"/>
              <a:t>прорахована економічна частина комплексу, </a:t>
            </a:r>
            <a:r>
              <a:rPr lang="uk-UA" sz="1600" dirty="0" smtClean="0"/>
              <a:t>яка є заключною частиною проекту. </a:t>
            </a:r>
            <a:endParaRPr lang="ru-RU" sz="1600" dirty="0" smtClean="0"/>
          </a:p>
          <a:p>
            <a:pPr>
              <a:lnSpc>
                <a:spcPct val="170000"/>
              </a:lnSpc>
              <a:spcBef>
                <a:spcPts val="0"/>
              </a:spcBef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07504" y="1556792"/>
            <a:ext cx="6964362" cy="1201738"/>
          </a:xfrm>
        </p:spPr>
        <p:txBody>
          <a:bodyPr>
            <a:noAutofit/>
          </a:bodyPr>
          <a:lstStyle/>
          <a:p>
            <a:pPr algn="ctr" eaLnBrk="1" hangingPunct="1"/>
            <a:r>
              <a:rPr lang="uk-UA" sz="8800" dirty="0" smtClean="0"/>
              <a:t>Дякую за увагу!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144</TotalTime>
  <Words>195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Corbel (Заголовки)</vt:lpstr>
      <vt:lpstr>Gabriola</vt:lpstr>
      <vt:lpstr>Times New Roman</vt:lpstr>
      <vt:lpstr>Trebuchet MS</vt:lpstr>
      <vt:lpstr>Wingdings</vt:lpstr>
      <vt:lpstr>Wingdings 3</vt:lpstr>
      <vt:lpstr>Грань</vt:lpstr>
      <vt:lpstr>Дипломна  Робота</vt:lpstr>
      <vt:lpstr>Презентация PowerPoint</vt:lpstr>
      <vt:lpstr>Основні складові частини відлагоджувальної плати</vt:lpstr>
      <vt:lpstr>Функціональна схема відлагоджувальної плати для побудови мікропроцесорних систем</vt:lpstr>
      <vt:lpstr>Приклад роботи пристрою в середовищі Proteus</vt:lpstr>
      <vt:lpstr>USB Asp, генератор</vt:lpstr>
      <vt:lpstr>Головний МК</vt:lpstr>
      <vt:lpstr>Висновки</vt:lpstr>
      <vt:lpstr>Дякую за увагу!</vt:lpstr>
    </vt:vector>
  </TitlesOfParts>
  <Company>Функциональность ограничена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Комплексна Бакалаврська Робота</dc:title>
  <dc:creator>Демонстрационная версия</dc:creator>
  <cp:lastModifiedBy>Pechenko</cp:lastModifiedBy>
  <cp:revision>18</cp:revision>
  <cp:lastPrinted>2015-06-17T03:56:27Z</cp:lastPrinted>
  <dcterms:created xsi:type="dcterms:W3CDTF">2014-06-16T17:35:49Z</dcterms:created>
  <dcterms:modified xsi:type="dcterms:W3CDTF">2015-06-17T04:08:16Z</dcterms:modified>
</cp:coreProperties>
</file>