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13"/>
  </p:notesMasterIdLst>
  <p:sldIdLst>
    <p:sldId id="265" r:id="rId2"/>
    <p:sldId id="266" r:id="rId3"/>
    <p:sldId id="267" r:id="rId4"/>
    <p:sldId id="256" r:id="rId5"/>
    <p:sldId id="263" r:id="rId6"/>
    <p:sldId id="258" r:id="rId7"/>
    <p:sldId id="268" r:id="rId8"/>
    <p:sldId id="261" r:id="rId9"/>
    <p:sldId id="262" r:id="rId10"/>
    <p:sldId id="264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8" autoAdjust="0"/>
    <p:restoredTop sz="94660"/>
  </p:normalViewPr>
  <p:slideViewPr>
    <p:cSldViewPr>
      <p:cViewPr>
        <p:scale>
          <a:sx n="75" d="100"/>
          <a:sy n="75" d="100"/>
        </p:scale>
        <p:origin x="-120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A3F44C-E316-4729-9485-6652D765D741}" type="datetimeFigureOut">
              <a:rPr lang="uk-UA" smtClean="0"/>
              <a:t>18.06.2015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54C1B6-EA55-4A49-84F4-A70B84B3DC1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9661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54C1B6-EA55-4A49-84F4-A70B84B3DC1F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10279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50000"/>
              </a:schemeClr>
            </a:gs>
            <a:gs pos="100000">
              <a:srgbClr val="FFFF00">
                <a:alpha val="75000"/>
              </a:srgb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501122" cy="101122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effectLst/>
                <a:latin typeface="+mn-lt"/>
                <a:cs typeface="Times New Roman" pitchFamily="18" charset="0"/>
              </a:rPr>
              <a:t>«</a:t>
            </a:r>
            <a:r>
              <a:rPr lang="uk-UA" sz="2800" dirty="0">
                <a:solidFill>
                  <a:schemeClr val="tx1"/>
                </a:solidFill>
                <a:effectLst/>
                <a:latin typeface="+mn-lt"/>
              </a:rPr>
              <a:t>: Комп'ютерний комплекс моніторингу програм цифрового телевізійного мовлення. </a:t>
            </a:r>
            <a:br>
              <a:rPr lang="uk-UA" sz="2800" dirty="0">
                <a:solidFill>
                  <a:schemeClr val="tx1"/>
                </a:solidFill>
                <a:effectLst/>
                <a:latin typeface="+mn-lt"/>
              </a:rPr>
            </a:br>
            <a:r>
              <a:rPr lang="uk-UA" sz="2800" dirty="0">
                <a:solidFill>
                  <a:schemeClr val="tx1"/>
                </a:solidFill>
                <a:effectLst/>
                <a:latin typeface="+mn-lt"/>
              </a:rPr>
              <a:t>Частина 1. Розробка структури апаратного забезпечення</a:t>
            </a:r>
            <a:r>
              <a:rPr lang="ru-RU" sz="2800" b="1" dirty="0" smtClean="0">
                <a:solidFill>
                  <a:schemeClr val="tx1"/>
                </a:solidFill>
                <a:effectLst/>
                <a:latin typeface="+mn-lt"/>
                <a:cs typeface="Times New Roman" pitchFamily="18" charset="0"/>
              </a:rPr>
              <a:t>»</a:t>
            </a:r>
            <a:endParaRPr lang="uk-UA" sz="2800" b="1" dirty="0">
              <a:solidFill>
                <a:schemeClr val="tx1"/>
              </a:solidFill>
              <a:effectLst/>
              <a:latin typeface="+mn-lt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70916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uk-UA" sz="1800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uk-UA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uk-UA" b="1" u="sng" dirty="0" smtClean="0">
                <a:latin typeface="Times New Roman" pitchFamily="18" charset="0"/>
                <a:cs typeface="Times New Roman" pitchFamily="18" charset="0"/>
              </a:rPr>
              <a:t>Демонстраційні матеріали до кваліфікаційної роботи спеціаліста</a:t>
            </a:r>
          </a:p>
          <a:p>
            <a:pPr algn="ctr">
              <a:buNone/>
            </a:pPr>
            <a:endParaRPr lang="uk-UA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Виконав: студент групи КІ-14сп</a:t>
            </a:r>
          </a:p>
          <a:p>
            <a:pPr algn="ctr">
              <a:buNone/>
            </a:pP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Коваль Богдан Ігорович</a:t>
            </a:r>
          </a:p>
          <a:p>
            <a:pPr algn="ctr">
              <a:buNone/>
            </a:pP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Керівник: </a:t>
            </a:r>
            <a:r>
              <a:rPr lang="uk-UA" sz="2000" b="1" dirty="0" err="1" smtClean="0">
                <a:latin typeface="Times New Roman" pitchFamily="18" charset="0"/>
                <a:cs typeface="Times New Roman" pitchFamily="18" charset="0"/>
              </a:rPr>
              <a:t>к.т.н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., доцент кафедри ОТ</a:t>
            </a:r>
          </a:p>
          <a:p>
            <a:pPr algn="ctr">
              <a:buNone/>
            </a:pPr>
            <a:r>
              <a:rPr lang="uk-UA" sz="2000" b="1" dirty="0" err="1" smtClean="0">
                <a:latin typeface="Times New Roman" pitchFamily="18" charset="0"/>
                <a:cs typeface="Times New Roman" pitchFamily="18" charset="0"/>
              </a:rPr>
              <a:t>Крупельницький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 Леонід Віталійович</a:t>
            </a:r>
          </a:p>
          <a:p>
            <a:pPr algn="ctr">
              <a:buNone/>
            </a:pPr>
            <a:endParaRPr lang="uk-UA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uk-UA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uk-UA" sz="2000" b="1" i="1" dirty="0" smtClean="0">
                <a:latin typeface="Times New Roman" pitchFamily="18" charset="0"/>
                <a:cs typeface="Times New Roman" pitchFamily="18" charset="0"/>
              </a:rPr>
              <a:t>Робота виконана в Науково-технічному центрі </a:t>
            </a:r>
            <a:r>
              <a:rPr lang="uk-UA" sz="2000" b="1" i="1" dirty="0" err="1" smtClean="0">
                <a:latin typeface="Times New Roman" pitchFamily="18" charset="0"/>
                <a:cs typeface="Times New Roman" pitchFamily="18" charset="0"/>
              </a:rPr>
              <a:t>“Аналого-цифрові</a:t>
            </a:r>
            <a:r>
              <a:rPr lang="uk-UA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b="1" i="1" dirty="0" err="1" smtClean="0">
                <a:latin typeface="Times New Roman" pitchFamily="18" charset="0"/>
                <a:cs typeface="Times New Roman" pitchFamily="18" charset="0"/>
              </a:rPr>
              <a:t>системи”</a:t>
            </a:r>
            <a:r>
              <a:rPr lang="uk-UA" sz="2000" b="1" i="1" dirty="0" smtClean="0">
                <a:latin typeface="Times New Roman" pitchFamily="18" charset="0"/>
                <a:cs typeface="Times New Roman" pitchFamily="18" charset="0"/>
              </a:rPr>
              <a:t> Вінницького національного технічного університету в рамках угоди з Національною радою України з питань телебачення і радіомовлення.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85786" y="2071678"/>
            <a:ext cx="7929618" cy="100013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0"/>
            <a:ext cx="7772400" cy="1143000"/>
          </a:xfrm>
        </p:spPr>
        <p:txBody>
          <a:bodyPr>
            <a:noAutofit/>
          </a:bodyPr>
          <a:lstStyle/>
          <a:p>
            <a:pPr algn="ctr"/>
            <a:r>
              <a:rPr lang="uk-UA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задачі, вирішені при конфігуруванні апаратної частини</a:t>
            </a:r>
            <a:endParaRPr lang="ru-RU" sz="24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8662" y="1285860"/>
            <a:ext cx="7772400" cy="4572000"/>
          </a:xfrm>
        </p:spPr>
        <p:txBody>
          <a:bodyPr>
            <a:noAutofit/>
          </a:bodyPr>
          <a:lstStyle/>
          <a:p>
            <a:pPr>
              <a:lnSpc>
                <a:spcPct val="134000"/>
              </a:lnSpc>
            </a:pP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Вибір складу обладнання</a:t>
            </a:r>
          </a:p>
          <a:p>
            <a:pPr>
              <a:lnSpc>
                <a:spcPct val="134000"/>
              </a:lnSpc>
            </a:pP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Вибір приладів приймання телевізійного сигналу</a:t>
            </a:r>
          </a:p>
          <a:p>
            <a:pPr>
              <a:lnSpc>
                <a:spcPct val="134000"/>
              </a:lnSpc>
            </a:pP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Вирішення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задачі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точного часу</a:t>
            </a:r>
            <a:endParaRPr lang="uk-UA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34000"/>
              </a:lnSpc>
            </a:pP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Вибір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оптимальної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конфігурації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відеокомп’ютера</a:t>
            </a:r>
            <a:endParaRPr lang="uk-UA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34000"/>
              </a:lnSpc>
            </a:pP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Вибір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жорсткого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диску для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відео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комп’ютера</a:t>
            </a:r>
            <a:endParaRPr lang="uk-UA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34000"/>
              </a:lnSpc>
            </a:pP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Аналіз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впливу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швидкості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жорсткого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диска на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швидкість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обробки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відео</a:t>
            </a:r>
            <a:endParaRPr lang="uk-UA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34000"/>
              </a:lnSpc>
            </a:pP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Вибір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процесора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оперативної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пам’яті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відео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комп’ютера</a:t>
            </a:r>
            <a:endParaRPr lang="uk-UA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34000"/>
              </a:lnSpc>
            </a:pP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Вибір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файлової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телевізійного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моніторингу</a:t>
            </a:r>
            <a:endParaRPr lang="uk-UA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34000"/>
              </a:lnSpc>
            </a:pP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Розробка с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труктурн</a:t>
            </a:r>
            <a:r>
              <a:rPr lang="uk-UA" sz="1800" b="1" dirty="0" err="1" smtClean="0">
                <a:latin typeface="Times New Roman" pitchFamily="18" charset="0"/>
                <a:cs typeface="Times New Roman" pitchFamily="18" charset="0"/>
              </a:rPr>
              <a:t>ої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схем</a:t>
            </a: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>
              <a:lnSpc>
                <a:spcPct val="134000"/>
              </a:lnSpc>
            </a:pP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Розробка к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онструкці</a:t>
            </a: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ї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моніторингового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комплексу</a:t>
            </a:r>
            <a:endParaRPr lang="uk-UA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34000"/>
              </a:lnSpc>
            </a:pPr>
            <a:r>
              <a:rPr lang="uk-UA" sz="1800" b="1" dirty="0" smtClean="0">
                <a:latin typeface="Times New Roman" pitchFamily="18" charset="0"/>
                <a:cs typeface="Times New Roman" pitchFamily="18" charset="0"/>
              </a:rPr>
              <a:t>Аналіз технічних характеристик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634845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564904"/>
            <a:ext cx="8229600" cy="1143000"/>
          </a:xfrm>
        </p:spPr>
        <p:txBody>
          <a:bodyPr/>
          <a:lstStyle/>
          <a:p>
            <a:r>
              <a:rPr lang="uk-UA" b="0" dirty="0" smtClean="0">
                <a:solidFill>
                  <a:schemeClr val="tx1"/>
                </a:solidFill>
                <a:effectLst/>
                <a:latin typeface="+mn-lt"/>
              </a:rPr>
              <a:t>Дякую за увагу.</a:t>
            </a:r>
            <a:endParaRPr lang="uk-UA" b="0" dirty="0"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86963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715436" cy="6429420"/>
          </a:xfrm>
        </p:spPr>
        <p:txBody>
          <a:bodyPr>
            <a:normAutofit fontScale="85000" lnSpcReduction="10000"/>
          </a:bodyPr>
          <a:lstStyle/>
          <a:p>
            <a:pPr marL="542925" indent="-273050"/>
            <a:endParaRPr lang="uk-UA" sz="12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542925" indent="-273050"/>
            <a:r>
              <a:rPr lang="uk-UA" sz="2400" b="1" u="sng" dirty="0" smtClean="0">
                <a:latin typeface="Times New Roman" pitchFamily="18" charset="0"/>
                <a:cs typeface="Times New Roman" pitchFamily="18" charset="0"/>
              </a:rPr>
              <a:t>Мета роботи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: створення апаратної частини комп'ютерного моніторингового комплексу програм телевізійного мовлення.</a:t>
            </a:r>
          </a:p>
          <a:p>
            <a:pPr marL="542925" indent="-273050">
              <a:buNone/>
            </a:pPr>
            <a:endParaRPr lang="uk-UA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42925" indent="-273050"/>
            <a:endParaRPr lang="uk-UA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542925" indent="-273050"/>
            <a:r>
              <a:rPr lang="uk-UA" sz="2400" b="1" u="sng" dirty="0" smtClean="0">
                <a:latin typeface="Times New Roman" pitchFamily="18" charset="0"/>
                <a:cs typeface="Times New Roman" pitchFamily="18" charset="0"/>
              </a:rPr>
              <a:t>Основні результати: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проаналізовано, обґрунтовано та вибрано базове апаратне забезпечення для приймання, </a:t>
            </a:r>
            <a:r>
              <a:rPr lang="uk-UA" sz="2400" b="1" dirty="0" err="1" smtClean="0">
                <a:latin typeface="Times New Roman" pitchFamily="18" charset="0"/>
                <a:cs typeface="Times New Roman" pitchFamily="18" charset="0"/>
              </a:rPr>
              <a:t>відеозахоплення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, запису та зберігання програм ефірного телебачення.</a:t>
            </a:r>
          </a:p>
          <a:p>
            <a:pPr marL="542925" indent="-273050">
              <a:buNone/>
            </a:pPr>
            <a:endParaRPr lang="uk-UA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42925" indent="-273050"/>
            <a:endParaRPr lang="uk-UA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542925" indent="-273050"/>
            <a:r>
              <a:rPr lang="uk-UA" sz="2400" b="1" u="sng" dirty="0" smtClean="0">
                <a:latin typeface="Times New Roman" pitchFamily="18" charset="0"/>
                <a:cs typeface="Times New Roman" pitchFamily="18" charset="0"/>
              </a:rPr>
              <a:t>Впровадження: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у складі </a:t>
            </a:r>
            <a:r>
              <a:rPr lang="uk-UA" sz="2400" b="1" dirty="0" err="1" smtClean="0">
                <a:latin typeface="Times New Roman" pitchFamily="18" charset="0"/>
                <a:cs typeface="Times New Roman" pitchFamily="18" charset="0"/>
              </a:rPr>
              <a:t>моніториногового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центру Національної ради України з питань телебачення і радіомовлення. Акт впровадження НТЦ </a:t>
            </a:r>
            <a:r>
              <a:rPr lang="uk-UA" sz="2400" b="1" dirty="0" err="1" smtClean="0">
                <a:latin typeface="Times New Roman" pitchFamily="18" charset="0"/>
                <a:cs typeface="Times New Roman" pitchFamily="18" charset="0"/>
              </a:rPr>
              <a:t>“Аналогово-цифрові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dirty="0" err="1" smtClean="0">
                <a:latin typeface="Times New Roman" pitchFamily="18" charset="0"/>
                <a:cs typeface="Times New Roman" pitchFamily="18" charset="0"/>
              </a:rPr>
              <a:t>системи”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ВНТУ.</a:t>
            </a:r>
          </a:p>
          <a:p>
            <a:pPr marL="542925" indent="-273050">
              <a:buNone/>
            </a:pPr>
            <a:endParaRPr lang="uk-UA" sz="13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69875" indent="0">
              <a:buNone/>
            </a:pP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42925" indent="-273050"/>
            <a:r>
              <a:rPr lang="uk-UA" sz="2400" b="1" u="sng" dirty="0" smtClean="0">
                <a:latin typeface="Times New Roman" pitchFamily="18" charset="0"/>
                <a:cs typeface="Times New Roman" pitchFamily="18" charset="0"/>
              </a:rPr>
              <a:t>Особистий внесок: 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1) проаналізовано вимоги до підсистеми приймання </a:t>
            </a:r>
            <a:r>
              <a:rPr lang="uk-UA" sz="2400" b="1" dirty="0" err="1" smtClean="0">
                <a:latin typeface="Times New Roman" pitchFamily="18" charset="0"/>
                <a:cs typeface="Times New Roman" pitchFamily="18" charset="0"/>
              </a:rPr>
              <a:t>ТВ-програм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; 2) вибрано комп'ютерні </a:t>
            </a:r>
            <a:r>
              <a:rPr lang="uk-UA" sz="2400" b="1" dirty="0" err="1" smtClean="0">
                <a:latin typeface="Times New Roman" pitchFamily="18" charset="0"/>
                <a:cs typeface="Times New Roman" pitchFamily="18" charset="0"/>
              </a:rPr>
              <a:t>ТВ-тюнери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та пристрої </a:t>
            </a:r>
            <a:r>
              <a:rPr lang="uk-UA" sz="2400" b="1" dirty="0" err="1" smtClean="0">
                <a:latin typeface="Times New Roman" pitchFamily="18" charset="0"/>
                <a:cs typeface="Times New Roman" pitchFamily="18" charset="0"/>
              </a:rPr>
              <a:t>відеозахвату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; 3) розроблено схеми комутації відеосигналів; 4) обґрунтовано конфігурацію </a:t>
            </a:r>
            <a:r>
              <a:rPr lang="uk-UA" sz="2400" b="1" dirty="0" err="1" smtClean="0">
                <a:latin typeface="Times New Roman" pitchFamily="18" charset="0"/>
                <a:cs typeface="Times New Roman" pitchFamily="18" charset="0"/>
              </a:rPr>
              <a:t>відеоаудіосерверів</a:t>
            </a: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та їх окремих комп'ютерних складових.  </a:t>
            </a:r>
          </a:p>
          <a:p>
            <a:pPr>
              <a:buNone/>
            </a:pPr>
            <a:endParaRPr lang="uk-UA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28596" y="357166"/>
            <a:ext cx="8501122" cy="92869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8596" y="1428736"/>
            <a:ext cx="8501122" cy="128588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8596" y="2852936"/>
            <a:ext cx="8501122" cy="115212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596" y="4221088"/>
            <a:ext cx="8501122" cy="185681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531"/>
            <a:ext cx="7772400" cy="488968"/>
          </a:xfrm>
        </p:spPr>
        <p:txBody>
          <a:bodyPr>
            <a:noAutofit/>
          </a:bodyPr>
          <a:lstStyle/>
          <a:p>
            <a:pPr algn="ctr"/>
            <a:r>
              <a:rPr lang="uk-UA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Зовнішній вигляд комплексу</a:t>
            </a:r>
            <a:endParaRPr lang="uk-UA" sz="28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642918"/>
            <a:ext cx="5786478" cy="6120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7772400" cy="488968"/>
          </a:xfrm>
        </p:spPr>
        <p:txBody>
          <a:bodyPr>
            <a:noAutofit/>
          </a:bodyPr>
          <a:lstStyle/>
          <a:p>
            <a:pPr algn="ctr"/>
            <a:r>
              <a:rPr lang="uk-UA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Функціональна </a:t>
            </a:r>
            <a:r>
              <a:rPr lang="uk-UA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схема комп'ютерного</a:t>
            </a:r>
            <a:r>
              <a:rPr lang="uk-UA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uk-UA" sz="24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ТВ-тюнера</a:t>
            </a:r>
            <a:endParaRPr lang="ru-RU" sz="24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928670"/>
            <a:ext cx="810577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857232"/>
            <a:ext cx="812482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9372973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43966" cy="560406"/>
          </a:xfrm>
        </p:spPr>
        <p:txBody>
          <a:bodyPr>
            <a:noAutofit/>
          </a:bodyPr>
          <a:lstStyle/>
          <a:p>
            <a:r>
              <a:rPr lang="uk-UA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Структурна схема плати </a:t>
            </a:r>
            <a:r>
              <a:rPr lang="uk-UA" sz="24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відео-аудіозахвату</a:t>
            </a:r>
            <a:r>
              <a:rPr lang="uk-UA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MPEG</a:t>
            </a:r>
            <a:r>
              <a:rPr lang="uk-UA" sz="24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-процесором</a:t>
            </a:r>
            <a:endParaRPr lang="ru-RU" sz="24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928670"/>
            <a:ext cx="8429684" cy="583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99257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357166"/>
            <a:ext cx="6572296" cy="488968"/>
          </a:xfrm>
        </p:spPr>
        <p:txBody>
          <a:bodyPr>
            <a:noAutofit/>
          </a:bodyPr>
          <a:lstStyle/>
          <a:p>
            <a:r>
              <a:rPr lang="uk-UA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Вибір </a:t>
            </a:r>
            <a:r>
              <a:rPr lang="uk-UA" sz="24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ТВ-тюнерів</a:t>
            </a:r>
            <a:r>
              <a:rPr lang="uk-UA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методом експертних оцінок</a:t>
            </a:r>
            <a:endParaRPr lang="ru-RU" sz="24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24744"/>
            <a:ext cx="8935834" cy="5140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41341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500042"/>
            <a:ext cx="6429420" cy="488968"/>
          </a:xfrm>
        </p:spPr>
        <p:txBody>
          <a:bodyPr>
            <a:noAutofit/>
          </a:bodyPr>
          <a:lstStyle/>
          <a:p>
            <a:r>
              <a:rPr lang="uk-UA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Апаратна вставка титрів точного часу у відеокадри</a:t>
            </a:r>
            <a:endParaRPr lang="uk-UA" sz="2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785926"/>
            <a:ext cx="7280766" cy="2700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415342" cy="917572"/>
          </a:xfrm>
        </p:spPr>
        <p:txBody>
          <a:bodyPr>
            <a:normAutofit/>
          </a:bodyPr>
          <a:lstStyle/>
          <a:p>
            <a:pPr algn="ctr"/>
            <a:r>
              <a:rPr lang="uk-UA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Структурна схема телевізійного комплексу, </a:t>
            </a:r>
            <a:r>
              <a:rPr lang="uk-UA" sz="24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приймально-</a:t>
            </a:r>
            <a:r>
              <a:rPr lang="uk-UA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комутаційна частина</a:t>
            </a:r>
            <a:endParaRPr lang="ru-RU" sz="24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843078"/>
            <a:ext cx="4538675" cy="6014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3979778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85728"/>
            <a:ext cx="7772400" cy="631844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Структурна схема </a:t>
            </a:r>
            <a:r>
              <a:rPr lang="ru-RU" sz="24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телевізійного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комплексу, </a:t>
            </a:r>
            <a:r>
              <a:rPr lang="en-US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комп</a:t>
            </a:r>
            <a:r>
              <a:rPr lang="en-US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ru-RU" sz="24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ютерна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частина</a:t>
            </a:r>
            <a:endParaRPr lang="ru-RU" sz="24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1071546"/>
            <a:ext cx="3571900" cy="567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70457563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555</TotalTime>
  <Words>272</Words>
  <Application>Microsoft Office PowerPoint</Application>
  <PresentationFormat>Экран (4:3)</PresentationFormat>
  <Paragraphs>47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«: Комп'ютерний комплекс моніторингу програм цифрового телевізійного мовлення.  Частина 1. Розробка структури апаратного забезпечення»</vt:lpstr>
      <vt:lpstr>Презентация PowerPoint</vt:lpstr>
      <vt:lpstr>Зовнішній вигляд комплексу</vt:lpstr>
      <vt:lpstr>Функціональна схема комп'ютерного ТВ-тюнера</vt:lpstr>
      <vt:lpstr>Структурна схема плати відео-аудіозахвату з MPEG-процесором</vt:lpstr>
      <vt:lpstr>Вибір ТВ-тюнерів методом експертних оцінок</vt:lpstr>
      <vt:lpstr>Апаратна вставка титрів точного часу у відеокадри</vt:lpstr>
      <vt:lpstr>Структурна схема телевізійного комплексу, приймально- комутаційна частина</vt:lpstr>
      <vt:lpstr>Структурна схема телевізійного комплексу,  комп’ютерна частина</vt:lpstr>
      <vt:lpstr>Основні задачі, вирішені при конфігуруванні апаратної частини</vt:lpstr>
      <vt:lpstr>Дякую за увагу.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Функціональна схема ТВ-тюнера</dc:title>
  <dc:creator>ADMIN</dc:creator>
  <cp:lastModifiedBy>HP envy m6</cp:lastModifiedBy>
  <cp:revision>29</cp:revision>
  <dcterms:created xsi:type="dcterms:W3CDTF">2014-01-30T10:50:28Z</dcterms:created>
  <dcterms:modified xsi:type="dcterms:W3CDTF">2015-06-18T20:07:19Z</dcterms:modified>
</cp:coreProperties>
</file>