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handoutMasterIdLst>
    <p:handoutMasterId r:id="rId25"/>
  </p:handoutMasterIdLst>
  <p:sldIdLst>
    <p:sldId id="269" r:id="rId2"/>
    <p:sldId id="299" r:id="rId3"/>
    <p:sldId id="300" r:id="rId4"/>
    <p:sldId id="281" r:id="rId5"/>
    <p:sldId id="273" r:id="rId6"/>
    <p:sldId id="271" r:id="rId7"/>
    <p:sldId id="282" r:id="rId8"/>
    <p:sldId id="283" r:id="rId9"/>
    <p:sldId id="302" r:id="rId10"/>
    <p:sldId id="284" r:id="rId11"/>
    <p:sldId id="291" r:id="rId12"/>
    <p:sldId id="288" r:id="rId13"/>
    <p:sldId id="292" r:id="rId14"/>
    <p:sldId id="293" r:id="rId15"/>
    <p:sldId id="304" r:id="rId16"/>
    <p:sldId id="306" r:id="rId17"/>
    <p:sldId id="307" r:id="rId18"/>
    <p:sldId id="305" r:id="rId19"/>
    <p:sldId id="303" r:id="rId20"/>
    <p:sldId id="296" r:id="rId21"/>
    <p:sldId id="280" r:id="rId22"/>
    <p:sldId id="268" r:id="rId23"/>
  </p:sldIdLst>
  <p:sldSz cx="9144000" cy="6858000" type="screen4x3"/>
  <p:notesSz cx="6761163" cy="99425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4F4F"/>
    <a:srgbClr val="666666"/>
    <a:srgbClr val="6D6D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06" autoAdjust="0"/>
    <p:restoredTop sz="94660"/>
  </p:normalViewPr>
  <p:slideViewPr>
    <p:cSldViewPr>
      <p:cViewPr varScale="1">
        <p:scale>
          <a:sx n="65" d="100"/>
          <a:sy n="65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/>
          <a:lstStyle>
            <a:lvl1pPr algn="r">
              <a:defRPr sz="1200"/>
            </a:lvl1pPr>
          </a:lstStyle>
          <a:p>
            <a:fld id="{3A3BEA02-2776-45A4-80D7-C529C3D43FA2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 anchor="b"/>
          <a:lstStyle>
            <a:lvl1pPr algn="r">
              <a:defRPr sz="1200"/>
            </a:lvl1pPr>
          </a:lstStyle>
          <a:p>
            <a:fld id="{4655E727-D05B-4A05-AE6B-E3E6BF6BE0E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60182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/>
          <a:lstStyle>
            <a:lvl1pPr algn="r">
              <a:defRPr sz="1200"/>
            </a:lvl1pPr>
          </a:lstStyle>
          <a:p>
            <a:fld id="{0CFE54F4-E885-4C06-A713-00B949319B1E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91" tIns="45446" rIns="90891" bIns="45446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0891" tIns="45446" rIns="90891" bIns="4544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5"/>
          </a:xfrm>
          <a:prstGeom prst="rect">
            <a:avLst/>
          </a:prstGeom>
        </p:spPr>
        <p:txBody>
          <a:bodyPr vert="horz" lIns="90891" tIns="45446" rIns="90891" bIns="45446" rtlCol="0" anchor="b"/>
          <a:lstStyle>
            <a:lvl1pPr algn="r">
              <a:defRPr sz="1200"/>
            </a:lvl1pPr>
          </a:lstStyle>
          <a:p>
            <a:fld id="{36F8EBB2-28D2-4AA8-A604-00A1BCA1B1A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75620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0956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46318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5909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9223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1511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3889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687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3107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84287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45113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2518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09526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41732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1532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503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7377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7748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1701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5734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8819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7251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010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FB281084-94A6-4ADC-BC3E-E01B5477667A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6BBF80C8-E6E7-4A3F-86D7-16BA403B473C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2287" y="188640"/>
            <a:ext cx="684232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19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Факультет інформаційних технологій та комп’ютерної інженерії</a:t>
            </a:r>
          </a:p>
          <a:p>
            <a:pPr algn="ctr"/>
            <a:r>
              <a:rPr lang="uk-UA" sz="19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Кафедра обчислювальної техніки</a:t>
            </a:r>
            <a:endParaRPr lang="uk-UA" sz="19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364088" y="5013176"/>
            <a:ext cx="3240361" cy="12735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гр. 1КІ-14сп</a:t>
            </a:r>
          </a:p>
          <a:p>
            <a:r>
              <a:rPr lang="uk-UA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Кошубінська</a:t>
            </a: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Катерина Ігорівна</a:t>
            </a:r>
          </a:p>
          <a:p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1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., асистент</a:t>
            </a:r>
          </a:p>
          <a:p>
            <a:r>
              <a:rPr lang="uk-UA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Дудник Олександр Вікторович</a:t>
            </a:r>
            <a:endParaRPr lang="uk-UA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9581" y="6286700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Вінниця – 2015 рік</a:t>
            </a:r>
            <a:endParaRPr lang="uk-UA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1353" y="1340768"/>
            <a:ext cx="8568952" cy="3539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uk-U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Дипломний проект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3200" dirty="0">
                <a:solidFill>
                  <a:schemeClr val="accent1">
                    <a:lumMod val="75000"/>
                  </a:schemeClr>
                </a:solidFill>
              </a:rPr>
              <a:t>на тему </a:t>
            </a:r>
            <a:br>
              <a:rPr lang="uk-U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3200" dirty="0">
                <a:solidFill>
                  <a:schemeClr val="accent1">
                    <a:lumMod val="75000"/>
                  </a:schemeClr>
                </a:solidFill>
              </a:rPr>
              <a:t>«Розробка 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та </a:t>
            </a:r>
            <a:r>
              <a:rPr lang="uk-UA" sz="3200" dirty="0" err="1" smtClean="0">
                <a:solidFill>
                  <a:schemeClr val="accent1">
                    <a:lumMod val="75000"/>
                  </a:schemeClr>
                </a:solidFill>
              </a:rPr>
              <a:t>СЕО-оптимізація</a:t>
            </a: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</a:rPr>
              <a:t> інформаційного ресурсу письменників засобами системи керування вмістом»</a:t>
            </a:r>
          </a:p>
          <a:p>
            <a:pPr algn="ctr"/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694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2501" y="188640"/>
            <a:ext cx="3256256" cy="10081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3600" dirty="0" smtClean="0">
                <a:solidFill>
                  <a:schemeClr val="bg1"/>
                </a:solidFill>
              </a:rPr>
              <a:t>Макет</a:t>
            </a:r>
            <a:br>
              <a:rPr lang="uk-UA" sz="3600" dirty="0" smtClean="0">
                <a:solidFill>
                  <a:schemeClr val="bg1"/>
                </a:solidFill>
              </a:rPr>
            </a:br>
            <a:r>
              <a:rPr lang="uk-UA" sz="3600" dirty="0" smtClean="0">
                <a:solidFill>
                  <a:schemeClr val="bg1"/>
                </a:solidFill>
              </a:rPr>
              <a:t>сайту</a:t>
            </a:r>
            <a:endParaRPr lang="uk-UA" sz="3600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292080" y="2020824"/>
            <a:ext cx="3394720" cy="4075176"/>
          </a:xfrm>
        </p:spPr>
        <p:txBody>
          <a:bodyPr>
            <a:normAutofit/>
          </a:bodyPr>
          <a:lstStyle/>
          <a:p>
            <a:r>
              <a:rPr lang="uk-UA" sz="2400" b="1" i="1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Уроки\Політех\5 курс\Диплом\Сайт\Головна хрень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081" y="46345"/>
            <a:ext cx="4608512" cy="6842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28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uk-UA" sz="3600" b="0" dirty="0" smtClean="0">
                <a:latin typeface="Times New Roman" pitchFamily="18" charset="0"/>
                <a:cs typeface="Times New Roman" pitchFamily="18" charset="0"/>
              </a:rPr>
              <a:t>Валідація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коду</a:t>
            </a:r>
            <a:r>
              <a:rPr lang="en-US" sz="3600" b="0" dirty="0">
                <a:latin typeface="Times New Roman" pitchFamily="18" charset="0"/>
                <a:cs typeface="Times New Roman" pitchFamily="18" charset="0"/>
              </a:rPr>
              <a:t> HTML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l="2168" t="11944" r="3531" b="33408"/>
          <a:stretch/>
        </p:blipFill>
        <p:spPr bwMode="auto">
          <a:xfrm>
            <a:off x="457200" y="1990536"/>
            <a:ext cx="8388345" cy="25905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137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Оптимізація сайту</a:t>
            </a:r>
            <a:endParaRPr lang="uk-UA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787208" cy="42912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 був оптимізований під браузери:</a:t>
            </a:r>
          </a:p>
          <a:p>
            <a:pPr>
              <a:spcBef>
                <a:spcPct val="20000"/>
              </a:spcBef>
            </a:pPr>
            <a:endParaRPr lang="uk-UA" sz="2400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Яндекс. Браузер</a:t>
            </a:r>
          </a:p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Mozilla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Firefox</a:t>
            </a:r>
            <a:endParaRPr lang="ru-RU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Opera</a:t>
            </a:r>
            <a:endParaRPr lang="ru-RU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Google Chrome</a:t>
            </a:r>
            <a:endParaRPr lang="ru-RU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Internet </a:t>
            </a: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Explorer</a:t>
            </a:r>
            <a:endParaRPr lang="ru-RU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46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r>
              <a:rPr lang="uk-UA" sz="3600" b="0" dirty="0" smtClean="0">
                <a:latin typeface="Times New Roman" pitchFamily="18" charset="0"/>
                <a:cs typeface="Times New Roman" pitchFamily="18" charset="0"/>
              </a:rPr>
              <a:t>Реєстрація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сайту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доданий</a:t>
            </a:r>
            <a:r>
              <a:rPr lang="ru-RU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пошукові</a:t>
            </a:r>
            <a:r>
              <a:rPr lang="ru-RU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2400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defRPr/>
            </a:pPr>
            <a:endParaRPr lang="ru-RU" sz="2400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err="1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Yandex</a:t>
            </a:r>
            <a:endParaRPr lang="ru-RU" sz="2400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Google</a:t>
            </a:r>
            <a:endParaRPr lang="ru-RU" sz="2400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Bing</a:t>
            </a:r>
            <a:endParaRPr lang="en-US" sz="2400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dirty="0" smtClean="0">
                <a:solidFill>
                  <a:srgbClr val="4F4F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Rambler</a:t>
            </a:r>
            <a:endParaRPr lang="ru-RU" sz="2400" dirty="0">
              <a:solidFill>
                <a:srgbClr val="4F4F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484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6632"/>
            <a:ext cx="7667784" cy="6652514"/>
          </a:xfrm>
        </p:spPr>
      </p:pic>
    </p:spTree>
    <p:extLst>
      <p:ext uri="{BB962C8B-B14F-4D97-AF65-F5344CB8AC3E}">
        <p14:creationId xmlns:p14="http://schemas.microsoft.com/office/powerpoint/2010/main" val="3567370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6632"/>
            <a:ext cx="7635768" cy="6624736"/>
          </a:xfrm>
        </p:spPr>
      </p:pic>
    </p:spTree>
    <p:extLst>
      <p:ext uri="{BB962C8B-B14F-4D97-AF65-F5344CB8AC3E}">
        <p14:creationId xmlns:p14="http://schemas.microsoft.com/office/powerpoint/2010/main" val="1596659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0"/>
            <a:ext cx="6153335" cy="6741368"/>
          </a:xfrm>
        </p:spPr>
      </p:pic>
    </p:spTree>
    <p:extLst>
      <p:ext uri="{BB962C8B-B14F-4D97-AF65-F5344CB8AC3E}">
        <p14:creationId xmlns:p14="http://schemas.microsoft.com/office/powerpoint/2010/main" val="2032739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17" y="44624"/>
            <a:ext cx="8991895" cy="6768752"/>
          </a:xfrm>
        </p:spPr>
      </p:pic>
    </p:spTree>
    <p:extLst>
      <p:ext uri="{BB962C8B-B14F-4D97-AF65-F5344CB8AC3E}">
        <p14:creationId xmlns:p14="http://schemas.microsoft.com/office/powerpoint/2010/main" val="2054737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2008"/>
            <a:ext cx="6737693" cy="6669360"/>
          </a:xfrm>
        </p:spPr>
      </p:pic>
    </p:spTree>
    <p:extLst>
      <p:ext uri="{BB962C8B-B14F-4D97-AF65-F5344CB8AC3E}">
        <p14:creationId xmlns:p14="http://schemas.microsoft.com/office/powerpoint/2010/main" val="363865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uk-UA" sz="3600" b="0" dirty="0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3600" b="0" dirty="0">
                <a:latin typeface="Times New Roman" pitchFamily="18" charset="0"/>
                <a:cs typeface="Times New Roman" pitchFamily="18" charset="0"/>
              </a:rPr>
              <a:t>Google Analytics</a:t>
            </a:r>
          </a:p>
        </p:txBody>
      </p:sp>
      <p:pic>
        <p:nvPicPr>
          <p:cNvPr id="5" name="Picture 2" descr="C:\Users\Катюша\Desktop\Без имени-2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46974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7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39552" y="1628800"/>
            <a:ext cx="8064896" cy="4680520"/>
          </a:xfrm>
        </p:spPr>
        <p:txBody>
          <a:bodyPr>
            <a:normAutofit/>
          </a:bodyPr>
          <a:lstStyle/>
          <a:p>
            <a:pPr lvl="0"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А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ктуальність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теми дипломного проекту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пояснюється тим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, що за останні десятиліття сформувалося покоління людей, які незнайомі не лише з книгою, але й вважають читання - заняттям старомодним і тому розробка сайту письменників та його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просування,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може дати позитивний культурний ефект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</a:p>
          <a:p>
            <a:pPr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Зараз відбувається новий виток розвитку видавництва, значна частина сучасних видавництв має представлення в інтернеті – це є поширення електронних форматів для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читання та 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пристроїв за допомогою яких можна читати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книжки. Тому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для авторів, які прагнуть більшого попиту було б доцільно мати своє представництво в інтернеті, таким чином можна розширити аудиторію користувачів, які </a:t>
            </a:r>
            <a:r>
              <a:rPr lang="uk-UA" sz="21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захочуть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прочитати книги наших письменників, а також ознайомитися з їхньою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діяльністю.</a:t>
            </a:r>
            <a:endParaRPr lang="uk-UA" sz="21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Актуальність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5862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uk-UA" sz="3600" b="0" dirty="0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3600" b="0" dirty="0">
                <a:latin typeface="Times New Roman" pitchFamily="18" charset="0"/>
                <a:cs typeface="Times New Roman" pitchFamily="18" charset="0"/>
              </a:rPr>
              <a:t>Google Analytics</a:t>
            </a: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" y="1628800"/>
            <a:ext cx="904516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471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83568" y="1628800"/>
            <a:ext cx="7848872" cy="5112568"/>
          </a:xfrm>
        </p:spPr>
        <p:txBody>
          <a:bodyPr>
            <a:normAutofit/>
          </a:bodyPr>
          <a:lstStyle/>
          <a:p>
            <a:pPr indent="542925" algn="just"/>
            <a:endParaRPr lang="uk-UA" sz="2200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indent="542925" algn="just"/>
            <a:r>
              <a:rPr lang="uk-UA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Розроблений </a:t>
            </a:r>
            <a:r>
              <a:rPr lang="uk-UA" sz="22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інформаційний ресурс є </a:t>
            </a:r>
            <a:r>
              <a:rPr lang="uk-UA" sz="2200" dirty="0" err="1">
                <a:solidFill>
                  <a:schemeClr val="bg2">
                    <a:lumMod val="75000"/>
                    <a:lumOff val="25000"/>
                  </a:schemeClr>
                </a:solidFill>
              </a:rPr>
              <a:t>впершу</a:t>
            </a:r>
            <a:r>
              <a:rPr lang="uk-UA" sz="22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 чергу візитівкою письменників, що дозволяє ознайомитись із біографією та бібліографію письменників, переглянути контактні дані письменника, а також за допомогою розробленого ресурсу письменники мають змогу вести свій власний блог. Окрім того, усі бажаючі можуть завітати на створений інформаційний ресурс і ознайомитись із тією чи іншою авторською книгою </a:t>
            </a:r>
            <a:r>
              <a:rPr lang="uk-UA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письменників.</a:t>
            </a:r>
          </a:p>
          <a:p>
            <a:pPr indent="542925" algn="just"/>
            <a:r>
              <a:rPr lang="uk-UA" sz="22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Розроблений </a:t>
            </a:r>
            <a:r>
              <a:rPr lang="uk-UA" sz="22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сайт виконувався на індивідуальне замовлення і за результатами виконаної роботи підписано акт впровадження.</a:t>
            </a:r>
          </a:p>
          <a:p>
            <a:pPr indent="442913" algn="just"/>
            <a:endParaRPr lang="uk-UA" sz="22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висновки: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269736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1331639" y="2348880"/>
            <a:ext cx="6768753" cy="122413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6000" dirty="0" smtClean="0">
                <a:solidFill>
                  <a:schemeClr val="accent1">
                    <a:lumMod val="75000"/>
                  </a:schemeClr>
                </a:solidFill>
              </a:rPr>
              <a:t>Дякую за увагу!</a:t>
            </a:r>
            <a:endParaRPr lang="uk-UA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0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39552" y="1628800"/>
            <a:ext cx="8064896" cy="4680520"/>
          </a:xfrm>
        </p:spPr>
        <p:txBody>
          <a:bodyPr>
            <a:normAutofit/>
          </a:bodyPr>
          <a:lstStyle/>
          <a:p>
            <a:pPr lvl="0"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М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ета роботи полягає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у підвищенні інтересу до читання за рахунок впровадження веб-сайту письменників, який дозволить людям ознайомитись із захопливими біографіями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письменників, </a:t>
            </a:r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їхньою 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творчістю та залишити свої відзиви і коментарі.</a:t>
            </a:r>
            <a:endParaRPr lang="uk-UA" sz="21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lvl="0"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Об'єктом дослідження є ефективне подання матеріалу за допомогою сучасних веб-технологій.</a:t>
            </a:r>
          </a:p>
          <a:p>
            <a:pPr lvl="0"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Предметом дослідження є принципи та методи організації сучасного веб-сайту.</a:t>
            </a:r>
          </a:p>
          <a:p>
            <a:pPr lvl="0" indent="542925" algn="just"/>
            <a:r>
              <a:rPr lang="uk-UA" sz="2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Задачею даного проекту є власне розробка та пошукова-оптимізація інформаційного ресурсу письменників засобами системи керування вмістом</a:t>
            </a:r>
            <a:r>
              <a:rPr lang="uk-UA" sz="21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.</a:t>
            </a:r>
            <a:endParaRPr lang="uk-UA" sz="21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Дослідні операції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42285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39552" y="1628800"/>
            <a:ext cx="8064896" cy="468052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задачі: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Засоби зворотного зв’язку;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Наповнення інформацією про письменників</a:t>
            </a:r>
            <a:r>
              <a:rPr lang="uk-UA" sz="32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;</a:t>
            </a:r>
            <a:endParaRPr lang="uk-UA" sz="3200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Розміщення контактних даних;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Можливість вести блог;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Можливість ознайомлення із авторськими книгами.</a:t>
            </a:r>
          </a:p>
          <a:p>
            <a:pPr marL="514350" indent="-514350"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Додатково: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Створення векторного логотипу;</a:t>
            </a:r>
          </a:p>
          <a:p>
            <a:pPr marL="514350" indent="-514350" algn="l">
              <a:buFontTx/>
              <a:buAutoNum type="arabicPeriod"/>
              <a:defRPr/>
            </a:pPr>
            <a:r>
              <a:rPr lang="uk-UA" sz="32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Оптимізація сайту під різні браузери.</a:t>
            </a:r>
          </a:p>
          <a:p>
            <a:endParaRPr lang="uk-UA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задачі роботи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226449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87624" y="4725144"/>
            <a:ext cx="6400800" cy="165618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Drupal 7</a:t>
            </a:r>
            <a:r>
              <a:rPr lang="uk-UA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File </a:t>
            </a:r>
            <a:r>
              <a:rPr lang="en-US" sz="2800" dirty="0" err="1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Zilla</a:t>
            </a:r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3.10, Sublime</a:t>
            </a:r>
            <a:r>
              <a:rPr lang="uk-UA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Text, </a:t>
            </a:r>
            <a:r>
              <a:rPr lang="ru-RU" sz="2800" dirty="0" err="1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Adobe</a:t>
            </a:r>
            <a:r>
              <a:rPr lang="ru-RU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Photoshop</a:t>
            </a:r>
            <a:r>
              <a:rPr lang="ru-RU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CS</a:t>
            </a:r>
            <a:r>
              <a:rPr lang="uk-UA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6, </a:t>
            </a:r>
            <a:r>
              <a:rPr lang="ru-RU" sz="2800" dirty="0" err="1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Adobe</a:t>
            </a:r>
            <a:r>
              <a:rPr lang="ru-RU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Illustrator</a:t>
            </a:r>
            <a:r>
              <a:rPr lang="ru-RU" sz="2800" dirty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 CS</a:t>
            </a:r>
            <a:r>
              <a:rPr lang="uk-UA" sz="2800" dirty="0" smtClean="0">
                <a:solidFill>
                  <a:srgbClr val="4F4F4F"/>
                </a:solidFill>
                <a:latin typeface="Times New Roman" pitchFamily="18" charset="0"/>
                <a:cs typeface="Times New Roman" pitchFamily="18" charset="0"/>
              </a:rPr>
              <a:t>6.</a:t>
            </a:r>
            <a:endParaRPr lang="uk-UA" sz="2800" dirty="0">
              <a:solidFill>
                <a:srgbClr val="4F4F4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Засоби реалізації:</a:t>
            </a:r>
            <a:endParaRPr lang="uk-UA" sz="3600" dirty="0"/>
          </a:p>
        </p:txBody>
      </p:sp>
      <p:pic>
        <p:nvPicPr>
          <p:cNvPr id="14" name="Picture 8" descr="http://www.newhorizons.com/LocalWebAdmin/images/268/ProductLogos/CC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1178488" cy="117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o1310.hizliresim.com/1g/1/t5yjb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2" r="9625" b="17213"/>
          <a:stretch/>
        </p:blipFill>
        <p:spPr bwMode="auto">
          <a:xfrm>
            <a:off x="3131840" y="3068960"/>
            <a:ext cx="1008112" cy="100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Катюша\Desktop\fz.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69" y="1844824"/>
            <a:ext cx="1003085" cy="100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атюша\Desktop\sublim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04345"/>
            <a:ext cx="934075" cy="84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0550" y="1696707"/>
            <a:ext cx="910081" cy="130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2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Дизайн логотипа</a:t>
            </a:r>
            <a:endParaRPr lang="uk-UA" sz="3600" dirty="0"/>
          </a:p>
        </p:txBody>
      </p:sp>
      <p:pic>
        <p:nvPicPr>
          <p:cNvPr id="1026" name="Picture 2" descr="D:\Уроки\Політех\5 курс\Диплом\Сайт\Логотип\Без имени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705" y="2688744"/>
            <a:ext cx="5894364" cy="182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3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Доменне ім’я</a:t>
            </a:r>
            <a:endParaRPr lang="uk-UA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sz="5000" b="1" i="1" dirty="0" smtClean="0">
              <a:solidFill>
                <a:srgbClr val="4F4F4F"/>
              </a:solidFill>
            </a:endParaRPr>
          </a:p>
          <a:p>
            <a:r>
              <a:rPr lang="en-US" sz="5000" b="1" dirty="0" smtClean="0">
                <a:solidFill>
                  <a:srgbClr val="4F4F4F"/>
                </a:solidFill>
              </a:rPr>
              <a:t>http</a:t>
            </a:r>
            <a:r>
              <a:rPr lang="en-US" sz="5000" b="1" dirty="0">
                <a:solidFill>
                  <a:srgbClr val="4F4F4F"/>
                </a:solidFill>
              </a:rPr>
              <a:t>://www.writers.vn.ua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308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Структура сайту</a:t>
            </a:r>
            <a:endParaRPr lang="uk-UA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580112" y="1988840"/>
            <a:ext cx="3106688" cy="4075176"/>
          </a:xfrm>
        </p:spPr>
        <p:txBody>
          <a:bodyPr>
            <a:normAutofit/>
          </a:bodyPr>
          <a:lstStyle/>
          <a:p>
            <a:endParaRPr lang="uk-UA" sz="2400" b="1" i="1" dirty="0" smtClean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був розроблений за допомогою блоків і має наступну</a:t>
            </a:r>
            <a:r>
              <a:rPr lang="ru-RU" sz="2400" dirty="0" smtClean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структуру</a:t>
            </a:r>
            <a:endParaRPr lang="uk-UA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400" dirty="0">
              <a:solidFill>
                <a:schemeClr val="bg2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8800"/>
            <a:ext cx="4869935" cy="494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600" dirty="0" smtClean="0"/>
              <a:t>Меню сайту</a:t>
            </a:r>
            <a:endParaRPr lang="uk-UA" sz="3600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755576" y="1988840"/>
            <a:ext cx="3240360" cy="4075176"/>
          </a:xfrm>
        </p:spPr>
        <p:txBody>
          <a:bodyPr>
            <a:normAutofit/>
          </a:bodyPr>
          <a:lstStyle/>
          <a:p>
            <a:pPr lvl="0" algn="l"/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Головна:</a:t>
            </a:r>
          </a:p>
          <a:p>
            <a:pPr lvl="0" algn="l"/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Наталі;</a:t>
            </a:r>
          </a:p>
          <a:p>
            <a:pPr marL="342900" lvl="0" indent="-342900" algn="l">
              <a:buFont typeface="Constantia" panose="02030602050306030303" pitchFamily="18" charset="0"/>
              <a:buChar char="‐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Біографія;</a:t>
            </a:r>
          </a:p>
          <a:p>
            <a:pPr marL="342900" lvl="0" indent="-342900" algn="l">
              <a:buFont typeface="Constantia" panose="02030602050306030303" pitchFamily="18" charset="0"/>
              <a:buChar char="‐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Бібліографія</a:t>
            </a: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;</a:t>
            </a:r>
          </a:p>
          <a:p>
            <a:pPr marL="342900" lvl="0" indent="-342900" algn="l">
              <a:buFont typeface="Constantia" panose="02030602050306030303" pitchFamily="18" charset="0"/>
              <a:buChar char="‐"/>
            </a:pP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Журналістика;</a:t>
            </a:r>
            <a:endParaRPr lang="uk-UA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 marL="342900" lvl="0" indent="-342900" algn="l">
              <a:buFont typeface="Constantia" panose="02030602050306030303" pitchFamily="18" charset="0"/>
              <a:buChar char="‐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Відео;</a:t>
            </a:r>
          </a:p>
          <a:p>
            <a:pPr marL="342900" lvl="0" indent="-342900" algn="l">
              <a:buFont typeface="Constantia" panose="02030602050306030303" pitchFamily="18" charset="0"/>
              <a:buChar char="‐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Блог</a:t>
            </a:r>
            <a:r>
              <a:rPr lang="uk-UA" sz="24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;</a:t>
            </a:r>
            <a:endParaRPr lang="uk-UA" sz="2400" dirty="0">
              <a:solidFill>
                <a:schemeClr val="bg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5004048" y="1988840"/>
            <a:ext cx="3240360" cy="4075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Tx/>
              <a:buNone/>
              <a:defRPr sz="20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Tx/>
              <a:buNone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Іван;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Біографія;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Бібліографія;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Знакові публікації;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Почесні звання;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Блог;</a:t>
            </a:r>
          </a:p>
          <a:p>
            <a:pPr marL="342900" lvl="0" indent="-342900" algn="l">
              <a:buFont typeface="Constantia" panose="02030602050306030303" pitchFamily="18" charset="0"/>
              <a:buChar char="−"/>
            </a:pPr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Відео;</a:t>
            </a:r>
          </a:p>
          <a:p>
            <a:pPr lvl="0" algn="l"/>
            <a:r>
              <a:rPr lang="uk-UA" sz="24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Контакти;</a:t>
            </a:r>
          </a:p>
        </p:txBody>
      </p:sp>
    </p:spTree>
    <p:extLst>
      <p:ext uri="{BB962C8B-B14F-4D97-AF65-F5344CB8AC3E}">
        <p14:creationId xmlns:p14="http://schemas.microsoft.com/office/powerpoint/2010/main" val="365452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Другая 14">
      <a:dk1>
        <a:srgbClr val="FFFFFF"/>
      </a:dk1>
      <a:lt1>
        <a:srgbClr val="BFBFBF"/>
      </a:lt1>
      <a:dk2>
        <a:srgbClr val="262626"/>
      </a:dk2>
      <a:lt2>
        <a:srgbClr val="EEECE1"/>
      </a:lt2>
      <a:accent1>
        <a:srgbClr val="A5A5A5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1043</TotalTime>
  <Words>462</Words>
  <Application>Microsoft Office PowerPoint</Application>
  <PresentationFormat>Экран (4:3)</PresentationFormat>
  <Paragraphs>78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BlackTie</vt:lpstr>
      <vt:lpstr>Презентация PowerPoint</vt:lpstr>
      <vt:lpstr>Актуальність</vt:lpstr>
      <vt:lpstr>Дослідні операції</vt:lpstr>
      <vt:lpstr>задачі роботи</vt:lpstr>
      <vt:lpstr>Засоби реалізації:</vt:lpstr>
      <vt:lpstr>Дизайн логотипа</vt:lpstr>
      <vt:lpstr>Доменне ім’я</vt:lpstr>
      <vt:lpstr>Структура сайту</vt:lpstr>
      <vt:lpstr>Меню сайту</vt:lpstr>
      <vt:lpstr>Макет сайту</vt:lpstr>
      <vt:lpstr>Валідація коду HTML</vt:lpstr>
      <vt:lpstr>Оптимізація сайту</vt:lpstr>
      <vt:lpstr>Реєстрація сайту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Аналіз на Google Analytics</vt:lpstr>
      <vt:lpstr>Аналіз на Google Analytics</vt:lpstr>
      <vt:lpstr>висновки: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на тему  «Розробка інформаційного сайту для Вінницького обласного дитячого будинку змішаного типу «Гніздечко»»</dc:title>
  <dc:creator>Катюша</dc:creator>
  <cp:lastModifiedBy>Юлия</cp:lastModifiedBy>
  <cp:revision>53</cp:revision>
  <cp:lastPrinted>2015-06-19T05:26:04Z</cp:lastPrinted>
  <dcterms:created xsi:type="dcterms:W3CDTF">2014-06-16T23:56:05Z</dcterms:created>
  <dcterms:modified xsi:type="dcterms:W3CDTF">2015-06-19T07:30:46Z</dcterms:modified>
</cp:coreProperties>
</file>