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71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732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986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645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140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07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679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016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619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13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93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9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AD8B6-5A5C-44EE-96B9-7F49C3B6A7D4}" type="datetimeFigureOut">
              <a:rPr lang="ru-RU" smtClean="0"/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795B9-2A92-4ACA-ABF1-4CB844C365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17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5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3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4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9015" y="515158"/>
            <a:ext cx="8345020" cy="3116684"/>
          </a:xfrm>
        </p:spPr>
        <p:txBody>
          <a:bodyPr>
            <a:noAutofit/>
          </a:bodyPr>
          <a:lstStyle/>
          <a:p>
            <a:r>
              <a:rPr lang="uk-UA" sz="4000" dirty="0">
                <a:latin typeface="Arial" panose="020B0604020202020204" pitchFamily="34" charset="0"/>
                <a:cs typeface="Arial" panose="020B0604020202020204" pitchFamily="34" charset="0"/>
              </a:rPr>
              <a:t>РОЗРОБКА КЛІЄНТ – </a:t>
            </a:r>
            <a:r>
              <a:rPr lang="uk-UA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СЕРВЕРН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ОЇ СИСТЕМИ ДЛЯ ОБЛІКУ РОБОЧОГО ЧАСУ ПРАЦІВНИКА. ЧАСТИНА 1: «СЕРВЕРНА ЧАСТИНА»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3726" y="4673445"/>
            <a:ext cx="5356412" cy="1655762"/>
          </a:xfrm>
        </p:spPr>
        <p:txBody>
          <a:bodyPr>
            <a:normAutofit/>
          </a:bodyPr>
          <a:lstStyle/>
          <a:p>
            <a:pPr algn="l"/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Лавринишин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А. С. 1К</a:t>
            </a:r>
            <a:r>
              <a:rPr lang="uk-U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І-14СП</a:t>
            </a:r>
            <a:endParaRPr lang="uk-UA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Керівник:</a:t>
            </a:r>
          </a:p>
          <a:p>
            <a:pPr algn="l"/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доц. каф. ОТ, </a:t>
            </a:r>
            <a:r>
              <a:rPr lang="uk-UA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к.т.н</a:t>
            </a:r>
            <a:r>
              <a:rPr lang="uk-UA" sz="28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uk-UA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Кадук</a:t>
            </a:r>
            <a:r>
              <a:rPr lang="uk-U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О.В.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8854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Алгоритм роботи модулю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обробки даних та підрахунку часу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37137" y="1690689"/>
            <a:ext cx="1101383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339451"/>
              </p:ext>
            </p:extLst>
          </p:nvPr>
        </p:nvGraphicFramePr>
        <p:xfrm>
          <a:off x="2537138" y="1690689"/>
          <a:ext cx="4623516" cy="49562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Visio" r:id="rId3" imgW="6343610" imgH="6810424" progId="Visio.Drawing.15">
                  <p:embed/>
                </p:oleObj>
              </mc:Choice>
              <mc:Fallback>
                <p:oleObj name="Visio" r:id="rId3" imgW="6343610" imgH="681042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7138" y="1690689"/>
                        <a:ext cx="4623516" cy="49562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4935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Адміністративна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панель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459" t="10636" r="32070" b="14636"/>
          <a:stretch/>
        </p:blipFill>
        <p:spPr bwMode="auto">
          <a:xfrm>
            <a:off x="514349" y="1342824"/>
            <a:ext cx="8080934" cy="50322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41478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Економічна частина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dirty="0"/>
              <a:t>Проаналізувавши результати проведених розрахунків, можна зробити висновок, що нова розробка є економічно ефективною та доцільною. 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На підтвердження економічної доцільності розробки свідчить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uk-UA" dirty="0"/>
              <a:t>- економічний ефект на експлуатаційних витратах для споживача, який становить </a:t>
            </a:r>
            <a:r>
              <a:rPr lang="uk-UA" dirty="0">
                <a:sym typeface="Symbol" panose="05050102010706020507" pitchFamily="18" charset="2"/>
              </a:rPr>
              <a:t></a:t>
            </a:r>
            <a:r>
              <a:rPr lang="uk-UA" dirty="0"/>
              <a:t>Е =115,68 (грн./рік.)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- економічний ефект  на ціні, для споживача, який становить </a:t>
            </a:r>
            <a:r>
              <a:rPr lang="uk-UA" dirty="0">
                <a:sym typeface="Symbol" panose="05050102010706020507" pitchFamily="18" charset="2"/>
              </a:rPr>
              <a:t></a:t>
            </a:r>
            <a:r>
              <a:rPr lang="uk-UA" dirty="0"/>
              <a:t>Ц = 253,2(грн.).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Термін окупності витрат для виробника складає Т</a:t>
            </a:r>
            <a:r>
              <a:rPr lang="uk-UA" baseline="-25000" dirty="0"/>
              <a:t>о</a:t>
            </a:r>
            <a:r>
              <a:rPr lang="uk-UA" dirty="0"/>
              <a:t>=0,25 року, що підтверджує економічну ефективність розробки.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4994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55674"/>
          </a:xfrm>
        </p:spPr>
        <p:txBody>
          <a:bodyPr/>
          <a:lstStyle/>
          <a:p>
            <a:pPr algn="ctr"/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Висновки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623" y="1320801"/>
            <a:ext cx="8444753" cy="5322046"/>
          </a:xfrm>
        </p:spPr>
        <p:txBody>
          <a:bodyPr>
            <a:normAutofit/>
          </a:bodyPr>
          <a:lstStyle/>
          <a:p>
            <a:pPr algn="just"/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Визначено актуальність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розробки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Проведений огляд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аналогів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серверних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частин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систем для обліку часу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uk-UA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Спроектувано</a:t>
            </a: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структурну схему </a:t>
            </a:r>
            <a:r>
              <a:rPr lang="uk-UA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сервернеї</a:t>
            </a: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частини та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UML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діаграму класів з використанням шаблонів проектування </a:t>
            </a:r>
            <a:endParaRPr lang="en-US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uk-UA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Сроектувати</a:t>
            </a: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та реалізувати базу даних. Реалізовано базу даних за допомогою СУБД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MySQL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та </a:t>
            </a:r>
            <a:r>
              <a:rPr lang="ru-RU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мови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запитів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SQL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n-US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uk-UA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Розроблено модулі ядра серверної частини</a:t>
            </a:r>
            <a:r>
              <a:rPr lang="uk-UA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Проведено тестування серверної частини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330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350" y="2498726"/>
            <a:ext cx="7886700" cy="1325563"/>
          </a:xfrm>
        </p:spPr>
        <p:txBody>
          <a:bodyPr/>
          <a:lstStyle/>
          <a:p>
            <a:pPr algn="ctr"/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ДЯКУЮ ЗА УВАГУ!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136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267" y="136527"/>
            <a:ext cx="7886700" cy="126196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об’єкт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дослідження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046" y="1556684"/>
            <a:ext cx="8727141" cy="5099610"/>
          </a:xfrm>
        </p:spPr>
        <p:txBody>
          <a:bodyPr/>
          <a:lstStyle/>
          <a:p>
            <a:r>
              <a:rPr lang="uk-UA" dirty="0"/>
              <a:t>Метою даної роботи є забезпечення обліку часу серверної частини клієнт-серверної системи для обліку робочого часу працівника шляхом розробки.</a:t>
            </a:r>
            <a:endParaRPr lang="ru-RU" dirty="0"/>
          </a:p>
          <a:p>
            <a:r>
              <a:rPr lang="uk-UA" dirty="0"/>
              <a:t>Об’єктом даного дослідження є процес обліку робочого часу працівника на підприємстві.</a:t>
            </a:r>
            <a:endParaRPr lang="ru-RU" dirty="0"/>
          </a:p>
          <a:p>
            <a:r>
              <a:rPr lang="uk-UA" dirty="0"/>
              <a:t>Предметом даного дослідження є методи та засоби використання часу працівником у робочий період</a:t>
            </a:r>
            <a:r>
              <a:rPr lang="uk-UA" dirty="0" smtClean="0"/>
              <a:t>.</a:t>
            </a:r>
            <a:endParaRPr lang="en-US" dirty="0"/>
          </a:p>
          <a:p>
            <a:r>
              <a:rPr lang="uk-UA" dirty="0"/>
              <a:t>Проблема неефективного використання робочого часу актуальна для кожного роботодавця.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784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58556"/>
          </a:xfrm>
        </p:spPr>
        <p:txBody>
          <a:bodyPr/>
          <a:lstStyle/>
          <a:p>
            <a:pPr algn="ctr"/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Завдання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729" y="1344706"/>
            <a:ext cx="8498542" cy="5513294"/>
          </a:xfrm>
        </p:spPr>
        <p:txBody>
          <a:bodyPr>
            <a:normAutofit/>
          </a:bodyPr>
          <a:lstStyle/>
          <a:p>
            <a:r>
              <a:rPr lang="uk-UA" sz="3200" dirty="0"/>
              <a:t>1. Провести аналіз предметної області;</a:t>
            </a:r>
            <a:endParaRPr lang="ru-RU" sz="3200" dirty="0"/>
          </a:p>
          <a:p>
            <a:r>
              <a:rPr lang="uk-UA" sz="3200" dirty="0"/>
              <a:t>2. Спроектувати структурну схему </a:t>
            </a:r>
            <a:r>
              <a:rPr lang="uk-UA" sz="3200" dirty="0" err="1"/>
              <a:t>сервернеї</a:t>
            </a:r>
            <a:r>
              <a:rPr lang="uk-UA" sz="3200" dirty="0"/>
              <a:t> частини;</a:t>
            </a:r>
            <a:endParaRPr lang="ru-RU" sz="3200" dirty="0"/>
          </a:p>
          <a:p>
            <a:r>
              <a:rPr lang="uk-UA" sz="3200" dirty="0"/>
              <a:t>3. Спроектувати </a:t>
            </a:r>
            <a:r>
              <a:rPr lang="en-US" sz="3200" dirty="0"/>
              <a:t>UML</a:t>
            </a:r>
            <a:r>
              <a:rPr lang="ru-RU" sz="3200" dirty="0"/>
              <a:t>-</a:t>
            </a:r>
            <a:r>
              <a:rPr lang="uk-UA" sz="3200" dirty="0"/>
              <a:t>діаграму класів з використанням шаблонів </a:t>
            </a:r>
            <a:r>
              <a:rPr lang="uk-UA" sz="3200" dirty="0" err="1"/>
              <a:t>проек-тування</a:t>
            </a:r>
            <a:r>
              <a:rPr lang="uk-UA" sz="3200" dirty="0"/>
              <a:t> </a:t>
            </a:r>
            <a:endParaRPr lang="ru-RU" sz="3200" dirty="0"/>
          </a:p>
          <a:p>
            <a:r>
              <a:rPr lang="uk-UA" sz="3200" dirty="0"/>
              <a:t>4. Проектувати та реалізувати базу даних.</a:t>
            </a:r>
            <a:endParaRPr lang="ru-RU" sz="3200" dirty="0"/>
          </a:p>
          <a:p>
            <a:r>
              <a:rPr lang="uk-UA" sz="3200" dirty="0"/>
              <a:t>5. Розробити модулі ядра серверної частини.</a:t>
            </a:r>
            <a:endParaRPr lang="ru-RU" sz="3200" dirty="0"/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968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108" y="168178"/>
            <a:ext cx="8273516" cy="1027625"/>
          </a:xfrm>
        </p:spPr>
        <p:txBody>
          <a:bodyPr/>
          <a:lstStyle/>
          <a:p>
            <a:pPr algn="ctr"/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Структурна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схема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44698" y="1363980"/>
            <a:ext cx="11094657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1763048"/>
              </p:ext>
            </p:extLst>
          </p:nvPr>
        </p:nvGraphicFramePr>
        <p:xfrm>
          <a:off x="345711" y="1532158"/>
          <a:ext cx="8443913" cy="3401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3" imgW="10877537" imgH="4457683" progId="Visio.Drawing.15">
                  <p:embed/>
                </p:oleObj>
              </mc:Choice>
              <mc:Fallback>
                <p:oleObj name="Visio" r:id="rId3" imgW="10877537" imgH="4457683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711" y="1532158"/>
                        <a:ext cx="8443913" cy="34012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253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UML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діаграма по шаблону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AbstractFactory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21216" y="1690690"/>
            <a:ext cx="11074251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7058207"/>
              </p:ext>
            </p:extLst>
          </p:nvPr>
        </p:nvGraphicFramePr>
        <p:xfrm>
          <a:off x="721217" y="1690689"/>
          <a:ext cx="7521262" cy="498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Visio" r:id="rId3" imgW="10286907" imgH="6867650" progId="Visio.Drawing.15">
                  <p:embed/>
                </p:oleObj>
              </mc:Choice>
              <mc:Fallback>
                <p:oleObj name="Visio" r:id="rId3" imgW="10286907" imgH="686765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217" y="1690689"/>
                        <a:ext cx="7521262" cy="49834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4803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150" y="339726"/>
            <a:ext cx="78867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Схема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бази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даних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236372" y="1276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/>
          <p:cNvPicPr/>
          <p:nvPr/>
        </p:nvPicPr>
        <p:blipFill rotWithShape="1">
          <a:blip r:embed="rId2"/>
          <a:srcRect l="4514" t="14671" r="40548" b="11146"/>
          <a:stretch/>
        </p:blipFill>
        <p:spPr bwMode="auto">
          <a:xfrm>
            <a:off x="1127839" y="1276350"/>
            <a:ext cx="6934335" cy="52642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32174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Структурна схема модулю відображення графіків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25769" y="1690689"/>
            <a:ext cx="1057705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4057724"/>
              </p:ext>
            </p:extLst>
          </p:nvPr>
        </p:nvGraphicFramePr>
        <p:xfrm>
          <a:off x="1725769" y="1690689"/>
          <a:ext cx="5718220" cy="48698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Visio" r:id="rId3" imgW="7353189" imgH="6362604" progId="Visio.Drawing.15">
                  <p:embed/>
                </p:oleObj>
              </mc:Choice>
              <mc:Fallback>
                <p:oleObj name="Visio" r:id="rId3" imgW="7353189" imgH="636260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5769" y="1690689"/>
                        <a:ext cx="5718220" cy="48698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5800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ідображення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графіків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 descr="C:\Users\lavryk\Desktop\флешка 16.03.2015\Диплом\ПЗ\grafik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53" y="1490894"/>
            <a:ext cx="7547893" cy="45373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174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Структурна схема </a:t>
            </a:r>
            <a:r>
              <a:rPr 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модулю </a:t>
            </a:r>
            <a:r>
              <a:rPr lang="uk-UA" dirty="0">
                <a:latin typeface="Arial" panose="020B0604020202020204" pitchFamily="34" charset="0"/>
                <a:cs typeface="Arial" panose="020B0604020202020204" pitchFamily="34" charset="0"/>
              </a:rPr>
              <a:t>обробки даних та підрахунку часу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33341" y="190607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5628495"/>
              </p:ext>
            </p:extLst>
          </p:nvPr>
        </p:nvGraphicFramePr>
        <p:xfrm>
          <a:off x="1358721" y="2121458"/>
          <a:ext cx="6426558" cy="4527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Visio" r:id="rId3" imgW="8439161" imgH="5867276" progId="Visio.Drawing.15">
                  <p:embed/>
                </p:oleObj>
              </mc:Choice>
              <mc:Fallback>
                <p:oleObj name="Visio" r:id="rId3" imgW="8439161" imgH="5867276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8721" y="2121458"/>
                        <a:ext cx="6426558" cy="45274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6144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</TotalTime>
  <Words>315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Тема Office</vt:lpstr>
      <vt:lpstr>Документ Microsoft Visio</vt:lpstr>
      <vt:lpstr>РОЗРОБКА КЛІЄНТ – СЕРВЕРНОЇ СИСТЕМИ ДЛЯ ОБЛІКУ РОБОЧОГО ЧАСУ ПРАЦІВНИКА. ЧАСТИНА 1: «СЕРВЕРНА ЧАСТИНА»</vt:lpstr>
      <vt:lpstr>Мета, об’єкт і предмет дослідження</vt:lpstr>
      <vt:lpstr>Завдання</vt:lpstr>
      <vt:lpstr>Структурна схема</vt:lpstr>
      <vt:lpstr>UML діаграма по шаблону AbstractFactory</vt:lpstr>
      <vt:lpstr>Схема бази даних</vt:lpstr>
      <vt:lpstr>Структурна схема модулю відображення графіків</vt:lpstr>
      <vt:lpstr>Відображення графіків</vt:lpstr>
      <vt:lpstr>Структурна схема модулю обробки даних та підрахунку часу</vt:lpstr>
      <vt:lpstr>Алгоритм роботи модулю обробки даних та підрахунку часу</vt:lpstr>
      <vt:lpstr>Адміністративна панель</vt:lpstr>
      <vt:lpstr>Економічна частина</vt:lpstr>
      <vt:lpstr>Висновки</vt:lpstr>
      <vt:lpstr>ДЯКУЮ ЗА УВАГУ!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КЛІЄНТ – СЕРВЕРНОГО ПРОГРАМНОГО ЗАБЕЗПЕЧЕННЯ ДЛЯ ОРГАНІЗАЦІЇ ТА ВІДОБРАЖЕННЯ ГРАФІКУ НАВЧАЛЬНОГО ПРОЦЕСУ</dc:title>
  <dc:creator>lavryk</dc:creator>
  <cp:lastModifiedBy>lavryk</cp:lastModifiedBy>
  <cp:revision>23</cp:revision>
  <dcterms:created xsi:type="dcterms:W3CDTF">2014-06-18T01:25:40Z</dcterms:created>
  <dcterms:modified xsi:type="dcterms:W3CDTF">2015-06-16T04:04:58Z</dcterms:modified>
</cp:coreProperties>
</file>