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76" r:id="rId4"/>
    <p:sldId id="277" r:id="rId5"/>
    <p:sldId id="278" r:id="rId6"/>
    <p:sldId id="283" r:id="rId7"/>
    <p:sldId id="279" r:id="rId8"/>
    <p:sldId id="281" r:id="rId9"/>
    <p:sldId id="282" r:id="rId10"/>
    <p:sldId id="284" r:id="rId11"/>
    <p:sldId id="286" r:id="rId12"/>
    <p:sldId id="287" r:id="rId13"/>
    <p:sldId id="288" r:id="rId14"/>
    <p:sldId id="289" r:id="rId15"/>
    <p:sldId id="290" r:id="rId16"/>
    <p:sldId id="291" r:id="rId17"/>
    <p:sldId id="280" r:id="rId18"/>
    <p:sldId id="27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64" y="1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22.06.2015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3363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22.06.2015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913764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22.06.2015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242293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22.06.2015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958154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22.06.2015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8827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22.06.2015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571834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2960" y="2582334"/>
            <a:ext cx="3703320" cy="32867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440" y="2582334"/>
            <a:ext cx="3703320" cy="32867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22.06.2015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3602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22.06.2015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893835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4C71EC6-210F-42DE-9C53-41977AD35B3D}" type="datetimeFigureOut">
              <a:rPr lang="ru-RU" smtClean="0"/>
              <a:t>22.06.2015</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045617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B4C71EC6-210F-42DE-9C53-41977AD35B3D}" type="datetimeFigureOut">
              <a:rPr lang="ru-RU" smtClean="0"/>
              <a:t>22.06.2015</a:t>
            </a:fld>
            <a:endParaRPr lang="ru-RU"/>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2452701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22.06.2015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754698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4C71EC6-210F-42DE-9C53-41977AD35B3D}" type="datetimeFigureOut">
              <a:rPr lang="ru-RU" smtClean="0"/>
              <a:t>22.06.2015</a:t>
            </a:fld>
            <a:endParaRPr lang="ru-RU"/>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B19B0651-EE4F-4900-A07F-96A6BFA9D0F0}" type="slidenum">
              <a:rPr lang="ru-RU" smtClean="0"/>
              <a:t>‹#›</a:t>
            </a:fld>
            <a:endParaRPr lang="ru-RU"/>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123034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772816"/>
            <a:ext cx="8219256" cy="1872208"/>
          </a:xfrm>
        </p:spPr>
        <p:txBody>
          <a:bodyPr>
            <a:normAutofit fontScale="90000"/>
          </a:bodyPr>
          <a:lstStyle/>
          <a:p>
            <a:pPr algn="ctr"/>
            <a:r>
              <a:rPr lang="en-US" dirty="0" smtClean="0">
                <a:effectLst/>
              </a:rPr>
              <a:t/>
            </a:r>
            <a:br>
              <a:rPr lang="en-US" dirty="0" smtClean="0">
                <a:effectLst/>
              </a:rPr>
            </a:br>
            <a:r>
              <a:rPr lang="en-US" dirty="0">
                <a:effectLst/>
              </a:rPr>
              <a:t/>
            </a:r>
            <a:br>
              <a:rPr lang="en-US" dirty="0">
                <a:effectLst/>
              </a:rPr>
            </a:br>
            <a:r>
              <a:rPr lang="en-US" dirty="0" smtClean="0">
                <a:effectLst/>
              </a:rPr>
              <a:t/>
            </a:r>
            <a:br>
              <a:rPr lang="en-US" dirty="0" smtClean="0">
                <a:effectLst/>
              </a:rPr>
            </a:br>
            <a:r>
              <a:rPr lang="en-US" dirty="0">
                <a:effectLst/>
              </a:rPr>
              <a:t/>
            </a:r>
            <a:br>
              <a:rPr lang="en-US" dirty="0">
                <a:effectLst/>
              </a:rPr>
            </a:br>
            <a:r>
              <a:rPr lang="ru-RU" sz="6700" b="1" dirty="0" err="1"/>
              <a:t>Розробка</a:t>
            </a:r>
            <a:r>
              <a:rPr lang="ru-RU" sz="6700" b="1" dirty="0"/>
              <a:t> </a:t>
            </a:r>
            <a:r>
              <a:rPr lang="ru-RU" sz="6700" b="1" dirty="0" err="1"/>
              <a:t>бази</a:t>
            </a:r>
            <a:r>
              <a:rPr lang="ru-RU" sz="6700" b="1" dirty="0"/>
              <a:t> </a:t>
            </a:r>
            <a:r>
              <a:rPr lang="ru-RU" sz="6700" b="1" dirty="0" err="1"/>
              <a:t>даних</a:t>
            </a:r>
            <a:r>
              <a:rPr lang="ru-RU" sz="6700" b="1" dirty="0"/>
              <a:t> </a:t>
            </a:r>
            <a:r>
              <a:rPr lang="ru-RU" sz="6700" b="1" dirty="0" err="1"/>
              <a:t>платної</a:t>
            </a:r>
            <a:r>
              <a:rPr lang="ru-RU" sz="6700" b="1" dirty="0"/>
              <a:t> автостоянки </a:t>
            </a:r>
            <a:r>
              <a:rPr lang="ru-RU" sz="6700" b="1" dirty="0" err="1"/>
              <a:t>засобами</a:t>
            </a:r>
            <a:r>
              <a:rPr lang="ru-RU" sz="6700" b="1" dirty="0"/>
              <a:t> SQL та WEB-</a:t>
            </a:r>
            <a:r>
              <a:rPr lang="ru-RU" sz="6700" b="1" dirty="0" err="1"/>
              <a:t>інтерфейсом</a:t>
            </a:r>
            <a:r>
              <a:rPr lang="uk-UA" sz="6700" b="1" dirty="0" smtClean="0">
                <a:effectLst/>
              </a:rPr>
              <a:t> </a:t>
            </a:r>
            <a:endParaRPr lang="ru-RU" sz="6700" b="1" dirty="0"/>
          </a:p>
        </p:txBody>
      </p:sp>
      <p:sp>
        <p:nvSpPr>
          <p:cNvPr id="3" name="Текст 2"/>
          <p:cNvSpPr>
            <a:spLocks noGrp="1"/>
          </p:cNvSpPr>
          <p:nvPr>
            <p:ph type="body" idx="1"/>
          </p:nvPr>
        </p:nvSpPr>
        <p:spPr>
          <a:xfrm>
            <a:off x="611560" y="4437112"/>
            <a:ext cx="8094787" cy="1944216"/>
          </a:xfrm>
        </p:spPr>
        <p:txBody>
          <a:bodyPr>
            <a:normAutofit lnSpcReduction="10000"/>
          </a:bodyPr>
          <a:lstStyle/>
          <a:p>
            <a:pPr algn="r"/>
            <a:r>
              <a:rPr lang="uk-UA" sz="2400" dirty="0"/>
              <a:t>Виконав: студент </a:t>
            </a:r>
            <a:r>
              <a:rPr lang="en-US" sz="2400" dirty="0" smtClean="0"/>
              <a:t>2</a:t>
            </a:r>
            <a:r>
              <a:rPr lang="uk-UA" sz="2400" dirty="0" smtClean="0"/>
              <a:t> </a:t>
            </a:r>
            <a:r>
              <a:rPr lang="uk-UA" sz="2400" dirty="0"/>
              <a:t>курсу, групи </a:t>
            </a:r>
            <a:r>
              <a:rPr lang="uk-UA" sz="2400" dirty="0" smtClean="0"/>
              <a:t>КІ </a:t>
            </a:r>
            <a:r>
              <a:rPr lang="uk-UA" sz="2400" dirty="0"/>
              <a:t>– </a:t>
            </a:r>
            <a:r>
              <a:rPr lang="uk-UA" sz="2400" dirty="0" smtClean="0"/>
              <a:t>1</a:t>
            </a:r>
            <a:r>
              <a:rPr lang="en-US" sz="2400" dirty="0" smtClean="0"/>
              <a:t>4</a:t>
            </a:r>
            <a:r>
              <a:rPr lang="uk-UA" sz="2400" dirty="0" smtClean="0"/>
              <a:t> </a:t>
            </a:r>
            <a:r>
              <a:rPr lang="uk-UA" sz="2400" dirty="0" err="1" smtClean="0"/>
              <a:t>сп</a:t>
            </a:r>
            <a:r>
              <a:rPr lang="ru-RU" sz="2400" dirty="0"/>
              <a:t> </a:t>
            </a:r>
            <a:endParaRPr lang="ru-RU" sz="2400" dirty="0" smtClean="0"/>
          </a:p>
          <a:p>
            <a:pPr algn="r"/>
            <a:r>
              <a:rPr lang="uk-UA" dirty="0" smtClean="0"/>
              <a:t>Луба О. М.</a:t>
            </a:r>
            <a:endParaRPr lang="ru-RU" sz="2400" dirty="0"/>
          </a:p>
          <a:p>
            <a:pPr algn="r"/>
            <a:r>
              <a:rPr lang="uk-UA" sz="2400" dirty="0" smtClean="0"/>
              <a:t>Керівник:</a:t>
            </a:r>
            <a:r>
              <a:rPr lang="en-US" sz="2400" dirty="0" smtClean="0"/>
              <a:t> </a:t>
            </a:r>
            <a:r>
              <a:rPr lang="uk-UA" sz="2400" dirty="0" smtClean="0"/>
              <a:t>к.т.н., </a:t>
            </a:r>
            <a:r>
              <a:rPr lang="uk-UA" sz="2400" dirty="0" smtClean="0"/>
              <a:t>доцент </a:t>
            </a:r>
            <a:r>
              <a:rPr lang="uk-UA" sz="2400" dirty="0" smtClean="0"/>
              <a:t>каф. ОТ </a:t>
            </a:r>
          </a:p>
          <a:p>
            <a:pPr algn="r"/>
            <a:r>
              <a:rPr lang="uk-UA" dirty="0" smtClean="0"/>
              <a:t>ЧЕРНЯК О. І. </a:t>
            </a:r>
            <a:r>
              <a:rPr lang="uk-UA" sz="2400" dirty="0" smtClean="0"/>
              <a:t> </a:t>
            </a:r>
            <a:endParaRPr lang="ru-RU" sz="2400" dirty="0"/>
          </a:p>
          <a:p>
            <a:endParaRPr lang="ru-RU" dirty="0"/>
          </a:p>
        </p:txBody>
      </p:sp>
    </p:spTree>
    <p:extLst>
      <p:ext uri="{BB962C8B-B14F-4D97-AF65-F5344CB8AC3E}">
        <p14:creationId xmlns:p14="http://schemas.microsoft.com/office/powerpoint/2010/main" val="420622579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8352928" cy="694685"/>
          </a:xfrm>
        </p:spPr>
        <p:txBody>
          <a:bodyPr>
            <a:noAutofit/>
          </a:bodyPr>
          <a:lstStyle/>
          <a:p>
            <a:pPr algn="ctr"/>
            <a:r>
              <a:rPr lang="uk-UA" sz="5200" dirty="0"/>
              <a:t>Тип зв’язку один-до-багатьох</a:t>
            </a:r>
            <a:endParaRPr lang="ru-RU" sz="5200" dirty="0"/>
          </a:p>
        </p:txBody>
      </p:sp>
      <p:sp>
        <p:nvSpPr>
          <p:cNvPr id="4" name="Текст 3"/>
          <p:cNvSpPr>
            <a:spLocks noGrp="1"/>
          </p:cNvSpPr>
          <p:nvPr>
            <p:ph type="body" idx="1"/>
          </p:nvPr>
        </p:nvSpPr>
        <p:spPr/>
        <p:txBody>
          <a:bodyPr/>
          <a:lstStyle/>
          <a:p>
            <a:endParaRPr lang="uk-UA"/>
          </a:p>
        </p:txBody>
      </p:sp>
      <p:pic>
        <p:nvPicPr>
          <p:cNvPr id="8" name="Рисунок 7"/>
          <p:cNvPicPr/>
          <p:nvPr/>
        </p:nvPicPr>
        <p:blipFill rotWithShape="1">
          <a:blip r:embed="rId2"/>
          <a:srcRect l="29599" t="54076" r="44173" b="28076"/>
          <a:stretch/>
        </p:blipFill>
        <p:spPr bwMode="auto">
          <a:xfrm>
            <a:off x="-14232" y="1081602"/>
            <a:ext cx="4802256" cy="1847526"/>
          </a:xfrm>
          <a:prstGeom prst="rect">
            <a:avLst/>
          </a:prstGeom>
          <a:ln>
            <a:noFill/>
          </a:ln>
          <a:extLst>
            <a:ext uri="{53640926-AAD7-44D8-BBD7-CCE9431645EC}">
              <a14:shadowObscured xmlns:a14="http://schemas.microsoft.com/office/drawing/2010/main"/>
            </a:ext>
          </a:extLst>
        </p:spPr>
      </p:pic>
      <p:pic>
        <p:nvPicPr>
          <p:cNvPr id="9" name="Рисунок 8"/>
          <p:cNvPicPr/>
          <p:nvPr/>
        </p:nvPicPr>
        <p:blipFill>
          <a:blip r:embed="rId3"/>
          <a:stretch>
            <a:fillRect/>
          </a:stretch>
        </p:blipFill>
        <p:spPr>
          <a:xfrm>
            <a:off x="45720" y="3284984"/>
            <a:ext cx="3719830" cy="2786380"/>
          </a:xfrm>
          <a:prstGeom prst="rect">
            <a:avLst/>
          </a:prstGeom>
        </p:spPr>
      </p:pic>
      <p:pic>
        <p:nvPicPr>
          <p:cNvPr id="10" name="Рисунок 9"/>
          <p:cNvPicPr/>
          <p:nvPr/>
        </p:nvPicPr>
        <p:blipFill>
          <a:blip r:embed="rId4"/>
          <a:stretch>
            <a:fillRect/>
          </a:stretch>
        </p:blipFill>
        <p:spPr>
          <a:xfrm>
            <a:off x="4041140" y="3140968"/>
            <a:ext cx="5102860" cy="3220720"/>
          </a:xfrm>
          <a:prstGeom prst="rect">
            <a:avLst/>
          </a:prstGeom>
        </p:spPr>
      </p:pic>
    </p:spTree>
    <p:extLst>
      <p:ext uri="{BB962C8B-B14F-4D97-AF65-F5344CB8AC3E}">
        <p14:creationId xmlns:p14="http://schemas.microsoft.com/office/powerpoint/2010/main" val="58934040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48680"/>
            <a:ext cx="9145016" cy="694685"/>
          </a:xfrm>
        </p:spPr>
        <p:txBody>
          <a:bodyPr>
            <a:noAutofit/>
          </a:bodyPr>
          <a:lstStyle/>
          <a:p>
            <a:pPr algn="ctr"/>
            <a:r>
              <a:rPr lang="ru-RU" sz="5200" dirty="0" err="1"/>
              <a:t>Розробка</a:t>
            </a:r>
            <a:r>
              <a:rPr lang="ru-RU" sz="5200" dirty="0"/>
              <a:t> </a:t>
            </a:r>
            <a:r>
              <a:rPr lang="ru-RU" sz="5200" dirty="0" err="1"/>
              <a:t>таблиці</a:t>
            </a:r>
            <a:r>
              <a:rPr lang="ru-RU" sz="5200" dirty="0"/>
              <a:t> «</a:t>
            </a:r>
            <a:r>
              <a:rPr lang="ru-RU" sz="5200" dirty="0" err="1"/>
              <a:t>Автомобілі</a:t>
            </a:r>
            <a:r>
              <a:rPr lang="ru-RU" sz="5200" dirty="0"/>
              <a:t>»</a:t>
            </a:r>
            <a:endParaRPr lang="ru-RU" sz="5200" dirty="0"/>
          </a:p>
        </p:txBody>
      </p:sp>
      <p:sp>
        <p:nvSpPr>
          <p:cNvPr id="3" name="Текст 2"/>
          <p:cNvSpPr>
            <a:spLocks noGrp="1"/>
          </p:cNvSpPr>
          <p:nvPr>
            <p:ph type="body" idx="1"/>
          </p:nvPr>
        </p:nvSpPr>
        <p:spPr>
          <a:xfrm>
            <a:off x="899592" y="1556792"/>
            <a:ext cx="7734747" cy="4464496"/>
          </a:xfrm>
        </p:spPr>
        <p:txBody>
          <a:bodyPr>
            <a:noAutofit/>
          </a:bodyPr>
          <a:lstStyle/>
          <a:p>
            <a:pPr>
              <a:lnSpc>
                <a:spcPct val="100000"/>
              </a:lnSpc>
              <a:spcBef>
                <a:spcPts val="0"/>
              </a:spcBef>
              <a:spcAft>
                <a:spcPts val="0"/>
              </a:spcAft>
            </a:pPr>
            <a:r>
              <a:rPr lang="uk-UA" sz="1400" dirty="0"/>
              <a:t>USE [luba3]</a:t>
            </a:r>
          </a:p>
          <a:p>
            <a:pPr>
              <a:lnSpc>
                <a:spcPct val="100000"/>
              </a:lnSpc>
              <a:spcBef>
                <a:spcPts val="0"/>
              </a:spcBef>
              <a:spcAft>
                <a:spcPts val="0"/>
              </a:spcAft>
            </a:pPr>
            <a:r>
              <a:rPr lang="uk-UA" sz="1400" dirty="0"/>
              <a:t>GO</a:t>
            </a:r>
          </a:p>
          <a:p>
            <a:pPr>
              <a:lnSpc>
                <a:spcPct val="100000"/>
              </a:lnSpc>
              <a:spcBef>
                <a:spcPts val="0"/>
              </a:spcBef>
              <a:spcAft>
                <a:spcPts val="0"/>
              </a:spcAft>
            </a:pPr>
            <a:r>
              <a:rPr lang="uk-UA" sz="1400" dirty="0"/>
              <a:t>/****** </a:t>
            </a:r>
            <a:r>
              <a:rPr lang="uk-UA" sz="1400" dirty="0" err="1"/>
              <a:t>Object</a:t>
            </a:r>
            <a:r>
              <a:rPr lang="uk-UA" sz="1400" dirty="0"/>
              <a:t>:  </a:t>
            </a:r>
            <a:r>
              <a:rPr lang="uk-UA" sz="1400" dirty="0" err="1"/>
              <a:t>Table</a:t>
            </a:r>
            <a:r>
              <a:rPr lang="uk-UA" sz="1400" dirty="0"/>
              <a:t> [</a:t>
            </a:r>
            <a:r>
              <a:rPr lang="uk-UA" sz="1400" dirty="0" err="1"/>
              <a:t>dbo</a:t>
            </a:r>
            <a:r>
              <a:rPr lang="uk-UA" sz="1400" dirty="0"/>
              <a:t>].[Автомобілі]    </a:t>
            </a:r>
            <a:r>
              <a:rPr lang="uk-UA" sz="1400" dirty="0" err="1"/>
              <a:t>Script</a:t>
            </a:r>
            <a:r>
              <a:rPr lang="uk-UA" sz="1400" dirty="0"/>
              <a:t> </a:t>
            </a:r>
            <a:r>
              <a:rPr lang="uk-UA" sz="1400" dirty="0" err="1"/>
              <a:t>Date</a:t>
            </a:r>
            <a:r>
              <a:rPr lang="uk-UA" sz="1400" dirty="0"/>
              <a:t>: 14.06.2015 21:29:43 ******/</a:t>
            </a:r>
          </a:p>
          <a:p>
            <a:pPr>
              <a:lnSpc>
                <a:spcPct val="100000"/>
              </a:lnSpc>
              <a:spcBef>
                <a:spcPts val="0"/>
              </a:spcBef>
              <a:spcAft>
                <a:spcPts val="0"/>
              </a:spcAft>
            </a:pPr>
            <a:r>
              <a:rPr lang="uk-UA" sz="1400" dirty="0"/>
              <a:t>SET ANSI_NULLS ON</a:t>
            </a:r>
          </a:p>
          <a:p>
            <a:pPr>
              <a:lnSpc>
                <a:spcPct val="100000"/>
              </a:lnSpc>
              <a:spcBef>
                <a:spcPts val="0"/>
              </a:spcBef>
              <a:spcAft>
                <a:spcPts val="0"/>
              </a:spcAft>
            </a:pPr>
            <a:r>
              <a:rPr lang="uk-UA" sz="1400" dirty="0"/>
              <a:t>GO</a:t>
            </a:r>
          </a:p>
          <a:p>
            <a:pPr>
              <a:lnSpc>
                <a:spcPct val="100000"/>
              </a:lnSpc>
              <a:spcBef>
                <a:spcPts val="0"/>
              </a:spcBef>
              <a:spcAft>
                <a:spcPts val="0"/>
              </a:spcAft>
            </a:pPr>
            <a:r>
              <a:rPr lang="uk-UA" sz="1400" dirty="0"/>
              <a:t>SET QUOTED_IDENTIFIER ON</a:t>
            </a:r>
          </a:p>
          <a:p>
            <a:pPr>
              <a:lnSpc>
                <a:spcPct val="100000"/>
              </a:lnSpc>
              <a:spcBef>
                <a:spcPts val="0"/>
              </a:spcBef>
              <a:spcAft>
                <a:spcPts val="0"/>
              </a:spcAft>
            </a:pPr>
            <a:r>
              <a:rPr lang="uk-UA" sz="1400" dirty="0"/>
              <a:t>GO</a:t>
            </a:r>
          </a:p>
          <a:p>
            <a:pPr>
              <a:lnSpc>
                <a:spcPct val="100000"/>
              </a:lnSpc>
              <a:spcBef>
                <a:spcPts val="0"/>
              </a:spcBef>
              <a:spcAft>
                <a:spcPts val="0"/>
              </a:spcAft>
            </a:pPr>
            <a:r>
              <a:rPr lang="uk-UA" sz="1400" dirty="0"/>
              <a:t>CREATE TABLE [</a:t>
            </a:r>
            <a:r>
              <a:rPr lang="uk-UA" sz="1400" dirty="0" err="1"/>
              <a:t>dbo</a:t>
            </a:r>
            <a:r>
              <a:rPr lang="uk-UA" sz="1400" dirty="0"/>
              <a:t>].[Автомобілі](</a:t>
            </a:r>
          </a:p>
          <a:p>
            <a:pPr>
              <a:lnSpc>
                <a:spcPct val="100000"/>
              </a:lnSpc>
              <a:spcBef>
                <a:spcPts val="0"/>
              </a:spcBef>
              <a:spcAft>
                <a:spcPts val="0"/>
              </a:spcAft>
            </a:pPr>
            <a:r>
              <a:rPr lang="uk-UA" sz="1400" dirty="0"/>
              <a:t>	[ID] [</a:t>
            </a:r>
            <a:r>
              <a:rPr lang="uk-UA" sz="1400" dirty="0" err="1"/>
              <a:t>int</a:t>
            </a:r>
            <a:r>
              <a:rPr lang="uk-UA" sz="1400" dirty="0"/>
              <a:t>] NOT NULL,</a:t>
            </a:r>
          </a:p>
          <a:p>
            <a:pPr>
              <a:lnSpc>
                <a:spcPct val="100000"/>
              </a:lnSpc>
              <a:spcBef>
                <a:spcPts val="0"/>
              </a:spcBef>
              <a:spcAft>
                <a:spcPts val="0"/>
              </a:spcAft>
            </a:pPr>
            <a:r>
              <a:rPr lang="uk-UA" sz="1400" dirty="0"/>
              <a:t>	[Виробник] [</a:t>
            </a:r>
            <a:r>
              <a:rPr lang="uk-UA" sz="1400" dirty="0" err="1"/>
              <a:t>nvarchar</a:t>
            </a:r>
            <a:r>
              <a:rPr lang="uk-UA" sz="1400" dirty="0"/>
              <a:t>](255) NULL,</a:t>
            </a:r>
          </a:p>
          <a:p>
            <a:pPr>
              <a:lnSpc>
                <a:spcPct val="100000"/>
              </a:lnSpc>
              <a:spcBef>
                <a:spcPts val="0"/>
              </a:spcBef>
              <a:spcAft>
                <a:spcPts val="0"/>
              </a:spcAft>
            </a:pPr>
            <a:r>
              <a:rPr lang="uk-UA" sz="1400" dirty="0"/>
              <a:t>	[Марка] [</a:t>
            </a:r>
            <a:r>
              <a:rPr lang="uk-UA" sz="1400" dirty="0" err="1"/>
              <a:t>nvarchar</a:t>
            </a:r>
            <a:r>
              <a:rPr lang="uk-UA" sz="1400" dirty="0"/>
              <a:t>](255) NOT NULL,</a:t>
            </a:r>
          </a:p>
          <a:p>
            <a:pPr>
              <a:lnSpc>
                <a:spcPct val="100000"/>
              </a:lnSpc>
              <a:spcBef>
                <a:spcPts val="0"/>
              </a:spcBef>
              <a:spcAft>
                <a:spcPts val="0"/>
              </a:spcAft>
            </a:pPr>
            <a:r>
              <a:rPr lang="uk-UA" sz="1400" dirty="0"/>
              <a:t>	[Примітки] [</a:t>
            </a:r>
            <a:r>
              <a:rPr lang="uk-UA" sz="1400" dirty="0" err="1"/>
              <a:t>nvarchar</a:t>
            </a:r>
            <a:r>
              <a:rPr lang="uk-UA" sz="1400" dirty="0"/>
              <a:t>](</a:t>
            </a:r>
            <a:r>
              <a:rPr lang="uk-UA" sz="1400" dirty="0" err="1"/>
              <a:t>max</a:t>
            </a:r>
            <a:r>
              <a:rPr lang="uk-UA" sz="1400" dirty="0"/>
              <a:t>) NULL,</a:t>
            </a:r>
          </a:p>
          <a:p>
            <a:pPr>
              <a:lnSpc>
                <a:spcPct val="100000"/>
              </a:lnSpc>
              <a:spcBef>
                <a:spcPts val="0"/>
              </a:spcBef>
              <a:spcAft>
                <a:spcPts val="0"/>
              </a:spcAft>
            </a:pPr>
            <a:r>
              <a:rPr lang="uk-UA" sz="1400" dirty="0"/>
              <a:t>PRIMARY KEY CLUSTERED </a:t>
            </a:r>
          </a:p>
          <a:p>
            <a:pPr>
              <a:lnSpc>
                <a:spcPct val="100000"/>
              </a:lnSpc>
              <a:spcBef>
                <a:spcPts val="0"/>
              </a:spcBef>
              <a:spcAft>
                <a:spcPts val="0"/>
              </a:spcAft>
            </a:pPr>
            <a:r>
              <a:rPr lang="uk-UA" sz="1400" dirty="0"/>
              <a:t>(</a:t>
            </a:r>
          </a:p>
          <a:p>
            <a:pPr>
              <a:lnSpc>
                <a:spcPct val="100000"/>
              </a:lnSpc>
              <a:spcBef>
                <a:spcPts val="0"/>
              </a:spcBef>
              <a:spcAft>
                <a:spcPts val="0"/>
              </a:spcAft>
            </a:pPr>
            <a:r>
              <a:rPr lang="uk-UA" sz="1400" dirty="0"/>
              <a:t>	[Марка] ASC</a:t>
            </a:r>
          </a:p>
          <a:p>
            <a:pPr>
              <a:lnSpc>
                <a:spcPct val="100000"/>
              </a:lnSpc>
              <a:spcBef>
                <a:spcPts val="0"/>
              </a:spcBef>
              <a:spcAft>
                <a:spcPts val="0"/>
              </a:spcAft>
            </a:pPr>
            <a:r>
              <a:rPr lang="uk-UA" sz="1400" dirty="0"/>
              <a:t>)WITH (PAD_INDEX = OFF, STATISTICS_NORECOMPUTE = OFF, IGNORE_DUP_KEY = OFF, ALLOW_ROW_LOCKS = ON, ALLOW_PAGE_LOCKS = ON) ON [PRIMARY]</a:t>
            </a:r>
          </a:p>
          <a:p>
            <a:pPr>
              <a:lnSpc>
                <a:spcPct val="100000"/>
              </a:lnSpc>
              <a:spcBef>
                <a:spcPts val="0"/>
              </a:spcBef>
              <a:spcAft>
                <a:spcPts val="0"/>
              </a:spcAft>
            </a:pPr>
            <a:r>
              <a:rPr lang="uk-UA" sz="1400" dirty="0"/>
              <a:t>) ON [PRIMARY] TEXTIMAGE_ON [PRIMARY]</a:t>
            </a:r>
          </a:p>
          <a:p>
            <a:pPr>
              <a:lnSpc>
                <a:spcPct val="100000"/>
              </a:lnSpc>
              <a:spcBef>
                <a:spcPts val="0"/>
              </a:spcBef>
              <a:spcAft>
                <a:spcPts val="0"/>
              </a:spcAft>
            </a:pPr>
            <a:r>
              <a:rPr lang="uk-UA" sz="1400" dirty="0"/>
              <a:t>GO</a:t>
            </a:r>
          </a:p>
        </p:txBody>
      </p:sp>
    </p:spTree>
    <p:extLst>
      <p:ext uri="{BB962C8B-B14F-4D97-AF65-F5344CB8AC3E}">
        <p14:creationId xmlns:p14="http://schemas.microsoft.com/office/powerpoint/2010/main" val="337723762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48680"/>
            <a:ext cx="9145016" cy="694685"/>
          </a:xfrm>
        </p:spPr>
        <p:txBody>
          <a:bodyPr>
            <a:noAutofit/>
          </a:bodyPr>
          <a:lstStyle/>
          <a:p>
            <a:pPr algn="ctr"/>
            <a:r>
              <a:rPr lang="ru-RU" sz="5200" dirty="0" err="1"/>
              <a:t>Розробка</a:t>
            </a:r>
            <a:r>
              <a:rPr lang="ru-RU" sz="5200" dirty="0"/>
              <a:t> </a:t>
            </a:r>
            <a:r>
              <a:rPr lang="ru-RU" sz="5200" dirty="0" err="1"/>
              <a:t>таблиці</a:t>
            </a:r>
            <a:r>
              <a:rPr lang="ru-RU" sz="5200" dirty="0"/>
              <a:t> «</a:t>
            </a:r>
            <a:r>
              <a:rPr lang="ru-RU" sz="5200" dirty="0" err="1"/>
              <a:t>Автомобілі</a:t>
            </a:r>
            <a:r>
              <a:rPr lang="ru-RU" sz="5200" dirty="0"/>
              <a:t>»</a:t>
            </a:r>
            <a:endParaRPr lang="ru-RU" sz="5200" dirty="0"/>
          </a:p>
        </p:txBody>
      </p:sp>
      <p:sp>
        <p:nvSpPr>
          <p:cNvPr id="4" name="Текст 3"/>
          <p:cNvSpPr>
            <a:spLocks noGrp="1"/>
          </p:cNvSpPr>
          <p:nvPr>
            <p:ph type="body" idx="1"/>
          </p:nvPr>
        </p:nvSpPr>
        <p:spPr/>
        <p:txBody>
          <a:bodyPr/>
          <a:lstStyle/>
          <a:p>
            <a:endParaRPr lang="uk-UA"/>
          </a:p>
        </p:txBody>
      </p:sp>
      <p:pic>
        <p:nvPicPr>
          <p:cNvPr id="5" name="Рисунок 4"/>
          <p:cNvPicPr/>
          <p:nvPr/>
        </p:nvPicPr>
        <p:blipFill rotWithShape="1">
          <a:blip r:embed="rId2"/>
          <a:srcRect l="28957" t="15976" r="32198" b="9700"/>
          <a:stretch/>
        </p:blipFill>
        <p:spPr bwMode="auto">
          <a:xfrm>
            <a:off x="1835696" y="1412776"/>
            <a:ext cx="4884688" cy="478663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75934921"/>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48680"/>
            <a:ext cx="9145016" cy="694685"/>
          </a:xfrm>
        </p:spPr>
        <p:txBody>
          <a:bodyPr>
            <a:noAutofit/>
          </a:bodyPr>
          <a:lstStyle/>
          <a:p>
            <a:pPr algn="ctr"/>
            <a:r>
              <a:rPr lang="uk-UA" sz="5400" dirty="0"/>
              <a:t>Форма з реалізацією редагування  даних</a:t>
            </a:r>
            <a:endParaRPr lang="ru-RU" sz="5200" dirty="0"/>
          </a:p>
        </p:txBody>
      </p:sp>
      <p:sp>
        <p:nvSpPr>
          <p:cNvPr id="4" name="Текст 3"/>
          <p:cNvSpPr>
            <a:spLocks noGrp="1"/>
          </p:cNvSpPr>
          <p:nvPr>
            <p:ph type="body" idx="1"/>
          </p:nvPr>
        </p:nvSpPr>
        <p:spPr/>
        <p:txBody>
          <a:bodyPr/>
          <a:lstStyle/>
          <a:p>
            <a:endParaRPr lang="uk-UA"/>
          </a:p>
        </p:txBody>
      </p:sp>
      <p:pic>
        <p:nvPicPr>
          <p:cNvPr id="6" name="Рисунок 5" descr="Y:\Documents\TRTET\Снимок экрана 2015-06-20 в 21.40.53.png"/>
          <p:cNvPicPr/>
          <p:nvPr/>
        </p:nvPicPr>
        <p:blipFill>
          <a:blip r:embed="rId2">
            <a:extLst>
              <a:ext uri="{28A0092B-C50C-407E-A947-70E740481C1C}">
                <a14:useLocalDpi xmlns:a14="http://schemas.microsoft.com/office/drawing/2010/main" val="0"/>
              </a:ext>
            </a:extLst>
          </a:blip>
          <a:srcRect/>
          <a:stretch>
            <a:fillRect/>
          </a:stretch>
        </p:blipFill>
        <p:spPr bwMode="auto">
          <a:xfrm>
            <a:off x="1601787" y="1245870"/>
            <a:ext cx="5940425" cy="4366260"/>
          </a:xfrm>
          <a:prstGeom prst="rect">
            <a:avLst/>
          </a:prstGeom>
          <a:noFill/>
          <a:ln>
            <a:noFill/>
          </a:ln>
        </p:spPr>
      </p:pic>
    </p:spTree>
    <p:extLst>
      <p:ext uri="{BB962C8B-B14F-4D97-AF65-F5344CB8AC3E}">
        <p14:creationId xmlns:p14="http://schemas.microsoft.com/office/powerpoint/2010/main" val="275675082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48680"/>
            <a:ext cx="9145016" cy="694685"/>
          </a:xfrm>
        </p:spPr>
        <p:txBody>
          <a:bodyPr>
            <a:noAutofit/>
          </a:bodyPr>
          <a:lstStyle/>
          <a:p>
            <a:pPr algn="ctr"/>
            <a:r>
              <a:rPr lang="uk-UA" sz="5400" dirty="0"/>
              <a:t>Веб-доступ до розроблених запитів</a:t>
            </a:r>
            <a:endParaRPr lang="ru-RU" sz="5200" dirty="0"/>
          </a:p>
        </p:txBody>
      </p:sp>
      <p:sp>
        <p:nvSpPr>
          <p:cNvPr id="4" name="Текст 3"/>
          <p:cNvSpPr>
            <a:spLocks noGrp="1"/>
          </p:cNvSpPr>
          <p:nvPr>
            <p:ph type="body" idx="1"/>
          </p:nvPr>
        </p:nvSpPr>
        <p:spPr/>
        <p:txBody>
          <a:bodyPr/>
          <a:lstStyle/>
          <a:p>
            <a:endParaRPr lang="uk-UA"/>
          </a:p>
        </p:txBody>
      </p:sp>
      <p:pic>
        <p:nvPicPr>
          <p:cNvPr id="6" name="Рисунок 5" descr="Y:\Documents\TRTET\8zFagdhEfAI.jpg"/>
          <p:cNvPicPr/>
          <p:nvPr/>
        </p:nvPicPr>
        <p:blipFill rotWithShape="1">
          <a:blip r:embed="rId2">
            <a:extLst>
              <a:ext uri="{28A0092B-C50C-407E-A947-70E740481C1C}">
                <a14:useLocalDpi xmlns:a14="http://schemas.microsoft.com/office/drawing/2010/main" val="0"/>
              </a:ext>
            </a:extLst>
          </a:blip>
          <a:srcRect l="3019" t="7017" b="47251"/>
          <a:stretch/>
        </p:blipFill>
        <p:spPr bwMode="auto">
          <a:xfrm>
            <a:off x="0" y="1844824"/>
            <a:ext cx="9013976" cy="334638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4642342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48680"/>
            <a:ext cx="9145016" cy="694685"/>
          </a:xfrm>
        </p:spPr>
        <p:txBody>
          <a:bodyPr>
            <a:noAutofit/>
          </a:bodyPr>
          <a:lstStyle/>
          <a:p>
            <a:pPr algn="ctr"/>
            <a:r>
              <a:rPr lang="uk-UA" sz="5400" dirty="0"/>
              <a:t>Веб-доступ до звітів</a:t>
            </a:r>
            <a:endParaRPr lang="ru-RU" sz="5200" dirty="0"/>
          </a:p>
        </p:txBody>
      </p:sp>
      <p:sp>
        <p:nvSpPr>
          <p:cNvPr id="4" name="Текст 3"/>
          <p:cNvSpPr>
            <a:spLocks noGrp="1"/>
          </p:cNvSpPr>
          <p:nvPr>
            <p:ph type="body" idx="1"/>
          </p:nvPr>
        </p:nvSpPr>
        <p:spPr/>
        <p:txBody>
          <a:bodyPr/>
          <a:lstStyle/>
          <a:p>
            <a:endParaRPr lang="uk-UA"/>
          </a:p>
        </p:txBody>
      </p:sp>
      <p:pic>
        <p:nvPicPr>
          <p:cNvPr id="6" name="Рисунок 5" descr="Y:\Documents\TRTET\C7zlJcmZTy8.jpg"/>
          <p:cNvPicPr/>
          <p:nvPr/>
        </p:nvPicPr>
        <p:blipFill rotWithShape="1">
          <a:blip r:embed="rId2">
            <a:extLst>
              <a:ext uri="{28A0092B-C50C-407E-A947-70E740481C1C}">
                <a14:useLocalDpi xmlns:a14="http://schemas.microsoft.com/office/drawing/2010/main" val="0"/>
              </a:ext>
            </a:extLst>
          </a:blip>
          <a:srcRect l="3170" t="7017" b="51122"/>
          <a:stretch/>
        </p:blipFill>
        <p:spPr bwMode="auto">
          <a:xfrm>
            <a:off x="179512" y="1700808"/>
            <a:ext cx="8795056" cy="305784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5899363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48680"/>
            <a:ext cx="9145016" cy="694685"/>
          </a:xfrm>
        </p:spPr>
        <p:txBody>
          <a:bodyPr>
            <a:noAutofit/>
          </a:bodyPr>
          <a:lstStyle/>
          <a:p>
            <a:pPr algn="ctr"/>
            <a:r>
              <a:rPr lang="uk-UA" sz="5400" dirty="0"/>
              <a:t>Організація WEB-інтерфейсу бази даних</a:t>
            </a:r>
            <a:endParaRPr lang="ru-RU" sz="5200" dirty="0"/>
          </a:p>
        </p:txBody>
      </p:sp>
      <p:sp>
        <p:nvSpPr>
          <p:cNvPr id="4" name="Текст 3"/>
          <p:cNvSpPr>
            <a:spLocks noGrp="1"/>
          </p:cNvSpPr>
          <p:nvPr>
            <p:ph type="body" idx="1"/>
          </p:nvPr>
        </p:nvSpPr>
        <p:spPr/>
        <p:txBody>
          <a:bodyPr/>
          <a:lstStyle/>
          <a:p>
            <a:endParaRPr lang="uk-UA"/>
          </a:p>
        </p:txBody>
      </p:sp>
      <p:pic>
        <p:nvPicPr>
          <p:cNvPr id="6" name="Рисунок 5" descr="Y:\Documents\TRTET\Снимок экрана 2015-06-20 в 21.56.43.png"/>
          <p:cNvPicPr/>
          <p:nvPr/>
        </p:nvPicPr>
        <p:blipFill>
          <a:blip r:embed="rId2">
            <a:extLst>
              <a:ext uri="{28A0092B-C50C-407E-A947-70E740481C1C}">
                <a14:useLocalDpi xmlns:a14="http://schemas.microsoft.com/office/drawing/2010/main" val="0"/>
              </a:ext>
            </a:extLst>
          </a:blip>
          <a:srcRect/>
          <a:stretch>
            <a:fillRect/>
          </a:stretch>
        </p:blipFill>
        <p:spPr bwMode="auto">
          <a:xfrm>
            <a:off x="150201" y="1052736"/>
            <a:ext cx="5940425" cy="1457960"/>
          </a:xfrm>
          <a:prstGeom prst="rect">
            <a:avLst/>
          </a:prstGeom>
          <a:noFill/>
          <a:ln>
            <a:noFill/>
          </a:ln>
        </p:spPr>
      </p:pic>
      <p:pic>
        <p:nvPicPr>
          <p:cNvPr id="7" name="Рисунок 6" descr="Y:\Documents\TRTET\Снимок экрана 2015-06-20 в 21.58.08.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9712" y="3023169"/>
            <a:ext cx="5940425" cy="2392045"/>
          </a:xfrm>
          <a:prstGeom prst="rect">
            <a:avLst/>
          </a:prstGeom>
          <a:noFill/>
          <a:ln>
            <a:noFill/>
          </a:ln>
        </p:spPr>
      </p:pic>
    </p:spTree>
    <p:extLst>
      <p:ext uri="{BB962C8B-B14F-4D97-AF65-F5344CB8AC3E}">
        <p14:creationId xmlns:p14="http://schemas.microsoft.com/office/powerpoint/2010/main" val="35168222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54713" cy="694685"/>
          </a:xfrm>
        </p:spPr>
        <p:txBody>
          <a:bodyPr>
            <a:normAutofit fontScale="90000"/>
          </a:bodyPr>
          <a:lstStyle/>
          <a:p>
            <a:pPr algn="ctr"/>
            <a:r>
              <a:rPr lang="uk-UA" dirty="0" smtClean="0"/>
              <a:t>Результат</a:t>
            </a:r>
            <a:endParaRPr lang="ru-RU" dirty="0"/>
          </a:p>
        </p:txBody>
      </p:sp>
      <p:sp>
        <p:nvSpPr>
          <p:cNvPr id="3" name="Текст 2"/>
          <p:cNvSpPr>
            <a:spLocks noGrp="1"/>
          </p:cNvSpPr>
          <p:nvPr>
            <p:ph type="body" idx="1"/>
          </p:nvPr>
        </p:nvSpPr>
        <p:spPr>
          <a:xfrm>
            <a:off x="899592" y="1556792"/>
            <a:ext cx="7734747" cy="4464496"/>
          </a:xfrm>
        </p:spPr>
        <p:txBody>
          <a:bodyPr>
            <a:noAutofit/>
          </a:bodyPr>
          <a:lstStyle/>
          <a:p>
            <a:r>
              <a:rPr lang="uk-UA" sz="2800" dirty="0"/>
              <a:t>В роботі була спроектована та реалізована реляційна база даних засобами мова SQL, яка є основою багатьох СУБД. Завдяки використанню сучасних засобів </a:t>
            </a:r>
            <a:r>
              <a:rPr lang="uk-UA" sz="2800" dirty="0" err="1"/>
              <a:t>сайтобудування</a:t>
            </a:r>
            <a:r>
              <a:rPr lang="uk-UA" sz="2800" dirty="0"/>
              <a:t> був розроблений веб-інтерфейс для керування процесами введення, редагування та видалення інформації</a:t>
            </a:r>
            <a:r>
              <a:rPr lang="uk-UA" sz="2800" dirty="0" smtClean="0"/>
              <a:t>.</a:t>
            </a:r>
            <a:endParaRPr lang="uk-UA" sz="2800" dirty="0"/>
          </a:p>
        </p:txBody>
      </p:sp>
    </p:spTree>
    <p:extLst>
      <p:ext uri="{BB962C8B-B14F-4D97-AF65-F5344CB8AC3E}">
        <p14:creationId xmlns:p14="http://schemas.microsoft.com/office/powerpoint/2010/main" val="1396464414"/>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2420888"/>
            <a:ext cx="7239000" cy="1362075"/>
          </a:xfrm>
        </p:spPr>
        <p:txBody>
          <a:bodyPr>
            <a:noAutofit/>
          </a:bodyPr>
          <a:lstStyle/>
          <a:p>
            <a:pPr algn="ctr"/>
            <a:r>
              <a:rPr lang="uk-UA" sz="6000" dirty="0" smtClean="0"/>
              <a:t>Дякую за увагу.</a:t>
            </a:r>
            <a:br>
              <a:rPr lang="uk-UA" sz="6000" dirty="0" smtClean="0"/>
            </a:br>
            <a:r>
              <a:rPr lang="uk-UA" sz="6000" dirty="0" smtClean="0"/>
              <a:t>Доповідь завершено!</a:t>
            </a:r>
            <a:endParaRPr lang="ru-RU" sz="6000" dirty="0"/>
          </a:p>
        </p:txBody>
      </p:sp>
    </p:spTree>
    <p:extLst>
      <p:ext uri="{BB962C8B-B14F-4D97-AF65-F5344CB8AC3E}">
        <p14:creationId xmlns:p14="http://schemas.microsoft.com/office/powerpoint/2010/main" val="8001039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54713" cy="694685"/>
          </a:xfrm>
        </p:spPr>
        <p:txBody>
          <a:bodyPr>
            <a:normAutofit fontScale="90000"/>
          </a:bodyPr>
          <a:lstStyle/>
          <a:p>
            <a:pPr algn="ctr"/>
            <a:r>
              <a:rPr lang="uk-UA" b="1" dirty="0" smtClean="0"/>
              <a:t>ВСТУП</a:t>
            </a:r>
            <a:endParaRPr lang="ru-RU" dirty="0"/>
          </a:p>
        </p:txBody>
      </p:sp>
      <p:sp>
        <p:nvSpPr>
          <p:cNvPr id="3" name="Текст 2"/>
          <p:cNvSpPr>
            <a:spLocks noGrp="1"/>
          </p:cNvSpPr>
          <p:nvPr>
            <p:ph type="body" idx="1"/>
          </p:nvPr>
        </p:nvSpPr>
        <p:spPr>
          <a:xfrm>
            <a:off x="899592" y="1556792"/>
            <a:ext cx="7734747" cy="4464496"/>
          </a:xfrm>
        </p:spPr>
        <p:txBody>
          <a:bodyPr>
            <a:noAutofit/>
          </a:bodyPr>
          <a:lstStyle/>
          <a:p>
            <a:r>
              <a:rPr lang="uk-UA" sz="2800" dirty="0"/>
              <a:t>Дана дипломна робота присвячена розробці бази даних із веб-інтерфейсом для платної автостоянки. Розробка стане інструментом автоматизованого та зручного засобу, що спростить роботу персоналу у процесі використання та оновлення даних про особливості роботи автостоянки.</a:t>
            </a:r>
          </a:p>
          <a:p>
            <a:r>
              <a:rPr lang="uk-UA" sz="2800" dirty="0"/>
              <a:t>Високий рівень виконання завдання досягнуто за рахунок використання SQL.</a:t>
            </a:r>
          </a:p>
        </p:txBody>
      </p:sp>
    </p:spTree>
    <p:extLst>
      <p:ext uri="{BB962C8B-B14F-4D97-AF65-F5344CB8AC3E}">
        <p14:creationId xmlns:p14="http://schemas.microsoft.com/office/powerpoint/2010/main" val="147296025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54713" cy="694685"/>
          </a:xfrm>
        </p:spPr>
        <p:txBody>
          <a:bodyPr>
            <a:normAutofit fontScale="90000"/>
          </a:bodyPr>
          <a:lstStyle/>
          <a:p>
            <a:pPr algn="ctr"/>
            <a:r>
              <a:rPr lang="uk-UA" dirty="0" smtClean="0"/>
              <a:t>Переваги SQL</a:t>
            </a:r>
            <a:endParaRPr lang="ru-RU" dirty="0"/>
          </a:p>
        </p:txBody>
      </p:sp>
      <p:sp>
        <p:nvSpPr>
          <p:cNvPr id="3" name="Текст 2"/>
          <p:cNvSpPr>
            <a:spLocks noGrp="1"/>
          </p:cNvSpPr>
          <p:nvPr>
            <p:ph type="body" idx="1"/>
          </p:nvPr>
        </p:nvSpPr>
        <p:spPr>
          <a:xfrm>
            <a:off x="899592" y="1556792"/>
            <a:ext cx="7734747" cy="4464496"/>
          </a:xfrm>
        </p:spPr>
        <p:txBody>
          <a:bodyPr>
            <a:noAutofit/>
          </a:bodyPr>
          <a:lstStyle/>
          <a:p>
            <a:r>
              <a:rPr lang="uk-UA" sz="2800" dirty="0"/>
              <a:t>– стандартність мови SQL – її використання в програмах стандартизовано міжнародними організаціями;</a:t>
            </a:r>
          </a:p>
          <a:p>
            <a:r>
              <a:rPr lang="uk-UA" sz="2800" dirty="0"/>
              <a:t>– незалежність від конкретних систем управління базами даних (СУБД) – всі розповсюджені СУБД використають SQL, завдяки якій реляційну базу даних і програми, які з нею працюють, можна перенести в іншу базу з мінімальними доробками;</a:t>
            </a:r>
          </a:p>
        </p:txBody>
      </p:sp>
    </p:spTree>
    <p:extLst>
      <p:ext uri="{BB962C8B-B14F-4D97-AF65-F5344CB8AC3E}">
        <p14:creationId xmlns:p14="http://schemas.microsoft.com/office/powerpoint/2010/main" val="97715844"/>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54713" cy="694685"/>
          </a:xfrm>
        </p:spPr>
        <p:txBody>
          <a:bodyPr>
            <a:normAutofit fontScale="90000"/>
          </a:bodyPr>
          <a:lstStyle/>
          <a:p>
            <a:pPr algn="ctr"/>
            <a:r>
              <a:rPr lang="uk-UA" dirty="0" smtClean="0"/>
              <a:t>Переваги SQL</a:t>
            </a:r>
            <a:endParaRPr lang="ru-RU" dirty="0"/>
          </a:p>
        </p:txBody>
      </p:sp>
      <p:sp>
        <p:nvSpPr>
          <p:cNvPr id="3" name="Текст 2"/>
          <p:cNvSpPr>
            <a:spLocks noGrp="1"/>
          </p:cNvSpPr>
          <p:nvPr>
            <p:ph type="body" idx="1"/>
          </p:nvPr>
        </p:nvSpPr>
        <p:spPr>
          <a:xfrm>
            <a:off x="899592" y="1556792"/>
            <a:ext cx="7734747" cy="4464496"/>
          </a:xfrm>
        </p:spPr>
        <p:txBody>
          <a:bodyPr>
            <a:noAutofit/>
          </a:bodyPr>
          <a:lstStyle/>
          <a:p>
            <a:r>
              <a:rPr lang="uk-UA" sz="2800" dirty="0"/>
              <a:t>можливість створення інтерактивних запитів – SQL забезпечує користувачам негайний доступ до даних, при цьому в інтерактивному режимі можна одержати результат запиту за дуже короткий час без написання складної програми</a:t>
            </a:r>
            <a:r>
              <a:rPr lang="uk-UA" sz="2800" dirty="0" smtClean="0"/>
              <a:t>;</a:t>
            </a:r>
            <a:endParaRPr lang="uk-UA" sz="2800" dirty="0"/>
          </a:p>
        </p:txBody>
      </p:sp>
    </p:spTree>
    <p:extLst>
      <p:ext uri="{BB962C8B-B14F-4D97-AF65-F5344CB8AC3E}">
        <p14:creationId xmlns:p14="http://schemas.microsoft.com/office/powerpoint/2010/main" val="3621242924"/>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54713" cy="694685"/>
          </a:xfrm>
        </p:spPr>
        <p:txBody>
          <a:bodyPr>
            <a:normAutofit fontScale="90000"/>
          </a:bodyPr>
          <a:lstStyle/>
          <a:p>
            <a:pPr algn="ctr"/>
            <a:r>
              <a:rPr lang="uk-UA" dirty="0" smtClean="0"/>
              <a:t>Переваги SQL</a:t>
            </a:r>
            <a:endParaRPr lang="ru-RU" dirty="0"/>
          </a:p>
        </p:txBody>
      </p:sp>
      <p:sp>
        <p:nvSpPr>
          <p:cNvPr id="3" name="Текст 2"/>
          <p:cNvSpPr>
            <a:spLocks noGrp="1"/>
          </p:cNvSpPr>
          <p:nvPr>
            <p:ph type="body" idx="1"/>
          </p:nvPr>
        </p:nvSpPr>
        <p:spPr>
          <a:xfrm>
            <a:off x="899592" y="1556792"/>
            <a:ext cx="7734747" cy="4464496"/>
          </a:xfrm>
        </p:spPr>
        <p:txBody>
          <a:bodyPr>
            <a:noAutofit/>
          </a:bodyPr>
          <a:lstStyle/>
          <a:p>
            <a:r>
              <a:rPr lang="uk-UA" sz="2800" dirty="0"/>
              <a:t>можливість динамічної зміни й розширення структури бази даних – мова SQL навіть під час звертання до даних дозволяє маніпулювати структурою бази даних. Це велика перевага перед мовами статичного визначення даних, які забороняють доступ до бази даних під час зміни її структури</a:t>
            </a:r>
          </a:p>
        </p:txBody>
      </p:sp>
    </p:spTree>
    <p:extLst>
      <p:ext uri="{BB962C8B-B14F-4D97-AF65-F5344CB8AC3E}">
        <p14:creationId xmlns:p14="http://schemas.microsoft.com/office/powerpoint/2010/main" val="132420191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54713" cy="694685"/>
          </a:xfrm>
        </p:spPr>
        <p:txBody>
          <a:bodyPr>
            <a:noAutofit/>
          </a:bodyPr>
          <a:lstStyle/>
          <a:p>
            <a:pPr algn="ctr"/>
            <a:r>
              <a:rPr lang="ru-RU" sz="5200" dirty="0" err="1"/>
              <a:t>Архітектура</a:t>
            </a:r>
            <a:r>
              <a:rPr lang="ru-RU" sz="5200" dirty="0"/>
              <a:t> </a:t>
            </a:r>
            <a:r>
              <a:rPr lang="ru-RU" sz="5200" dirty="0" smtClean="0"/>
              <a:t>БД SQL </a:t>
            </a:r>
            <a:r>
              <a:rPr lang="ru-RU" sz="5200" dirty="0" err="1"/>
              <a:t>Server</a:t>
            </a:r>
            <a:endParaRPr lang="ru-RU" sz="5200" dirty="0"/>
          </a:p>
        </p:txBody>
      </p:sp>
      <p:sp>
        <p:nvSpPr>
          <p:cNvPr id="4" name="Текст 3"/>
          <p:cNvSpPr>
            <a:spLocks noGrp="1"/>
          </p:cNvSpPr>
          <p:nvPr>
            <p:ph type="body" idx="1"/>
          </p:nvPr>
        </p:nvSpPr>
        <p:spPr/>
        <p:txBody>
          <a:bodyPr/>
          <a:lstStyle/>
          <a:p>
            <a:endParaRPr lang="uk-UA"/>
          </a:p>
        </p:txBody>
      </p:sp>
      <p:grpSp>
        <p:nvGrpSpPr>
          <p:cNvPr id="6" name="Группа 5"/>
          <p:cNvGrpSpPr>
            <a:grpSpLocks/>
          </p:cNvGrpSpPr>
          <p:nvPr/>
        </p:nvGrpSpPr>
        <p:grpSpPr bwMode="auto">
          <a:xfrm>
            <a:off x="1763688" y="1243365"/>
            <a:ext cx="5311772" cy="4765034"/>
            <a:chOff x="1816" y="2261"/>
            <a:chExt cx="9328" cy="7374"/>
          </a:xfrm>
        </p:grpSpPr>
        <p:sp>
          <p:nvSpPr>
            <p:cNvPr id="7" name="Надпись 2"/>
            <p:cNvSpPr txBox="1">
              <a:spLocks noChangeArrowheads="1"/>
            </p:cNvSpPr>
            <p:nvPr/>
          </p:nvSpPr>
          <p:spPr bwMode="auto">
            <a:xfrm>
              <a:off x="1816" y="2261"/>
              <a:ext cx="2768"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en-US" sz="1400">
                  <a:solidFill>
                    <a:srgbClr val="000000"/>
                  </a:solidFill>
                  <a:effectLst/>
                  <a:latin typeface="Times New Roman" panose="02020603050405020304" pitchFamily="18" charset="0"/>
                  <a:ea typeface="Times New Roman" panose="02020603050405020304" pitchFamily="18" charset="0"/>
                </a:rPr>
                <a:t>SQL Server</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8" name="Надпись 3"/>
            <p:cNvSpPr txBox="1">
              <a:spLocks noChangeArrowheads="1"/>
            </p:cNvSpPr>
            <p:nvPr/>
          </p:nvSpPr>
          <p:spPr bwMode="auto">
            <a:xfrm>
              <a:off x="3071" y="3158"/>
              <a:ext cx="2768"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ru-RU" sz="1400">
                  <a:solidFill>
                    <a:srgbClr val="000000"/>
                  </a:solidFill>
                  <a:effectLst/>
                  <a:latin typeface="Times New Roman" panose="02020603050405020304" pitchFamily="18" charset="0"/>
                  <a:ea typeface="Times New Roman" panose="02020603050405020304" pitchFamily="18" charset="0"/>
                </a:rPr>
                <a:t>Бази даних</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9" name="Надпись 5"/>
            <p:cNvSpPr txBox="1">
              <a:spLocks noChangeArrowheads="1"/>
            </p:cNvSpPr>
            <p:nvPr/>
          </p:nvSpPr>
          <p:spPr bwMode="auto">
            <a:xfrm>
              <a:off x="3061" y="4025"/>
              <a:ext cx="2768"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ru-RU" sz="1400">
                  <a:solidFill>
                    <a:srgbClr val="000000"/>
                  </a:solidFill>
                  <a:effectLst/>
                  <a:latin typeface="Times New Roman" panose="02020603050405020304" pitchFamily="18" charset="0"/>
                  <a:ea typeface="Times New Roman" panose="02020603050405020304" pitchFamily="18" charset="0"/>
                </a:rPr>
                <a:t>Об’єкти</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10" name="Надпись 20"/>
            <p:cNvSpPr txBox="1">
              <a:spLocks noChangeArrowheads="1"/>
            </p:cNvSpPr>
            <p:nvPr/>
          </p:nvSpPr>
          <p:spPr bwMode="auto">
            <a:xfrm>
              <a:off x="4565" y="5126"/>
              <a:ext cx="2768"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ru-RU" sz="1400">
                  <a:solidFill>
                    <a:srgbClr val="000000"/>
                  </a:solidFill>
                  <a:effectLst/>
                  <a:latin typeface="Times New Roman" panose="02020603050405020304" pitchFamily="18" charset="0"/>
                  <a:ea typeface="Times New Roman" panose="02020603050405020304" pitchFamily="18" charset="0"/>
                </a:rPr>
                <a:t>Таблиці</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11" name="Надпись 15"/>
            <p:cNvSpPr txBox="1">
              <a:spLocks noChangeArrowheads="1"/>
            </p:cNvSpPr>
            <p:nvPr/>
          </p:nvSpPr>
          <p:spPr bwMode="auto">
            <a:xfrm>
              <a:off x="4565" y="6034"/>
              <a:ext cx="2768"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ru-RU" sz="1400">
                  <a:solidFill>
                    <a:srgbClr val="000000"/>
                  </a:solidFill>
                  <a:effectLst/>
                  <a:latin typeface="Times New Roman" panose="02020603050405020304" pitchFamily="18" charset="0"/>
                  <a:ea typeface="Times New Roman" panose="02020603050405020304" pitchFamily="18" charset="0"/>
                </a:rPr>
                <a:t>Індекси</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12" name="Надпись 6"/>
            <p:cNvSpPr txBox="1">
              <a:spLocks noChangeArrowheads="1"/>
            </p:cNvSpPr>
            <p:nvPr/>
          </p:nvSpPr>
          <p:spPr bwMode="auto">
            <a:xfrm>
              <a:off x="4558" y="6924"/>
              <a:ext cx="2767"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ru-RU" sz="1400">
                  <a:solidFill>
                    <a:srgbClr val="000000"/>
                  </a:solidFill>
                  <a:effectLst/>
                  <a:latin typeface="Times New Roman" panose="02020603050405020304" pitchFamily="18" charset="0"/>
                  <a:ea typeface="Times New Roman" panose="02020603050405020304" pitchFamily="18" charset="0"/>
                </a:rPr>
                <a:t>Представлення</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13" name="Надпись 14"/>
            <p:cNvSpPr txBox="1">
              <a:spLocks noChangeArrowheads="1"/>
            </p:cNvSpPr>
            <p:nvPr/>
          </p:nvSpPr>
          <p:spPr bwMode="auto">
            <a:xfrm>
              <a:off x="4558" y="7842"/>
              <a:ext cx="2768"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ru-RU" sz="1400">
                  <a:solidFill>
                    <a:srgbClr val="000000"/>
                  </a:solidFill>
                  <a:effectLst/>
                  <a:latin typeface="Times New Roman" panose="02020603050405020304" pitchFamily="18" charset="0"/>
                  <a:ea typeface="Times New Roman" panose="02020603050405020304" pitchFamily="18" charset="0"/>
                </a:rPr>
                <a:t>Обмеження</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14" name="Надпись 9"/>
            <p:cNvSpPr txBox="1">
              <a:spLocks noChangeArrowheads="1"/>
            </p:cNvSpPr>
            <p:nvPr/>
          </p:nvSpPr>
          <p:spPr bwMode="auto">
            <a:xfrm>
              <a:off x="8173" y="5095"/>
              <a:ext cx="2767"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ru-RU" sz="1400">
                  <a:solidFill>
                    <a:srgbClr val="000000"/>
                  </a:solidFill>
                  <a:effectLst/>
                  <a:latin typeface="Times New Roman" panose="02020603050405020304" pitchFamily="18" charset="0"/>
                  <a:ea typeface="Times New Roman" panose="02020603050405020304" pitchFamily="18" charset="0"/>
                </a:rPr>
                <a:t>Правила</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15" name="Надпись 10"/>
            <p:cNvSpPr txBox="1">
              <a:spLocks noChangeArrowheads="1"/>
            </p:cNvSpPr>
            <p:nvPr/>
          </p:nvSpPr>
          <p:spPr bwMode="auto">
            <a:xfrm>
              <a:off x="8173" y="6013"/>
              <a:ext cx="2768"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ru-RU" sz="1200">
                  <a:solidFill>
                    <a:srgbClr val="000000"/>
                  </a:solidFill>
                  <a:effectLst/>
                  <a:latin typeface="Times New Roman" panose="02020603050405020304" pitchFamily="18" charset="0"/>
                  <a:ea typeface="Times New Roman" panose="02020603050405020304" pitchFamily="18" charset="0"/>
                </a:rPr>
                <a:t>Значення за замовчуванням</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16" name="Надпись 11"/>
            <p:cNvSpPr txBox="1">
              <a:spLocks noChangeArrowheads="1"/>
            </p:cNvSpPr>
            <p:nvPr/>
          </p:nvSpPr>
          <p:spPr bwMode="auto">
            <a:xfrm>
              <a:off x="8173" y="6984"/>
              <a:ext cx="2767"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ru-RU" sz="1400">
                  <a:solidFill>
                    <a:srgbClr val="000000"/>
                  </a:solidFill>
                  <a:effectLst/>
                  <a:latin typeface="Times New Roman" panose="02020603050405020304" pitchFamily="18" charset="0"/>
                  <a:ea typeface="Times New Roman" panose="02020603050405020304" pitchFamily="18" charset="0"/>
                </a:rPr>
                <a:t>Тригери</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17" name="Надпись 12"/>
            <p:cNvSpPr txBox="1">
              <a:spLocks noChangeArrowheads="1"/>
            </p:cNvSpPr>
            <p:nvPr/>
          </p:nvSpPr>
          <p:spPr bwMode="auto">
            <a:xfrm>
              <a:off x="8173" y="7901"/>
              <a:ext cx="2767"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ru-RU" sz="1400">
                  <a:solidFill>
                    <a:srgbClr val="000000"/>
                  </a:solidFill>
                  <a:effectLst/>
                  <a:latin typeface="Times New Roman" panose="02020603050405020304" pitchFamily="18" charset="0"/>
                  <a:ea typeface="Times New Roman" panose="02020603050405020304" pitchFamily="18" charset="0"/>
                </a:rPr>
                <a:t>Процедури</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18" name="Надпись 13"/>
            <p:cNvSpPr txBox="1">
              <a:spLocks noChangeArrowheads="1"/>
            </p:cNvSpPr>
            <p:nvPr/>
          </p:nvSpPr>
          <p:spPr bwMode="auto">
            <a:xfrm>
              <a:off x="8193" y="8728"/>
              <a:ext cx="2767" cy="674"/>
            </a:xfrm>
            <a:prstGeom prst="rect">
              <a:avLst/>
            </a:prstGeom>
            <a:solidFill>
              <a:schemeClr val="lt1">
                <a:lumMod val="100000"/>
                <a:lumOff val="0"/>
              </a:schemeClr>
            </a:solidFill>
            <a:ln w="6350">
              <a:solidFill>
                <a:srgbClr val="000000"/>
              </a:solidFill>
              <a:miter lim="800000"/>
              <a:headEnd/>
              <a:tailEnd/>
            </a:ln>
          </p:spPr>
          <p:txBody>
            <a:bodyPr rot="0" vert="horz" wrap="square" lIns="91440" tIns="45720" rIns="91440" bIns="45720" anchor="t" anchorCtr="0" upright="1">
              <a:noAutofit/>
            </a:bodyPr>
            <a:lstStyle/>
            <a:p>
              <a:pPr>
                <a:spcAft>
                  <a:spcPts val="0"/>
                </a:spcAft>
              </a:pPr>
              <a:r>
                <a:rPr lang="ru-RU" sz="1400">
                  <a:solidFill>
                    <a:srgbClr val="000000"/>
                  </a:solidFill>
                  <a:effectLst/>
                  <a:latin typeface="Times New Roman" panose="02020603050405020304" pitchFamily="18" charset="0"/>
                  <a:ea typeface="Times New Roman" panose="02020603050405020304" pitchFamily="18" charset="0"/>
                </a:rPr>
                <a:t>Типи даних</a:t>
              </a:r>
              <a:endParaRPr lang="uk-UA" sz="1200">
                <a:solidFill>
                  <a:srgbClr val="000000"/>
                </a:solidFill>
                <a:effectLst/>
                <a:latin typeface="Times New Roman" panose="02020603050405020304" pitchFamily="18" charset="0"/>
                <a:ea typeface="Times New Roman" panose="02020603050405020304" pitchFamily="18" charset="0"/>
              </a:endParaRPr>
            </a:p>
          </p:txBody>
        </p:sp>
        <p:sp>
          <p:nvSpPr>
            <p:cNvPr id="19" name="Полилиния 18"/>
            <p:cNvSpPr>
              <a:spLocks/>
            </p:cNvSpPr>
            <p:nvPr/>
          </p:nvSpPr>
          <p:spPr bwMode="auto">
            <a:xfrm>
              <a:off x="2061" y="2925"/>
              <a:ext cx="1001" cy="541"/>
            </a:xfrm>
            <a:custGeom>
              <a:avLst/>
              <a:gdLst>
                <a:gd name="T0" fmla="*/ 0 w 635540"/>
                <a:gd name="T1" fmla="*/ 0 h 343711"/>
                <a:gd name="T2" fmla="*/ 0 w 635540"/>
                <a:gd name="T3" fmla="*/ 343711 h 343711"/>
                <a:gd name="T4" fmla="*/ 635540 w 635540"/>
                <a:gd name="T5" fmla="*/ 343711 h 343711"/>
                <a:gd name="T6" fmla="*/ 0 60000 65536"/>
                <a:gd name="T7" fmla="*/ 0 60000 65536"/>
                <a:gd name="T8" fmla="*/ 0 60000 65536"/>
              </a:gdLst>
              <a:ahLst/>
              <a:cxnLst>
                <a:cxn ang="T6">
                  <a:pos x="T0" y="T1"/>
                </a:cxn>
                <a:cxn ang="T7">
                  <a:pos x="T2" y="T3"/>
                </a:cxn>
                <a:cxn ang="T8">
                  <a:pos x="T4" y="T5"/>
                </a:cxn>
              </a:cxnLst>
              <a:rect l="0" t="0" r="r" b="b"/>
              <a:pathLst>
                <a:path w="635540" h="343711">
                  <a:moveTo>
                    <a:pt x="0" y="0"/>
                  </a:moveTo>
                  <a:lnTo>
                    <a:pt x="0" y="343711"/>
                  </a:lnTo>
                  <a:lnTo>
                    <a:pt x="635540" y="343711"/>
                  </a:lnTo>
                </a:path>
              </a:pathLst>
            </a:custGeom>
            <a:noFill/>
            <a:ln w="25400">
              <a:solidFill>
                <a:schemeClr val="tx1">
                  <a:lumMod val="100000"/>
                  <a:lumOff val="0"/>
                </a:schemeClr>
              </a:solidFill>
              <a:round/>
              <a:headEnd/>
              <a:tailEnd type="triangle" w="med" len="me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uk-UA"/>
            </a:p>
          </p:txBody>
        </p:sp>
        <p:sp>
          <p:nvSpPr>
            <p:cNvPr id="20" name="Полилиния 19"/>
            <p:cNvSpPr>
              <a:spLocks/>
            </p:cNvSpPr>
            <p:nvPr/>
          </p:nvSpPr>
          <p:spPr bwMode="auto">
            <a:xfrm>
              <a:off x="2051" y="3660"/>
              <a:ext cx="1021" cy="735"/>
            </a:xfrm>
            <a:custGeom>
              <a:avLst/>
              <a:gdLst>
                <a:gd name="T0" fmla="*/ 635541 w 648511"/>
                <a:gd name="T1" fmla="*/ 0 h 466927"/>
                <a:gd name="T2" fmla="*/ 0 w 648511"/>
                <a:gd name="T3" fmla="*/ 0 h 466927"/>
                <a:gd name="T4" fmla="*/ 0 w 648511"/>
                <a:gd name="T5" fmla="*/ 466927 h 466927"/>
                <a:gd name="T6" fmla="*/ 648511 w 648511"/>
                <a:gd name="T7" fmla="*/ 466927 h 4669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8511" h="466927">
                  <a:moveTo>
                    <a:pt x="635541" y="0"/>
                  </a:moveTo>
                  <a:lnTo>
                    <a:pt x="0" y="0"/>
                  </a:lnTo>
                  <a:lnTo>
                    <a:pt x="0" y="466927"/>
                  </a:lnTo>
                  <a:lnTo>
                    <a:pt x="648511" y="466927"/>
                  </a:lnTo>
                </a:path>
              </a:pathLst>
            </a:custGeom>
            <a:noFill/>
            <a:ln w="25400">
              <a:solidFill>
                <a:schemeClr val="tx1">
                  <a:lumMod val="100000"/>
                  <a:lumOff val="0"/>
                </a:schemeClr>
              </a:solidFill>
              <a:round/>
              <a:headEnd/>
              <a:tailEnd type="triangle" w="med" len="me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uk-UA"/>
            </a:p>
          </p:txBody>
        </p:sp>
        <p:sp>
          <p:nvSpPr>
            <p:cNvPr id="21" name="Прямоугольник 20"/>
            <p:cNvSpPr>
              <a:spLocks noChangeArrowheads="1"/>
            </p:cNvSpPr>
            <p:nvPr/>
          </p:nvSpPr>
          <p:spPr bwMode="auto">
            <a:xfrm>
              <a:off x="4373" y="4855"/>
              <a:ext cx="6771" cy="4780"/>
            </a:xfrm>
            <a:prstGeom prst="rect">
              <a:avLst/>
            </a:prstGeom>
            <a:noFill/>
            <a:ln w="25400">
              <a:solidFill>
                <a:schemeClr val="tx1">
                  <a:lumMod val="100000"/>
                  <a:lumOff val="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uk-UA"/>
            </a:p>
          </p:txBody>
        </p:sp>
        <p:sp>
          <p:nvSpPr>
            <p:cNvPr id="22" name="Полилиния 21"/>
            <p:cNvSpPr>
              <a:spLocks/>
            </p:cNvSpPr>
            <p:nvPr/>
          </p:nvSpPr>
          <p:spPr bwMode="auto">
            <a:xfrm>
              <a:off x="5840" y="4314"/>
              <a:ext cx="2237" cy="541"/>
            </a:xfrm>
            <a:custGeom>
              <a:avLst/>
              <a:gdLst>
                <a:gd name="T0" fmla="*/ 0 w 1420238"/>
                <a:gd name="T1" fmla="*/ 0 h 343711"/>
                <a:gd name="T2" fmla="*/ 1420238 w 1420238"/>
                <a:gd name="T3" fmla="*/ 0 h 343711"/>
                <a:gd name="T4" fmla="*/ 1420238 w 1420238"/>
                <a:gd name="T5" fmla="*/ 343711 h 343711"/>
                <a:gd name="T6" fmla="*/ 0 60000 65536"/>
                <a:gd name="T7" fmla="*/ 0 60000 65536"/>
                <a:gd name="T8" fmla="*/ 0 60000 65536"/>
              </a:gdLst>
              <a:ahLst/>
              <a:cxnLst>
                <a:cxn ang="T6">
                  <a:pos x="T0" y="T1"/>
                </a:cxn>
                <a:cxn ang="T7">
                  <a:pos x="T2" y="T3"/>
                </a:cxn>
                <a:cxn ang="T8">
                  <a:pos x="T4" y="T5"/>
                </a:cxn>
              </a:cxnLst>
              <a:rect l="0" t="0" r="r" b="b"/>
              <a:pathLst>
                <a:path w="1420238" h="343711">
                  <a:moveTo>
                    <a:pt x="0" y="0"/>
                  </a:moveTo>
                  <a:lnTo>
                    <a:pt x="1420238" y="0"/>
                  </a:lnTo>
                  <a:lnTo>
                    <a:pt x="1420238" y="343711"/>
                  </a:lnTo>
                </a:path>
              </a:pathLst>
            </a:custGeom>
            <a:noFill/>
            <a:ln w="25400">
              <a:solidFill>
                <a:schemeClr val="tx1">
                  <a:lumMod val="100000"/>
                  <a:lumOff val="0"/>
                </a:schemeClr>
              </a:solidFill>
              <a:round/>
              <a:headEnd/>
              <a:tailEnd type="triangle" w="med" len="me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uk-UA"/>
            </a:p>
          </p:txBody>
        </p:sp>
      </p:grpSp>
    </p:spTree>
    <p:extLst>
      <p:ext uri="{BB962C8B-B14F-4D97-AF65-F5344CB8AC3E}">
        <p14:creationId xmlns:p14="http://schemas.microsoft.com/office/powerpoint/2010/main" val="227971770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54713" cy="694685"/>
          </a:xfrm>
        </p:spPr>
        <p:txBody>
          <a:bodyPr>
            <a:normAutofit fontScale="90000"/>
          </a:bodyPr>
          <a:lstStyle/>
          <a:p>
            <a:pPr algn="ctr"/>
            <a:r>
              <a:rPr lang="uk-UA" dirty="0" smtClean="0"/>
              <a:t>Отже</a:t>
            </a:r>
            <a:endParaRPr lang="ru-RU" dirty="0"/>
          </a:p>
        </p:txBody>
      </p:sp>
      <p:sp>
        <p:nvSpPr>
          <p:cNvPr id="3" name="Текст 2"/>
          <p:cNvSpPr>
            <a:spLocks noGrp="1"/>
          </p:cNvSpPr>
          <p:nvPr>
            <p:ph type="body" idx="1"/>
          </p:nvPr>
        </p:nvSpPr>
        <p:spPr>
          <a:xfrm>
            <a:off x="899592" y="1556792"/>
            <a:ext cx="7734747" cy="4464496"/>
          </a:xfrm>
        </p:spPr>
        <p:txBody>
          <a:bodyPr>
            <a:noAutofit/>
          </a:bodyPr>
          <a:lstStyle/>
          <a:p>
            <a:r>
              <a:rPr lang="uk-UA" sz="2800" dirty="0"/>
              <a:t>В умовах високих темпів зростання обсягів інформації мова SQL є основою багатьох СУБД, тому що вона є потужним інструментом, що забезпечує користувачам, програмам й обчислювальним системам доступ до інформації, яка міститься в реляційних базах даних.</a:t>
            </a:r>
          </a:p>
        </p:txBody>
      </p:sp>
    </p:spTree>
    <p:extLst>
      <p:ext uri="{BB962C8B-B14F-4D97-AF65-F5344CB8AC3E}">
        <p14:creationId xmlns:p14="http://schemas.microsoft.com/office/powerpoint/2010/main" val="183762476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54713" cy="694685"/>
          </a:xfrm>
        </p:spPr>
        <p:txBody>
          <a:bodyPr>
            <a:normAutofit fontScale="90000"/>
          </a:bodyPr>
          <a:lstStyle/>
          <a:p>
            <a:pPr algn="ctr"/>
            <a:r>
              <a:rPr lang="uk-UA" dirty="0" smtClean="0"/>
              <a:t>Схема даних</a:t>
            </a:r>
            <a:endParaRPr lang="ru-RU" dirty="0"/>
          </a:p>
        </p:txBody>
      </p:sp>
      <p:sp>
        <p:nvSpPr>
          <p:cNvPr id="4" name="Текст 3"/>
          <p:cNvSpPr>
            <a:spLocks noGrp="1"/>
          </p:cNvSpPr>
          <p:nvPr>
            <p:ph type="body" idx="1"/>
          </p:nvPr>
        </p:nvSpPr>
        <p:spPr/>
        <p:txBody>
          <a:bodyPr/>
          <a:lstStyle/>
          <a:p>
            <a:endParaRPr lang="uk-UA"/>
          </a:p>
        </p:txBody>
      </p:sp>
      <p:pic>
        <p:nvPicPr>
          <p:cNvPr id="5" name="Рисунок 4"/>
          <p:cNvPicPr/>
          <p:nvPr/>
        </p:nvPicPr>
        <p:blipFill rotWithShape="1">
          <a:blip r:embed="rId2"/>
          <a:srcRect l="21579" t="17163" r="24059" b="7363"/>
          <a:stretch/>
        </p:blipFill>
        <p:spPr bwMode="auto">
          <a:xfrm>
            <a:off x="684279" y="1209974"/>
            <a:ext cx="6555105" cy="511619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4332382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754713" cy="694685"/>
          </a:xfrm>
        </p:spPr>
        <p:txBody>
          <a:bodyPr>
            <a:normAutofit fontScale="90000"/>
          </a:bodyPr>
          <a:lstStyle/>
          <a:p>
            <a:pPr algn="ctr"/>
            <a:r>
              <a:rPr lang="uk-UA" dirty="0" smtClean="0"/>
              <a:t>Таблиці та зв’язки</a:t>
            </a:r>
            <a:endParaRPr lang="ru-RU" dirty="0"/>
          </a:p>
        </p:txBody>
      </p:sp>
      <p:sp>
        <p:nvSpPr>
          <p:cNvPr id="4" name="Текст 3"/>
          <p:cNvSpPr>
            <a:spLocks noGrp="1"/>
          </p:cNvSpPr>
          <p:nvPr>
            <p:ph type="body" idx="1"/>
          </p:nvPr>
        </p:nvSpPr>
        <p:spPr/>
        <p:txBody>
          <a:bodyPr/>
          <a:lstStyle/>
          <a:p>
            <a:endParaRPr lang="uk-UA"/>
          </a:p>
        </p:txBody>
      </p:sp>
      <p:pic>
        <p:nvPicPr>
          <p:cNvPr id="6" name="Рисунок 5"/>
          <p:cNvPicPr/>
          <p:nvPr/>
        </p:nvPicPr>
        <p:blipFill rotWithShape="1">
          <a:blip r:embed="rId2"/>
          <a:srcRect l="34700" t="24924" r="30130" b="25620"/>
          <a:stretch/>
        </p:blipFill>
        <p:spPr bwMode="auto">
          <a:xfrm>
            <a:off x="611560" y="1412776"/>
            <a:ext cx="5328592" cy="4212834"/>
          </a:xfrm>
          <a:prstGeom prst="rect">
            <a:avLst/>
          </a:prstGeom>
          <a:ln>
            <a:noFill/>
          </a:ln>
          <a:extLst>
            <a:ext uri="{53640926-AAD7-44D8-BBD7-CCE9431645EC}">
              <a14:shadowObscured xmlns:a14="http://schemas.microsoft.com/office/drawing/2010/main"/>
            </a:ext>
          </a:extLst>
        </p:spPr>
      </p:pic>
      <p:pic>
        <p:nvPicPr>
          <p:cNvPr id="7" name="Рисунок 6"/>
          <p:cNvPicPr/>
          <p:nvPr/>
        </p:nvPicPr>
        <p:blipFill rotWithShape="1">
          <a:blip r:embed="rId3"/>
          <a:srcRect l="76964" t="13075" b="50557"/>
          <a:stretch/>
        </p:blipFill>
        <p:spPr bwMode="auto">
          <a:xfrm>
            <a:off x="6372200" y="2326847"/>
            <a:ext cx="2178050" cy="19335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3654891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69</TotalTime>
  <Words>383</Words>
  <Application>Microsoft Office PowerPoint</Application>
  <PresentationFormat>Экран (4:3)</PresentationFormat>
  <Paragraphs>60</Paragraphs>
  <Slides>18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Calibri</vt:lpstr>
      <vt:lpstr>Calibri Light</vt:lpstr>
      <vt:lpstr>Times New Roman</vt:lpstr>
      <vt:lpstr>Ретро</vt:lpstr>
      <vt:lpstr>    Розробка бази даних платної автостоянки засобами SQL та WEB-інтерфейсом </vt:lpstr>
      <vt:lpstr>ВСТУП</vt:lpstr>
      <vt:lpstr>Переваги SQL</vt:lpstr>
      <vt:lpstr>Переваги SQL</vt:lpstr>
      <vt:lpstr>Переваги SQL</vt:lpstr>
      <vt:lpstr>Архітектура БД SQL Server</vt:lpstr>
      <vt:lpstr>Отже</vt:lpstr>
      <vt:lpstr>Схема даних</vt:lpstr>
      <vt:lpstr>Таблиці та зв’язки</vt:lpstr>
      <vt:lpstr>Тип зв’язку один-до-багатьох</vt:lpstr>
      <vt:lpstr>Розробка таблиці «Автомобілі»</vt:lpstr>
      <vt:lpstr>Розробка таблиці «Автомобілі»</vt:lpstr>
      <vt:lpstr>Форма з реалізацією редагування  даних</vt:lpstr>
      <vt:lpstr>Веб-доступ до розроблених запитів</vt:lpstr>
      <vt:lpstr>Веб-доступ до звітів</vt:lpstr>
      <vt:lpstr>Організація WEB-інтерфейсу бази даних</vt:lpstr>
      <vt:lpstr>Результат</vt:lpstr>
      <vt:lpstr>Дякую за увагу. Доповідь завершено!</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Розробка програмного засобу для керування персональними вкладками користувача </dc:title>
  <cp:lastModifiedBy>Таня</cp:lastModifiedBy>
  <cp:revision>10</cp:revision>
  <dcterms:modified xsi:type="dcterms:W3CDTF">2015-06-22T02:26:03Z</dcterms:modified>
</cp:coreProperties>
</file>