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8" r:id="rId4"/>
    <p:sldId id="258" r:id="rId5"/>
    <p:sldId id="279" r:id="rId6"/>
    <p:sldId id="281" r:id="rId7"/>
    <p:sldId id="282" r:id="rId8"/>
    <p:sldId id="283" r:id="rId9"/>
    <p:sldId id="284" r:id="rId10"/>
    <p:sldId id="286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5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57713" y="213754"/>
            <a:ext cx="8805473" cy="1330037"/>
          </a:xfrm>
          <a:prstGeom prst="rect">
            <a:avLst/>
          </a:prstGeom>
        </p:spPr>
        <p:txBody>
          <a:bodyPr vert="horz" lIns="80165" tIns="40083" rIns="80165" bIns="40083" anchor="t">
            <a:normAutofit/>
          </a:bodyPr>
          <a:lstStyle/>
          <a:p>
            <a:pPr marL="0" marR="9144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ВІННИЦЬКИЙ НАЦІОНАЛЬНИЙ ТЕХНІЧНИЙ УНІВЕРСИТЕТ</a:t>
            </a:r>
            <a:b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ІНСТИТУТ ІНФОРМАЦІЙНИХ ТЕХНОЛОГІЙ ТА </a:t>
            </a:r>
            <a:r>
              <a:rPr kumimoji="0" lang="uk-UA" sz="1800" b="1" i="1" u="none" strike="noStrike" kern="1200" cap="all" spc="0" normalizeH="0" baseline="0" noProof="0" dirty="0" err="1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КОМП</a:t>
            </a:r>
            <a:r>
              <a:rPr kumimoji="0" lang="en-US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’</a:t>
            </a:r>
            <a: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ЮТЕРНОЇ ІНЖЕНЕРІЇ</a:t>
            </a:r>
            <a:r>
              <a:rPr kumimoji="0" lang="en-US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en-US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КАФЕДРА ОБЧИСЛЮВАЛЬНОЇ ТЕХНІКИ</a:t>
            </a:r>
            <a: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br>
              <a:rPr kumimoji="0" lang="uk-UA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>
                  <a:reflection blurRad="12700" stA="34000" endA="740" endPos="53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uk-UA" sz="1800" b="1" i="1" u="none" strike="noStrike" kern="1200" cap="all" spc="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>
                <a:reflection blurRad="12700" stA="34000" endA="740" endPos="53000" dir="5400000" sy="-100000" algn="bl" rotWithShape="0"/>
              </a:effectLst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99946" y="2540476"/>
            <a:ext cx="8321006" cy="779957"/>
          </a:xfrm>
          <a:prstGeom prst="rect">
            <a:avLst/>
          </a:prstGeom>
        </p:spPr>
        <p:txBody>
          <a:bodyPr vert="horz" lIns="100584" tIns="45720" rIns="80165" bIns="40083" anchor="b">
            <a:noAutofit/>
          </a:bodyPr>
          <a:lstStyle/>
          <a:p>
            <a:pPr algn="ctr"/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Розробка мікропроцесорного зарядного пристрою для 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Li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-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ion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, 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Li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-</a:t>
            </a:r>
            <a:r>
              <a:rPr lang="en-US" sz="2800" b="1" dirty="0" err="1" smtClean="0">
                <a:latin typeface="Arial Narrow" pitchFamily="34" charset="0"/>
                <a:cs typeface="Arial" pitchFamily="34" charset="0"/>
              </a:rPr>
              <a:t>Pol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, 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Ni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-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MH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, 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Ni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-</a:t>
            </a:r>
            <a:r>
              <a:rPr lang="en-US" sz="2800" b="1" dirty="0" err="1" smtClean="0">
                <a:latin typeface="Arial Narrow" pitchFamily="34" charset="0"/>
                <a:cs typeface="Arial" pitchFamily="34" charset="0"/>
              </a:rPr>
              <a:t>Cd</a:t>
            </a:r>
            <a:r>
              <a:rPr lang="en-US" sz="2800" b="1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uk-UA" sz="2800" b="1" dirty="0" smtClean="0">
                <a:latin typeface="Arial Narrow" pitchFamily="34" charset="0"/>
                <a:cs typeface="Arial" pitchFamily="34" charset="0"/>
              </a:rPr>
              <a:t>акумуляторів  </a:t>
            </a:r>
            <a:endParaRPr lang="ru-RU" sz="28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11933" y="4317118"/>
            <a:ext cx="7109019" cy="1742942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uk-UA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				Виконав</a:t>
            </a:r>
            <a:r>
              <a:rPr lang="uk-UA" altLang="uk-UA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r"/>
            <a:r>
              <a:rPr lang="uk-UA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</a:t>
            </a:r>
            <a:r>
              <a:rPr lang="uk-UA" altLang="uk-UA" i="1" dirty="0">
                <a:latin typeface="Arial" panose="020B0604020202020204" pitchFamily="34" charset="0"/>
                <a:cs typeface="Arial" panose="020B0604020202020204" pitchFamily="34" charset="0"/>
              </a:rPr>
              <a:t>. гр</a:t>
            </a:r>
            <a:r>
              <a:rPr lang="uk-UA" altLang="uk-UA" i="1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uk-UA" altLang="uk-UA" i="1" smtClean="0">
                <a:latin typeface="Arial" panose="020B0604020202020204" pitchFamily="34" charset="0"/>
                <a:cs typeface="Arial" panose="020B0604020202020204" pitchFamily="34" charset="0"/>
              </a:rPr>
              <a:t>КІ</a:t>
            </a:r>
            <a:r>
              <a:rPr lang="uk-UA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uk-UA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uk-UA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uk-UA" alt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сп</a:t>
            </a:r>
            <a:endParaRPr lang="uk-UA" altLang="uk-UA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alt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Наконечна</a:t>
            </a:r>
            <a:r>
              <a:rPr lang="ru-RU" alt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О.П.</a:t>
            </a:r>
            <a:endParaRPr lang="uk-UA" altLang="uk-UA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uk-UA" altLang="uk-UA" i="1" dirty="0">
                <a:latin typeface="Arial" panose="020B0604020202020204" pitchFamily="34" charset="0"/>
                <a:cs typeface="Arial" panose="020B0604020202020204" pitchFamily="34" charset="0"/>
              </a:rPr>
              <a:t>Науковий керівник:</a:t>
            </a:r>
          </a:p>
          <a:p>
            <a:pPr algn="r"/>
            <a:r>
              <a:rPr lang="uk-UA" i="1" dirty="0" err="1">
                <a:latin typeface="Arial" panose="020B0604020202020204" pitchFamily="34" charset="0"/>
                <a:cs typeface="Arial" panose="020B0604020202020204" pitchFamily="34" charset="0"/>
              </a:rPr>
              <a:t>к.т.н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., ст. </a:t>
            </a:r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викл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кафедри ОТ </a:t>
            </a:r>
            <a:endParaRPr lang="uk-UA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uk-UA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Богомолов</a:t>
            </a:r>
            <a:r>
              <a:rPr lang="uk-UA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i="1" dirty="0">
                <a:latin typeface="Arial" panose="020B0604020202020204" pitchFamily="34" charset="0"/>
                <a:cs typeface="Arial" panose="020B0604020202020204" pitchFamily="34" charset="0"/>
              </a:rPr>
              <a:t>С.В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21374" y="6202659"/>
            <a:ext cx="658828" cy="296392"/>
          </a:xfrm>
          <a:prstGeom prst="rect">
            <a:avLst/>
          </a:prstGeom>
        </p:spPr>
        <p:txBody>
          <a:bodyPr wrap="none" lIns="80165" tIns="40083" rIns="80165" bIns="40083">
            <a:spAutoFit/>
          </a:bodyPr>
          <a:lstStyle/>
          <a:p>
            <a:pPr algn="ctr"/>
            <a:r>
              <a:rPr lang="uk-UA" sz="14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2015р</a:t>
            </a:r>
            <a:endParaRPr lang="uk-UA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6575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2064"/>
            <a:ext cx="8786874" cy="914400"/>
          </a:xfrm>
        </p:spPr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характеристики пристрою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14488"/>
            <a:ext cx="8429684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uk-UA" sz="2400" dirty="0" smtClean="0"/>
              <a:t>мінімальна вихідна напруга 1 В;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максимальна вихідна напруга 16 В;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мінімальний вихідний струм 50 мА;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максимальний вихідний струм 2 А;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максимальна споживана потужність 60 Вт;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точність вимірювання струму в ± 10 мА;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точність вимірювання напруги в ± 100 мВ;</a:t>
            </a:r>
            <a:endParaRPr lang="ru-RU" sz="2400" dirty="0" smtClean="0"/>
          </a:p>
          <a:p>
            <a:pPr lvl="1">
              <a:lnSpc>
                <a:spcPct val="150000"/>
              </a:lnSpc>
            </a:pPr>
            <a:r>
              <a:rPr lang="uk-UA" sz="2400" dirty="0" smtClean="0"/>
              <a:t>працездатність при напрузі живлення 10,5-16 В.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6939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72400" cy="914400"/>
          </a:xfrm>
        </p:spPr>
        <p:txBody>
          <a:bodyPr/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772400" cy="5328592"/>
          </a:xfrm>
        </p:spPr>
        <p:txBody>
          <a:bodyPr>
            <a:noAutofit/>
          </a:bodyPr>
          <a:lstStyle/>
          <a:p>
            <a:r>
              <a:rPr lang="uk-UA" sz="1800" dirty="0" smtClean="0"/>
              <a:t>Розробка пристрою основана на аналізі побутових акумуляторних батарей, методів заряду, принципів побудови зарядних пристроїв і використанні сучасного походу до розробки зарядних пристроїв.</a:t>
            </a:r>
            <a:endParaRPr lang="ru-RU" sz="1800" dirty="0" smtClean="0"/>
          </a:p>
          <a:p>
            <a:r>
              <a:rPr lang="uk-UA" sz="1800" dirty="0" smtClean="0"/>
              <a:t>У конструкції виробу була передбачена можливість подальшого удосконалення і збільшення потужності. У пристрої використані сучасні, недорогі і загальнодоступні компоненти, він має нескладну конструкцію і високу ремонтопридатність.</a:t>
            </a:r>
            <a:endParaRPr lang="ru-RU" sz="1800" dirty="0" smtClean="0"/>
          </a:p>
          <a:p>
            <a:r>
              <a:rPr lang="uk-UA" sz="1800" dirty="0" smtClean="0"/>
              <a:t>Зарядний пристрій не вимагає тривалої підготовки до роботи, зручний в експлуатації.</a:t>
            </a:r>
            <a:endParaRPr lang="ru-RU" sz="1800" dirty="0" smtClean="0"/>
          </a:p>
          <a:p>
            <a:r>
              <a:rPr lang="uk-UA" sz="1800" dirty="0" smtClean="0"/>
              <a:t>Макет пристрою був випробуваний за розробленою в проекті методикою, отримано точність стабілізації струму, розмах пульсацій струму.</a:t>
            </a:r>
            <a:endParaRPr lang="ru-RU" sz="1800" dirty="0" smtClean="0"/>
          </a:p>
          <a:p>
            <a:r>
              <a:rPr lang="uk-UA" sz="1800" dirty="0" smtClean="0"/>
              <a:t>Точність визначення напруги акумуляторної батареї є достатніми для безпечної, правильної і повної зарядки акумуляторних батарей описаних типів.</a:t>
            </a:r>
            <a:endParaRPr lang="ru-RU" sz="1800" dirty="0" smtClean="0"/>
          </a:p>
          <a:p>
            <a:r>
              <a:rPr lang="uk-UA" sz="1800" dirty="0" smtClean="0"/>
              <a:t>Розроблений пристрій задовольняє поставленому завданню, є конкурентоспроможним за функціональними можливостями і ціною.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3040784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871790"/>
            <a:ext cx="7772400" cy="914400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98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2064"/>
            <a:ext cx="8186766" cy="914400"/>
          </a:xfrm>
        </p:spPr>
        <p:txBody>
          <a:bodyPr>
            <a:norm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Вступ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8478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/>
              <a:t> </a:t>
            </a:r>
            <a:endParaRPr lang="ru-RU" sz="2400" dirty="0" smtClean="0"/>
          </a:p>
          <a:p>
            <a:pPr algn="just"/>
            <a:r>
              <a:rPr lang="uk-UA" sz="2400" dirty="0" smtClean="0"/>
              <a:t>	Проект присвячено розробці мікропроцесорного зарядного пристрою для Li-</a:t>
            </a:r>
            <a:r>
              <a:rPr lang="uk-UA" sz="2400" dirty="0" err="1" smtClean="0"/>
              <a:t>ion</a:t>
            </a:r>
            <a:r>
              <a:rPr lang="uk-UA" sz="2400" dirty="0" smtClean="0"/>
              <a:t>, Li-Pol, Ni-MH, Ni-Cd акумуляторів.</a:t>
            </a:r>
            <a:endParaRPr lang="ru-RU" sz="2400" dirty="0" smtClean="0"/>
          </a:p>
          <a:p>
            <a:pPr algn="just"/>
            <a:r>
              <a:rPr lang="uk-UA" sz="2400" dirty="0" smtClean="0"/>
              <a:t>	Розроблений пристрій дозволяє заряджати основні типи акумуляторних батарей з урахуванням сучасного рівня розвитку електроніки. Розробку проведено відповідно до поставлених вимог. В результаті виконання створено компактний і зручний у використанні зарядний пристрій, який є конкурентоспроможним порівняно з аналогами.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8019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2064"/>
            <a:ext cx="8786874" cy="914400"/>
          </a:xfrm>
        </p:spPr>
        <p:txBody>
          <a:bodyPr/>
          <a:lstStyle/>
          <a:p>
            <a:pPr algn="ctr"/>
            <a:r>
              <a:rPr lang="uk-UA" dirty="0" smtClean="0">
                <a:effectLst/>
                <a:latin typeface="Times New Roman" pitchFamily="18" charset="0"/>
                <a:cs typeface="Times New Roman" pitchFamily="18" charset="0"/>
              </a:rPr>
              <a:t>Найпоширеніші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побутові акумулятори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785926"/>
            <a:ext cx="71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Герметичні свинцево-кислотні (</a:t>
            </a:r>
            <a:r>
              <a:rPr lang="en-US" sz="2400" dirty="0" smtClean="0"/>
              <a:t>SLA</a:t>
            </a:r>
            <a:r>
              <a:rPr lang="uk-UA" sz="2400" dirty="0" smtClean="0"/>
              <a:t>)</a:t>
            </a:r>
            <a:endParaRPr lang="ru-RU" sz="2400" dirty="0" smtClean="0"/>
          </a:p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Нікель-кадмієві акумулятори (</a:t>
            </a:r>
            <a:r>
              <a:rPr lang="en-US" sz="2400" dirty="0" smtClean="0"/>
              <a:t>Ni-</a:t>
            </a:r>
            <a:r>
              <a:rPr lang="en-US" sz="2400" dirty="0" err="1" smtClean="0"/>
              <a:t>Cd</a:t>
            </a:r>
            <a:r>
              <a:rPr lang="uk-UA" sz="2400" dirty="0" smtClean="0"/>
              <a:t>)</a:t>
            </a:r>
            <a:endParaRPr lang="ru-RU" sz="2400" dirty="0" smtClean="0"/>
          </a:p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err="1" smtClean="0"/>
              <a:t>Нікель-</a:t>
            </a:r>
            <a:r>
              <a:rPr lang="uk-UA" sz="2400" dirty="0" smtClean="0"/>
              <a:t> </a:t>
            </a:r>
            <a:r>
              <a:rPr lang="uk-UA" sz="2400" dirty="0" err="1" smtClean="0"/>
              <a:t>металгідридні</a:t>
            </a:r>
            <a:r>
              <a:rPr lang="uk-UA" sz="2400" dirty="0" smtClean="0"/>
              <a:t> акумулятори</a:t>
            </a:r>
            <a:r>
              <a:rPr lang="en-US" sz="2400" dirty="0" smtClean="0"/>
              <a:t> (Ni-</a:t>
            </a:r>
            <a:r>
              <a:rPr lang="en-US" sz="2400" dirty="0" err="1" smtClean="0"/>
              <a:t>Mh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pPr marL="0" lvl="2"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Літій-іонні акумулятори</a:t>
            </a:r>
            <a:r>
              <a:rPr lang="en-US" sz="2400" dirty="0" smtClean="0"/>
              <a:t> (Li-Ion)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 smtClean="0"/>
              <a:t>Літій-полімерні</a:t>
            </a:r>
            <a:r>
              <a:rPr lang="ru-RU" sz="2400" dirty="0" smtClean="0"/>
              <a:t> </a:t>
            </a:r>
            <a:r>
              <a:rPr lang="ru-RU" sz="2400" dirty="0" err="1" smtClean="0"/>
              <a:t>акумулятори</a:t>
            </a:r>
            <a:r>
              <a:rPr lang="en-US" sz="2400" dirty="0" smtClean="0"/>
              <a:t> (</a:t>
            </a:r>
            <a:r>
              <a:rPr lang="en-US" sz="2400" dirty="0" err="1" smtClean="0"/>
              <a:t>li-Pol</a:t>
            </a:r>
            <a:r>
              <a:rPr lang="en-US" sz="2400" dirty="0" smtClean="0"/>
              <a:t>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6939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2064"/>
            <a:ext cx="8786874" cy="914400"/>
          </a:xfrm>
        </p:spPr>
        <p:txBody>
          <a:bodyPr/>
          <a:lstStyle/>
          <a:p>
            <a:pPr algn="ctr"/>
            <a:r>
              <a:rPr lang="uk-UA" dirty="0" smtClean="0">
                <a:effectLst/>
                <a:latin typeface="Times New Roman" pitchFamily="18" charset="0"/>
                <a:cs typeface="Times New Roman" pitchFamily="18" charset="0"/>
              </a:rPr>
              <a:t>Існуючі типи зарядних пристроїв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785926"/>
            <a:ext cx="842968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Зарядні пристрої без кріплення акумуляторної батареї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Зарядні пристрої для </a:t>
            </a:r>
            <a:r>
              <a:rPr lang="uk-UA" sz="2400" dirty="0" err="1" smtClean="0"/>
              <a:t>NiCd</a:t>
            </a:r>
            <a:r>
              <a:rPr lang="uk-UA" sz="2400" dirty="0" smtClean="0"/>
              <a:t> / </a:t>
            </a:r>
            <a:r>
              <a:rPr lang="uk-UA" sz="2400" dirty="0" err="1" smtClean="0"/>
              <a:t>NiMH</a:t>
            </a:r>
            <a:r>
              <a:rPr lang="uk-UA" sz="2400" dirty="0" smtClean="0"/>
              <a:t> акумуляторів типорозміру ААА, АА і LF6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Зарядні пристрої для Li-</a:t>
            </a:r>
            <a:r>
              <a:rPr lang="uk-UA" sz="2400" dirty="0" err="1" smtClean="0"/>
              <a:t>ion</a:t>
            </a:r>
            <a:r>
              <a:rPr lang="uk-UA" sz="2400" dirty="0" smtClean="0"/>
              <a:t> батарей від відеокамер та інших пристроїв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Універсальні </a:t>
            </a:r>
            <a:r>
              <a:rPr lang="uk-UA" sz="2400" dirty="0" err="1" smtClean="0"/>
              <a:t>мікроконтролерні</a:t>
            </a:r>
            <a:r>
              <a:rPr lang="uk-UA" sz="2400" dirty="0" smtClean="0"/>
              <a:t> зарядні пристрої</a:t>
            </a:r>
            <a:endParaRPr lang="ru-RU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Пристрої, звані зарядними, але ними не є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6939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12064"/>
            <a:ext cx="8786874" cy="9144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Схемотехнічні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зарядних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пристроїв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побутових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акумуляторів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071678"/>
            <a:ext cx="84296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Схеми зарядних пристроїв для </a:t>
            </a:r>
            <a:r>
              <a:rPr lang="uk-UA" sz="2400" dirty="0" err="1" smtClean="0"/>
              <a:t>NiCd</a:t>
            </a:r>
            <a:r>
              <a:rPr lang="uk-UA" sz="2400" dirty="0" smtClean="0"/>
              <a:t>, </a:t>
            </a:r>
            <a:r>
              <a:rPr lang="uk-UA" sz="2400" dirty="0" err="1" smtClean="0"/>
              <a:t>NiMH</a:t>
            </a:r>
            <a:r>
              <a:rPr lang="uk-UA" sz="2400" dirty="0" smtClean="0"/>
              <a:t> акумуляторів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Схеми заряду Li-</a:t>
            </a:r>
            <a:r>
              <a:rPr lang="uk-UA" sz="2400" dirty="0" err="1" smtClean="0"/>
              <a:t>ion</a:t>
            </a:r>
            <a:r>
              <a:rPr lang="uk-UA" sz="2400" dirty="0" smtClean="0"/>
              <a:t> акумуляторів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sz="2400" dirty="0" smtClean="0"/>
              <a:t>Схеми заряду VRLA акумуляторів</a:t>
            </a:r>
            <a:endParaRPr lang="en-US" sz="24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err="1" smtClean="0"/>
              <a:t>Складні</a:t>
            </a:r>
            <a:r>
              <a:rPr lang="ru-RU" sz="2400" dirty="0" smtClean="0"/>
              <a:t> </a:t>
            </a:r>
            <a:r>
              <a:rPr lang="ru-RU" sz="2400" dirty="0" err="1" smtClean="0"/>
              <a:t>багатофункціональні</a:t>
            </a:r>
            <a:r>
              <a:rPr lang="ru-RU" sz="2400" dirty="0" smtClean="0"/>
              <a:t> </a:t>
            </a:r>
            <a:r>
              <a:rPr lang="ru-RU" sz="2400" dirty="0" err="1" smtClean="0"/>
              <a:t>мікроконтролерні</a:t>
            </a:r>
            <a:r>
              <a:rPr lang="ru-RU" sz="2400" dirty="0" smtClean="0"/>
              <a:t> </a:t>
            </a:r>
            <a:r>
              <a:rPr lang="ru-RU" sz="2400" dirty="0" err="1" smtClean="0"/>
              <a:t>зарядні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пристрої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86939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021366" cy="1325563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Вибір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мікроконтролера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1619" y="1852614"/>
            <a:ext cx="3563541" cy="307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888" y="1852613"/>
            <a:ext cx="4954191" cy="4895850"/>
          </a:xfrm>
        </p:spPr>
        <p:txBody>
          <a:bodyPr rtlCol="0">
            <a:noAutofit/>
          </a:bodyPr>
          <a:lstStyle/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uk-U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Основні характеристики 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uk-U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ega32: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131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виконуваних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команд,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більшість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за один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машинний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такт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робочих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регістра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загального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призначення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Повністю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статичний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режим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роботи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Продуктивність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 16 MIPS при 16 МГц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Вбудований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2-х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тактовий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помножувач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JTAG (IEEE1149.1 </a:t>
            </a:r>
            <a:r>
              <a:rPr lang="ru-RU" sz="1800" dirty="0" err="1">
                <a:latin typeface="Arial" panose="020B0604020202020204" pitchFamily="34" charset="0"/>
                <a:cs typeface="Arial" panose="020B0604020202020204" pitchFamily="34" charset="0"/>
              </a:rPr>
              <a:t>сумісний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інтерфейс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Напруга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живлення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4.5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5.5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Тактова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частота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: 0-16 МГц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0826" y="1743519"/>
            <a:ext cx="4320000" cy="45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5"/>
          <p:cNvSpPr txBox="1">
            <a:spLocks noChangeArrowheads="1"/>
          </p:cNvSpPr>
          <p:nvPr/>
        </p:nvSpPr>
        <p:spPr bwMode="auto">
          <a:xfrm>
            <a:off x="-2351" y="357166"/>
            <a:ext cx="893206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uk-UA" sz="40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Мікроконтролер</a:t>
            </a:r>
            <a:r>
              <a:rPr lang="uk-UA" sz="4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ATmega32 </a:t>
            </a:r>
            <a:endParaRPr lang="uk-UA" sz="40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40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розташуванням</a:t>
            </a:r>
            <a:r>
              <a:rPr lang="ru-RU" sz="4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виходів</a:t>
            </a:r>
            <a:endParaRPr lang="ru-RU" sz="40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79797" y="166689"/>
            <a:ext cx="4391025" cy="1360487"/>
          </a:xfrm>
        </p:spPr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Блок схема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мікроконтролера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42852"/>
            <a:ext cx="3457575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79797" y="166689"/>
            <a:ext cx="4792269" cy="136048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Блок-схема алгоритму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714876" y="428604"/>
            <a:ext cx="4143404" cy="6143668"/>
            <a:chOff x="1982788" y="993775"/>
            <a:chExt cx="4651375" cy="8377238"/>
          </a:xfrm>
        </p:grpSpPr>
        <p:sp>
          <p:nvSpPr>
            <p:cNvPr id="5" name="AutoShape 63"/>
            <p:cNvSpPr>
              <a:spLocks noChangeArrowheads="1"/>
            </p:cNvSpPr>
            <p:nvPr/>
          </p:nvSpPr>
          <p:spPr bwMode="auto">
            <a:xfrm>
              <a:off x="2584450" y="993775"/>
              <a:ext cx="1573213" cy="2889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Початок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AutoShape 64"/>
            <p:cNvSpPr>
              <a:spLocks noChangeArrowheads="1"/>
            </p:cNvSpPr>
            <p:nvPr/>
          </p:nvSpPr>
          <p:spPr bwMode="auto">
            <a:xfrm>
              <a:off x="5083175" y="9056688"/>
              <a:ext cx="1423988" cy="3143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Кінець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5"/>
            <p:cNvSpPr>
              <a:spLocks noChangeArrowheads="1"/>
            </p:cNvSpPr>
            <p:nvPr/>
          </p:nvSpPr>
          <p:spPr bwMode="auto">
            <a:xfrm>
              <a:off x="2584450" y="1530350"/>
              <a:ext cx="1573213" cy="482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Встановлення вхідної напруги 10,5 В</a:t>
              </a: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66"/>
            <p:cNvSpPr>
              <a:spLocks noChangeArrowheads="1"/>
            </p:cNvSpPr>
            <p:nvPr/>
          </p:nvSpPr>
          <p:spPr bwMode="auto">
            <a:xfrm>
              <a:off x="2584450" y="2189163"/>
              <a:ext cx="1573213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Установка вихідної напруги  1 В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67"/>
            <p:cNvSpPr>
              <a:spLocks noChangeArrowheads="1"/>
            </p:cNvSpPr>
            <p:nvPr/>
          </p:nvSpPr>
          <p:spPr bwMode="auto">
            <a:xfrm>
              <a:off x="1982788" y="3859213"/>
              <a:ext cx="2768600" cy="903287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Вихідна напруга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=14 В?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AutoShape 68"/>
            <p:cNvCxnSpPr>
              <a:cxnSpLocks noChangeShapeType="1"/>
            </p:cNvCxnSpPr>
            <p:nvPr/>
          </p:nvCxnSpPr>
          <p:spPr bwMode="auto">
            <a:xfrm>
              <a:off x="3370263" y="1282700"/>
              <a:ext cx="1587" cy="2476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1" name="AutoShape 69"/>
            <p:cNvCxnSpPr>
              <a:cxnSpLocks noChangeShapeType="1"/>
            </p:cNvCxnSpPr>
            <p:nvPr/>
          </p:nvCxnSpPr>
          <p:spPr bwMode="auto">
            <a:xfrm rot="5400000">
              <a:off x="3282950" y="2100263"/>
              <a:ext cx="176213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70"/>
            <p:cNvCxnSpPr>
              <a:cxnSpLocks noChangeShapeType="1"/>
            </p:cNvCxnSpPr>
            <p:nvPr/>
          </p:nvCxnSpPr>
          <p:spPr bwMode="auto">
            <a:xfrm rot="16200000" flipH="1">
              <a:off x="3251994" y="4877594"/>
              <a:ext cx="233363" cy="3175"/>
            </a:xfrm>
            <a:prstGeom prst="bentConnector3">
              <a:avLst>
                <a:gd name="adj1" fmla="val 4986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3" name="AutoShape 71"/>
            <p:cNvCxnSpPr>
              <a:cxnSpLocks noChangeShapeType="1"/>
            </p:cNvCxnSpPr>
            <p:nvPr/>
          </p:nvCxnSpPr>
          <p:spPr bwMode="auto">
            <a:xfrm>
              <a:off x="4751388" y="7702550"/>
              <a:ext cx="1042987" cy="1354138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14" name="Rectangle 72"/>
            <p:cNvSpPr>
              <a:spLocks noChangeArrowheads="1"/>
            </p:cNvSpPr>
            <p:nvPr/>
          </p:nvSpPr>
          <p:spPr bwMode="auto">
            <a:xfrm>
              <a:off x="2584450" y="2806700"/>
              <a:ext cx="1573213" cy="2571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Пауза 1 с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73"/>
            <p:cNvSpPr>
              <a:spLocks noChangeArrowheads="1"/>
            </p:cNvSpPr>
            <p:nvPr/>
          </p:nvSpPr>
          <p:spPr bwMode="auto">
            <a:xfrm>
              <a:off x="2584450" y="3282950"/>
              <a:ext cx="1573213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Вимірювання параметрів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74"/>
            <p:cNvSpPr>
              <a:spLocks noChangeArrowheads="1"/>
            </p:cNvSpPr>
            <p:nvPr/>
          </p:nvSpPr>
          <p:spPr bwMode="auto">
            <a:xfrm>
              <a:off x="2584450" y="4995863"/>
              <a:ext cx="1573213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Установка вихідного струму  0,05 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75"/>
            <p:cNvSpPr>
              <a:spLocks noChangeArrowheads="1"/>
            </p:cNvSpPr>
            <p:nvPr/>
          </p:nvSpPr>
          <p:spPr bwMode="auto">
            <a:xfrm>
              <a:off x="4930775" y="2727325"/>
              <a:ext cx="1703388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Збільшення вихідної напруги  на 0,5 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76"/>
            <p:cNvSpPr>
              <a:spLocks noChangeArrowheads="1"/>
            </p:cNvSpPr>
            <p:nvPr/>
          </p:nvSpPr>
          <p:spPr bwMode="auto">
            <a:xfrm>
              <a:off x="2584450" y="5634038"/>
              <a:ext cx="1573213" cy="2381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Пауза 1 с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77"/>
            <p:cNvSpPr>
              <a:spLocks noChangeArrowheads="1"/>
            </p:cNvSpPr>
            <p:nvPr/>
          </p:nvSpPr>
          <p:spPr bwMode="auto">
            <a:xfrm>
              <a:off x="2584450" y="6072188"/>
              <a:ext cx="1573213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Вимірювання параметрів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78"/>
            <p:cNvSpPr>
              <a:spLocks noChangeArrowheads="1"/>
            </p:cNvSpPr>
            <p:nvPr/>
          </p:nvSpPr>
          <p:spPr bwMode="auto">
            <a:xfrm>
              <a:off x="4930775" y="5543550"/>
              <a:ext cx="1703388" cy="419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1800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Збільшення вихідного струму 0,065 А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utoShape 79"/>
            <p:cNvSpPr>
              <a:spLocks noChangeArrowheads="1"/>
            </p:cNvSpPr>
            <p:nvPr/>
          </p:nvSpPr>
          <p:spPr bwMode="auto">
            <a:xfrm>
              <a:off x="1982788" y="6654800"/>
              <a:ext cx="2768600" cy="449263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Вихідний струм = 2 А?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utoShape 80"/>
            <p:cNvSpPr>
              <a:spLocks noChangeArrowheads="1"/>
            </p:cNvSpPr>
            <p:nvPr/>
          </p:nvSpPr>
          <p:spPr bwMode="auto">
            <a:xfrm>
              <a:off x="1982788" y="7264400"/>
              <a:ext cx="2768600" cy="876300"/>
            </a:xfrm>
            <a:prstGeom prst="diamond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Блок живлення налаштовано  на 16 В?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81"/>
            <p:cNvSpPr>
              <a:spLocks noChangeArrowheads="1"/>
            </p:cNvSpPr>
            <p:nvPr/>
          </p:nvSpPr>
          <p:spPr bwMode="auto">
            <a:xfrm>
              <a:off x="2371725" y="8888413"/>
              <a:ext cx="1990725" cy="482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Установка блока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живлення на 16 В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AutoShape 82"/>
            <p:cNvCxnSpPr>
              <a:cxnSpLocks noChangeShapeType="1"/>
            </p:cNvCxnSpPr>
            <p:nvPr/>
          </p:nvCxnSpPr>
          <p:spPr bwMode="auto">
            <a:xfrm rot="5400000">
              <a:off x="3271838" y="2706688"/>
              <a:ext cx="198437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5" name="AutoShape 83"/>
            <p:cNvCxnSpPr>
              <a:cxnSpLocks noChangeShapeType="1"/>
            </p:cNvCxnSpPr>
            <p:nvPr/>
          </p:nvCxnSpPr>
          <p:spPr bwMode="auto">
            <a:xfrm rot="5400000">
              <a:off x="3261519" y="3172619"/>
              <a:ext cx="219075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" name="AutoShape 84"/>
            <p:cNvCxnSpPr>
              <a:cxnSpLocks noChangeShapeType="1"/>
            </p:cNvCxnSpPr>
            <p:nvPr/>
          </p:nvCxnSpPr>
          <p:spPr bwMode="auto">
            <a:xfrm rot="5400000">
              <a:off x="3290094" y="3779044"/>
              <a:ext cx="157163" cy="3175"/>
            </a:xfrm>
            <a:prstGeom prst="bentConnector3">
              <a:avLst>
                <a:gd name="adj1" fmla="val 4979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7" name="AutoShape 85"/>
            <p:cNvCxnSpPr>
              <a:cxnSpLocks noChangeShapeType="1"/>
            </p:cNvCxnSpPr>
            <p:nvPr/>
          </p:nvCxnSpPr>
          <p:spPr bwMode="auto">
            <a:xfrm rot="5400000">
              <a:off x="3261519" y="5523707"/>
              <a:ext cx="219075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8" name="AutoShape 86"/>
            <p:cNvCxnSpPr>
              <a:cxnSpLocks noChangeShapeType="1"/>
            </p:cNvCxnSpPr>
            <p:nvPr/>
          </p:nvCxnSpPr>
          <p:spPr bwMode="auto">
            <a:xfrm rot="5400000">
              <a:off x="3271044" y="5971382"/>
              <a:ext cx="200025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9" name="AutoShape 87"/>
            <p:cNvCxnSpPr>
              <a:cxnSpLocks noChangeShapeType="1"/>
            </p:cNvCxnSpPr>
            <p:nvPr/>
          </p:nvCxnSpPr>
          <p:spPr bwMode="auto">
            <a:xfrm rot="5400000">
              <a:off x="3286920" y="6571456"/>
              <a:ext cx="163512" cy="3175"/>
            </a:xfrm>
            <a:prstGeom prst="bentConnector3">
              <a:avLst>
                <a:gd name="adj1" fmla="val 49806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" name="AutoShape 88"/>
            <p:cNvCxnSpPr>
              <a:cxnSpLocks noChangeShapeType="1"/>
            </p:cNvCxnSpPr>
            <p:nvPr/>
          </p:nvCxnSpPr>
          <p:spPr bwMode="auto">
            <a:xfrm rot="5400000">
              <a:off x="3287713" y="7183438"/>
              <a:ext cx="160337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1" name="AutoShape 89"/>
            <p:cNvCxnSpPr>
              <a:cxnSpLocks noChangeShapeType="1"/>
            </p:cNvCxnSpPr>
            <p:nvPr/>
          </p:nvCxnSpPr>
          <p:spPr bwMode="auto">
            <a:xfrm flipV="1">
              <a:off x="4751388" y="5962650"/>
              <a:ext cx="1030287" cy="91757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2" name="AutoShape 90"/>
            <p:cNvCxnSpPr>
              <a:cxnSpLocks noChangeShapeType="1"/>
            </p:cNvCxnSpPr>
            <p:nvPr/>
          </p:nvCxnSpPr>
          <p:spPr bwMode="auto">
            <a:xfrm rot="10800000">
              <a:off x="4157663" y="5753100"/>
              <a:ext cx="773112" cy="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3" name="AutoShape 91"/>
            <p:cNvCxnSpPr>
              <a:cxnSpLocks noChangeShapeType="1"/>
            </p:cNvCxnSpPr>
            <p:nvPr/>
          </p:nvCxnSpPr>
          <p:spPr bwMode="auto">
            <a:xfrm flipV="1">
              <a:off x="4751388" y="3146425"/>
              <a:ext cx="1031875" cy="116522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4" name="AutoShape 92"/>
            <p:cNvCxnSpPr>
              <a:cxnSpLocks noChangeShapeType="1"/>
            </p:cNvCxnSpPr>
            <p:nvPr/>
          </p:nvCxnSpPr>
          <p:spPr bwMode="auto">
            <a:xfrm rot="10800000">
              <a:off x="4157663" y="2936875"/>
              <a:ext cx="77311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93"/>
            <p:cNvCxnSpPr>
              <a:cxnSpLocks noChangeShapeType="1"/>
            </p:cNvCxnSpPr>
            <p:nvPr/>
          </p:nvCxnSpPr>
          <p:spPr bwMode="auto">
            <a:xfrm rot="5400000">
              <a:off x="2994025" y="8513763"/>
              <a:ext cx="747713" cy="158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94"/>
            <p:cNvCxnSpPr>
              <a:cxnSpLocks noChangeShapeType="1"/>
            </p:cNvCxnSpPr>
            <p:nvPr/>
          </p:nvCxnSpPr>
          <p:spPr bwMode="auto">
            <a:xfrm rot="10800000" flipH="1">
              <a:off x="2371725" y="2398713"/>
              <a:ext cx="212725" cy="6731000"/>
            </a:xfrm>
            <a:prstGeom prst="bentConnector3">
              <a:avLst>
                <a:gd name="adj1" fmla="val -32537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37" name="Text Box 95"/>
            <p:cNvSpPr txBox="1">
              <a:spLocks noChangeArrowheads="1"/>
            </p:cNvSpPr>
            <p:nvPr/>
          </p:nvSpPr>
          <p:spPr bwMode="auto">
            <a:xfrm>
              <a:off x="4918075" y="6654800"/>
              <a:ext cx="42545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Ні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 Box 96"/>
            <p:cNvSpPr txBox="1">
              <a:spLocks noChangeArrowheads="1"/>
            </p:cNvSpPr>
            <p:nvPr/>
          </p:nvSpPr>
          <p:spPr bwMode="auto">
            <a:xfrm>
              <a:off x="3457575" y="7104063"/>
              <a:ext cx="425450" cy="265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Да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 Box 97"/>
            <p:cNvSpPr txBox="1">
              <a:spLocks noChangeArrowheads="1"/>
            </p:cNvSpPr>
            <p:nvPr/>
          </p:nvSpPr>
          <p:spPr bwMode="auto">
            <a:xfrm>
              <a:off x="4751388" y="7766050"/>
              <a:ext cx="425450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Да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 Box 98"/>
            <p:cNvSpPr txBox="1">
              <a:spLocks noChangeArrowheads="1"/>
            </p:cNvSpPr>
            <p:nvPr/>
          </p:nvSpPr>
          <p:spPr bwMode="auto">
            <a:xfrm>
              <a:off x="3457575" y="4729163"/>
              <a:ext cx="42545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Да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 Box 99"/>
            <p:cNvSpPr txBox="1">
              <a:spLocks noChangeArrowheads="1"/>
            </p:cNvSpPr>
            <p:nvPr/>
          </p:nvSpPr>
          <p:spPr bwMode="auto">
            <a:xfrm>
              <a:off x="4918075" y="4117975"/>
              <a:ext cx="425450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Ні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 Box 100"/>
            <p:cNvSpPr txBox="1">
              <a:spLocks noChangeArrowheads="1"/>
            </p:cNvSpPr>
            <p:nvPr/>
          </p:nvSpPr>
          <p:spPr bwMode="auto">
            <a:xfrm>
              <a:off x="2971800" y="8405813"/>
              <a:ext cx="425450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18000" tIns="18000" rIns="18000" bIns="18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Н</a:t>
              </a:r>
              <a:r>
                <a:rPr kumimoji="0" lang="uk-UA" sz="800" b="0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pitchFamily="34" charset="0"/>
                  <a:cs typeface="Arial" pitchFamily="34" charset="0"/>
                </a:rPr>
                <a:t>і</a:t>
              </a:r>
              <a:endParaRPr kumimoji="0" lang="ru-RU" sz="800" b="0" i="0" u="none" strike="noStrike" cap="none" normalizeH="0" baseline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253</TotalTime>
  <Words>447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Слайд 1</vt:lpstr>
      <vt:lpstr>Вступ</vt:lpstr>
      <vt:lpstr>Найпоширеніші побутові акумулятори</vt:lpstr>
      <vt:lpstr>Існуючі типи зарядних пристроїв</vt:lpstr>
      <vt:lpstr>Схемотехнічні рішення зарядних пристроїв для побутових акумуляторів</vt:lpstr>
      <vt:lpstr>Вибір мікроконтролера</vt:lpstr>
      <vt:lpstr>Слайд 7</vt:lpstr>
      <vt:lpstr>Блок схема мікроконтролера</vt:lpstr>
      <vt:lpstr>Блок-схема алгоритму</vt:lpstr>
      <vt:lpstr>Основні характеристики пристрою</vt:lpstr>
      <vt:lpstr>Висновки</vt:lpstr>
      <vt:lpstr>Дякую за увагу!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Виконав: студент групи 1 КІ – 13 мс Наконечна О.П.  Керівник: к. т. н., ст.викл кафедри от Богомолов С.В. </dc:title>
  <cp:lastModifiedBy>Krasotka</cp:lastModifiedBy>
  <cp:revision>13</cp:revision>
  <dcterms:modified xsi:type="dcterms:W3CDTF">2015-06-16T19:05:12Z</dcterms:modified>
</cp:coreProperties>
</file>