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70" r:id="rId4"/>
    <p:sldId id="258" r:id="rId5"/>
    <p:sldId id="259" r:id="rId6"/>
    <p:sldId id="260" r:id="rId7"/>
    <p:sldId id="261" r:id="rId8"/>
    <p:sldId id="262" r:id="rId9"/>
    <p:sldId id="271" r:id="rId10"/>
    <p:sldId id="272" r:id="rId11"/>
    <p:sldId id="264" r:id="rId12"/>
    <p:sldId id="265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08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726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903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949826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9767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65697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3093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8661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887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829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971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511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799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069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268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57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528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581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284984"/>
            <a:ext cx="5904656" cy="1584176"/>
          </a:xfrm>
        </p:spPr>
        <p:txBody>
          <a:bodyPr>
            <a:noAutofit/>
          </a:bodyPr>
          <a:lstStyle/>
          <a:p>
            <a:pPr algn="l"/>
            <a:r>
              <a:rPr lang="uk-UA" sz="2400" cap="none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cap="none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uk-UA" sz="2400" cap="none" dirty="0" smtClean="0">
                <a:effectLst/>
                <a:latin typeface="Times New Roman" pitchFamily="18" charset="0"/>
                <a:cs typeface="Times New Roman" pitchFamily="18" charset="0"/>
              </a:rPr>
              <a:t>Виконав</a:t>
            </a:r>
            <a:r>
              <a:rPr lang="uk-UA" sz="2400" cap="none" dirty="0">
                <a:effectLst/>
                <a:latin typeface="Times New Roman" pitchFamily="18" charset="0"/>
                <a:cs typeface="Times New Roman" pitchFamily="18" charset="0"/>
              </a:rPr>
              <a:t>: студент </a:t>
            </a:r>
            <a:r>
              <a:rPr lang="uk-UA" sz="2400" cap="none" dirty="0" smtClean="0">
                <a:effectLst/>
                <a:latin typeface="Times New Roman" pitchFamily="18" charset="0"/>
                <a:cs typeface="Times New Roman" pitchFamily="18" charset="0"/>
              </a:rPr>
              <a:t>групи </a:t>
            </a:r>
            <a:r>
              <a:rPr lang="uk-UA" sz="2400" cap="none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cap="none" dirty="0">
                <a:effectLst/>
                <a:latin typeface="Times New Roman" pitchFamily="18" charset="0"/>
                <a:cs typeface="Times New Roman" pitchFamily="18" charset="0"/>
              </a:rPr>
              <a:t>КІ – </a:t>
            </a:r>
            <a:r>
              <a:rPr lang="uk-UA" sz="2400" cap="none" dirty="0" smtClean="0">
                <a:effectLst/>
                <a:latin typeface="Times New Roman" pitchFamily="18" charset="0"/>
                <a:cs typeface="Times New Roman" pitchFamily="18" charset="0"/>
              </a:rPr>
              <a:t>14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сп</a:t>
            </a:r>
            <a:r>
              <a:rPr lang="ru-RU" sz="2400" cap="none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cap="none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 err="1" smtClean="0">
                <a:effectLst/>
                <a:latin typeface="Times New Roman" pitchFamily="18" charset="0"/>
                <a:cs typeface="Times New Roman" pitchFamily="18" charset="0"/>
              </a:rPr>
              <a:t>Нєстєров</a:t>
            </a:r>
            <a:r>
              <a:rPr lang="ru-RU" sz="2400" cap="none" dirty="0" smtClean="0">
                <a:effectLst/>
                <a:latin typeface="Times New Roman" pitchFamily="18" charset="0"/>
                <a:cs typeface="Times New Roman" pitchFamily="18" charset="0"/>
              </a:rPr>
              <a:t> В. А.</a:t>
            </a:r>
            <a:r>
              <a:rPr lang="uk-UA" sz="2400" cap="none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cap="none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uk-UA" sz="2400" cap="none" dirty="0" smtClean="0">
                <a:effectLst/>
                <a:latin typeface="Times New Roman" pitchFamily="18" charset="0"/>
                <a:cs typeface="Times New Roman" pitchFamily="18" charset="0"/>
              </a:rPr>
              <a:t>Керівник</a:t>
            </a:r>
            <a:r>
              <a:rPr lang="uk-UA" sz="2400" cap="none" dirty="0">
                <a:effectLst/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uk-UA" sz="2400" cap="none" dirty="0" smtClean="0">
                <a:effectLst/>
                <a:latin typeface="Times New Roman" pitchFamily="18" charset="0"/>
                <a:cs typeface="Times New Roman" pitchFamily="18" charset="0"/>
              </a:rPr>
              <a:t>к. т. н., </a:t>
            </a:r>
            <a:r>
              <a:rPr lang="uk-UA" sz="2400" cap="none" dirty="0" smtClean="0">
                <a:effectLst/>
                <a:latin typeface="Times New Roman" pitchFamily="18" charset="0"/>
                <a:cs typeface="Times New Roman" pitchFamily="18" charset="0"/>
              </a:rPr>
              <a:t>ст. </a:t>
            </a:r>
            <a:r>
              <a:rPr lang="uk-UA" sz="2400" cap="none" dirty="0" err="1" smtClean="0">
                <a:effectLst/>
                <a:latin typeface="Times New Roman" pitchFamily="18" charset="0"/>
                <a:cs typeface="Times New Roman" pitchFamily="18" charset="0"/>
              </a:rPr>
              <a:t>викл</a:t>
            </a:r>
            <a:r>
              <a:rPr lang="uk-UA" sz="2400" cap="none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cap="none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cap="none" dirty="0" smtClean="0">
                <a:effectLst/>
                <a:latin typeface="Times New Roman" pitchFamily="18" charset="0"/>
                <a:cs typeface="Times New Roman" pitchFamily="18" charset="0"/>
              </a:rPr>
              <a:t>каф. ОТ</a:t>
            </a:r>
            <a:br>
              <a:rPr lang="uk-UA" sz="2400" cap="none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uk-UA" sz="2400" cap="none" dirty="0" smtClean="0">
                <a:effectLst/>
                <a:latin typeface="Times New Roman" pitchFamily="18" charset="0"/>
                <a:cs typeface="Times New Roman" pitchFamily="18" charset="0"/>
              </a:rPr>
              <a:t>Дудник О. В.</a:t>
            </a:r>
            <a:r>
              <a:rPr lang="ru-RU" sz="1800" dirty="0">
                <a:effectLst/>
              </a:rPr>
              <a:t/>
            </a:r>
            <a:br>
              <a:rPr lang="ru-RU" sz="1800" dirty="0">
                <a:effectLst/>
              </a:rPr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692696"/>
            <a:ext cx="8458200" cy="194421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uk-UA" sz="4400" dirty="0"/>
              <a:t>Розробка програми порівняння файлів по CRC-кодах засобами </a:t>
            </a:r>
            <a:r>
              <a:rPr lang="uk-UA" sz="4400" dirty="0" err="1"/>
              <a:t>Java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657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робочий </a:t>
            </a:r>
            <a:r>
              <a:rPr lang="uk-UA" dirty="0"/>
              <a:t>простір програми</a:t>
            </a:r>
            <a:endParaRPr lang="ru-RU" dirty="0"/>
          </a:p>
        </p:txBody>
      </p:sp>
      <p:pic>
        <p:nvPicPr>
          <p:cNvPr id="5" name="Объект 4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5536" y="1484784"/>
            <a:ext cx="7056784" cy="5292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30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 smtClean="0"/>
              <a:t>порівняння </a:t>
            </a:r>
            <a:r>
              <a:rPr lang="uk-UA" sz="2800" dirty="0"/>
              <a:t>різних файлів</a:t>
            </a:r>
            <a:endParaRPr lang="ru-RU" dirty="0"/>
          </a:p>
        </p:txBody>
      </p:sp>
      <p:pic>
        <p:nvPicPr>
          <p:cNvPr id="7" name="Рисунок 6"/>
          <p:cNvPicPr/>
          <p:nvPr/>
        </p:nvPicPr>
        <p:blipFill>
          <a:blip r:embed="rId2"/>
          <a:stretch>
            <a:fillRect/>
          </a:stretch>
        </p:blipFill>
        <p:spPr>
          <a:xfrm>
            <a:off x="581174" y="1412776"/>
            <a:ext cx="7087170" cy="5315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49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842721" cy="1320800"/>
          </a:xfrm>
        </p:spPr>
        <p:txBody>
          <a:bodyPr>
            <a:normAutofit/>
          </a:bodyPr>
          <a:lstStyle/>
          <a:p>
            <a:r>
              <a:rPr lang="uk-UA" dirty="0"/>
              <a:t>порівняння </a:t>
            </a:r>
            <a:r>
              <a:rPr lang="uk-UA" dirty="0" smtClean="0"/>
              <a:t>однакових файлів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611560" y="1412776"/>
            <a:ext cx="6840760" cy="5130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78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610"/>
            <a:ext cx="6347713" cy="1320800"/>
          </a:xfrm>
        </p:spPr>
        <p:txBody>
          <a:bodyPr/>
          <a:lstStyle/>
          <a:p>
            <a:r>
              <a:rPr lang="uk-UA" dirty="0" smtClean="0"/>
              <a:t>висновок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96" y="764705"/>
            <a:ext cx="7848872" cy="6048672"/>
          </a:xfrm>
        </p:spPr>
        <p:txBody>
          <a:bodyPr>
            <a:normAutofit/>
          </a:bodyPr>
          <a:lstStyle/>
          <a:p>
            <a:r>
              <a:rPr lang="uk-UA" sz="2000" dirty="0" smtClean="0"/>
              <a:t>У результаті виконання даної дипломної роботи розроблено програмний засіб порівняння файлів на персональному комп’ютері по CRC-кодах засобами </a:t>
            </a:r>
            <a:r>
              <a:rPr lang="uk-UA" sz="2000" dirty="0" err="1" smtClean="0"/>
              <a:t>Java</a:t>
            </a:r>
            <a:r>
              <a:rPr lang="uk-UA" sz="2000" dirty="0" smtClean="0"/>
              <a:t>. Високий рівень вирішення поставленої задачі досягнуто за рахунок використання сучасної мови програмування </a:t>
            </a:r>
            <a:r>
              <a:rPr lang="uk-UA" sz="2000" dirty="0" err="1" smtClean="0"/>
              <a:t>Java</a:t>
            </a:r>
            <a:r>
              <a:rPr lang="uk-UA" sz="2000" dirty="0" smtClean="0"/>
              <a:t>. </a:t>
            </a:r>
          </a:p>
          <a:p>
            <a:r>
              <a:rPr lang="uk-UA" sz="2000" dirty="0" smtClean="0"/>
              <a:t>Можливості </a:t>
            </a:r>
            <a:r>
              <a:rPr lang="uk-UA" sz="2000" dirty="0" err="1" smtClean="0"/>
              <a:t>Java</a:t>
            </a:r>
            <a:r>
              <a:rPr lang="uk-UA" sz="2000" dirty="0" smtClean="0"/>
              <a:t> дозволяють  інтегрувати в програму кілька варіантів порівняльних функцій: індивідуальну, групову, глибинне порівняння із контролем змісту, а також визначення унікальних файлів. Це робить програму зручним інструментом програміста та керівника великими спільними проектами.</a:t>
            </a:r>
          </a:p>
          <a:p>
            <a:r>
              <a:rPr lang="uk-UA" sz="2000" dirty="0" smtClean="0"/>
              <a:t>Розроблену програму виконання порівнянь файлів та каталогів за допомогою хеш-коду за методом </a:t>
            </a:r>
            <a:r>
              <a:rPr lang="en-US" sz="2000" dirty="0" smtClean="0"/>
              <a:t>CRC</a:t>
            </a:r>
            <a:r>
              <a:rPr lang="uk-UA" sz="2000" dirty="0" smtClean="0"/>
              <a:t> 16 можна використовувати для того, щоб відстежувати зміни змісту файлу без витрат на рядкове чи двійкове порівняння. Саме такий метод дозволяє виконувати швидке порівняння достатньо великих обсягів даних.</a:t>
            </a:r>
          </a:p>
        </p:txBody>
      </p:sp>
    </p:spTree>
    <p:extLst>
      <p:ext uri="{BB962C8B-B14F-4D97-AF65-F5344CB8AC3E}">
        <p14:creationId xmlns:p14="http://schemas.microsoft.com/office/powerpoint/2010/main" val="28182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36912"/>
            <a:ext cx="8260672" cy="1039427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Дякую за увагу! </a:t>
            </a:r>
            <a:br>
              <a:rPr lang="uk-UA" dirty="0" smtClean="0"/>
            </a:br>
            <a:r>
              <a:rPr lang="uk-UA" dirty="0" smtClean="0"/>
              <a:t>Доповідь закінчено.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471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1051560"/>
          </a:xfrm>
        </p:spPr>
        <p:txBody>
          <a:bodyPr/>
          <a:lstStyle/>
          <a:p>
            <a:r>
              <a:rPr lang="uk-UA" dirty="0" smtClean="0"/>
              <a:t>актуальність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340768"/>
            <a:ext cx="6347714" cy="5256584"/>
          </a:xfrm>
        </p:spPr>
        <p:txBody>
          <a:bodyPr>
            <a:normAutofit lnSpcReduction="10000"/>
          </a:bodyPr>
          <a:lstStyle/>
          <a:p>
            <a:r>
              <a:rPr lang="uk-UA" sz="2400" dirty="0" smtClean="0"/>
              <a:t>Порівняння </a:t>
            </a:r>
            <a:r>
              <a:rPr lang="uk-UA" sz="2400" dirty="0"/>
              <a:t>файлів широко використовується в індустрії програмування, де ведеться спільна робота і необхідно часто відстежувати зміни, які вносять в робочі файли різні користувачі, тому швидкість при синхронізації каталогів є нагальною потребою – щоб протягом порівняння не були внесені зміни. </a:t>
            </a:r>
          </a:p>
          <a:p>
            <a:r>
              <a:rPr lang="uk-UA" sz="2400" dirty="0"/>
              <a:t>Алгоритм роботи методу </a:t>
            </a:r>
            <a:r>
              <a:rPr lang="en-US" sz="2400" dirty="0"/>
              <a:t>CRC</a:t>
            </a:r>
            <a:r>
              <a:rPr lang="uk-UA" sz="2400" dirty="0"/>
              <a:t> 16 дозволяє звести порівняння до порівняння так званих хеш-кодів, які вираховуються як строкове представлення контрольних кодів для блоків, на які поділяється зміст файлу.</a:t>
            </a: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19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1051560"/>
          </a:xfrm>
        </p:spPr>
        <p:txBody>
          <a:bodyPr/>
          <a:lstStyle/>
          <a:p>
            <a:r>
              <a:rPr lang="uk-UA" dirty="0" smtClean="0"/>
              <a:t>предмет роботи програми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340768"/>
            <a:ext cx="6347714" cy="38807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/>
              <a:t>Предметом даної роботи є програмна реалізація порівняння файлів та каталогів за допомогою хеш-коду за методом CRC 16, який дозволяє відстежувати зміни змісту файлу без витрат на рядкове чи двійкове порівняння. Саме такий метод дозволяє виконувати швидке порівняння достатньо великих обсягів даних.</a:t>
            </a: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798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порівняння </a:t>
            </a:r>
            <a:r>
              <a:rPr lang="uk-UA" dirty="0"/>
              <a:t>даних за CRC16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1518704"/>
            <a:ext cx="6347714" cy="5328592"/>
          </a:xfrm>
        </p:spPr>
        <p:txBody>
          <a:bodyPr>
            <a:noAutofit/>
          </a:bodyPr>
          <a:lstStyle/>
          <a:p>
            <a:pPr marL="400050" indent="-285750"/>
            <a:r>
              <a:rPr lang="uk-UA" sz="2000" dirty="0"/>
              <a:t>Метод CRC (</a:t>
            </a:r>
            <a:r>
              <a:rPr lang="uk-UA" sz="2000" dirty="0" err="1"/>
              <a:t>Cyclic</a:t>
            </a:r>
            <a:r>
              <a:rPr lang="uk-UA" sz="2000" dirty="0"/>
              <a:t> </a:t>
            </a:r>
            <a:r>
              <a:rPr lang="uk-UA" sz="2000" dirty="0" err="1"/>
              <a:t>Redundancy</a:t>
            </a:r>
            <a:r>
              <a:rPr lang="uk-UA" sz="2000" dirty="0"/>
              <a:t> </a:t>
            </a:r>
            <a:r>
              <a:rPr lang="uk-UA" sz="2000" dirty="0" err="1"/>
              <a:t>Check</a:t>
            </a:r>
            <a:r>
              <a:rPr lang="uk-UA" sz="2000" dirty="0"/>
              <a:t>) - один із методів розрахунку контрольної суми. </a:t>
            </a:r>
            <a:endParaRPr lang="uk-UA" sz="2000" dirty="0" smtClean="0"/>
          </a:p>
          <a:p>
            <a:pPr marL="400050" indent="-285750"/>
            <a:r>
              <a:rPr lang="uk-UA" sz="2000" dirty="0"/>
              <a:t>В основі методу лежить представлення бітових послідовностей у вигляді многочленів з коефіцієнтами 0 або 1, де порядок біту відповідає степені доданка (починаючи з 0-го), а значення біту – його коефіцієнту. </a:t>
            </a:r>
            <a:endParaRPr lang="uk-UA" sz="2000" dirty="0" smtClean="0"/>
          </a:p>
          <a:p>
            <a:pPr marL="400050" indent="-285750"/>
            <a:r>
              <a:rPr lang="uk-UA" sz="2000" dirty="0"/>
              <a:t>Контрольна сума CRC використовується в багатьох мережних протоколах з різними утворюючими многочленами. Наприклад в </a:t>
            </a:r>
            <a:r>
              <a:rPr lang="uk-UA" sz="2000" dirty="0" err="1"/>
              <a:t>Modbus</a:t>
            </a:r>
            <a:r>
              <a:rPr lang="uk-UA" sz="2000" dirty="0"/>
              <a:t> використовується метод CRC16 з використанням 16-бітної контрольної </a:t>
            </a:r>
            <a:r>
              <a:rPr lang="uk-UA" sz="2000" dirty="0" smtClean="0"/>
              <a:t>суми. Популярним </a:t>
            </a:r>
            <a:r>
              <a:rPr lang="uk-UA" sz="2000" dirty="0"/>
              <a:t>також є CRC32, який має 32-бітну контрольну суму.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08386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6912768" cy="1039427"/>
          </a:xfrm>
        </p:spPr>
        <p:txBody>
          <a:bodyPr>
            <a:normAutofit/>
          </a:bodyPr>
          <a:lstStyle/>
          <a:p>
            <a:r>
              <a:rPr lang="uk-UA" sz="2400" dirty="0" smtClean="0"/>
              <a:t>алгоритм </a:t>
            </a:r>
            <a:r>
              <a:rPr lang="uk-UA" sz="2400" dirty="0"/>
              <a:t>розрахунку контрольної суми методом CRC16</a:t>
            </a:r>
          </a:p>
        </p:txBody>
      </p:sp>
      <p:pic>
        <p:nvPicPr>
          <p:cNvPr id="5" name="Рисунок 4" descr="Рисcrc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212" y="908720"/>
            <a:ext cx="5229839" cy="59046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602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порівняння </a:t>
            </a:r>
            <a:r>
              <a:rPr lang="uk-UA" dirty="0"/>
              <a:t>двох файлів зводиться до наступних кроків:</a:t>
            </a:r>
            <a:br>
              <a:rPr lang="uk-UA" dirty="0"/>
            </a:br>
            <a:endParaRPr lang="uk-UA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9598" y="1930400"/>
            <a:ext cx="6554689" cy="46371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lvl="0" indent="-285750"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uk-U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Порівняння імен;</a:t>
            </a:r>
          </a:p>
          <a:p>
            <a:pPr marL="400050" lvl="0" indent="-285750"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uk-U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Порівняння дати модифікації і розміру;</a:t>
            </a:r>
          </a:p>
          <a:p>
            <a:pPr marL="400050" lvl="0" indent="-285750"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uk-U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Підрахунок хеш-кодів за методом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CRC</a:t>
            </a:r>
            <a:r>
              <a:rPr lang="uk-U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16;</a:t>
            </a:r>
          </a:p>
          <a:p>
            <a:pPr marL="400050" lvl="0" indent="-285750"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uk-U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Порівняння хеш-кодів за методом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CRC</a:t>
            </a:r>
            <a:r>
              <a:rPr lang="uk-UA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16</a:t>
            </a:r>
            <a:r>
              <a:rPr lang="uk-UA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400050" lvl="0" indent="-285750"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uk-UA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uk-UA" dirty="0"/>
              <a:t>Причому працювати цей алгоритм буде з однаковою швидкістю для файлів будь-якого розміру, адже хеш-код має фіксовану довжину.</a:t>
            </a:r>
          </a:p>
          <a:p>
            <a:r>
              <a:rPr lang="uk-UA" dirty="0"/>
              <a:t>Це дозволяє інтегрувати в програму кілька варіантів порівняльних функцій: індивідуальну, групову, глибинне порівняння із контролем змісту, а також визначення унікальних файлів. Це зробить програму зручним інструментом програміста та керівника великими спільними проектами.</a:t>
            </a:r>
          </a:p>
        </p:txBody>
      </p:sp>
    </p:spTree>
    <p:extLst>
      <p:ext uri="{BB962C8B-B14F-4D97-AF65-F5344CB8AC3E}">
        <p14:creationId xmlns:p14="http://schemas.microsoft.com/office/powerpoint/2010/main" val="348887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2411760" cy="2932959"/>
          </a:xfrm>
        </p:spPr>
        <p:txBody>
          <a:bodyPr/>
          <a:lstStyle/>
          <a:p>
            <a:r>
              <a:rPr lang="uk-UA" dirty="0" smtClean="0"/>
              <a:t>алгоритм </a:t>
            </a:r>
            <a:r>
              <a:rPr lang="uk-UA" dirty="0"/>
              <a:t>роботи </a:t>
            </a:r>
            <a:r>
              <a:rPr lang="uk-UA" dirty="0" smtClean="0"/>
              <a:t>програми</a:t>
            </a:r>
            <a:endParaRPr lang="ru-RU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0479270"/>
              </p:ext>
            </p:extLst>
          </p:nvPr>
        </p:nvGraphicFramePr>
        <p:xfrm>
          <a:off x="1772233" y="15450"/>
          <a:ext cx="5448585" cy="6842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r:id="rId3" imgW="4605630" imgH="5794593" progId="Visio.Drawing.11">
                  <p:embed/>
                </p:oleObj>
              </mc:Choice>
              <mc:Fallback>
                <p:oleObj r:id="rId3" imgW="4605630" imgH="5794593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2233" y="15450"/>
                        <a:ext cx="5448585" cy="68425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4909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дизайн </a:t>
            </a:r>
            <a:r>
              <a:rPr lang="uk-UA" dirty="0"/>
              <a:t>користувацького інтерфейсу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7" name="Рисунок 6"/>
          <p:cNvPicPr/>
          <p:nvPr/>
        </p:nvPicPr>
        <p:blipFill>
          <a:blip r:embed="rId2"/>
          <a:stretch>
            <a:fillRect/>
          </a:stretch>
        </p:blipFill>
        <p:spPr>
          <a:xfrm>
            <a:off x="683568" y="1930400"/>
            <a:ext cx="6336704" cy="4752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49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додавання </a:t>
            </a:r>
            <a:r>
              <a:rPr lang="uk-UA" dirty="0"/>
              <a:t>файлів на панель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63347"/>
            <a:ext cx="8325398" cy="18977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375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1277</TotalTime>
  <Words>452</Words>
  <Application>Microsoft Office PowerPoint</Application>
  <PresentationFormat>Экран (4:3)</PresentationFormat>
  <Paragraphs>32</Paragraphs>
  <Slides>14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Times New Roman</vt:lpstr>
      <vt:lpstr>Trebuchet MS</vt:lpstr>
      <vt:lpstr>Wingdings 3</vt:lpstr>
      <vt:lpstr>Грань</vt:lpstr>
      <vt:lpstr>Visio.Drawing.11</vt:lpstr>
      <vt:lpstr> Виконав: студент групи  КІ – 14 сп Нєстєров В. А. Керівник: к. т. н., ст. викл. каф. ОТ Дудник О. В. </vt:lpstr>
      <vt:lpstr>актуальність</vt:lpstr>
      <vt:lpstr>предмет роботи програми</vt:lpstr>
      <vt:lpstr>порівняння даних за CRC16</vt:lpstr>
      <vt:lpstr>алгоритм розрахунку контрольної суми методом CRC16</vt:lpstr>
      <vt:lpstr>порівняння двох файлів зводиться до наступних кроків: </vt:lpstr>
      <vt:lpstr>алгоритм роботи програми</vt:lpstr>
      <vt:lpstr>дизайн користувацького інтерфейсу</vt:lpstr>
      <vt:lpstr>додавання файлів на панель</vt:lpstr>
      <vt:lpstr>робочий простір програми</vt:lpstr>
      <vt:lpstr>порівняння різних файлів</vt:lpstr>
      <vt:lpstr>порівняння однакових файлів</vt:lpstr>
      <vt:lpstr>висновок</vt:lpstr>
      <vt:lpstr>Дякую за увагу!  Доповідь закінчено.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Виконав: студент групи 1 КІ – 13 мс Дмитрик В. Ю. Керівник: к. т. н., доцент  Роптанов В. І. </dc:title>
  <cp:lastModifiedBy>Таня</cp:lastModifiedBy>
  <cp:revision>13</cp:revision>
  <dcterms:modified xsi:type="dcterms:W3CDTF">2015-06-19T13:14:18Z</dcterms:modified>
</cp:coreProperties>
</file>