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notesMasterIdLst>
    <p:notesMasterId r:id="rId15"/>
  </p:notesMasterIdLst>
  <p:sldIdLst>
    <p:sldId id="256" r:id="rId2"/>
    <p:sldId id="257" r:id="rId3"/>
    <p:sldId id="258" r:id="rId4"/>
    <p:sldId id="262" r:id="rId5"/>
    <p:sldId id="263" r:id="rId6"/>
    <p:sldId id="265" r:id="rId7"/>
    <p:sldId id="266" r:id="rId8"/>
    <p:sldId id="268" r:id="rId9"/>
    <p:sldId id="269" r:id="rId10"/>
    <p:sldId id="270" r:id="rId11"/>
    <p:sldId id="273" r:id="rId12"/>
    <p:sldId id="275" r:id="rId13"/>
    <p:sldId id="27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>
        <p:scale>
          <a:sx n="120" d="100"/>
          <a:sy n="120" d="100"/>
        </p:scale>
        <p:origin x="5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F13566-9F20-455E-A259-CC021BD02FCD}" type="datetimeFigureOut">
              <a:rPr lang="ru-RU" smtClean="0"/>
              <a:pPr/>
              <a:t>22.06.2015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560466-4B11-4FAB-B732-0436AEEEC88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66476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22.06.2015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22.06.2015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357298"/>
            <a:ext cx="7851648" cy="2857520"/>
          </a:xfrm>
        </p:spPr>
        <p:txBody>
          <a:bodyPr>
            <a:normAutofit fontScale="90000"/>
          </a:bodyPr>
          <a:lstStyle/>
          <a:p>
            <a:pPr algn="ctr"/>
            <a:r>
              <a:rPr lang="uk-UA" sz="4400" b="0" dirty="0" smtClean="0">
                <a:solidFill>
                  <a:schemeClr val="bg1"/>
                </a:solidFill>
                <a:effectLst/>
                <a:latin typeface="Arial Narrow" pitchFamily="34" charset="0"/>
              </a:rPr>
              <a:t>Програмний засіб </a:t>
            </a:r>
            <a:r>
              <a:rPr lang="uk-UA" sz="4400" b="0" dirty="0" smtClean="0">
                <a:solidFill>
                  <a:schemeClr val="bg1"/>
                </a:solidFill>
                <a:effectLst/>
                <a:latin typeface="Arial Narrow" pitchFamily="34" charset="0"/>
              </a:rPr>
              <a:t>для оцінювання та </a:t>
            </a:r>
            <a:r>
              <a:rPr lang="uk-UA" sz="4400" b="0" dirty="0" smtClean="0">
                <a:solidFill>
                  <a:schemeClr val="bg1"/>
                </a:solidFill>
                <a:effectLst/>
                <a:latin typeface="Arial Narrow" pitchFamily="34" charset="0"/>
              </a:rPr>
              <a:t>забезпечення рівня захисту </a:t>
            </a:r>
            <a:r>
              <a:rPr lang="uk-UA" sz="4400" b="0" dirty="0" smtClean="0">
                <a:solidFill>
                  <a:schemeClr val="bg1"/>
                </a:solidFill>
                <a:effectLst/>
                <a:latin typeface="Arial Narrow" pitchFamily="34" charset="0"/>
              </a:rPr>
              <a:t>інформаційних ресурсів підприємства</a:t>
            </a:r>
            <a:br>
              <a:rPr lang="uk-UA" sz="4400" b="0" dirty="0" smtClean="0">
                <a:solidFill>
                  <a:schemeClr val="bg1"/>
                </a:solidFill>
                <a:effectLst/>
                <a:latin typeface="Arial Narrow" pitchFamily="34" charset="0"/>
              </a:rPr>
            </a:br>
            <a:r>
              <a:rPr lang="uk-UA" sz="1600" b="0" kern="0" dirty="0" smtClean="0">
                <a:solidFill>
                  <a:srgbClr val="000076"/>
                </a:solidFill>
              </a:rPr>
              <a:t/>
            </a:r>
            <a:br>
              <a:rPr lang="uk-UA" sz="1600" b="0" kern="0" dirty="0" smtClean="0">
                <a:solidFill>
                  <a:srgbClr val="000076"/>
                </a:solidFill>
              </a:rPr>
            </a:br>
            <a:endParaRPr lang="ru-RU" sz="1600" b="0" dirty="0">
              <a:solidFill>
                <a:schemeClr val="bg1"/>
              </a:solidFill>
              <a:effectLst/>
              <a:latin typeface="Arial Narrow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11960" y="5786454"/>
            <a:ext cx="443200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kern="0" dirty="0" smtClean="0">
                <a:solidFill>
                  <a:srgbClr val="000076"/>
                </a:solidFill>
              </a:rPr>
              <a:t> </a:t>
            </a:r>
            <a:r>
              <a:rPr lang="uk-UA" kern="0" dirty="0" smtClean="0">
                <a:solidFill>
                  <a:schemeClr val="bg1"/>
                </a:solidFill>
                <a:latin typeface="Arial Narrow" pitchFamily="34" charset="0"/>
              </a:rPr>
              <a:t>Доповідач:ст. гр. </a:t>
            </a:r>
            <a:r>
              <a:rPr lang="uk-UA" kern="0" dirty="0" smtClean="0">
                <a:solidFill>
                  <a:schemeClr val="bg1"/>
                </a:solidFill>
                <a:latin typeface="Arial Narrow" pitchFamily="34" charset="0"/>
              </a:rPr>
              <a:t>1КІ-14сп </a:t>
            </a:r>
            <a:r>
              <a:rPr lang="uk-UA" kern="0" dirty="0" err="1" smtClean="0">
                <a:solidFill>
                  <a:schemeClr val="bg1"/>
                </a:solidFill>
                <a:latin typeface="Arial Narrow" pitchFamily="34" charset="0"/>
              </a:rPr>
              <a:t>Омельчук</a:t>
            </a:r>
            <a:r>
              <a:rPr lang="uk-UA" kern="0" dirty="0" smtClean="0">
                <a:solidFill>
                  <a:schemeClr val="bg1"/>
                </a:solidFill>
                <a:latin typeface="Arial Narrow" pitchFamily="34" charset="0"/>
              </a:rPr>
              <a:t> О.В.</a:t>
            </a:r>
            <a:br>
              <a:rPr lang="uk-UA" kern="0" dirty="0" smtClean="0">
                <a:solidFill>
                  <a:schemeClr val="bg1"/>
                </a:solidFill>
                <a:latin typeface="Arial Narrow" pitchFamily="34" charset="0"/>
              </a:rPr>
            </a:br>
            <a:r>
              <a:rPr lang="uk-UA" kern="0" dirty="0" smtClean="0">
                <a:solidFill>
                  <a:schemeClr val="bg1"/>
                </a:solidFill>
                <a:latin typeface="Arial Narrow" pitchFamily="34" charset="0"/>
              </a:rPr>
              <a:t>Науковий керівник: </a:t>
            </a:r>
            <a:r>
              <a:rPr lang="uk-UA" kern="0" dirty="0" err="1" smtClean="0">
                <a:solidFill>
                  <a:schemeClr val="bg1"/>
                </a:solidFill>
                <a:latin typeface="Arial Narrow" pitchFamily="34" charset="0"/>
              </a:rPr>
              <a:t>к.т.н</a:t>
            </a:r>
            <a:r>
              <a:rPr lang="uk-UA" kern="0" dirty="0" smtClean="0">
                <a:solidFill>
                  <a:schemeClr val="bg1"/>
                </a:solidFill>
                <a:latin typeface="Arial Narrow" pitchFamily="34" charset="0"/>
              </a:rPr>
              <a:t>., доц. </a:t>
            </a:r>
            <a:r>
              <a:rPr lang="uk-UA" kern="0" dirty="0" err="1" smtClean="0">
                <a:solidFill>
                  <a:schemeClr val="bg1"/>
                </a:solidFill>
                <a:latin typeface="Arial Narrow" pitchFamily="34" charset="0"/>
              </a:rPr>
              <a:t>Цирюльник</a:t>
            </a:r>
            <a:r>
              <a:rPr lang="uk-UA" kern="0" dirty="0" smtClean="0">
                <a:solidFill>
                  <a:schemeClr val="bg1"/>
                </a:solidFill>
                <a:latin typeface="Arial Narrow" pitchFamily="34" charset="0"/>
              </a:rPr>
              <a:t> С.М.</a:t>
            </a:r>
            <a:endParaRPr lang="ru-RU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20000"/>
          </a:xfrm>
        </p:spPr>
        <p:txBody>
          <a:bodyPr>
            <a:normAutofit/>
          </a:bodyPr>
          <a:lstStyle/>
          <a:p>
            <a:pPr algn="ctr"/>
            <a:r>
              <a:rPr lang="uk-UA" sz="2800" b="1" dirty="0" smtClean="0">
                <a:solidFill>
                  <a:schemeClr val="tx1"/>
                </a:solidFill>
                <a:latin typeface="Arial Narrow" pitchFamily="34" charset="0"/>
              </a:rPr>
              <a:t>Політика інформаційної безпеки </a:t>
            </a:r>
            <a:endParaRPr lang="ru-RU" sz="2800" b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1017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400" dirty="0" smtClean="0">
                <a:latin typeface="Arial Narrow" pitchFamily="34" charset="0"/>
              </a:rPr>
              <a:t>   </a:t>
            </a:r>
            <a:r>
              <a:rPr lang="ru-RU" sz="2800" dirty="0" err="1" smtClean="0">
                <a:latin typeface="Arial Narrow" pitchFamily="34" charset="0"/>
              </a:rPr>
              <a:t>Політика</a:t>
            </a:r>
            <a:r>
              <a:rPr lang="ru-RU" sz="2800" dirty="0" smtClean="0">
                <a:latin typeface="Arial Narrow" pitchFamily="34" charset="0"/>
              </a:rPr>
              <a:t> </a:t>
            </a:r>
            <a:r>
              <a:rPr lang="ru-RU" sz="2800" dirty="0" err="1" smtClean="0">
                <a:latin typeface="Arial Narrow" pitchFamily="34" charset="0"/>
              </a:rPr>
              <a:t>інформаційної</a:t>
            </a:r>
            <a:r>
              <a:rPr lang="ru-RU" sz="2800" dirty="0" smtClean="0">
                <a:latin typeface="Arial Narrow" pitchFamily="34" charset="0"/>
              </a:rPr>
              <a:t> </a:t>
            </a:r>
            <a:r>
              <a:rPr lang="ru-RU" sz="2800" dirty="0" err="1" smtClean="0">
                <a:latin typeface="Arial Narrow" pitchFamily="34" charset="0"/>
              </a:rPr>
              <a:t>безпеки</a:t>
            </a:r>
            <a:r>
              <a:rPr lang="ru-RU" sz="2800" dirty="0" smtClean="0">
                <a:latin typeface="Arial Narrow" pitchFamily="34" charset="0"/>
              </a:rPr>
              <a:t> </a:t>
            </a:r>
            <a:r>
              <a:rPr lang="ru-RU" sz="2800" dirty="0" err="1" smtClean="0">
                <a:latin typeface="Arial Narrow" pitchFamily="34" charset="0"/>
              </a:rPr>
              <a:t>розробляється</a:t>
            </a:r>
            <a:r>
              <a:rPr lang="ru-RU" sz="2800" dirty="0" smtClean="0">
                <a:latin typeface="Arial Narrow" pitchFamily="34" charset="0"/>
              </a:rPr>
              <a:t> у </a:t>
            </a:r>
            <a:r>
              <a:rPr lang="ru-RU" sz="2800" dirty="0" err="1" smtClean="0">
                <a:latin typeface="Arial Narrow" pitchFamily="34" charset="0"/>
              </a:rPr>
              <a:t>вигляді</a:t>
            </a:r>
            <a:r>
              <a:rPr lang="ru-RU" sz="2800" dirty="0" smtClean="0">
                <a:latin typeface="Arial Narrow" pitchFamily="34" charset="0"/>
              </a:rPr>
              <a:t> </a:t>
            </a:r>
            <a:r>
              <a:rPr lang="ru-RU" sz="2800" dirty="0" err="1" smtClean="0">
                <a:latin typeface="Arial Narrow" pitchFamily="34" charset="0"/>
              </a:rPr>
              <a:t>декількох</a:t>
            </a:r>
            <a:r>
              <a:rPr lang="ru-RU" sz="2800" dirty="0" smtClean="0">
                <a:latin typeface="Arial Narrow" pitchFamily="34" charset="0"/>
              </a:rPr>
              <a:t> </a:t>
            </a:r>
            <a:r>
              <a:rPr lang="ru-RU" sz="2800" dirty="0" err="1" smtClean="0">
                <a:latin typeface="Arial Narrow" pitchFamily="34" charset="0"/>
              </a:rPr>
              <a:t>документів</a:t>
            </a:r>
            <a:r>
              <a:rPr lang="ru-RU" sz="2800" dirty="0" smtClean="0">
                <a:latin typeface="Arial Narrow" pitchFamily="34" charset="0"/>
              </a:rPr>
              <a:t>. </a:t>
            </a:r>
          </a:p>
          <a:p>
            <a:pPr>
              <a:buNone/>
            </a:pPr>
            <a:r>
              <a:rPr lang="uk-UA" sz="2800" dirty="0" smtClean="0">
                <a:latin typeface="Arial Narrow" pitchFamily="34" charset="0"/>
              </a:rPr>
              <a:t>   Основними розділами політики інформаційної безпеки є:</a:t>
            </a:r>
            <a:endParaRPr lang="ru-RU" sz="2800" dirty="0" smtClean="0">
              <a:latin typeface="Arial Narrow" pitchFamily="34" charset="0"/>
            </a:endParaRPr>
          </a:p>
          <a:p>
            <a:pPr marL="514350" indent="-514350"/>
            <a:r>
              <a:rPr lang="uk-UA" sz="2800" dirty="0" smtClean="0">
                <a:latin typeface="Arial Narrow" pitchFamily="34" charset="0"/>
              </a:rPr>
              <a:t>використання програмних засобів; </a:t>
            </a:r>
          </a:p>
          <a:p>
            <a:pPr marL="514350" indent="-514350"/>
            <a:r>
              <a:rPr lang="uk-UA" sz="2800" dirty="0" smtClean="0">
                <a:latin typeface="Arial Narrow" pitchFamily="34" charset="0"/>
              </a:rPr>
              <a:t>протидія апаратним помилкам;</a:t>
            </a:r>
            <a:endParaRPr lang="ru-RU" sz="2800" dirty="0" smtClean="0">
              <a:latin typeface="Arial Narrow" pitchFamily="34" charset="0"/>
            </a:endParaRPr>
          </a:p>
          <a:p>
            <a:pPr marL="514350" indent="-514350"/>
            <a:r>
              <a:rPr lang="uk-UA" sz="2800" dirty="0" smtClean="0">
                <a:latin typeface="Arial Narrow" pitchFamily="34" charset="0"/>
              </a:rPr>
              <a:t>інструктажі співробітників підприємства;</a:t>
            </a:r>
            <a:endParaRPr lang="ru-RU" sz="2800" dirty="0" smtClean="0">
              <a:latin typeface="Arial Narrow" pitchFamily="34" charset="0"/>
            </a:endParaRPr>
          </a:p>
          <a:p>
            <a:pPr marL="514350" indent="-514350"/>
            <a:r>
              <a:rPr lang="uk-UA" sz="2800" dirty="0" smtClean="0">
                <a:latin typeface="Arial Narrow" pitchFamily="34" charset="0"/>
              </a:rPr>
              <a:t>аналітична робота;</a:t>
            </a:r>
            <a:endParaRPr lang="ru-RU" sz="2800" dirty="0" smtClean="0">
              <a:latin typeface="Arial Narrow" pitchFamily="34" charset="0"/>
            </a:endParaRPr>
          </a:p>
          <a:p>
            <a:pPr marL="514350" indent="-514350"/>
            <a:r>
              <a:rPr lang="uk-UA" sz="2800" dirty="0" smtClean="0">
                <a:latin typeface="Arial Narrow" pitchFamily="34" charset="0"/>
              </a:rPr>
              <a:t>захист продукту від підробки.</a:t>
            </a:r>
            <a:endParaRPr lang="ru-RU" sz="2800" dirty="0" smtClean="0">
              <a:latin typeface="Arial Narrow" pitchFamily="34" charset="0"/>
            </a:endParaRPr>
          </a:p>
          <a:p>
            <a:pPr>
              <a:buNone/>
            </a:pPr>
            <a:endParaRPr lang="ru-RU" sz="24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720000"/>
          </a:xfrm>
        </p:spPr>
        <p:txBody>
          <a:bodyPr>
            <a:normAutofit/>
          </a:bodyPr>
          <a:lstStyle/>
          <a:p>
            <a:pPr algn="ctr"/>
            <a:r>
              <a:rPr lang="uk-UA" sz="2800" b="1" dirty="0" smtClean="0">
                <a:solidFill>
                  <a:schemeClr val="tx1"/>
                </a:solidFill>
                <a:latin typeface="Arial Narrow" pitchFamily="34" charset="0"/>
              </a:rPr>
              <a:t>Архітектура система захисту</a:t>
            </a:r>
            <a:endParaRPr lang="ru-RU" sz="2800" b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6145" name="Object 1"/>
          <p:cNvGraphicFramePr>
            <a:graphicFrameLocks noChangeAspect="1"/>
          </p:cNvGraphicFramePr>
          <p:nvPr/>
        </p:nvGraphicFramePr>
        <p:xfrm>
          <a:off x="2214547" y="785794"/>
          <a:ext cx="4714908" cy="60439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9" name="Visio" r:id="rId3" imgW="5434665" imgH="7054743" progId="Visio.Drawing.11">
                  <p:embed/>
                </p:oleObj>
              </mc:Choice>
              <mc:Fallback>
                <p:oleObj name="Visio" r:id="rId3" imgW="5434665" imgH="7054743" progId="Visio.Drawing.11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14547" y="785794"/>
                        <a:ext cx="4714908" cy="604399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20000"/>
          </a:xfrm>
        </p:spPr>
        <p:txBody>
          <a:bodyPr>
            <a:normAutofit/>
          </a:bodyPr>
          <a:lstStyle/>
          <a:p>
            <a:pPr algn="ctr"/>
            <a:r>
              <a:rPr lang="uk-UA" sz="2800" b="1" dirty="0" smtClean="0">
                <a:solidFill>
                  <a:schemeClr val="tx1"/>
                </a:solidFill>
                <a:latin typeface="Arial Narrow" pitchFamily="34" charset="0"/>
              </a:rPr>
              <a:t>Оптимізація системи захисту інформації </a:t>
            </a:r>
            <a:endParaRPr lang="ru-RU" sz="2800" b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rcRect l="23382" t="43974" r="45403" b="25896"/>
          <a:stretch>
            <a:fillRect/>
          </a:stretch>
        </p:blipFill>
        <p:spPr bwMode="auto">
          <a:xfrm>
            <a:off x="2500298" y="2143116"/>
            <a:ext cx="4673921" cy="294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uk-UA" sz="4000" b="1" dirty="0" smtClean="0">
              <a:solidFill>
                <a:schemeClr val="accent5">
                  <a:lumMod val="25000"/>
                </a:schemeClr>
              </a:solidFill>
              <a:latin typeface="Arial Narrow" pitchFamily="34" charset="0"/>
            </a:endParaRPr>
          </a:p>
          <a:p>
            <a:pPr algn="ctr">
              <a:buNone/>
            </a:pPr>
            <a:r>
              <a:rPr lang="uk-UA" sz="4000" b="1" dirty="0" smtClean="0">
                <a:solidFill>
                  <a:schemeClr val="accent5">
                    <a:lumMod val="25000"/>
                  </a:schemeClr>
                </a:solidFill>
                <a:latin typeface="Arial Narrow" pitchFamily="34" charset="0"/>
              </a:rPr>
              <a:t>Дякую за увагу!</a:t>
            </a:r>
            <a:endParaRPr lang="ru-RU" sz="4000" b="1" dirty="0" smtClean="0">
              <a:solidFill>
                <a:schemeClr val="accent5">
                  <a:lumMod val="25000"/>
                </a:schemeClr>
              </a:solidFill>
              <a:latin typeface="Arial Narrow" pitchFamily="34" charset="0"/>
            </a:endParaRPr>
          </a:p>
          <a:p>
            <a:pPr>
              <a:buNone/>
            </a:pP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80000" cy="720000"/>
          </a:xfrm>
        </p:spPr>
        <p:txBody>
          <a:bodyPr>
            <a:normAutofit/>
          </a:bodyPr>
          <a:lstStyle/>
          <a:p>
            <a:r>
              <a:rPr lang="uk-UA" sz="4400" dirty="0" smtClean="0">
                <a:solidFill>
                  <a:schemeClr val="tx1"/>
                </a:solidFill>
                <a:latin typeface="Arial Narrow" pitchFamily="34" charset="0"/>
                <a:cs typeface="Arial" pitchFamily="34" charset="0"/>
              </a:rPr>
              <a:t>Актуальність теми:</a:t>
            </a:r>
            <a:endParaRPr lang="ru-RU" sz="4400" dirty="0">
              <a:solidFill>
                <a:schemeClr val="tx1"/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08000" cy="48638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3200" dirty="0" smtClean="0">
                <a:latin typeface="Arial Narrow" pitchFamily="34" charset="0"/>
                <a:cs typeface="Arial" pitchFamily="34" charset="0"/>
              </a:rPr>
              <a:t>   </a:t>
            </a:r>
            <a:r>
              <a:rPr lang="uk-UA" sz="3200" dirty="0">
                <a:latin typeface="Arial Narrow" pitchFamily="34" charset="0"/>
                <a:cs typeface="Arial" pitchFamily="34" charset="0"/>
              </a:rPr>
              <a:t>С</a:t>
            </a:r>
            <a:r>
              <a:rPr lang="uk-UA" sz="3200" dirty="0" smtClean="0">
                <a:latin typeface="Arial Narrow" pitchFamily="34" charset="0"/>
                <a:cs typeface="Arial" pitchFamily="34" charset="0"/>
              </a:rPr>
              <a:t>творення і підтримка захищеного середовища інформаційного обміну, що реалізує певні правила  політики інформаційної безпеки сучасної організації.</a:t>
            </a:r>
          </a:p>
          <a:p>
            <a:pPr>
              <a:buNone/>
            </a:pPr>
            <a:r>
              <a:rPr lang="uk-UA" sz="4000" dirty="0" smtClean="0">
                <a:latin typeface="Arial Narrow" pitchFamily="34" charset="0"/>
                <a:cs typeface="Arial" pitchFamily="34" charset="0"/>
              </a:rPr>
              <a:t>Мета:</a:t>
            </a:r>
          </a:p>
          <a:p>
            <a:pPr>
              <a:buNone/>
            </a:pPr>
            <a:r>
              <a:rPr lang="uk-UA" sz="3200" dirty="0" smtClean="0">
                <a:latin typeface="Arial Narrow" pitchFamily="34" charset="0"/>
                <a:cs typeface="Arial" pitchFamily="34" charset="0"/>
              </a:rPr>
              <a:t>  </a:t>
            </a:r>
            <a:r>
              <a:rPr lang="uk-UA" sz="3200" dirty="0" smtClean="0">
                <a:latin typeface="Arial Narrow" pitchFamily="34" charset="0"/>
              </a:rPr>
              <a:t> </a:t>
            </a:r>
            <a:r>
              <a:rPr lang="uk-UA" sz="3200" dirty="0">
                <a:latin typeface="Arial Narrow" pitchFamily="34" charset="0"/>
              </a:rPr>
              <a:t>П</a:t>
            </a:r>
            <a:r>
              <a:rPr lang="uk-UA" sz="3200" dirty="0" smtClean="0">
                <a:latin typeface="Arial Narrow" pitchFamily="34" charset="0"/>
              </a:rPr>
              <a:t>ідвищення рівня захищеності системи комплексного захисту інформаційних ресурсів підприємства.</a:t>
            </a:r>
            <a:endParaRPr lang="ru-RU" sz="3200" dirty="0">
              <a:latin typeface="Arial Narrow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900000"/>
          </a:xfrm>
        </p:spPr>
        <p:txBody>
          <a:bodyPr>
            <a:noAutofit/>
          </a:bodyPr>
          <a:lstStyle/>
          <a:p>
            <a:pPr algn="ctr"/>
            <a:r>
              <a:rPr lang="ru-RU" sz="2800" dirty="0" err="1" smtClean="0">
                <a:solidFill>
                  <a:schemeClr val="tx1"/>
                </a:solidFill>
                <a:latin typeface="Arial Narrow" pitchFamily="34" charset="0"/>
              </a:rPr>
              <a:t>Процес</a:t>
            </a:r>
            <a:r>
              <a:rPr lang="ru-RU" sz="28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Arial Narrow" pitchFamily="34" charset="0"/>
              </a:rPr>
              <a:t>створення</a:t>
            </a:r>
            <a:r>
              <a:rPr lang="ru-RU" sz="28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Arial Narrow" pitchFamily="34" charset="0"/>
              </a:rPr>
              <a:t>програмного</a:t>
            </a:r>
            <a:r>
              <a:rPr lang="ru-RU" sz="28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Arial Narrow" pitchFamily="34" charset="0"/>
              </a:rPr>
              <a:t>засобу</a:t>
            </a:r>
            <a:r>
              <a:rPr lang="ru-RU" sz="2800" dirty="0" smtClean="0">
                <a:solidFill>
                  <a:schemeClr val="tx1"/>
                </a:solidFill>
                <a:latin typeface="Arial Narrow" pitchFamily="34" charset="0"/>
              </a:rPr>
              <a:t>  </a:t>
            </a:r>
            <a:r>
              <a:rPr lang="ru-RU" sz="2800" dirty="0" smtClean="0">
                <a:solidFill>
                  <a:schemeClr val="tx1"/>
                </a:solidFill>
                <a:latin typeface="Arial Narrow" pitchFamily="34" charset="0"/>
              </a:rPr>
              <a:t>представлений у </a:t>
            </a:r>
            <a:r>
              <a:rPr lang="ru-RU" sz="2800" dirty="0" err="1" smtClean="0">
                <a:solidFill>
                  <a:schemeClr val="tx1"/>
                </a:solidFill>
                <a:latin typeface="Arial Narrow" pitchFamily="34" charset="0"/>
              </a:rPr>
              <a:t>вигляді</a:t>
            </a:r>
            <a:r>
              <a:rPr lang="ru-RU" sz="2800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ru-RU" sz="2800" dirty="0" err="1" smtClean="0">
                <a:solidFill>
                  <a:schemeClr val="tx1"/>
                </a:solidFill>
                <a:latin typeface="Arial Narrow" pitchFamily="34" charset="0"/>
              </a:rPr>
              <a:t>безперервного</a:t>
            </a:r>
            <a:r>
              <a:rPr lang="ru-RU" sz="2800" dirty="0" smtClean="0">
                <a:solidFill>
                  <a:schemeClr val="tx1"/>
                </a:solidFill>
                <a:latin typeface="Arial Narrow" pitchFamily="34" charset="0"/>
              </a:rPr>
              <a:t> циклу</a:t>
            </a:r>
            <a:endParaRPr lang="ru-RU" sz="28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21530" name="Rectangle 2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21505" name="Group 1"/>
          <p:cNvGrpSpPr>
            <a:grpSpLocks noChangeAspect="1"/>
          </p:cNvGrpSpPr>
          <p:nvPr/>
        </p:nvGrpSpPr>
        <p:grpSpPr bwMode="auto">
          <a:xfrm>
            <a:off x="639807" y="1357297"/>
            <a:ext cx="7861283" cy="5560469"/>
            <a:chOff x="2362" y="10531"/>
            <a:chExt cx="7164" cy="5067"/>
          </a:xfrm>
        </p:grpSpPr>
        <p:sp>
          <p:nvSpPr>
            <p:cNvPr id="21529" name="AutoShape 25"/>
            <p:cNvSpPr>
              <a:spLocks noChangeAspect="1" noChangeArrowheads="1" noTextEdit="1"/>
            </p:cNvSpPr>
            <p:nvPr/>
          </p:nvSpPr>
          <p:spPr bwMode="auto">
            <a:xfrm>
              <a:off x="2362" y="10531"/>
              <a:ext cx="7164" cy="5067"/>
            </a:xfrm>
            <a:prstGeom prst="rect">
              <a:avLst/>
            </a:prstGeom>
            <a:noFill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1400"/>
            </a:p>
          </p:txBody>
        </p:sp>
        <p:grpSp>
          <p:nvGrpSpPr>
            <p:cNvPr id="21506" name="Group 2"/>
            <p:cNvGrpSpPr>
              <a:grpSpLocks/>
            </p:cNvGrpSpPr>
            <p:nvPr/>
          </p:nvGrpSpPr>
          <p:grpSpPr bwMode="auto">
            <a:xfrm>
              <a:off x="2883" y="10609"/>
              <a:ext cx="6536" cy="4787"/>
              <a:chOff x="2613" y="10609"/>
              <a:chExt cx="6949" cy="5422"/>
            </a:xfrm>
          </p:grpSpPr>
          <p:sp>
            <p:nvSpPr>
              <p:cNvPr id="21528" name="AutoShape 24"/>
              <p:cNvSpPr>
                <a:spLocks noChangeArrowheads="1"/>
              </p:cNvSpPr>
              <p:nvPr/>
            </p:nvSpPr>
            <p:spPr bwMode="auto">
              <a:xfrm>
                <a:off x="5328" y="12682"/>
                <a:ext cx="1680" cy="715"/>
              </a:xfrm>
              <a:prstGeom prst="flowChartConnector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400" b="0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OST type B" pitchFamily="2" charset="0"/>
                    <a:ea typeface="Times New Roman" pitchFamily="18" charset="0"/>
                    <a:cs typeface="Times New Roman" pitchFamily="18" charset="0"/>
                  </a:rPr>
                  <a:t>У</a:t>
                </a:r>
                <a:r>
                  <a:rPr kumimoji="0" lang="uk-UA" sz="1400" b="0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OST type B" pitchFamily="2" charset="0"/>
                    <a:ea typeface="Times New Roman" pitchFamily="18" charset="0"/>
                    <a:cs typeface="Times New Roman" pitchFamily="18" charset="0"/>
                  </a:rPr>
                  <a:t>точнення вимог до СЗІ</a:t>
                </a:r>
                <a:endParaRPr kumimoji="0" lang="uk-UA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527" name="Oval 23"/>
              <p:cNvSpPr>
                <a:spLocks noChangeArrowheads="1"/>
              </p:cNvSpPr>
              <p:nvPr/>
            </p:nvSpPr>
            <p:spPr bwMode="auto">
              <a:xfrm>
                <a:off x="7008" y="13567"/>
                <a:ext cx="2554" cy="1547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sz="1400" b="0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OST type B" pitchFamily="2" charset="0"/>
                    <a:ea typeface="Times New Roman" pitchFamily="18" charset="0"/>
                    <a:cs typeface="Times New Roman" pitchFamily="18" charset="0"/>
                  </a:rPr>
                  <a:t>Проведення оцінки вразливостей і ризиків інформаці</a:t>
                </a:r>
                <a:r>
                  <a:rPr kumimoji="0" lang="uk-UA" sz="1400" b="0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ї</a:t>
                </a:r>
                <a:r>
                  <a:rPr kumimoji="0" lang="uk-UA" sz="1400" b="0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OST type B" pitchFamily="2" charset="0"/>
                    <a:ea typeface="Times New Roman" pitchFamily="18" charset="0"/>
                    <a:cs typeface="Times New Roman" pitchFamily="18" charset="0"/>
                  </a:rPr>
                  <a:t> при наявності загроз і каналів витоку</a:t>
                </a:r>
                <a:endParaRPr kumimoji="0" lang="uk-UA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526" name="Oval 22"/>
              <p:cNvSpPr>
                <a:spLocks noChangeArrowheads="1"/>
              </p:cNvSpPr>
              <p:nvPr/>
            </p:nvSpPr>
            <p:spPr bwMode="auto">
              <a:xfrm>
                <a:off x="6918" y="10800"/>
                <a:ext cx="2577" cy="1289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sz="1400" b="0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OST type B" pitchFamily="2" charset="0"/>
                    <a:ea typeface="Times New Roman" pitchFamily="18" charset="0"/>
                    <a:cs typeface="Times New Roman" pitchFamily="18" charset="0"/>
                  </a:rPr>
                  <a:t>Здійснення контролю цілісності та управління системою захисту інформаці</a:t>
                </a:r>
                <a:r>
                  <a:rPr kumimoji="0" lang="uk-UA" sz="1400" b="0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ї</a:t>
                </a:r>
                <a:endParaRPr kumimoji="0" lang="uk-UA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525" name="Oval 21"/>
              <p:cNvSpPr>
                <a:spLocks noChangeArrowheads="1"/>
              </p:cNvSpPr>
              <p:nvPr/>
            </p:nvSpPr>
            <p:spPr bwMode="auto">
              <a:xfrm>
                <a:off x="7445" y="12402"/>
                <a:ext cx="2050" cy="995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sz="1400" b="0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OST type B" pitchFamily="2" charset="0"/>
                    <a:ea typeface="Times New Roman" pitchFamily="18" charset="0"/>
                    <a:cs typeface="Times New Roman" pitchFamily="18" charset="0"/>
                  </a:rPr>
                  <a:t>Виділення інформаці</a:t>
                </a:r>
                <a:r>
                  <a:rPr kumimoji="0" lang="uk-UA" sz="1400" b="0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ї</a:t>
                </a:r>
                <a:r>
                  <a:rPr kumimoji="0" lang="uk-UA" sz="1400" b="0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OST type B" pitchFamily="2" charset="0"/>
                    <a:ea typeface="Times New Roman" pitchFamily="18" charset="0"/>
                    <a:cs typeface="Times New Roman" pitchFamily="18" charset="0"/>
                  </a:rPr>
                  <a:t>, яка підляга</a:t>
                </a:r>
                <a:r>
                  <a:rPr kumimoji="0" lang="uk-UA" sz="1400" b="0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є</a:t>
                </a:r>
                <a:r>
                  <a:rPr kumimoji="0" lang="uk-UA" sz="1400" b="0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OST type B" pitchFamily="2" charset="0"/>
                    <a:ea typeface="Times New Roman" pitchFamily="18" charset="0"/>
                    <a:cs typeface="Times New Roman" pitchFamily="18" charset="0"/>
                  </a:rPr>
                  <a:t> захисту</a:t>
                </a:r>
                <a:endParaRPr kumimoji="0" lang="uk-UA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524" name="Oval 20"/>
              <p:cNvSpPr>
                <a:spLocks noChangeArrowheads="1"/>
              </p:cNvSpPr>
              <p:nvPr/>
            </p:nvSpPr>
            <p:spPr bwMode="auto">
              <a:xfrm>
                <a:off x="4789" y="14485"/>
                <a:ext cx="2115" cy="1546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sz="1400" b="0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OST type B" pitchFamily="2" charset="0"/>
                    <a:ea typeface="Times New Roman" pitchFamily="18" charset="0"/>
                    <a:cs typeface="Times New Roman" pitchFamily="18" charset="0"/>
                  </a:rPr>
                  <a:t>Виявлення потенційно можливих загроз і каналів витоку інформаці</a:t>
                </a:r>
                <a:r>
                  <a:rPr kumimoji="0" lang="uk-UA" sz="1400" b="0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ї</a:t>
                </a:r>
                <a:endParaRPr kumimoji="0" lang="uk-UA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523" name="Oval 19"/>
              <p:cNvSpPr>
                <a:spLocks noChangeArrowheads="1"/>
              </p:cNvSpPr>
              <p:nvPr/>
            </p:nvSpPr>
            <p:spPr bwMode="auto">
              <a:xfrm>
                <a:off x="3039" y="13724"/>
                <a:ext cx="2051" cy="963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sz="1400" b="0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OST type B" pitchFamily="2" charset="0"/>
                    <a:ea typeface="Times New Roman" pitchFamily="18" charset="0"/>
                    <a:cs typeface="Times New Roman" pitchFamily="18" charset="0"/>
                  </a:rPr>
                  <a:t>Виділення вимог до системи захисту</a:t>
                </a:r>
                <a:endParaRPr kumimoji="0" lang="uk-UA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522" name="Oval 18"/>
              <p:cNvSpPr>
                <a:spLocks noChangeArrowheads="1"/>
              </p:cNvSpPr>
              <p:nvPr/>
            </p:nvSpPr>
            <p:spPr bwMode="auto">
              <a:xfrm>
                <a:off x="2613" y="12255"/>
                <a:ext cx="2286" cy="1244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sz="14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OST type B" pitchFamily="2" charset="0"/>
                    <a:ea typeface="Times New Roman" pitchFamily="18" charset="0"/>
                    <a:cs typeface="Times New Roman" pitchFamily="18" charset="0"/>
                  </a:rPr>
                  <a:t>Здійснення вибору засобів захисту інформаці</a:t>
                </a:r>
                <a:r>
                  <a:rPr kumimoji="0" lang="uk-UA" sz="14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ї</a:t>
                </a:r>
                <a:r>
                  <a:rPr kumimoji="0" lang="uk-UA" sz="14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OST type B" pitchFamily="2" charset="0"/>
                    <a:ea typeface="Times New Roman" pitchFamily="18" charset="0"/>
                    <a:cs typeface="Times New Roman" pitchFamily="18" charset="0"/>
                  </a:rPr>
                  <a:t> та </a:t>
                </a:r>
                <a:r>
                  <a:rPr kumimoji="0" lang="uk-UA" sz="14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ea typeface="Times New Roman" pitchFamily="18" charset="0"/>
                    <a:cs typeface="Times New Roman" pitchFamily="18" charset="0"/>
                  </a:rPr>
                  <a:t>ї</a:t>
                </a:r>
                <a:r>
                  <a:rPr kumimoji="0" lang="uk-UA" sz="14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OST type B" pitchFamily="2" charset="0"/>
                    <a:ea typeface="Times New Roman" pitchFamily="18" charset="0"/>
                    <a:cs typeface="Times New Roman" pitchFamily="18" charset="0"/>
                  </a:rPr>
                  <a:t>х характеристик</a:t>
                </a:r>
                <a:endParaRPr kumimoji="0" lang="uk-UA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521" name="Oval 17"/>
              <p:cNvSpPr>
                <a:spLocks noChangeArrowheads="1"/>
              </p:cNvSpPr>
              <p:nvPr/>
            </p:nvSpPr>
            <p:spPr bwMode="auto">
              <a:xfrm>
                <a:off x="3863" y="10609"/>
                <a:ext cx="2828" cy="1555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400" b="0" i="1" u="none" strike="noStrike" cap="none" normalizeH="0" baseline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OST type B" pitchFamily="2" charset="0"/>
                    <a:ea typeface="Times New Roman" pitchFamily="18" charset="0"/>
                    <a:cs typeface="Times New Roman" pitchFamily="18" charset="0"/>
                  </a:rPr>
                  <a:t>Впровадження</a:t>
                </a:r>
                <a:r>
                  <a:rPr kumimoji="0" lang="ru-RU" sz="14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OST type B" pitchFamily="2" charset="0"/>
                    <a:ea typeface="Times New Roman" pitchFamily="18" charset="0"/>
                    <a:cs typeface="Times New Roman" pitchFamily="18" charset="0"/>
                  </a:rPr>
                  <a:t> та </a:t>
                </a:r>
                <a:r>
                  <a:rPr kumimoji="0" lang="ru-RU" sz="1400" b="0" i="1" u="none" strike="noStrike" cap="none" normalizeH="0" baseline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OST type B" pitchFamily="2" charset="0"/>
                    <a:ea typeface="Times New Roman" pitchFamily="18" charset="0"/>
                    <a:cs typeface="Times New Roman" pitchFamily="18" charset="0"/>
                  </a:rPr>
                  <a:t>орга</a:t>
                </a:r>
                <a:r>
                  <a:rPr kumimoji="0" lang="uk-UA" sz="1400" b="0" i="1" u="none" strike="noStrike" cap="none" normalizeH="0" baseline="0" dirty="0" err="1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OST type B" pitchFamily="2" charset="0"/>
                    <a:ea typeface="Times New Roman" pitchFamily="18" charset="0"/>
                    <a:cs typeface="Times New Roman" pitchFamily="18" charset="0"/>
                  </a:rPr>
                  <a:t>-нізація</a:t>
                </a:r>
                <a:r>
                  <a:rPr kumimoji="0" lang="uk-UA" sz="14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OST type B" pitchFamily="2" charset="0"/>
                    <a:ea typeface="Times New Roman" pitchFamily="18" charset="0"/>
                    <a:cs typeface="Times New Roman" pitchFamily="18" charset="0"/>
                  </a:rPr>
                  <a:t> обраних для використання заходів способів і засобів захисту</a:t>
                </a:r>
                <a:endParaRPr kumimoji="0" lang="uk-UA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1520" name="AutoShape 16"/>
              <p:cNvSpPr>
                <a:spLocks noChangeShapeType="1"/>
              </p:cNvSpPr>
              <p:nvPr/>
            </p:nvSpPr>
            <p:spPr bwMode="auto">
              <a:xfrm>
                <a:off x="6691" y="11387"/>
                <a:ext cx="227" cy="57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400"/>
              </a:p>
            </p:txBody>
          </p:sp>
          <p:sp>
            <p:nvSpPr>
              <p:cNvPr id="21519" name="AutoShape 15"/>
              <p:cNvSpPr>
                <a:spLocks noChangeShapeType="1"/>
              </p:cNvSpPr>
              <p:nvPr/>
            </p:nvSpPr>
            <p:spPr bwMode="auto">
              <a:xfrm>
                <a:off x="8206" y="12089"/>
                <a:ext cx="264" cy="31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400"/>
              </a:p>
            </p:txBody>
          </p:sp>
          <p:sp>
            <p:nvSpPr>
              <p:cNvPr id="21518" name="AutoShape 14"/>
              <p:cNvSpPr>
                <a:spLocks noChangeShapeType="1"/>
              </p:cNvSpPr>
              <p:nvPr/>
            </p:nvSpPr>
            <p:spPr bwMode="auto">
              <a:xfrm flipH="1">
                <a:off x="8285" y="13397"/>
                <a:ext cx="185" cy="17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400"/>
              </a:p>
            </p:txBody>
          </p:sp>
          <p:sp>
            <p:nvSpPr>
              <p:cNvPr id="21517" name="AutoShape 13"/>
              <p:cNvSpPr>
                <a:spLocks noChangeShapeType="1"/>
              </p:cNvSpPr>
              <p:nvPr/>
            </p:nvSpPr>
            <p:spPr bwMode="auto">
              <a:xfrm flipH="1" flipV="1">
                <a:off x="3756" y="13499"/>
                <a:ext cx="308" cy="22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400"/>
              </a:p>
            </p:txBody>
          </p:sp>
          <p:sp>
            <p:nvSpPr>
              <p:cNvPr id="21516" name="AutoShape 12"/>
              <p:cNvSpPr>
                <a:spLocks noChangeShapeType="1"/>
              </p:cNvSpPr>
              <p:nvPr/>
            </p:nvSpPr>
            <p:spPr bwMode="auto">
              <a:xfrm flipV="1">
                <a:off x="3756" y="11936"/>
                <a:ext cx="521" cy="31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400"/>
              </a:p>
            </p:txBody>
          </p:sp>
          <p:sp>
            <p:nvSpPr>
              <p:cNvPr id="21515" name="AutoShape 11"/>
              <p:cNvSpPr>
                <a:spLocks noChangeShapeType="1"/>
              </p:cNvSpPr>
              <p:nvPr/>
            </p:nvSpPr>
            <p:spPr bwMode="auto">
              <a:xfrm flipH="1" flipV="1">
                <a:off x="4789" y="14546"/>
                <a:ext cx="310" cy="16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400"/>
              </a:p>
            </p:txBody>
          </p:sp>
          <p:sp>
            <p:nvSpPr>
              <p:cNvPr id="21514" name="AutoShape 10"/>
              <p:cNvSpPr>
                <a:spLocks noChangeShapeType="1"/>
              </p:cNvSpPr>
              <p:nvPr/>
            </p:nvSpPr>
            <p:spPr bwMode="auto">
              <a:xfrm flipH="1">
                <a:off x="6904" y="14888"/>
                <a:ext cx="478" cy="37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400"/>
              </a:p>
            </p:txBody>
          </p:sp>
          <p:sp>
            <p:nvSpPr>
              <p:cNvPr id="21513" name="AutoShape 9"/>
              <p:cNvSpPr>
                <a:spLocks noChangeShapeType="1"/>
              </p:cNvSpPr>
              <p:nvPr/>
            </p:nvSpPr>
            <p:spPr bwMode="auto">
              <a:xfrm flipH="1" flipV="1">
                <a:off x="6762" y="13293"/>
                <a:ext cx="620" cy="50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400"/>
              </a:p>
            </p:txBody>
          </p:sp>
          <p:sp>
            <p:nvSpPr>
              <p:cNvPr id="21512" name="AutoShape 8"/>
              <p:cNvSpPr>
                <a:spLocks noChangeShapeType="1"/>
              </p:cNvSpPr>
              <p:nvPr/>
            </p:nvSpPr>
            <p:spPr bwMode="auto">
              <a:xfrm flipV="1">
                <a:off x="5846" y="13397"/>
                <a:ext cx="322" cy="1088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400"/>
              </a:p>
            </p:txBody>
          </p:sp>
          <p:sp>
            <p:nvSpPr>
              <p:cNvPr id="21511" name="AutoShape 7"/>
              <p:cNvSpPr>
                <a:spLocks noChangeShapeType="1"/>
              </p:cNvSpPr>
              <p:nvPr/>
            </p:nvSpPr>
            <p:spPr bwMode="auto">
              <a:xfrm flipV="1">
                <a:off x="4789" y="13293"/>
                <a:ext cx="785" cy="572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400"/>
              </a:p>
            </p:txBody>
          </p:sp>
          <p:sp>
            <p:nvSpPr>
              <p:cNvPr id="21510" name="AutoShape 6"/>
              <p:cNvSpPr>
                <a:spLocks noChangeShapeType="1"/>
              </p:cNvSpPr>
              <p:nvPr/>
            </p:nvSpPr>
            <p:spPr bwMode="auto">
              <a:xfrm>
                <a:off x="4899" y="12877"/>
                <a:ext cx="429" cy="163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400"/>
              </a:p>
            </p:txBody>
          </p:sp>
          <p:sp>
            <p:nvSpPr>
              <p:cNvPr id="21509" name="AutoShape 5"/>
              <p:cNvSpPr>
                <a:spLocks noChangeShapeType="1"/>
              </p:cNvSpPr>
              <p:nvPr/>
            </p:nvSpPr>
            <p:spPr bwMode="auto">
              <a:xfrm flipH="1">
                <a:off x="7008" y="12900"/>
                <a:ext cx="437" cy="14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400"/>
              </a:p>
            </p:txBody>
          </p:sp>
          <p:sp>
            <p:nvSpPr>
              <p:cNvPr id="21508" name="AutoShape 4"/>
              <p:cNvSpPr>
                <a:spLocks noChangeShapeType="1"/>
              </p:cNvSpPr>
              <p:nvPr/>
            </p:nvSpPr>
            <p:spPr bwMode="auto">
              <a:xfrm flipH="1">
                <a:off x="6762" y="11900"/>
                <a:ext cx="533" cy="88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400"/>
              </a:p>
            </p:txBody>
          </p:sp>
          <p:sp>
            <p:nvSpPr>
              <p:cNvPr id="21507" name="AutoShape 3"/>
              <p:cNvSpPr>
                <a:spLocks noChangeShapeType="1"/>
              </p:cNvSpPr>
              <p:nvPr/>
            </p:nvSpPr>
            <p:spPr bwMode="auto">
              <a:xfrm>
                <a:off x="5277" y="12164"/>
                <a:ext cx="297" cy="622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 type="triangle" w="med" len="med"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sz="1400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00000"/>
          </a:xfrm>
        </p:spPr>
        <p:txBody>
          <a:bodyPr>
            <a:no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 Narrow" pitchFamily="34" charset="0"/>
              </a:rPr>
              <a:t>Структурна схема</a:t>
            </a:r>
            <a:endParaRPr lang="ru-RU" sz="2800" b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grpSp>
        <p:nvGrpSpPr>
          <p:cNvPr id="17409" name="Group 1"/>
          <p:cNvGrpSpPr>
            <a:grpSpLocks/>
          </p:cNvGrpSpPr>
          <p:nvPr/>
        </p:nvGrpSpPr>
        <p:grpSpPr bwMode="auto">
          <a:xfrm>
            <a:off x="171481" y="1849459"/>
            <a:ext cx="8829675" cy="4579937"/>
            <a:chOff x="1134" y="1760"/>
            <a:chExt cx="14328" cy="6662"/>
          </a:xfrm>
        </p:grpSpPr>
        <p:sp>
          <p:nvSpPr>
            <p:cNvPr id="17410" name="Rectangle 2"/>
            <p:cNvSpPr>
              <a:spLocks noChangeArrowheads="1"/>
            </p:cNvSpPr>
            <p:nvPr/>
          </p:nvSpPr>
          <p:spPr bwMode="auto">
            <a:xfrm>
              <a:off x="13092" y="3545"/>
              <a:ext cx="2370" cy="80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1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GOST type B" pitchFamily="2" charset="0"/>
                  <a:cs typeface="Arial" pitchFamily="34" charset="0"/>
                </a:rPr>
                <a:t>6.Фінансовий</a:t>
              </a:r>
              <a:endParaRPr kumimoji="0" lang="uk-UA" sz="1100" b="0" i="1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1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GOST type B" pitchFamily="2" charset="0"/>
                  <a:cs typeface="Arial" pitchFamily="34" charset="0"/>
                </a:rPr>
                <a:t>відділ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grpSp>
          <p:nvGrpSpPr>
            <p:cNvPr id="17411" name="Group 3"/>
            <p:cNvGrpSpPr>
              <a:grpSpLocks/>
            </p:cNvGrpSpPr>
            <p:nvPr/>
          </p:nvGrpSpPr>
          <p:grpSpPr bwMode="auto">
            <a:xfrm>
              <a:off x="7013" y="1760"/>
              <a:ext cx="2365" cy="1440"/>
              <a:chOff x="7013" y="1760"/>
              <a:chExt cx="2365" cy="1440"/>
            </a:xfrm>
          </p:grpSpPr>
          <p:grpSp>
            <p:nvGrpSpPr>
              <p:cNvPr id="17412" name="Group 4"/>
              <p:cNvGrpSpPr>
                <a:grpSpLocks/>
              </p:cNvGrpSpPr>
              <p:nvPr/>
            </p:nvGrpSpPr>
            <p:grpSpPr bwMode="auto">
              <a:xfrm>
                <a:off x="7013" y="1760"/>
                <a:ext cx="2365" cy="811"/>
                <a:chOff x="6501" y="3012"/>
                <a:chExt cx="2370" cy="1444"/>
              </a:xfrm>
            </p:grpSpPr>
            <p:sp>
              <p:nvSpPr>
                <p:cNvPr id="17413" name="Rectangle 5"/>
                <p:cNvSpPr>
                  <a:spLocks noChangeArrowheads="1"/>
                </p:cNvSpPr>
                <p:nvPr/>
              </p:nvSpPr>
              <p:spPr bwMode="auto">
                <a:xfrm>
                  <a:off x="6501" y="3012"/>
                  <a:ext cx="2370" cy="1444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kumimoji="0" lang="uk-UA" sz="1100" b="0" i="1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GOST type B" pitchFamily="2" charset="0"/>
                      <a:cs typeface="Arial" pitchFamily="34" charset="0"/>
                    </a:rPr>
                    <a:t>1.Власник підпри</a:t>
                  </a:r>
                  <a:r>
                    <a:rPr kumimoji="0" lang="uk-UA" sz="1100" b="0" i="1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Times New Roman" pitchFamily="18" charset="0"/>
                      <a:cs typeface="Arial" pitchFamily="34" charset="0"/>
                    </a:rPr>
                    <a:t>є</a:t>
                  </a:r>
                  <a:r>
                    <a:rPr kumimoji="0" lang="uk-UA" sz="1100" b="0" i="1" u="none" strike="noStrike" cap="none" normalizeH="0" baseline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GOST type B" pitchFamily="2" charset="0"/>
                      <a:cs typeface="Arial" pitchFamily="34" charset="0"/>
                    </a:rPr>
                    <a:t>мства</a:t>
                  </a:r>
                  <a:endParaRPr kumimoji="0" lang="ru-RU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34" charset="0"/>
                    <a:cs typeface="Arial" pitchFamily="34" charset="0"/>
                  </a:endParaRPr>
                </a:p>
              </p:txBody>
            </p:sp>
            <p:cxnSp>
              <p:nvCxnSpPr>
                <p:cNvPr id="17414" name="AutoShape 6"/>
                <p:cNvCxnSpPr>
                  <a:cxnSpLocks noChangeShapeType="1"/>
                  <a:stCxn id="17413" idx="1"/>
                  <a:endCxn id="17413" idx="1"/>
                </p:cNvCxnSpPr>
                <p:nvPr/>
              </p:nvCxnSpPr>
              <p:spPr bwMode="auto">
                <a:xfrm>
                  <a:off x="6501" y="3734"/>
                  <a:ext cx="1" cy="2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17415" name="AutoShape 7"/>
                <p:cNvCxnSpPr>
                  <a:cxnSpLocks noChangeShapeType="1"/>
                </p:cNvCxnSpPr>
                <p:nvPr/>
              </p:nvCxnSpPr>
              <p:spPr bwMode="auto">
                <a:xfrm>
                  <a:off x="6824" y="3026"/>
                  <a:ext cx="1" cy="143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</p:cxnSp>
          </p:grpSp>
          <p:cxnSp>
            <p:nvCxnSpPr>
              <p:cNvPr id="17416" name="AutoShape 8"/>
              <p:cNvCxnSpPr>
                <a:cxnSpLocks noChangeShapeType="1"/>
                <a:stCxn id="17413" idx="2"/>
              </p:cNvCxnSpPr>
              <p:nvPr/>
            </p:nvCxnSpPr>
            <p:spPr bwMode="auto">
              <a:xfrm>
                <a:off x="8196" y="2571"/>
                <a:ext cx="1" cy="62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cxnSp>
          <p:nvCxnSpPr>
            <p:cNvPr id="17417" name="AutoShape 9"/>
            <p:cNvCxnSpPr>
              <a:cxnSpLocks noChangeShapeType="1"/>
              <a:endCxn id="17419" idx="2"/>
            </p:cNvCxnSpPr>
            <p:nvPr/>
          </p:nvCxnSpPr>
          <p:spPr bwMode="auto">
            <a:xfrm>
              <a:off x="1134" y="5219"/>
              <a:ext cx="366" cy="1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grpSp>
          <p:nvGrpSpPr>
            <p:cNvPr id="17418" name="Group 10"/>
            <p:cNvGrpSpPr>
              <a:grpSpLocks/>
            </p:cNvGrpSpPr>
            <p:nvPr/>
          </p:nvGrpSpPr>
          <p:grpSpPr bwMode="auto">
            <a:xfrm>
              <a:off x="1500" y="4707"/>
              <a:ext cx="2368" cy="1046"/>
              <a:chOff x="3171" y="3002"/>
              <a:chExt cx="2370" cy="1440"/>
            </a:xfrm>
          </p:grpSpPr>
          <p:sp>
            <p:nvSpPr>
              <p:cNvPr id="17419" name="Oval 11"/>
              <p:cNvSpPr>
                <a:spLocks noChangeArrowheads="1"/>
              </p:cNvSpPr>
              <p:nvPr/>
            </p:nvSpPr>
            <p:spPr bwMode="auto">
              <a:xfrm>
                <a:off x="3171" y="3002"/>
                <a:ext cx="2370" cy="144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sz="1100" b="0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OST type B" pitchFamily="2" charset="0"/>
                    <a:cs typeface="Arial" pitchFamily="34" charset="0"/>
                  </a:rPr>
                  <a:t>7.Відділ</a:t>
                </a:r>
                <a:r>
                  <a:rPr kumimoji="0" lang="en-US" sz="1100" b="0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OST type B" pitchFamily="2" charset="0"/>
                    <a:cs typeface="Arial" pitchFamily="34" charset="0"/>
                  </a:rPr>
                  <a:t> </a:t>
                </a: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sz="1100" b="0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OST type B" pitchFamily="2" charset="0"/>
                    <a:cs typeface="Arial" pitchFamily="34" charset="0"/>
                  </a:rPr>
                  <a:t>кадрів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7420" name="AutoShape 12"/>
              <p:cNvCxnSpPr>
                <a:cxnSpLocks noChangeShapeType="1"/>
                <a:stCxn id="17419" idx="1"/>
                <a:endCxn id="17419" idx="3"/>
              </p:cNvCxnSpPr>
              <p:nvPr/>
            </p:nvCxnSpPr>
            <p:spPr bwMode="auto">
              <a:xfrm>
                <a:off x="3518" y="3212"/>
                <a:ext cx="2" cy="101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17421" name="Group 13"/>
            <p:cNvGrpSpPr>
              <a:grpSpLocks/>
            </p:cNvGrpSpPr>
            <p:nvPr/>
          </p:nvGrpSpPr>
          <p:grpSpPr bwMode="auto">
            <a:xfrm>
              <a:off x="4497" y="3553"/>
              <a:ext cx="2370" cy="812"/>
              <a:chOff x="6501" y="3012"/>
              <a:chExt cx="2370" cy="1444"/>
            </a:xfrm>
          </p:grpSpPr>
          <p:sp>
            <p:nvSpPr>
              <p:cNvPr id="17422" name="Rectangle 14"/>
              <p:cNvSpPr>
                <a:spLocks noChangeArrowheads="1"/>
              </p:cNvSpPr>
              <p:nvPr/>
            </p:nvSpPr>
            <p:spPr bwMode="auto">
              <a:xfrm>
                <a:off x="6501" y="3012"/>
                <a:ext cx="2370" cy="1444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sz="1100" b="0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OST type B" pitchFamily="2" charset="0"/>
                    <a:cs typeface="Arial" pitchFamily="34" charset="0"/>
                  </a:rPr>
                  <a:t>3.Директор з</a:t>
                </a:r>
                <a:endParaRPr kumimoji="0" lang="uk-UA" sz="11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endParaRP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sz="1100" b="0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OST type B" pitchFamily="2" charset="0"/>
                    <a:cs typeface="Arial" pitchFamily="34" charset="0"/>
                  </a:rPr>
                  <a:t>маркетингу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7423" name="AutoShape 15"/>
              <p:cNvCxnSpPr>
                <a:cxnSpLocks noChangeShapeType="1"/>
                <a:stCxn id="17422" idx="1"/>
                <a:endCxn id="17422" idx="1"/>
              </p:cNvCxnSpPr>
              <p:nvPr/>
            </p:nvCxnSpPr>
            <p:spPr bwMode="auto">
              <a:xfrm>
                <a:off x="6501" y="3734"/>
                <a:ext cx="1" cy="2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424" name="AutoShape 16"/>
              <p:cNvCxnSpPr>
                <a:cxnSpLocks noChangeShapeType="1"/>
              </p:cNvCxnSpPr>
              <p:nvPr/>
            </p:nvCxnSpPr>
            <p:spPr bwMode="auto">
              <a:xfrm>
                <a:off x="6824" y="3026"/>
                <a:ext cx="1" cy="14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17425" name="Group 17"/>
            <p:cNvGrpSpPr>
              <a:grpSpLocks/>
            </p:cNvGrpSpPr>
            <p:nvPr/>
          </p:nvGrpSpPr>
          <p:grpSpPr bwMode="auto">
            <a:xfrm>
              <a:off x="1500" y="3555"/>
              <a:ext cx="2368" cy="810"/>
              <a:chOff x="6501" y="3012"/>
              <a:chExt cx="2370" cy="1444"/>
            </a:xfrm>
          </p:grpSpPr>
          <p:sp>
            <p:nvSpPr>
              <p:cNvPr id="17426" name="Rectangle 18"/>
              <p:cNvSpPr>
                <a:spLocks noChangeArrowheads="1"/>
              </p:cNvSpPr>
              <p:nvPr/>
            </p:nvSpPr>
            <p:spPr bwMode="auto">
              <a:xfrm>
                <a:off x="6501" y="3012"/>
                <a:ext cx="2370" cy="1444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sz="1100" b="0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OST type B" pitchFamily="2" charset="0"/>
                    <a:cs typeface="Arial" pitchFamily="34" charset="0"/>
                  </a:rPr>
                  <a:t>2.Виконавчий</a:t>
                </a:r>
                <a:endParaRPr kumimoji="0" lang="uk-UA" sz="11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endParaRP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100" b="0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OST type B" pitchFamily="2" charset="0"/>
                    <a:cs typeface="Arial" pitchFamily="34" charset="0"/>
                  </a:rPr>
                  <a:t>директор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7427" name="AutoShape 19"/>
              <p:cNvCxnSpPr>
                <a:cxnSpLocks noChangeShapeType="1"/>
                <a:stCxn id="17426" idx="1"/>
                <a:endCxn id="17426" idx="1"/>
              </p:cNvCxnSpPr>
              <p:nvPr/>
            </p:nvCxnSpPr>
            <p:spPr bwMode="auto">
              <a:xfrm>
                <a:off x="6501" y="3734"/>
                <a:ext cx="1" cy="2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428" name="AutoShape 20"/>
              <p:cNvCxnSpPr>
                <a:cxnSpLocks noChangeShapeType="1"/>
              </p:cNvCxnSpPr>
              <p:nvPr/>
            </p:nvCxnSpPr>
            <p:spPr bwMode="auto">
              <a:xfrm>
                <a:off x="6824" y="3026"/>
                <a:ext cx="1" cy="14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17429" name="Group 21"/>
            <p:cNvGrpSpPr>
              <a:grpSpLocks/>
            </p:cNvGrpSpPr>
            <p:nvPr/>
          </p:nvGrpSpPr>
          <p:grpSpPr bwMode="auto">
            <a:xfrm>
              <a:off x="1500" y="6166"/>
              <a:ext cx="2372" cy="805"/>
              <a:chOff x="6501" y="3012"/>
              <a:chExt cx="2370" cy="1444"/>
            </a:xfrm>
          </p:grpSpPr>
          <p:sp>
            <p:nvSpPr>
              <p:cNvPr id="17430" name="Rectangle 22"/>
              <p:cNvSpPr>
                <a:spLocks noChangeArrowheads="1"/>
              </p:cNvSpPr>
              <p:nvPr/>
            </p:nvSpPr>
            <p:spPr bwMode="auto">
              <a:xfrm>
                <a:off x="6501" y="3012"/>
                <a:ext cx="2370" cy="1444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sz="1100" b="0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OST type B" pitchFamily="2" charset="0"/>
                    <a:cs typeface="Arial" pitchFamily="34" charset="0"/>
                  </a:rPr>
                  <a:t>8.Менеджер з</a:t>
                </a:r>
                <a:endParaRPr kumimoji="0" lang="uk-UA" sz="11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endParaRP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sz="1100" b="0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OST type B" pitchFamily="2" charset="0"/>
                    <a:cs typeface="Arial" pitchFamily="34" charset="0"/>
                  </a:rPr>
                  <a:t> питань комп</a:t>
                </a:r>
                <a:r>
                  <a:rPr kumimoji="0" lang="uk-UA" sz="1100" b="0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’</a:t>
                </a:r>
                <a:r>
                  <a:rPr kumimoji="0" lang="uk-UA" sz="1100" b="0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OST type B" pitchFamily="2" charset="0"/>
                    <a:cs typeface="Arial" pitchFamily="34" charset="0"/>
                  </a:rPr>
                  <a:t>ютеризаці</a:t>
                </a:r>
                <a:r>
                  <a:rPr kumimoji="0" lang="uk-UA" sz="1100" b="0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ї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7431" name="AutoShape 23"/>
              <p:cNvCxnSpPr>
                <a:cxnSpLocks noChangeShapeType="1"/>
                <a:stCxn id="17430" idx="1"/>
                <a:endCxn id="17430" idx="1"/>
              </p:cNvCxnSpPr>
              <p:nvPr/>
            </p:nvCxnSpPr>
            <p:spPr bwMode="auto">
              <a:xfrm>
                <a:off x="6501" y="3734"/>
                <a:ext cx="1" cy="2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432" name="AutoShape 24"/>
              <p:cNvCxnSpPr>
                <a:cxnSpLocks noChangeShapeType="1"/>
              </p:cNvCxnSpPr>
              <p:nvPr/>
            </p:nvCxnSpPr>
            <p:spPr bwMode="auto">
              <a:xfrm>
                <a:off x="6824" y="3026"/>
                <a:ext cx="1" cy="14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17433" name="Group 25"/>
            <p:cNvGrpSpPr>
              <a:grpSpLocks/>
            </p:cNvGrpSpPr>
            <p:nvPr/>
          </p:nvGrpSpPr>
          <p:grpSpPr bwMode="auto">
            <a:xfrm>
              <a:off x="10368" y="3579"/>
              <a:ext cx="2369" cy="804"/>
              <a:chOff x="6501" y="3012"/>
              <a:chExt cx="2370" cy="1444"/>
            </a:xfrm>
          </p:grpSpPr>
          <p:sp>
            <p:nvSpPr>
              <p:cNvPr id="17434" name="Rectangle 26"/>
              <p:cNvSpPr>
                <a:spLocks noChangeArrowheads="1"/>
              </p:cNvSpPr>
              <p:nvPr/>
            </p:nvSpPr>
            <p:spPr bwMode="auto">
              <a:xfrm>
                <a:off x="6501" y="3012"/>
                <a:ext cx="2370" cy="1444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sz="1100" b="0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OST type B" pitchFamily="2" charset="0"/>
                    <a:cs typeface="Arial" pitchFamily="34" charset="0"/>
                  </a:rPr>
                  <a:t>5.Виробничий</a:t>
                </a:r>
                <a:endParaRPr kumimoji="0" lang="uk-UA" sz="11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endParaRP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ru-RU" sz="1100" b="0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OST type B" pitchFamily="2" charset="0"/>
                    <a:cs typeface="Arial" pitchFamily="34" charset="0"/>
                  </a:rPr>
                  <a:t>відділ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7435" name="AutoShape 27"/>
              <p:cNvCxnSpPr>
                <a:cxnSpLocks noChangeShapeType="1"/>
                <a:stCxn id="17434" idx="1"/>
                <a:endCxn id="17434" idx="1"/>
              </p:cNvCxnSpPr>
              <p:nvPr/>
            </p:nvCxnSpPr>
            <p:spPr bwMode="auto">
              <a:xfrm>
                <a:off x="6501" y="3734"/>
                <a:ext cx="1" cy="2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436" name="AutoShape 28"/>
              <p:cNvCxnSpPr>
                <a:cxnSpLocks noChangeShapeType="1"/>
              </p:cNvCxnSpPr>
              <p:nvPr/>
            </p:nvCxnSpPr>
            <p:spPr bwMode="auto">
              <a:xfrm>
                <a:off x="6824" y="3026"/>
                <a:ext cx="1" cy="14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17437" name="Group 29"/>
            <p:cNvGrpSpPr>
              <a:grpSpLocks/>
            </p:cNvGrpSpPr>
            <p:nvPr/>
          </p:nvGrpSpPr>
          <p:grpSpPr bwMode="auto">
            <a:xfrm>
              <a:off x="7411" y="3587"/>
              <a:ext cx="2370" cy="802"/>
              <a:chOff x="6501" y="3012"/>
              <a:chExt cx="2370" cy="1444"/>
            </a:xfrm>
          </p:grpSpPr>
          <p:sp>
            <p:nvSpPr>
              <p:cNvPr id="17438" name="Rectangle 30"/>
              <p:cNvSpPr>
                <a:spLocks noChangeArrowheads="1"/>
              </p:cNvSpPr>
              <p:nvPr/>
            </p:nvSpPr>
            <p:spPr bwMode="auto">
              <a:xfrm>
                <a:off x="6501" y="3012"/>
                <a:ext cx="2370" cy="1444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21600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sz="11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OST type B" pitchFamily="2" charset="0"/>
                    <a:cs typeface="Arial" pitchFamily="34" charset="0"/>
                  </a:rPr>
                  <a:t>4.Керуючий </a:t>
                </a:r>
                <a:endParaRPr kumimoji="0" lang="uk-UA" sz="11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endParaRP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ts val="100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sz="10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OST type B" pitchFamily="2" charset="0"/>
                    <a:cs typeface="Arial" pitchFamily="34" charset="0"/>
                  </a:rPr>
                  <a:t>відділом </a:t>
                </a:r>
                <a:r>
                  <a:rPr kumimoji="0" lang="uk-UA" sz="11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OST type B" pitchFamily="2" charset="0"/>
                    <a:cs typeface="Arial" pitchFamily="34" charset="0"/>
                  </a:rPr>
                  <a:t>постачання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7439" name="AutoShape 31"/>
              <p:cNvCxnSpPr>
                <a:cxnSpLocks noChangeShapeType="1"/>
                <a:stCxn id="17438" idx="1"/>
                <a:endCxn id="17438" idx="1"/>
              </p:cNvCxnSpPr>
              <p:nvPr/>
            </p:nvCxnSpPr>
            <p:spPr bwMode="auto">
              <a:xfrm>
                <a:off x="6501" y="3734"/>
                <a:ext cx="1" cy="2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440" name="AutoShape 32"/>
              <p:cNvCxnSpPr>
                <a:cxnSpLocks noChangeShapeType="1"/>
              </p:cNvCxnSpPr>
              <p:nvPr/>
            </p:nvCxnSpPr>
            <p:spPr bwMode="auto">
              <a:xfrm>
                <a:off x="6824" y="3026"/>
                <a:ext cx="1" cy="14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17441" name="Group 33"/>
            <p:cNvGrpSpPr>
              <a:grpSpLocks/>
            </p:cNvGrpSpPr>
            <p:nvPr/>
          </p:nvGrpSpPr>
          <p:grpSpPr bwMode="auto">
            <a:xfrm>
              <a:off x="4497" y="4698"/>
              <a:ext cx="2370" cy="804"/>
              <a:chOff x="6501" y="3012"/>
              <a:chExt cx="2370" cy="1444"/>
            </a:xfrm>
          </p:grpSpPr>
          <p:sp>
            <p:nvSpPr>
              <p:cNvPr id="17442" name="Rectangle 34"/>
              <p:cNvSpPr>
                <a:spLocks noChangeArrowheads="1"/>
              </p:cNvSpPr>
              <p:nvPr/>
            </p:nvSpPr>
            <p:spPr bwMode="auto">
              <a:xfrm>
                <a:off x="6501" y="3012"/>
                <a:ext cx="2370" cy="1444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sz="1100" b="0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OST type B" pitchFamily="2" charset="0"/>
                    <a:cs typeface="Arial" pitchFamily="34" charset="0"/>
                  </a:rPr>
                  <a:t>9.Група </a:t>
                </a: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sz="1100" b="0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OST type B" pitchFamily="2" charset="0"/>
                    <a:cs typeface="Arial" pitchFamily="34" charset="0"/>
                  </a:rPr>
                  <a:t>планування</a:t>
                </a:r>
                <a:endParaRPr kumimoji="0" lang="uk-UA" sz="11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endParaRPr>
              </a:p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7443" name="AutoShape 35"/>
              <p:cNvCxnSpPr>
                <a:cxnSpLocks noChangeShapeType="1"/>
                <a:stCxn id="17442" idx="1"/>
                <a:endCxn id="17442" idx="1"/>
              </p:cNvCxnSpPr>
              <p:nvPr/>
            </p:nvCxnSpPr>
            <p:spPr bwMode="auto">
              <a:xfrm>
                <a:off x="6501" y="3734"/>
                <a:ext cx="1" cy="2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17444" name="AutoShape 36"/>
              <p:cNvCxnSpPr>
                <a:cxnSpLocks noChangeShapeType="1"/>
              </p:cNvCxnSpPr>
              <p:nvPr/>
            </p:nvCxnSpPr>
            <p:spPr bwMode="auto">
              <a:xfrm>
                <a:off x="6824" y="3026"/>
                <a:ext cx="1" cy="143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17445" name="Group 37"/>
            <p:cNvGrpSpPr>
              <a:grpSpLocks/>
            </p:cNvGrpSpPr>
            <p:nvPr/>
          </p:nvGrpSpPr>
          <p:grpSpPr bwMode="auto">
            <a:xfrm>
              <a:off x="10451" y="5961"/>
              <a:ext cx="2374" cy="1049"/>
              <a:chOff x="3171" y="3002"/>
              <a:chExt cx="2370" cy="1440"/>
            </a:xfrm>
          </p:grpSpPr>
          <p:sp>
            <p:nvSpPr>
              <p:cNvPr id="17446" name="Oval 38"/>
              <p:cNvSpPr>
                <a:spLocks noChangeArrowheads="1"/>
              </p:cNvSpPr>
              <p:nvPr/>
            </p:nvSpPr>
            <p:spPr bwMode="auto">
              <a:xfrm>
                <a:off x="3171" y="3002"/>
                <a:ext cx="2370" cy="144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sz="1100" b="0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OST type B" pitchFamily="2" charset="0"/>
                    <a:cs typeface="Arial" pitchFamily="34" charset="0"/>
                  </a:rPr>
                  <a:t>16.Відділ створення колекцій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7447" name="AutoShape 39"/>
              <p:cNvCxnSpPr>
                <a:cxnSpLocks noChangeShapeType="1"/>
                <a:stCxn id="17446" idx="1"/>
                <a:endCxn id="17446" idx="3"/>
              </p:cNvCxnSpPr>
              <p:nvPr/>
            </p:nvCxnSpPr>
            <p:spPr bwMode="auto">
              <a:xfrm>
                <a:off x="3518" y="3212"/>
                <a:ext cx="2" cy="101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17448" name="Group 40"/>
            <p:cNvGrpSpPr>
              <a:grpSpLocks/>
            </p:cNvGrpSpPr>
            <p:nvPr/>
          </p:nvGrpSpPr>
          <p:grpSpPr bwMode="auto">
            <a:xfrm>
              <a:off x="4497" y="5744"/>
              <a:ext cx="2370" cy="1048"/>
              <a:chOff x="3171" y="3002"/>
              <a:chExt cx="2370" cy="1440"/>
            </a:xfrm>
          </p:grpSpPr>
          <p:sp>
            <p:nvSpPr>
              <p:cNvPr id="17449" name="Oval 41"/>
              <p:cNvSpPr>
                <a:spLocks noChangeArrowheads="1"/>
              </p:cNvSpPr>
              <p:nvPr/>
            </p:nvSpPr>
            <p:spPr bwMode="auto">
              <a:xfrm>
                <a:off x="3171" y="3002"/>
                <a:ext cx="2370" cy="144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sz="1100" b="0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OST type B" pitchFamily="2" charset="0"/>
                    <a:cs typeface="Arial" pitchFamily="34" charset="0"/>
                  </a:rPr>
                  <a:t>10.Рекламний відділ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7450" name="AutoShape 42"/>
              <p:cNvCxnSpPr>
                <a:cxnSpLocks noChangeShapeType="1"/>
                <a:stCxn id="17449" idx="1"/>
                <a:endCxn id="17449" idx="3"/>
              </p:cNvCxnSpPr>
              <p:nvPr/>
            </p:nvCxnSpPr>
            <p:spPr bwMode="auto">
              <a:xfrm>
                <a:off x="3518" y="3212"/>
                <a:ext cx="2" cy="101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17451" name="Group 43"/>
            <p:cNvGrpSpPr>
              <a:grpSpLocks/>
            </p:cNvGrpSpPr>
            <p:nvPr/>
          </p:nvGrpSpPr>
          <p:grpSpPr bwMode="auto">
            <a:xfrm>
              <a:off x="4497" y="7010"/>
              <a:ext cx="2370" cy="1048"/>
              <a:chOff x="3171" y="3002"/>
              <a:chExt cx="2370" cy="1440"/>
            </a:xfrm>
          </p:grpSpPr>
          <p:sp>
            <p:nvSpPr>
              <p:cNvPr id="17452" name="Oval 44"/>
              <p:cNvSpPr>
                <a:spLocks noChangeArrowheads="1"/>
              </p:cNvSpPr>
              <p:nvPr/>
            </p:nvSpPr>
            <p:spPr bwMode="auto">
              <a:xfrm>
                <a:off x="3171" y="3002"/>
                <a:ext cx="2370" cy="144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sz="1100" b="0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OST type B" pitchFamily="2" charset="0"/>
                    <a:cs typeface="Arial" pitchFamily="34" charset="0"/>
                  </a:rPr>
                  <a:t>11.Відділ</a:t>
                </a:r>
                <a:r>
                  <a:rPr kumimoji="0" lang="en-US" sz="1100" b="0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OST type B" pitchFamily="2" charset="0"/>
                    <a:cs typeface="Arial" pitchFamily="34" charset="0"/>
                  </a:rPr>
                  <a:t> </a:t>
                </a: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sz="1100" b="0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OST type B" pitchFamily="2" charset="0"/>
                    <a:cs typeface="Arial" pitchFamily="34" charset="0"/>
                  </a:rPr>
                  <a:t>продажу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7453" name="AutoShape 45"/>
              <p:cNvCxnSpPr>
                <a:cxnSpLocks noChangeShapeType="1"/>
                <a:stCxn id="17452" idx="1"/>
                <a:endCxn id="17452" idx="3"/>
              </p:cNvCxnSpPr>
              <p:nvPr/>
            </p:nvCxnSpPr>
            <p:spPr bwMode="auto">
              <a:xfrm>
                <a:off x="3518" y="3212"/>
                <a:ext cx="2" cy="101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17454" name="Group 46"/>
            <p:cNvGrpSpPr>
              <a:grpSpLocks/>
            </p:cNvGrpSpPr>
            <p:nvPr/>
          </p:nvGrpSpPr>
          <p:grpSpPr bwMode="auto">
            <a:xfrm>
              <a:off x="7453" y="5966"/>
              <a:ext cx="2374" cy="1044"/>
              <a:chOff x="3171" y="3002"/>
              <a:chExt cx="2370" cy="1440"/>
            </a:xfrm>
          </p:grpSpPr>
          <p:sp>
            <p:nvSpPr>
              <p:cNvPr id="17455" name="Oval 47"/>
              <p:cNvSpPr>
                <a:spLocks noChangeArrowheads="1"/>
              </p:cNvSpPr>
              <p:nvPr/>
            </p:nvSpPr>
            <p:spPr bwMode="auto">
              <a:xfrm>
                <a:off x="3171" y="3002"/>
                <a:ext cx="2370" cy="144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sz="1100" b="0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OST type B" pitchFamily="2" charset="0"/>
                    <a:cs typeface="Arial" pitchFamily="34" charset="0"/>
                  </a:rPr>
                  <a:t>13.Відділ </a:t>
                </a:r>
                <a:endParaRPr kumimoji="0" lang="en-US" sz="11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endParaRP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sz="1100" b="0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OST type B" pitchFamily="2" charset="0"/>
                    <a:cs typeface="Arial" pitchFamily="34" charset="0"/>
                  </a:rPr>
                  <a:t>закупівлі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7456" name="AutoShape 48"/>
              <p:cNvCxnSpPr>
                <a:cxnSpLocks noChangeShapeType="1"/>
                <a:stCxn id="17455" idx="1"/>
                <a:endCxn id="17455" idx="3"/>
              </p:cNvCxnSpPr>
              <p:nvPr/>
            </p:nvCxnSpPr>
            <p:spPr bwMode="auto">
              <a:xfrm>
                <a:off x="3518" y="3212"/>
                <a:ext cx="2" cy="101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17457" name="Group 49"/>
            <p:cNvGrpSpPr>
              <a:grpSpLocks/>
            </p:cNvGrpSpPr>
            <p:nvPr/>
          </p:nvGrpSpPr>
          <p:grpSpPr bwMode="auto">
            <a:xfrm>
              <a:off x="7409" y="4698"/>
              <a:ext cx="2372" cy="1046"/>
              <a:chOff x="7733" y="5128"/>
              <a:chExt cx="2372" cy="1046"/>
            </a:xfrm>
          </p:grpSpPr>
          <p:sp>
            <p:nvSpPr>
              <p:cNvPr id="17458" name="Oval 50"/>
              <p:cNvSpPr>
                <a:spLocks noChangeArrowheads="1"/>
              </p:cNvSpPr>
              <p:nvPr/>
            </p:nvSpPr>
            <p:spPr bwMode="auto">
              <a:xfrm>
                <a:off x="7733" y="5128"/>
                <a:ext cx="2372" cy="1046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7459" name="Oval 51"/>
              <p:cNvSpPr>
                <a:spLocks noChangeArrowheads="1"/>
              </p:cNvSpPr>
              <p:nvPr/>
            </p:nvSpPr>
            <p:spPr bwMode="auto">
              <a:xfrm>
                <a:off x="7850" y="5203"/>
                <a:ext cx="2140" cy="884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sz="11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OST type B" pitchFamily="2" charset="0"/>
                    <a:cs typeface="Arial" pitchFamily="34" charset="0"/>
                  </a:rPr>
                  <a:t>12.Транспор</a:t>
                </a:r>
                <a:r>
                  <a:rPr kumimoji="0" lang="uk-UA" sz="11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  <a:cs typeface="Arial" pitchFamily="34" charset="0"/>
                  </a:rPr>
                  <a:t>-</a:t>
                </a:r>
                <a:r>
                  <a:rPr kumimoji="0" lang="uk-UA" sz="11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OST type B" pitchFamily="2" charset="0"/>
                    <a:cs typeface="Arial" pitchFamily="34" charset="0"/>
                  </a:rPr>
                  <a:t>тний відділ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  <p:grpSp>
          <p:nvGrpSpPr>
            <p:cNvPr id="17460" name="Group 52"/>
            <p:cNvGrpSpPr>
              <a:grpSpLocks/>
            </p:cNvGrpSpPr>
            <p:nvPr/>
          </p:nvGrpSpPr>
          <p:grpSpPr bwMode="auto">
            <a:xfrm>
              <a:off x="7407" y="7299"/>
              <a:ext cx="2374" cy="1123"/>
              <a:chOff x="3171" y="3002"/>
              <a:chExt cx="2370" cy="1440"/>
            </a:xfrm>
          </p:grpSpPr>
          <p:sp>
            <p:nvSpPr>
              <p:cNvPr id="17461" name="Oval 53"/>
              <p:cNvSpPr>
                <a:spLocks noChangeArrowheads="1"/>
              </p:cNvSpPr>
              <p:nvPr/>
            </p:nvSpPr>
            <p:spPr bwMode="auto">
              <a:xfrm>
                <a:off x="3171" y="3002"/>
                <a:ext cx="2370" cy="144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0" tIns="0" rIns="0" bIns="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sz="11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OST type B" pitchFamily="2" charset="0"/>
                    <a:cs typeface="Arial" pitchFamily="34" charset="0"/>
                  </a:rPr>
                  <a:t>14.Відділ</a:t>
                </a:r>
                <a:r>
                  <a:rPr kumimoji="0" lang="ru-RU" sz="11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OST type B" pitchFamily="2" charset="0"/>
                    <a:cs typeface="Arial" pitchFamily="34" charset="0"/>
                  </a:rPr>
                  <a:t> </a:t>
                </a:r>
                <a:r>
                  <a:rPr kumimoji="0" lang="uk-UA" sz="1100" b="0" i="1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OST type B" pitchFamily="2" charset="0"/>
                    <a:cs typeface="Arial" pitchFamily="34" charset="0"/>
                  </a:rPr>
                  <a:t>приймання (склад сировини)</a:t>
                </a:r>
                <a:endParaRPr kumimoji="0" lang="ru-RU" sz="18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7462" name="AutoShape 54"/>
              <p:cNvCxnSpPr>
                <a:cxnSpLocks noChangeShapeType="1"/>
                <a:stCxn id="17461" idx="1"/>
                <a:endCxn id="17461" idx="3"/>
              </p:cNvCxnSpPr>
              <p:nvPr/>
            </p:nvCxnSpPr>
            <p:spPr bwMode="auto">
              <a:xfrm>
                <a:off x="3518" y="3212"/>
                <a:ext cx="2" cy="101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grpSp>
          <p:nvGrpSpPr>
            <p:cNvPr id="17463" name="Group 55"/>
            <p:cNvGrpSpPr>
              <a:grpSpLocks/>
            </p:cNvGrpSpPr>
            <p:nvPr/>
          </p:nvGrpSpPr>
          <p:grpSpPr bwMode="auto">
            <a:xfrm>
              <a:off x="10451" y="7299"/>
              <a:ext cx="2374" cy="1044"/>
              <a:chOff x="3171" y="3002"/>
              <a:chExt cx="2370" cy="1440"/>
            </a:xfrm>
          </p:grpSpPr>
          <p:sp>
            <p:nvSpPr>
              <p:cNvPr id="17464" name="Oval 56"/>
              <p:cNvSpPr>
                <a:spLocks noChangeArrowheads="1"/>
              </p:cNvSpPr>
              <p:nvPr/>
            </p:nvSpPr>
            <p:spPr bwMode="auto">
              <a:xfrm>
                <a:off x="3171" y="3002"/>
                <a:ext cx="2370" cy="144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sz="1100" b="0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OST type B" pitchFamily="2" charset="0"/>
                    <a:cs typeface="Arial" pitchFamily="34" charset="0"/>
                  </a:rPr>
                  <a:t>17.Цех №1</a:t>
                </a:r>
                <a:endParaRPr kumimoji="0" lang="uk-UA" sz="11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endParaRPr>
              </a:p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sz="1100" b="0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OST type B" pitchFamily="2" charset="0"/>
                    <a:cs typeface="Arial" pitchFamily="34" charset="0"/>
                  </a:rPr>
                  <a:t>Крою </a:t>
                </a:r>
                <a:r>
                  <a:rPr kumimoji="0" lang="en-US" sz="1100" b="0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OST type B" pitchFamily="2" charset="0"/>
                    <a:cs typeface="Arial" pitchFamily="34" charset="0"/>
                  </a:rPr>
                  <a:t>та</a:t>
                </a:r>
                <a:r>
                  <a:rPr kumimoji="0" lang="uk-UA" sz="1100" b="0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OST type B" pitchFamily="2" charset="0"/>
                    <a:cs typeface="Arial" pitchFamily="34" charset="0"/>
                  </a:rPr>
                  <a:t> </a:t>
                </a:r>
                <a:r>
                  <a:rPr kumimoji="0" lang="en-US" sz="1100" b="0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OST type B" pitchFamily="2" charset="0"/>
                    <a:cs typeface="Arial" pitchFamily="34" charset="0"/>
                  </a:rPr>
                  <a:t>шиття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7465" name="AutoShape 57"/>
              <p:cNvCxnSpPr>
                <a:cxnSpLocks noChangeShapeType="1"/>
                <a:stCxn id="17464" idx="1"/>
                <a:endCxn id="17464" idx="3"/>
              </p:cNvCxnSpPr>
              <p:nvPr/>
            </p:nvCxnSpPr>
            <p:spPr bwMode="auto">
              <a:xfrm>
                <a:off x="3518" y="3212"/>
                <a:ext cx="2" cy="101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cxnSp>
          <p:nvCxnSpPr>
            <p:cNvPr id="17466" name="AutoShape 58"/>
            <p:cNvCxnSpPr>
              <a:cxnSpLocks noChangeShapeType="1"/>
              <a:stCxn id="17426" idx="0"/>
            </p:cNvCxnSpPr>
            <p:nvPr/>
          </p:nvCxnSpPr>
          <p:spPr bwMode="auto">
            <a:xfrm rot="5400000" flipV="1">
              <a:off x="8607" y="-2368"/>
              <a:ext cx="6" cy="11851"/>
            </a:xfrm>
            <a:prstGeom prst="bentConnector4">
              <a:avLst>
                <a:gd name="adj1" fmla="val -6000000"/>
                <a:gd name="adj2" fmla="val 100042"/>
              </a:avLst>
            </a:prstGeom>
            <a:noFill/>
            <a:ln w="9525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</p:spPr>
        </p:cxnSp>
        <p:cxnSp>
          <p:nvCxnSpPr>
            <p:cNvPr id="17467" name="AutoShape 59"/>
            <p:cNvCxnSpPr>
              <a:cxnSpLocks noChangeShapeType="1"/>
              <a:endCxn id="17422" idx="0"/>
            </p:cNvCxnSpPr>
            <p:nvPr/>
          </p:nvCxnSpPr>
          <p:spPr bwMode="auto">
            <a:xfrm>
              <a:off x="5681" y="3200"/>
              <a:ext cx="1" cy="35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7468" name="AutoShape 60"/>
            <p:cNvCxnSpPr>
              <a:cxnSpLocks noChangeShapeType="1"/>
            </p:cNvCxnSpPr>
            <p:nvPr/>
          </p:nvCxnSpPr>
          <p:spPr bwMode="auto">
            <a:xfrm>
              <a:off x="8564" y="3200"/>
              <a:ext cx="1" cy="39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7469" name="AutoShape 61"/>
            <p:cNvCxnSpPr>
              <a:cxnSpLocks noChangeShapeType="1"/>
            </p:cNvCxnSpPr>
            <p:nvPr/>
          </p:nvCxnSpPr>
          <p:spPr bwMode="auto">
            <a:xfrm>
              <a:off x="11549" y="3200"/>
              <a:ext cx="1" cy="39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7470" name="AutoShape 62"/>
            <p:cNvCxnSpPr>
              <a:cxnSpLocks noChangeShapeType="1"/>
              <a:stCxn id="17426" idx="1"/>
              <a:endCxn id="17430" idx="1"/>
            </p:cNvCxnSpPr>
            <p:nvPr/>
          </p:nvCxnSpPr>
          <p:spPr bwMode="auto">
            <a:xfrm rot="10800000" flipH="1" flipV="1">
              <a:off x="1500" y="3960"/>
              <a:ext cx="1" cy="2609"/>
            </a:xfrm>
            <a:prstGeom prst="bentConnector3">
              <a:avLst>
                <a:gd name="adj1" fmla="val -3600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7471" name="AutoShape 63"/>
            <p:cNvCxnSpPr>
              <a:cxnSpLocks noChangeShapeType="1"/>
              <a:stCxn id="17422" idx="1"/>
              <a:endCxn id="17452" idx="2"/>
            </p:cNvCxnSpPr>
            <p:nvPr/>
          </p:nvCxnSpPr>
          <p:spPr bwMode="auto">
            <a:xfrm rot="10800000" flipH="1" flipV="1">
              <a:off x="4497" y="3959"/>
              <a:ext cx="1" cy="3575"/>
            </a:xfrm>
            <a:prstGeom prst="bentConnector3">
              <a:avLst>
                <a:gd name="adj1" fmla="val -3600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7472" name="AutoShape 64"/>
            <p:cNvCxnSpPr>
              <a:cxnSpLocks noChangeShapeType="1"/>
            </p:cNvCxnSpPr>
            <p:nvPr/>
          </p:nvCxnSpPr>
          <p:spPr bwMode="auto">
            <a:xfrm>
              <a:off x="4138" y="5098"/>
              <a:ext cx="360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7473" name="AutoShape 65"/>
            <p:cNvCxnSpPr>
              <a:cxnSpLocks noChangeShapeType="1"/>
            </p:cNvCxnSpPr>
            <p:nvPr/>
          </p:nvCxnSpPr>
          <p:spPr bwMode="auto">
            <a:xfrm flipV="1">
              <a:off x="10003" y="5217"/>
              <a:ext cx="448" cy="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7474" name="AutoShape 66"/>
            <p:cNvCxnSpPr>
              <a:cxnSpLocks noChangeShapeType="1"/>
            </p:cNvCxnSpPr>
            <p:nvPr/>
          </p:nvCxnSpPr>
          <p:spPr bwMode="auto">
            <a:xfrm flipV="1">
              <a:off x="10003" y="6485"/>
              <a:ext cx="448" cy="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7475" name="AutoShape 67"/>
            <p:cNvCxnSpPr>
              <a:cxnSpLocks noChangeShapeType="1"/>
            </p:cNvCxnSpPr>
            <p:nvPr/>
          </p:nvCxnSpPr>
          <p:spPr bwMode="auto">
            <a:xfrm flipV="1">
              <a:off x="4138" y="6254"/>
              <a:ext cx="360" cy="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7476" name="AutoShape 68"/>
            <p:cNvCxnSpPr>
              <a:cxnSpLocks noChangeShapeType="1"/>
              <a:stCxn id="17438" idx="1"/>
              <a:endCxn id="17461" idx="2"/>
            </p:cNvCxnSpPr>
            <p:nvPr/>
          </p:nvCxnSpPr>
          <p:spPr bwMode="auto">
            <a:xfrm rot="10800000" flipV="1">
              <a:off x="7407" y="3988"/>
              <a:ext cx="4" cy="3873"/>
            </a:xfrm>
            <a:prstGeom prst="bentConnector3">
              <a:avLst>
                <a:gd name="adj1" fmla="val 910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7477" name="AutoShape 69"/>
            <p:cNvCxnSpPr>
              <a:cxnSpLocks noChangeShapeType="1"/>
            </p:cNvCxnSpPr>
            <p:nvPr/>
          </p:nvCxnSpPr>
          <p:spPr bwMode="auto">
            <a:xfrm>
              <a:off x="7044" y="5219"/>
              <a:ext cx="395" cy="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7478" name="AutoShape 70"/>
            <p:cNvCxnSpPr>
              <a:cxnSpLocks noChangeShapeType="1"/>
            </p:cNvCxnSpPr>
            <p:nvPr/>
          </p:nvCxnSpPr>
          <p:spPr bwMode="auto">
            <a:xfrm>
              <a:off x="7058" y="6489"/>
              <a:ext cx="395" cy="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7479" name="AutoShape 71"/>
            <p:cNvCxnSpPr>
              <a:cxnSpLocks noChangeShapeType="1"/>
            </p:cNvCxnSpPr>
            <p:nvPr/>
          </p:nvCxnSpPr>
          <p:spPr bwMode="auto">
            <a:xfrm rot="16200000" flipH="1">
              <a:off x="8231" y="5643"/>
              <a:ext cx="3990" cy="446"/>
            </a:xfrm>
            <a:prstGeom prst="bentConnector3">
              <a:avLst>
                <a:gd name="adj1" fmla="val 100000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7480" name="AutoShape 72"/>
            <p:cNvCxnSpPr>
              <a:cxnSpLocks noChangeShapeType="1"/>
            </p:cNvCxnSpPr>
            <p:nvPr/>
          </p:nvCxnSpPr>
          <p:spPr bwMode="auto">
            <a:xfrm>
              <a:off x="13092" y="3947"/>
              <a:ext cx="1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7481" name="AutoShape 73"/>
            <p:cNvCxnSpPr>
              <a:cxnSpLocks noChangeShapeType="1"/>
            </p:cNvCxnSpPr>
            <p:nvPr/>
          </p:nvCxnSpPr>
          <p:spPr bwMode="auto">
            <a:xfrm>
              <a:off x="13415" y="3553"/>
              <a:ext cx="1" cy="79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grpSp>
          <p:nvGrpSpPr>
            <p:cNvPr id="17482" name="Group 74"/>
            <p:cNvGrpSpPr>
              <a:grpSpLocks/>
            </p:cNvGrpSpPr>
            <p:nvPr/>
          </p:nvGrpSpPr>
          <p:grpSpPr bwMode="auto">
            <a:xfrm>
              <a:off x="10451" y="4698"/>
              <a:ext cx="2372" cy="1046"/>
              <a:chOff x="3171" y="3002"/>
              <a:chExt cx="2370" cy="1440"/>
            </a:xfrm>
          </p:grpSpPr>
          <p:sp>
            <p:nvSpPr>
              <p:cNvPr id="17483" name="Oval 75"/>
              <p:cNvSpPr>
                <a:spLocks noChangeArrowheads="1"/>
              </p:cNvSpPr>
              <p:nvPr/>
            </p:nvSpPr>
            <p:spPr bwMode="auto">
              <a:xfrm>
                <a:off x="3171" y="3002"/>
                <a:ext cx="2370" cy="1440"/>
              </a:xfrm>
              <a:prstGeom prst="ellipse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sz="1100" b="0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OST type B" pitchFamily="2" charset="0"/>
                    <a:cs typeface="Arial" pitchFamily="34" charset="0"/>
                  </a:rPr>
                  <a:t>15.Дизайнерський відділ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7484" name="AutoShape 76"/>
              <p:cNvCxnSpPr>
                <a:cxnSpLocks noChangeShapeType="1"/>
                <a:stCxn id="17483" idx="1"/>
                <a:endCxn id="17483" idx="3"/>
              </p:cNvCxnSpPr>
              <p:nvPr/>
            </p:nvCxnSpPr>
            <p:spPr bwMode="auto">
              <a:xfrm>
                <a:off x="3518" y="3212"/>
                <a:ext cx="2" cy="101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cxnSp>
          <p:nvCxnSpPr>
            <p:cNvPr id="17485" name="AutoShape 77"/>
            <p:cNvCxnSpPr>
              <a:cxnSpLocks noChangeShapeType="1"/>
            </p:cNvCxnSpPr>
            <p:nvPr/>
          </p:nvCxnSpPr>
          <p:spPr bwMode="auto">
            <a:xfrm>
              <a:off x="10003" y="3866"/>
              <a:ext cx="365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grpSp>
          <p:nvGrpSpPr>
            <p:cNvPr id="17486" name="Group 78"/>
            <p:cNvGrpSpPr>
              <a:grpSpLocks/>
            </p:cNvGrpSpPr>
            <p:nvPr/>
          </p:nvGrpSpPr>
          <p:grpSpPr bwMode="auto">
            <a:xfrm>
              <a:off x="13077" y="4783"/>
              <a:ext cx="2370" cy="826"/>
              <a:chOff x="13017" y="4918"/>
              <a:chExt cx="2370" cy="826"/>
            </a:xfrm>
          </p:grpSpPr>
          <p:sp>
            <p:nvSpPr>
              <p:cNvPr id="17487" name="Rectangle 79"/>
              <p:cNvSpPr>
                <a:spLocks noChangeArrowheads="1"/>
              </p:cNvSpPr>
              <p:nvPr/>
            </p:nvSpPr>
            <p:spPr bwMode="auto">
              <a:xfrm>
                <a:off x="13017" y="4941"/>
                <a:ext cx="2370" cy="80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uk-UA" sz="1100" b="0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OST type B" pitchFamily="2" charset="0"/>
                    <a:cs typeface="Arial" pitchFamily="34" charset="0"/>
                  </a:rPr>
                  <a:t>18.</a:t>
                </a:r>
                <a:r>
                  <a:rPr kumimoji="0" lang="en-US" sz="1100" b="0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OST type B" pitchFamily="2" charset="0"/>
                    <a:cs typeface="Arial" pitchFamily="34" charset="0"/>
                  </a:rPr>
                  <a:t>Служба </a:t>
                </a:r>
                <a:r>
                  <a:rPr kumimoji="0" lang="uk-UA" sz="1100" b="0" i="1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GOST type B" pitchFamily="2" charset="0"/>
                    <a:cs typeface="Arial" pitchFamily="34" charset="0"/>
                  </a:rPr>
                  <a:t>безпеки</a:t>
                </a:r>
                <a:endParaRPr kumimoji="0" lang="ru-RU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7488" name="AutoShape 80"/>
              <p:cNvCxnSpPr>
                <a:cxnSpLocks noChangeShapeType="1"/>
              </p:cNvCxnSpPr>
              <p:nvPr/>
            </p:nvCxnSpPr>
            <p:spPr bwMode="auto">
              <a:xfrm>
                <a:off x="13315" y="4918"/>
                <a:ext cx="1" cy="826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</p:grpSp>
        <p:cxnSp>
          <p:nvCxnSpPr>
            <p:cNvPr id="17489" name="AutoShape 81"/>
            <p:cNvCxnSpPr>
              <a:cxnSpLocks noChangeShapeType="1"/>
              <a:endCxn id="17487" idx="1"/>
            </p:cNvCxnSpPr>
            <p:nvPr/>
          </p:nvCxnSpPr>
          <p:spPr bwMode="auto">
            <a:xfrm rot="16200000" flipH="1">
              <a:off x="11982" y="4112"/>
              <a:ext cx="2008" cy="183"/>
            </a:xfrm>
            <a:prstGeom prst="bentConnector2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 type="triangle" w="med" len="med"/>
            </a:ln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4"/>
            <a:ext cx="8229600" cy="720000"/>
          </a:xfrm>
        </p:spPr>
        <p:txBody>
          <a:bodyPr>
            <a:noAutofit/>
          </a:bodyPr>
          <a:lstStyle/>
          <a:p>
            <a:pPr algn="ctr"/>
            <a:r>
              <a:rPr lang="uk-UA" sz="2800" b="1" dirty="0" smtClean="0">
                <a:solidFill>
                  <a:schemeClr val="tx1"/>
                </a:solidFill>
                <a:latin typeface="Arial Narrow" pitchFamily="34" charset="0"/>
              </a:rPr>
              <a:t>Модель інформаційних потоків підприємства:</a:t>
            </a:r>
            <a:endParaRPr lang="ru-RU" sz="2800" b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16428" name="Rectangle 4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16523" name="Group 139"/>
          <p:cNvGrpSpPr>
            <a:grpSpLocks/>
          </p:cNvGrpSpPr>
          <p:nvPr/>
        </p:nvGrpSpPr>
        <p:grpSpPr bwMode="auto">
          <a:xfrm>
            <a:off x="142844" y="1071546"/>
            <a:ext cx="6072230" cy="4572032"/>
            <a:chOff x="1596" y="6333"/>
            <a:chExt cx="9474" cy="6448"/>
          </a:xfrm>
        </p:grpSpPr>
        <p:sp>
          <p:nvSpPr>
            <p:cNvPr id="16524" name="Oval 140"/>
            <p:cNvSpPr>
              <a:spLocks noChangeArrowheads="1"/>
            </p:cNvSpPr>
            <p:nvPr/>
          </p:nvSpPr>
          <p:spPr bwMode="auto">
            <a:xfrm>
              <a:off x="7876" y="11814"/>
              <a:ext cx="592" cy="56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13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525" name="Rectangle 141"/>
            <p:cNvSpPr>
              <a:spLocks noChangeArrowheads="1"/>
            </p:cNvSpPr>
            <p:nvPr/>
          </p:nvSpPr>
          <p:spPr bwMode="auto">
            <a:xfrm>
              <a:off x="8415" y="6581"/>
              <a:ext cx="1967" cy="77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GOST type B" pitchFamily="2" charset="0"/>
                  <a:cs typeface="Arial" pitchFamily="34" charset="0"/>
                </a:rPr>
                <a:t>Менеджер з питань комп</a:t>
              </a:r>
              <a:r>
                <a:rPr kumimoji="0" lang="uk-UA" sz="10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’</a:t>
              </a:r>
              <a:r>
                <a:rPr kumimoji="0" lang="uk-UA" sz="10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GOST type B" pitchFamily="2" charset="0"/>
                  <a:cs typeface="Arial" pitchFamily="34" charset="0"/>
                </a:rPr>
                <a:t>ютеризаці</a:t>
              </a:r>
              <a:r>
                <a:rPr kumimoji="0" lang="uk-UA" sz="10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ї</a:t>
              </a:r>
              <a:r>
                <a:rPr kumimoji="0" lang="uk-UA" sz="10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GOST type B" pitchFamily="2" charset="0"/>
                  <a:cs typeface="Arial" pitchFamily="34" charset="0"/>
                </a:rPr>
                <a:t> 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526" name="Rectangle 142"/>
            <p:cNvSpPr>
              <a:spLocks noChangeArrowheads="1"/>
            </p:cNvSpPr>
            <p:nvPr/>
          </p:nvSpPr>
          <p:spPr bwMode="auto">
            <a:xfrm>
              <a:off x="8294" y="10608"/>
              <a:ext cx="1966" cy="115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GOST type B" pitchFamily="2" charset="0"/>
                  <a:cs typeface="Arial" pitchFamily="34" charset="0"/>
                </a:rPr>
                <a:t>Виробничий відділ (</a:t>
              </a:r>
              <a:r>
                <a:rPr kumimoji="0" lang="ru-RU" sz="10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GOST type B" pitchFamily="2" charset="0"/>
                  <a:cs typeface="Arial" pitchFamily="34" charset="0"/>
                </a:rPr>
                <a:t>дизайнерський</a:t>
              </a:r>
              <a:r>
                <a:rPr kumimoji="0" lang="uk-UA" sz="10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GOST type B" pitchFamily="2" charset="0"/>
                  <a:cs typeface="Arial" pitchFamily="34" charset="0"/>
                </a:rPr>
                <a:t>, відділ створення колекцій, цех)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527" name="Rectangle 143"/>
            <p:cNvSpPr>
              <a:spLocks noChangeArrowheads="1"/>
            </p:cNvSpPr>
            <p:nvPr/>
          </p:nvSpPr>
          <p:spPr bwMode="auto">
            <a:xfrm>
              <a:off x="5610" y="8893"/>
              <a:ext cx="1965" cy="77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GOST type B" pitchFamily="2" charset="0"/>
                  <a:cs typeface="Arial" pitchFamily="34" charset="0"/>
                </a:rPr>
                <a:t>Виконавчий директор  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528" name="Rectangle 144"/>
            <p:cNvSpPr>
              <a:spLocks noChangeArrowheads="1"/>
            </p:cNvSpPr>
            <p:nvPr/>
          </p:nvSpPr>
          <p:spPr bwMode="auto">
            <a:xfrm>
              <a:off x="5621" y="6982"/>
              <a:ext cx="1966" cy="77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GOST type B" pitchFamily="2" charset="0"/>
                  <a:cs typeface="Arial" pitchFamily="34" charset="0"/>
                </a:rPr>
                <a:t>Власник підпри</a:t>
              </a:r>
              <a:r>
                <a:rPr kumimoji="0" lang="uk-UA" sz="10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є</a:t>
              </a:r>
              <a:r>
                <a:rPr kumimoji="0" lang="uk-UA" sz="1000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GOST type B" pitchFamily="2" charset="0"/>
                  <a:cs typeface="Arial" pitchFamily="34" charset="0"/>
                </a:rPr>
                <a:t>мства  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529" name="Rectangle 145"/>
            <p:cNvSpPr>
              <a:spLocks noChangeArrowheads="1"/>
            </p:cNvSpPr>
            <p:nvPr/>
          </p:nvSpPr>
          <p:spPr bwMode="auto">
            <a:xfrm>
              <a:off x="8802" y="7760"/>
              <a:ext cx="1965" cy="77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GOST type B" pitchFamily="2" charset="0"/>
                  <a:cs typeface="Arial" pitchFamily="34" charset="0"/>
                </a:rPr>
                <a:t>Служба безпеки 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530" name="Rectangle 146"/>
            <p:cNvSpPr>
              <a:spLocks noChangeArrowheads="1"/>
            </p:cNvSpPr>
            <p:nvPr/>
          </p:nvSpPr>
          <p:spPr bwMode="auto">
            <a:xfrm>
              <a:off x="5368" y="10916"/>
              <a:ext cx="2448" cy="115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GOST type B" pitchFamily="2" charset="0"/>
                  <a:cs typeface="Arial" pitchFamily="34" charset="0"/>
                </a:rPr>
                <a:t>Керуючий відділом постачання (транспор</a:t>
              </a:r>
              <a:r>
                <a:rPr kumimoji="0" lang="ru-RU" sz="10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-</a:t>
              </a:r>
              <a:r>
                <a:rPr kumimoji="0" lang="uk-UA" sz="10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GOST type B" pitchFamily="2" charset="0"/>
                  <a:cs typeface="Arial" pitchFamily="34" charset="0"/>
                </a:rPr>
                <a:t>тний, відділ закупівлі та приймання) 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531" name="Rectangle 147"/>
            <p:cNvSpPr>
              <a:spLocks noChangeArrowheads="1"/>
            </p:cNvSpPr>
            <p:nvPr/>
          </p:nvSpPr>
          <p:spPr bwMode="auto">
            <a:xfrm>
              <a:off x="8802" y="9249"/>
              <a:ext cx="1966" cy="77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GOST type B" pitchFamily="2" charset="0"/>
                  <a:cs typeface="Arial" pitchFamily="34" charset="0"/>
                </a:rPr>
                <a:t>Відділ кадрів 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532" name="Rectangle 148"/>
            <p:cNvSpPr>
              <a:spLocks noChangeArrowheads="1"/>
            </p:cNvSpPr>
            <p:nvPr/>
          </p:nvSpPr>
          <p:spPr bwMode="auto">
            <a:xfrm>
              <a:off x="2610" y="10446"/>
              <a:ext cx="1965" cy="777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GOST type B" pitchFamily="2" charset="0"/>
                  <a:cs typeface="Arial" pitchFamily="34" charset="0"/>
                </a:rPr>
                <a:t>Фінансовий</a:t>
              </a:r>
              <a:r>
                <a:rPr kumimoji="0" lang="uk-UA" sz="11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GOST type B" pitchFamily="2" charset="0"/>
                  <a:cs typeface="Arial" pitchFamily="34" charset="0"/>
                </a:rPr>
                <a:t> відділ 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533" name="Rectangle 149"/>
            <p:cNvSpPr>
              <a:spLocks noChangeArrowheads="1"/>
            </p:cNvSpPr>
            <p:nvPr/>
          </p:nvSpPr>
          <p:spPr bwMode="auto">
            <a:xfrm>
              <a:off x="2610" y="9073"/>
              <a:ext cx="1965" cy="77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GOST type B" pitchFamily="2" charset="0"/>
                  <a:cs typeface="Arial" pitchFamily="34" charset="0"/>
                </a:rPr>
                <a:t>Директор з маркетингу  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534" name="Rectangle 150"/>
            <p:cNvSpPr>
              <a:spLocks noChangeArrowheads="1"/>
            </p:cNvSpPr>
            <p:nvPr/>
          </p:nvSpPr>
          <p:spPr bwMode="auto">
            <a:xfrm>
              <a:off x="2610" y="7582"/>
              <a:ext cx="1964" cy="954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1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GOST type B" pitchFamily="2" charset="0"/>
                  <a:cs typeface="Arial" pitchFamily="34" charset="0"/>
                </a:rPr>
                <a:t>Група планування (рекламний відділ, відділ продажу)   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6535" name="AutoShape 151"/>
            <p:cNvCxnSpPr>
              <a:cxnSpLocks noChangeShapeType="1"/>
              <a:stCxn id="16528" idx="2"/>
              <a:endCxn id="16527" idx="0"/>
            </p:cNvCxnSpPr>
            <p:nvPr/>
          </p:nvCxnSpPr>
          <p:spPr bwMode="auto">
            <a:xfrm flipH="1">
              <a:off x="6593" y="7760"/>
              <a:ext cx="11" cy="113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16536" name="AutoShape 152"/>
            <p:cNvCxnSpPr>
              <a:cxnSpLocks noChangeShapeType="1"/>
              <a:stCxn id="16533" idx="3"/>
              <a:endCxn id="16527" idx="1"/>
            </p:cNvCxnSpPr>
            <p:nvPr/>
          </p:nvCxnSpPr>
          <p:spPr bwMode="auto">
            <a:xfrm flipV="1">
              <a:off x="4575" y="9282"/>
              <a:ext cx="1035" cy="17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16537" name="AutoShape 153"/>
            <p:cNvCxnSpPr>
              <a:cxnSpLocks noChangeShapeType="1"/>
            </p:cNvCxnSpPr>
            <p:nvPr/>
          </p:nvCxnSpPr>
          <p:spPr bwMode="auto">
            <a:xfrm>
              <a:off x="4559" y="8118"/>
              <a:ext cx="1560" cy="77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16538" name="AutoShape 154"/>
            <p:cNvCxnSpPr>
              <a:cxnSpLocks noChangeShapeType="1"/>
            </p:cNvCxnSpPr>
            <p:nvPr/>
          </p:nvCxnSpPr>
          <p:spPr bwMode="auto">
            <a:xfrm flipH="1">
              <a:off x="4575" y="9671"/>
              <a:ext cx="1046" cy="80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16539" name="AutoShape 155"/>
            <p:cNvCxnSpPr>
              <a:cxnSpLocks noChangeShapeType="1"/>
              <a:stCxn id="16527" idx="2"/>
              <a:endCxn id="16530" idx="0"/>
            </p:cNvCxnSpPr>
            <p:nvPr/>
          </p:nvCxnSpPr>
          <p:spPr bwMode="auto">
            <a:xfrm flipH="1">
              <a:off x="6592" y="9671"/>
              <a:ext cx="1" cy="124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16540" name="AutoShape 156"/>
            <p:cNvCxnSpPr>
              <a:cxnSpLocks noChangeShapeType="1"/>
            </p:cNvCxnSpPr>
            <p:nvPr/>
          </p:nvCxnSpPr>
          <p:spPr bwMode="auto">
            <a:xfrm>
              <a:off x="7587" y="9671"/>
              <a:ext cx="710" cy="93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16541" name="AutoShape 157"/>
            <p:cNvCxnSpPr>
              <a:cxnSpLocks noChangeShapeType="1"/>
              <a:stCxn id="16531" idx="1"/>
              <a:endCxn id="16527" idx="3"/>
            </p:cNvCxnSpPr>
            <p:nvPr/>
          </p:nvCxnSpPr>
          <p:spPr bwMode="auto">
            <a:xfrm flipH="1" flipV="1">
              <a:off x="7575" y="9282"/>
              <a:ext cx="1227" cy="35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16542" name="AutoShape 158"/>
            <p:cNvCxnSpPr>
              <a:cxnSpLocks noChangeShapeType="1"/>
            </p:cNvCxnSpPr>
            <p:nvPr/>
          </p:nvCxnSpPr>
          <p:spPr bwMode="auto">
            <a:xfrm flipH="1">
              <a:off x="7035" y="7356"/>
              <a:ext cx="1380" cy="1567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16543" name="AutoShape 159"/>
            <p:cNvCxnSpPr>
              <a:cxnSpLocks noChangeShapeType="1"/>
            </p:cNvCxnSpPr>
            <p:nvPr/>
          </p:nvCxnSpPr>
          <p:spPr bwMode="auto">
            <a:xfrm flipH="1">
              <a:off x="7563" y="8131"/>
              <a:ext cx="1239" cy="76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16544" name="AutoShape 160"/>
            <p:cNvCxnSpPr>
              <a:cxnSpLocks noChangeShapeType="1"/>
              <a:stCxn id="16525" idx="3"/>
              <a:endCxn id="16529" idx="3"/>
            </p:cNvCxnSpPr>
            <p:nvPr/>
          </p:nvCxnSpPr>
          <p:spPr bwMode="auto">
            <a:xfrm>
              <a:off x="10382" y="6969"/>
              <a:ext cx="385" cy="1179"/>
            </a:xfrm>
            <a:prstGeom prst="bentConnector3">
              <a:avLst>
                <a:gd name="adj1" fmla="val 193245"/>
              </a:avLst>
            </a:prstGeom>
            <a:noFill/>
            <a:ln w="9525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</p:spPr>
        </p:cxnSp>
        <p:cxnSp>
          <p:nvCxnSpPr>
            <p:cNvPr id="16545" name="AutoShape 161"/>
            <p:cNvCxnSpPr>
              <a:cxnSpLocks noChangeShapeType="1"/>
              <a:stCxn id="16534" idx="1"/>
              <a:endCxn id="16533" idx="1"/>
            </p:cNvCxnSpPr>
            <p:nvPr/>
          </p:nvCxnSpPr>
          <p:spPr bwMode="auto">
            <a:xfrm rot="10800000" flipH="1" flipV="1">
              <a:off x="2610" y="8059"/>
              <a:ext cx="1" cy="1402"/>
            </a:xfrm>
            <a:prstGeom prst="bentConnector3">
              <a:avLst>
                <a:gd name="adj1" fmla="val -36000000"/>
              </a:avLst>
            </a:prstGeom>
            <a:noFill/>
            <a:ln w="9525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</p:spPr>
        </p:cxnSp>
        <p:cxnSp>
          <p:nvCxnSpPr>
            <p:cNvPr id="16546" name="AutoShape 162"/>
            <p:cNvCxnSpPr>
              <a:cxnSpLocks noChangeShapeType="1"/>
              <a:stCxn id="16533" idx="2"/>
              <a:endCxn id="16532" idx="0"/>
            </p:cNvCxnSpPr>
            <p:nvPr/>
          </p:nvCxnSpPr>
          <p:spPr bwMode="auto">
            <a:xfrm>
              <a:off x="3593" y="9848"/>
              <a:ext cx="1" cy="59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 type="triangle" w="med" len="med"/>
              <a:tailEnd type="triangle" w="med" len="med"/>
            </a:ln>
          </p:spPr>
        </p:cxnSp>
        <p:cxnSp>
          <p:nvCxnSpPr>
            <p:cNvPr id="16547" name="AutoShape 163"/>
            <p:cNvCxnSpPr>
              <a:cxnSpLocks noChangeShapeType="1"/>
              <a:stCxn id="16530" idx="2"/>
              <a:endCxn id="16526" idx="2"/>
            </p:cNvCxnSpPr>
            <p:nvPr/>
          </p:nvCxnSpPr>
          <p:spPr bwMode="auto">
            <a:xfrm rot="5400000" flipH="1" flipV="1">
              <a:off x="7780" y="10570"/>
              <a:ext cx="309" cy="2685"/>
            </a:xfrm>
            <a:prstGeom prst="bentConnector3">
              <a:avLst>
                <a:gd name="adj1" fmla="val -116181"/>
              </a:avLst>
            </a:prstGeom>
            <a:noFill/>
            <a:ln w="9525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</p:spPr>
        </p:cxnSp>
        <p:sp>
          <p:nvSpPr>
            <p:cNvPr id="16548" name="Oval 164"/>
            <p:cNvSpPr>
              <a:spLocks noChangeArrowheads="1"/>
            </p:cNvSpPr>
            <p:nvPr/>
          </p:nvSpPr>
          <p:spPr bwMode="auto">
            <a:xfrm>
              <a:off x="1596" y="8437"/>
              <a:ext cx="592" cy="56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12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549" name="Oval 165"/>
            <p:cNvSpPr>
              <a:spLocks noChangeArrowheads="1"/>
            </p:cNvSpPr>
            <p:nvPr/>
          </p:nvSpPr>
          <p:spPr bwMode="auto">
            <a:xfrm>
              <a:off x="2930" y="9879"/>
              <a:ext cx="592" cy="46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11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550" name="Oval 166"/>
            <p:cNvSpPr>
              <a:spLocks noChangeArrowheads="1"/>
            </p:cNvSpPr>
            <p:nvPr/>
          </p:nvSpPr>
          <p:spPr bwMode="auto">
            <a:xfrm>
              <a:off x="5057" y="7809"/>
              <a:ext cx="592" cy="56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10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551" name="Oval 167"/>
            <p:cNvSpPr>
              <a:spLocks noChangeArrowheads="1"/>
            </p:cNvSpPr>
            <p:nvPr/>
          </p:nvSpPr>
          <p:spPr bwMode="auto">
            <a:xfrm>
              <a:off x="4799" y="8733"/>
              <a:ext cx="508" cy="52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9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552" name="Oval 168"/>
            <p:cNvSpPr>
              <a:spLocks noChangeArrowheads="1"/>
            </p:cNvSpPr>
            <p:nvPr/>
          </p:nvSpPr>
          <p:spPr bwMode="auto">
            <a:xfrm>
              <a:off x="4639" y="9568"/>
              <a:ext cx="508" cy="53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8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553" name="Oval 169"/>
            <p:cNvSpPr>
              <a:spLocks noChangeArrowheads="1"/>
            </p:cNvSpPr>
            <p:nvPr/>
          </p:nvSpPr>
          <p:spPr bwMode="auto">
            <a:xfrm>
              <a:off x="6021" y="9880"/>
              <a:ext cx="508" cy="53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7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554" name="Oval 170"/>
            <p:cNvSpPr>
              <a:spLocks noChangeArrowheads="1"/>
            </p:cNvSpPr>
            <p:nvPr/>
          </p:nvSpPr>
          <p:spPr bwMode="auto">
            <a:xfrm>
              <a:off x="7951" y="9699"/>
              <a:ext cx="508" cy="52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6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555" name="Oval 171"/>
            <p:cNvSpPr>
              <a:spLocks noChangeArrowheads="1"/>
            </p:cNvSpPr>
            <p:nvPr/>
          </p:nvSpPr>
          <p:spPr bwMode="auto">
            <a:xfrm>
              <a:off x="8055" y="8857"/>
              <a:ext cx="508" cy="52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5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556" name="Oval 172"/>
            <p:cNvSpPr>
              <a:spLocks noChangeArrowheads="1"/>
            </p:cNvSpPr>
            <p:nvPr/>
          </p:nvSpPr>
          <p:spPr bwMode="auto">
            <a:xfrm>
              <a:off x="7906" y="7874"/>
              <a:ext cx="508" cy="53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4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557" name="Oval 173"/>
            <p:cNvSpPr>
              <a:spLocks noChangeArrowheads="1"/>
            </p:cNvSpPr>
            <p:nvPr/>
          </p:nvSpPr>
          <p:spPr bwMode="auto">
            <a:xfrm>
              <a:off x="7700" y="7113"/>
              <a:ext cx="508" cy="52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3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558" name="Oval 174"/>
            <p:cNvSpPr>
              <a:spLocks noChangeArrowheads="1"/>
            </p:cNvSpPr>
            <p:nvPr/>
          </p:nvSpPr>
          <p:spPr bwMode="auto">
            <a:xfrm>
              <a:off x="10562" y="6333"/>
              <a:ext cx="508" cy="53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2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559" name="Oval 175"/>
            <p:cNvSpPr>
              <a:spLocks noChangeArrowheads="1"/>
            </p:cNvSpPr>
            <p:nvPr/>
          </p:nvSpPr>
          <p:spPr bwMode="auto">
            <a:xfrm>
              <a:off x="6036" y="8023"/>
              <a:ext cx="508" cy="529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1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6560" name="AutoShape 176"/>
            <p:cNvCxnSpPr>
              <a:cxnSpLocks noChangeShapeType="1"/>
              <a:stCxn id="16532" idx="2"/>
              <a:endCxn id="16530" idx="1"/>
            </p:cNvCxnSpPr>
            <p:nvPr/>
          </p:nvCxnSpPr>
          <p:spPr bwMode="auto">
            <a:xfrm rot="16200000" flipH="1">
              <a:off x="4346" y="10470"/>
              <a:ext cx="269" cy="1775"/>
            </a:xfrm>
            <a:prstGeom prst="bentConnector2">
              <a:avLst/>
            </a:prstGeom>
            <a:noFill/>
            <a:ln w="9525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</p:spPr>
        </p:cxnSp>
        <p:sp>
          <p:nvSpPr>
            <p:cNvPr id="16561" name="Oval 177"/>
            <p:cNvSpPr>
              <a:spLocks noChangeArrowheads="1"/>
            </p:cNvSpPr>
            <p:nvPr/>
          </p:nvSpPr>
          <p:spPr bwMode="auto">
            <a:xfrm>
              <a:off x="4062" y="11547"/>
              <a:ext cx="592" cy="56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14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6562" name="AutoShape 178"/>
            <p:cNvCxnSpPr>
              <a:cxnSpLocks noChangeShapeType="1"/>
            </p:cNvCxnSpPr>
            <p:nvPr/>
          </p:nvCxnSpPr>
          <p:spPr bwMode="auto">
            <a:xfrm flipH="1" flipV="1">
              <a:off x="2610" y="10835"/>
              <a:ext cx="7650" cy="348"/>
            </a:xfrm>
            <a:prstGeom prst="bentConnector5">
              <a:avLst>
                <a:gd name="adj1" fmla="val -4704"/>
                <a:gd name="adj2" fmla="val -468968"/>
                <a:gd name="adj3" fmla="val 104704"/>
              </a:avLst>
            </a:prstGeom>
            <a:noFill/>
            <a:ln w="9525">
              <a:solidFill>
                <a:srgbClr val="000000"/>
              </a:solidFill>
              <a:miter lim="800000"/>
              <a:headEnd type="triangle" w="med" len="med"/>
              <a:tailEnd type="triangle" w="med" len="med"/>
            </a:ln>
          </p:spPr>
        </p:cxnSp>
        <p:sp>
          <p:nvSpPr>
            <p:cNvPr id="16563" name="Oval 179"/>
            <p:cNvSpPr>
              <a:spLocks noChangeArrowheads="1"/>
            </p:cNvSpPr>
            <p:nvPr/>
          </p:nvSpPr>
          <p:spPr bwMode="auto">
            <a:xfrm>
              <a:off x="5610" y="12218"/>
              <a:ext cx="592" cy="563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0" tIns="45720" rIns="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1</a:t>
              </a:r>
              <a:r>
                <a:rPr kumimoji="0" lang="en-US" sz="10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  <a:cs typeface="Arial" pitchFamily="34" charset="0"/>
                </a:rPr>
                <a:t>5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34" name="Содержимое 2"/>
          <p:cNvSpPr>
            <a:spLocks noGrp="1"/>
          </p:cNvSpPr>
          <p:nvPr>
            <p:ph idx="1"/>
          </p:nvPr>
        </p:nvSpPr>
        <p:spPr>
          <a:xfrm>
            <a:off x="6357950" y="714356"/>
            <a:ext cx="2786050" cy="6000768"/>
          </a:xfrm>
        </p:spPr>
        <p:txBody>
          <a:bodyPr>
            <a:noAutofit/>
          </a:bodyPr>
          <a:lstStyle/>
          <a:p>
            <a:pPr lvl="0"/>
            <a:r>
              <a:rPr lang="ru-RU" sz="1200" dirty="0" err="1" smtClean="0">
                <a:latin typeface="Arial Narrow" pitchFamily="34" charset="0"/>
              </a:rPr>
              <a:t>інформаційн</a:t>
            </a:r>
            <a:r>
              <a:rPr lang="uk-UA" sz="1200" dirty="0" smtClean="0">
                <a:latin typeface="Arial Narrow" pitchFamily="34" charset="0"/>
              </a:rPr>
              <a:t>і</a:t>
            </a:r>
            <a:r>
              <a:rPr lang="ru-RU" sz="1200" dirty="0" smtClean="0">
                <a:latin typeface="Arial Narrow" pitchFamily="34" charset="0"/>
              </a:rPr>
              <a:t> пот</a:t>
            </a:r>
            <a:r>
              <a:rPr lang="uk-UA" sz="1200" dirty="0" smtClean="0">
                <a:latin typeface="Arial Narrow" pitchFamily="34" charset="0"/>
              </a:rPr>
              <a:t>о</a:t>
            </a:r>
            <a:r>
              <a:rPr lang="ru-RU" sz="1200" dirty="0" smtClean="0">
                <a:latin typeface="Arial Narrow" pitchFamily="34" charset="0"/>
              </a:rPr>
              <a:t>к</a:t>
            </a:r>
            <a:r>
              <a:rPr lang="uk-UA" sz="1200" dirty="0" smtClean="0">
                <a:latin typeface="Arial Narrow" pitchFamily="34" charset="0"/>
              </a:rPr>
              <a:t>и № 1, 3, 6, 7, 9, 10 інформація по виконаній роботі;</a:t>
            </a:r>
            <a:endParaRPr lang="ru-RU" sz="1200" dirty="0" smtClean="0">
              <a:latin typeface="Arial Narrow" pitchFamily="34" charset="0"/>
            </a:endParaRPr>
          </a:p>
          <a:p>
            <a:pPr lvl="0"/>
            <a:r>
              <a:rPr lang="uk-UA" sz="1200" dirty="0" smtClean="0">
                <a:latin typeface="Arial Narrow" pitchFamily="34" charset="0"/>
              </a:rPr>
              <a:t>інформаційний потік № 2 служба безпеки та відділ комп’ютеризації тісно пов'язані, їм необхідно співпрацювати разом особливо у випадках, коли є ймовірність виникнення загрози в комп’ютерних мережах;</a:t>
            </a:r>
            <a:endParaRPr lang="ru-RU" sz="1200" dirty="0" smtClean="0">
              <a:latin typeface="Arial Narrow" pitchFamily="34" charset="0"/>
            </a:endParaRPr>
          </a:p>
          <a:p>
            <a:pPr lvl="0"/>
            <a:r>
              <a:rPr lang="ru-RU" sz="1200" dirty="0" err="1" smtClean="0">
                <a:latin typeface="Arial Narrow" pitchFamily="34" charset="0"/>
              </a:rPr>
              <a:t>інформаційний</a:t>
            </a:r>
            <a:r>
              <a:rPr lang="ru-RU" sz="1200" dirty="0" smtClean="0">
                <a:latin typeface="Arial Narrow" pitchFamily="34" charset="0"/>
              </a:rPr>
              <a:t> пот</a:t>
            </a:r>
            <a:r>
              <a:rPr lang="uk-UA" sz="1200" dirty="0" err="1" smtClean="0">
                <a:latin typeface="Arial Narrow" pitchFamily="34" charset="0"/>
              </a:rPr>
              <a:t>ік</a:t>
            </a:r>
            <a:r>
              <a:rPr lang="uk-UA" sz="1200" dirty="0" smtClean="0">
                <a:latin typeface="Arial Narrow" pitchFamily="34" charset="0"/>
              </a:rPr>
              <a:t> № 4 і</a:t>
            </a:r>
            <a:r>
              <a:rPr lang="ru-RU" sz="1200" dirty="0" err="1" smtClean="0">
                <a:latin typeface="Arial Narrow" pitchFamily="34" charset="0"/>
              </a:rPr>
              <a:t>нформація</a:t>
            </a:r>
            <a:r>
              <a:rPr lang="ru-RU" sz="1200" dirty="0" smtClean="0">
                <a:latin typeface="Arial Narrow" pitchFamily="34" charset="0"/>
              </a:rPr>
              <a:t> про</a:t>
            </a:r>
            <a:r>
              <a:rPr lang="uk-UA" sz="1200" dirty="0" smtClean="0">
                <a:latin typeface="Arial Narrow" pitchFamily="34" charset="0"/>
              </a:rPr>
              <a:t> стан організаційної безпеки підприємства;</a:t>
            </a:r>
            <a:endParaRPr lang="ru-RU" sz="1200" dirty="0" smtClean="0">
              <a:latin typeface="Arial Narrow" pitchFamily="34" charset="0"/>
            </a:endParaRPr>
          </a:p>
          <a:p>
            <a:pPr lvl="0"/>
            <a:r>
              <a:rPr lang="ru-RU" sz="1200" dirty="0" err="1" smtClean="0">
                <a:latin typeface="Arial Narrow" pitchFamily="34" charset="0"/>
              </a:rPr>
              <a:t>інформаційний</a:t>
            </a:r>
            <a:r>
              <a:rPr lang="ru-RU" sz="1200" dirty="0" smtClean="0">
                <a:latin typeface="Arial Narrow" pitchFamily="34" charset="0"/>
              </a:rPr>
              <a:t> пот</a:t>
            </a:r>
            <a:r>
              <a:rPr lang="uk-UA" sz="1200" dirty="0" smtClean="0">
                <a:latin typeface="Arial Narrow" pitchFamily="34" charset="0"/>
              </a:rPr>
              <a:t>о</a:t>
            </a:r>
            <a:r>
              <a:rPr lang="ru-RU" sz="1200" dirty="0" smtClean="0">
                <a:latin typeface="Arial Narrow" pitchFamily="34" charset="0"/>
              </a:rPr>
              <a:t>к</a:t>
            </a:r>
            <a:r>
              <a:rPr lang="uk-UA" sz="1200" dirty="0" smtClean="0">
                <a:latin typeface="Arial Narrow" pitchFamily="34" charset="0"/>
              </a:rPr>
              <a:t>и № 5 персональні дані працівників, які працюють чи мають працювати на фірмі;</a:t>
            </a:r>
            <a:endParaRPr lang="ru-RU" sz="1200" dirty="0" smtClean="0">
              <a:latin typeface="Arial Narrow" pitchFamily="34" charset="0"/>
            </a:endParaRPr>
          </a:p>
          <a:p>
            <a:pPr lvl="0"/>
            <a:r>
              <a:rPr lang="uk-UA" sz="1200" dirty="0" smtClean="0">
                <a:latin typeface="Arial Narrow" pitchFamily="34" charset="0"/>
              </a:rPr>
              <a:t>інформаційний потік № 8 фінансові та бухгалтерські звіти;</a:t>
            </a:r>
            <a:endParaRPr lang="ru-RU" sz="1200" dirty="0" smtClean="0">
              <a:latin typeface="Arial Narrow" pitchFamily="34" charset="0"/>
            </a:endParaRPr>
          </a:p>
          <a:p>
            <a:pPr lvl="0"/>
            <a:r>
              <a:rPr lang="ru-RU" sz="1200" dirty="0" err="1" smtClean="0">
                <a:latin typeface="Arial Narrow" pitchFamily="34" charset="0"/>
              </a:rPr>
              <a:t>інформаційн</a:t>
            </a:r>
            <a:r>
              <a:rPr lang="uk-UA" sz="1200" dirty="0" smtClean="0">
                <a:latin typeface="Arial Narrow" pitchFamily="34" charset="0"/>
              </a:rPr>
              <a:t>і</a:t>
            </a:r>
            <a:r>
              <a:rPr lang="ru-RU" sz="1200" dirty="0" smtClean="0">
                <a:latin typeface="Arial Narrow" pitchFamily="34" charset="0"/>
              </a:rPr>
              <a:t> пот</a:t>
            </a:r>
            <a:r>
              <a:rPr lang="uk-UA" sz="1200" dirty="0" smtClean="0">
                <a:latin typeface="Arial Narrow" pitchFamily="34" charset="0"/>
              </a:rPr>
              <a:t>о</a:t>
            </a:r>
            <a:r>
              <a:rPr lang="ru-RU" sz="1200" dirty="0" smtClean="0">
                <a:latin typeface="Arial Narrow" pitchFamily="34" charset="0"/>
              </a:rPr>
              <a:t>к</a:t>
            </a:r>
            <a:r>
              <a:rPr lang="uk-UA" sz="1200" dirty="0" smtClean="0">
                <a:latin typeface="Arial Narrow" pitchFamily="34" charset="0"/>
              </a:rPr>
              <a:t>и № 11, 14 інформація про надання фінансів для реалізації планів компанії; </a:t>
            </a:r>
            <a:endParaRPr lang="ru-RU" sz="1200" dirty="0" smtClean="0">
              <a:latin typeface="Arial Narrow" pitchFamily="34" charset="0"/>
            </a:endParaRPr>
          </a:p>
          <a:p>
            <a:pPr lvl="0"/>
            <a:r>
              <a:rPr lang="uk-UA" sz="1200" dirty="0" smtClean="0">
                <a:latin typeface="Arial Narrow" pitchFamily="34" charset="0"/>
              </a:rPr>
              <a:t>інформаційний потік № 12 директор з маркетингу та група планування разом з відділом продаж контролює стан зовнішнього ринку;</a:t>
            </a:r>
            <a:endParaRPr lang="ru-RU" sz="1200" dirty="0" smtClean="0">
              <a:latin typeface="Arial Narrow" pitchFamily="34" charset="0"/>
            </a:endParaRPr>
          </a:p>
          <a:p>
            <a:pPr lvl="0"/>
            <a:r>
              <a:rPr lang="uk-UA" sz="1200" dirty="0" smtClean="0">
                <a:latin typeface="Arial Narrow" pitchFamily="34" charset="0"/>
              </a:rPr>
              <a:t>інформаційний потік № 13 склад зберігає та видає сировину виробничому відділу, веде облік наявної кількості сировини та виданої на виробництво;</a:t>
            </a:r>
            <a:endParaRPr lang="ru-RU" sz="1200" dirty="0" smtClean="0">
              <a:latin typeface="Arial Narrow" pitchFamily="34" charset="0"/>
            </a:endParaRPr>
          </a:p>
          <a:p>
            <a:pPr lvl="0"/>
            <a:r>
              <a:rPr lang="uk-UA" sz="1200" dirty="0" smtClean="0">
                <a:latin typeface="Arial Narrow" pitchFamily="34" charset="0"/>
              </a:rPr>
              <a:t>інформаційний потік № 15 фінансовий відділ виділяє кошти на виробництво, звіти по витратах на виробництво.</a:t>
            </a:r>
            <a:endParaRPr lang="ru-RU" sz="1200" dirty="0" smtClean="0">
              <a:latin typeface="Arial Narrow" pitchFamily="34" charset="0"/>
            </a:endParaRPr>
          </a:p>
          <a:p>
            <a:endParaRPr lang="ru-RU" sz="1200" dirty="0">
              <a:latin typeface="Arial Narrow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540000"/>
          </a:xfrm>
        </p:spPr>
        <p:txBody>
          <a:bodyPr>
            <a:normAutofit/>
          </a:bodyPr>
          <a:lstStyle/>
          <a:p>
            <a:pPr algn="ctr"/>
            <a:r>
              <a:rPr lang="uk-UA" sz="2800" b="1" dirty="0" smtClean="0">
                <a:solidFill>
                  <a:schemeClr val="tx1"/>
                </a:solidFill>
                <a:latin typeface="Arial Narrow" pitchFamily="34" charset="0"/>
              </a:rPr>
              <a:t>Логіко-ймовірнісна модель</a:t>
            </a:r>
            <a:endParaRPr lang="ru-RU" sz="2800" b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4337" name="Object 1"/>
          <p:cNvGraphicFramePr>
            <a:graphicFrameLocks noChangeAspect="1"/>
          </p:cNvGraphicFramePr>
          <p:nvPr/>
        </p:nvGraphicFramePr>
        <p:xfrm>
          <a:off x="142844" y="714356"/>
          <a:ext cx="8724900" cy="6105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41" name="Visio" r:id="rId3" imgW="10601928" imgH="7461774" progId="Visio.Drawing.11">
                  <p:embed/>
                </p:oleObj>
              </mc:Choice>
              <mc:Fallback>
                <p:oleObj name="Visio" r:id="rId3" imgW="10601928" imgH="7461774" progId="Visio.Drawing.11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2844" y="714356"/>
                        <a:ext cx="8724900" cy="61055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720000"/>
          </a:xfrm>
        </p:spPr>
        <p:txBody>
          <a:bodyPr>
            <a:normAutofit/>
          </a:bodyPr>
          <a:lstStyle/>
          <a:p>
            <a:pPr algn="ctr"/>
            <a:r>
              <a:rPr lang="uk-UA" sz="2800" b="1" dirty="0" smtClean="0">
                <a:solidFill>
                  <a:schemeClr val="tx1"/>
                </a:solidFill>
                <a:latin typeface="Arial Narrow" pitchFamily="34" charset="0"/>
              </a:rPr>
              <a:t>Оцінювання рівня загрози </a:t>
            </a:r>
            <a:endParaRPr lang="ru-RU" sz="2800" b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uk-UA" sz="2400" dirty="0" smtClean="0">
                <a:latin typeface="Arial Narrow" pitchFamily="34" charset="0"/>
              </a:rPr>
              <a:t>Для оцінювання рівня загроз використовується формула:</a:t>
            </a:r>
          </a:p>
          <a:p>
            <a:pPr algn="ctr">
              <a:buNone/>
            </a:pPr>
            <a:r>
              <a:rPr lang="en-US" sz="2800" dirty="0" smtClean="0">
                <a:latin typeface="Arial Narrow" pitchFamily="34" charset="0"/>
              </a:rPr>
              <a:t>N</a:t>
            </a:r>
            <a:r>
              <a:rPr lang="uk-UA" sz="2800" dirty="0" smtClean="0">
                <a:latin typeface="Arial Narrow" pitchFamily="34" charset="0"/>
              </a:rPr>
              <a:t>=Р*</a:t>
            </a:r>
            <a:r>
              <a:rPr lang="en-US" sz="2800" dirty="0" smtClean="0">
                <a:latin typeface="Arial Narrow" pitchFamily="34" charset="0"/>
              </a:rPr>
              <a:t>V</a:t>
            </a:r>
            <a:r>
              <a:rPr lang="uk-UA" sz="2800" dirty="0" smtClean="0">
                <a:latin typeface="Arial Narrow" pitchFamily="34" charset="0"/>
              </a:rPr>
              <a:t>,</a:t>
            </a:r>
          </a:p>
          <a:p>
            <a:pPr>
              <a:buNone/>
            </a:pPr>
            <a:r>
              <a:rPr lang="uk-UA" sz="2000" dirty="0" smtClean="0">
                <a:latin typeface="Arial Narrow" pitchFamily="34" charset="0"/>
              </a:rPr>
              <a:t>де </a:t>
            </a:r>
            <a:r>
              <a:rPr lang="en-US" sz="2000" dirty="0" smtClean="0">
                <a:latin typeface="Arial Narrow" pitchFamily="34" charset="0"/>
              </a:rPr>
              <a:t>N </a:t>
            </a:r>
            <a:r>
              <a:rPr lang="uk-UA" sz="2000" dirty="0" smtClean="0">
                <a:latin typeface="Arial Narrow" pitchFamily="34" charset="0"/>
              </a:rPr>
              <a:t>– оцінка рівня загрози, </a:t>
            </a:r>
            <a:r>
              <a:rPr lang="en-US" sz="2000" dirty="0" smtClean="0">
                <a:latin typeface="Arial Narrow" pitchFamily="34" charset="0"/>
              </a:rPr>
              <a:t>P</a:t>
            </a:r>
            <a:r>
              <a:rPr lang="uk-UA" sz="2000" dirty="0" smtClean="0">
                <a:latin typeface="Arial Narrow" pitchFamily="34" charset="0"/>
              </a:rPr>
              <a:t> – ймовірність виникнення, </a:t>
            </a:r>
            <a:r>
              <a:rPr lang="en-US" sz="2000" dirty="0" smtClean="0">
                <a:latin typeface="Arial Narrow" pitchFamily="34" charset="0"/>
              </a:rPr>
              <a:t>V</a:t>
            </a:r>
            <a:r>
              <a:rPr lang="uk-UA" sz="2000" dirty="0" smtClean="0">
                <a:latin typeface="Arial Narrow" pitchFamily="34" charset="0"/>
              </a:rPr>
              <a:t> – вартість загрози.</a:t>
            </a:r>
          </a:p>
          <a:p>
            <a:pPr>
              <a:buNone/>
            </a:pPr>
            <a:r>
              <a:rPr lang="uk-UA" sz="2000" dirty="0" smtClean="0">
                <a:latin typeface="Arial Narrow" pitchFamily="34" charset="0"/>
              </a:rPr>
              <a:t>     Лінгвістична шкала оцінювання рівня загроз:</a:t>
            </a:r>
            <a:endParaRPr lang="ru-RU" sz="2000" dirty="0" smtClean="0">
              <a:latin typeface="Arial Narrow" pitchFamily="34" charset="0"/>
            </a:endParaRPr>
          </a:p>
          <a:p>
            <a:pPr lvl="0"/>
            <a:r>
              <a:rPr lang="uk-UA" sz="2000" dirty="0" smtClean="0">
                <a:latin typeface="Arial Narrow" pitchFamily="34" charset="0"/>
              </a:rPr>
              <a:t>низький (0 - 5000);</a:t>
            </a:r>
            <a:endParaRPr lang="ru-RU" sz="2000" dirty="0" smtClean="0">
              <a:latin typeface="Arial Narrow" pitchFamily="34" charset="0"/>
            </a:endParaRPr>
          </a:p>
          <a:p>
            <a:pPr lvl="0"/>
            <a:r>
              <a:rPr lang="uk-UA" sz="2000" dirty="0" smtClean="0">
                <a:latin typeface="Arial Narrow" pitchFamily="34" charset="0"/>
              </a:rPr>
              <a:t>нижче середнього (5000 - 10000);</a:t>
            </a:r>
            <a:endParaRPr lang="ru-RU" sz="2000" dirty="0" smtClean="0">
              <a:latin typeface="Arial Narrow" pitchFamily="34" charset="0"/>
            </a:endParaRPr>
          </a:p>
          <a:p>
            <a:pPr lvl="0"/>
            <a:r>
              <a:rPr lang="uk-UA" sz="2000" dirty="0" smtClean="0">
                <a:latin typeface="Arial Narrow" pitchFamily="34" charset="0"/>
              </a:rPr>
              <a:t>середній (10000 - 15000);</a:t>
            </a:r>
            <a:endParaRPr lang="ru-RU" sz="2000" dirty="0" smtClean="0">
              <a:latin typeface="Arial Narrow" pitchFamily="34" charset="0"/>
            </a:endParaRPr>
          </a:p>
          <a:p>
            <a:pPr lvl="0"/>
            <a:r>
              <a:rPr lang="uk-UA" sz="2000" dirty="0" smtClean="0">
                <a:latin typeface="Arial Narrow" pitchFamily="34" charset="0"/>
              </a:rPr>
              <a:t>вище середнього (15000 - 20000);</a:t>
            </a:r>
            <a:endParaRPr lang="ru-RU" sz="2000" dirty="0" smtClean="0">
              <a:latin typeface="Arial Narrow" pitchFamily="34" charset="0"/>
            </a:endParaRPr>
          </a:p>
          <a:p>
            <a:pPr lvl="0"/>
            <a:r>
              <a:rPr lang="uk-UA" sz="2000" dirty="0" smtClean="0">
                <a:latin typeface="Arial Narrow" pitchFamily="34" charset="0"/>
              </a:rPr>
              <a:t>нижче вищого (20000 - 25000);</a:t>
            </a:r>
            <a:endParaRPr lang="ru-RU" sz="2000" dirty="0" smtClean="0">
              <a:latin typeface="Arial Narrow" pitchFamily="34" charset="0"/>
            </a:endParaRPr>
          </a:p>
          <a:p>
            <a:pPr lvl="0"/>
            <a:r>
              <a:rPr lang="uk-UA" sz="2000" dirty="0" smtClean="0">
                <a:latin typeface="Arial Narrow" pitchFamily="34" charset="0"/>
              </a:rPr>
              <a:t>високий (25000 - 30000);</a:t>
            </a:r>
            <a:endParaRPr lang="ru-RU" sz="2000" dirty="0" smtClean="0">
              <a:latin typeface="Arial Narrow" pitchFamily="34" charset="0"/>
            </a:endParaRPr>
          </a:p>
          <a:p>
            <a:pPr lvl="0"/>
            <a:r>
              <a:rPr lang="uk-UA" sz="2000" dirty="0" smtClean="0">
                <a:latin typeface="Arial Narrow" pitchFamily="34" charset="0"/>
              </a:rPr>
              <a:t>вище вищого (30000 - 50000);</a:t>
            </a:r>
            <a:endParaRPr lang="ru-RU" sz="2000" dirty="0" smtClean="0">
              <a:latin typeface="Arial Narrow" pitchFamily="34" charset="0"/>
            </a:endParaRPr>
          </a:p>
          <a:p>
            <a:pPr lvl="0"/>
            <a:r>
              <a:rPr lang="uk-UA" sz="2000" dirty="0" smtClean="0">
                <a:latin typeface="Arial Narrow" pitchFamily="34" charset="0"/>
              </a:rPr>
              <a:t>дуже високий  від 50000.</a:t>
            </a:r>
            <a:endParaRPr lang="ru-RU" sz="2000" dirty="0" smtClean="0">
              <a:latin typeface="Arial Narrow" pitchFamily="34" charset="0"/>
            </a:endParaRPr>
          </a:p>
          <a:p>
            <a:pPr>
              <a:buNone/>
            </a:pPr>
            <a:endParaRPr lang="uk-UA" sz="2000" dirty="0" smtClean="0">
              <a:latin typeface="Arial Narrow" pitchFamily="34" charset="0"/>
            </a:endParaRPr>
          </a:p>
          <a:p>
            <a:pPr>
              <a:buNone/>
            </a:pPr>
            <a:endParaRPr lang="uk-UA" sz="2000" dirty="0" smtClean="0">
              <a:latin typeface="Arial Narrow" pitchFamily="34" charset="0"/>
            </a:endParaRPr>
          </a:p>
          <a:p>
            <a:pPr>
              <a:buNone/>
            </a:pPr>
            <a:endParaRPr lang="ru-RU" sz="2300" dirty="0" smtClean="0">
              <a:latin typeface="Arial Narrow" pitchFamily="34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10334"/>
          </a:xfrm>
        </p:spPr>
        <p:txBody>
          <a:bodyPr>
            <a:normAutofit/>
          </a:bodyPr>
          <a:lstStyle/>
          <a:p>
            <a:pPr algn="ctr"/>
            <a:r>
              <a:rPr lang="uk-UA" sz="2800" b="1" dirty="0" smtClean="0">
                <a:solidFill>
                  <a:schemeClr val="tx1"/>
                </a:solidFill>
                <a:latin typeface="Arial Narrow" pitchFamily="34" charset="0"/>
              </a:rPr>
              <a:t>Оцінювання рівнів загроз</a:t>
            </a:r>
            <a:endParaRPr lang="ru-RU" sz="2800" b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3108" y="1357298"/>
            <a:ext cx="5214974" cy="52149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08000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tx1"/>
                </a:solidFill>
                <a:latin typeface="Arial Narrow" pitchFamily="34" charset="0"/>
              </a:rPr>
              <a:t>В </a:t>
            </a:r>
            <a:r>
              <a:rPr lang="ru-RU" sz="2800" b="1" dirty="0" err="1" smtClean="0">
                <a:solidFill>
                  <a:schemeClr val="tx1"/>
                </a:solidFill>
                <a:latin typeface="Arial Narrow" pitchFamily="34" charset="0"/>
              </a:rPr>
              <a:t>результаті</a:t>
            </a:r>
            <a:r>
              <a:rPr lang="ru-RU" sz="2800" b="1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  <a:latin typeface="Arial Narrow" pitchFamily="34" charset="0"/>
              </a:rPr>
              <a:t>оцінювання</a:t>
            </a:r>
            <a:r>
              <a:rPr lang="ru-RU" sz="2800" b="1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  <a:latin typeface="Arial Narrow" pitchFamily="34" charset="0"/>
              </a:rPr>
              <a:t>критичними</a:t>
            </a:r>
            <a:r>
              <a:rPr lang="ru-RU" sz="2800" b="1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  <a:latin typeface="Arial Narrow" pitchFamily="34" charset="0"/>
              </a:rPr>
              <a:t>напрямами</a:t>
            </a:r>
            <a:r>
              <a:rPr lang="ru-RU" sz="2800" b="1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  <a:latin typeface="Arial Narrow" pitchFamily="34" charset="0"/>
              </a:rPr>
              <a:t>захисту</a:t>
            </a:r>
            <a:r>
              <a:rPr lang="ru-RU" sz="2800" b="1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  <a:latin typeface="Arial Narrow" pitchFamily="34" charset="0"/>
              </a:rPr>
              <a:t>підприємства</a:t>
            </a:r>
            <a:r>
              <a:rPr lang="ru-RU" sz="2800" b="1" dirty="0" smtClean="0">
                <a:solidFill>
                  <a:schemeClr val="tx1"/>
                </a:solidFill>
                <a:latin typeface="Arial Narrow" pitchFamily="34" charset="0"/>
              </a:rPr>
              <a:t> є:</a:t>
            </a:r>
            <a:endParaRPr lang="ru-RU" sz="2800" b="1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895864"/>
          </a:xfrm>
        </p:spPr>
        <p:txBody>
          <a:bodyPr>
            <a:normAutofit/>
          </a:bodyPr>
          <a:lstStyle/>
          <a:p>
            <a:pPr marL="850392" lvl="1" indent="-457200">
              <a:buNone/>
            </a:pPr>
            <a:r>
              <a:rPr lang="uk-UA" sz="2800" dirty="0" smtClean="0">
                <a:latin typeface="Arial Narrow" pitchFamily="34" charset="0"/>
                <a:cs typeface="Arial" pitchFamily="34" charset="0"/>
              </a:rPr>
              <a:t>1) апаратні помилки;</a:t>
            </a:r>
            <a:endParaRPr lang="ru-RU" sz="2800" dirty="0" smtClean="0">
              <a:latin typeface="Arial Narrow" pitchFamily="34" charset="0"/>
              <a:cs typeface="Arial" pitchFamily="34" charset="0"/>
            </a:endParaRPr>
          </a:p>
          <a:p>
            <a:pPr marL="850392" lvl="1" indent="-457200">
              <a:buNone/>
            </a:pPr>
            <a:r>
              <a:rPr lang="uk-UA" sz="2800" dirty="0" smtClean="0">
                <a:latin typeface="Arial Narrow" pitchFamily="34" charset="0"/>
                <a:cs typeface="Arial" pitchFamily="34" charset="0"/>
              </a:rPr>
              <a:t>2) виведення з ладу виробничого обладнання; </a:t>
            </a:r>
            <a:endParaRPr lang="ru-RU" sz="2800" dirty="0" smtClean="0">
              <a:latin typeface="Arial Narrow" pitchFamily="34" charset="0"/>
              <a:cs typeface="Arial" pitchFamily="34" charset="0"/>
            </a:endParaRPr>
          </a:p>
          <a:p>
            <a:pPr marL="850392" lvl="1" indent="-457200">
              <a:buNone/>
            </a:pPr>
            <a:r>
              <a:rPr lang="uk-UA" sz="2800" dirty="0" smtClean="0">
                <a:latin typeface="Arial Narrow" pitchFamily="34" charset="0"/>
                <a:cs typeface="Arial" pitchFamily="34" charset="0"/>
              </a:rPr>
              <a:t>3) шкідливе програмне забезпечення;</a:t>
            </a:r>
            <a:endParaRPr lang="ru-RU" sz="2800" dirty="0" smtClean="0">
              <a:latin typeface="Arial Narrow" pitchFamily="34" charset="0"/>
              <a:cs typeface="Arial" pitchFamily="34" charset="0"/>
            </a:endParaRPr>
          </a:p>
          <a:p>
            <a:pPr marL="850392" lvl="1" indent="-457200">
              <a:buNone/>
            </a:pPr>
            <a:r>
              <a:rPr lang="uk-UA" sz="2800" dirty="0" smtClean="0">
                <a:latin typeface="Arial Narrow" pitchFamily="34" charset="0"/>
                <a:cs typeface="Arial" pitchFamily="34" charset="0"/>
              </a:rPr>
              <a:t>4) промислове шпигунство;</a:t>
            </a:r>
            <a:endParaRPr lang="ru-RU" sz="2800" dirty="0" smtClean="0">
              <a:latin typeface="Arial Narrow" pitchFamily="34" charset="0"/>
              <a:cs typeface="Arial" pitchFamily="34" charset="0"/>
            </a:endParaRPr>
          </a:p>
          <a:p>
            <a:pPr marL="850392" lvl="1" indent="-457200">
              <a:buNone/>
            </a:pPr>
            <a:r>
              <a:rPr lang="uk-UA" sz="2800" dirty="0" smtClean="0">
                <a:latin typeface="Arial Narrow" pitchFamily="34" charset="0"/>
                <a:cs typeface="Arial" pitchFamily="34" charset="0"/>
              </a:rPr>
              <a:t>5) підробка продукції.</a:t>
            </a:r>
            <a:endParaRPr lang="ru-RU" sz="2800" dirty="0" smtClean="0">
              <a:latin typeface="Arial Narrow" pitchFamily="34" charset="0"/>
              <a:cs typeface="Arial" pitchFamily="34" charset="0"/>
            </a:endParaRPr>
          </a:p>
          <a:p>
            <a:endParaRPr lang="ru-RU" sz="2400" dirty="0">
              <a:latin typeface="Arial Narrow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340</TotalTime>
  <Words>606</Words>
  <Application>Microsoft Office PowerPoint</Application>
  <PresentationFormat>Экран (4:3)</PresentationFormat>
  <Paragraphs>115</Paragraphs>
  <Slides>13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Поток</vt:lpstr>
      <vt:lpstr>Visio</vt:lpstr>
      <vt:lpstr>Програмний засіб для оцінювання та забезпечення рівня захисту інформаційних ресурсів підприємства  </vt:lpstr>
      <vt:lpstr>Актуальність теми:</vt:lpstr>
      <vt:lpstr>Процес створення програмного засобу  представлений у вигляді безперервного циклу</vt:lpstr>
      <vt:lpstr>Структурна схема</vt:lpstr>
      <vt:lpstr>Модель інформаційних потоків підприємства:</vt:lpstr>
      <vt:lpstr>Логіко-ймовірнісна модель</vt:lpstr>
      <vt:lpstr>Оцінювання рівня загрози </vt:lpstr>
      <vt:lpstr>Оцінювання рівнів загроз</vt:lpstr>
      <vt:lpstr>В результаті оцінювання критичними напрямами захисту підприємства є:</vt:lpstr>
      <vt:lpstr>Політика інформаційної безпеки </vt:lpstr>
      <vt:lpstr>Архітектура система захисту</vt:lpstr>
      <vt:lpstr>Оптимізація системи захисту інформації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Инна</dc:creator>
  <cp:lastModifiedBy>Admin</cp:lastModifiedBy>
  <cp:revision>47</cp:revision>
  <dcterms:created xsi:type="dcterms:W3CDTF">2012-05-22T14:00:13Z</dcterms:created>
  <dcterms:modified xsi:type="dcterms:W3CDTF">2015-06-22T06:39:57Z</dcterms:modified>
</cp:coreProperties>
</file>