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7"/>
  </p:notesMasterIdLst>
  <p:sldIdLst>
    <p:sldId id="256" r:id="rId2"/>
    <p:sldId id="257" r:id="rId3"/>
    <p:sldId id="258" r:id="rId4"/>
    <p:sldId id="269" r:id="rId5"/>
    <p:sldId id="276" r:id="rId6"/>
    <p:sldId id="259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E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5" autoAdjust="0"/>
    <p:restoredTop sz="94590" autoAdjust="0"/>
  </p:normalViewPr>
  <p:slideViewPr>
    <p:cSldViewPr>
      <p:cViewPr>
        <p:scale>
          <a:sx n="68" d="100"/>
          <a:sy n="68" d="100"/>
        </p:scale>
        <p:origin x="-144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F84C9-0041-4D98-AABD-5CCCDE321F72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14038-2F78-499C-BB85-D648C8DA22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8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4038-2F78-499C-BB85-D648C8DA224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5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4354" y="-18673"/>
            <a:ext cx="9168353" cy="1935505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Міністерство освіти і науки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України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Кафедра обчислювальної техніки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32856"/>
            <a:ext cx="9036496" cy="1224136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</a:rPr>
              <a:t>Комплексна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</a:rPr>
              <a:t>дипломна робота на тему:</a:t>
            </a:r>
            <a:endParaRPr lang="uk-UA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/>
              </a:rPr>
              <a:t>Розробка клієнт-серверної системи для обліку робочого часу працівника. Частина 2: «Клієнтська частина»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4293096"/>
            <a:ext cx="3635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Керівник роботи: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к. т. н., доцент </a:t>
            </a:r>
          </a:p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Кадук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Олександр Володимирович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556543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Виконав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ст. гр.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1КІ-14сп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Павлович Сергій Ігорович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0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599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2317406" y="5949280"/>
            <a:ext cx="6286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Рисунок </a:t>
            </a:r>
            <a:r>
              <a:rPr lang="uk-UA" dirty="0" smtClean="0">
                <a:solidFill>
                  <a:srgbClr val="FF0000"/>
                </a:solidFill>
              </a:rPr>
              <a:t>6 </a:t>
            </a:r>
            <a:r>
              <a:rPr lang="uk-UA" dirty="0" smtClean="0">
                <a:solidFill>
                  <a:srgbClr val="FF0000"/>
                </a:solidFill>
              </a:rPr>
              <a:t>- Алгоритм </a:t>
            </a:r>
            <a:r>
              <a:rPr lang="uk-UA" dirty="0" smtClean="0">
                <a:solidFill>
                  <a:srgbClr val="FF0000"/>
                </a:solidFill>
              </a:rPr>
              <a:t>обробки процесу типу </a:t>
            </a:r>
            <a:r>
              <a:rPr lang="uk-UA" dirty="0" err="1" smtClean="0">
                <a:solidFill>
                  <a:srgbClr val="FF0000"/>
                </a:solidFill>
              </a:rPr>
              <a:t>мультимедіа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372757"/>
              </p:ext>
            </p:extLst>
          </p:nvPr>
        </p:nvGraphicFramePr>
        <p:xfrm>
          <a:off x="473402" y="620688"/>
          <a:ext cx="4286250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31" name="Visio" r:id="rId3" imgW="4282333" imgH="5099794" progId="Visio.Drawing.11">
                  <p:embed/>
                </p:oleObj>
              </mc:Choice>
              <mc:Fallback>
                <p:oleObj name="Visio" r:id="rId3" imgW="4282333" imgH="5099794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402" y="620688"/>
                        <a:ext cx="4286250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76056" y="1004853"/>
            <a:ext cx="3960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2800" dirty="0">
                <a:solidFill>
                  <a:srgbClr val="00B050"/>
                </a:solidFill>
              </a:rPr>
              <a:t>winamp;</a:t>
            </a:r>
            <a:endParaRPr lang="uk-UA" sz="2800" dirty="0">
              <a:solidFill>
                <a:srgbClr val="00B050"/>
              </a:solidFill>
            </a:endParaRPr>
          </a:p>
          <a:p>
            <a:pPr lvl="0"/>
            <a:r>
              <a:rPr lang="pl-PL" sz="2800" dirty="0">
                <a:solidFill>
                  <a:srgbClr val="00B050"/>
                </a:solidFill>
              </a:rPr>
              <a:t>kmplayer;</a:t>
            </a:r>
            <a:endParaRPr lang="uk-UA" sz="2800" dirty="0">
              <a:solidFill>
                <a:srgbClr val="00B050"/>
              </a:solidFill>
            </a:endParaRPr>
          </a:p>
          <a:p>
            <a:pPr lvl="0"/>
            <a:r>
              <a:rPr lang="pl-PL" sz="2800" dirty="0">
                <a:solidFill>
                  <a:srgbClr val="00B050"/>
                </a:solidFill>
              </a:rPr>
              <a:t>windows media player;</a:t>
            </a:r>
            <a:endParaRPr lang="uk-UA" sz="2800" dirty="0">
              <a:solidFill>
                <a:srgbClr val="00B050"/>
              </a:solidFill>
            </a:endParaRPr>
          </a:p>
          <a:p>
            <a:pPr lvl="0"/>
            <a:r>
              <a:rPr lang="pl-PL" sz="2800" dirty="0">
                <a:solidFill>
                  <a:srgbClr val="00B050"/>
                </a:solidFill>
              </a:rPr>
              <a:t>aimp.</a:t>
            </a:r>
            <a:endParaRPr lang="uk-UA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599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3347864" y="5949280"/>
            <a:ext cx="5796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Рисунок </a:t>
            </a:r>
            <a:r>
              <a:rPr lang="uk-UA" dirty="0" smtClean="0">
                <a:solidFill>
                  <a:srgbClr val="FF0000"/>
                </a:solidFill>
              </a:rPr>
              <a:t>6 </a:t>
            </a:r>
            <a:r>
              <a:rPr lang="uk-UA" dirty="0" smtClean="0">
                <a:solidFill>
                  <a:srgbClr val="FF0000"/>
                </a:solidFill>
              </a:rPr>
              <a:t>- Алгоритм </a:t>
            </a:r>
            <a:r>
              <a:rPr lang="uk-UA" dirty="0" smtClean="0">
                <a:solidFill>
                  <a:srgbClr val="FF0000"/>
                </a:solidFill>
              </a:rPr>
              <a:t>обробки текстових редакторів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1004853"/>
            <a:ext cx="39604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2800" dirty="0">
                <a:solidFill>
                  <a:srgbClr val="00B0F0"/>
                </a:solidFill>
              </a:rPr>
              <a:t>microsoft office word</a:t>
            </a:r>
            <a:r>
              <a:rPr lang="uk-UA" sz="2800" dirty="0">
                <a:solidFill>
                  <a:srgbClr val="00B0F0"/>
                </a:solidFill>
              </a:rPr>
              <a:t>;</a:t>
            </a:r>
          </a:p>
          <a:p>
            <a:pPr lvl="0"/>
            <a:r>
              <a:rPr lang="pl-PL" sz="2800" dirty="0">
                <a:solidFill>
                  <a:srgbClr val="00B0F0"/>
                </a:solidFill>
              </a:rPr>
              <a:t>notepad;</a:t>
            </a:r>
            <a:endParaRPr lang="uk-UA" sz="2800" dirty="0">
              <a:solidFill>
                <a:srgbClr val="00B0F0"/>
              </a:solidFill>
            </a:endParaRPr>
          </a:p>
          <a:p>
            <a:pPr lvl="0"/>
            <a:r>
              <a:rPr lang="pl-PL" sz="2800" dirty="0">
                <a:solidFill>
                  <a:srgbClr val="00B0F0"/>
                </a:solidFill>
              </a:rPr>
              <a:t>notepad++;</a:t>
            </a:r>
            <a:endParaRPr lang="uk-UA" sz="2800" dirty="0">
              <a:solidFill>
                <a:srgbClr val="00B0F0"/>
              </a:solidFill>
            </a:endParaRPr>
          </a:p>
          <a:p>
            <a:pPr lvl="0"/>
            <a:r>
              <a:rPr lang="pl-PL" sz="2800" dirty="0">
                <a:solidFill>
                  <a:srgbClr val="00B0F0"/>
                </a:solidFill>
              </a:rPr>
              <a:t>wordpad</a:t>
            </a:r>
            <a:r>
              <a:rPr lang="uk-UA" sz="2800" dirty="0">
                <a:solidFill>
                  <a:srgbClr val="00B0F0"/>
                </a:solidFill>
              </a:rPr>
              <a:t>;</a:t>
            </a:r>
          </a:p>
          <a:p>
            <a:pPr lvl="0"/>
            <a:r>
              <a:rPr lang="uk-UA" sz="2800" dirty="0">
                <a:solidFill>
                  <a:srgbClr val="00B0F0"/>
                </a:solidFill>
              </a:rPr>
              <a:t>інші.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096616"/>
              </p:ext>
            </p:extLst>
          </p:nvPr>
        </p:nvGraphicFramePr>
        <p:xfrm>
          <a:off x="898181" y="473471"/>
          <a:ext cx="2838450" cy="595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43" name="Visio" r:id="rId3" imgW="2842407" imgH="5956771" progId="Visio.Drawing.11">
                  <p:embed/>
                </p:oleObj>
              </mc:Choice>
              <mc:Fallback>
                <p:oleObj name="Visio" r:id="rId3" imgW="2842407" imgH="595677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181" y="473471"/>
                        <a:ext cx="2838450" cy="595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86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599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3111659" y="811474"/>
            <a:ext cx="2972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B050"/>
                </a:solidFill>
              </a:rPr>
              <a:t>Інсталяція служби</a:t>
            </a:r>
            <a:endParaRPr lang="uk-UA" sz="2400" dirty="0">
              <a:solidFill>
                <a:srgbClr val="00B05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1" name="Рисунок 10"/>
          <p:cNvPicPr/>
          <p:nvPr/>
        </p:nvPicPr>
        <p:blipFill rotWithShape="1">
          <a:blip r:embed="rId2"/>
          <a:srcRect l="18220" t="23500" r="73116" b="61261"/>
          <a:stretch/>
        </p:blipFill>
        <p:spPr bwMode="auto">
          <a:xfrm>
            <a:off x="1043608" y="1700808"/>
            <a:ext cx="1440160" cy="144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>
          <a:blip r:embed="rId3"/>
          <a:stretch>
            <a:fillRect/>
          </a:stretch>
        </p:blipFill>
        <p:spPr>
          <a:xfrm>
            <a:off x="2771800" y="1735019"/>
            <a:ext cx="4886325" cy="40100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07235" y="337069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1</a:t>
            </a:r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5214962" y="59492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2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5786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9361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3111659" y="811474"/>
            <a:ext cx="2972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B050"/>
                </a:solidFill>
              </a:rPr>
              <a:t>Інсталяція служби</a:t>
            </a:r>
            <a:endParaRPr lang="uk-UA" sz="2400" dirty="0">
              <a:solidFill>
                <a:srgbClr val="00B05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2" name="Рисунок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99" y="1412776"/>
            <a:ext cx="4796815" cy="408022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15547" y="57632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3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821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599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3111659" y="811474"/>
            <a:ext cx="2972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00B050"/>
                </a:solidFill>
              </a:rPr>
              <a:t>Інсталяція служби</a:t>
            </a:r>
            <a:endParaRPr lang="uk-UA" sz="2400" dirty="0">
              <a:solidFill>
                <a:srgbClr val="00B05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0" name="Рисунок 9"/>
          <p:cNvPicPr/>
          <p:nvPr/>
        </p:nvPicPr>
        <p:blipFill>
          <a:blip r:embed="rId2"/>
          <a:stretch>
            <a:fillRect/>
          </a:stretch>
        </p:blipFill>
        <p:spPr>
          <a:xfrm>
            <a:off x="1985541" y="1484784"/>
            <a:ext cx="5172918" cy="43351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41460" y="59492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4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3401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3691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ДЯКУЮ ЗА </a:t>
            </a:r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УВАГУ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72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60587" y="3765733"/>
            <a:ext cx="8220880" cy="2954075"/>
          </a:xfrm>
          <a:prstGeom prst="roundRect">
            <a:avLst>
              <a:gd name="adj" fmla="val 559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Завдання роботи: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1. Провести аналіз існуючих систем обліку робочого часу, визначити їх основні переваги та недоліки, виконати аналіз принципів побудови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ієнт-серверних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застосувань.</a:t>
            </a:r>
          </a:p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pl-PL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Розрахувати економічну доцільність розробки програмного продукту.</a:t>
            </a:r>
          </a:p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pl-PL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Побудувати клієнтську частину мережної системи обліку робочого часу працівників.</a:t>
            </a:r>
          </a:p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4. Розробити та протестувати програмне забезпечення для системи обліку робочого часу працівників.</a:t>
            </a:r>
          </a:p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pl-PL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Розрахувати основні економічні показники програмного продукту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547" y="2204865"/>
            <a:ext cx="8280920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b="1" dirty="0">
                <a:latin typeface="Times New Roman" pitchFamily="18" charset="0"/>
                <a:cs typeface="Times New Roman" pitchFamily="18" charset="0"/>
              </a:rPr>
              <a:t>Метою дипломної  роботи є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оптимізація використання робочого часу працівників за рахунок автоматизації збору потоків інформації у вигляді інформації від різноманітних процесів операційної системи, і відправлення даної інформації на сервер для послідуючої обробки, що дозволить вести статистику активності користувача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7584" y="557391"/>
            <a:ext cx="8280920" cy="15841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Актуальність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Даний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вид програмного забезпечення дозволяє забезпечити контроль і облік використання робочого часу співробітником, підвищити трудову дисципліну і ефективність роботи компанії, упередити від витоку конфіденційної інформації, а це у свою чергу збільшення прибутків і безпека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компанії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97532" y="-40778"/>
            <a:ext cx="9252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Актуальність, мета та завдання </a:t>
            </a:r>
            <a:r>
              <a:rPr lang="uk-UA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39626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4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749341"/>
              </p:ext>
            </p:extLst>
          </p:nvPr>
        </p:nvGraphicFramePr>
        <p:xfrm>
          <a:off x="68916" y="710705"/>
          <a:ext cx="9238469" cy="4552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43" name="Visio" r:id="rId3" imgW="9779165" imgH="4810976" progId="Visio.Drawing.11">
                  <p:embed/>
                </p:oleObj>
              </mc:Choice>
              <mc:Fallback>
                <p:oleObj name="Visio" r:id="rId3" imgW="9779165" imgH="481097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16" y="710705"/>
                        <a:ext cx="9238469" cy="45522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1772816"/>
            <a:ext cx="2880320" cy="2880320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uk-UA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TextBox 7"/>
          <p:cNvSpPr txBox="1"/>
          <p:nvPr/>
        </p:nvSpPr>
        <p:spPr>
          <a:xfrm>
            <a:off x="2114599" y="0"/>
            <a:ext cx="5115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ПРОЕКТУВАННЯ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2073" y="5157192"/>
            <a:ext cx="4619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Рисунок 1 – Структура мережної системи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6422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73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114920"/>
              </p:ext>
            </p:extLst>
          </p:nvPr>
        </p:nvGraphicFramePr>
        <p:xfrm>
          <a:off x="2483768" y="734522"/>
          <a:ext cx="5832648" cy="4828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4" name="Visio" r:id="rId3" imgW="5254387" imgH="4354629" progId="Visio.Drawing.11">
                  <p:embed/>
                </p:oleObj>
              </mc:Choice>
              <mc:Fallback>
                <p:oleObj name="Visio" r:id="rId3" imgW="5254387" imgH="435462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734522"/>
                        <a:ext cx="5832648" cy="48288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14599" y="0"/>
            <a:ext cx="5115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ПРОЕКТУВАННЯ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5563076"/>
            <a:ext cx="5692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Рисунок 2 – </a:t>
            </a:r>
            <a:r>
              <a:rPr lang="uk-UA" dirty="0" smtClean="0"/>
              <a:t>Структура клієнтської частини системи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692696"/>
            <a:ext cx="16023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err="1" smtClean="0"/>
              <a:t>-Створення</a:t>
            </a:r>
            <a:endParaRPr lang="uk-UA" dirty="0" smtClean="0"/>
          </a:p>
          <a:p>
            <a:r>
              <a:rPr lang="uk-UA" dirty="0" err="1" smtClean="0"/>
              <a:t>-Завершення</a:t>
            </a:r>
            <a:endParaRPr lang="uk-UA" dirty="0" smtClean="0"/>
          </a:p>
          <a:p>
            <a:r>
              <a:rPr lang="uk-UA" dirty="0" err="1" smtClean="0"/>
              <a:t>-Фокус</a:t>
            </a:r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4933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28343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Визначено, який функціонал має бути реалізований у мережному клієнтському програмному забезпеченні для обліку робочого часу працівника.</a:t>
            </a:r>
          </a:p>
          <a:p>
            <a:pPr lvl="0"/>
            <a:r>
              <a:rPr lang="uk-UA" sz="2400" dirty="0" smtClean="0"/>
              <a:t>1) Моніторинг </a:t>
            </a:r>
            <a:r>
              <a:rPr lang="uk-UA" sz="2400" dirty="0"/>
              <a:t>запущених процесів: фіксування всіх процесів завантажених працівником.</a:t>
            </a:r>
          </a:p>
          <a:p>
            <a:pPr lvl="0"/>
            <a:r>
              <a:rPr lang="uk-UA" sz="2400" dirty="0" smtClean="0"/>
              <a:t>2) Моніторинг </a:t>
            </a:r>
            <a:r>
              <a:rPr lang="uk-UA" sz="2400" dirty="0"/>
              <a:t>відкритих веб-сайтів: фіксувати які сайти відвідував працівник, і скільки часу він на них перебував.</a:t>
            </a:r>
          </a:p>
          <a:p>
            <a:pPr lvl="0"/>
            <a:r>
              <a:rPr lang="uk-UA" sz="2400" dirty="0" smtClean="0"/>
              <a:t>3) Моніторинг </a:t>
            </a:r>
            <a:r>
              <a:rPr lang="uk-UA" sz="2400" dirty="0"/>
              <a:t>мультимедійного програмного забезпечення.</a:t>
            </a:r>
          </a:p>
          <a:p>
            <a:pPr lvl="0"/>
            <a:r>
              <a:rPr lang="uk-UA" sz="2400" dirty="0" smtClean="0"/>
              <a:t>4) Моніторинг </a:t>
            </a:r>
            <a:r>
              <a:rPr lang="uk-UA" sz="2400" dirty="0"/>
              <a:t>офісного програмного забезпечення.</a:t>
            </a:r>
          </a:p>
          <a:p>
            <a:pPr lvl="0"/>
            <a:r>
              <a:rPr lang="uk-UA" sz="2400" dirty="0" smtClean="0"/>
              <a:t>5) Зняття </a:t>
            </a:r>
            <a:r>
              <a:rPr lang="uk-UA" sz="2400" dirty="0" err="1"/>
              <a:t>скриншотів</a:t>
            </a:r>
            <a:r>
              <a:rPr lang="uk-UA" sz="2400" dirty="0"/>
              <a:t> екрану з інтервалом 5 хвилин.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14599" y="0"/>
            <a:ext cx="4416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ФУНКЦІОНАЛ</a:t>
            </a:r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 </a:t>
            </a:r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6702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14599" y="0"/>
            <a:ext cx="5115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ПРОЕКТУВАННЯ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462729"/>
              </p:ext>
            </p:extLst>
          </p:nvPr>
        </p:nvGraphicFramePr>
        <p:xfrm>
          <a:off x="2519688" y="548680"/>
          <a:ext cx="4104623" cy="5829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5" name="Visio" r:id="rId3" imgW="4969957" imgH="7036616" progId="Visio.Drawing.11">
                  <p:embed/>
                </p:oleObj>
              </mc:Choice>
              <mc:Fallback>
                <p:oleObj name="Visio" r:id="rId3" imgW="4969957" imgH="703661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688" y="548680"/>
                        <a:ext cx="4104623" cy="58299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27984" y="6021288"/>
            <a:ext cx="422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Рисунок 3 - Алгоритм роботи системи</a:t>
            </a:r>
            <a:endParaRPr lang="uk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8355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540744"/>
              </p:ext>
            </p:extLst>
          </p:nvPr>
        </p:nvGraphicFramePr>
        <p:xfrm>
          <a:off x="3234643" y="764704"/>
          <a:ext cx="2674711" cy="4919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55" name="Visio" r:id="rId3" imgW="2482331" imgH="4575222" progId="Visio.Drawing.11">
                  <p:embed/>
                </p:oleObj>
              </mc:Choice>
              <mc:Fallback>
                <p:oleObj name="Visio" r:id="rId3" imgW="2482331" imgH="4575222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4643" y="764704"/>
                        <a:ext cx="2674711" cy="4919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5919" y="5949280"/>
            <a:ext cx="7192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Рисунок 4 - Алгоритм роботи слідкування за створенням процесу</a:t>
            </a:r>
            <a:endParaRPr lang="uk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65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599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2317406" y="5949280"/>
            <a:ext cx="5370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Рисунок </a:t>
            </a:r>
            <a:r>
              <a:rPr lang="uk-UA" dirty="0" smtClean="0">
                <a:solidFill>
                  <a:srgbClr val="FF0000"/>
                </a:solidFill>
              </a:rPr>
              <a:t>5 </a:t>
            </a:r>
            <a:r>
              <a:rPr lang="uk-UA" dirty="0" smtClean="0">
                <a:solidFill>
                  <a:srgbClr val="FF0000"/>
                </a:solidFill>
              </a:rPr>
              <a:t>- Алгоритм </a:t>
            </a:r>
            <a:r>
              <a:rPr lang="uk-UA" dirty="0" smtClean="0">
                <a:solidFill>
                  <a:srgbClr val="FF0000"/>
                </a:solidFill>
              </a:rPr>
              <a:t>обробки активації процесу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051354"/>
              </p:ext>
            </p:extLst>
          </p:nvPr>
        </p:nvGraphicFramePr>
        <p:xfrm>
          <a:off x="2195512" y="684834"/>
          <a:ext cx="4475003" cy="519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5" name="Visio" r:id="rId3" imgW="4750583" imgH="5506488" progId="Visio.Drawing.11">
                  <p:embed/>
                </p:oleObj>
              </mc:Choice>
              <mc:Fallback>
                <p:oleObj name="Visio" r:id="rId3" imgW="4750583" imgH="5506488" progId="Visio.Drawing.11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2" y="684834"/>
                        <a:ext cx="4475003" cy="5192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305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14599" y="0"/>
            <a:ext cx="4147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РОЗРОБКА СИСТЕМИ</a:t>
            </a:r>
            <a:endParaRPr lang="uk-UA" sz="2000" dirty="0">
              <a:solidFill>
                <a:srgbClr val="FF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2317406" y="5949280"/>
            <a:ext cx="580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Рисунок </a:t>
            </a:r>
            <a:r>
              <a:rPr lang="uk-UA" dirty="0" smtClean="0">
                <a:solidFill>
                  <a:srgbClr val="FF0000"/>
                </a:solidFill>
              </a:rPr>
              <a:t>6 </a:t>
            </a:r>
            <a:r>
              <a:rPr lang="uk-UA" dirty="0" smtClean="0">
                <a:solidFill>
                  <a:srgbClr val="FF0000"/>
                </a:solidFill>
              </a:rPr>
              <a:t>- Алгоритм </a:t>
            </a:r>
            <a:r>
              <a:rPr lang="uk-UA" dirty="0" smtClean="0">
                <a:solidFill>
                  <a:srgbClr val="FF0000"/>
                </a:solidFill>
              </a:rPr>
              <a:t>обробки процесу типу браузер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605832"/>
              </p:ext>
            </p:extLst>
          </p:nvPr>
        </p:nvGraphicFramePr>
        <p:xfrm>
          <a:off x="1691680" y="634235"/>
          <a:ext cx="2127293" cy="5314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07" name="Visio" r:id="rId3" imgW="2482331" imgH="6226638" progId="Visio.Drawing.11">
                  <p:embed/>
                </p:oleObj>
              </mc:Choice>
              <mc:Fallback>
                <p:oleObj name="Visio" r:id="rId3" imgW="2482331" imgH="622663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634235"/>
                        <a:ext cx="2127293" cy="53141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153355" y="980728"/>
            <a:ext cx="2952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Internet Explorer</a:t>
            </a:r>
            <a:r>
              <a:rPr lang="pl-PL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;</a:t>
            </a:r>
            <a:endParaRPr lang="uk-UA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  <a:p>
            <a:pPr lvl="0"/>
            <a:r>
              <a:rPr lang="uk-UA" sz="2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Mozilla</a:t>
            </a:r>
            <a:r>
              <a:rPr lang="uk-UA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 </a:t>
            </a:r>
            <a:r>
              <a:rPr lang="uk-UA" sz="2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Firefox</a:t>
            </a:r>
            <a:r>
              <a:rPr lang="pl-PL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;</a:t>
            </a:r>
            <a:endParaRPr lang="uk-UA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  <a:p>
            <a:pPr lvl="0"/>
            <a:r>
              <a:rPr lang="uk-UA" sz="2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Opera</a:t>
            </a:r>
            <a:r>
              <a:rPr lang="pl-PL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;</a:t>
            </a:r>
            <a:endParaRPr lang="uk-UA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  <a:p>
            <a:pPr lvl="0"/>
            <a:r>
              <a:rPr lang="uk-UA" sz="2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Google</a:t>
            </a:r>
            <a:r>
              <a:rPr lang="uk-UA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 </a:t>
            </a:r>
            <a:r>
              <a:rPr lang="uk-UA" sz="24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Chrome</a:t>
            </a:r>
            <a:r>
              <a:rPr lang="pl-PL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.</a:t>
            </a:r>
            <a:endParaRPr lang="uk-UA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473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1721</TotalTime>
  <Words>419</Words>
  <Application>Microsoft Office PowerPoint</Application>
  <PresentationFormat>Экран (4:3)</PresentationFormat>
  <Paragraphs>68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Ясность</vt:lpstr>
      <vt:lpstr>Visio</vt:lpstr>
      <vt:lpstr>Документ Microsoft Office Visio</vt:lpstr>
      <vt:lpstr>Міністерство освіти і науки України Вінницький національний технічний університет Кафедра обчислювальної техніки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Вінницький національний технічний університет Факультет комп’ютерних систем та мереж Кафедра обчислювальної техніки</dc:title>
  <dc:creator>Саша</dc:creator>
  <cp:lastModifiedBy>Serhii Pavlovych</cp:lastModifiedBy>
  <cp:revision>98</cp:revision>
  <dcterms:modified xsi:type="dcterms:W3CDTF">2015-06-17T05:47:25Z</dcterms:modified>
</cp:coreProperties>
</file>