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62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66" r:id="rId19"/>
    <p:sldId id="26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0" autoAdjust="0"/>
    <p:restoredTop sz="94660"/>
  </p:normalViewPr>
  <p:slideViewPr>
    <p:cSldViewPr>
      <p:cViewPr>
        <p:scale>
          <a:sx n="75" d="100"/>
          <a:sy n="75" d="100"/>
        </p:scale>
        <p:origin x="-114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1A75C-94C3-4585-8F5B-F526B4C95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4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27536-7D0D-4F89-8A15-7B58E9D50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45B42-82B4-4D12-B48D-DABE10999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3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10686-6644-44DA-8FDB-5FB0098EF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633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227B-9EC3-4340-B561-7AFCBB021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087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533D5-583B-4B3A-A405-2E202C58B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63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9491E-02E5-4D59-8EEE-C75CB423A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04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84416-7DA9-4243-A111-3EE309484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85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F35D-DA9A-48E1-8DF9-494C891FC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7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07E66-8D90-4E44-8185-D71D1405A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3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A9E11-F7CC-4147-BC51-57A5EDFA3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30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6765E35-9922-4C4F-9A51-4D31F5137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96" r:id="rId2"/>
    <p:sldLayoutId id="2147483804" r:id="rId3"/>
    <p:sldLayoutId id="2147483797" r:id="rId4"/>
    <p:sldLayoutId id="2147483798" r:id="rId5"/>
    <p:sldLayoutId id="2147483799" r:id="rId6"/>
    <p:sldLayoutId id="2147483800" r:id="rId7"/>
    <p:sldLayoutId id="2147483805" r:id="rId8"/>
    <p:sldLayoutId id="2147483806" r:id="rId9"/>
    <p:sldLayoutId id="2147483801" r:id="rId10"/>
    <p:sldLayoutId id="21474838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381000"/>
            <a:ext cx="8458200" cy="6172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US" altLang="uk-UA" sz="4000" i="1" dirty="0" smtClean="0">
              <a:solidFill>
                <a:schemeClr val="folHlink"/>
              </a:solidFill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uk-UA" sz="4000" dirty="0" smtClean="0"/>
              <a:t>Розробка бази даних електронного журналу обліку успішності студентів </a:t>
            </a:r>
            <a:r>
              <a:rPr lang="ru-RU" sz="4000" dirty="0" err="1" smtClean="0"/>
              <a:t>з</a:t>
            </a:r>
            <a:r>
              <a:rPr lang="ru-RU" sz="4000" dirty="0" smtClean="0"/>
              <a:t> доступом через – </a:t>
            </a:r>
            <a:r>
              <a:rPr lang="en-US" sz="4000" dirty="0" smtClean="0"/>
              <a:t>web </a:t>
            </a:r>
            <a:r>
              <a:rPr lang="uk-UA" sz="4000" dirty="0" smtClean="0"/>
              <a:t>інтерфейс</a:t>
            </a:r>
            <a:endParaRPr lang="uk-UA" altLang="uk-UA" sz="40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endParaRPr lang="en-US" altLang="uk-UA" sz="28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endParaRPr lang="en-US" altLang="uk-UA" sz="28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uk-UA" altLang="uk-UA" sz="2800" dirty="0" smtClean="0"/>
              <a:t>Виконав студент групи 1КІ – 14 </a:t>
            </a:r>
            <a:r>
              <a:rPr lang="uk-UA" altLang="uk-UA" sz="2800" dirty="0" err="1" smtClean="0"/>
              <a:t>сп</a:t>
            </a:r>
            <a:endParaRPr lang="uk-UA" altLang="uk-UA" sz="2800" dirty="0" smtClean="0"/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uk-UA" altLang="uk-UA" sz="2800" dirty="0" err="1" smtClean="0"/>
              <a:t>Телков</a:t>
            </a:r>
            <a:r>
              <a:rPr lang="uk-UA" altLang="uk-UA" sz="2800" dirty="0" smtClean="0"/>
              <a:t> Олег Ігорович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uk-UA" altLang="uk-UA" sz="2800" dirty="0" smtClean="0"/>
              <a:t>Керівник к.т.н., доцент каф. ОТ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uk-UA" altLang="uk-UA" sz="2800" dirty="0" smtClean="0"/>
              <a:t>Черняк О. І.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uk-UA" altLang="uk-UA" sz="2800" dirty="0" smtClean="0"/>
              <a:t>Вінниця – 2015 р.</a:t>
            </a:r>
            <a:endParaRPr lang="ru-RU" alt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4800" dirty="0" smtClean="0"/>
              <a:t>Оцінки</a:t>
            </a:r>
            <a:endParaRPr lang="ru-RU" dirty="0"/>
          </a:p>
        </p:txBody>
      </p:sp>
      <p:pic>
        <p:nvPicPr>
          <p:cNvPr id="15363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3450" y="1600200"/>
            <a:ext cx="4737100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4800" dirty="0" smtClean="0"/>
              <a:t>Пропуски</a:t>
            </a:r>
            <a:endParaRPr lang="ru-RU" dirty="0"/>
          </a:p>
        </p:txBody>
      </p:sp>
      <p:pic>
        <p:nvPicPr>
          <p:cNvPr id="16387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5450" y="1600200"/>
            <a:ext cx="5753100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5400" dirty="0" smtClean="0"/>
              <a:t>Звітність</a:t>
            </a:r>
            <a:endParaRPr lang="ru-RU" dirty="0"/>
          </a:p>
        </p:txBody>
      </p:sp>
      <p:pic>
        <p:nvPicPr>
          <p:cNvPr id="17411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4788" y="1600200"/>
            <a:ext cx="6194425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Довідники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809" y="2115562"/>
            <a:ext cx="5952381" cy="34952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Види робіт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229" y="1600200"/>
            <a:ext cx="7241541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Формування </a:t>
            </a:r>
            <a:r>
              <a:rPr lang="uk-UA" dirty="0" err="1" smtClean="0"/>
              <a:t>роскладу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772" y="1600200"/>
            <a:ext cx="3610455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Алгоритм оптимізації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275" y="1600200"/>
            <a:ext cx="492944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mtClean="0"/>
              <a:t>Звіт</a:t>
            </a:r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355" y="1600200"/>
            <a:ext cx="4803289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chemeClr val="accent6">
                    <a:tint val="1000"/>
                  </a:schemeClr>
                </a:solidFill>
              </a:rPr>
              <a:t>ВИСНОВКИ</a:t>
            </a:r>
            <a:endParaRPr lang="ru-RU" sz="4400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4876800"/>
          </a:xfrm>
        </p:spPr>
        <p:txBody>
          <a:bodyPr rtlCol="0"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uk-UA" sz="1800" dirty="0"/>
              <a:t>В </a:t>
            </a:r>
            <a:r>
              <a:rPr lang="uk-UA" sz="1800" dirty="0" smtClean="0"/>
              <a:t>даній дипломній роботі розроблено </a:t>
            </a:r>
            <a:r>
              <a:rPr lang="uk-UA" sz="1800" dirty="0"/>
              <a:t>програму з предметної області роботи викладача з електронним журналом успішності студентів, тобто за допомогою даної розробки здійснюється облік успішності, предметів, що викладаються, лабораторних робіт, лекцій, СРС тощо. База даних може використовуватися у багатьох навчальних закладах, але саме ця заточена під використання у Вінницькому Технічному Коледжі, про що свідчить наявність враховоної у БД сутності Роздвоєння. Така база даних дозволить викладачам та керівництву швидко і якісно отримати інформацію про роботу викладача.</a:t>
            </a:r>
            <a:endParaRPr lang="ru-RU" sz="1800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1800" dirty="0"/>
              <a:t>В результаті реалізова</a:t>
            </a:r>
            <a:r>
              <a:rPr lang="uk-UA" sz="2000" dirty="0" smtClean="0"/>
              <a:t>Для зберігання інформації було створено таблиці, деякі з яких класифікатори, зв’язані з іншими за допомогою ключових полів. Для обробки інформації було розроблено запити різних видів, а для перегляду даних було розроблено форми різної структури, орієнтованих на різні джерела інформації. Передбачена також можливість друку результатів запитів за допомогою звітів. </a:t>
            </a: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uk-UA" sz="2000" dirty="0" smtClean="0"/>
              <a:t>У якості СКБД використано середовище MS Access 2010. Управління даними здійснювалось за допомогою стандартних можливостей середовища, команд </a:t>
            </a:r>
            <a:r>
              <a:rPr lang="uk-UA" sz="2000" smtClean="0"/>
              <a:t>SQL .</a:t>
            </a:r>
            <a:endParaRPr lang="ru-RU" sz="20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sz="18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800" dirty="0" smtClean="0">
                <a:solidFill>
                  <a:schemeClr val="accent6">
                    <a:tint val="1000"/>
                  </a:schemeClr>
                </a:solidFill>
              </a:rPr>
              <a:t>Дякую за увагу</a:t>
            </a:r>
            <a:endParaRPr lang="ru-RU" sz="4800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22438"/>
            <a:ext cx="8229600" cy="31543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altLang="uk-UA" smtClean="0"/>
          </a:p>
          <a:p>
            <a:pPr algn="ctr" eaLnBrk="1" hangingPunct="1">
              <a:buFont typeface="Wingdings" pitchFamily="2" charset="2"/>
              <a:buNone/>
            </a:pPr>
            <a:endParaRPr lang="en-US" altLang="uk-UA" smtClean="0"/>
          </a:p>
          <a:p>
            <a:pPr algn="ctr" eaLnBrk="1" hangingPunct="1">
              <a:buFont typeface="Wingdings" pitchFamily="2" charset="2"/>
              <a:buNone/>
            </a:pPr>
            <a:endParaRPr lang="en-US" altLang="uk-UA" smtClean="0"/>
          </a:p>
          <a:p>
            <a:pPr algn="ctr" eaLnBrk="1" hangingPunct="1">
              <a:buFont typeface="Wingdings" pitchFamily="2" charset="2"/>
              <a:buNone/>
            </a:pPr>
            <a:r>
              <a:rPr lang="uk-UA" altLang="uk-UA" sz="4400" smtClean="0"/>
              <a:t>Доповідь закінчено!</a:t>
            </a:r>
            <a:endParaRPr lang="ru-RU" altLang="uk-UA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accent6">
                    <a:tint val="1000"/>
                  </a:schemeClr>
                </a:solidFill>
              </a:rPr>
              <a:t>Поставлена задача</a:t>
            </a:r>
            <a:endParaRPr lang="ru-RU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2800" dirty="0" smtClean="0"/>
              <a:t>Дана дипломна робота присвячена розробці бази даних для організації навчального процесу у вищому навчальному закладі. Розробка стане інструментом автоматизованого та зручного засобу, що спростить отримання інформації про навчальний процес</a:t>
            </a:r>
            <a:r>
              <a:rPr lang="uk-UA" sz="2800" dirty="0" smtClean="0"/>
              <a:t>.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dirty="0" smtClean="0">
                <a:solidFill>
                  <a:schemeClr val="accent6">
                    <a:tint val="1000"/>
                  </a:schemeClr>
                </a:solidFill>
              </a:rPr>
              <a:t>ЗАДАЧА</a:t>
            </a:r>
            <a:endParaRPr lang="ru-RU" sz="4000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521575" cy="335121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uk-UA" altLang="uk-UA" sz="3200" smtClean="0"/>
              <a:t>Концептуально база даних створена для обліку учбового процесу і повинна реалізовувати повний ланцюжок роботи із даними, які стосуються перебігу навчання, і надавати для цього зручний зрозумілий користувацький інтерфейс, бажано не перевантажений елементами управління та інтуїтивно зрозумілий користувачу. </a:t>
            </a:r>
            <a:endParaRPr lang="uk-UA" altLang="uk-UA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dirty="0" smtClean="0">
                <a:solidFill>
                  <a:schemeClr val="accent6">
                    <a:tint val="1000"/>
                  </a:schemeClr>
                </a:solidFill>
              </a:rPr>
              <a:t>Розробка бази даних дасть:</a:t>
            </a:r>
            <a:endParaRPr lang="ru-RU" sz="4000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altLang="uk-UA" smtClean="0"/>
              <a:t>оперативне керування інформацією;</a:t>
            </a:r>
          </a:p>
          <a:p>
            <a:pPr eaLnBrk="1" hangingPunct="1"/>
            <a:r>
              <a:rPr lang="uk-UA" altLang="uk-UA" smtClean="0"/>
              <a:t>зменшення часу на підготовку звітів;</a:t>
            </a:r>
          </a:p>
          <a:p>
            <a:pPr eaLnBrk="1" hangingPunct="1"/>
            <a:r>
              <a:rPr lang="ru-RU" altLang="uk-UA" smtClean="0"/>
              <a:t> </a:t>
            </a:r>
            <a:r>
              <a:rPr lang="uk-UA" altLang="uk-UA" smtClean="0"/>
              <a:t>створення запитів</a:t>
            </a:r>
            <a:r>
              <a:rPr lang="ru-RU" altLang="uk-UA" smtClean="0"/>
              <a:t>;</a:t>
            </a:r>
          </a:p>
          <a:p>
            <a:pPr eaLnBrk="1" hangingPunct="1"/>
            <a:r>
              <a:rPr lang="uk-UA" altLang="uk-UA" smtClean="0"/>
              <a:t>підвищення зручності роботи персоналу в порівнянні з традиційним “паперовим” підходом;</a:t>
            </a:r>
          </a:p>
          <a:p>
            <a:pPr eaLnBrk="1" hangingPunct="1"/>
            <a:r>
              <a:rPr lang="uk-UA" altLang="uk-UA" smtClean="0"/>
              <a:t>автоматизування процесу вводу нової інформації</a:t>
            </a:r>
            <a:r>
              <a:rPr lang="ru-RU" altLang="uk-UA" smtClean="0"/>
              <a:t>.</a:t>
            </a:r>
          </a:p>
          <a:p>
            <a:pPr eaLnBrk="1" hangingPunct="1"/>
            <a:endParaRPr lang="ru-RU" altLang="uk-U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7521575" cy="5492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accent6">
                    <a:tint val="1000"/>
                  </a:schemeClr>
                </a:solidFill>
              </a:rPr>
              <a:t>Схема даних</a:t>
            </a:r>
            <a:endParaRPr lang="ru-RU" dirty="0" smtClean="0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52400"/>
            <a:ext cx="5943600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400" dirty="0" smtClean="0"/>
              <a:t>Таблиці</a:t>
            </a:r>
            <a:endParaRPr lang="ru-RU" dirty="0"/>
          </a:p>
        </p:txBody>
      </p:sp>
      <p:pic>
        <p:nvPicPr>
          <p:cNvPr id="11267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066800"/>
            <a:ext cx="6780213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400" dirty="0" smtClean="0"/>
              <a:t>Робочі форми</a:t>
            </a:r>
            <a:endParaRPr lang="ru-RU" sz="4400" dirty="0"/>
          </a:p>
        </p:txBody>
      </p:sp>
      <p:pic>
        <p:nvPicPr>
          <p:cNvPr id="12291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9925" y="1600200"/>
            <a:ext cx="5264150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4400" dirty="0"/>
              <a:t>Р</a:t>
            </a:r>
            <a:r>
              <a:rPr lang="uk-UA" sz="4400" dirty="0" smtClean="0"/>
              <a:t>озклад</a:t>
            </a:r>
            <a:endParaRPr lang="ru-RU" dirty="0"/>
          </a:p>
        </p:txBody>
      </p:sp>
      <p:pic>
        <p:nvPicPr>
          <p:cNvPr id="13315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47900" y="1600200"/>
            <a:ext cx="4648200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uk-UA" sz="4400" dirty="0" smtClean="0"/>
              <a:t>Види робіт</a:t>
            </a:r>
            <a:endParaRPr lang="ru-RU" sz="4400" dirty="0"/>
          </a:p>
        </p:txBody>
      </p:sp>
      <p:pic>
        <p:nvPicPr>
          <p:cNvPr id="14339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22475" y="1600200"/>
            <a:ext cx="5099050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115</TotalTime>
  <Words>345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Паркет</vt:lpstr>
      <vt:lpstr>Презентация PowerPoint</vt:lpstr>
      <vt:lpstr>Поставлена задача</vt:lpstr>
      <vt:lpstr>ЗАДАЧА</vt:lpstr>
      <vt:lpstr>Розробка бази даних дасть:</vt:lpstr>
      <vt:lpstr>Схема даних</vt:lpstr>
      <vt:lpstr>Таблиці</vt:lpstr>
      <vt:lpstr>Робочі форми</vt:lpstr>
      <vt:lpstr>Розклад</vt:lpstr>
      <vt:lpstr>Види робіт</vt:lpstr>
      <vt:lpstr>Оцінки</vt:lpstr>
      <vt:lpstr>Пропуски</vt:lpstr>
      <vt:lpstr>Звітність</vt:lpstr>
      <vt:lpstr>Довідники</vt:lpstr>
      <vt:lpstr>Види робіт</vt:lpstr>
      <vt:lpstr>Формування роскладу</vt:lpstr>
      <vt:lpstr>Алгоритм оптимізації</vt:lpstr>
      <vt:lpstr>Звіт</vt:lpstr>
      <vt:lpstr>ВИСНОВКИ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Олег</cp:lastModifiedBy>
  <cp:revision>20</cp:revision>
  <cp:lastPrinted>1601-01-01T00:00:00Z</cp:lastPrinted>
  <dcterms:created xsi:type="dcterms:W3CDTF">1601-01-01T00:00:00Z</dcterms:created>
  <dcterms:modified xsi:type="dcterms:W3CDTF">2015-06-19T04:32:50Z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