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840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508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8512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528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072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349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893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066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433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576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2220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2AE56-4DB6-43B0-B764-91D14850DCB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987D-245B-4A2B-899E-C9354923A3E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74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2597" y="450761"/>
            <a:ext cx="6209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/>
              <a:t>Міністерство освіти і науки України</a:t>
            </a:r>
          </a:p>
          <a:p>
            <a:pPr algn="ctr"/>
            <a:r>
              <a:rPr lang="uk-UA" dirty="0" smtClean="0"/>
              <a:t>Вінницький національний технічний університет</a:t>
            </a:r>
          </a:p>
          <a:p>
            <a:pPr algn="ctr"/>
            <a:r>
              <a:rPr lang="uk-UA" dirty="0" smtClean="0"/>
              <a:t>Інститут інформаційних технологій та комп’ютерної інженерії</a:t>
            </a:r>
          </a:p>
          <a:p>
            <a:pPr algn="ctr"/>
            <a:r>
              <a:rPr lang="uk-UA" dirty="0" smtClean="0"/>
              <a:t>Кафедра обчислювальної техніки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856127" y="2884868"/>
            <a:ext cx="6962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smtClean="0"/>
              <a:t>Дипломний проект</a:t>
            </a:r>
          </a:p>
          <a:p>
            <a:pPr algn="ctr"/>
            <a:r>
              <a:rPr lang="uk-UA" dirty="0" smtClean="0"/>
              <a:t>на тему:</a:t>
            </a:r>
          </a:p>
          <a:p>
            <a:pPr algn="ctr"/>
            <a:r>
              <a:rPr lang="uk-UA" dirty="0" smtClean="0"/>
              <a:t>«Мікропроцесорна консоль для інтерактивних технологій навчання»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9182637" y="4108361"/>
            <a:ext cx="24993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Розробив: Чубенко О.В.</a:t>
            </a:r>
          </a:p>
          <a:p>
            <a:r>
              <a:rPr lang="uk-UA" dirty="0" err="1" smtClean="0"/>
              <a:t>ст.гр</a:t>
            </a:r>
            <a:r>
              <a:rPr lang="uk-UA" dirty="0" smtClean="0"/>
              <a:t>. 1КІ-14сп</a:t>
            </a:r>
          </a:p>
          <a:p>
            <a:r>
              <a:rPr lang="uk-UA" dirty="0" smtClean="0"/>
              <a:t>Керівник: </a:t>
            </a:r>
          </a:p>
          <a:p>
            <a:r>
              <a:rPr lang="uk-UA" dirty="0" err="1" smtClean="0"/>
              <a:t>к.т.н</a:t>
            </a:r>
            <a:r>
              <a:rPr lang="uk-UA" dirty="0" smtClean="0"/>
              <a:t>., </a:t>
            </a:r>
            <a:r>
              <a:rPr lang="uk-UA" dirty="0" err="1" smtClean="0"/>
              <a:t>доц.каф.ОТ</a:t>
            </a:r>
            <a:endParaRPr lang="uk-UA" dirty="0" smtClean="0"/>
          </a:p>
          <a:p>
            <a:r>
              <a:rPr lang="uk-UA" dirty="0" err="1" smtClean="0"/>
              <a:t>Кадук</a:t>
            </a:r>
            <a:r>
              <a:rPr lang="uk-UA" dirty="0" smtClean="0"/>
              <a:t> О.В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563588" y="6194738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Вінниця. </a:t>
            </a:r>
            <a:r>
              <a:rPr lang="uk-UA" dirty="0" smtClean="0"/>
              <a:t>2015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875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Результатом дипломного проекту є виготовлення діючого макету інтерактивної консолі на базі мікроконтролера. </a:t>
            </a:r>
          </a:p>
          <a:p>
            <a:r>
              <a:rPr lang="uk-UA" dirty="0" smtClean="0"/>
              <a:t>Практична реалізація та експериментальне застосування консолі дозволяє сформулювати вимоги до подальшого вдосконалення її апаратної та програмної частини. </a:t>
            </a:r>
          </a:p>
          <a:p>
            <a:r>
              <a:rPr lang="uk-UA" dirty="0" smtClean="0"/>
              <a:t>Отже, завдання </a:t>
            </a:r>
            <a:r>
              <a:rPr lang="uk-UA" dirty="0" smtClean="0"/>
              <a:t>дипломного проекту </a:t>
            </a:r>
            <a:r>
              <a:rPr lang="uk-UA" dirty="0" smtClean="0"/>
              <a:t>виконано в повному обсязі.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76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411" y="2348472"/>
            <a:ext cx="10515600" cy="1325563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8138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та задачі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Метою дипломного проекту є розробка </a:t>
            </a:r>
            <a:r>
              <a:rPr lang="uk-UA" dirty="0" smtClean="0"/>
              <a:t>інтерактивної </a:t>
            </a:r>
            <a:r>
              <a:rPr lang="uk-UA" dirty="0" smtClean="0"/>
              <a:t>консолі на базі </a:t>
            </a:r>
            <a:r>
              <a:rPr lang="uk-UA" dirty="0" err="1" smtClean="0"/>
              <a:t>мікроконтролера</a:t>
            </a:r>
            <a:r>
              <a:rPr lang="uk-UA" dirty="0" smtClean="0"/>
              <a:t>, особливістю якої є доступність для використання як навчальний засіб для школярів початкових класів.</a:t>
            </a:r>
          </a:p>
          <a:p>
            <a:r>
              <a:rPr lang="uk-UA" dirty="0" smtClean="0"/>
              <a:t>Основні задачі: побудова принципової схеми пристрою, розробка алгоритму його роботи та керуючої програми. Виготовлення дослідного зразка та перевірка його роботи.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618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Функціональна схема</a:t>
            </a:r>
            <a:endParaRPr lang="uk-UA" dirty="0"/>
          </a:p>
        </p:txBody>
      </p:sp>
      <p:grpSp>
        <p:nvGrpSpPr>
          <p:cNvPr id="4" name="Групувати 34"/>
          <p:cNvGrpSpPr/>
          <p:nvPr/>
        </p:nvGrpSpPr>
        <p:grpSpPr>
          <a:xfrm>
            <a:off x="3885569" y="1417887"/>
            <a:ext cx="4832985" cy="5155566"/>
            <a:chOff x="0" y="0"/>
            <a:chExt cx="4985385" cy="5269865"/>
          </a:xfrm>
        </p:grpSpPr>
        <p:sp>
          <p:nvSpPr>
            <p:cNvPr id="5" name="Прямокутник 52"/>
            <p:cNvSpPr/>
            <p:nvPr/>
          </p:nvSpPr>
          <p:spPr>
            <a:xfrm>
              <a:off x="0" y="3457575"/>
              <a:ext cx="3267710" cy="1812290"/>
            </a:xfrm>
            <a:prstGeom prst="rect">
              <a:avLst/>
            </a:prstGeom>
            <a:noFill/>
            <a:ln w="3175"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Блок введення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Прямокутник 53"/>
            <p:cNvSpPr/>
            <p:nvPr/>
          </p:nvSpPr>
          <p:spPr>
            <a:xfrm>
              <a:off x="0" y="0"/>
              <a:ext cx="3267710" cy="1687830"/>
            </a:xfrm>
            <a:prstGeom prst="rect">
              <a:avLst/>
            </a:prstGeom>
            <a:noFill/>
            <a:ln w="3175">
              <a:prstDash val="lg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Блок виведення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Прямокутник 54"/>
            <p:cNvSpPr/>
            <p:nvPr/>
          </p:nvSpPr>
          <p:spPr>
            <a:xfrm>
              <a:off x="161925" y="1971675"/>
              <a:ext cx="2955290" cy="1157605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Мікроконтролер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Прямокутник 55"/>
            <p:cNvSpPr/>
            <p:nvPr/>
          </p:nvSpPr>
          <p:spPr>
            <a:xfrm>
              <a:off x="161925" y="419100"/>
              <a:ext cx="1318260" cy="1094740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Дисплей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Прямокутник 56"/>
            <p:cNvSpPr/>
            <p:nvPr/>
          </p:nvSpPr>
          <p:spPr>
            <a:xfrm>
              <a:off x="1809750" y="419100"/>
              <a:ext cx="1318260" cy="1094740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Відтворювач звуку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Прямокутник 57"/>
            <p:cNvSpPr/>
            <p:nvPr/>
          </p:nvSpPr>
          <p:spPr>
            <a:xfrm>
              <a:off x="161925" y="3571875"/>
              <a:ext cx="2955290" cy="1157605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Клавіатура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Прямокутник 58"/>
            <p:cNvSpPr/>
            <p:nvPr/>
          </p:nvSpPr>
          <p:spPr>
            <a:xfrm>
              <a:off x="3667125" y="409575"/>
              <a:ext cx="1318260" cy="4348480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Блок живлення</a:t>
              </a:r>
              <a:endParaRPr lang="uk-UA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" name="Пряма зі стрілкою 59"/>
            <p:cNvCxnSpPr/>
            <p:nvPr/>
          </p:nvCxnSpPr>
          <p:spPr>
            <a:xfrm flipV="1">
              <a:off x="819150" y="1504950"/>
              <a:ext cx="0" cy="45529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 зі стрілкою 60"/>
            <p:cNvCxnSpPr/>
            <p:nvPr/>
          </p:nvCxnSpPr>
          <p:spPr>
            <a:xfrm flipV="1">
              <a:off x="2466975" y="1514475"/>
              <a:ext cx="0" cy="45529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 зі стрілкою 61"/>
            <p:cNvCxnSpPr/>
            <p:nvPr/>
          </p:nvCxnSpPr>
          <p:spPr>
            <a:xfrm flipV="1">
              <a:off x="1638300" y="3124200"/>
              <a:ext cx="0" cy="45529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 зі стрілкою 62"/>
            <p:cNvCxnSpPr/>
            <p:nvPr/>
          </p:nvCxnSpPr>
          <p:spPr>
            <a:xfrm flipH="1">
              <a:off x="3267075" y="1009650"/>
              <a:ext cx="40176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 зі стрілкою 63"/>
            <p:cNvCxnSpPr/>
            <p:nvPr/>
          </p:nvCxnSpPr>
          <p:spPr>
            <a:xfrm flipH="1">
              <a:off x="3248025" y="4200525"/>
              <a:ext cx="4013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 зі стрілкою 64"/>
            <p:cNvCxnSpPr/>
            <p:nvPr/>
          </p:nvCxnSpPr>
          <p:spPr>
            <a:xfrm flipH="1">
              <a:off x="3124200" y="2552700"/>
              <a:ext cx="5461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8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Принципова схема пристрою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83" y="1300765"/>
            <a:ext cx="5138071" cy="5401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5499" y="2137893"/>
            <a:ext cx="26250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Складові пристрою:</a:t>
            </a:r>
          </a:p>
          <a:p>
            <a:pPr marL="342900" indent="-342900">
              <a:buAutoNum type="arabicParenR"/>
            </a:pPr>
            <a:r>
              <a:rPr lang="uk-UA" dirty="0" smtClean="0"/>
              <a:t>Мікроконтролер</a:t>
            </a:r>
          </a:p>
          <a:p>
            <a:pPr marL="342900" indent="-342900">
              <a:buAutoNum type="arabicParenR"/>
            </a:pPr>
            <a:r>
              <a:rPr lang="uk-UA" dirty="0" smtClean="0"/>
              <a:t>Матриця світлодіодів</a:t>
            </a:r>
          </a:p>
          <a:p>
            <a:pPr marL="342900" indent="-342900">
              <a:buAutoNum type="arabicParenR"/>
            </a:pPr>
            <a:r>
              <a:rPr lang="uk-UA" dirty="0" smtClean="0"/>
              <a:t>Дешифратор</a:t>
            </a:r>
          </a:p>
          <a:p>
            <a:pPr marL="342900" indent="-342900">
              <a:buAutoNum type="arabicParenR"/>
            </a:pPr>
            <a:r>
              <a:rPr lang="uk-UA" dirty="0" smtClean="0"/>
              <a:t>Кнопки управління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22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Взаємодія  програмного та апаратного  забезпечення</a:t>
            </a:r>
            <a:endParaRPr lang="uk-UA" dirty="0"/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970467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Групувати 45"/>
          <p:cNvGrpSpPr/>
          <p:nvPr/>
        </p:nvGrpSpPr>
        <p:grpSpPr>
          <a:xfrm>
            <a:off x="3143312" y="1685290"/>
            <a:ext cx="5735955" cy="4999355"/>
            <a:chOff x="0" y="0"/>
            <a:chExt cx="5735784" cy="4999512"/>
          </a:xfrm>
        </p:grpSpPr>
        <p:grpSp>
          <p:nvGrpSpPr>
            <p:cNvPr id="6" name="Групувати 35"/>
            <p:cNvGrpSpPr/>
            <p:nvPr/>
          </p:nvGrpSpPr>
          <p:grpSpPr>
            <a:xfrm>
              <a:off x="0" y="0"/>
              <a:ext cx="5735784" cy="4999512"/>
              <a:chOff x="0" y="0"/>
              <a:chExt cx="5735784" cy="4999512"/>
            </a:xfrm>
          </p:grpSpPr>
          <p:grpSp>
            <p:nvGrpSpPr>
              <p:cNvPr id="11" name="Групувати 40"/>
              <p:cNvGrpSpPr/>
              <p:nvPr/>
            </p:nvGrpSpPr>
            <p:grpSpPr>
              <a:xfrm>
                <a:off x="0" y="0"/>
                <a:ext cx="5735784" cy="4999512"/>
                <a:chOff x="0" y="0"/>
                <a:chExt cx="5736037" cy="4999512"/>
              </a:xfrm>
            </p:grpSpPr>
            <p:grpSp>
              <p:nvGrpSpPr>
                <p:cNvPr id="13" name="Групувати 42"/>
                <p:cNvGrpSpPr/>
                <p:nvPr/>
              </p:nvGrpSpPr>
              <p:grpSpPr>
                <a:xfrm>
                  <a:off x="0" y="0"/>
                  <a:ext cx="3891920" cy="4999512"/>
                  <a:chOff x="0" y="0"/>
                  <a:chExt cx="3892230" cy="4999588"/>
                </a:xfrm>
              </p:grpSpPr>
              <p:sp>
                <p:nvSpPr>
                  <p:cNvPr id="16" name="Прямокутник 46"/>
                  <p:cNvSpPr/>
                  <p:nvPr/>
                </p:nvSpPr>
                <p:spPr>
                  <a:xfrm>
                    <a:off x="2158432" y="0"/>
                    <a:ext cx="1733798" cy="795647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Додатки</a:t>
                    </a:r>
                    <a:endParaRPr lang="uk-UA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Прямокутник 47"/>
                  <p:cNvSpPr/>
                  <p:nvPr/>
                </p:nvSpPr>
                <p:spPr>
                  <a:xfrm>
                    <a:off x="2163283" y="1150847"/>
                    <a:ext cx="1712620" cy="486888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Регістри керування</a:t>
                    </a:r>
                    <a:endParaRPr lang="uk-UA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8" name="Прямокутник 48"/>
                  <p:cNvSpPr/>
                  <p:nvPr/>
                </p:nvSpPr>
                <p:spPr>
                  <a:xfrm>
                    <a:off x="2163283" y="1986393"/>
                    <a:ext cx="1712620" cy="1769423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Системні процедури</a:t>
                    </a:r>
                    <a:endParaRPr lang="uk-UA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  <a:p>
                    <a:pPr algn="ctr">
                      <a:spcAft>
                        <a:spcPts val="0"/>
                      </a:spcAft>
                    </a:pPr>
                    <a:r>
                      <a: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 </a:t>
                    </a:r>
                    <a:endParaRPr lang="uk-UA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" name="Прямокутник 49"/>
                  <p:cNvSpPr/>
                  <p:nvPr/>
                </p:nvSpPr>
                <p:spPr>
                  <a:xfrm>
                    <a:off x="0" y="4099034"/>
                    <a:ext cx="3875905" cy="900554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uk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АПАРАТНЕ ЗАБЕЗПЕЧЕННЯ</a:t>
                    </a:r>
                    <a:endParaRPr lang="uk-UA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" name="Подвійна стрілка вгору/вниз 50"/>
                  <p:cNvSpPr/>
                  <p:nvPr/>
                </p:nvSpPr>
                <p:spPr>
                  <a:xfrm>
                    <a:off x="2915177" y="804041"/>
                    <a:ext cx="180753" cy="347980"/>
                  </a:xfrm>
                  <a:prstGeom prst="upDownArrow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uk-UA"/>
                  </a:p>
                </p:txBody>
              </p:sp>
              <p:sp>
                <p:nvSpPr>
                  <p:cNvPr id="21" name="Подвійна стрілка вгору/вниз 51"/>
                  <p:cNvSpPr/>
                  <p:nvPr/>
                </p:nvSpPr>
                <p:spPr>
                  <a:xfrm>
                    <a:off x="2915177" y="1642898"/>
                    <a:ext cx="180340" cy="347980"/>
                  </a:xfrm>
                  <a:prstGeom prst="upDownArrow">
                    <a:avLst/>
                  </a:prstGeom>
                  <a:ln w="3175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uk-UA"/>
                  </a:p>
                </p:txBody>
              </p:sp>
            </p:grpSp>
            <p:sp>
              <p:nvSpPr>
                <p:cNvPr id="14" name="Подвійна стрілка вгору/вниз 43"/>
                <p:cNvSpPr/>
                <p:nvPr/>
              </p:nvSpPr>
              <p:spPr>
                <a:xfrm rot="16200000">
                  <a:off x="4168366" y="1001110"/>
                  <a:ext cx="179705" cy="739775"/>
                </a:xfrm>
                <a:prstGeom prst="upDownArrow">
                  <a:avLst/>
                </a:prstGeom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uk-UA"/>
                </a:p>
              </p:txBody>
            </p:sp>
            <p:sp>
              <p:nvSpPr>
                <p:cNvPr id="15" name="Прямокутник 44"/>
                <p:cNvSpPr/>
                <p:nvPr/>
              </p:nvSpPr>
              <p:spPr>
                <a:xfrm>
                  <a:off x="4616939" y="0"/>
                  <a:ext cx="1119098" cy="3752136"/>
                </a:xfrm>
                <a:prstGeom prst="rect">
                  <a:avLst/>
                </a:prstGeom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uk-UA" sz="14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Відрахунок часових інтервалів</a:t>
                  </a:r>
                  <a:endParaRPr lang="uk-UA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Прямокутник 41"/>
              <p:cNvSpPr/>
              <p:nvPr/>
            </p:nvSpPr>
            <p:spPr>
              <a:xfrm>
                <a:off x="0" y="0"/>
                <a:ext cx="1118958" cy="3752018"/>
              </a:xfrm>
              <a:prstGeom prst="rect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uk-UA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Допоміжні процедури</a:t>
                </a:r>
                <a:endParaRPr lang="uk-UA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7" name="Стрілка вліво 36"/>
            <p:cNvSpPr/>
            <p:nvPr/>
          </p:nvSpPr>
          <p:spPr>
            <a:xfrm>
              <a:off x="1140031" y="308759"/>
              <a:ext cx="1023360" cy="201881"/>
            </a:xfrm>
            <a:prstGeom prst="lef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uk-UA"/>
            </a:p>
          </p:txBody>
        </p:sp>
        <p:sp>
          <p:nvSpPr>
            <p:cNvPr id="8" name="Стрілка вліво 37"/>
            <p:cNvSpPr/>
            <p:nvPr/>
          </p:nvSpPr>
          <p:spPr>
            <a:xfrm>
              <a:off x="1140031" y="2778826"/>
              <a:ext cx="1023360" cy="201881"/>
            </a:xfrm>
            <a:prstGeom prst="lef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uk-UA"/>
            </a:p>
          </p:txBody>
        </p:sp>
        <p:sp>
          <p:nvSpPr>
            <p:cNvPr id="9" name="Стрілка вліво 38"/>
            <p:cNvSpPr/>
            <p:nvPr/>
          </p:nvSpPr>
          <p:spPr>
            <a:xfrm rot="16200000">
              <a:off x="2844140" y="3829792"/>
              <a:ext cx="336884" cy="201295"/>
            </a:xfrm>
            <a:prstGeom prst="lef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uk-UA"/>
            </a:p>
          </p:txBody>
        </p:sp>
        <p:sp>
          <p:nvSpPr>
            <p:cNvPr id="10" name="Стрілка вліво 39"/>
            <p:cNvSpPr/>
            <p:nvPr/>
          </p:nvSpPr>
          <p:spPr>
            <a:xfrm rot="16200000">
              <a:off x="397823" y="3829792"/>
              <a:ext cx="336884" cy="201295"/>
            </a:xfrm>
            <a:prstGeom prst="leftArrow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uk-UA"/>
            </a:p>
          </p:txBody>
        </p:sp>
      </p:grp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1970467" y="1371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752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Моделювання роботи пристрою.</a:t>
            </a:r>
            <a:endParaRPr lang="uk-UA" dirty="0"/>
          </a:p>
        </p:txBody>
      </p:sp>
      <p:pic>
        <p:nvPicPr>
          <p:cNvPr id="4" name="Рисунок 3" descr="Опис : D:\Лабораторні\Дипломний проект\img\model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5"/>
          <a:stretch/>
        </p:blipFill>
        <p:spPr bwMode="auto">
          <a:xfrm>
            <a:off x="2972209" y="1591010"/>
            <a:ext cx="6247582" cy="4397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40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Розробка друкованих плат</a:t>
            </a:r>
            <a:endParaRPr lang="uk-UA" dirty="0"/>
          </a:p>
        </p:txBody>
      </p:sp>
      <p:pic>
        <p:nvPicPr>
          <p:cNvPr id="4" name="Рисунок 3" descr="D:\Лабораторні\Дипломний проект\img\keyboard_layou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23" y="1900295"/>
            <a:ext cx="5613400" cy="2928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Лабораторні\Дипломний проект\img\main_layou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10" y="1441495"/>
            <a:ext cx="3907790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Лабораторні\Дипломний проект\img\matrix_layout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577" y="4308261"/>
            <a:ext cx="2087880" cy="1953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256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092" y="294787"/>
            <a:ext cx="10515600" cy="1325563"/>
          </a:xfrm>
        </p:spPr>
        <p:txBody>
          <a:bodyPr/>
          <a:lstStyle/>
          <a:p>
            <a:pPr algn="ctr"/>
            <a:r>
              <a:rPr lang="uk-UA" dirty="0" smtClean="0"/>
              <a:t>Технічні параметри консолі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          Характеристики </a:t>
            </a:r>
            <a:r>
              <a:rPr lang="uk-UA" dirty="0"/>
              <a:t>програмного забезпечення пристрою:</a:t>
            </a:r>
            <a:endParaRPr lang="ru-RU" dirty="0"/>
          </a:p>
          <a:p>
            <a:pPr lvl="0"/>
            <a:r>
              <a:rPr lang="uk-UA" dirty="0"/>
              <a:t>розгалужене ієрархічне меню для керування пристроєм;</a:t>
            </a:r>
            <a:endParaRPr lang="ru-RU" dirty="0"/>
          </a:p>
          <a:p>
            <a:pPr lvl="0"/>
            <a:r>
              <a:rPr lang="uk-UA" dirty="0"/>
              <a:t>можливість налаштування інтерфейсу;</a:t>
            </a:r>
            <a:endParaRPr lang="ru-RU" dirty="0"/>
          </a:p>
          <a:p>
            <a:pPr lvl="0"/>
            <a:r>
              <a:rPr lang="uk-UA" dirty="0"/>
              <a:t>підтримка додатків у вигляді ігор та програм на даний пристрій;</a:t>
            </a:r>
            <a:endParaRPr lang="ru-RU" dirty="0"/>
          </a:p>
          <a:p>
            <a:pPr lvl="0"/>
            <a:r>
              <a:rPr lang="uk-UA" dirty="0"/>
              <a:t>можливість тимчасового згортання додатків з подальшим продовженням роботи з ними;</a:t>
            </a:r>
            <a:endParaRPr lang="ru-RU" dirty="0"/>
          </a:p>
          <a:p>
            <a:pPr lvl="0"/>
            <a:r>
              <a:rPr lang="uk-UA" dirty="0"/>
              <a:t>можливість зберігання стану додатків в енергонезалежну пам'ять, а також можливість подальшого читання їх стану з енергонезалежної пам’яті.</a:t>
            </a:r>
            <a:endParaRPr lang="ru-RU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624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Технічні параметри консолі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 smtClean="0"/>
              <a:t>                  Характеристики </a:t>
            </a:r>
            <a:r>
              <a:rPr lang="uk-UA" dirty="0"/>
              <a:t>апаратного забезпечення:</a:t>
            </a:r>
            <a:endParaRPr lang="ru-RU" dirty="0"/>
          </a:p>
          <a:p>
            <a:pPr lvl="0"/>
            <a:r>
              <a:rPr lang="uk-UA" dirty="0"/>
              <a:t>портативність;</a:t>
            </a:r>
            <a:endParaRPr lang="ru-RU" dirty="0"/>
          </a:p>
          <a:p>
            <a:pPr lvl="0"/>
            <a:r>
              <a:rPr lang="uk-UA" dirty="0" err="1"/>
              <a:t>світлодіодна</a:t>
            </a:r>
            <a:r>
              <a:rPr lang="uk-UA" dirty="0"/>
              <a:t> матриця 8х8 в якості дисплею;</a:t>
            </a:r>
            <a:endParaRPr lang="ru-RU" dirty="0"/>
          </a:p>
          <a:p>
            <a:pPr lvl="0"/>
            <a:r>
              <a:rPr lang="uk-UA" dirty="0" err="1"/>
              <a:t>бузер</a:t>
            </a:r>
            <a:r>
              <a:rPr lang="uk-UA" dirty="0"/>
              <a:t> для відтворення звуку;</a:t>
            </a:r>
            <a:endParaRPr lang="ru-RU" dirty="0"/>
          </a:p>
          <a:p>
            <a:pPr lvl="0"/>
            <a:r>
              <a:rPr lang="uk-UA" dirty="0"/>
              <a:t>кнопки керування пристроєм;</a:t>
            </a:r>
            <a:endParaRPr lang="ru-RU" dirty="0"/>
          </a:p>
          <a:p>
            <a:pPr lvl="0"/>
            <a:r>
              <a:rPr lang="uk-UA" dirty="0"/>
              <a:t>можливість підсвічування кнопок;</a:t>
            </a:r>
            <a:endParaRPr lang="ru-RU" dirty="0"/>
          </a:p>
          <a:p>
            <a:pPr lvl="0"/>
            <a:r>
              <a:rPr lang="uk-UA" dirty="0"/>
              <a:t>можливість підключення зовнішнього відтворювача звуку;</a:t>
            </a:r>
            <a:endParaRPr lang="ru-RU" dirty="0"/>
          </a:p>
          <a:p>
            <a:pPr lvl="0"/>
            <a:r>
              <a:rPr lang="uk-UA" dirty="0"/>
              <a:t>живлення 4.5 – 5.5 В;</a:t>
            </a:r>
            <a:endParaRPr lang="ru-RU" dirty="0"/>
          </a:p>
          <a:p>
            <a:pPr lvl="0"/>
            <a:r>
              <a:rPr lang="uk-UA" dirty="0"/>
              <a:t>можливість підключення зовнішнього живлення для економії       </a:t>
            </a:r>
            <a:endParaRPr lang="ru-RU" dirty="0"/>
          </a:p>
          <a:p>
            <a:pPr lvl="0"/>
            <a:r>
              <a:rPr lang="uk-UA" dirty="0"/>
              <a:t>заряду батарей;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9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309</Words>
  <Application>Microsoft Office PowerPoint</Application>
  <PresentationFormat>Произвольный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Мета та задачі</vt:lpstr>
      <vt:lpstr>Функціональна схема</vt:lpstr>
      <vt:lpstr>Принципова схема пристрою</vt:lpstr>
      <vt:lpstr>Взаємодія  програмного та апаратного  забезпечення</vt:lpstr>
      <vt:lpstr>Моделювання роботи пристрою.</vt:lpstr>
      <vt:lpstr>Розробка друкованих плат</vt:lpstr>
      <vt:lpstr>Технічні параметри консолі</vt:lpstr>
      <vt:lpstr>Технічні параметри консолі</vt:lpstr>
      <vt:lpstr>Висновок</vt:lpstr>
      <vt:lpstr>Дякую за увагу!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Альонка</cp:lastModifiedBy>
  <cp:revision>12</cp:revision>
  <dcterms:created xsi:type="dcterms:W3CDTF">2014-06-15T20:34:01Z</dcterms:created>
  <dcterms:modified xsi:type="dcterms:W3CDTF">2015-06-16T21:41:43Z</dcterms:modified>
</cp:coreProperties>
</file>