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3" r:id="rId2"/>
    <p:sldId id="284" r:id="rId3"/>
    <p:sldId id="296" r:id="rId4"/>
    <p:sldId id="297" r:id="rId5"/>
    <p:sldId id="298" r:id="rId6"/>
    <p:sldId id="299" r:id="rId7"/>
    <p:sldId id="300" r:id="rId8"/>
    <p:sldId id="302" r:id="rId9"/>
    <p:sldId id="308" r:id="rId10"/>
    <p:sldId id="303" r:id="rId11"/>
    <p:sldId id="304" r:id="rId12"/>
    <p:sldId id="305" r:id="rId13"/>
    <p:sldId id="312" r:id="rId14"/>
    <p:sldId id="311" r:id="rId15"/>
    <p:sldId id="314" r:id="rId16"/>
    <p:sldId id="306" r:id="rId17"/>
    <p:sldId id="310" r:id="rId18"/>
    <p:sldId id="282" r:id="rId19"/>
    <p:sldId id="264" r:id="rId20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z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79" autoAdjust="0"/>
    <p:restoredTop sz="94237" autoAdjust="0"/>
  </p:normalViewPr>
  <p:slideViewPr>
    <p:cSldViewPr>
      <p:cViewPr varScale="1">
        <p:scale>
          <a:sx n="66" d="100"/>
          <a:sy n="66" d="100"/>
        </p:scale>
        <p:origin x="52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7A760-24ED-4FE2-B141-6B575F3ACA4D}" type="datetimeFigureOut">
              <a:rPr lang="uk-UA" smtClean="0"/>
              <a:t>15.06.2015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3B96A-AF83-488C-ADC1-33530B7E26A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2323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995F58-EC4E-43AA-A118-B5BDE251BEAD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27537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9E3474-3283-4F20-B67C-D52E044FA0AD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2061711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A67794-B537-40E3-8400-B4EE1201D49C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392914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CE7360-AA0E-4CBA-8F75-E06951F3521A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1435452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82427A-5EF6-4EF5-AD2A-6EABFCD01E32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65340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1B1999-A4AD-4680-903B-A796E78BFD1E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942029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211575-E50C-43A2-9EA2-BBA13CB2A9E0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870404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569C75-9E29-4B53-BB3E-F142C008D6F1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55734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95DCA8-51DE-4CB0-BC5C-2B642320C05D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445451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791F51-131A-4686-972E-D0823D5F7C4A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775341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4236FC-5647-4949-BAFF-CA9E3BBBA175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63177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CED109-ED0A-460B-995E-07E7CAED9BF5}" type="slidenum">
              <a:rPr lang="ru-RU" altLang="uk-UA"/>
              <a:pPr/>
              <a:t>‹#›</a:t>
            </a:fld>
            <a:endParaRPr lang="ru-RU" altLang="uk-UA"/>
          </a:p>
        </p:txBody>
      </p:sp>
    </p:spTree>
    <p:extLst>
      <p:ext uri="{BB962C8B-B14F-4D97-AF65-F5344CB8AC3E}">
        <p14:creationId xmlns:p14="http://schemas.microsoft.com/office/powerpoint/2010/main" val="3456164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uk-UA" smtClean="0"/>
              <a:t>Образец текста</a:t>
            </a:r>
          </a:p>
          <a:p>
            <a:pPr lvl="1"/>
            <a:r>
              <a:rPr lang="ru-RU" altLang="uk-UA" smtClean="0"/>
              <a:t>Второй уровень</a:t>
            </a:r>
          </a:p>
          <a:p>
            <a:pPr lvl="2"/>
            <a:r>
              <a:rPr lang="ru-RU" altLang="uk-UA" smtClean="0"/>
              <a:t>Третий уровень</a:t>
            </a:r>
          </a:p>
          <a:p>
            <a:pPr lvl="3"/>
            <a:r>
              <a:rPr lang="ru-RU" altLang="uk-UA" smtClean="0"/>
              <a:t>Четвертый уровень</a:t>
            </a:r>
          </a:p>
          <a:p>
            <a:pPr lvl="4"/>
            <a:r>
              <a:rPr lang="ru-RU" altLang="uk-UA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 altLang="uk-U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94BA192-E14B-4118-82CE-422506ECF135}" type="slidenum">
              <a:rPr lang="ru-RU" altLang="uk-UA"/>
              <a:pPr/>
              <a:t>‹#›</a:t>
            </a:fld>
            <a:endParaRPr lang="ru-RU" alt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3.vs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4.vs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5.vs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microsoft.com/office/2007/relationships/hdphoto" Target="../media/hdphoto2.wdp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6.vs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8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.vs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2.vsd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8000">
              <a:schemeClr val="accent1">
                <a:lumMod val="67000"/>
              </a:schemeClr>
            </a:gs>
            <a:gs pos="47000">
              <a:schemeClr val="accent1">
                <a:lumMod val="97000"/>
                <a:lumOff val="3000"/>
              </a:schemeClr>
            </a:gs>
            <a:gs pos="62840">
              <a:srgbClr val="C6E5E8"/>
            </a:gs>
            <a:gs pos="69500">
              <a:srgbClr val="CAE7E9"/>
            </a:gs>
            <a:gs pos="92000">
              <a:schemeClr val="accent1">
                <a:lumMod val="60000"/>
                <a:lumOff val="4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4213" y="1886967"/>
            <a:ext cx="7772400" cy="1470025"/>
          </a:xfrm>
        </p:spPr>
        <p:txBody>
          <a:bodyPr/>
          <a:lstStyle/>
          <a:p>
            <a:pPr eaLnBrk="1" hangingPunct="1"/>
            <a:r>
              <a:rPr lang="uk-UA" alt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Дипломний проект </a:t>
            </a:r>
            <a:br>
              <a:rPr lang="uk-UA" alt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«Розробка корпоративної мережі групи аптек «</a:t>
            </a:r>
            <a:r>
              <a:rPr lang="uk-UA" altLang="uk-UA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Валидол</a:t>
            </a:r>
            <a:r>
              <a:rPr lang="uk-UA" alt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3973224"/>
            <a:ext cx="3744912" cy="1714500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Розробив: студент гр. 1КІ-14сп</a:t>
            </a:r>
          </a:p>
          <a:p>
            <a:pPr algn="l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Шарук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Богдан Валерійович</a:t>
            </a:r>
          </a:p>
          <a:p>
            <a:pPr algn="l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Керівник: 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</a:t>
            </a:r>
          </a:p>
          <a:p>
            <a:pPr algn="l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Захарченко Сергій Михайлович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115616" y="476672"/>
            <a:ext cx="7200800" cy="1512168"/>
          </a:xfrm>
          <a:prstGeom prst="rect">
            <a:avLst/>
          </a:prstGeom>
          <a:ln>
            <a:noFill/>
          </a:ln>
        </p:spPr>
        <p:txBody>
          <a:bodyPr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Вінницький національний технічний університет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інформаційних технологій та комп’ютерної інженерії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обчислювальної техніки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uk-UA" sz="20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054" name="TextBox 6"/>
          <p:cNvSpPr txBox="1">
            <a:spLocks noChangeArrowheads="1"/>
          </p:cNvSpPr>
          <p:nvPr/>
        </p:nvSpPr>
        <p:spPr bwMode="auto">
          <a:xfrm>
            <a:off x="3203848" y="6084004"/>
            <a:ext cx="25442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uk-UA" alt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 Вінниця – 2015 рік</a:t>
            </a:r>
            <a:endParaRPr lang="uk-UA" alt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 горизонтальної кабельної системи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57199" y="1417637"/>
            <a:ext cx="1193416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211736"/>
              </p:ext>
            </p:extLst>
          </p:nvPr>
        </p:nvGraphicFramePr>
        <p:xfrm>
          <a:off x="522040" y="1301006"/>
          <a:ext cx="8298432" cy="544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7" name="Visio" r:id="rId3" imgW="26212878" imgH="15163789" progId="Visio.Drawing.15">
                  <p:embed/>
                </p:oleObj>
              </mc:Choice>
              <mc:Fallback>
                <p:oleObj name="Visio" r:id="rId3" imgW="26212878" imgH="15163789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40" y="1301006"/>
                        <a:ext cx="8298432" cy="54403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540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/>
          <a:lstStyle/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відеоспостереження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59633" y="1556791"/>
            <a:ext cx="1369398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769418"/>
              </p:ext>
            </p:extLst>
          </p:nvPr>
        </p:nvGraphicFramePr>
        <p:xfrm>
          <a:off x="1291354" y="908720"/>
          <a:ext cx="7128792" cy="5766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91" name="Visio" r:id="rId3" imgW="8067723" imgH="6429278" progId="Visio.Drawing.15">
                  <p:embed/>
                </p:oleObj>
              </mc:Choice>
              <mc:Fallback>
                <p:oleObj name="Visio" r:id="rId3" imgW="8067723" imgH="6429278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1354" y="908720"/>
                        <a:ext cx="7128792" cy="57664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4014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Реалізація сервісу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VoIP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187623" y="1772815"/>
            <a:ext cx="1061652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5401593"/>
              </p:ext>
            </p:extLst>
          </p:nvPr>
        </p:nvGraphicFramePr>
        <p:xfrm>
          <a:off x="899592" y="1556792"/>
          <a:ext cx="7339343" cy="504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15" name="Visio" r:id="rId3" imgW="17525911" imgH="12068190" progId="Visio.Drawing.15">
                  <p:embed/>
                </p:oleObj>
              </mc:Choice>
              <mc:Fallback>
                <p:oleObj name="Visio" r:id="rId3" imgW="17525911" imgH="1206819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556792"/>
                        <a:ext cx="7339343" cy="50405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47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Пасивне обладнання мережі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://xn--j1anb.xn--j1amh/media/catalog/product/cache/1/image/800x600/724ad7f18fe37b3f959a822866708fcb/_/2/_2_7_3.jpg"/>
          <p:cNvPicPr/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128" t="24691" r="13533" b="27309"/>
          <a:stretch/>
        </p:blipFill>
        <p:spPr bwMode="auto">
          <a:xfrm>
            <a:off x="742953" y="1063963"/>
            <a:ext cx="4678045" cy="2232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14962" y="3420528"/>
            <a:ext cx="28114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Шафа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IPCOM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моделі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9U ДС</a:t>
            </a:r>
            <a:endParaRPr lang="uk-UA" sz="1600" b="1" dirty="0"/>
          </a:p>
        </p:txBody>
      </p:sp>
      <p:pic>
        <p:nvPicPr>
          <p:cNvPr id="5" name="Рисунок 4" descr="http://images.ua.prom.st/152463890_w640_h640_uutp6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799" y="1038563"/>
            <a:ext cx="1438275" cy="22574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546389" y="3425304"/>
            <a:ext cx="31404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Кабель «скручена пара»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UTP 5e</a:t>
            </a:r>
            <a:endParaRPr lang="uk-UA" sz="1600" b="1" dirty="0"/>
          </a:p>
        </p:txBody>
      </p:sp>
      <p:pic>
        <p:nvPicPr>
          <p:cNvPr id="62466" name="Picture 2" descr="http://mastadon.ru/d/430230/d/roz_rj45_2_en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372" y="3700026"/>
            <a:ext cx="3802021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81975" y="6068770"/>
            <a:ext cx="38381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Телекомунікаційна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розетка KDWP6035</a:t>
            </a:r>
            <a:endParaRPr lang="uk-UA" sz="1600" b="1" dirty="0"/>
          </a:p>
        </p:txBody>
      </p:sp>
    </p:spTree>
    <p:extLst>
      <p:ext uri="{BB962C8B-B14F-4D97-AF65-F5344CB8AC3E}">
        <p14:creationId xmlns:p14="http://schemas.microsoft.com/office/powerpoint/2010/main" val="331711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Активне обладнання мережі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7504" y="109959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60417" name="Рисунок 10" descr="http://shop.nag.ru/uploads/catalog_item_image_main/WS-C2960-24TT-L_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410445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6277" y="2204864"/>
            <a:ext cx="398166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uk-UA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Комутатор</a:t>
            </a:r>
            <a:r>
              <a:rPr kumimoji="0" lang="ru-RU" alt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uk-UA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Cisco</a:t>
            </a:r>
            <a:r>
              <a:rPr kumimoji="0" lang="ru-RU" altLang="uk-U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WS-C2960-24TT-L</a:t>
            </a:r>
            <a:endParaRPr kumimoji="0" lang="ru-RU" altLang="uk-U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shop.nag.ru/uploads/catalog_item_image_main/CISCO1921_K9_big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916" b="23458"/>
          <a:stretch/>
        </p:blipFill>
        <p:spPr bwMode="auto">
          <a:xfrm>
            <a:off x="4799653" y="1203313"/>
            <a:ext cx="3887147" cy="10669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12925" y="2154342"/>
            <a:ext cx="26874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Маршрутизатор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Cisco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1921</a:t>
            </a:r>
            <a:endParaRPr lang="uk-UA" sz="1600" b="1" dirty="0"/>
          </a:p>
        </p:txBody>
      </p:sp>
      <p:pic>
        <p:nvPicPr>
          <p:cNvPr id="8" name="Рисунок 7" descr="http://www.cisco.com/c/en/us/products/servers-unified-computing/ucs-c22-m3-rack-server/index/_jcr_content/series_data_hero/data-hero-image/data-hero-image-trigger/parsys-for-c26v4/frameworkimage.img.jpg/c22_m3_rack_server_large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" t="15338" r="1221" b="16992"/>
          <a:stretch/>
        </p:blipFill>
        <p:spPr bwMode="auto">
          <a:xfrm>
            <a:off x="322411" y="3111452"/>
            <a:ext cx="4032448" cy="8575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1316" y="4026550"/>
            <a:ext cx="28946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Сервер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Cisco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UCSC-C22-M3S</a:t>
            </a:r>
            <a:endParaRPr lang="uk-UA" sz="1600" b="1" dirty="0"/>
          </a:p>
        </p:txBody>
      </p:sp>
      <p:pic>
        <p:nvPicPr>
          <p:cNvPr id="10" name="Рисунок 9" descr="http://images.ua.prom.st/148487936_w640_h640_irwsdi_hdm.pn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66" b="4654"/>
          <a:stretch/>
        </p:blipFill>
        <p:spPr bwMode="auto">
          <a:xfrm>
            <a:off x="5895835" y="2742107"/>
            <a:ext cx="1771035" cy="122976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www.elvis.com.ua/images/stories/virtuemart/product/34bde2a44c9e11e492d7002622c92b42_34bde2a54c9e11e492d7002622c92b42.jpg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2" t="36328" r="1750" b="33841"/>
          <a:stretch/>
        </p:blipFill>
        <p:spPr bwMode="auto">
          <a:xfrm>
            <a:off x="339571" y="4933138"/>
            <a:ext cx="3582144" cy="10877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29060" y="6194338"/>
            <a:ext cx="36031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Відеореєстратор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Dahua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DH-NVR7208</a:t>
            </a:r>
            <a:endParaRPr lang="uk-UA" sz="1600" b="1" dirty="0"/>
          </a:p>
        </p:txBody>
      </p:sp>
      <p:pic>
        <p:nvPicPr>
          <p:cNvPr id="13" name="Рисунок 12" descr="http://xn--h1aemkx.com.ua/image/cache/SPA303-G2CW-500x500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2" t="20092" b="23657"/>
          <a:stretch/>
        </p:blipFill>
        <p:spPr bwMode="auto">
          <a:xfrm>
            <a:off x="5347098" y="4629963"/>
            <a:ext cx="2506680" cy="16073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172034" y="6237312"/>
            <a:ext cx="28568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IP-телефон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Cisco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SPA 303-G2</a:t>
            </a:r>
            <a:endParaRPr lang="uk-UA" sz="1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33864" y="4026550"/>
            <a:ext cx="24949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Камера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Secure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IPW-1.3M</a:t>
            </a:r>
            <a:endParaRPr lang="uk-UA" sz="1600" b="1" dirty="0"/>
          </a:p>
        </p:txBody>
      </p:sp>
    </p:spTree>
    <p:extLst>
      <p:ext uri="{BB962C8B-B14F-4D97-AF65-F5344CB8AC3E}">
        <p14:creationId xmlns:p14="http://schemas.microsoft.com/office/powerpoint/2010/main" val="201057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Технології та </a:t>
            </a:r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протоколи</a:t>
            </a:r>
            <a:endParaRPr lang="uk-UA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2880" y="1699592"/>
            <a:ext cx="8229600" cy="5257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SSH –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віддалений доступ;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VLAN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логічна структуризація;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DHCP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динамічна адресація;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VoIP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передача голосу через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IP-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мережу;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VPN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об'єднання офісів через загальнодоступну мережу;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IPsec –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шифрування та автентифікація;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ACL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фільтрація трафіку та контроль доступу.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2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Схема корпоративної мережі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 flipV="1">
            <a:off x="457200" y="238820"/>
            <a:ext cx="6950064" cy="46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4181290"/>
              </p:ext>
            </p:extLst>
          </p:nvPr>
        </p:nvGraphicFramePr>
        <p:xfrm>
          <a:off x="227695" y="1381820"/>
          <a:ext cx="8688609" cy="5328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0" name="Visio" r:id="rId3" imgW="31632481" imgH="19392838" progId="Visio.Drawing.15">
                  <p:embed/>
                </p:oleObj>
              </mc:Choice>
              <mc:Fallback>
                <p:oleObj name="Visio" r:id="rId3" imgW="31632481" imgH="19392838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695" y="1381820"/>
                        <a:ext cx="8688609" cy="53285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996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-27384"/>
            <a:ext cx="8229600" cy="1143000"/>
          </a:xfrm>
        </p:spPr>
        <p:txBody>
          <a:bodyPr/>
          <a:lstStyle/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мережі в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Cisco Packet Tracer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21" b="4709"/>
          <a:stretch>
            <a:fillRect/>
          </a:stretch>
        </p:blipFill>
        <p:spPr bwMode="auto">
          <a:xfrm>
            <a:off x="1077174" y="1340768"/>
            <a:ext cx="7112979" cy="5217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312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323528" y="24921"/>
            <a:ext cx="8569325" cy="722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tabLst>
                <a:tab pos="90805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90805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90805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9080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9080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080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080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080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0805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uk-UA" altLang="uk-UA" b="1" dirty="0" smtClean="0">
                <a:latin typeface="Times New Roman" panose="02020603050405020304" pitchFamily="18" charset="0"/>
              </a:rPr>
              <a:t>ВИСНОВКИ</a:t>
            </a:r>
          </a:p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uk-UA" altLang="uk-UA" sz="2000" b="1" dirty="0">
              <a:latin typeface="Times New Roman" panose="02020603050405020304" pitchFamily="18" charset="0"/>
            </a:endParaRPr>
          </a:p>
          <a:p>
            <a:pPr marL="457200" indent="-457200" algn="just" eaLnBrk="1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lang="uk-UA" altLang="uk-UA" sz="2400" dirty="0" smtClean="0">
                <a:latin typeface="Times New Roman" panose="02020603050405020304" pitchFamily="18" charset="0"/>
              </a:rPr>
              <a:t>Виконано  техніко-економічне </a:t>
            </a:r>
            <a:r>
              <a:rPr lang="uk-UA" altLang="uk-UA" sz="2400" dirty="0" err="1" smtClean="0">
                <a:latin typeface="Times New Roman" panose="02020603050405020304" pitchFamily="18" charset="0"/>
              </a:rPr>
              <a:t>обгрунтування</a:t>
            </a:r>
            <a:r>
              <a:rPr lang="uk-UA" altLang="uk-UA" sz="2400" dirty="0" smtClean="0">
                <a:latin typeface="Times New Roman" panose="02020603050405020304" pitchFamily="18" charset="0"/>
              </a:rPr>
              <a:t> доцільності розробки корпоративної мережі.</a:t>
            </a:r>
          </a:p>
          <a:p>
            <a:pPr marL="457200" indent="-457200" algn="just" eaLnBrk="1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lang="uk-UA" altLang="uk-UA" sz="2400" dirty="0" smtClean="0">
                <a:latin typeface="Times New Roman" panose="02020603050405020304" pitchFamily="18" charset="0"/>
              </a:rPr>
              <a:t>Розглянуто сучасні технології проектування корпоративних мереж.</a:t>
            </a:r>
          </a:p>
          <a:p>
            <a:pPr marL="457200" indent="-457200" algn="just" eaLnBrk="1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lang="uk-UA" altLang="uk-UA" sz="2400" dirty="0" smtClean="0">
                <a:latin typeface="Times New Roman" panose="02020603050405020304" pitchFamily="18" charset="0"/>
              </a:rPr>
              <a:t>Розроблено логічну структуру мережі.</a:t>
            </a:r>
          </a:p>
          <a:p>
            <a:pPr marL="457200" indent="-457200" algn="just" eaLnBrk="1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lang="uk-UA" altLang="uk-UA" sz="2400" dirty="0" smtClean="0">
                <a:latin typeface="Times New Roman" panose="02020603050405020304" pitchFamily="18" charset="0"/>
              </a:rPr>
              <a:t>Спроектовано СКС для відділень підприємства.</a:t>
            </a:r>
          </a:p>
          <a:p>
            <a:pPr marL="457200" indent="-457200" algn="just" eaLnBrk="1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lang="uk-UA" altLang="uk-UA" sz="2400" dirty="0" smtClean="0">
                <a:latin typeface="Times New Roman" panose="02020603050405020304" pitchFamily="18" charset="0"/>
              </a:rPr>
              <a:t>Розгорнуто системи відеоспостереження та </a:t>
            </a:r>
            <a:r>
              <a:rPr lang="en-US" altLang="uk-UA" sz="2400" dirty="0" smtClean="0">
                <a:latin typeface="Times New Roman" panose="02020603050405020304" pitchFamily="18" charset="0"/>
              </a:rPr>
              <a:t>IP-</a:t>
            </a:r>
            <a:r>
              <a:rPr lang="uk-UA" altLang="uk-UA" sz="2400" dirty="0" smtClean="0">
                <a:latin typeface="Times New Roman" panose="02020603050405020304" pitchFamily="18" charset="0"/>
              </a:rPr>
              <a:t>телефонії.</a:t>
            </a:r>
          </a:p>
          <a:p>
            <a:pPr marL="457200" indent="-457200" algn="just" eaLnBrk="1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lang="uk-UA" altLang="uk-UA" sz="2400" dirty="0" smtClean="0">
                <a:latin typeface="Times New Roman" panose="02020603050405020304" pitchFamily="18" charset="0"/>
              </a:rPr>
              <a:t>Підібрано та налаштовано мережеве обладнання. </a:t>
            </a:r>
          </a:p>
          <a:p>
            <a:pPr marL="457200" indent="-457200" algn="just" eaLnBrk="1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lang="uk-UA" altLang="uk-UA" sz="2400" dirty="0" smtClean="0">
                <a:latin typeface="Times New Roman" panose="02020603050405020304" pitchFamily="18" charset="0"/>
              </a:rPr>
              <a:t>Виконано моделювання корпоративної мережі в середовищі </a:t>
            </a:r>
            <a:r>
              <a:rPr lang="en-US" altLang="uk-UA" sz="2400" dirty="0" smtClean="0">
                <a:latin typeface="Times New Roman" panose="02020603050405020304" pitchFamily="18" charset="0"/>
              </a:rPr>
              <a:t>Cisco Packet Tracer</a:t>
            </a:r>
            <a:r>
              <a:rPr lang="uk-UA" altLang="uk-UA" sz="2400" dirty="0" smtClean="0">
                <a:latin typeface="Times New Roman" panose="02020603050405020304" pitchFamily="18" charset="0"/>
              </a:rPr>
              <a:t>.</a:t>
            </a:r>
            <a:endParaRPr lang="en-US" altLang="uk-UA" sz="2400" dirty="0" smtClean="0">
              <a:latin typeface="Times New Roman" panose="02020603050405020304" pitchFamily="18" charset="0"/>
            </a:endParaRPr>
          </a:p>
          <a:p>
            <a:pPr marL="457200" indent="-457200" algn="just" eaLnBrk="1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lang="uk-UA" altLang="uk-UA" sz="2400" dirty="0" smtClean="0">
                <a:latin typeface="Times New Roman" panose="02020603050405020304" pitchFamily="18" charset="0"/>
              </a:rPr>
              <a:t>Проведені розрахунки витрат на розробку та організацію корпоративної мережі, а також розраховані експлуатаційні витрати на підтримку мережі.</a:t>
            </a: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uk-UA" altLang="uk-UA" sz="20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ChangeArrowheads="1"/>
          </p:cNvSpPr>
          <p:nvPr/>
        </p:nvSpPr>
        <p:spPr bwMode="auto">
          <a:xfrm>
            <a:off x="0" y="23383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sz="1800"/>
          </a:p>
        </p:txBody>
      </p:sp>
      <p:sp>
        <p:nvSpPr>
          <p:cNvPr id="16387" name="Rectangle 9"/>
          <p:cNvSpPr>
            <a:spLocks noChangeArrowheads="1"/>
          </p:cNvSpPr>
          <p:nvPr/>
        </p:nvSpPr>
        <p:spPr bwMode="auto">
          <a:xfrm>
            <a:off x="0" y="2185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uk-UA" altLang="uk-UA" sz="1800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1869201" y="2780928"/>
            <a:ext cx="5941049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uk-UA" altLang="uk-UA" sz="6000" dirty="0">
                <a:latin typeface="Arial" charset="0"/>
              </a:rPr>
              <a:t>Дякую за </a:t>
            </a:r>
            <a:r>
              <a:rPr lang="uk-UA" altLang="uk-UA" sz="6000" dirty="0" smtClean="0">
                <a:latin typeface="Arial" charset="0"/>
              </a:rPr>
              <a:t>увагу!</a:t>
            </a:r>
            <a:r>
              <a:rPr lang="ru-RU" altLang="uk-UA" sz="6000" dirty="0" smtClean="0">
                <a:latin typeface="Arial" charset="0"/>
              </a:rPr>
              <a:t> </a:t>
            </a:r>
            <a:endParaRPr lang="ru-RU" altLang="uk-UA" sz="60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chemeClr val="accent1">
                <a:lumMod val="67000"/>
              </a:schemeClr>
            </a:gs>
            <a:gs pos="47000">
              <a:schemeClr val="accent1">
                <a:lumMod val="97000"/>
                <a:lumOff val="3000"/>
              </a:schemeClr>
            </a:gs>
            <a:gs pos="62840">
              <a:srgbClr val="C6E5E8"/>
            </a:gs>
            <a:gs pos="69500">
              <a:srgbClr val="CAE7E9"/>
            </a:gs>
            <a:gs pos="92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46856" y="548606"/>
            <a:ext cx="8229600" cy="792162"/>
          </a:xfrm>
        </p:spPr>
        <p:txBody>
          <a:bodyPr/>
          <a:lstStyle/>
          <a:p>
            <a:pPr eaLnBrk="1" hangingPunct="1"/>
            <a:r>
              <a:rPr lang="uk-UA" alt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ТЕМИ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57200" y="1125686"/>
            <a:ext cx="8229600" cy="5327650"/>
          </a:xfrm>
          <a:noFill/>
        </p:spPr>
        <p:txBody>
          <a:bodyPr/>
          <a:lstStyle/>
          <a:p>
            <a:pPr marL="0" indent="0" algn="just">
              <a:lnSpc>
                <a:spcPct val="150000"/>
              </a:lnSpc>
              <a:spcBef>
                <a:spcPts val="1200"/>
              </a:spcBef>
              <a:buNone/>
              <a:defRPr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lnSpc>
                <a:spcPct val="150000"/>
              </a:lnSpc>
              <a:spcBef>
                <a:spcPts val="1200"/>
              </a:spcBef>
              <a:buNone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Актуальність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даної теми обумовлена широким використанням корпоративних мереж у різних сферах діяльності людини, тобто надійний зв'язок між підрозділами, оперативний контроль, простота управління і висока швидкість документообігу здатні підвищити конкурентоспроможність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компанії та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зробити її більш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процвітаючою.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1200"/>
              </a:spcBef>
              <a:buNone/>
              <a:defRPr/>
            </a:pP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8000">
              <a:schemeClr val="accent1">
                <a:lumMod val="67000"/>
              </a:schemeClr>
            </a:gs>
            <a:gs pos="47000">
              <a:schemeClr val="accent1">
                <a:lumMod val="97000"/>
                <a:lumOff val="3000"/>
              </a:schemeClr>
            </a:gs>
            <a:gs pos="62840">
              <a:srgbClr val="C6E5E8"/>
            </a:gs>
            <a:gs pos="69500">
              <a:srgbClr val="CAE7E9"/>
            </a:gs>
            <a:gs pos="92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ДИПЛОМНОГО ПРОЕКТУ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" y="1090661"/>
            <a:ext cx="8435280" cy="6082755"/>
          </a:xfrm>
        </p:spPr>
        <p:txBody>
          <a:bodyPr/>
          <a:lstStyle/>
          <a:p>
            <a:pPr marL="0" indent="0" algn="just">
              <a:lnSpc>
                <a:spcPct val="130000"/>
              </a:lnSpc>
              <a:spcBef>
                <a:spcPts val="0"/>
              </a:spcBef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дипломного проекту є розробка корпоративної мережі для групи аптек «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Валидол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lnSpc>
                <a:spcPct val="130000"/>
              </a:lnSpc>
              <a:spcBef>
                <a:spcPts val="0"/>
              </a:spcBef>
              <a:buNone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корпоративної мережі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між всіма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відділами підприємства, дозволить об’єднати віддалені комп’ютери, системи відеоспостереження та телефонії в єдину мережу. 	Основним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завданням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корпоративної мережі є полегшення та збільшення ефективності роботи працівників і передачі даних, управління організацією і адміністрування робочих станцій, зменшення паперової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документації та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використання спеціалізованих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сервісів, які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зберігаються на мережевому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сервері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8169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000">
              <a:schemeClr val="accent1">
                <a:lumMod val="67000"/>
              </a:schemeClr>
            </a:gs>
            <a:gs pos="22000">
              <a:schemeClr val="accent1">
                <a:lumMod val="97000"/>
                <a:lumOff val="3000"/>
              </a:schemeClr>
            </a:gs>
            <a:gs pos="44000">
              <a:srgbClr val="C6E5E8"/>
            </a:gs>
            <a:gs pos="65000">
              <a:srgbClr val="CAE7E9"/>
            </a:gs>
            <a:gs pos="82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uk-UA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ДИПЛОМНОГО ПРОЕКТУ</a:t>
            </a:r>
            <a:endParaRPr lang="uk-UA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мети ДП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 виконати такі завдання:</a:t>
            </a:r>
          </a:p>
          <a:p>
            <a:pPr marL="0" lvl="0" indent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Виконати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техніко-економічне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обгрунтування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доцільності розробки корпоративної мережі.</a:t>
            </a:r>
          </a:p>
          <a:p>
            <a:pPr marL="0" lvl="0" indent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Провести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сучасних технологій та принципів побудови корпоративних мереж.</a:t>
            </a:r>
          </a:p>
          <a:p>
            <a:pPr marL="0" lvl="0" indent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Розробити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логічну структуру комп’ютерної мережі.</a:t>
            </a:r>
          </a:p>
          <a:p>
            <a:pPr marL="0" lvl="0" indent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Спроектувати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структуровану кабельну систему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Спроектувати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 відеоспостереження та IP-телефонії.</a:t>
            </a:r>
          </a:p>
          <a:p>
            <a:pPr marL="0" lvl="0" indent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Підібрати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обладнання для організації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</a:p>
          <a:p>
            <a:pPr marL="0" lvl="0" indent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Налаштувати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активне </a:t>
            </a: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мережеве обладнання.</a:t>
            </a:r>
          </a:p>
          <a:p>
            <a:pPr marL="0" lvl="0" indent="0">
              <a:buNone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Перевірити 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працездатність комп’ютерної мережі шляхом моделювання у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Cisco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Packet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Tracer</a:t>
            </a: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1222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Загальна схема корпоративної мережі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043608" y="1628800"/>
            <a:ext cx="1104940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190144"/>
              </p:ext>
            </p:extLst>
          </p:nvPr>
        </p:nvGraphicFramePr>
        <p:xfrm>
          <a:off x="790808" y="1268760"/>
          <a:ext cx="7741632" cy="5309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2" name="Visio" r:id="rId3" imgW="19773979" imgH="13515844" progId="Visio.Drawing.15">
                  <p:embed/>
                </p:oleObj>
              </mc:Choice>
              <mc:Fallback>
                <p:oleObj name="Visio" r:id="rId3" imgW="19773979" imgH="13515844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0808" y="1268760"/>
                        <a:ext cx="7741632" cy="530925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391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808"/>
            <a:ext cx="8229600" cy="1143000"/>
          </a:xfrm>
        </p:spPr>
        <p:txBody>
          <a:bodyPr/>
          <a:lstStyle/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Інформаційні потреби підрозділів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67" y="2348880"/>
            <a:ext cx="886366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34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Логічна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структуризація корпоративної мережі</a:t>
            </a:r>
            <a:endParaRPr lang="uk-UA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08618"/>
            <a:ext cx="8271886" cy="386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48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/>
          <a:lstStyle/>
          <a:p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Адресація корпоративної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мережі</a:t>
            </a:r>
            <a:endParaRPr lang="uk-UA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" y="1916832"/>
            <a:ext cx="8229599" cy="387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8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uk-UA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Проектування СКС</a:t>
            </a:r>
            <a:endParaRPr lang="uk-UA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91119"/>
              </p:ext>
            </p:extLst>
          </p:nvPr>
        </p:nvGraphicFramePr>
        <p:xfrm>
          <a:off x="293877" y="980728"/>
          <a:ext cx="8598603" cy="5472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0" name="Visio" r:id="rId3" imgW="12144370" imgH="7753302" progId="Visio.Drawing.15">
                  <p:embed/>
                </p:oleObj>
              </mc:Choice>
              <mc:Fallback>
                <p:oleObj name="Visio" r:id="rId3" imgW="12144370" imgH="7753302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877" y="980728"/>
                        <a:ext cx="8598603" cy="54726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837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2071</TotalTime>
  <Words>242</Words>
  <Application>Microsoft Office PowerPoint</Application>
  <PresentationFormat>Экран (4:3)</PresentationFormat>
  <Paragraphs>66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Times New Roman</vt:lpstr>
      <vt:lpstr>Wingdings 2</vt:lpstr>
      <vt:lpstr>Оформление по умолчанию</vt:lpstr>
      <vt:lpstr>Visio</vt:lpstr>
      <vt:lpstr>Документ Microsoft Visio</vt:lpstr>
      <vt:lpstr>Дипломний проект  на тему: «Розробка корпоративної мережі групи аптек «Валидол»</vt:lpstr>
      <vt:lpstr>АКТУАЛЬНІСТЬ ТЕМИ</vt:lpstr>
      <vt:lpstr>МЕТА ДИПЛОМНОГО ПРОЕКТУ</vt:lpstr>
      <vt:lpstr>ЗАВДАННЯ ДИПЛОМНОГО ПРОЕКТУ</vt:lpstr>
      <vt:lpstr>Загальна схема корпоративної мережі</vt:lpstr>
      <vt:lpstr>Інформаційні потреби підрозділів</vt:lpstr>
      <vt:lpstr>Логічна структуризація корпоративної мережі</vt:lpstr>
      <vt:lpstr>Адресація корпоративної мережі</vt:lpstr>
      <vt:lpstr>Проектування СКС</vt:lpstr>
      <vt:lpstr>Реалізація горизонтальної кабельної системи</vt:lpstr>
      <vt:lpstr>Система відеоспостереження</vt:lpstr>
      <vt:lpstr>Реалізація сервісу VoIP</vt:lpstr>
      <vt:lpstr>Пасивне обладнання мережі</vt:lpstr>
      <vt:lpstr>Активне обладнання мережі</vt:lpstr>
      <vt:lpstr>Технології та протоколи</vt:lpstr>
      <vt:lpstr>Схема корпоративної мережі</vt:lpstr>
      <vt:lpstr>Модель мережі в Cisco Packet Tracer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Віталік</dc:creator>
  <cp:lastModifiedBy>Богдан</cp:lastModifiedBy>
  <cp:revision>99</cp:revision>
  <cp:lastPrinted>2014-06-15T22:48:47Z</cp:lastPrinted>
  <dcterms:created xsi:type="dcterms:W3CDTF">2009-10-28T21:36:33Z</dcterms:created>
  <dcterms:modified xsi:type="dcterms:W3CDTF">2015-06-15T17:16:28Z</dcterms:modified>
</cp:coreProperties>
</file>