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s://vps.ua/clients/images/knowledgebase/R1Soft_1Dashboard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k.wikipedia.org/wiki/%D0%9F%D0%B0%D1%82%D1%87-%D0%BA%D0%BE%D1%80%D0%B4" TargetMode="External"/><Relationship Id="rId2" Type="http://schemas.openxmlformats.org/officeDocument/2006/relationships/hyperlink" Target="http://uk.wikipedia.org/w/index.php?title=%D0%9A%D0%B0%D0%B1%D0%B5%D0%BB%D1%8C%D0%BD%D0%B0_%D1%81%D0%B8%D1%81%D1%82%D0%B5%D0%BC%D0%B0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.wikipedia.org/wiki/%D0%97%D0%B0%D0%B3%D0%B0%D1%81%D0%B0%D0%BD%D0%BD%D1%8F" TargetMode="External"/><Relationship Id="rId5" Type="http://schemas.openxmlformats.org/officeDocument/2006/relationships/hyperlink" Target="http://uk.wikipedia.org/wiki/%D0%9F%D0%B5%D1%80%D0%B5%D0%B4%D0%B0%D0%B2%D0%B0%D0%BD%D0%BD%D1%8F_%D0%B4%D0%B0%D0%BD%D0%B8%D1%85" TargetMode="External"/><Relationship Id="rId4" Type="http://schemas.openxmlformats.org/officeDocument/2006/relationships/hyperlink" Target="http://uk.wikipedia.org/wiki/%D0%A0%D0%BE%D0%B7%D0%BD%D1%96%D0%BC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836712"/>
            <a:ext cx="8286808" cy="642942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uk-UA" sz="20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</a:t>
            </a:r>
            <a:r>
              <a:rPr lang="en-US" sz="20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br>
              <a:rPr lang="uk-UA" sz="20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  <a:br>
              <a:rPr lang="uk-UA" sz="20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Факультет комп’ютерних систем та мереж</a:t>
            </a:r>
            <a:br>
              <a:rPr lang="uk-UA" sz="20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обчислювальної техніки</a:t>
            </a:r>
            <a:endParaRPr lang="ru-RU" sz="20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859074"/>
            <a:ext cx="7786742" cy="1785950"/>
          </a:xfrm>
        </p:spPr>
        <p:txBody>
          <a:bodyPr/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Дипломний проект на тему: Розробка розподіленої мережі для магазинів «</a:t>
            </a:r>
            <a:r>
              <a:rPr lang="uk-UA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Віннімаг</a:t>
            </a: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en-US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5000628" y="3746415"/>
            <a:ext cx="396044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uk-UA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Виконав: </a:t>
            </a:r>
            <a:r>
              <a:rPr lang="uk-UA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ст. гр. </a:t>
            </a:r>
            <a:r>
              <a:rPr lang="uk-UA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КІ – 14 </a:t>
            </a:r>
            <a:r>
              <a:rPr lang="uk-UA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сп</a:t>
            </a:r>
            <a:endParaRPr lang="uk-UA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uk-UA" kern="0" dirty="0" err="1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Штельмах</a:t>
            </a:r>
            <a:r>
              <a:rPr lang="uk-UA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Р. В.</a:t>
            </a:r>
            <a:endParaRPr lang="uk-UA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466591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Керівник: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к. т. н., доцент каф. ОТ</a:t>
            </a:r>
          </a:p>
          <a:p>
            <a:r>
              <a:rPr lang="uk-UA" dirty="0" err="1">
                <a:latin typeface="Times New Roman" pitchFamily="18" charset="0"/>
                <a:cs typeface="Times New Roman" pitchFamily="18" charset="0"/>
              </a:rPr>
              <a:t>Захарченко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С.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6309320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м. Вінниця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467600" cy="48896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приміщення магазину у м. Київ</a:t>
            </a:r>
            <a:endParaRPr lang="uk-UA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071546"/>
            <a:ext cx="528641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62" y="142852"/>
            <a:ext cx="7467600" cy="91759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Розрахунок коробів та кабелю для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скс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магазину у м. Київ</a:t>
            </a:r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214422"/>
          <a:ext cx="3571899" cy="2928848"/>
        </p:xfrm>
        <a:graphic>
          <a:graphicData uri="http://schemas.openxmlformats.org/drawingml/2006/table">
            <a:tbl>
              <a:tblPr/>
              <a:tblGrid>
                <a:gridCol w="622498"/>
                <a:gridCol w="806112"/>
                <a:gridCol w="714305"/>
                <a:gridCol w="714305"/>
                <a:gridCol w="714679"/>
              </a:tblGrid>
              <a:tr h="1328648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№ кабінету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Кількість провідників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Площа поперечного перерізу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Розміри короба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метраж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7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134,4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15x10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19м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7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134,4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15x10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2м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7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134,4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15x10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3м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7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201,6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18х13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6м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7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201,6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18х13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20м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071934" y="1214422"/>
          <a:ext cx="4572032" cy="5332747"/>
        </p:xfrm>
        <a:graphic>
          <a:graphicData uri="http://schemas.openxmlformats.org/drawingml/2006/table">
            <a:tbl>
              <a:tblPr/>
              <a:tblGrid>
                <a:gridCol w="785818"/>
                <a:gridCol w="1125338"/>
                <a:gridCol w="956027"/>
                <a:gridCol w="956027"/>
                <a:gridCol w="748822"/>
              </a:tblGrid>
              <a:tr h="15875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№ кабінету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комп’ютер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Відстань 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від комутатора до комп'ютера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Технологічний запас 10%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Загальна довжина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PC-prod1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kiev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2,4м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26,4м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PC-ker-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kiev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27м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2,7м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29,7м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PC-adm-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kiev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18м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1,8м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20,6м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PC-prod2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kiev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1,1м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12,1м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18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Router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0,1м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1,1м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9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PC-bank1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kiev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1,1м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12,1м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9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PC-bank2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kiev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13м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1,3м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14,3м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4282" y="4429132"/>
            <a:ext cx="37862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1.Кабелю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UTP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категорії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5е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116,3 метрів</a:t>
            </a:r>
          </a:p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2.Короба для 3х кабелів з площею перерізу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201,6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потрібно 26М</a:t>
            </a:r>
          </a:p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Короба для 1х кабелю з площею перерізу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134,4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потрібно 24М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Розрахунок коробів та кабелю для </a:t>
            </a:r>
            <a:r>
              <a:rPr lang="uk-UA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скс</a:t>
            </a:r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магазину у м.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Могилів-Подільському</a:t>
            </a:r>
            <a:endParaRPr lang="uk-UA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00174"/>
            <a:ext cx="6910220" cy="51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Розрахунок коробів та кабелю для </a:t>
            </a:r>
            <a:r>
              <a:rPr lang="uk-UA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скс</a:t>
            </a:r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магазину у м.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Могилів-Подільському</a:t>
            </a:r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5" y="1500174"/>
          <a:ext cx="4000527" cy="2666930"/>
        </p:xfrm>
        <a:graphic>
          <a:graphicData uri="http://schemas.openxmlformats.org/drawingml/2006/table">
            <a:tbl>
              <a:tblPr/>
              <a:tblGrid>
                <a:gridCol w="800022"/>
                <a:gridCol w="800022"/>
                <a:gridCol w="800022"/>
                <a:gridCol w="800022"/>
                <a:gridCol w="800439"/>
              </a:tblGrid>
              <a:tr h="758276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кабінету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Кількість провідників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Площа поперечного перерізу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Розміри короба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метраж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6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134,4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alibri"/>
                          <a:ea typeface="Calibri"/>
                          <a:cs typeface="Times New Roman"/>
                        </a:rPr>
                        <a:t>15x10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6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134,4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15x10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2м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6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134,4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15x10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8м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6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201,6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18х13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8м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6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201,6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18х13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6м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143372" y="1500174"/>
          <a:ext cx="4500626" cy="5242164"/>
        </p:xfrm>
        <a:graphic>
          <a:graphicData uri="http://schemas.openxmlformats.org/drawingml/2006/table">
            <a:tbl>
              <a:tblPr/>
              <a:tblGrid>
                <a:gridCol w="874045"/>
                <a:gridCol w="956427"/>
                <a:gridCol w="956427"/>
                <a:gridCol w="882856"/>
                <a:gridCol w="830871"/>
              </a:tblGrid>
              <a:tr h="14144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300" dirty="0" err="1">
                          <a:latin typeface="Times New Roman"/>
                          <a:ea typeface="Times New Roman"/>
                          <a:cs typeface="Times New Roman"/>
                        </a:rPr>
                        <a:t>кабінету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комп’ютер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Відстань 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від комутатора до комп'ютера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Технологічний запас 10%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Загальна довжина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PC-prod1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mog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1,5м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16,5м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2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PC-ker-mog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2,1м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23,1м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2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PC-adm-mog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1,1м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12,1м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1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PC-bank1-mog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7,5</a:t>
                      </a: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0,75м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8,25м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1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PC-bank2-mog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9м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0,9м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9,9м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1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PC-prod</a:t>
                      </a: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2-</a:t>
                      </a: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mog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6м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0,6м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6,6м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23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Router-mog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0,1м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1,1м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45" marR="64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2844" y="4429132"/>
            <a:ext cx="38576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1.Кабелю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UTP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категорії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5е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77,95 метрів</a:t>
            </a:r>
          </a:p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2.Короба для 3х кабелів з площею перерізу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201,6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потрібно 14М</a:t>
            </a:r>
          </a:p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Короба для 1х кабелю з площею перерізу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134,4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потрібно 20М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631844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Динамічне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 адрес 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8115328" cy="1571636"/>
          </a:xfrm>
        </p:spPr>
        <p:txBody>
          <a:bodyPr/>
          <a:lstStyle/>
          <a:p>
            <a:pPr marL="0" indent="35560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DHCP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Dynamic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Configuration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Protocol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протокол динамічної конфігурації вузла)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протокол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прикладного рівня, що дозволяє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комп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ютерам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автоматично одержувати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ІР адресу 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й інші параметри, необхідні для роботи 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мережі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HC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2643182"/>
            <a:ext cx="5500726" cy="384760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560406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Налаштування віддаленого доступу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857232"/>
            <a:ext cx="4143404" cy="3500462"/>
          </a:xfrm>
        </p:spPr>
        <p:txBody>
          <a:bodyPr>
            <a:noAutofit/>
          </a:bodyPr>
          <a:lstStyle/>
          <a:p>
            <a:r>
              <a:rPr lang="en-US" sz="1600" dirty="0" err="1" smtClean="0"/>
              <a:t>cisco</a:t>
            </a:r>
            <a:r>
              <a:rPr lang="ru-RU" sz="1600" dirty="0" smtClean="0"/>
              <a:t># </a:t>
            </a:r>
            <a:r>
              <a:rPr lang="en-US" sz="1600" dirty="0" smtClean="0"/>
              <a:t>configure terminal</a:t>
            </a:r>
            <a:endParaRPr lang="uk-UA" sz="1600" dirty="0" smtClean="0"/>
          </a:p>
          <a:p>
            <a:r>
              <a:rPr lang="en-US" sz="1600" dirty="0" err="1" smtClean="0"/>
              <a:t>cisco</a:t>
            </a:r>
            <a:r>
              <a:rPr lang="en-US" sz="1600" dirty="0" smtClean="0"/>
              <a:t>(</a:t>
            </a:r>
            <a:r>
              <a:rPr lang="en-US" sz="1600" dirty="0" err="1" smtClean="0"/>
              <a:t>config</a:t>
            </a:r>
            <a:r>
              <a:rPr lang="en-US" sz="1600" dirty="0" smtClean="0"/>
              <a:t>)#hostname </a:t>
            </a:r>
            <a:r>
              <a:rPr lang="en-US" sz="1600" dirty="0" err="1" smtClean="0"/>
              <a:t>kiev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/>
              <a:t>kiev</a:t>
            </a:r>
            <a:r>
              <a:rPr lang="en-US" sz="1600" dirty="0" smtClean="0"/>
              <a:t> (</a:t>
            </a:r>
            <a:r>
              <a:rPr lang="en-US" sz="1600" dirty="0" err="1" smtClean="0"/>
              <a:t>config</a:t>
            </a:r>
            <a:r>
              <a:rPr lang="en-US" sz="1600" dirty="0" smtClean="0"/>
              <a:t>)#enable password </a:t>
            </a:r>
            <a:r>
              <a:rPr lang="en-US" sz="1600" dirty="0" err="1" smtClean="0"/>
              <a:t>cisco</a:t>
            </a:r>
            <a:endParaRPr lang="uk-UA" sz="1600" dirty="0" smtClean="0"/>
          </a:p>
          <a:p>
            <a:r>
              <a:rPr lang="en-US" sz="1600" dirty="0" err="1" smtClean="0"/>
              <a:t>kiev</a:t>
            </a:r>
            <a:r>
              <a:rPr lang="en-US" sz="1600" dirty="0" smtClean="0"/>
              <a:t> (</a:t>
            </a:r>
            <a:r>
              <a:rPr lang="en-US" sz="1600" dirty="0" err="1" smtClean="0"/>
              <a:t>config</a:t>
            </a:r>
            <a:r>
              <a:rPr lang="en-US" sz="1600" dirty="0" smtClean="0"/>
              <a:t>)#</a:t>
            </a:r>
            <a:r>
              <a:rPr lang="en-US" sz="1600" dirty="0" err="1" smtClean="0"/>
              <a:t>ip</a:t>
            </a:r>
            <a:r>
              <a:rPr lang="en-US" sz="1600" dirty="0" smtClean="0"/>
              <a:t> domain name cisco.com</a:t>
            </a:r>
            <a:br>
              <a:rPr lang="en-US" sz="1600" dirty="0" smtClean="0"/>
            </a:br>
            <a:r>
              <a:rPr lang="en-US" sz="1600" dirty="0" err="1" smtClean="0"/>
              <a:t>kiev</a:t>
            </a:r>
            <a:r>
              <a:rPr lang="en-US" sz="1600" dirty="0" smtClean="0"/>
              <a:t> (</a:t>
            </a:r>
            <a:r>
              <a:rPr lang="en-US" sz="1600" dirty="0" err="1" smtClean="0"/>
              <a:t>config</a:t>
            </a:r>
            <a:r>
              <a:rPr lang="en-US" sz="1600" dirty="0" smtClean="0"/>
              <a:t>)# crypto key generate </a:t>
            </a:r>
            <a:r>
              <a:rPr lang="en-US" sz="1600" dirty="0" err="1" smtClean="0"/>
              <a:t>rsa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/>
              <a:t>kiev</a:t>
            </a:r>
            <a:r>
              <a:rPr lang="en-US" sz="1600" dirty="0" smtClean="0"/>
              <a:t> (</a:t>
            </a:r>
            <a:r>
              <a:rPr lang="en-US" sz="1600" dirty="0" err="1" smtClean="0"/>
              <a:t>config</a:t>
            </a:r>
            <a:r>
              <a:rPr lang="en-US" sz="1600" dirty="0" smtClean="0"/>
              <a:t>)# username user </a:t>
            </a:r>
            <a:r>
              <a:rPr lang="en-US" sz="1600" dirty="0" err="1" smtClean="0"/>
              <a:t>kiev</a:t>
            </a:r>
            <a:r>
              <a:rPr lang="en-US" sz="1600" dirty="0" smtClean="0"/>
              <a:t>  password </a:t>
            </a:r>
            <a:r>
              <a:rPr lang="en-US" sz="1600" dirty="0" err="1" smtClean="0"/>
              <a:t>cisco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/>
              <a:t>kiev</a:t>
            </a:r>
            <a:r>
              <a:rPr lang="en-US" sz="1600" dirty="0" smtClean="0"/>
              <a:t> (</a:t>
            </a:r>
            <a:r>
              <a:rPr lang="en-US" sz="1600" dirty="0" err="1" smtClean="0"/>
              <a:t>config</a:t>
            </a:r>
            <a:r>
              <a:rPr lang="en-US" sz="1600" dirty="0" smtClean="0"/>
              <a:t>)# line </a:t>
            </a:r>
            <a:r>
              <a:rPr lang="en-US" sz="1600" dirty="0" err="1" smtClean="0"/>
              <a:t>vty</a:t>
            </a:r>
            <a:r>
              <a:rPr lang="en-US" sz="1600" dirty="0" smtClean="0"/>
              <a:t> 0 4</a:t>
            </a:r>
            <a:br>
              <a:rPr lang="en-US" sz="1600" dirty="0" smtClean="0"/>
            </a:br>
            <a:r>
              <a:rPr lang="en-US" sz="1600" dirty="0" err="1" smtClean="0"/>
              <a:t>kiev</a:t>
            </a:r>
            <a:r>
              <a:rPr lang="en-US" sz="1600" dirty="0" smtClean="0"/>
              <a:t> (</a:t>
            </a:r>
            <a:r>
              <a:rPr lang="en-US" sz="1600" dirty="0" err="1" smtClean="0"/>
              <a:t>config</a:t>
            </a:r>
            <a:r>
              <a:rPr lang="en-US" sz="1600" dirty="0" smtClean="0"/>
              <a:t>-line)# transport input </a:t>
            </a:r>
            <a:r>
              <a:rPr lang="en-US" sz="1600" dirty="0" err="1" smtClean="0"/>
              <a:t>ssh</a:t>
            </a:r>
            <a:endParaRPr lang="uk-UA" sz="1600" dirty="0" smtClean="0"/>
          </a:p>
          <a:p>
            <a:r>
              <a:rPr lang="en-US" sz="1600" dirty="0" err="1" smtClean="0"/>
              <a:t>kiev</a:t>
            </a:r>
            <a:r>
              <a:rPr lang="en-US" sz="1600" dirty="0" smtClean="0"/>
              <a:t> (</a:t>
            </a:r>
            <a:r>
              <a:rPr lang="en-US" sz="1600" dirty="0" err="1" smtClean="0"/>
              <a:t>config</a:t>
            </a:r>
            <a:r>
              <a:rPr lang="en-US" sz="1600" dirty="0" smtClean="0"/>
              <a:t>-line)#password </a:t>
            </a:r>
            <a:r>
              <a:rPr lang="en-US" sz="1600" dirty="0" err="1" smtClean="0"/>
              <a:t>cisco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/>
              <a:t>kiev</a:t>
            </a:r>
            <a:r>
              <a:rPr lang="en-US" sz="1600" dirty="0" smtClean="0"/>
              <a:t> (</a:t>
            </a:r>
            <a:r>
              <a:rPr lang="en-US" sz="1600" dirty="0" err="1" smtClean="0"/>
              <a:t>config</a:t>
            </a:r>
            <a:r>
              <a:rPr lang="en-US" sz="1600" dirty="0" smtClean="0"/>
              <a:t>-line)# logging </a:t>
            </a:r>
            <a:br>
              <a:rPr lang="en-US" sz="1600" dirty="0" smtClean="0"/>
            </a:br>
            <a:r>
              <a:rPr lang="en-US" sz="1600" dirty="0" err="1" smtClean="0"/>
              <a:t>kiev</a:t>
            </a:r>
            <a:r>
              <a:rPr lang="en-US" sz="1600" dirty="0" smtClean="0"/>
              <a:t> (</a:t>
            </a:r>
            <a:r>
              <a:rPr lang="en-US" sz="1600" dirty="0" err="1" smtClean="0"/>
              <a:t>config</a:t>
            </a:r>
            <a:r>
              <a:rPr lang="en-US" sz="1600" dirty="0" smtClean="0"/>
              <a:t>-line)# exit</a:t>
            </a:r>
            <a:br>
              <a:rPr lang="en-US" sz="1600" dirty="0" smtClean="0"/>
            </a:br>
            <a:r>
              <a:rPr lang="en-US" sz="1600" dirty="0" err="1" smtClean="0"/>
              <a:t>kiev</a:t>
            </a:r>
            <a:r>
              <a:rPr lang="en-US" sz="1600" dirty="0" smtClean="0"/>
              <a:t> (</a:t>
            </a:r>
            <a:r>
              <a:rPr lang="en-US" sz="1600" dirty="0" err="1" smtClean="0"/>
              <a:t>config</a:t>
            </a:r>
            <a:r>
              <a:rPr lang="en-US" sz="1600" dirty="0" smtClean="0"/>
              <a:t>)# exit</a:t>
            </a:r>
            <a:endParaRPr lang="uk-UA" sz="1600" dirty="0" smtClean="0"/>
          </a:p>
          <a:p>
            <a:pPr marL="0" indent="355600"/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ss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178864"/>
            <a:ext cx="5082085" cy="36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686700" cy="48896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 резервного копіювання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R1soft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71546"/>
            <a:ext cx="8186766" cy="2185990"/>
          </a:xfrm>
        </p:spPr>
        <p:txBody>
          <a:bodyPr>
            <a:normAutofit/>
          </a:bodyPr>
          <a:lstStyle/>
          <a:p>
            <a:pPr marL="0" indent="355600"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Програмний продукт R1Soft не  робить кожен раз новий повний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бекап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- він створюється лише при першому запуску відповідного розкладу. Потім же записуються лише зміни, які відбулися з моменту створення останнього повного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бекапа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 У розкладі можна вказувати кількість дозволених записів про зміни, після досягнення якого повний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бекап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об'єднується з найближчим до нього. Кожна точка відновлення може бути окремо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заархівувати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Бекапи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можуть зберігатися в різні папки (так звані сховища), яких також можна створити декілька. Панель дозволяє отримати з резервної копії лише необхідну папку або файл, і замінити саме його, не вдаючись до повного відновлення.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vps.ua/clients/images/knowledgebase/R1Soft_1Dashboard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928794" y="3150805"/>
            <a:ext cx="4572032" cy="3500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467600" cy="48896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Налаштування трансляція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IP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адрес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857232"/>
            <a:ext cx="8258204" cy="1971676"/>
          </a:xfrm>
        </p:spPr>
        <p:txBody>
          <a:bodyPr/>
          <a:lstStyle/>
          <a:p>
            <a:pPr marL="0" indent="3556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NAT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Network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Address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Translation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перетворення (трансляція) мережевих адрес) — це механізм зміни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мережевої адреси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заголовках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ІР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датаграм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поки вони проходять через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маршрутизуючий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пристрій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 метою відображення одного адресного простору в інший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нат транс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786058"/>
            <a:ext cx="6500858" cy="378621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560406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Загальна схема мережі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еоеж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762962"/>
            <a:ext cx="7349402" cy="6095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одулюванн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037918"/>
            <a:ext cx="7588446" cy="53914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428604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Моделювання мережі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48816" y="44624"/>
            <a:ext cx="7467600" cy="1143000"/>
          </a:xfrm>
        </p:spPr>
        <p:txBody>
          <a:bodyPr/>
          <a:lstStyle/>
          <a:p>
            <a:pPr algn="ctr"/>
            <a:r>
              <a:rPr lang="uk-UA" alt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 та задачі дослідження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4873752"/>
          </a:xfrm>
        </p:spPr>
        <p:txBody>
          <a:bodyPr>
            <a:normAutofit fontScale="70000" lnSpcReduction="20000"/>
          </a:bodyPr>
          <a:lstStyle/>
          <a:p>
            <a:pPr marL="355600" indent="0" algn="just">
              <a:buNone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Метою даного дипломного проекту є Розробка розподіленої мережі для магазинів «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Віннімаг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Мережа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повинна бути захищена від зловмисників, та забезпечувати високу швидкість передачі даних.</a:t>
            </a:r>
          </a:p>
          <a:p>
            <a:pPr>
              <a:buNone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Для досягнення поставленої мети слід розв’язати такі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AutoNum type="arabicPeriod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Проаналізувати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сучасні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технології побудови корпоративних мереж.</a:t>
            </a:r>
          </a:p>
          <a:p>
            <a:pPr marL="539496" indent="-457200">
              <a:buAutoNum type="arabicPeriod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Проаналізувати сучасні протоколи віддаленого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доступу.</a:t>
            </a:r>
            <a:endParaRPr lang="uk-UA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AutoNum type="arabicPeriod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Проаналізувати сучасні технології резервного копіювання.</a:t>
            </a:r>
          </a:p>
          <a:p>
            <a:pPr marL="539496" indent="-457200">
              <a:buAutoNum type="arabicPeriod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Визначити структуру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мережі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AutoNum type="arabicPeriod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Розрахувати структуровану кабельну систему.</a:t>
            </a:r>
          </a:p>
          <a:p>
            <a:pPr marL="539496" indent="-457200">
              <a:buAutoNum type="arabicPeriod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Виконати налаштування серверів, та мережевого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обладнання.</a:t>
            </a:r>
            <a:endParaRPr lang="uk-UA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AutoNum type="arabicPeriod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Промоделювати роботу мережі.</a:t>
            </a:r>
          </a:p>
          <a:p>
            <a:pPr marL="539496" indent="-457200">
              <a:buAutoNum type="arabicPeriod"/>
            </a:pP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7467600" cy="48896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355600" algn="just"/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 дипломному проекті було розроблено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розподілен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мереж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для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мережі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магазинів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Віннімаг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. Було проведено ґрунтовний економічний аналіз та техніко-економічне обґрунтування доцільності розробки такої мережі.</a:t>
            </a:r>
          </a:p>
          <a:p>
            <a:pPr marL="0" indent="355600" algn="just"/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Впровадження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комп’ютерної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мережі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надасть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наступні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можливості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дозволить вести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спільний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документообіг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розділене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мережевих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355600"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Для досягнення поставленої мети було розв’язано такі задачі.</a:t>
            </a:r>
          </a:p>
          <a:p>
            <a:pPr marL="539496" indent="-457200">
              <a:buAutoNum type="arabicPeriod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Проаналізовано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сучасні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технології побудови корпоративних мереж.</a:t>
            </a:r>
          </a:p>
          <a:p>
            <a:pPr marL="539496" indent="-457200">
              <a:buAutoNum type="arabicPeriod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Проаналізовано сучасні протоколи віддаленого доступу.</a:t>
            </a:r>
          </a:p>
          <a:p>
            <a:pPr marL="539496" indent="-457200">
              <a:buAutoNum type="arabicPeriod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Проаналізовано сучасні технології резервного копіювання.</a:t>
            </a:r>
          </a:p>
          <a:p>
            <a:pPr marL="539496" indent="-457200">
              <a:buAutoNum type="arabicPeriod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Розроблено структуру мережі, </a:t>
            </a:r>
          </a:p>
          <a:p>
            <a:pPr marL="539496" indent="-457200">
              <a:buAutoNum type="arabicPeriod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Розраховано структуровану кабельну систему.</a:t>
            </a:r>
          </a:p>
          <a:p>
            <a:pPr marL="539496" indent="-457200">
              <a:buAutoNum type="arabicPeriod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Виконано  налаштування мережевого обладнання</a:t>
            </a:r>
          </a:p>
          <a:p>
            <a:pPr marL="539496" indent="-457200">
              <a:buAutoNum type="arabicPeriod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Промоделювати роботу мережі</a:t>
            </a:r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496"/>
            <a:ext cx="7467600" cy="774720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Дякую за увагу </a:t>
            </a:r>
            <a:endParaRPr lang="uk-UA" sz="4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357166"/>
            <a:ext cx="7467600" cy="57152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Логічна структура мережі</a:t>
            </a:r>
            <a:endParaRPr lang="uk-UA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лог-структура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73317" y="1214438"/>
            <a:ext cx="7299145" cy="42148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467600" cy="56040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Протокол віддаленого доступу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SSH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142984"/>
            <a:ext cx="7567642" cy="1257296"/>
          </a:xfrm>
        </p:spPr>
        <p:txBody>
          <a:bodyPr>
            <a:normAutofit fontScale="77500" lnSpcReduction="20000"/>
          </a:bodyPr>
          <a:lstStyle/>
          <a:p>
            <a:pPr marL="273050" indent="449263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Secure Shell,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SSH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мережевий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протокол рівня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застосунків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що дозволяє проводити віддалене управління комп'ютером 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тунелювання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TCP-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з'єднань (наприклад, для передачі файлів). Схожий за функціональністю з протоколом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Telnet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rlogin,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проте шифрує весь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трафік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в тому числі і паролі, що передаються.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500306"/>
            <a:ext cx="6715172" cy="392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7467600" cy="114300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Структурована кабельна система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273050" indent="444500" algn="just"/>
            <a:r>
              <a:rPr lang="vi-VN" b="1" dirty="0" smtClean="0"/>
              <a:t>Структурована кабельна система</a:t>
            </a:r>
            <a:r>
              <a:rPr lang="vi-VN" dirty="0" smtClean="0"/>
              <a:t> </a:t>
            </a:r>
            <a:r>
              <a:rPr lang="vi-VN" i="1" dirty="0" smtClean="0"/>
              <a:t>(СКС)</a:t>
            </a:r>
            <a:r>
              <a:rPr lang="vi-VN" dirty="0" smtClean="0"/>
              <a:t> — ієрархічна </a:t>
            </a:r>
            <a:r>
              <a:rPr lang="vi-VN" dirty="0" smtClean="0">
                <a:hlinkClick r:id="rId2" tooltip="Кабельна система (ще не написана)"/>
              </a:rPr>
              <a:t>кабельна система</a:t>
            </a:r>
            <a:r>
              <a:rPr lang="vi-VN" dirty="0" smtClean="0"/>
              <a:t>, що включає в себе всі необхідні пасивні компоненти для створення середовища передачі інформації: телекомунікаційні кабелі, з'єднувальні </a:t>
            </a:r>
            <a:r>
              <a:rPr lang="vi-VN" dirty="0" smtClean="0">
                <a:hlinkClick r:id="rId3" tooltip="Патч-корд"/>
              </a:rPr>
              <a:t>патч-корди</a:t>
            </a:r>
            <a:r>
              <a:rPr lang="vi-VN" dirty="0" smtClean="0"/>
              <a:t>, пасивне комутаційне обладнання.</a:t>
            </a:r>
          </a:p>
          <a:p>
            <a:pPr marL="273050" indent="444500" algn="just"/>
            <a:r>
              <a:rPr lang="vi-VN" dirty="0" smtClean="0"/>
              <a:t>Структурованою кабельною системою (СКС) називається кабельна система:</a:t>
            </a:r>
          </a:p>
          <a:p>
            <a:pPr marL="273050" indent="444500" algn="just"/>
            <a:r>
              <a:rPr lang="vi-VN" dirty="0" smtClean="0"/>
              <a:t>що має стандартизовану структуру і топологію,</a:t>
            </a:r>
          </a:p>
          <a:p>
            <a:pPr marL="273050" indent="444500" algn="just"/>
            <a:r>
              <a:rPr lang="vi-VN" dirty="0" smtClean="0"/>
              <a:t>яка використовує стандартизовані елементи (кабелі, </a:t>
            </a:r>
            <a:r>
              <a:rPr lang="vi-VN" dirty="0" smtClean="0">
                <a:hlinkClick r:id="rId4" tooltip="Рознім"/>
              </a:rPr>
              <a:t>розніми</a:t>
            </a:r>
            <a:r>
              <a:rPr lang="vi-VN" dirty="0" smtClean="0"/>
              <a:t>, комутаційні пристрої тощо),</a:t>
            </a:r>
          </a:p>
          <a:p>
            <a:pPr marL="273050" indent="444500" algn="just"/>
            <a:r>
              <a:rPr lang="vi-VN" dirty="0" smtClean="0"/>
              <a:t>забезпечує стандартизовані параметри (швидкість </a:t>
            </a:r>
            <a:r>
              <a:rPr lang="vi-VN" dirty="0" smtClean="0">
                <a:hlinkClick r:id="rId5" tooltip="Передавання даних"/>
              </a:rPr>
              <a:t>передавання даних</a:t>
            </a:r>
            <a:r>
              <a:rPr lang="vi-VN" dirty="0" smtClean="0"/>
              <a:t>, </a:t>
            </a:r>
            <a:r>
              <a:rPr lang="vi-VN" dirty="0" smtClean="0">
                <a:hlinkClick r:id="rId6" tooltip="Загасання"/>
              </a:rPr>
              <a:t>загасання</a:t>
            </a:r>
            <a:r>
              <a:rPr lang="vi-VN" dirty="0" smtClean="0"/>
              <a:t> і інш.),</a:t>
            </a:r>
          </a:p>
          <a:p>
            <a:pPr marL="273050" indent="444500" algn="just"/>
            <a:r>
              <a:rPr lang="vi-VN" dirty="0" smtClean="0"/>
              <a:t>керована (адмініструється) стандартизованим чином.</a:t>
            </a:r>
          </a:p>
          <a:p>
            <a:pPr marL="273050" indent="444500" algn="just"/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7467600" cy="560406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приміщення головного офісу 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гол-оф1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790937"/>
            <a:ext cx="8014946" cy="313826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84615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Розрахунок коробів та кабелю для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скс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головного офісу</a:t>
            </a:r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214422"/>
          <a:ext cx="3857652" cy="3929091"/>
        </p:xfrm>
        <a:graphic>
          <a:graphicData uri="http://schemas.openxmlformats.org/drawingml/2006/table">
            <a:tbl>
              <a:tblPr/>
              <a:tblGrid>
                <a:gridCol w="771450"/>
                <a:gridCol w="771450"/>
                <a:gridCol w="771450"/>
                <a:gridCol w="771450"/>
                <a:gridCol w="771852"/>
              </a:tblGrid>
              <a:tr h="1441494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кабінету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Кількість провідників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Площа поперечного перерізу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Розміри короба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метраж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/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134,4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/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15x10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201,6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18х13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3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403,3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120x40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3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403,3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120x40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3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403,3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120x40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/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134,4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/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15x10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6248" y="1214422"/>
          <a:ext cx="4308114" cy="4389120"/>
        </p:xfrm>
        <a:graphic>
          <a:graphicData uri="http://schemas.openxmlformats.org/drawingml/2006/table">
            <a:tbl>
              <a:tblPr/>
              <a:tblGrid>
                <a:gridCol w="759504"/>
                <a:gridCol w="992753"/>
                <a:gridCol w="992753"/>
                <a:gridCol w="818023"/>
                <a:gridCol w="745081"/>
              </a:tblGrid>
              <a:tr h="9847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кабінету</a:t>
                      </a:r>
                      <a:endParaRPr lang="uk-UA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комп’ютер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Відстань </a:t>
                      </a: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від комутатора до комп'ютера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Технологічний запас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10%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Загальна довжина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Admin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11м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22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Buh1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7м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7,7м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Buh2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6,6м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sec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3,5м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0,35м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3,85м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ker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4,5м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0,45м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4,95м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4"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Call1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8,5м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0,85м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9,25м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Call2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7м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7,7м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Call3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8м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0,8м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8,8м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79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Call4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9м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0,9м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9,9м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4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Main-serv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1,1м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serv-bk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1,1м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router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12м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1,2м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13,2м</a:t>
                      </a:r>
                      <a:endParaRPr lang="uk-UA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053" marR="57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9512" y="5380672"/>
            <a:ext cx="7429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1.Кабелю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UTP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категорії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5е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85,15 метрів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2.Короба для 3х кабелів з площею перерізу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201,6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потрібно 3М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Короба для 1х кабелю з площею перерізу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134,4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потрібно 3М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4. Короба для 5х кабелів з площею перерізу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403,3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потрібно 13М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560406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приміщення магазину у м. Вінниця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7824786" cy="545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Розрахунок коробів та кабелю для </a:t>
            </a:r>
            <a:r>
              <a:rPr lang="uk-UA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скс</a:t>
            </a:r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магазину у м. Вінниця</a:t>
            </a:r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619210"/>
              </p:ext>
            </p:extLst>
          </p:nvPr>
        </p:nvGraphicFramePr>
        <p:xfrm>
          <a:off x="285721" y="1500174"/>
          <a:ext cx="4214271" cy="2143140"/>
        </p:xfrm>
        <a:graphic>
          <a:graphicData uri="http://schemas.openxmlformats.org/drawingml/2006/table">
            <a:tbl>
              <a:tblPr/>
              <a:tblGrid>
                <a:gridCol w="728591"/>
                <a:gridCol w="965400"/>
                <a:gridCol w="1008112"/>
                <a:gridCol w="720080"/>
                <a:gridCol w="792088"/>
              </a:tblGrid>
              <a:tr h="714380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кабінету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Кількість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провідників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Площа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поперечного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перерізу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Розміри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короба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метраж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134,4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15x10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20м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134,4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Calibri"/>
                          <a:ea typeface="Calibri"/>
                          <a:cs typeface="Times New Roman"/>
                        </a:rPr>
                        <a:t>15x10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3м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201,6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18х13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12,5м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403,3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120x40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701675" algn="l"/>
                        </a:tabLs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5м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121758"/>
              </p:ext>
            </p:extLst>
          </p:nvPr>
        </p:nvGraphicFramePr>
        <p:xfrm>
          <a:off x="4572000" y="1484784"/>
          <a:ext cx="4176464" cy="4457700"/>
        </p:xfrm>
        <a:graphic>
          <a:graphicData uri="http://schemas.openxmlformats.org/drawingml/2006/table">
            <a:tbl>
              <a:tblPr/>
              <a:tblGrid>
                <a:gridCol w="792730"/>
                <a:gridCol w="956042"/>
                <a:gridCol w="956042"/>
                <a:gridCol w="796765"/>
                <a:gridCol w="674885"/>
              </a:tblGrid>
              <a:tr h="8967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300" dirty="0" err="1">
                          <a:latin typeface="Times New Roman"/>
                          <a:ea typeface="Times New Roman"/>
                          <a:cs typeface="Times New Roman"/>
                        </a:rPr>
                        <a:t>кабінету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err="1">
                          <a:latin typeface="Times New Roman"/>
                          <a:ea typeface="Times New Roman"/>
                          <a:cs typeface="Times New Roman"/>
                        </a:rPr>
                        <a:t>комп’ютер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err="1">
                          <a:latin typeface="Times New Roman"/>
                          <a:ea typeface="Times New Roman"/>
                          <a:cs typeface="Times New Roman"/>
                        </a:rPr>
                        <a:t>Відстань</a:t>
                      </a: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від комутатора до комп'ютера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Технологічний запас 10%</a:t>
                      </a:r>
                      <a:endParaRPr lang="uk-U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err="1">
                          <a:latin typeface="Times New Roman"/>
                          <a:ea typeface="Times New Roman"/>
                          <a:cs typeface="Times New Roman"/>
                        </a:rPr>
                        <a:t>Загальна</a:t>
                      </a: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300" dirty="0" err="1">
                          <a:latin typeface="Times New Roman"/>
                          <a:ea typeface="Times New Roman"/>
                          <a:cs typeface="Times New Roman"/>
                        </a:rPr>
                        <a:t>довжина</a:t>
                      </a:r>
                      <a:endParaRPr lang="uk-U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PC-prod1</a:t>
                      </a:r>
                      <a:r>
                        <a:rPr lang="uk-UA" sz="13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vin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2,6м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28,6м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PC-ker-</a:t>
                      </a:r>
                      <a:r>
                        <a:rPr lang="uk-UA" sz="13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vin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2,7м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29,7м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65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PC-adm-</a:t>
                      </a:r>
                      <a:r>
                        <a:rPr lang="uk-UA" sz="13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vin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1,4м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15,4м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6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PC-bank1</a:t>
                      </a:r>
                      <a:r>
                        <a:rPr lang="uk-UA" sz="13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vin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6м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0,6м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6,6м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6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PC-bank2</a:t>
                      </a:r>
                      <a:r>
                        <a:rPr lang="uk-UA" sz="13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vin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7,5м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0,75м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8,25м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PC-prod2</a:t>
                      </a:r>
                      <a:r>
                        <a:rPr lang="uk-UA" sz="13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vin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6.5</a:t>
                      </a: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0,65м</a:t>
                      </a:r>
                      <a:endParaRPr lang="uk-UA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7,15м</a:t>
                      </a:r>
                      <a:endParaRPr lang="uk-UA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12" marR="61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5720" y="4286257"/>
            <a:ext cx="407196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1.Кабелю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UTP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категорії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5е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95,7+1,1 м до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роутера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, тобто 96,8 метрів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2.Короба для 3х кабелів з площею перерізу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201,6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потрібно 12,5М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3. Короба для 1х кабелю з площею перерізу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134,4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потрібно 23М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4. Короба для 4х кабелів з площею перерізу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403,3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потрібно 5М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93</TotalTime>
  <Words>1025</Words>
  <Application>Microsoft Office PowerPoint</Application>
  <PresentationFormat>Экран (4:3)</PresentationFormat>
  <Paragraphs>364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Міністерство освіти і науки України Вінницький національний технічний університет Факультет комп’ютерних систем та мереж Кафедра обчислювальної техніки</vt:lpstr>
      <vt:lpstr>Мета та задачі дослідження</vt:lpstr>
      <vt:lpstr>Логічна структура мережі</vt:lpstr>
      <vt:lpstr>Протокол віддаленого доступу SSH</vt:lpstr>
      <vt:lpstr>Структурована кабельна система</vt:lpstr>
      <vt:lpstr>План приміщення головного офісу </vt:lpstr>
      <vt:lpstr>Розрахунок коробів та кабелю для скс головного офісу</vt:lpstr>
      <vt:lpstr>План приміщення магазину у м. Вінниця</vt:lpstr>
      <vt:lpstr>Розрахунок коробів та кабелю для скс магазину у м. Вінниця</vt:lpstr>
      <vt:lpstr>План приміщення магазину у м. Київ</vt:lpstr>
      <vt:lpstr>Розрахунок коробів та кабелю для скс магазину у м. Київ</vt:lpstr>
      <vt:lpstr>Розрахунок коробів та кабелю для скс магазину у м. Могилів-Подільському</vt:lpstr>
      <vt:lpstr>Розрахунок коробів та кабелю для скс магазину у м. Могилів-Подільському</vt:lpstr>
      <vt:lpstr>Динамічне призначення IР адрес </vt:lpstr>
      <vt:lpstr>Налаштування віддаленого доступу</vt:lpstr>
      <vt:lpstr>Система резервного копіювання R1soft</vt:lpstr>
      <vt:lpstr>Налаштування трансляція IP адрес</vt:lpstr>
      <vt:lpstr>Загальна схема мережі</vt:lpstr>
      <vt:lpstr>Презентация PowerPoint</vt:lpstr>
      <vt:lpstr>Висновки</vt:lpstr>
      <vt:lpstr>Дякую за увагу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Вінницький національний технічний університет</dc:title>
  <dc:creator>Slavva</dc:creator>
  <cp:lastModifiedBy>Admin</cp:lastModifiedBy>
  <cp:revision>17</cp:revision>
  <dcterms:created xsi:type="dcterms:W3CDTF">2015-05-17T14:19:26Z</dcterms:created>
  <dcterms:modified xsi:type="dcterms:W3CDTF">2015-05-17T19:39:19Z</dcterms:modified>
</cp:coreProperties>
</file>